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26"/>
  </p:notesMasterIdLst>
  <p:sldIdLst>
    <p:sldId id="256" r:id="rId2"/>
    <p:sldId id="280" r:id="rId3"/>
    <p:sldId id="282" r:id="rId4"/>
    <p:sldId id="259" r:id="rId5"/>
    <p:sldId id="260" r:id="rId6"/>
    <p:sldId id="261" r:id="rId7"/>
    <p:sldId id="278" r:id="rId8"/>
    <p:sldId id="263" r:id="rId9"/>
    <p:sldId id="279"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83" r:id="rId23"/>
    <p:sldId id="275" r:id="rId24"/>
    <p:sldId id="277" r:id="rId25"/>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21207" autoAdjust="0"/>
    <p:restoredTop sz="95161" autoAdjust="0"/>
  </p:normalViewPr>
  <p:slideViewPr>
    <p:cSldViewPr>
      <p:cViewPr varScale="1">
        <p:scale>
          <a:sx n="67" d="100"/>
          <a:sy n="67" d="100"/>
        </p:scale>
        <p:origin x="-1044" y="-102"/>
      </p:cViewPr>
      <p:guideLst>
        <p:guide orient="horz" pos="2160"/>
        <p:guide pos="2880"/>
      </p:guideLst>
    </p:cSldViewPr>
  </p:slideViewPr>
  <p:outlineViewPr>
    <p:cViewPr>
      <p:scale>
        <a:sx n="33" d="100"/>
        <a:sy n="33" d="100"/>
      </p:scale>
      <p:origin x="0" y="1964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indent="0" algn="l"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972560" y="0"/>
            <a:ext cx="3037839" cy="464819"/>
          </a:xfrm>
          <a:prstGeom prst="rect">
            <a:avLst/>
          </a:prstGeom>
          <a:noFill/>
          <a:ln>
            <a:noFill/>
          </a:ln>
        </p:spPr>
        <p:txBody>
          <a:bodyPr lIns="91425" tIns="91425" rIns="91425" bIns="91425" anchor="t" anchorCtr="0"/>
          <a:lstStyle>
            <a:lvl1pPr marL="0" marR="0" indent="0" algn="l"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934720" y="4415789"/>
            <a:ext cx="5140959" cy="4183379"/>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831579"/>
            <a:ext cx="3037839" cy="464819"/>
          </a:xfrm>
          <a:prstGeom prst="rect">
            <a:avLst/>
          </a:prstGeom>
          <a:noFill/>
          <a:ln>
            <a:noFill/>
          </a:ln>
        </p:spPr>
        <p:txBody>
          <a:bodyPr lIns="91425" tIns="91425" rIns="91425" bIns="91425" anchor="b" anchorCtr="0"/>
          <a:lstStyle>
            <a:lvl1pPr marL="0" marR="0" indent="0" algn="l"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972560" y="8831579"/>
            <a:ext cx="3037839" cy="464819"/>
          </a:xfrm>
          <a:prstGeom prst="rect">
            <a:avLst/>
          </a:prstGeom>
          <a:noFill/>
          <a:ln>
            <a:noFill/>
          </a:ln>
        </p:spPr>
        <p:txBody>
          <a:bodyPr lIns="91425" tIns="91425" rIns="91425" bIns="91425" anchor="b" anchorCtr="0"/>
          <a:lstStyle>
            <a:lvl1pPr marL="0" marR="0" indent="0" algn="l" rtl="0">
              <a:defRPr sz="1200" b="0" i="0" u="none" strike="noStrike" cap="none" baseline="0"/>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83" name="Shape 83"/>
          <p:cNvSpPr txBox="1">
            <a:spLocks noGrp="1"/>
          </p:cNvSpPr>
          <p:nvPr>
            <p:ph type="body" idx="1"/>
          </p:nvPr>
        </p:nvSpPr>
        <p:spPr>
          <a:xfrm>
            <a:off x="934720" y="4415789"/>
            <a:ext cx="5140959" cy="4183379"/>
          </a:xfrm>
          <a:prstGeom prst="rect">
            <a:avLst/>
          </a:prstGeom>
          <a:noFill/>
          <a:ln>
            <a:noFill/>
          </a:ln>
        </p:spPr>
        <p:txBody>
          <a:bodyPr lIns="93175" tIns="46575" rIns="93175" bIns="46575" anchor="t" anchorCtr="0">
            <a:noAutofit/>
          </a:bodyPr>
          <a:lstStyle/>
          <a:p>
            <a:pPr rtl="0" fontAlgn="base"/>
            <a:r>
              <a:rPr lang="en-US" sz="1200" b="0" i="0" u="none" strike="noStrike" kern="1200" dirty="0" smtClean="0">
                <a:solidFill>
                  <a:schemeClr val="tx1"/>
                </a:solidFill>
                <a:latin typeface="+mn-lt"/>
                <a:ea typeface="+mn-ea"/>
                <a:cs typeface="+mn-cs"/>
              </a:rPr>
              <a:t>1:45PM: Countdown to opening up the CES Session in 5 min increments</a:t>
            </a:r>
          </a:p>
          <a:p>
            <a:pPr rtl="0" fontAlgn="base"/>
            <a:endParaRPr lang="en-US" sz="1200" b="0" i="0" u="none" strike="noStrike" kern="1200" dirty="0" smtClean="0">
              <a:solidFill>
                <a:schemeClr val="tx1"/>
              </a:solidFill>
              <a:latin typeface="+mn-lt"/>
              <a:ea typeface="+mn-ea"/>
              <a:cs typeface="+mn-cs"/>
            </a:endParaRPr>
          </a:p>
          <a:p>
            <a:pPr rtl="0" fontAlgn="base"/>
            <a:r>
              <a:rPr lang="en-US" sz="1200" b="0" i="0" u="none" strike="noStrike" kern="1200" dirty="0" smtClean="0">
                <a:solidFill>
                  <a:schemeClr val="tx1"/>
                </a:solidFill>
                <a:latin typeface="+mn-lt"/>
                <a:ea typeface="+mn-ea"/>
                <a:cs typeface="+mn-cs"/>
              </a:rPr>
              <a:t>2:00PM: Leah to open up the Session with Welcome Comments</a:t>
            </a:r>
            <a:endParaRPr lang="en-US" sz="1200" b="0" i="0" u="none" strike="noStrike" kern="1200" dirty="0">
              <a:solidFill>
                <a:schemeClr val="tx1"/>
              </a:solidFill>
              <a:latin typeface="+mn-lt"/>
              <a:ea typeface="+mn-ea"/>
              <a:cs typeface="+mn-cs"/>
            </a:endParaRPr>
          </a:p>
        </p:txBody>
      </p:sp>
      <p:sp>
        <p:nvSpPr>
          <p:cNvPr id="84" name="Shape 84"/>
          <p:cNvSpPr txBox="1">
            <a:spLocks noGrp="1"/>
          </p:cNvSpPr>
          <p:nvPr>
            <p:ph type="sldNum" idx="12"/>
          </p:nvPr>
        </p:nvSpPr>
        <p:spPr>
          <a:xfrm>
            <a:off x="3972560" y="8831579"/>
            <a:ext cx="3037839" cy="464819"/>
          </a:xfrm>
          <a:prstGeom prst="rect">
            <a:avLst/>
          </a:prstGeom>
          <a:noFill/>
          <a:ln>
            <a:noFill/>
          </a:ln>
        </p:spPr>
        <p:txBody>
          <a:bodyPr lIns="93175" tIns="46575" rIns="93175" bIns="46575" anchor="b" anchorCtr="0">
            <a:noAutofit/>
          </a:bodyPr>
          <a:lstStyle/>
          <a:p>
            <a:pPr marL="0" marR="0" lvl="0" indent="0" algn="l" rtl="0">
              <a:spcBef>
                <a:spcPts val="0"/>
              </a:spcBef>
              <a:buSzPct val="25000"/>
              <a:buNone/>
            </a:pPr>
            <a:r>
              <a:rPr 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934720" y="4415789"/>
            <a:ext cx="5141100" cy="4183500"/>
          </a:xfrm>
          <a:prstGeom prst="rect">
            <a:avLst/>
          </a:prstGeom>
        </p:spPr>
        <p:txBody>
          <a:bodyPr lIns="91425" tIns="91425" rIns="91425" bIns="91425" anchor="ctr" anchorCtr="0">
            <a:noAutofit/>
          </a:bodyPr>
          <a:lstStyle/>
          <a:p>
            <a:pPr lvl="0" rtl="0">
              <a:buClr>
                <a:srgbClr val="000000"/>
              </a:buClr>
              <a:buSzPct val="61111"/>
              <a:buFont typeface="Arial"/>
              <a:buNone/>
            </a:pPr>
            <a:r>
              <a:rPr lang="en-US" sz="1200" dirty="0" smtClean="0"/>
              <a:t>No group of professionals in PBS is more conversant in your mission and business focus than our AM community</a:t>
            </a:r>
          </a:p>
          <a:p>
            <a:endParaRPr lang="en-US" dirty="0" smtClean="0"/>
          </a:p>
          <a:p>
            <a:pPr lvl="0" rtl="0">
              <a:buClr>
                <a:srgbClr val="000000"/>
              </a:buClr>
              <a:buSzPct val="61111"/>
              <a:buFont typeface="Arial"/>
              <a:buNone/>
            </a:pPr>
            <a:r>
              <a:rPr lang="en-US" sz="1200" dirty="0" smtClean="0"/>
              <a:t>Broad and extensive knowledge of GSA solutions and products</a:t>
            </a:r>
          </a:p>
          <a:p>
            <a:endParaRPr lang="en-US" dirty="0" smtClean="0"/>
          </a:p>
          <a:p>
            <a:pPr lvl="0" rtl="0">
              <a:buClr>
                <a:srgbClr val="000000"/>
              </a:buClr>
              <a:buSzPct val="61111"/>
              <a:buFont typeface="Arial"/>
              <a:buNone/>
            </a:pPr>
            <a:r>
              <a:rPr lang="en-US" sz="1200" dirty="0" smtClean="0"/>
              <a:t>Act as extension of you = represent your interests,. concerns, and attuned to helping you achieve your program goals via GSA services</a:t>
            </a:r>
          </a:p>
          <a:p>
            <a:endParaRPr lang="en-US" dirty="0" smtClean="0"/>
          </a:p>
          <a:p>
            <a:pPr lvl="0" rtl="0">
              <a:buClr>
                <a:srgbClr val="000000"/>
              </a:buClr>
              <a:buSzPct val="61111"/>
              <a:buFont typeface="Arial"/>
              <a:buNone/>
            </a:pPr>
            <a:r>
              <a:rPr lang="en-US" sz="1200" dirty="0" smtClean="0"/>
              <a:t>Continuously work with planning and operations staff to be your “voice” inside GSA - Collaborate with and/or lead GSA teams to serve needs</a:t>
            </a:r>
          </a:p>
          <a:p>
            <a:endParaRPr lang="en-US" dirty="0" smtClean="0"/>
          </a:p>
          <a:p>
            <a:pPr lvl="0" rtl="0">
              <a:buClr>
                <a:srgbClr val="000000"/>
              </a:buClr>
              <a:buSzPct val="61111"/>
              <a:buFont typeface="Arial"/>
              <a:buNone/>
            </a:pPr>
            <a:r>
              <a:rPr lang="en-US" sz="1200" dirty="0" smtClean="0"/>
              <a:t>Analyze intelligence about you - understand impact on you, communicate throughout organization in order to improve services, satisfaction and loyalty</a:t>
            </a:r>
          </a:p>
          <a:p>
            <a:endParaRPr lang="en-US" dirty="0" smtClean="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934720" y="4415789"/>
            <a:ext cx="5141100" cy="4183500"/>
          </a:xfrm>
          <a:prstGeom prst="rect">
            <a:avLst/>
          </a:prstGeom>
        </p:spPr>
        <p:txBody>
          <a:bodyPr lIns="91425" tIns="91425" rIns="91425" bIns="91425" anchor="ctr" anchorCtr="0">
            <a:noAutofit/>
          </a:bodyPr>
          <a:lstStyle/>
          <a:p>
            <a:pPr lvl="0" rtl="0">
              <a:spcBef>
                <a:spcPts val="600"/>
              </a:spcBef>
              <a:buClr>
                <a:srgbClr val="000000"/>
              </a:buClr>
              <a:buSzPct val="78571"/>
              <a:buFont typeface="Arial"/>
              <a:buNone/>
            </a:pPr>
            <a:r>
              <a:rPr lang="en-US" dirty="0" smtClean="0"/>
              <a:t>Through our Account Planning efforts, we inform and infuse your needs throughout the PBS Organization...</a:t>
            </a:r>
          </a:p>
          <a:p>
            <a:endParaRPr lang="en-US" dirty="0" smtClean="0"/>
          </a:p>
          <a:p>
            <a:pPr lvl="0" rtl="0">
              <a:buClr>
                <a:srgbClr val="000000"/>
              </a:buClr>
              <a:buSzPct val="78571"/>
              <a:buFont typeface="Arial"/>
              <a:buNone/>
            </a:pPr>
            <a:r>
              <a:rPr lang="en-US" dirty="0" smtClean="0"/>
              <a:t>Account Planning is collaboration on our mutual goals and points of interest to support your missions.</a:t>
            </a:r>
          </a:p>
          <a:p>
            <a:pPr lvl="0" rtl="0">
              <a:buClr>
                <a:srgbClr val="000000"/>
              </a:buClr>
              <a:buSzPct val="78571"/>
              <a:buFont typeface="Arial"/>
              <a:buNone/>
            </a:pPr>
            <a:r>
              <a:rPr lang="en-US" dirty="0" smtClean="0"/>
              <a:t>CPP - Partnerships and feedback on your long-term needs and opportunities</a:t>
            </a:r>
          </a:p>
          <a:p>
            <a:endParaRPr lang="en-US" dirty="0" smtClean="0"/>
          </a:p>
          <a:p>
            <a:pPr lvl="0" rtl="0">
              <a:buClr>
                <a:srgbClr val="000000"/>
              </a:buClr>
              <a:buSzPct val="78571"/>
              <a:buFont typeface="Arial"/>
              <a:buNone/>
            </a:pPr>
            <a:r>
              <a:rPr lang="en-US" dirty="0" smtClean="0"/>
              <a:t>Example: </a:t>
            </a:r>
          </a:p>
          <a:p>
            <a:pPr lvl="0" rtl="0">
              <a:buClr>
                <a:srgbClr val="000000"/>
              </a:buClr>
              <a:buSzPct val="78571"/>
              <a:buFont typeface="Arial"/>
              <a:buNone/>
            </a:pPr>
            <a:r>
              <a:rPr lang="en-US" dirty="0" smtClean="0"/>
              <a:t>Workplace: they develop strategies to balance efficiency and effectiveness in the workplace  </a:t>
            </a:r>
          </a:p>
          <a:p>
            <a:endParaRPr lang="en-US" dirty="0" smtClean="0"/>
          </a:p>
          <a:p>
            <a:pPr lvl="0" rtl="0">
              <a:buClr>
                <a:srgbClr val="000000"/>
              </a:buClr>
              <a:buSzPct val="78571"/>
              <a:buFont typeface="Arial"/>
              <a:buNone/>
            </a:pPr>
            <a:r>
              <a:rPr lang="en-US" dirty="0" smtClean="0"/>
              <a:t>Workplace  includes space, people, and technology solutions customized to the differing workplace needs of federal agencies seeking to reduce their real estate costs and increase their workplace efficiencies. </a:t>
            </a:r>
          </a:p>
          <a:p>
            <a:endParaRPr lang="en-US" dirty="0" smtClean="0"/>
          </a:p>
          <a:p>
            <a:pPr lvl="0" rtl="0">
              <a:spcBef>
                <a:spcPts val="600"/>
              </a:spcBef>
              <a:buClr>
                <a:srgbClr val="000000"/>
              </a:buClr>
              <a:buSzPct val="78571"/>
              <a:buFont typeface="Arial"/>
              <a:buNone/>
            </a:pPr>
            <a:r>
              <a:rPr lang="en-US" dirty="0" smtClean="0"/>
              <a:t>Balance between best use of your portfolio and what you need for your business performance to drive workplace solutions (portfolio optimization balanced with business performance)</a:t>
            </a:r>
          </a:p>
          <a:p>
            <a:endParaRPr lang="en-US" dirty="0" smtClean="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934720" y="4415789"/>
            <a:ext cx="5141100" cy="4183500"/>
          </a:xfrm>
          <a:prstGeom prst="rect">
            <a:avLst/>
          </a:prstGeom>
        </p:spPr>
        <p:txBody>
          <a:bodyPr lIns="91425" tIns="91425" rIns="91425" bIns="91425" anchor="ctr" anchorCtr="0">
            <a:noAutofit/>
          </a:bodyPr>
          <a:lstStyle/>
          <a:p>
            <a:pPr>
              <a:buNone/>
            </a:pPr>
            <a:r>
              <a:rPr lang="en-US" dirty="0" smtClean="0"/>
              <a:t>Results of Pre-Presentation Survey – Herman and</a:t>
            </a:r>
            <a:r>
              <a:rPr lang="en-US" baseline="0" dirty="0" smtClean="0"/>
              <a:t> Leah do a Regis and Kathy Lee…</a:t>
            </a:r>
          </a:p>
          <a:p>
            <a:pPr>
              <a:buNone/>
            </a:pPr>
            <a:endParaRPr lang="en-US" baseline="0" dirty="0" smtClean="0"/>
          </a:p>
          <a:p>
            <a:pPr rtl="0"/>
            <a:r>
              <a:rPr lang="en-US" sz="1200" b="0" i="0" u="none" strike="noStrike" kern="1200" dirty="0" smtClean="0">
                <a:solidFill>
                  <a:schemeClr val="tx1"/>
                </a:solidFill>
                <a:latin typeface="+mn-lt"/>
                <a:ea typeface="+mn-ea"/>
                <a:cs typeface="+mn-cs"/>
              </a:rPr>
              <a:t>Herman and Leah to discuss the Results of Registration Survey </a:t>
            </a:r>
            <a:endParaRPr lang="en-US" b="0" dirty="0" smtClean="0"/>
          </a:p>
          <a:p>
            <a:pPr rtl="0"/>
            <a:endParaRPr lang="en-US" sz="1200" b="0" i="1" u="none" strike="noStrike" kern="1200" dirty="0" smtClean="0">
              <a:solidFill>
                <a:schemeClr val="tx1"/>
              </a:solidFill>
              <a:latin typeface="+mn-lt"/>
              <a:ea typeface="+mn-ea"/>
              <a:cs typeface="+mn-cs"/>
            </a:endParaRPr>
          </a:p>
          <a:p>
            <a:pPr rtl="0"/>
            <a:r>
              <a:rPr lang="en-US" sz="1200" b="0" i="1" u="none" strike="noStrike" kern="1200" dirty="0" smtClean="0">
                <a:solidFill>
                  <a:schemeClr val="tx1"/>
                </a:solidFill>
                <a:latin typeface="+mn-lt"/>
                <a:ea typeface="+mn-ea"/>
                <a:cs typeface="+mn-cs"/>
              </a:rPr>
              <a:t>Tentative Script</a:t>
            </a:r>
            <a:endParaRPr lang="en-US" b="0" dirty="0" smtClean="0"/>
          </a:p>
          <a:p>
            <a:pPr rtl="0"/>
            <a:r>
              <a:rPr lang="en-US" sz="1200" b="0" i="1" u="none" strike="noStrike" kern="1200" dirty="0" smtClean="0">
                <a:solidFill>
                  <a:schemeClr val="tx1"/>
                </a:solidFill>
                <a:latin typeface="+mn-lt"/>
                <a:ea typeface="+mn-ea"/>
                <a:cs typeface="+mn-cs"/>
              </a:rPr>
              <a:t>&gt;&gt;&gt;&gt;Herman: </a:t>
            </a:r>
            <a:r>
              <a:rPr lang="en-US" sz="1200" b="0" i="0" u="none" strike="noStrike" kern="1200" dirty="0" smtClean="0">
                <a:solidFill>
                  <a:schemeClr val="tx1"/>
                </a:solidFill>
                <a:latin typeface="+mn-lt"/>
                <a:ea typeface="+mn-ea"/>
                <a:cs typeface="+mn-cs"/>
              </a:rPr>
              <a:t>Now that I’ve shared with you some of the national planning resources</a:t>
            </a:r>
            <a:r>
              <a:rPr lang="en-US" sz="1200" b="0" i="0" u="none" strike="noStrike" kern="1200" baseline="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that we utilize to continue building partnerships with you  -- this is a good time to segue into the survey responses that you all provided when you registered for today’s Client Enrichment Series. </a:t>
            </a:r>
            <a:endParaRPr lang="en-US" b="0" dirty="0" smtClean="0"/>
          </a:p>
          <a:p>
            <a:pPr rtl="0"/>
            <a:r>
              <a:rPr lang="en-US" sz="1200" b="0" i="0" u="none" strike="noStrike" kern="1200" dirty="0" smtClean="0">
                <a:solidFill>
                  <a:schemeClr val="tx1"/>
                </a:solidFill>
                <a:latin typeface="+mn-lt"/>
                <a:ea typeface="+mn-ea"/>
                <a:cs typeface="+mn-cs"/>
              </a:rPr>
              <a:t>We asked you</a:t>
            </a:r>
            <a:r>
              <a:rPr lang="en-US" sz="1200" b="0" i="1" u="none" strike="noStrike"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 </a:t>
            </a:r>
            <a:r>
              <a:rPr lang="en-US" sz="1200" b="0" i="1" u="none" strike="noStrike" kern="1200" dirty="0" smtClean="0">
                <a:solidFill>
                  <a:schemeClr val="tx1"/>
                </a:solidFill>
                <a:latin typeface="+mn-lt"/>
                <a:ea typeface="+mn-ea"/>
                <a:cs typeface="+mn-cs"/>
              </a:rPr>
              <a:t>“</a:t>
            </a:r>
            <a:r>
              <a:rPr lang="en-US" sz="1200" b="0" i="0" u="none" strike="noStrike" kern="1200" dirty="0" smtClean="0">
                <a:solidFill>
                  <a:schemeClr val="tx1"/>
                </a:solidFill>
                <a:latin typeface="+mn-lt"/>
                <a:ea typeface="+mn-ea"/>
                <a:cs typeface="+mn-cs"/>
              </a:rPr>
              <a:t>If you are engaged with your National and Regional Account Managers, in what business areas do you partner with them?”</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&gt;&gt;&gt;&gt;</a:t>
            </a:r>
            <a:r>
              <a:rPr lang="en-US" sz="1200" b="0" i="1" u="none" strike="noStrike" kern="1200" dirty="0" smtClean="0">
                <a:solidFill>
                  <a:schemeClr val="tx1"/>
                </a:solidFill>
                <a:latin typeface="+mn-lt"/>
                <a:ea typeface="+mn-ea"/>
                <a:cs typeface="+mn-cs"/>
              </a:rPr>
              <a:t>Leah: </a:t>
            </a:r>
            <a:r>
              <a:rPr lang="en-US" sz="1200" b="0" i="0" u="none" strike="noStrike" kern="1200" dirty="0" smtClean="0">
                <a:solidFill>
                  <a:schemeClr val="tx1"/>
                </a:solidFill>
                <a:latin typeface="+mn-lt"/>
                <a:ea typeface="+mn-ea"/>
                <a:cs typeface="+mn-cs"/>
              </a:rPr>
              <a:t>That’s right Herman! And here are the top 3 responses that have come in:</a:t>
            </a:r>
            <a:endParaRPr lang="en-US" b="0" dirty="0" smtClean="0"/>
          </a:p>
          <a:p>
            <a:r>
              <a:rPr lang="en-US" dirty="0" smtClean="0"/>
              <a:t>	</a:t>
            </a:r>
            <a:r>
              <a:rPr lang="en-US" sz="1200" b="1" i="0" kern="1200" dirty="0" smtClean="0">
                <a:solidFill>
                  <a:schemeClr val="tx1"/>
                </a:solidFill>
                <a:latin typeface="+mn-lt"/>
                <a:ea typeface="+mn-ea"/>
                <a:cs typeface="+mn-cs"/>
              </a:rPr>
              <a:t>36%</a:t>
            </a:r>
            <a:r>
              <a:rPr lang="en-US" sz="1200" b="0" i="0" kern="1200" dirty="0" smtClean="0">
                <a:solidFill>
                  <a:schemeClr val="tx1"/>
                </a:solidFill>
                <a:latin typeface="+mn-lt"/>
                <a:ea typeface="+mn-ea"/>
                <a:cs typeface="+mn-cs"/>
              </a:rPr>
              <a:t>  Escalating / resolving service issues</a:t>
            </a:r>
            <a:endParaRPr lang="en-US" dirty="0" smtClean="0"/>
          </a:p>
          <a:p>
            <a:r>
              <a:rPr lang="en-US" sz="1200" b="1" i="0" kern="1200" dirty="0" smtClean="0">
                <a:solidFill>
                  <a:schemeClr val="tx1"/>
                </a:solidFill>
                <a:latin typeface="+mn-lt"/>
                <a:ea typeface="+mn-ea"/>
                <a:cs typeface="+mn-cs"/>
              </a:rPr>
              <a:t>	24%</a:t>
            </a:r>
            <a:r>
              <a:rPr lang="en-US" sz="1200" b="0" i="0" kern="1200" dirty="0" smtClean="0">
                <a:solidFill>
                  <a:schemeClr val="tx1"/>
                </a:solidFill>
                <a:latin typeface="+mn-lt"/>
                <a:ea typeface="+mn-ea"/>
                <a:cs typeface="+mn-cs"/>
              </a:rPr>
              <a:t>  Transmitting / tracking RWA's, OA's, etc.</a:t>
            </a:r>
          </a:p>
          <a:p>
            <a:r>
              <a:rPr lang="en-US" sz="1200" b="1" i="0" kern="1200" dirty="0" smtClean="0">
                <a:solidFill>
                  <a:schemeClr val="tx1"/>
                </a:solidFill>
                <a:latin typeface="+mn-lt"/>
                <a:ea typeface="+mn-ea"/>
                <a:cs typeface="+mn-cs"/>
              </a:rPr>
              <a:t>	21%</a:t>
            </a:r>
            <a:r>
              <a:rPr lang="en-US" sz="1200" b="0" i="0" kern="1200" dirty="0" smtClean="0">
                <a:solidFill>
                  <a:schemeClr val="tx1"/>
                </a:solidFill>
                <a:latin typeface="+mn-lt"/>
                <a:ea typeface="+mn-ea"/>
                <a:cs typeface="+mn-cs"/>
              </a:rPr>
              <a:t>  Discussing policy issues / implications</a:t>
            </a:r>
            <a:br>
              <a:rPr lang="en-US" sz="1200" b="0" i="0" kern="1200" dirty="0" smtClean="0">
                <a:solidFill>
                  <a:schemeClr val="tx1"/>
                </a:solidFill>
                <a:latin typeface="+mn-lt"/>
                <a:ea typeface="+mn-ea"/>
                <a:cs typeface="+mn-cs"/>
              </a:rPr>
            </a:br>
            <a:endParaRPr lang="en-US" baseline="0" dirty="0" smtClean="0"/>
          </a:p>
          <a:p>
            <a:endParaRPr lang="en-US" baseline="0" dirty="0" smtClean="0"/>
          </a:p>
          <a:p>
            <a:pPr>
              <a:buNone/>
            </a:pPr>
            <a:r>
              <a:rPr lang="en-US" baseline="0" dirty="0" smtClean="0"/>
              <a:t>Herman /  Mark – Can you tie the results of the Pre-Presentation poll to one or 2 of the points you highlight in your slides on National/Regional activities?</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934720" y="4415789"/>
            <a:ext cx="5141100" cy="4183500"/>
          </a:xfrm>
          <a:prstGeom prst="rect">
            <a:avLst/>
          </a:prstGeom>
        </p:spPr>
        <p:txBody>
          <a:bodyPr lIns="91425" tIns="91425" rIns="91425" bIns="91425" anchor="ctr" anchorCtr="0">
            <a:noAutofit/>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934720" y="4415789"/>
            <a:ext cx="5141100" cy="4183500"/>
          </a:xfrm>
          <a:prstGeom prst="rect">
            <a:avLst/>
          </a:prstGeom>
        </p:spPr>
        <p:txBody>
          <a:bodyPr lIns="91425" tIns="91425" rIns="91425" bIns="91425" anchor="ctr" anchorCtr="0">
            <a:noAutofit/>
          </a:bodyPr>
          <a:lstStyle/>
          <a:p>
            <a:r>
              <a:rPr lang="en-US" sz="1200" b="0" i="0" kern="1200" dirty="0" smtClean="0">
                <a:solidFill>
                  <a:schemeClr val="tx1"/>
                </a:solidFill>
                <a:latin typeface="+mn-lt"/>
                <a:ea typeface="+mn-ea"/>
                <a:cs typeface="+mn-cs"/>
              </a:rPr>
              <a:t>●        USDA’s National Agricultural Statistics Service will reduce its footprint from</a:t>
            </a:r>
            <a:r>
              <a:rPr lang="en-US" sz="1200" b="1" i="0" kern="1200" dirty="0" smtClean="0">
                <a:solidFill>
                  <a:schemeClr val="tx1"/>
                </a:solidFill>
                <a:latin typeface="+mn-lt"/>
                <a:ea typeface="+mn-ea"/>
                <a:cs typeface="+mn-cs"/>
              </a:rPr>
              <a:t> 43 state offices across the country to 12 regional locations</a:t>
            </a:r>
            <a:r>
              <a:rPr lang="en-US" sz="1200" b="0" i="0" kern="1200" dirty="0" smtClean="0">
                <a:solidFill>
                  <a:schemeClr val="tx1"/>
                </a:solidFill>
                <a:latin typeface="+mn-lt"/>
                <a:ea typeface="+mn-ea"/>
                <a:cs typeface="+mn-cs"/>
              </a:rPr>
              <a:t> which will create significant savings. Through the efforts to-date, the  agency is projected to </a:t>
            </a:r>
            <a:r>
              <a:rPr lang="en-US" sz="1200" b="1" i="0" kern="1200" dirty="0" smtClean="0">
                <a:solidFill>
                  <a:schemeClr val="tx1"/>
                </a:solidFill>
                <a:latin typeface="+mn-lt"/>
                <a:ea typeface="+mn-ea"/>
                <a:cs typeface="+mn-cs"/>
              </a:rPr>
              <a:t>save more than $700,000</a:t>
            </a:r>
            <a:r>
              <a:rPr lang="en-US" sz="1200" b="0" i="0" kern="1200" dirty="0" smtClean="0">
                <a:solidFill>
                  <a:schemeClr val="tx1"/>
                </a:solidFill>
                <a:latin typeface="+mn-lt"/>
                <a:ea typeface="+mn-ea"/>
                <a:cs typeface="+mn-cs"/>
              </a:rPr>
              <a:t> in annual real estate costs.</a:t>
            </a:r>
          </a:p>
          <a:p>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        The Department of Health and Human Services (HHS) will use GSA's Total Workplace to improve space efficiencies, reduce the agency’s footprint, and save the federal government more than </a:t>
            </a:r>
            <a:r>
              <a:rPr lang="en-US" sz="1200" b="1" i="0" kern="1200" dirty="0" smtClean="0">
                <a:solidFill>
                  <a:schemeClr val="tx1"/>
                </a:solidFill>
                <a:latin typeface="+mn-lt"/>
                <a:ea typeface="+mn-ea"/>
                <a:cs typeface="+mn-cs"/>
              </a:rPr>
              <a:t>$15 million in real estate costs</a:t>
            </a:r>
            <a:r>
              <a:rPr lang="en-US" sz="1200" b="0" i="0" kern="1200" dirty="0" smtClean="0">
                <a:solidFill>
                  <a:schemeClr val="tx1"/>
                </a:solidFill>
                <a:latin typeface="+mn-lt"/>
                <a:ea typeface="+mn-ea"/>
                <a:cs typeface="+mn-cs"/>
              </a:rPr>
              <a:t> over a ten year lease at their office in Seattle, Washington.</a:t>
            </a:r>
          </a:p>
          <a:p>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        Increased </a:t>
            </a:r>
            <a:r>
              <a:rPr lang="en-US" sz="1200" b="0" i="0" kern="1200" dirty="0" err="1" smtClean="0">
                <a:solidFill>
                  <a:schemeClr val="tx1"/>
                </a:solidFill>
                <a:latin typeface="+mn-lt"/>
                <a:ea typeface="+mn-ea"/>
                <a:cs typeface="+mn-cs"/>
              </a:rPr>
              <a:t>teleworking</a:t>
            </a:r>
            <a:r>
              <a:rPr lang="en-US" sz="1200" b="0" i="0" kern="1200" dirty="0" smtClean="0">
                <a:solidFill>
                  <a:schemeClr val="tx1"/>
                </a:solidFill>
                <a:latin typeface="+mn-lt"/>
                <a:ea typeface="+mn-ea"/>
                <a:cs typeface="+mn-cs"/>
              </a:rPr>
              <a:t> at the Department of Homeland Security (DHS), reduced rented space with subleasing, and the adoption of desk sharing has allowed the agency to begin reducing its real estate footprint, resulting in a projected savings of $55 million in office real estate costs.</a:t>
            </a:r>
          </a:p>
          <a:p>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        The U.S. Fish &amp; Wildlife Service is working with GSA’s Total Workplace to eliminate 72,200 square feet by consolidating three buildings in Northern Virginia, and saving taxpayers more than $3 million in annual real estate costs.</a:t>
            </a:r>
          </a:p>
          <a:p>
            <a:endParaRPr lang="en-US" dirty="0" smtClean="0"/>
          </a:p>
          <a:p>
            <a:endParaRPr lang="en-US" dirty="0" smtClean="0"/>
          </a:p>
          <a:p>
            <a:r>
              <a:rPr lang="en-US" sz="1200" b="0" i="0" u="none" strike="noStrike" kern="1200" dirty="0" smtClean="0">
                <a:solidFill>
                  <a:schemeClr val="tx1"/>
                </a:solidFill>
                <a:latin typeface="+mn-lt"/>
                <a:ea typeface="+mn-ea"/>
                <a:cs typeface="+mn-cs"/>
              </a:rPr>
              <a:t>At the end of Slide 14, Herman to Introduce Mark and pass webinar control to Mark</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934720" y="4415789"/>
            <a:ext cx="5141100" cy="4183500"/>
          </a:xfrm>
          <a:prstGeom prst="rect">
            <a:avLst/>
          </a:prstGeom>
        </p:spPr>
        <p:txBody>
          <a:bodyPr lIns="91425" tIns="91425" rIns="91425" bIns="91425" anchor="ctr" anchorCtr="0">
            <a:noAutofit/>
          </a:bodyPr>
          <a:lstStyle/>
          <a:p>
            <a:pPr lvl="0" rtl="0">
              <a:buNone/>
            </a:pPr>
            <a:r>
              <a:rPr lang="en-US" sz="1000" dirty="0" smtClean="0"/>
              <a:t>Advocate - daily basis, any given project, sticking points...communication/translation...voice at the table</a:t>
            </a:r>
          </a:p>
          <a:p>
            <a:pPr lvl="0" rtl="0">
              <a:buNone/>
            </a:pPr>
            <a:r>
              <a:rPr lang="en-US" sz="1000" dirty="0" smtClean="0"/>
              <a:t>	Flooding incident  - in accordance with pricing policy - customer had just completed 500K </a:t>
            </a:r>
            <a:r>
              <a:rPr lang="en-US" sz="1000" dirty="0" err="1" smtClean="0"/>
              <a:t>rwa</a:t>
            </a:r>
            <a:r>
              <a:rPr lang="en-US" sz="1000" dirty="0" smtClean="0"/>
              <a:t> project...all recently completed TI work was destroyed...first blush interpretation of pricing policy - no room to provide relief to the customer! AM brought in by Client - worked with PT to come up with suggestions to work through this - pricing policy was actually changed - mutually beneficial change - treated as a “forced move” situation…  Advocacy can help address systemic things - to bring about sensible change.</a:t>
            </a:r>
          </a:p>
          <a:p>
            <a:endParaRPr lang="en-US" sz="1000" dirty="0" smtClean="0"/>
          </a:p>
          <a:p>
            <a:pPr lvl="0" rtl="0">
              <a:buNone/>
            </a:pPr>
            <a:r>
              <a:rPr lang="en-US" sz="1000" dirty="0" smtClean="0"/>
              <a:t>	</a:t>
            </a:r>
          </a:p>
          <a:p>
            <a:endParaRPr lang="en-US" sz="1000" dirty="0" smtClean="0"/>
          </a:p>
          <a:p>
            <a:pPr lvl="0" rtl="0">
              <a:buNone/>
            </a:pPr>
            <a:r>
              <a:rPr lang="en-US" sz="1000" dirty="0" smtClean="0"/>
              <a:t>Intel - Initiative, what’s coming down the pike - national initiatives - SSA barrier wall - pipeline head’s up helps Region gear for client workload.   Change in how a client will be servicing their OWN customers - and how this might impact how client will need support from GSA...we have to be ready to support client in being agile enough to them as they change.    Holistic </a:t>
            </a:r>
            <a:r>
              <a:rPr lang="en-US" sz="1000" dirty="0" err="1" smtClean="0"/>
              <a:t>intel</a:t>
            </a:r>
            <a:r>
              <a:rPr lang="en-US" sz="1000" dirty="0" smtClean="0"/>
              <a:t> - make GSA mgt aware of Client business needs - </a:t>
            </a:r>
            <a:r>
              <a:rPr lang="en-US" sz="1000" dirty="0" smtClean="0">
                <a:solidFill>
                  <a:srgbClr val="4E4E4E"/>
                </a:solidFill>
                <a:latin typeface="Calibri"/>
                <a:ea typeface="Calibri"/>
                <a:cs typeface="Calibri"/>
                <a:sym typeface="Calibri"/>
              </a:rPr>
              <a:t>Synthesizing </a:t>
            </a:r>
            <a:r>
              <a:rPr lang="en-US" sz="1000" dirty="0" err="1" smtClean="0">
                <a:solidFill>
                  <a:srgbClr val="4E4E4E"/>
                </a:solidFill>
                <a:latin typeface="Calibri"/>
                <a:ea typeface="Calibri"/>
                <a:cs typeface="Calibri"/>
                <a:sym typeface="Calibri"/>
              </a:rPr>
              <a:t>intel</a:t>
            </a:r>
            <a:r>
              <a:rPr lang="en-US" sz="1000" dirty="0" smtClean="0">
                <a:solidFill>
                  <a:srgbClr val="4E4E4E"/>
                </a:solidFill>
                <a:latin typeface="Calibri"/>
                <a:ea typeface="Calibri"/>
                <a:cs typeface="Calibri"/>
                <a:sym typeface="Calibri"/>
              </a:rPr>
              <a:t> from many sources - Your strategic plan down to </a:t>
            </a:r>
            <a:r>
              <a:rPr lang="en-US" sz="1000" dirty="0" err="1" smtClean="0">
                <a:solidFill>
                  <a:srgbClr val="4E4E4E"/>
                </a:solidFill>
                <a:latin typeface="Calibri"/>
                <a:ea typeface="Calibri"/>
                <a:cs typeface="Calibri"/>
                <a:sym typeface="Calibri"/>
              </a:rPr>
              <a:t>nitty</a:t>
            </a:r>
            <a:r>
              <a:rPr lang="en-US" sz="1000" dirty="0" smtClean="0">
                <a:solidFill>
                  <a:srgbClr val="4E4E4E"/>
                </a:solidFill>
                <a:latin typeface="Calibri"/>
                <a:ea typeface="Calibri"/>
                <a:cs typeface="Calibri"/>
                <a:sym typeface="Calibri"/>
              </a:rPr>
              <a:t> gritty data - to help develop appropriate strategies to help us serve you better </a:t>
            </a:r>
          </a:p>
          <a:p>
            <a:endParaRPr lang="en-US" sz="1000" dirty="0" smtClean="0"/>
          </a:p>
          <a:p>
            <a:endParaRPr lang="en-US" sz="1000" dirty="0" smtClean="0"/>
          </a:p>
          <a:p>
            <a:pPr lvl="0" rtl="0">
              <a:buClr>
                <a:srgbClr val="000000"/>
              </a:buClr>
              <a:buSzPct val="78571"/>
              <a:buFont typeface="Arial"/>
              <a:buNone/>
            </a:pPr>
            <a:r>
              <a:rPr lang="en-US" sz="1000" dirty="0" smtClean="0"/>
              <a:t>Strategies to meet Client goals - may take different approach in every Region, but reporting is unified and end result/outcome is aligned to client goal.  AM relationship with PM staff to help coordinate projects, helping team stay focused on desired client outcomes and managing expectations / issues.   Example - market rates gaps with current lease rates - target leases for early renegotiation for Clients.  Courts following NNN example - established their own goals - RAM assembled Regional interdisciplinary team to help Courts meet their measures - understanding flexibility within our arrangements in order to help achieve mutual goals.   </a:t>
            </a:r>
          </a:p>
          <a:p>
            <a:pPr lvl="0" rtl="0">
              <a:buClr>
                <a:srgbClr val="000000"/>
              </a:buClr>
              <a:buSzPct val="78571"/>
              <a:buFont typeface="Arial"/>
              <a:buNone/>
            </a:pPr>
            <a:r>
              <a:rPr lang="en-US" sz="1000" dirty="0" smtClean="0"/>
              <a:t>Matching up Tenant Sat Survey with SSA ODAR claims rates - claims process shortcomings with low TSS scores - correlation and targeting for special action - seek operational relationship between space and client performance. (major goal in SSA performance)</a:t>
            </a:r>
          </a:p>
          <a:p>
            <a:endParaRPr lang="en-US" sz="1000" dirty="0" smtClean="0"/>
          </a:p>
          <a:p>
            <a:endParaRPr lang="en-US" sz="1000" dirty="0" smtClean="0"/>
          </a:p>
          <a:p>
            <a:pPr lvl="0" rtl="0">
              <a:buNone/>
            </a:pPr>
            <a:r>
              <a:rPr lang="en-US" sz="1000" dirty="0" smtClean="0"/>
              <a:t>Promote Client Education - </a:t>
            </a:r>
            <a:r>
              <a:rPr lang="en-US" sz="1000" dirty="0" err="1" smtClean="0"/>
              <a:t>FAce</a:t>
            </a:r>
            <a:r>
              <a:rPr lang="en-US" sz="1000" dirty="0" smtClean="0"/>
              <a:t> to client - communication (FTF) - government-wide initiative Total Workplace and  Stand Alone Furniture </a:t>
            </a:r>
            <a:r>
              <a:rPr lang="en-US" sz="1000" dirty="0" err="1" smtClean="0"/>
              <a:t>Inititiative</a:t>
            </a:r>
            <a:r>
              <a:rPr lang="en-US" sz="1000" dirty="0" smtClean="0"/>
              <a:t> - can 25k-150k can fulfill orders - new offerings, explaining services, processes and value to be attained.    Another example - this very Webinar that you are attending today!  OCS helps organize and deliver training.  Through processes, etc (Like SEC and our leasing acquisition process).  Tailored, expanded versions of the webinar topics to your needs/interests.  Sustainability (DOD and IRS) - working session presentations - shared and walk through tools</a:t>
            </a:r>
          </a:p>
          <a:p>
            <a:endParaRPr lang="en-US" sz="1000" dirty="0" smtClean="0"/>
          </a:p>
          <a:p>
            <a:endParaRPr lang="en-US" sz="1000" dirty="0" smtClean="0"/>
          </a:p>
          <a:p>
            <a:endParaRPr lang="en-US" sz="1000" dirty="0" smtClean="0"/>
          </a:p>
          <a:p>
            <a:endParaRPr lang="en-US" sz="1000" dirty="0" smtClean="0"/>
          </a:p>
          <a:p>
            <a:endParaRPr lang="en-US" sz="1000" dirty="0" smtClean="0"/>
          </a:p>
          <a:p>
            <a:endParaRPr sz="10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934720" y="4415789"/>
            <a:ext cx="5141100" cy="4183500"/>
          </a:xfrm>
          <a:prstGeom prst="rect">
            <a:avLst/>
          </a:prstGeom>
        </p:spPr>
        <p:txBody>
          <a:bodyPr lIns="91425" tIns="91425" rIns="91425" bIns="91425" anchor="ctr" anchorCtr="0">
            <a:noAutofit/>
          </a:bodyPr>
          <a:lstStyle/>
          <a:p>
            <a:pPr lvl="0" rtl="0">
              <a:spcBef>
                <a:spcPts val="600"/>
              </a:spcBef>
              <a:buNone/>
            </a:pPr>
            <a:r>
              <a:rPr lang="en-US" sz="1200" dirty="0" smtClean="0">
                <a:solidFill>
                  <a:srgbClr val="4E4E4E"/>
                </a:solidFill>
                <a:latin typeface="Calibri"/>
                <a:ea typeface="Calibri"/>
                <a:cs typeface="Calibri"/>
                <a:sym typeface="Calibri"/>
              </a:rPr>
              <a:t>Championing - </a:t>
            </a:r>
          </a:p>
          <a:p>
            <a:pPr lvl="0" indent="457200" rtl="0">
              <a:spcBef>
                <a:spcPts val="600"/>
              </a:spcBef>
              <a:buNone/>
            </a:pPr>
            <a:r>
              <a:rPr lang="en-US" sz="1200" dirty="0" smtClean="0">
                <a:solidFill>
                  <a:srgbClr val="4E4E4E"/>
                </a:solidFill>
                <a:latin typeface="Calibri"/>
                <a:ea typeface="Calibri"/>
                <a:cs typeface="Calibri"/>
                <a:sym typeface="Calibri"/>
              </a:rPr>
              <a:t>Promote delivery of service as promised (under Pricing Policy)</a:t>
            </a:r>
          </a:p>
          <a:p>
            <a:pPr lvl="0" indent="457200" rtl="0">
              <a:spcBef>
                <a:spcPts val="600"/>
              </a:spcBef>
              <a:buNone/>
            </a:pPr>
            <a:r>
              <a:rPr lang="en-US" sz="1200" dirty="0" smtClean="0">
                <a:solidFill>
                  <a:srgbClr val="4E4E4E"/>
                </a:solidFill>
                <a:latin typeface="Calibri"/>
                <a:ea typeface="Calibri"/>
                <a:cs typeface="Calibri"/>
                <a:sym typeface="Calibri"/>
              </a:rPr>
              <a:t>Make it easier to use GSA - Adapt our approach to match Client organization/needs</a:t>
            </a:r>
          </a:p>
          <a:p>
            <a:pPr lvl="0" indent="457200" rtl="0">
              <a:spcBef>
                <a:spcPts val="600"/>
              </a:spcBef>
              <a:buNone/>
            </a:pPr>
            <a:r>
              <a:rPr lang="en-US" sz="1200" dirty="0" smtClean="0">
                <a:solidFill>
                  <a:srgbClr val="4E4E4E"/>
                </a:solidFill>
                <a:latin typeface="Calibri"/>
                <a:ea typeface="Calibri"/>
                <a:cs typeface="Calibri"/>
                <a:sym typeface="Calibri"/>
              </a:rPr>
              <a:t>	Geographic / Organizational structure</a:t>
            </a:r>
          </a:p>
          <a:p>
            <a:endParaRPr lang="en-US" dirty="0" smtClean="0"/>
          </a:p>
          <a:p>
            <a:r>
              <a:rPr lang="en-US" sz="1200" b="0" i="0" u="none" strike="noStrike" kern="1200" dirty="0" smtClean="0">
                <a:solidFill>
                  <a:schemeClr val="tx1"/>
                </a:solidFill>
                <a:latin typeface="+mn-lt"/>
                <a:ea typeface="+mn-ea"/>
                <a:cs typeface="+mn-cs"/>
              </a:rPr>
              <a:t>At the end of Slide 16, Mark to pass webinar control back to Herman</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934720" y="4415789"/>
            <a:ext cx="5141100" cy="4183500"/>
          </a:xfrm>
          <a:prstGeom prst="rect">
            <a:avLst/>
          </a:prstGeom>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45833"/>
              <a:buFont typeface="Arial"/>
              <a:buNone/>
              <a:tabLst/>
              <a:defRPr/>
            </a:pPr>
            <a:r>
              <a:rPr lang="en-US" sz="1100" dirty="0" smtClean="0"/>
              <a:t>*Different looks region to region; same advocacy and extension of your organization. </a:t>
            </a:r>
          </a:p>
          <a:p>
            <a:pPr marL="0" lvl="0" indent="0" rtl="0">
              <a:buClr>
                <a:srgbClr val="000000"/>
              </a:buClr>
              <a:buSzPct val="45833"/>
              <a:buFont typeface="Arial"/>
              <a:buNone/>
            </a:pPr>
            <a:endParaRPr lang="en-US" sz="1100" dirty="0" smtClean="0">
              <a:solidFill>
                <a:srgbClr val="000000"/>
              </a:solidFill>
              <a:latin typeface="+mn-lt"/>
              <a:ea typeface="Arial"/>
              <a:cs typeface="Arial"/>
              <a:sym typeface="Arial"/>
            </a:endParaRPr>
          </a:p>
          <a:p>
            <a:pPr>
              <a:buNone/>
            </a:pPr>
            <a:r>
              <a:rPr lang="en-US" sz="1200" b="0" i="0" u="none" strike="noStrike" kern="1200" dirty="0" smtClean="0">
                <a:solidFill>
                  <a:schemeClr val="tx1"/>
                </a:solidFill>
                <a:latin typeface="+mn-lt"/>
                <a:ea typeface="+mn-ea"/>
                <a:cs typeface="+mn-cs"/>
              </a:rPr>
              <a:t>At the end of Slide 19, pass webinar control to Leah</a:t>
            </a:r>
            <a:endParaRPr lang="en-US" sz="11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934720" y="4415789"/>
            <a:ext cx="5141100" cy="41835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934720" y="4415789"/>
            <a:ext cx="5141100" cy="4183500"/>
          </a:xfrm>
          <a:prstGeom prst="rect">
            <a:avLst/>
          </a:prstGeom>
        </p:spPr>
        <p:txBody>
          <a:bodyPr lIns="91425" tIns="91425" rIns="91425" bIns="91425" anchor="ctr" anchorCtr="0">
            <a:noAutofit/>
          </a:bodyPr>
          <a:lstStyle/>
          <a:p>
            <a:pPr lvl="0" rtl="0">
              <a:buClr>
                <a:srgbClr val="000000"/>
              </a:buClr>
              <a:buSzPct val="100000"/>
              <a:buFont typeface="Arial"/>
              <a:buNone/>
            </a:pPr>
            <a:r>
              <a:rPr lang="en-US" sz="1200" dirty="0" smtClean="0"/>
              <a:t>Closing slide - it is not just about service. It is about partnership!</a:t>
            </a:r>
          </a:p>
          <a:p>
            <a:endParaRPr lang="en-US" dirty="0" smtClean="0"/>
          </a:p>
          <a:p>
            <a:pPr lvl="0" rtl="0">
              <a:buClr>
                <a:srgbClr val="000000"/>
              </a:buClr>
              <a:buSzPct val="91666"/>
              <a:buFont typeface="Arial"/>
              <a:buNone/>
            </a:pPr>
            <a:r>
              <a:rPr lang="en-US" sz="1400" dirty="0" smtClean="0"/>
              <a:t>Expanding Our Service/Client Centricity</a:t>
            </a:r>
          </a:p>
          <a:p>
            <a:pPr lvl="0" rtl="0">
              <a:buClr>
                <a:srgbClr val="000000"/>
              </a:buClr>
              <a:buSzPct val="100000"/>
              <a:buFont typeface="Arial"/>
              <a:buNone/>
            </a:pPr>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2E27B2-872B-4C16-814F-F183C1D8882F}" type="slidenum">
              <a:rPr lang="en-US"/>
              <a:pPr/>
              <a:t>2</a:t>
            </a:fld>
            <a:endParaRPr lang="en-US" dirty="0"/>
          </a:p>
        </p:txBody>
      </p:sp>
      <p:sp>
        <p:nvSpPr>
          <p:cNvPr id="35842" name="Rectangle 2"/>
          <p:cNvSpPr>
            <a:spLocks noGrp="1" noRot="1" noChangeAspect="1" noChangeArrowheads="1" noTextEdit="1"/>
          </p:cNvSpPr>
          <p:nvPr>
            <p:ph type="sldImg"/>
          </p:nvPr>
        </p:nvSpPr>
        <p:spPr>
          <a:xfrm>
            <a:off x="1181100" y="696913"/>
            <a:ext cx="4648200" cy="3486150"/>
          </a:xfrm>
          <a:ln/>
        </p:spPr>
      </p:sp>
      <p:sp>
        <p:nvSpPr>
          <p:cNvPr id="35843" name="Rectangle 3"/>
          <p:cNvSpPr>
            <a:spLocks noGrp="1" noChangeArrowheads="1"/>
          </p:cNvSpPr>
          <p:nvPr>
            <p:ph type="body" idx="1"/>
          </p:nvPr>
        </p:nvSpPr>
        <p:spPr/>
        <p:txBody>
          <a:bodyPr/>
          <a:lstStyle/>
          <a:p>
            <a:r>
              <a:rPr lang="en-US" sz="1200" b="0" i="0" u="none" strike="noStrike" kern="1200" dirty="0" smtClean="0">
                <a:solidFill>
                  <a:schemeClr val="tx1"/>
                </a:solidFill>
                <a:latin typeface="+mn-lt"/>
                <a:ea typeface="+mn-ea"/>
                <a:cs typeface="+mn-cs"/>
              </a:rPr>
              <a:t>Leah to Introduce herself</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934720" y="4415789"/>
            <a:ext cx="5141100" cy="4183500"/>
          </a:xfrm>
          <a:prstGeom prst="rect">
            <a:avLst/>
          </a:prstGeom>
        </p:spPr>
        <p:txBody>
          <a:bodyPr lIns="91425" tIns="91425" rIns="91425" bIns="91425"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Leah to present the planted questions</a:t>
            </a:r>
            <a:r>
              <a:rPr lang="en-US" sz="1200" b="0" i="0" u="none" strike="noStrike" kern="1200" baseline="0" dirty="0" smtClean="0">
                <a:solidFill>
                  <a:schemeClr val="tx1"/>
                </a:solidFill>
                <a:latin typeface="+mn-lt"/>
                <a:ea typeface="+mn-ea"/>
                <a:cs typeface="+mn-cs"/>
              </a:rPr>
              <a:t> (see Q&amp;A) Handout</a:t>
            </a:r>
            <a:r>
              <a:rPr lang="en-US" sz="1200" b="0" i="0" u="none" strike="noStrike" kern="1200" dirty="0" smtClean="0">
                <a:solidFill>
                  <a:schemeClr val="tx1"/>
                </a:solidFill>
                <a:latin typeface="+mn-lt"/>
                <a:ea typeface="+mn-ea"/>
                <a:cs typeface="+mn-cs"/>
              </a:rPr>
              <a:t>. If there is time left in the presentation, will select a couple of audience questions coming in via chat. </a:t>
            </a:r>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934720" y="4415789"/>
            <a:ext cx="5141100" cy="4183500"/>
          </a:xfrm>
          <a:prstGeom prst="rect">
            <a:avLst/>
          </a:prstGeom>
        </p:spPr>
        <p:txBody>
          <a:bodyPr lIns="91425" tIns="91425" rIns="91425" bIns="91425" anchor="ctr" anchorCtr="0">
            <a:noAutofit/>
          </a:bodyPr>
          <a:lstStyle/>
          <a:p>
            <a:r>
              <a:rPr lang="en-US" sz="1200" b="0" i="0" u="none" strike="noStrike" kern="1200" dirty="0" smtClean="0">
                <a:solidFill>
                  <a:schemeClr val="tx1"/>
                </a:solidFill>
                <a:latin typeface="+mn-lt"/>
                <a:ea typeface="+mn-ea"/>
                <a:cs typeface="+mn-cs"/>
              </a:rPr>
              <a:t>Leah to address: Thanks to Herman &amp; Mark for presenting today</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934720" y="4415789"/>
            <a:ext cx="5141100" cy="4183500"/>
          </a:xfrm>
          <a:prstGeom prst="rect">
            <a:avLst/>
          </a:prstGeom>
        </p:spPr>
        <p:txBody>
          <a:bodyPr lIns="91425" tIns="91425" rIns="91425" bIns="91425" anchor="ctr" anchorCtr="0">
            <a:noAutofit/>
          </a:bodyPr>
          <a:lstStyle/>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934720" y="4415789"/>
            <a:ext cx="5141100" cy="4183500"/>
          </a:xfrm>
          <a:prstGeom prst="rect">
            <a:avLst/>
          </a:prstGeom>
        </p:spPr>
        <p:txBody>
          <a:bodyPr lIns="91425" tIns="91425" rIns="91425" bIns="91425" anchor="ctr" anchorCtr="0">
            <a:noAutofit/>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2E27B2-872B-4C16-814F-F183C1D8882F}" type="slidenum">
              <a:rPr lang="en-US"/>
              <a:pPr/>
              <a:t>3</a:t>
            </a:fld>
            <a:endParaRPr lang="en-US" dirty="0"/>
          </a:p>
        </p:txBody>
      </p:sp>
      <p:sp>
        <p:nvSpPr>
          <p:cNvPr id="35842" name="Rectangle 2"/>
          <p:cNvSpPr>
            <a:spLocks noGrp="1" noRot="1" noChangeAspect="1" noChangeArrowheads="1" noTextEdit="1"/>
          </p:cNvSpPr>
          <p:nvPr>
            <p:ph type="sldImg"/>
          </p:nvPr>
        </p:nvSpPr>
        <p:spPr>
          <a:xfrm>
            <a:off x="1181100" y="696913"/>
            <a:ext cx="4648200" cy="3486150"/>
          </a:xfrm>
          <a:ln/>
        </p:spPr>
      </p:sp>
      <p:sp>
        <p:nvSpPr>
          <p:cNvPr id="35843" name="Rectangle 3"/>
          <p:cNvSpPr>
            <a:spLocks noGrp="1" noChangeArrowheads="1"/>
          </p:cNvSpPr>
          <p:nvPr>
            <p:ph type="body" idx="1"/>
          </p:nvPr>
        </p:nvSpPr>
        <p:spPr/>
        <p:txBody>
          <a:bodyPr/>
          <a:lstStyle/>
          <a:p>
            <a:pPr rtl="0" fontAlgn="base"/>
            <a:r>
              <a:rPr lang="en-US" sz="1200" b="0" i="0" u="none" strike="noStrike" kern="1200" dirty="0" smtClean="0">
                <a:solidFill>
                  <a:schemeClr val="tx1"/>
                </a:solidFill>
                <a:latin typeface="+mn-lt"/>
                <a:ea typeface="+mn-ea"/>
                <a:cs typeface="+mn-cs"/>
              </a:rPr>
              <a:t>Leah to Introduce Herman &amp; Mark by reading their bios</a:t>
            </a:r>
          </a:p>
          <a:p>
            <a:pPr rtl="0" fontAlgn="base"/>
            <a:r>
              <a:rPr lang="en-US" sz="1200" b="0" i="0" u="none" strike="noStrike" kern="1200" dirty="0" smtClean="0">
                <a:solidFill>
                  <a:schemeClr val="tx1"/>
                </a:solidFill>
                <a:latin typeface="+mn-lt"/>
                <a:ea typeface="+mn-ea"/>
                <a:cs typeface="+mn-cs"/>
              </a:rPr>
              <a:t>Leah to explain housekeeping items</a:t>
            </a:r>
          </a:p>
          <a:p>
            <a:pPr rtl="0" fontAlgn="base"/>
            <a:r>
              <a:rPr lang="en-US" sz="1200" b="0" i="0" u="none" strike="noStrike" kern="1200" dirty="0" smtClean="0">
                <a:solidFill>
                  <a:schemeClr val="tx1"/>
                </a:solidFill>
                <a:latin typeface="+mn-lt"/>
                <a:ea typeface="+mn-ea"/>
                <a:cs typeface="+mn-cs"/>
              </a:rPr>
              <a:t>Leah to gauge audience participation through launching the poll, showing the results and </a:t>
            </a:r>
          </a:p>
          <a:p>
            <a:r>
              <a:rPr lang="en-US" sz="1200" b="0" i="0" u="none" strike="noStrike" kern="1200" dirty="0" smtClean="0">
                <a:solidFill>
                  <a:schemeClr val="tx1"/>
                </a:solidFill>
                <a:latin typeface="+mn-lt"/>
                <a:ea typeface="+mn-ea"/>
                <a:cs typeface="+mn-cs"/>
              </a:rPr>
              <a:t>provide quick comments.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Will then transition to Herman by saying, “Please welcome Herman Goodyear...</a:t>
            </a:r>
            <a:endParaRPr lang="en-US" dirty="0" smtClean="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934720" y="4415789"/>
            <a:ext cx="5141100" cy="41835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934720" y="4415789"/>
            <a:ext cx="5141100" cy="4183500"/>
          </a:xfrm>
          <a:prstGeom prst="rect">
            <a:avLst/>
          </a:prstGeom>
        </p:spPr>
        <p:txBody>
          <a:bodyPr lIns="91425" tIns="91425" rIns="91425" bIns="91425" anchor="ctr" anchorCtr="0">
            <a:noAutofit/>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934720" y="4415789"/>
            <a:ext cx="5141100" cy="4183500"/>
          </a:xfrm>
          <a:prstGeom prst="rect">
            <a:avLst/>
          </a:prstGeom>
        </p:spPr>
        <p:txBody>
          <a:bodyPr lIns="91425" tIns="91425" rIns="91425" bIns="91425" anchor="ctr" anchorCtr="0">
            <a:noAutofit/>
          </a:bodyPr>
          <a:lstStyle/>
          <a:p>
            <a:pPr lvl="0" rtl="0">
              <a:spcBef>
                <a:spcPts val="600"/>
              </a:spcBef>
              <a:buClr>
                <a:srgbClr val="000000"/>
              </a:buClr>
              <a:buSzPct val="61111"/>
              <a:buFont typeface="Arial"/>
              <a:buNone/>
            </a:pPr>
            <a:r>
              <a:rPr lang="en-US" sz="1200" dirty="0" smtClean="0"/>
              <a:t>Account Management is a strategic business practice that helps to align an organization’s services to a client’s needs. </a:t>
            </a:r>
          </a:p>
          <a:p>
            <a:pPr lvl="0" rtl="0">
              <a:spcBef>
                <a:spcPts val="600"/>
              </a:spcBef>
              <a:buClr>
                <a:srgbClr val="000000"/>
              </a:buClr>
              <a:buSzPct val="61111"/>
              <a:buFont typeface="Arial"/>
              <a:buNone/>
            </a:pPr>
            <a:r>
              <a:rPr lang="en-US" sz="1200" dirty="0" smtClean="0"/>
              <a:t>Account Management collaborates with other divisions of GSA; promotes innovative customer solutions.</a:t>
            </a:r>
          </a:p>
          <a:p>
            <a:pPr lvl="0" rtl="0">
              <a:spcBef>
                <a:spcPts val="600"/>
              </a:spcBef>
              <a:buClr>
                <a:srgbClr val="000000"/>
              </a:buClr>
              <a:buSzPct val="61111"/>
              <a:buFont typeface="Arial"/>
              <a:buNone/>
            </a:pPr>
            <a:r>
              <a:rPr lang="en-US" sz="1200" dirty="0" smtClean="0"/>
              <a:t>Infusion of customer’s voice into our organization - long term planning and service delivery.</a:t>
            </a:r>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latin typeface="+mn-lt"/>
                <a:ea typeface="+mn-ea"/>
                <a:cs typeface="+mn-cs"/>
              </a:rPr>
              <a:t>Purpose of this slide is to show how customers and GSA are different in organizational alignment. As a result, Account Management helps to ease inconsistencies by having account advocates in each of our regions. These advocates network across regions, promoting consistency, customers needs and requirements. </a:t>
            </a:r>
            <a:endParaRPr lang="en-US" b="0" dirty="0" smtClean="0"/>
          </a:p>
          <a:p>
            <a:r>
              <a:rPr lang="en-US" dirty="0" smtClean="0"/>
              <a:t/>
            </a:r>
            <a:br>
              <a:rPr lang="en-US" dirty="0" smtClean="0"/>
            </a:br>
            <a:endParaRPr lang="en-US" dirty="0" smtClean="0"/>
          </a:p>
          <a:p>
            <a:pPr rtl="0"/>
            <a:endParaRPr lang="en-US" dirty="0"/>
          </a:p>
        </p:txBody>
      </p:sp>
      <p:sp>
        <p:nvSpPr>
          <p:cNvPr id="4" name="Slide Number Placeholder 3"/>
          <p:cNvSpPr>
            <a:spLocks noGrp="1"/>
          </p:cNvSpPr>
          <p:nvPr>
            <p:ph type="sldNum" idx="10"/>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934720" y="4415789"/>
            <a:ext cx="5141100" cy="4183500"/>
          </a:xfrm>
          <a:prstGeom prst="rect">
            <a:avLst/>
          </a:prstGeom>
        </p:spPr>
        <p:txBody>
          <a:bodyPr lIns="91425" tIns="91425" rIns="91425" bIns="91425" anchor="ctr" anchorCtr="0">
            <a:noAutofit/>
          </a:bodyPr>
          <a:lstStyle/>
          <a:p>
            <a:pPr lvl="0" rtl="0">
              <a:spcBef>
                <a:spcPts val="500"/>
              </a:spcBef>
              <a:buClr>
                <a:srgbClr val="000000"/>
              </a:buClr>
              <a:buSzPct val="61111"/>
              <a:buFont typeface="Arial"/>
              <a:buNone/>
            </a:pPr>
            <a:r>
              <a:rPr lang="en-US" sz="1200" dirty="0" smtClean="0"/>
              <a:t>The Office of Client Solutions’ National Account Managers and the Regional Account Managers form the core of an Account Team</a:t>
            </a:r>
          </a:p>
          <a:p>
            <a:pPr lvl="0" rtl="0">
              <a:spcBef>
                <a:spcPts val="500"/>
              </a:spcBef>
              <a:buClr>
                <a:srgbClr val="000000"/>
              </a:buClr>
              <a:buSzPct val="61111"/>
              <a:buFont typeface="Arial"/>
              <a:buNone/>
            </a:pPr>
            <a:r>
              <a:rPr lang="en-US" sz="1200" dirty="0" smtClean="0"/>
              <a:t>• Team membership based upon the unique needs of an agency (Specialists from GSA including realty, portfolio, and the Federal Acquisition Service)</a:t>
            </a:r>
          </a:p>
          <a:p>
            <a:pPr lvl="0" rtl="0">
              <a:spcBef>
                <a:spcPts val="500"/>
              </a:spcBef>
              <a:buClr>
                <a:srgbClr val="000000"/>
              </a:buClr>
              <a:buSzPct val="61111"/>
              <a:buFont typeface="Arial"/>
              <a:buNone/>
            </a:pPr>
            <a:r>
              <a:rPr lang="en-US" sz="1200" dirty="0" smtClean="0"/>
              <a:t>• Composition is fluid based on the client’s changing needs and internal resource availability</a:t>
            </a:r>
          </a:p>
          <a:p>
            <a:pPr lvl="0" rtl="0">
              <a:spcBef>
                <a:spcPts val="500"/>
              </a:spcBef>
              <a:buClr>
                <a:srgbClr val="000000"/>
              </a:buClr>
              <a:buSzPct val="61111"/>
              <a:buFont typeface="Arial"/>
              <a:buNone/>
            </a:pPr>
            <a:endParaRPr lang="en-US" sz="1200" dirty="0" smtClean="0"/>
          </a:p>
          <a:p>
            <a:r>
              <a:rPr lang="en-US" sz="1200" dirty="0" smtClean="0"/>
              <a:t>HERMAN</a:t>
            </a:r>
            <a:r>
              <a:rPr lang="en-US" sz="1200" baseline="0" dirty="0" smtClean="0"/>
              <a:t>  - Pause after this slide to allow Leah to transition to Poll Question – </a:t>
            </a:r>
            <a:endParaRPr lang="en-US" b="0" dirty="0" smtClean="0"/>
          </a:p>
          <a:p>
            <a:pPr lvl="1" rtl="0" fontAlgn="base"/>
            <a:r>
              <a:rPr lang="en-US" sz="1200" b="0" i="0" u="none" strike="noStrike" kern="1200" dirty="0" smtClean="0">
                <a:solidFill>
                  <a:schemeClr val="tx1"/>
                </a:solidFill>
                <a:latin typeface="+mn-lt"/>
                <a:ea typeface="+mn-ea"/>
                <a:cs typeface="+mn-cs"/>
              </a:rPr>
              <a:t>Have you worked with your Regional Account Managers in the past? (Yes/No/IDK who my RAMs are) </a:t>
            </a:r>
          </a:p>
          <a:p>
            <a:pPr lvl="1" rtl="0" fontAlgn="base"/>
            <a:r>
              <a:rPr lang="en-US" sz="1200" b="0" i="0" u="none" strike="noStrike" kern="1200" dirty="0" smtClean="0">
                <a:solidFill>
                  <a:schemeClr val="tx1"/>
                </a:solidFill>
                <a:latin typeface="+mn-lt"/>
                <a:ea typeface="+mn-ea"/>
                <a:cs typeface="+mn-cs"/>
              </a:rPr>
              <a:t>Have you worked with your National Account Managers in the past? (Yes/No/IDK who my NAM is) </a:t>
            </a:r>
          </a:p>
          <a:p>
            <a:pPr lvl="0" rtl="0">
              <a:spcBef>
                <a:spcPts val="500"/>
              </a:spcBef>
              <a:buClr>
                <a:srgbClr val="000000"/>
              </a:buClr>
              <a:buSzPct val="61111"/>
              <a:buFont typeface="Arial"/>
              <a:buNone/>
            </a:pPr>
            <a:endParaRPr lang="en-US" sz="1200" dirty="0" smtClean="0"/>
          </a:p>
          <a:p>
            <a:pPr rtl="0"/>
            <a:r>
              <a:rPr lang="en-US" sz="1200" b="0" i="0" u="none" strike="noStrike" kern="1200" dirty="0" smtClean="0">
                <a:solidFill>
                  <a:schemeClr val="tx1"/>
                </a:solidFill>
                <a:latin typeface="+mn-lt"/>
                <a:ea typeface="+mn-ea"/>
                <a:cs typeface="+mn-cs"/>
              </a:rPr>
              <a:t>Leah to provide comments based on the responses provided by the audience. Then pass it back over to Herman…</a:t>
            </a:r>
            <a:endParaRPr lang="en-US" b="0" dirty="0" smtClean="0"/>
          </a:p>
          <a:p>
            <a:r>
              <a:rPr lang="en-US" dirty="0" smtClean="0"/>
              <a:t/>
            </a:r>
            <a:br>
              <a:rPr lang="en-US" dirty="0" smtClean="0"/>
            </a:br>
            <a:endParaRPr lang="en-US" dirty="0" smtClean="0"/>
          </a:p>
          <a:p>
            <a:endParaRPr lang="en-US" dirty="0" smtClean="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Herman – Matrix</a:t>
            </a:r>
            <a:r>
              <a:rPr lang="en-US" baseline="0" dirty="0" smtClean="0"/>
              <a:t> accessible through this page provides contacts for all 11 GSA Regional OCS Offices (Directors, Branch Chiefs, RAMs) as well as NADS, NAMs, and FAS Counterparts</a:t>
            </a:r>
            <a:endParaRPr lang="en-US" dirty="0" smtClean="0"/>
          </a:p>
          <a:p>
            <a:endParaRPr lang="en-US" dirty="0"/>
          </a:p>
        </p:txBody>
      </p:sp>
      <p:sp>
        <p:nvSpPr>
          <p:cNvPr id="4" name="Slide Number Placeholder 3"/>
          <p:cNvSpPr>
            <a:spLocks noGrp="1"/>
          </p:cNvSpPr>
          <p:nvPr>
            <p:ph type="sldNum" idx="10"/>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pic>
        <p:nvPicPr>
          <p:cNvPr id="18" name="Shape 18"/>
          <p:cNvPicPr preferRelativeResize="0"/>
          <p:nvPr/>
        </p:nvPicPr>
        <p:blipFill>
          <a:blip r:embed="rId2"/>
          <a:stretch>
            <a:fillRect/>
          </a:stretch>
        </p:blipFill>
        <p:spPr>
          <a:xfrm>
            <a:off x="-457200" y="-1588"/>
            <a:ext cx="9145587" cy="6859588"/>
          </a:xfrm>
          <a:prstGeom prst="rect">
            <a:avLst/>
          </a:prstGeom>
        </p:spPr>
      </p:pic>
      <p:sp>
        <p:nvSpPr>
          <p:cNvPr id="19" name="Shape 19"/>
          <p:cNvSpPr txBox="1">
            <a:spLocks noGrp="1"/>
          </p:cNvSpPr>
          <p:nvPr>
            <p:ph type="ftr" idx="11"/>
          </p:nvPr>
        </p:nvSpPr>
        <p:spPr>
          <a:xfrm>
            <a:off x="5676900" y="4495800"/>
            <a:ext cx="3200399" cy="1219199"/>
          </a:xfrm>
          <a:prstGeom prst="rect">
            <a:avLst/>
          </a:prstGeom>
          <a:noFill/>
          <a:ln>
            <a:noFill/>
          </a:ln>
        </p:spPr>
        <p:txBody>
          <a:bodyPr lIns="91425" tIns="91425" rIns="91425" bIns="91425" anchor="t" anchorCtr="0"/>
          <a:lstStyle>
            <a:lvl1pPr marL="0" marR="0" indent="0" algn="ctr" rtl="0">
              <a:defRPr sz="120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 name="Shape 20"/>
          <p:cNvSpPr txBox="1">
            <a:spLocks noGrp="1"/>
          </p:cNvSpPr>
          <p:nvPr>
            <p:ph type="subTitle" idx="1"/>
          </p:nvPr>
        </p:nvSpPr>
        <p:spPr>
          <a:xfrm>
            <a:off x="838200" y="3200400"/>
            <a:ext cx="4800600" cy="838199"/>
          </a:xfrm>
          <a:prstGeom prst="rect">
            <a:avLst/>
          </a:prstGeom>
          <a:noFill/>
          <a:ln>
            <a:noFill/>
          </a:ln>
        </p:spPr>
        <p:txBody>
          <a:bodyPr lIns="91425" tIns="91425" rIns="91425" bIns="91425" anchor="t" anchorCtr="0"/>
          <a:lstStyle>
            <a:lvl1pPr marL="0" marR="0" indent="0" algn="l" rtl="0">
              <a:spcBef>
                <a:spcPts val="340"/>
              </a:spcBef>
              <a:spcAft>
                <a:spcPts val="0"/>
              </a:spcAft>
              <a:buClr>
                <a:srgbClr val="4E4E4E"/>
              </a:buClr>
              <a:buFont typeface="Calibri"/>
              <a:buNone/>
              <a:defRPr sz="1700" b="0" i="0" u="none" strike="noStrike" cap="none" baseline="0">
                <a:solidFill>
                  <a:srgbClr val="4E4E4E"/>
                </a:solidFill>
                <a:latin typeface="Calibri"/>
                <a:ea typeface="Calibri"/>
                <a:cs typeface="Calibri"/>
                <a:sym typeface="Calibri"/>
              </a:defRPr>
            </a:lvl1pPr>
            <a:lvl2pPr marL="742950" marR="0" indent="-120650" algn="l" rtl="0">
              <a:spcBef>
                <a:spcPts val="520"/>
              </a:spcBef>
              <a:spcAft>
                <a:spcPts val="0"/>
              </a:spcAft>
              <a:buClr>
                <a:srgbClr val="4E4E4E"/>
              </a:buClr>
              <a:buFont typeface="Calibri"/>
              <a:buChar char="–"/>
              <a:defRPr sz="2600" b="0" i="0" u="none" strike="noStrike" cap="none" baseline="0">
                <a:solidFill>
                  <a:srgbClr val="4E4E4E"/>
                </a:solidFill>
                <a:latin typeface="Calibri"/>
                <a:ea typeface="Calibri"/>
                <a:cs typeface="Calibri"/>
                <a:sym typeface="Calibri"/>
              </a:defRPr>
            </a:lvl2pPr>
            <a:lvl3pPr marL="1143000" marR="0" indent="-88900" algn="l" rtl="0">
              <a:spcBef>
                <a:spcPts val="440"/>
              </a:spcBef>
              <a:spcAft>
                <a:spcPts val="0"/>
              </a:spcAft>
              <a:buClr>
                <a:srgbClr val="4E4E4E"/>
              </a:buClr>
              <a:buFont typeface="Calibri"/>
              <a:buChar char="•"/>
              <a:defRPr sz="2200" b="0" i="0" u="none" strike="noStrike" cap="none" baseline="0">
                <a:solidFill>
                  <a:srgbClr val="4E4E4E"/>
                </a:solidFill>
                <a:latin typeface="Calibri"/>
                <a:ea typeface="Calibri"/>
                <a:cs typeface="Calibri"/>
                <a:sym typeface="Calibri"/>
              </a:defRPr>
            </a:lvl3pPr>
            <a:lvl4pPr marL="1600200" marR="0" indent="-101600" algn="l" rtl="0">
              <a:spcBef>
                <a:spcPts val="400"/>
              </a:spcBef>
              <a:spcAft>
                <a:spcPts val="0"/>
              </a:spcAft>
              <a:buClr>
                <a:srgbClr val="4E4E4E"/>
              </a:buClr>
              <a:buFont typeface="Calibri"/>
              <a:buChar char="–"/>
              <a:defRPr sz="2000" b="0" i="0" u="none" strike="noStrike" cap="none" baseline="0">
                <a:solidFill>
                  <a:srgbClr val="4E4E4E"/>
                </a:solidFill>
                <a:latin typeface="Calibri"/>
                <a:ea typeface="Calibri"/>
                <a:cs typeface="Calibri"/>
                <a:sym typeface="Calibri"/>
              </a:defRPr>
            </a:lvl4pPr>
            <a:lvl5pPr marL="2057400" marR="0" indent="-127000" algn="l" rtl="0">
              <a:spcBef>
                <a:spcPts val="320"/>
              </a:spcBef>
              <a:spcAft>
                <a:spcPts val="0"/>
              </a:spcAft>
              <a:buClr>
                <a:srgbClr val="4E4E4E"/>
              </a:buClr>
              <a:buFont typeface="Calibri"/>
              <a:buChar char="»"/>
              <a:defRPr sz="1600" b="0" i="0" u="none" strike="noStrike" cap="none" baseline="0">
                <a:solidFill>
                  <a:srgbClr val="4E4E4E"/>
                </a:solidFill>
                <a:latin typeface="Calibri"/>
                <a:ea typeface="Calibri"/>
                <a:cs typeface="Calibri"/>
                <a:sym typeface="Calibri"/>
              </a:defRPr>
            </a:lvl5pPr>
            <a:lvl6pPr marL="2514600" marR="0" indent="-127000" algn="l" rtl="0">
              <a:spcBef>
                <a:spcPts val="320"/>
              </a:spcBef>
              <a:spcAft>
                <a:spcPts val="0"/>
              </a:spcAft>
              <a:buClr>
                <a:srgbClr val="4E4E4E"/>
              </a:buClr>
              <a:buFont typeface="Calibri"/>
              <a:buChar char="»"/>
              <a:defRPr sz="1600" b="0" i="0" u="none" strike="noStrike" cap="none" baseline="0">
                <a:solidFill>
                  <a:srgbClr val="4E4E4E"/>
                </a:solidFill>
                <a:latin typeface="Calibri"/>
                <a:ea typeface="Calibri"/>
                <a:cs typeface="Calibri"/>
                <a:sym typeface="Calibri"/>
              </a:defRPr>
            </a:lvl6pPr>
            <a:lvl7pPr marL="2971800" marR="0" indent="-127000" algn="l" rtl="0">
              <a:spcBef>
                <a:spcPts val="320"/>
              </a:spcBef>
              <a:spcAft>
                <a:spcPts val="0"/>
              </a:spcAft>
              <a:buClr>
                <a:srgbClr val="4E4E4E"/>
              </a:buClr>
              <a:buFont typeface="Calibri"/>
              <a:buChar char="»"/>
              <a:defRPr sz="1600" b="0" i="0" u="none" strike="noStrike" cap="none" baseline="0">
                <a:solidFill>
                  <a:srgbClr val="4E4E4E"/>
                </a:solidFill>
                <a:latin typeface="Calibri"/>
                <a:ea typeface="Calibri"/>
                <a:cs typeface="Calibri"/>
                <a:sym typeface="Calibri"/>
              </a:defRPr>
            </a:lvl7pPr>
            <a:lvl8pPr marL="3429000" marR="0" indent="-127000" algn="l" rtl="0">
              <a:spcBef>
                <a:spcPts val="320"/>
              </a:spcBef>
              <a:spcAft>
                <a:spcPts val="0"/>
              </a:spcAft>
              <a:buClr>
                <a:srgbClr val="4E4E4E"/>
              </a:buClr>
              <a:buFont typeface="Calibri"/>
              <a:buChar char="»"/>
              <a:defRPr sz="1600" b="0" i="0" u="none" strike="noStrike" cap="none" baseline="0">
                <a:solidFill>
                  <a:srgbClr val="4E4E4E"/>
                </a:solidFill>
                <a:latin typeface="Calibri"/>
                <a:ea typeface="Calibri"/>
                <a:cs typeface="Calibri"/>
                <a:sym typeface="Calibri"/>
              </a:defRPr>
            </a:lvl8pPr>
            <a:lvl9pPr marL="3886200" marR="0" indent="-127000" algn="l" rtl="0">
              <a:spcBef>
                <a:spcPts val="320"/>
              </a:spcBef>
              <a:spcAft>
                <a:spcPts val="0"/>
              </a:spcAft>
              <a:buClr>
                <a:srgbClr val="4E4E4E"/>
              </a:buClr>
              <a:buFont typeface="Calibri"/>
              <a:buChar char="»"/>
              <a:defRPr sz="1600" b="0" i="0" u="none" strike="noStrike" cap="none" baseline="0">
                <a:solidFill>
                  <a:srgbClr val="4E4E4E"/>
                </a:solidFill>
                <a:latin typeface="Calibri"/>
                <a:ea typeface="Calibri"/>
                <a:cs typeface="Calibri"/>
                <a:sym typeface="Calibri"/>
              </a:defRPr>
            </a:lvl9pPr>
          </a:lstStyle>
          <a:p>
            <a:endParaRPr/>
          </a:p>
        </p:txBody>
      </p:sp>
      <p:sp>
        <p:nvSpPr>
          <p:cNvPr id="21" name="Shape 21"/>
          <p:cNvSpPr txBox="1">
            <a:spLocks noGrp="1"/>
          </p:cNvSpPr>
          <p:nvPr>
            <p:ph type="ctrTitle"/>
          </p:nvPr>
        </p:nvSpPr>
        <p:spPr>
          <a:xfrm>
            <a:off x="838200" y="2286000"/>
            <a:ext cx="7772400" cy="876300"/>
          </a:xfrm>
          <a:prstGeom prst="rect">
            <a:avLst/>
          </a:prstGeom>
          <a:noFill/>
          <a:ln>
            <a:noFill/>
          </a:ln>
        </p:spPr>
        <p:txBody>
          <a:bodyPr lIns="91425" tIns="91425" rIns="91425" bIns="91425" anchor="ctr" anchorCtr="0"/>
          <a:lstStyle>
            <a:lvl1pPr marL="0" marR="0" indent="0" algn="l" rtl="0">
              <a:lnSpc>
                <a:spcPct val="80000"/>
              </a:lnSpc>
              <a:spcBef>
                <a:spcPts val="0"/>
              </a:spcBef>
              <a:spcAft>
                <a:spcPts val="0"/>
              </a:spcAft>
              <a:defRPr sz="3000" b="0" i="0" u="none" strike="noStrike" cap="none" baseline="0">
                <a:solidFill>
                  <a:srgbClr val="002D55"/>
                </a:solidFill>
                <a:latin typeface="Calibri"/>
                <a:ea typeface="Calibri"/>
                <a:cs typeface="Calibri"/>
                <a:sym typeface="Calibri"/>
              </a:defRPr>
            </a:lvl1pPr>
            <a:lvl2pPr marL="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2pPr>
            <a:lvl3pPr marL="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3pPr>
            <a:lvl4pPr marL="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4pPr>
            <a:lvl5pPr marL="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5pPr>
            <a:lvl6pPr marL="45720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6pPr>
            <a:lvl7pPr marL="91440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7pPr>
            <a:lvl8pPr marL="137160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8pPr>
            <a:lvl9pPr marL="182880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5800" y="0"/>
            <a:ext cx="7772400" cy="1219199"/>
          </a:xfrm>
          <a:prstGeom prst="rect">
            <a:avLst/>
          </a:prstGeom>
          <a:noFill/>
          <a:ln>
            <a:noFill/>
          </a:ln>
        </p:spPr>
        <p:txBody>
          <a:bodyPr lIns="91425" tIns="91425" rIns="91425" bIns="91425" anchor="ctr" anchorCtr="0"/>
          <a:lstStyle>
            <a:lvl1pPr algn="l" rtl="0">
              <a:lnSpc>
                <a:spcPct val="80000"/>
              </a:lnSpc>
              <a:spcBef>
                <a:spcPts val="0"/>
              </a:spcBef>
              <a:spcAft>
                <a:spcPts val="0"/>
              </a:spcAft>
              <a:defRPr sz="3200">
                <a:solidFill>
                  <a:srgbClr val="002D55"/>
                </a:solidFill>
                <a:latin typeface="Calibri"/>
                <a:ea typeface="Calibri"/>
                <a:cs typeface="Calibri"/>
                <a:sym typeface="Calibri"/>
              </a:defRPr>
            </a:lvl1pPr>
            <a:lvl2pPr algn="l" rtl="0">
              <a:lnSpc>
                <a:spcPct val="80000"/>
              </a:lnSpc>
              <a:spcBef>
                <a:spcPts val="0"/>
              </a:spcBef>
              <a:spcAft>
                <a:spcPts val="0"/>
              </a:spcAft>
              <a:defRPr sz="3200">
                <a:solidFill>
                  <a:srgbClr val="002D55"/>
                </a:solidFill>
                <a:latin typeface="Arial"/>
                <a:ea typeface="Arial"/>
                <a:cs typeface="Arial"/>
                <a:sym typeface="Arial"/>
              </a:defRPr>
            </a:lvl2pPr>
            <a:lvl3pPr algn="l" rtl="0">
              <a:lnSpc>
                <a:spcPct val="80000"/>
              </a:lnSpc>
              <a:spcBef>
                <a:spcPts val="0"/>
              </a:spcBef>
              <a:spcAft>
                <a:spcPts val="0"/>
              </a:spcAft>
              <a:defRPr sz="3200">
                <a:solidFill>
                  <a:srgbClr val="002D55"/>
                </a:solidFill>
                <a:latin typeface="Arial"/>
                <a:ea typeface="Arial"/>
                <a:cs typeface="Arial"/>
                <a:sym typeface="Arial"/>
              </a:defRPr>
            </a:lvl3pPr>
            <a:lvl4pPr algn="l" rtl="0">
              <a:lnSpc>
                <a:spcPct val="80000"/>
              </a:lnSpc>
              <a:spcBef>
                <a:spcPts val="0"/>
              </a:spcBef>
              <a:spcAft>
                <a:spcPts val="0"/>
              </a:spcAft>
              <a:defRPr sz="3200">
                <a:solidFill>
                  <a:srgbClr val="002D55"/>
                </a:solidFill>
                <a:latin typeface="Arial"/>
                <a:ea typeface="Arial"/>
                <a:cs typeface="Arial"/>
                <a:sym typeface="Arial"/>
              </a:defRPr>
            </a:lvl4pPr>
            <a:lvl5pPr algn="l" rtl="0">
              <a:lnSpc>
                <a:spcPct val="80000"/>
              </a:lnSpc>
              <a:spcBef>
                <a:spcPts val="0"/>
              </a:spcBef>
              <a:spcAft>
                <a:spcPts val="0"/>
              </a:spcAft>
              <a:defRPr sz="3200">
                <a:solidFill>
                  <a:srgbClr val="002D55"/>
                </a:solidFill>
                <a:latin typeface="Arial"/>
                <a:ea typeface="Arial"/>
                <a:cs typeface="Arial"/>
                <a:sym typeface="Arial"/>
              </a:defRPr>
            </a:lvl5pPr>
            <a:lvl6pPr marL="457200" algn="l" rtl="0">
              <a:lnSpc>
                <a:spcPct val="80000"/>
              </a:lnSpc>
              <a:spcBef>
                <a:spcPts val="0"/>
              </a:spcBef>
              <a:spcAft>
                <a:spcPts val="0"/>
              </a:spcAft>
              <a:defRPr sz="3200">
                <a:solidFill>
                  <a:srgbClr val="002D55"/>
                </a:solidFill>
                <a:latin typeface="Arial"/>
                <a:ea typeface="Arial"/>
                <a:cs typeface="Arial"/>
                <a:sym typeface="Arial"/>
              </a:defRPr>
            </a:lvl6pPr>
            <a:lvl7pPr marL="914400" algn="l" rtl="0">
              <a:lnSpc>
                <a:spcPct val="80000"/>
              </a:lnSpc>
              <a:spcBef>
                <a:spcPts val="0"/>
              </a:spcBef>
              <a:spcAft>
                <a:spcPts val="0"/>
              </a:spcAft>
              <a:defRPr sz="3200">
                <a:solidFill>
                  <a:srgbClr val="002D55"/>
                </a:solidFill>
                <a:latin typeface="Arial"/>
                <a:ea typeface="Arial"/>
                <a:cs typeface="Arial"/>
                <a:sym typeface="Arial"/>
              </a:defRPr>
            </a:lvl7pPr>
            <a:lvl8pPr marL="1371600" algn="l" rtl="0">
              <a:lnSpc>
                <a:spcPct val="80000"/>
              </a:lnSpc>
              <a:spcBef>
                <a:spcPts val="0"/>
              </a:spcBef>
              <a:spcAft>
                <a:spcPts val="0"/>
              </a:spcAft>
              <a:defRPr sz="3200">
                <a:solidFill>
                  <a:srgbClr val="002D55"/>
                </a:solidFill>
                <a:latin typeface="Arial"/>
                <a:ea typeface="Arial"/>
                <a:cs typeface="Arial"/>
                <a:sym typeface="Arial"/>
              </a:defRPr>
            </a:lvl8pPr>
            <a:lvl9pPr marL="1828800" algn="l" rtl="0">
              <a:lnSpc>
                <a:spcPct val="80000"/>
              </a:lnSpc>
              <a:spcBef>
                <a:spcPts val="0"/>
              </a:spcBef>
              <a:spcAft>
                <a:spcPts val="0"/>
              </a:spcAft>
              <a:defRPr sz="3200">
                <a:solidFill>
                  <a:srgbClr val="002D55"/>
                </a:solidFill>
                <a:latin typeface="Arial"/>
                <a:ea typeface="Arial"/>
                <a:cs typeface="Arial"/>
                <a:sym typeface="Arial"/>
              </a:defRPr>
            </a:lvl9pPr>
          </a:lstStyle>
          <a:p>
            <a:endParaRPr/>
          </a:p>
        </p:txBody>
      </p:sp>
      <p:sp>
        <p:nvSpPr>
          <p:cNvPr id="67" name="Shape 67"/>
          <p:cNvSpPr txBox="1">
            <a:spLocks noGrp="1"/>
          </p:cNvSpPr>
          <p:nvPr>
            <p:ph type="body" idx="1"/>
          </p:nvPr>
        </p:nvSpPr>
        <p:spPr>
          <a:xfrm rot="5400000">
            <a:off x="2400299" y="-266700"/>
            <a:ext cx="4343400" cy="7772400"/>
          </a:xfrm>
          <a:prstGeom prst="rect">
            <a:avLst/>
          </a:prstGeom>
          <a:noFill/>
          <a:ln>
            <a:noFill/>
          </a:ln>
        </p:spPr>
        <p:txBody>
          <a:bodyPr lIns="91425" tIns="91425" rIns="91425" bIns="91425" anchor="t" anchorCtr="0"/>
          <a:lstStyle>
            <a:lvl1pPr marL="342900" indent="-152400" algn="l" rtl="0">
              <a:spcBef>
                <a:spcPts val="600"/>
              </a:spcBef>
              <a:spcAft>
                <a:spcPts val="0"/>
              </a:spcAft>
              <a:buClr>
                <a:srgbClr val="4E4E4E"/>
              </a:buClr>
              <a:buFont typeface="Calibri"/>
              <a:buChar char="•"/>
              <a:defRPr sz="3000">
                <a:solidFill>
                  <a:srgbClr val="4E4E4E"/>
                </a:solidFill>
                <a:latin typeface="Calibri"/>
                <a:ea typeface="Calibri"/>
                <a:cs typeface="Calibri"/>
                <a:sym typeface="Calibri"/>
              </a:defRPr>
            </a:lvl1pPr>
            <a:lvl2pPr marL="742950" indent="-120650" algn="l" rtl="0">
              <a:spcBef>
                <a:spcPts val="520"/>
              </a:spcBef>
              <a:spcAft>
                <a:spcPts val="0"/>
              </a:spcAft>
              <a:buClr>
                <a:srgbClr val="4E4E4E"/>
              </a:buClr>
              <a:buFont typeface="Calibri"/>
              <a:buChar char="–"/>
              <a:defRPr sz="2600">
                <a:solidFill>
                  <a:srgbClr val="4E4E4E"/>
                </a:solidFill>
                <a:latin typeface="Calibri"/>
                <a:ea typeface="Calibri"/>
                <a:cs typeface="Calibri"/>
                <a:sym typeface="Calibri"/>
              </a:defRPr>
            </a:lvl2pPr>
            <a:lvl3pPr marL="1143000" indent="-88900" algn="l" rtl="0">
              <a:spcBef>
                <a:spcPts val="440"/>
              </a:spcBef>
              <a:spcAft>
                <a:spcPts val="0"/>
              </a:spcAft>
              <a:buClr>
                <a:srgbClr val="4E4E4E"/>
              </a:buClr>
              <a:buFont typeface="Calibri"/>
              <a:buChar char="•"/>
              <a:defRPr sz="2200">
                <a:solidFill>
                  <a:srgbClr val="4E4E4E"/>
                </a:solidFill>
                <a:latin typeface="Calibri"/>
                <a:ea typeface="Calibri"/>
                <a:cs typeface="Calibri"/>
                <a:sym typeface="Calibri"/>
              </a:defRPr>
            </a:lvl3pPr>
            <a:lvl4pPr marL="1600200" indent="-101600" algn="l" rtl="0">
              <a:spcBef>
                <a:spcPts val="400"/>
              </a:spcBef>
              <a:spcAft>
                <a:spcPts val="0"/>
              </a:spcAft>
              <a:buClr>
                <a:srgbClr val="4E4E4E"/>
              </a:buClr>
              <a:buFont typeface="Calibri"/>
              <a:buChar char="–"/>
              <a:defRPr sz="2000">
                <a:solidFill>
                  <a:srgbClr val="4E4E4E"/>
                </a:solidFill>
                <a:latin typeface="Calibri"/>
                <a:ea typeface="Calibri"/>
                <a:cs typeface="Calibri"/>
                <a:sym typeface="Calibri"/>
              </a:defRPr>
            </a:lvl4pPr>
            <a:lvl5pPr marL="20574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5pPr>
            <a:lvl6pPr marL="25146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6pPr>
            <a:lvl7pPr marL="29718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7pPr>
            <a:lvl8pPr marL="34290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8pPr>
            <a:lvl9pPr marL="38862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7924800" y="6426200"/>
            <a:ext cx="685799" cy="457200"/>
          </a:xfrm>
          <a:prstGeom prst="rect">
            <a:avLst/>
          </a:prstGeom>
          <a:noFill/>
          <a:ln>
            <a:noFill/>
          </a:ln>
        </p:spPr>
        <p:txBody>
          <a:bodyPr lIns="91425" tIns="91425" rIns="91425" bIns="91425" anchor="t" anchorCtr="0"/>
          <a:lstStyle>
            <a:lvl1pPr marL="0" marR="0" indent="0" algn="l" rtl="0">
              <a:defRPr sz="1000" b="0" i="0" u="none" strike="noStrike" cap="none" baseline="0">
                <a:solidFill>
                  <a:srgbClr val="4E4E4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1066800" y="6438900"/>
            <a:ext cx="2590800" cy="457200"/>
          </a:xfrm>
          <a:prstGeom prst="rect">
            <a:avLst/>
          </a:prstGeom>
          <a:noFill/>
          <a:ln>
            <a:noFill/>
          </a:ln>
        </p:spPr>
        <p:txBody>
          <a:bodyPr lIns="91425" tIns="91425" rIns="91425" bIns="91425" anchor="t" anchorCtr="0"/>
          <a:lstStyle>
            <a:lvl1pPr marL="0" marR="0" indent="0" algn="l" rtl="0">
              <a:defRPr sz="1200" b="0" i="0" u="none" strike="noStrike" cap="none" baseline="0">
                <a:solidFill>
                  <a:srgbClr val="4E4E4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rot="5400000">
            <a:off x="4591049" y="1924050"/>
            <a:ext cx="5791200" cy="1943100"/>
          </a:xfrm>
          <a:prstGeom prst="rect">
            <a:avLst/>
          </a:prstGeom>
          <a:noFill/>
          <a:ln>
            <a:noFill/>
          </a:ln>
        </p:spPr>
        <p:txBody>
          <a:bodyPr lIns="91425" tIns="91425" rIns="91425" bIns="91425" anchor="ctr" anchorCtr="0"/>
          <a:lstStyle>
            <a:lvl1pPr algn="l" rtl="0">
              <a:lnSpc>
                <a:spcPct val="80000"/>
              </a:lnSpc>
              <a:spcBef>
                <a:spcPts val="0"/>
              </a:spcBef>
              <a:spcAft>
                <a:spcPts val="0"/>
              </a:spcAft>
              <a:defRPr sz="3200">
                <a:solidFill>
                  <a:srgbClr val="002D55"/>
                </a:solidFill>
                <a:latin typeface="Calibri"/>
                <a:ea typeface="Calibri"/>
                <a:cs typeface="Calibri"/>
                <a:sym typeface="Calibri"/>
              </a:defRPr>
            </a:lvl1pPr>
            <a:lvl2pPr algn="l" rtl="0">
              <a:lnSpc>
                <a:spcPct val="80000"/>
              </a:lnSpc>
              <a:spcBef>
                <a:spcPts val="0"/>
              </a:spcBef>
              <a:spcAft>
                <a:spcPts val="0"/>
              </a:spcAft>
              <a:defRPr sz="3200">
                <a:solidFill>
                  <a:srgbClr val="002D55"/>
                </a:solidFill>
                <a:latin typeface="Arial"/>
                <a:ea typeface="Arial"/>
                <a:cs typeface="Arial"/>
                <a:sym typeface="Arial"/>
              </a:defRPr>
            </a:lvl2pPr>
            <a:lvl3pPr algn="l" rtl="0">
              <a:lnSpc>
                <a:spcPct val="80000"/>
              </a:lnSpc>
              <a:spcBef>
                <a:spcPts val="0"/>
              </a:spcBef>
              <a:spcAft>
                <a:spcPts val="0"/>
              </a:spcAft>
              <a:defRPr sz="3200">
                <a:solidFill>
                  <a:srgbClr val="002D55"/>
                </a:solidFill>
                <a:latin typeface="Arial"/>
                <a:ea typeface="Arial"/>
                <a:cs typeface="Arial"/>
                <a:sym typeface="Arial"/>
              </a:defRPr>
            </a:lvl3pPr>
            <a:lvl4pPr algn="l" rtl="0">
              <a:lnSpc>
                <a:spcPct val="80000"/>
              </a:lnSpc>
              <a:spcBef>
                <a:spcPts val="0"/>
              </a:spcBef>
              <a:spcAft>
                <a:spcPts val="0"/>
              </a:spcAft>
              <a:defRPr sz="3200">
                <a:solidFill>
                  <a:srgbClr val="002D55"/>
                </a:solidFill>
                <a:latin typeface="Arial"/>
                <a:ea typeface="Arial"/>
                <a:cs typeface="Arial"/>
                <a:sym typeface="Arial"/>
              </a:defRPr>
            </a:lvl4pPr>
            <a:lvl5pPr algn="l" rtl="0">
              <a:lnSpc>
                <a:spcPct val="80000"/>
              </a:lnSpc>
              <a:spcBef>
                <a:spcPts val="0"/>
              </a:spcBef>
              <a:spcAft>
                <a:spcPts val="0"/>
              </a:spcAft>
              <a:defRPr sz="3200">
                <a:solidFill>
                  <a:srgbClr val="002D55"/>
                </a:solidFill>
                <a:latin typeface="Arial"/>
                <a:ea typeface="Arial"/>
                <a:cs typeface="Arial"/>
                <a:sym typeface="Arial"/>
              </a:defRPr>
            </a:lvl5pPr>
            <a:lvl6pPr marL="457200" algn="l" rtl="0">
              <a:lnSpc>
                <a:spcPct val="80000"/>
              </a:lnSpc>
              <a:spcBef>
                <a:spcPts val="0"/>
              </a:spcBef>
              <a:spcAft>
                <a:spcPts val="0"/>
              </a:spcAft>
              <a:defRPr sz="3200">
                <a:solidFill>
                  <a:srgbClr val="002D55"/>
                </a:solidFill>
                <a:latin typeface="Arial"/>
                <a:ea typeface="Arial"/>
                <a:cs typeface="Arial"/>
                <a:sym typeface="Arial"/>
              </a:defRPr>
            </a:lvl6pPr>
            <a:lvl7pPr marL="914400" algn="l" rtl="0">
              <a:lnSpc>
                <a:spcPct val="80000"/>
              </a:lnSpc>
              <a:spcBef>
                <a:spcPts val="0"/>
              </a:spcBef>
              <a:spcAft>
                <a:spcPts val="0"/>
              </a:spcAft>
              <a:defRPr sz="3200">
                <a:solidFill>
                  <a:srgbClr val="002D55"/>
                </a:solidFill>
                <a:latin typeface="Arial"/>
                <a:ea typeface="Arial"/>
                <a:cs typeface="Arial"/>
                <a:sym typeface="Arial"/>
              </a:defRPr>
            </a:lvl7pPr>
            <a:lvl8pPr marL="1371600" algn="l" rtl="0">
              <a:lnSpc>
                <a:spcPct val="80000"/>
              </a:lnSpc>
              <a:spcBef>
                <a:spcPts val="0"/>
              </a:spcBef>
              <a:spcAft>
                <a:spcPts val="0"/>
              </a:spcAft>
              <a:defRPr sz="3200">
                <a:solidFill>
                  <a:srgbClr val="002D55"/>
                </a:solidFill>
                <a:latin typeface="Arial"/>
                <a:ea typeface="Arial"/>
                <a:cs typeface="Arial"/>
                <a:sym typeface="Arial"/>
              </a:defRPr>
            </a:lvl8pPr>
            <a:lvl9pPr marL="1828800" algn="l" rtl="0">
              <a:lnSpc>
                <a:spcPct val="80000"/>
              </a:lnSpc>
              <a:spcBef>
                <a:spcPts val="0"/>
              </a:spcBef>
              <a:spcAft>
                <a:spcPts val="0"/>
              </a:spcAft>
              <a:defRPr sz="3200">
                <a:solidFill>
                  <a:srgbClr val="002D55"/>
                </a:solidFill>
                <a:latin typeface="Arial"/>
                <a:ea typeface="Arial"/>
                <a:cs typeface="Arial"/>
                <a:sym typeface="Arial"/>
              </a:defRPr>
            </a:lvl9pPr>
          </a:lstStyle>
          <a:p>
            <a:endParaRPr/>
          </a:p>
        </p:txBody>
      </p:sp>
      <p:sp>
        <p:nvSpPr>
          <p:cNvPr id="72" name="Shape 72"/>
          <p:cNvSpPr txBox="1">
            <a:spLocks noGrp="1"/>
          </p:cNvSpPr>
          <p:nvPr>
            <p:ph type="body" idx="1"/>
          </p:nvPr>
        </p:nvSpPr>
        <p:spPr>
          <a:xfrm rot="5400000">
            <a:off x="628649" y="57150"/>
            <a:ext cx="5791200" cy="5676900"/>
          </a:xfrm>
          <a:prstGeom prst="rect">
            <a:avLst/>
          </a:prstGeom>
          <a:noFill/>
          <a:ln>
            <a:noFill/>
          </a:ln>
        </p:spPr>
        <p:txBody>
          <a:bodyPr lIns="91425" tIns="91425" rIns="91425" bIns="91425" anchor="t" anchorCtr="0"/>
          <a:lstStyle>
            <a:lvl1pPr marL="342900" indent="-152400" algn="l" rtl="0">
              <a:spcBef>
                <a:spcPts val="600"/>
              </a:spcBef>
              <a:spcAft>
                <a:spcPts val="0"/>
              </a:spcAft>
              <a:buClr>
                <a:srgbClr val="4E4E4E"/>
              </a:buClr>
              <a:buFont typeface="Calibri"/>
              <a:buChar char="•"/>
              <a:defRPr sz="3000">
                <a:solidFill>
                  <a:srgbClr val="4E4E4E"/>
                </a:solidFill>
                <a:latin typeface="Calibri"/>
                <a:ea typeface="Calibri"/>
                <a:cs typeface="Calibri"/>
                <a:sym typeface="Calibri"/>
              </a:defRPr>
            </a:lvl1pPr>
            <a:lvl2pPr marL="742950" indent="-120650" algn="l" rtl="0">
              <a:spcBef>
                <a:spcPts val="520"/>
              </a:spcBef>
              <a:spcAft>
                <a:spcPts val="0"/>
              </a:spcAft>
              <a:buClr>
                <a:srgbClr val="4E4E4E"/>
              </a:buClr>
              <a:buFont typeface="Calibri"/>
              <a:buChar char="–"/>
              <a:defRPr sz="2600">
                <a:solidFill>
                  <a:srgbClr val="4E4E4E"/>
                </a:solidFill>
                <a:latin typeface="Calibri"/>
                <a:ea typeface="Calibri"/>
                <a:cs typeface="Calibri"/>
                <a:sym typeface="Calibri"/>
              </a:defRPr>
            </a:lvl2pPr>
            <a:lvl3pPr marL="1143000" indent="-88900" algn="l" rtl="0">
              <a:spcBef>
                <a:spcPts val="440"/>
              </a:spcBef>
              <a:spcAft>
                <a:spcPts val="0"/>
              </a:spcAft>
              <a:buClr>
                <a:srgbClr val="4E4E4E"/>
              </a:buClr>
              <a:buFont typeface="Calibri"/>
              <a:buChar char="•"/>
              <a:defRPr sz="2200">
                <a:solidFill>
                  <a:srgbClr val="4E4E4E"/>
                </a:solidFill>
                <a:latin typeface="Calibri"/>
                <a:ea typeface="Calibri"/>
                <a:cs typeface="Calibri"/>
                <a:sym typeface="Calibri"/>
              </a:defRPr>
            </a:lvl3pPr>
            <a:lvl4pPr marL="1600200" indent="-101600" algn="l" rtl="0">
              <a:spcBef>
                <a:spcPts val="400"/>
              </a:spcBef>
              <a:spcAft>
                <a:spcPts val="0"/>
              </a:spcAft>
              <a:buClr>
                <a:srgbClr val="4E4E4E"/>
              </a:buClr>
              <a:buFont typeface="Calibri"/>
              <a:buChar char="–"/>
              <a:defRPr sz="2000">
                <a:solidFill>
                  <a:srgbClr val="4E4E4E"/>
                </a:solidFill>
                <a:latin typeface="Calibri"/>
                <a:ea typeface="Calibri"/>
                <a:cs typeface="Calibri"/>
                <a:sym typeface="Calibri"/>
              </a:defRPr>
            </a:lvl4pPr>
            <a:lvl5pPr marL="20574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5pPr>
            <a:lvl6pPr marL="25146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6pPr>
            <a:lvl7pPr marL="29718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7pPr>
            <a:lvl8pPr marL="34290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8pPr>
            <a:lvl9pPr marL="38862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7924800" y="6426200"/>
            <a:ext cx="685799" cy="457200"/>
          </a:xfrm>
          <a:prstGeom prst="rect">
            <a:avLst/>
          </a:prstGeom>
          <a:noFill/>
          <a:ln>
            <a:noFill/>
          </a:ln>
        </p:spPr>
        <p:txBody>
          <a:bodyPr lIns="91425" tIns="91425" rIns="91425" bIns="91425" anchor="t" anchorCtr="0"/>
          <a:lstStyle>
            <a:lvl1pPr marL="0" marR="0" indent="0" algn="l" rtl="0">
              <a:defRPr sz="1000" b="0" i="0" u="none" strike="noStrike" cap="none" baseline="0">
                <a:solidFill>
                  <a:srgbClr val="4E4E4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1066800" y="6438900"/>
            <a:ext cx="2590800" cy="457200"/>
          </a:xfrm>
          <a:prstGeom prst="rect">
            <a:avLst/>
          </a:prstGeom>
          <a:noFill/>
          <a:ln>
            <a:noFill/>
          </a:ln>
        </p:spPr>
        <p:txBody>
          <a:bodyPr lIns="91425" tIns="91425" rIns="91425" bIns="91425" anchor="t" anchorCtr="0"/>
          <a:lstStyle>
            <a:lvl1pPr marL="0" marR="0" indent="0" algn="l" rtl="0">
              <a:defRPr sz="1200" b="0" i="0" u="none" strike="noStrike" cap="none" baseline="0">
                <a:solidFill>
                  <a:srgbClr val="4E4E4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85800" y="0"/>
            <a:ext cx="7772400" cy="1219199"/>
          </a:xfrm>
          <a:prstGeom prst="rect">
            <a:avLst/>
          </a:prstGeom>
          <a:noFill/>
          <a:ln>
            <a:noFill/>
          </a:ln>
        </p:spPr>
        <p:txBody>
          <a:bodyPr lIns="91425" tIns="91425" rIns="91425" bIns="91425" anchor="ctr" anchorCtr="0"/>
          <a:lstStyle>
            <a:lvl1pPr algn="l" rtl="0">
              <a:lnSpc>
                <a:spcPct val="80000"/>
              </a:lnSpc>
              <a:spcBef>
                <a:spcPts val="0"/>
              </a:spcBef>
              <a:spcAft>
                <a:spcPts val="0"/>
              </a:spcAft>
              <a:defRPr sz="3200">
                <a:solidFill>
                  <a:srgbClr val="002D55"/>
                </a:solidFill>
                <a:latin typeface="Calibri"/>
                <a:ea typeface="Calibri"/>
                <a:cs typeface="Calibri"/>
                <a:sym typeface="Calibri"/>
              </a:defRPr>
            </a:lvl1pPr>
            <a:lvl2pPr algn="l" rtl="0">
              <a:lnSpc>
                <a:spcPct val="80000"/>
              </a:lnSpc>
              <a:spcBef>
                <a:spcPts val="0"/>
              </a:spcBef>
              <a:spcAft>
                <a:spcPts val="0"/>
              </a:spcAft>
              <a:defRPr sz="3200">
                <a:solidFill>
                  <a:srgbClr val="002D55"/>
                </a:solidFill>
                <a:latin typeface="Arial"/>
                <a:ea typeface="Arial"/>
                <a:cs typeface="Arial"/>
                <a:sym typeface="Arial"/>
              </a:defRPr>
            </a:lvl2pPr>
            <a:lvl3pPr algn="l" rtl="0">
              <a:lnSpc>
                <a:spcPct val="80000"/>
              </a:lnSpc>
              <a:spcBef>
                <a:spcPts val="0"/>
              </a:spcBef>
              <a:spcAft>
                <a:spcPts val="0"/>
              </a:spcAft>
              <a:defRPr sz="3200">
                <a:solidFill>
                  <a:srgbClr val="002D55"/>
                </a:solidFill>
                <a:latin typeface="Arial"/>
                <a:ea typeface="Arial"/>
                <a:cs typeface="Arial"/>
                <a:sym typeface="Arial"/>
              </a:defRPr>
            </a:lvl3pPr>
            <a:lvl4pPr algn="l" rtl="0">
              <a:lnSpc>
                <a:spcPct val="80000"/>
              </a:lnSpc>
              <a:spcBef>
                <a:spcPts val="0"/>
              </a:spcBef>
              <a:spcAft>
                <a:spcPts val="0"/>
              </a:spcAft>
              <a:defRPr sz="3200">
                <a:solidFill>
                  <a:srgbClr val="002D55"/>
                </a:solidFill>
                <a:latin typeface="Arial"/>
                <a:ea typeface="Arial"/>
                <a:cs typeface="Arial"/>
                <a:sym typeface="Arial"/>
              </a:defRPr>
            </a:lvl4pPr>
            <a:lvl5pPr algn="l" rtl="0">
              <a:lnSpc>
                <a:spcPct val="80000"/>
              </a:lnSpc>
              <a:spcBef>
                <a:spcPts val="0"/>
              </a:spcBef>
              <a:spcAft>
                <a:spcPts val="0"/>
              </a:spcAft>
              <a:defRPr sz="3200">
                <a:solidFill>
                  <a:srgbClr val="002D55"/>
                </a:solidFill>
                <a:latin typeface="Arial"/>
                <a:ea typeface="Arial"/>
                <a:cs typeface="Arial"/>
                <a:sym typeface="Arial"/>
              </a:defRPr>
            </a:lvl5pPr>
            <a:lvl6pPr marL="457200" algn="l" rtl="0">
              <a:lnSpc>
                <a:spcPct val="80000"/>
              </a:lnSpc>
              <a:spcBef>
                <a:spcPts val="0"/>
              </a:spcBef>
              <a:spcAft>
                <a:spcPts val="0"/>
              </a:spcAft>
              <a:defRPr sz="3200">
                <a:solidFill>
                  <a:srgbClr val="002D55"/>
                </a:solidFill>
                <a:latin typeface="Arial"/>
                <a:ea typeface="Arial"/>
                <a:cs typeface="Arial"/>
                <a:sym typeface="Arial"/>
              </a:defRPr>
            </a:lvl6pPr>
            <a:lvl7pPr marL="914400" algn="l" rtl="0">
              <a:lnSpc>
                <a:spcPct val="80000"/>
              </a:lnSpc>
              <a:spcBef>
                <a:spcPts val="0"/>
              </a:spcBef>
              <a:spcAft>
                <a:spcPts val="0"/>
              </a:spcAft>
              <a:defRPr sz="3200">
                <a:solidFill>
                  <a:srgbClr val="002D55"/>
                </a:solidFill>
                <a:latin typeface="Arial"/>
                <a:ea typeface="Arial"/>
                <a:cs typeface="Arial"/>
                <a:sym typeface="Arial"/>
              </a:defRPr>
            </a:lvl7pPr>
            <a:lvl8pPr marL="1371600" algn="l" rtl="0">
              <a:lnSpc>
                <a:spcPct val="80000"/>
              </a:lnSpc>
              <a:spcBef>
                <a:spcPts val="0"/>
              </a:spcBef>
              <a:spcAft>
                <a:spcPts val="0"/>
              </a:spcAft>
              <a:defRPr sz="3200">
                <a:solidFill>
                  <a:srgbClr val="002D55"/>
                </a:solidFill>
                <a:latin typeface="Arial"/>
                <a:ea typeface="Arial"/>
                <a:cs typeface="Arial"/>
                <a:sym typeface="Arial"/>
              </a:defRPr>
            </a:lvl8pPr>
            <a:lvl9pPr marL="1828800" algn="l" rtl="0">
              <a:lnSpc>
                <a:spcPct val="80000"/>
              </a:lnSpc>
              <a:spcBef>
                <a:spcPts val="0"/>
              </a:spcBef>
              <a:spcAft>
                <a:spcPts val="0"/>
              </a:spcAft>
              <a:defRPr sz="3200">
                <a:solidFill>
                  <a:srgbClr val="002D55"/>
                </a:solidFill>
                <a:latin typeface="Arial"/>
                <a:ea typeface="Arial"/>
                <a:cs typeface="Arial"/>
                <a:sym typeface="Arial"/>
              </a:defRPr>
            </a:lvl9pPr>
          </a:lstStyle>
          <a:p>
            <a:endParaRPr/>
          </a:p>
        </p:txBody>
      </p:sp>
      <p:sp>
        <p:nvSpPr>
          <p:cNvPr id="24" name="Shape 24"/>
          <p:cNvSpPr txBox="1">
            <a:spLocks noGrp="1"/>
          </p:cNvSpPr>
          <p:nvPr>
            <p:ph type="body" idx="1"/>
          </p:nvPr>
        </p:nvSpPr>
        <p:spPr>
          <a:xfrm>
            <a:off x="685800" y="1447800"/>
            <a:ext cx="7772400" cy="4343400"/>
          </a:xfrm>
          <a:prstGeom prst="rect">
            <a:avLst/>
          </a:prstGeom>
          <a:noFill/>
          <a:ln>
            <a:noFill/>
          </a:ln>
        </p:spPr>
        <p:txBody>
          <a:bodyPr lIns="91425" tIns="91425" rIns="91425" bIns="91425" anchor="t" anchorCtr="0"/>
          <a:lstStyle>
            <a:lvl1pPr marL="342900" indent="-152400" algn="l" rtl="0">
              <a:spcBef>
                <a:spcPts val="600"/>
              </a:spcBef>
              <a:spcAft>
                <a:spcPts val="0"/>
              </a:spcAft>
              <a:buClr>
                <a:srgbClr val="4E4E4E"/>
              </a:buClr>
              <a:buFont typeface="Calibri"/>
              <a:buChar char="•"/>
              <a:defRPr sz="3000">
                <a:solidFill>
                  <a:srgbClr val="4E4E4E"/>
                </a:solidFill>
                <a:latin typeface="Calibri"/>
                <a:ea typeface="Calibri"/>
                <a:cs typeface="Calibri"/>
                <a:sym typeface="Calibri"/>
              </a:defRPr>
            </a:lvl1pPr>
            <a:lvl2pPr marL="742950" indent="-120650" algn="l" rtl="0">
              <a:spcBef>
                <a:spcPts val="520"/>
              </a:spcBef>
              <a:spcAft>
                <a:spcPts val="0"/>
              </a:spcAft>
              <a:buClr>
                <a:srgbClr val="4E4E4E"/>
              </a:buClr>
              <a:buFont typeface="Calibri"/>
              <a:buChar char="–"/>
              <a:defRPr sz="2600">
                <a:solidFill>
                  <a:srgbClr val="4E4E4E"/>
                </a:solidFill>
                <a:latin typeface="Calibri"/>
                <a:ea typeface="Calibri"/>
                <a:cs typeface="Calibri"/>
                <a:sym typeface="Calibri"/>
              </a:defRPr>
            </a:lvl2pPr>
            <a:lvl3pPr marL="1143000" indent="-88900" algn="l" rtl="0">
              <a:spcBef>
                <a:spcPts val="440"/>
              </a:spcBef>
              <a:spcAft>
                <a:spcPts val="0"/>
              </a:spcAft>
              <a:buClr>
                <a:srgbClr val="4E4E4E"/>
              </a:buClr>
              <a:buFont typeface="Calibri"/>
              <a:buChar char="•"/>
              <a:defRPr sz="2200">
                <a:solidFill>
                  <a:srgbClr val="4E4E4E"/>
                </a:solidFill>
                <a:latin typeface="Calibri"/>
                <a:ea typeface="Calibri"/>
                <a:cs typeface="Calibri"/>
                <a:sym typeface="Calibri"/>
              </a:defRPr>
            </a:lvl3pPr>
            <a:lvl4pPr marL="1600200" indent="-101600" algn="l" rtl="0">
              <a:spcBef>
                <a:spcPts val="400"/>
              </a:spcBef>
              <a:spcAft>
                <a:spcPts val="0"/>
              </a:spcAft>
              <a:buClr>
                <a:srgbClr val="4E4E4E"/>
              </a:buClr>
              <a:buFont typeface="Calibri"/>
              <a:buChar char="–"/>
              <a:defRPr sz="2000">
                <a:solidFill>
                  <a:srgbClr val="4E4E4E"/>
                </a:solidFill>
                <a:latin typeface="Calibri"/>
                <a:ea typeface="Calibri"/>
                <a:cs typeface="Calibri"/>
                <a:sym typeface="Calibri"/>
              </a:defRPr>
            </a:lvl4pPr>
            <a:lvl5pPr marL="20574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5pPr>
            <a:lvl6pPr marL="25146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6pPr>
            <a:lvl7pPr marL="29718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7pPr>
            <a:lvl8pPr marL="34290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8pPr>
            <a:lvl9pPr marL="38862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7924800" y="6426200"/>
            <a:ext cx="685799" cy="457200"/>
          </a:xfrm>
          <a:prstGeom prst="rect">
            <a:avLst/>
          </a:prstGeom>
          <a:noFill/>
          <a:ln>
            <a:noFill/>
          </a:ln>
        </p:spPr>
        <p:txBody>
          <a:bodyPr lIns="91425" tIns="91425" rIns="91425" bIns="91425" anchor="t" anchorCtr="0"/>
          <a:lstStyle>
            <a:lvl1pPr marL="0" marR="0" indent="0" algn="l" rtl="0">
              <a:defRPr sz="1000" b="0" i="0" u="none" strike="noStrike" cap="none" baseline="0">
                <a:solidFill>
                  <a:srgbClr val="4E4E4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1066800" y="6438900"/>
            <a:ext cx="2590800" cy="457200"/>
          </a:xfrm>
          <a:prstGeom prst="rect">
            <a:avLst/>
          </a:prstGeom>
          <a:noFill/>
          <a:ln>
            <a:noFill/>
          </a:ln>
        </p:spPr>
        <p:txBody>
          <a:bodyPr lIns="91425" tIns="91425" rIns="91425" bIns="91425" anchor="t" anchorCtr="0"/>
          <a:lstStyle>
            <a:lvl1pPr marL="0" marR="0" indent="0" algn="l" rtl="0">
              <a:defRPr sz="1200" b="0" i="0" u="none" strike="noStrike" cap="none" baseline="0">
                <a:solidFill>
                  <a:srgbClr val="4E4E4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Font typeface="Calibri"/>
              <a:buNone/>
              <a:defRPr sz="2000"/>
            </a:lvl1pPr>
            <a:lvl2pPr marL="457200" indent="0" rtl="0">
              <a:buFont typeface="Calibri"/>
              <a:buNone/>
              <a:defRPr sz="1800"/>
            </a:lvl2pPr>
            <a:lvl3pPr marL="914400" indent="0" rtl="0">
              <a:buFont typeface="Calibri"/>
              <a:buNone/>
              <a:defRPr sz="1600"/>
            </a:lvl3pPr>
            <a:lvl4pPr marL="1371600" indent="0" rtl="0">
              <a:buFont typeface="Calibri"/>
              <a:buNone/>
              <a:defRPr sz="1400"/>
            </a:lvl4pPr>
            <a:lvl5pPr marL="1828800" indent="0" rtl="0">
              <a:buFont typeface="Calibri"/>
              <a:buNone/>
              <a:defRPr sz="1400"/>
            </a:lvl5pPr>
            <a:lvl6pPr marL="2286000" indent="0" rtl="0">
              <a:buFont typeface="Calibri"/>
              <a:buNone/>
              <a:defRPr sz="1400"/>
            </a:lvl6pPr>
            <a:lvl7pPr marL="2743200" indent="0" rtl="0">
              <a:buFont typeface="Calibri"/>
              <a:buNone/>
              <a:defRPr sz="1400"/>
            </a:lvl7pPr>
            <a:lvl8pPr marL="3200400" indent="0" rtl="0">
              <a:buFont typeface="Calibri"/>
              <a:buNone/>
              <a:defRPr sz="1400"/>
            </a:lvl8pPr>
            <a:lvl9pPr marL="3657600" indent="0" rtl="0">
              <a:buFont typeface="Calibri"/>
              <a:buNone/>
              <a:defRPr sz="1400"/>
            </a:lvl9pPr>
          </a:lstStyle>
          <a:p>
            <a:endParaRPr/>
          </a:p>
        </p:txBody>
      </p:sp>
      <p:sp>
        <p:nvSpPr>
          <p:cNvPr id="30" name="Shape 30"/>
          <p:cNvSpPr txBox="1">
            <a:spLocks noGrp="1"/>
          </p:cNvSpPr>
          <p:nvPr>
            <p:ph type="sldNum" idx="12"/>
          </p:nvPr>
        </p:nvSpPr>
        <p:spPr>
          <a:xfrm>
            <a:off x="7924800" y="6426200"/>
            <a:ext cx="685799" cy="457200"/>
          </a:xfrm>
          <a:prstGeom prst="rect">
            <a:avLst/>
          </a:prstGeom>
          <a:noFill/>
          <a:ln>
            <a:noFill/>
          </a:ln>
        </p:spPr>
        <p:txBody>
          <a:bodyPr lIns="91425" tIns="91425" rIns="91425" bIns="91425" anchor="t" anchorCtr="0"/>
          <a:lstStyle>
            <a:lvl1pPr marL="0" marR="0" indent="0" algn="l" rtl="0">
              <a:defRPr sz="1000" b="0" i="0" u="none" strike="noStrike" cap="none" baseline="0">
                <a:solidFill>
                  <a:srgbClr val="4E4E4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1066800" y="6438900"/>
            <a:ext cx="2590800" cy="457200"/>
          </a:xfrm>
          <a:prstGeom prst="rect">
            <a:avLst/>
          </a:prstGeom>
          <a:noFill/>
          <a:ln>
            <a:noFill/>
          </a:ln>
        </p:spPr>
        <p:txBody>
          <a:bodyPr lIns="91425" tIns="91425" rIns="91425" bIns="91425" anchor="t" anchorCtr="0"/>
          <a:lstStyle>
            <a:lvl1pPr marL="0" marR="0" indent="0" algn="l" rtl="0">
              <a:defRPr sz="1200" b="0" i="0" u="none" strike="noStrike" cap="none" baseline="0">
                <a:solidFill>
                  <a:srgbClr val="4E4E4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85800" y="0"/>
            <a:ext cx="7772400" cy="1219199"/>
          </a:xfrm>
          <a:prstGeom prst="rect">
            <a:avLst/>
          </a:prstGeom>
          <a:noFill/>
          <a:ln>
            <a:noFill/>
          </a:ln>
        </p:spPr>
        <p:txBody>
          <a:bodyPr lIns="91425" tIns="91425" rIns="91425" bIns="91425" anchor="ctr" anchorCtr="0"/>
          <a:lstStyle>
            <a:lvl1pPr algn="l" rtl="0">
              <a:lnSpc>
                <a:spcPct val="80000"/>
              </a:lnSpc>
              <a:spcBef>
                <a:spcPts val="0"/>
              </a:spcBef>
              <a:spcAft>
                <a:spcPts val="0"/>
              </a:spcAft>
              <a:defRPr sz="3200">
                <a:solidFill>
                  <a:srgbClr val="002D55"/>
                </a:solidFill>
                <a:latin typeface="Calibri"/>
                <a:ea typeface="Calibri"/>
                <a:cs typeface="Calibri"/>
                <a:sym typeface="Calibri"/>
              </a:defRPr>
            </a:lvl1pPr>
            <a:lvl2pPr algn="l" rtl="0">
              <a:lnSpc>
                <a:spcPct val="80000"/>
              </a:lnSpc>
              <a:spcBef>
                <a:spcPts val="0"/>
              </a:spcBef>
              <a:spcAft>
                <a:spcPts val="0"/>
              </a:spcAft>
              <a:defRPr sz="3200">
                <a:solidFill>
                  <a:srgbClr val="002D55"/>
                </a:solidFill>
                <a:latin typeface="Arial"/>
                <a:ea typeface="Arial"/>
                <a:cs typeface="Arial"/>
                <a:sym typeface="Arial"/>
              </a:defRPr>
            </a:lvl2pPr>
            <a:lvl3pPr algn="l" rtl="0">
              <a:lnSpc>
                <a:spcPct val="80000"/>
              </a:lnSpc>
              <a:spcBef>
                <a:spcPts val="0"/>
              </a:spcBef>
              <a:spcAft>
                <a:spcPts val="0"/>
              </a:spcAft>
              <a:defRPr sz="3200">
                <a:solidFill>
                  <a:srgbClr val="002D55"/>
                </a:solidFill>
                <a:latin typeface="Arial"/>
                <a:ea typeface="Arial"/>
                <a:cs typeface="Arial"/>
                <a:sym typeface="Arial"/>
              </a:defRPr>
            </a:lvl3pPr>
            <a:lvl4pPr algn="l" rtl="0">
              <a:lnSpc>
                <a:spcPct val="80000"/>
              </a:lnSpc>
              <a:spcBef>
                <a:spcPts val="0"/>
              </a:spcBef>
              <a:spcAft>
                <a:spcPts val="0"/>
              </a:spcAft>
              <a:defRPr sz="3200">
                <a:solidFill>
                  <a:srgbClr val="002D55"/>
                </a:solidFill>
                <a:latin typeface="Arial"/>
                <a:ea typeface="Arial"/>
                <a:cs typeface="Arial"/>
                <a:sym typeface="Arial"/>
              </a:defRPr>
            </a:lvl4pPr>
            <a:lvl5pPr algn="l" rtl="0">
              <a:lnSpc>
                <a:spcPct val="80000"/>
              </a:lnSpc>
              <a:spcBef>
                <a:spcPts val="0"/>
              </a:spcBef>
              <a:spcAft>
                <a:spcPts val="0"/>
              </a:spcAft>
              <a:defRPr sz="3200">
                <a:solidFill>
                  <a:srgbClr val="002D55"/>
                </a:solidFill>
                <a:latin typeface="Arial"/>
                <a:ea typeface="Arial"/>
                <a:cs typeface="Arial"/>
                <a:sym typeface="Arial"/>
              </a:defRPr>
            </a:lvl5pPr>
            <a:lvl6pPr marL="457200" algn="l" rtl="0">
              <a:lnSpc>
                <a:spcPct val="80000"/>
              </a:lnSpc>
              <a:spcBef>
                <a:spcPts val="0"/>
              </a:spcBef>
              <a:spcAft>
                <a:spcPts val="0"/>
              </a:spcAft>
              <a:defRPr sz="3200">
                <a:solidFill>
                  <a:srgbClr val="002D55"/>
                </a:solidFill>
                <a:latin typeface="Arial"/>
                <a:ea typeface="Arial"/>
                <a:cs typeface="Arial"/>
                <a:sym typeface="Arial"/>
              </a:defRPr>
            </a:lvl6pPr>
            <a:lvl7pPr marL="914400" algn="l" rtl="0">
              <a:lnSpc>
                <a:spcPct val="80000"/>
              </a:lnSpc>
              <a:spcBef>
                <a:spcPts val="0"/>
              </a:spcBef>
              <a:spcAft>
                <a:spcPts val="0"/>
              </a:spcAft>
              <a:defRPr sz="3200">
                <a:solidFill>
                  <a:srgbClr val="002D55"/>
                </a:solidFill>
                <a:latin typeface="Arial"/>
                <a:ea typeface="Arial"/>
                <a:cs typeface="Arial"/>
                <a:sym typeface="Arial"/>
              </a:defRPr>
            </a:lvl7pPr>
            <a:lvl8pPr marL="1371600" algn="l" rtl="0">
              <a:lnSpc>
                <a:spcPct val="80000"/>
              </a:lnSpc>
              <a:spcBef>
                <a:spcPts val="0"/>
              </a:spcBef>
              <a:spcAft>
                <a:spcPts val="0"/>
              </a:spcAft>
              <a:defRPr sz="3200">
                <a:solidFill>
                  <a:srgbClr val="002D55"/>
                </a:solidFill>
                <a:latin typeface="Arial"/>
                <a:ea typeface="Arial"/>
                <a:cs typeface="Arial"/>
                <a:sym typeface="Arial"/>
              </a:defRPr>
            </a:lvl8pPr>
            <a:lvl9pPr marL="1828800" algn="l" rtl="0">
              <a:lnSpc>
                <a:spcPct val="80000"/>
              </a:lnSpc>
              <a:spcBef>
                <a:spcPts val="0"/>
              </a:spcBef>
              <a:spcAft>
                <a:spcPts val="0"/>
              </a:spcAft>
              <a:defRPr sz="3200">
                <a:solidFill>
                  <a:srgbClr val="002D55"/>
                </a:solidFill>
                <a:latin typeface="Arial"/>
                <a:ea typeface="Arial"/>
                <a:cs typeface="Arial"/>
                <a:sym typeface="Arial"/>
              </a:defRPr>
            </a:lvl9pPr>
          </a:lstStyle>
          <a:p>
            <a:endParaRPr/>
          </a:p>
        </p:txBody>
      </p:sp>
      <p:sp>
        <p:nvSpPr>
          <p:cNvPr id="34" name="Shape 34"/>
          <p:cNvSpPr txBox="1">
            <a:spLocks noGrp="1"/>
          </p:cNvSpPr>
          <p:nvPr>
            <p:ph type="body" idx="1"/>
          </p:nvPr>
        </p:nvSpPr>
        <p:spPr>
          <a:xfrm>
            <a:off x="685800" y="1447800"/>
            <a:ext cx="3809999" cy="4343400"/>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35" name="Shape 35"/>
          <p:cNvSpPr txBox="1">
            <a:spLocks noGrp="1"/>
          </p:cNvSpPr>
          <p:nvPr>
            <p:ph type="body" idx="2"/>
          </p:nvPr>
        </p:nvSpPr>
        <p:spPr>
          <a:xfrm>
            <a:off x="4648200" y="1447800"/>
            <a:ext cx="3809999" cy="4343400"/>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36" name="Shape 36"/>
          <p:cNvSpPr txBox="1">
            <a:spLocks noGrp="1"/>
          </p:cNvSpPr>
          <p:nvPr>
            <p:ph type="sldNum" idx="12"/>
          </p:nvPr>
        </p:nvSpPr>
        <p:spPr>
          <a:xfrm>
            <a:off x="7924800" y="6426200"/>
            <a:ext cx="685799" cy="457200"/>
          </a:xfrm>
          <a:prstGeom prst="rect">
            <a:avLst/>
          </a:prstGeom>
          <a:noFill/>
          <a:ln>
            <a:noFill/>
          </a:ln>
        </p:spPr>
        <p:txBody>
          <a:bodyPr lIns="91425" tIns="91425" rIns="91425" bIns="91425" anchor="t" anchorCtr="0"/>
          <a:lstStyle>
            <a:lvl1pPr marL="0" marR="0" indent="0" algn="l" rtl="0">
              <a:defRPr sz="1000" b="0" i="0" u="none" strike="noStrike" cap="none" baseline="0">
                <a:solidFill>
                  <a:srgbClr val="4E4E4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1066800" y="6438900"/>
            <a:ext cx="2590800" cy="457200"/>
          </a:xfrm>
          <a:prstGeom prst="rect">
            <a:avLst/>
          </a:prstGeom>
          <a:noFill/>
          <a:ln>
            <a:noFill/>
          </a:ln>
        </p:spPr>
        <p:txBody>
          <a:bodyPr lIns="91425" tIns="91425" rIns="91425" bIns="91425" anchor="t" anchorCtr="0"/>
          <a:lstStyle>
            <a:lvl1pPr marL="0" marR="0" indent="0" algn="l" rtl="0">
              <a:defRPr sz="1200" b="0" i="0" u="none" strike="noStrike" cap="none" baseline="0">
                <a:solidFill>
                  <a:srgbClr val="4E4E4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0" name="Shape 4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41" name="Shape 4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42" name="Shape 4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43" name="Shape 4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44" name="Shape 44"/>
          <p:cNvSpPr txBox="1">
            <a:spLocks noGrp="1"/>
          </p:cNvSpPr>
          <p:nvPr>
            <p:ph type="sldNum" idx="12"/>
          </p:nvPr>
        </p:nvSpPr>
        <p:spPr>
          <a:xfrm>
            <a:off x="7924800" y="6426200"/>
            <a:ext cx="685799" cy="457200"/>
          </a:xfrm>
          <a:prstGeom prst="rect">
            <a:avLst/>
          </a:prstGeom>
          <a:noFill/>
          <a:ln>
            <a:noFill/>
          </a:ln>
        </p:spPr>
        <p:txBody>
          <a:bodyPr lIns="91425" tIns="91425" rIns="91425" bIns="91425" anchor="t" anchorCtr="0"/>
          <a:lstStyle>
            <a:lvl1pPr marL="0" marR="0" indent="0" algn="l" rtl="0">
              <a:defRPr sz="1000" b="0" i="0" u="none" strike="noStrike" cap="none" baseline="0">
                <a:solidFill>
                  <a:srgbClr val="4E4E4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1066800" y="6438900"/>
            <a:ext cx="2590800" cy="457200"/>
          </a:xfrm>
          <a:prstGeom prst="rect">
            <a:avLst/>
          </a:prstGeom>
          <a:noFill/>
          <a:ln>
            <a:noFill/>
          </a:ln>
        </p:spPr>
        <p:txBody>
          <a:bodyPr lIns="91425" tIns="91425" rIns="91425" bIns="91425" anchor="t" anchorCtr="0"/>
          <a:lstStyle>
            <a:lvl1pPr marL="0" marR="0" indent="0" algn="l" rtl="0">
              <a:defRPr sz="1200" b="0" i="0" u="none" strike="noStrike" cap="none" baseline="0">
                <a:solidFill>
                  <a:srgbClr val="4E4E4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0"/>
            <a:ext cx="7772400" cy="1219199"/>
          </a:xfrm>
          <a:prstGeom prst="rect">
            <a:avLst/>
          </a:prstGeom>
          <a:noFill/>
          <a:ln>
            <a:noFill/>
          </a:ln>
        </p:spPr>
        <p:txBody>
          <a:bodyPr lIns="91425" tIns="91425" rIns="91425" bIns="91425" anchor="ctr" anchorCtr="0"/>
          <a:lstStyle>
            <a:lvl1pPr algn="l" rtl="0">
              <a:lnSpc>
                <a:spcPct val="80000"/>
              </a:lnSpc>
              <a:spcBef>
                <a:spcPts val="0"/>
              </a:spcBef>
              <a:spcAft>
                <a:spcPts val="0"/>
              </a:spcAft>
              <a:defRPr sz="3200">
                <a:solidFill>
                  <a:srgbClr val="002D55"/>
                </a:solidFill>
                <a:latin typeface="Calibri"/>
                <a:ea typeface="Calibri"/>
                <a:cs typeface="Calibri"/>
                <a:sym typeface="Calibri"/>
              </a:defRPr>
            </a:lvl1pPr>
            <a:lvl2pPr algn="l" rtl="0">
              <a:lnSpc>
                <a:spcPct val="80000"/>
              </a:lnSpc>
              <a:spcBef>
                <a:spcPts val="0"/>
              </a:spcBef>
              <a:spcAft>
                <a:spcPts val="0"/>
              </a:spcAft>
              <a:defRPr sz="3200">
                <a:solidFill>
                  <a:srgbClr val="002D55"/>
                </a:solidFill>
                <a:latin typeface="Arial"/>
                <a:ea typeface="Arial"/>
                <a:cs typeface="Arial"/>
                <a:sym typeface="Arial"/>
              </a:defRPr>
            </a:lvl2pPr>
            <a:lvl3pPr algn="l" rtl="0">
              <a:lnSpc>
                <a:spcPct val="80000"/>
              </a:lnSpc>
              <a:spcBef>
                <a:spcPts val="0"/>
              </a:spcBef>
              <a:spcAft>
                <a:spcPts val="0"/>
              </a:spcAft>
              <a:defRPr sz="3200">
                <a:solidFill>
                  <a:srgbClr val="002D55"/>
                </a:solidFill>
                <a:latin typeface="Arial"/>
                <a:ea typeface="Arial"/>
                <a:cs typeface="Arial"/>
                <a:sym typeface="Arial"/>
              </a:defRPr>
            </a:lvl3pPr>
            <a:lvl4pPr algn="l" rtl="0">
              <a:lnSpc>
                <a:spcPct val="80000"/>
              </a:lnSpc>
              <a:spcBef>
                <a:spcPts val="0"/>
              </a:spcBef>
              <a:spcAft>
                <a:spcPts val="0"/>
              </a:spcAft>
              <a:defRPr sz="3200">
                <a:solidFill>
                  <a:srgbClr val="002D55"/>
                </a:solidFill>
                <a:latin typeface="Arial"/>
                <a:ea typeface="Arial"/>
                <a:cs typeface="Arial"/>
                <a:sym typeface="Arial"/>
              </a:defRPr>
            </a:lvl4pPr>
            <a:lvl5pPr algn="l" rtl="0">
              <a:lnSpc>
                <a:spcPct val="80000"/>
              </a:lnSpc>
              <a:spcBef>
                <a:spcPts val="0"/>
              </a:spcBef>
              <a:spcAft>
                <a:spcPts val="0"/>
              </a:spcAft>
              <a:defRPr sz="3200">
                <a:solidFill>
                  <a:srgbClr val="002D55"/>
                </a:solidFill>
                <a:latin typeface="Arial"/>
                <a:ea typeface="Arial"/>
                <a:cs typeface="Arial"/>
                <a:sym typeface="Arial"/>
              </a:defRPr>
            </a:lvl5pPr>
            <a:lvl6pPr marL="457200" algn="l" rtl="0">
              <a:lnSpc>
                <a:spcPct val="80000"/>
              </a:lnSpc>
              <a:spcBef>
                <a:spcPts val="0"/>
              </a:spcBef>
              <a:spcAft>
                <a:spcPts val="0"/>
              </a:spcAft>
              <a:defRPr sz="3200">
                <a:solidFill>
                  <a:srgbClr val="002D55"/>
                </a:solidFill>
                <a:latin typeface="Arial"/>
                <a:ea typeface="Arial"/>
                <a:cs typeface="Arial"/>
                <a:sym typeface="Arial"/>
              </a:defRPr>
            </a:lvl6pPr>
            <a:lvl7pPr marL="914400" algn="l" rtl="0">
              <a:lnSpc>
                <a:spcPct val="80000"/>
              </a:lnSpc>
              <a:spcBef>
                <a:spcPts val="0"/>
              </a:spcBef>
              <a:spcAft>
                <a:spcPts val="0"/>
              </a:spcAft>
              <a:defRPr sz="3200">
                <a:solidFill>
                  <a:srgbClr val="002D55"/>
                </a:solidFill>
                <a:latin typeface="Arial"/>
                <a:ea typeface="Arial"/>
                <a:cs typeface="Arial"/>
                <a:sym typeface="Arial"/>
              </a:defRPr>
            </a:lvl7pPr>
            <a:lvl8pPr marL="1371600" algn="l" rtl="0">
              <a:lnSpc>
                <a:spcPct val="80000"/>
              </a:lnSpc>
              <a:spcBef>
                <a:spcPts val="0"/>
              </a:spcBef>
              <a:spcAft>
                <a:spcPts val="0"/>
              </a:spcAft>
              <a:defRPr sz="3200">
                <a:solidFill>
                  <a:srgbClr val="002D55"/>
                </a:solidFill>
                <a:latin typeface="Arial"/>
                <a:ea typeface="Arial"/>
                <a:cs typeface="Arial"/>
                <a:sym typeface="Arial"/>
              </a:defRPr>
            </a:lvl8pPr>
            <a:lvl9pPr marL="1828800" algn="l" rtl="0">
              <a:lnSpc>
                <a:spcPct val="80000"/>
              </a:lnSpc>
              <a:spcBef>
                <a:spcPts val="0"/>
              </a:spcBef>
              <a:spcAft>
                <a:spcPts val="0"/>
              </a:spcAft>
              <a:defRPr sz="3200">
                <a:solidFill>
                  <a:srgbClr val="002D55"/>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7924800" y="6426200"/>
            <a:ext cx="685799" cy="457200"/>
          </a:xfrm>
          <a:prstGeom prst="rect">
            <a:avLst/>
          </a:prstGeom>
          <a:noFill/>
          <a:ln>
            <a:noFill/>
          </a:ln>
        </p:spPr>
        <p:txBody>
          <a:bodyPr lIns="91425" tIns="91425" rIns="91425" bIns="91425" anchor="t" anchorCtr="0"/>
          <a:lstStyle>
            <a:lvl1pPr marL="0" marR="0" indent="0" algn="l" rtl="0">
              <a:defRPr sz="1000" b="0" i="0" u="none" strike="noStrike" cap="none" baseline="0">
                <a:solidFill>
                  <a:srgbClr val="4E4E4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1066800" y="6438900"/>
            <a:ext cx="2590800" cy="457200"/>
          </a:xfrm>
          <a:prstGeom prst="rect">
            <a:avLst/>
          </a:prstGeom>
          <a:noFill/>
          <a:ln>
            <a:noFill/>
          </a:ln>
        </p:spPr>
        <p:txBody>
          <a:bodyPr lIns="91425" tIns="91425" rIns="91425" bIns="91425" anchor="t" anchorCtr="0"/>
          <a:lstStyle>
            <a:lvl1pPr marL="0" marR="0" indent="0" algn="l" rtl="0">
              <a:defRPr sz="1200" b="0" i="0" u="none" strike="noStrike" cap="none" baseline="0">
                <a:solidFill>
                  <a:srgbClr val="4E4E4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7924800" y="6426200"/>
            <a:ext cx="685799" cy="457200"/>
          </a:xfrm>
          <a:prstGeom prst="rect">
            <a:avLst/>
          </a:prstGeom>
          <a:noFill/>
          <a:ln>
            <a:noFill/>
          </a:ln>
        </p:spPr>
        <p:txBody>
          <a:bodyPr lIns="91425" tIns="91425" rIns="91425" bIns="91425" anchor="t" anchorCtr="0"/>
          <a:lstStyle>
            <a:lvl1pPr marL="0" marR="0" indent="0" algn="l" rtl="0">
              <a:defRPr sz="1000" b="0" i="0" u="none" strike="noStrike" cap="none" baseline="0">
                <a:solidFill>
                  <a:srgbClr val="4E4E4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066800" y="6438900"/>
            <a:ext cx="2590800" cy="457200"/>
          </a:xfrm>
          <a:prstGeom prst="rect">
            <a:avLst/>
          </a:prstGeom>
          <a:noFill/>
          <a:ln>
            <a:noFill/>
          </a:ln>
        </p:spPr>
        <p:txBody>
          <a:bodyPr lIns="91425" tIns="91425" rIns="91425" bIns="91425" anchor="t" anchorCtr="0"/>
          <a:lstStyle>
            <a:lvl1pPr marL="0" marR="0" indent="0" algn="l" rtl="0">
              <a:defRPr sz="1200" b="0" i="0" u="none" strike="noStrike" cap="none" baseline="0">
                <a:solidFill>
                  <a:srgbClr val="4E4E4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5" name="Shape 5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56" name="Shape 5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57" name="Shape 57"/>
          <p:cNvSpPr txBox="1">
            <a:spLocks noGrp="1"/>
          </p:cNvSpPr>
          <p:nvPr>
            <p:ph type="sldNum" idx="12"/>
          </p:nvPr>
        </p:nvSpPr>
        <p:spPr>
          <a:xfrm>
            <a:off x="7924800" y="6426200"/>
            <a:ext cx="685799" cy="457200"/>
          </a:xfrm>
          <a:prstGeom prst="rect">
            <a:avLst/>
          </a:prstGeom>
          <a:noFill/>
          <a:ln>
            <a:noFill/>
          </a:ln>
        </p:spPr>
        <p:txBody>
          <a:bodyPr lIns="91425" tIns="91425" rIns="91425" bIns="91425" anchor="t" anchorCtr="0"/>
          <a:lstStyle>
            <a:lvl1pPr marL="0" marR="0" indent="0" algn="l" rtl="0">
              <a:defRPr sz="1000" b="0" i="0" u="none" strike="noStrike" cap="none" baseline="0">
                <a:solidFill>
                  <a:srgbClr val="4E4E4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1066800" y="6438900"/>
            <a:ext cx="2590800" cy="457200"/>
          </a:xfrm>
          <a:prstGeom prst="rect">
            <a:avLst/>
          </a:prstGeom>
          <a:noFill/>
          <a:ln>
            <a:noFill/>
          </a:ln>
        </p:spPr>
        <p:txBody>
          <a:bodyPr lIns="91425" tIns="91425" rIns="91425" bIns="91425" anchor="t" anchorCtr="0"/>
          <a:lstStyle>
            <a:lvl1pPr marL="0" marR="0" indent="0" algn="l" rtl="0">
              <a:defRPr sz="1200" b="0" i="0" u="none" strike="noStrike" cap="none" baseline="0">
                <a:solidFill>
                  <a:srgbClr val="4E4E4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1" name="Shape 61"/>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buClr>
                <a:srgbClr val="4E4E4E"/>
              </a:buClr>
              <a:buFont typeface="Calibri"/>
              <a:buNone/>
              <a:defRPr sz="3200" b="0" i="0" u="none" strike="noStrike" cap="none" baseline="0">
                <a:solidFill>
                  <a:srgbClr val="4E4E4E"/>
                </a:solidFill>
                <a:latin typeface="Calibri"/>
                <a:ea typeface="Calibri"/>
                <a:cs typeface="Calibri"/>
                <a:sym typeface="Calibri"/>
              </a:defRPr>
            </a:lvl1pPr>
            <a:lvl2pPr marL="457200" marR="0" indent="0" algn="l" rtl="0">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63" name="Shape 63"/>
          <p:cNvSpPr txBox="1">
            <a:spLocks noGrp="1"/>
          </p:cNvSpPr>
          <p:nvPr>
            <p:ph type="sldNum" idx="12"/>
          </p:nvPr>
        </p:nvSpPr>
        <p:spPr>
          <a:xfrm>
            <a:off x="7924800" y="6426200"/>
            <a:ext cx="685799" cy="457200"/>
          </a:xfrm>
          <a:prstGeom prst="rect">
            <a:avLst/>
          </a:prstGeom>
          <a:noFill/>
          <a:ln>
            <a:noFill/>
          </a:ln>
        </p:spPr>
        <p:txBody>
          <a:bodyPr lIns="91425" tIns="91425" rIns="91425" bIns="91425" anchor="t" anchorCtr="0"/>
          <a:lstStyle>
            <a:lvl1pPr marL="0" marR="0" indent="0" algn="l" rtl="0">
              <a:defRPr sz="1000" b="0" i="0" u="none" strike="noStrike" cap="none" baseline="0">
                <a:solidFill>
                  <a:srgbClr val="4E4E4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1066800" y="6438900"/>
            <a:ext cx="2590800" cy="457200"/>
          </a:xfrm>
          <a:prstGeom prst="rect">
            <a:avLst/>
          </a:prstGeom>
          <a:noFill/>
          <a:ln>
            <a:noFill/>
          </a:ln>
        </p:spPr>
        <p:txBody>
          <a:bodyPr lIns="91425" tIns="91425" rIns="91425" bIns="91425" anchor="t" anchorCtr="0"/>
          <a:lstStyle>
            <a:lvl1pPr marL="0" marR="0" indent="0" algn="l" rtl="0">
              <a:defRPr sz="1200" b="0" i="0" u="none" strike="noStrike" cap="none" baseline="0">
                <a:solidFill>
                  <a:srgbClr val="4E4E4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0" y="0"/>
            <a:ext cx="9144000" cy="1143000"/>
          </a:xfrm>
          <a:prstGeom prst="rect">
            <a:avLst/>
          </a:prstGeom>
          <a:solidFill>
            <a:srgbClr val="CCCDCD"/>
          </a:solidFill>
          <a:ln w="9525" cap="flat">
            <a:solidFill>
              <a:srgbClr val="A1DEF3"/>
            </a:solidFill>
            <a:prstDash val="solid"/>
            <a:miter/>
            <a:headEnd type="none" w="med" len="med"/>
            <a:tailEnd type="none" w="med" len="med"/>
          </a:ln>
        </p:spPr>
        <p:txBody>
          <a:bodyPr lIns="91425" tIns="45700" rIns="91425" bIns="45700" anchor="ctr" anchorCtr="0">
            <a:noAutofit/>
          </a:bodyPr>
          <a:lstStyle/>
          <a:p>
            <a:endParaRPr/>
          </a:p>
        </p:txBody>
      </p:sp>
      <p:pic>
        <p:nvPicPr>
          <p:cNvPr id="10" name="Shape 10"/>
          <p:cNvPicPr preferRelativeResize="0"/>
          <p:nvPr/>
        </p:nvPicPr>
        <p:blipFill>
          <a:blip r:embed="rId13"/>
          <a:stretch>
            <a:fillRect/>
          </a:stretch>
        </p:blipFill>
        <p:spPr>
          <a:xfrm>
            <a:off x="0" y="1066800"/>
            <a:ext cx="9145587" cy="1828800"/>
          </a:xfrm>
          <a:prstGeom prst="rect">
            <a:avLst/>
          </a:prstGeom>
        </p:spPr>
      </p:pic>
      <p:sp>
        <p:nvSpPr>
          <p:cNvPr id="11" name="Shape 11"/>
          <p:cNvSpPr txBox="1">
            <a:spLocks noGrp="1"/>
          </p:cNvSpPr>
          <p:nvPr>
            <p:ph type="body" idx="1"/>
          </p:nvPr>
        </p:nvSpPr>
        <p:spPr>
          <a:xfrm>
            <a:off x="685800" y="1447800"/>
            <a:ext cx="7772400" cy="4343400"/>
          </a:xfrm>
          <a:prstGeom prst="rect">
            <a:avLst/>
          </a:prstGeom>
          <a:noFill/>
          <a:ln>
            <a:noFill/>
          </a:ln>
        </p:spPr>
        <p:txBody>
          <a:bodyPr lIns="91425" tIns="91425" rIns="91425" bIns="91425" anchor="t" anchorCtr="0"/>
          <a:lstStyle>
            <a:lvl1pPr marL="342900" marR="0" indent="-152400" algn="l" rtl="0">
              <a:spcBef>
                <a:spcPts val="600"/>
              </a:spcBef>
              <a:spcAft>
                <a:spcPts val="0"/>
              </a:spcAft>
              <a:buClr>
                <a:srgbClr val="4E4E4E"/>
              </a:buClr>
              <a:buFont typeface="Calibri"/>
              <a:buChar char="•"/>
              <a:defRPr sz="3000" b="0" i="0" u="none" strike="noStrike" cap="none" baseline="0">
                <a:solidFill>
                  <a:srgbClr val="4E4E4E"/>
                </a:solidFill>
                <a:latin typeface="Calibri"/>
                <a:ea typeface="Calibri"/>
                <a:cs typeface="Calibri"/>
                <a:sym typeface="Calibri"/>
              </a:defRPr>
            </a:lvl1pPr>
            <a:lvl2pPr marL="742950" marR="0" indent="-120650" algn="l" rtl="0">
              <a:spcBef>
                <a:spcPts val="520"/>
              </a:spcBef>
              <a:spcAft>
                <a:spcPts val="0"/>
              </a:spcAft>
              <a:buClr>
                <a:srgbClr val="4E4E4E"/>
              </a:buClr>
              <a:buFont typeface="Calibri"/>
              <a:buChar char="–"/>
              <a:defRPr sz="2600" b="0" i="0" u="none" strike="noStrike" cap="none" baseline="0">
                <a:solidFill>
                  <a:srgbClr val="4E4E4E"/>
                </a:solidFill>
                <a:latin typeface="Calibri"/>
                <a:ea typeface="Calibri"/>
                <a:cs typeface="Calibri"/>
                <a:sym typeface="Calibri"/>
              </a:defRPr>
            </a:lvl2pPr>
            <a:lvl3pPr marL="1143000" marR="0" indent="-88900" algn="l" rtl="0">
              <a:spcBef>
                <a:spcPts val="440"/>
              </a:spcBef>
              <a:spcAft>
                <a:spcPts val="0"/>
              </a:spcAft>
              <a:buClr>
                <a:srgbClr val="4E4E4E"/>
              </a:buClr>
              <a:buFont typeface="Calibri"/>
              <a:buChar char="•"/>
              <a:defRPr sz="2200" b="0" i="0" u="none" strike="noStrike" cap="none" baseline="0">
                <a:solidFill>
                  <a:srgbClr val="4E4E4E"/>
                </a:solidFill>
                <a:latin typeface="Calibri"/>
                <a:ea typeface="Calibri"/>
                <a:cs typeface="Calibri"/>
                <a:sym typeface="Calibri"/>
              </a:defRPr>
            </a:lvl3pPr>
            <a:lvl4pPr marL="1600200" marR="0" indent="-101600" algn="l" rtl="0">
              <a:spcBef>
                <a:spcPts val="400"/>
              </a:spcBef>
              <a:spcAft>
                <a:spcPts val="0"/>
              </a:spcAft>
              <a:buClr>
                <a:srgbClr val="4E4E4E"/>
              </a:buClr>
              <a:buFont typeface="Calibri"/>
              <a:buChar char="–"/>
              <a:defRPr sz="2000" b="0" i="0" u="none" strike="noStrike" cap="none" baseline="0">
                <a:solidFill>
                  <a:srgbClr val="4E4E4E"/>
                </a:solidFill>
                <a:latin typeface="Calibri"/>
                <a:ea typeface="Calibri"/>
                <a:cs typeface="Calibri"/>
                <a:sym typeface="Calibri"/>
              </a:defRPr>
            </a:lvl4pPr>
            <a:lvl5pPr marL="2057400" marR="0" indent="-127000" algn="l" rtl="0">
              <a:spcBef>
                <a:spcPts val="320"/>
              </a:spcBef>
              <a:spcAft>
                <a:spcPts val="0"/>
              </a:spcAft>
              <a:buClr>
                <a:srgbClr val="4E4E4E"/>
              </a:buClr>
              <a:buFont typeface="Calibri"/>
              <a:buChar char="»"/>
              <a:defRPr sz="1600" b="0" i="0" u="none" strike="noStrike" cap="none" baseline="0">
                <a:solidFill>
                  <a:srgbClr val="4E4E4E"/>
                </a:solidFill>
                <a:latin typeface="Calibri"/>
                <a:ea typeface="Calibri"/>
                <a:cs typeface="Calibri"/>
                <a:sym typeface="Calibri"/>
              </a:defRPr>
            </a:lvl5pPr>
            <a:lvl6pPr marL="2514600" marR="0" indent="-127000" algn="l" rtl="0">
              <a:spcBef>
                <a:spcPts val="320"/>
              </a:spcBef>
              <a:spcAft>
                <a:spcPts val="0"/>
              </a:spcAft>
              <a:buClr>
                <a:srgbClr val="4E4E4E"/>
              </a:buClr>
              <a:buFont typeface="Calibri"/>
              <a:buChar char="»"/>
              <a:defRPr sz="1600" b="0" i="0" u="none" strike="noStrike" cap="none" baseline="0">
                <a:solidFill>
                  <a:srgbClr val="4E4E4E"/>
                </a:solidFill>
                <a:latin typeface="Calibri"/>
                <a:ea typeface="Calibri"/>
                <a:cs typeface="Calibri"/>
                <a:sym typeface="Calibri"/>
              </a:defRPr>
            </a:lvl6pPr>
            <a:lvl7pPr marL="2971800" marR="0" indent="-127000" algn="l" rtl="0">
              <a:spcBef>
                <a:spcPts val="320"/>
              </a:spcBef>
              <a:spcAft>
                <a:spcPts val="0"/>
              </a:spcAft>
              <a:buClr>
                <a:srgbClr val="4E4E4E"/>
              </a:buClr>
              <a:buFont typeface="Calibri"/>
              <a:buChar char="»"/>
              <a:defRPr sz="1600" b="0" i="0" u="none" strike="noStrike" cap="none" baseline="0">
                <a:solidFill>
                  <a:srgbClr val="4E4E4E"/>
                </a:solidFill>
                <a:latin typeface="Calibri"/>
                <a:ea typeface="Calibri"/>
                <a:cs typeface="Calibri"/>
                <a:sym typeface="Calibri"/>
              </a:defRPr>
            </a:lvl7pPr>
            <a:lvl8pPr marL="3429000" marR="0" indent="-127000" algn="l" rtl="0">
              <a:spcBef>
                <a:spcPts val="320"/>
              </a:spcBef>
              <a:spcAft>
                <a:spcPts val="0"/>
              </a:spcAft>
              <a:buClr>
                <a:srgbClr val="4E4E4E"/>
              </a:buClr>
              <a:buFont typeface="Calibri"/>
              <a:buChar char="»"/>
              <a:defRPr sz="1600" b="0" i="0" u="none" strike="noStrike" cap="none" baseline="0">
                <a:solidFill>
                  <a:srgbClr val="4E4E4E"/>
                </a:solidFill>
                <a:latin typeface="Calibri"/>
                <a:ea typeface="Calibri"/>
                <a:cs typeface="Calibri"/>
                <a:sym typeface="Calibri"/>
              </a:defRPr>
            </a:lvl8pPr>
            <a:lvl9pPr marL="3886200" marR="0" indent="-127000" algn="l" rtl="0">
              <a:spcBef>
                <a:spcPts val="320"/>
              </a:spcBef>
              <a:spcAft>
                <a:spcPts val="0"/>
              </a:spcAft>
              <a:buClr>
                <a:srgbClr val="4E4E4E"/>
              </a:buClr>
              <a:buFont typeface="Calibri"/>
              <a:buChar char="»"/>
              <a:defRPr sz="1600" b="0" i="0" u="none" strike="noStrike" cap="none" baseline="0">
                <a:solidFill>
                  <a:srgbClr val="4E4E4E"/>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7924800" y="6426200"/>
            <a:ext cx="685799" cy="457200"/>
          </a:xfrm>
          <a:prstGeom prst="rect">
            <a:avLst/>
          </a:prstGeom>
          <a:noFill/>
          <a:ln>
            <a:noFill/>
          </a:ln>
        </p:spPr>
        <p:txBody>
          <a:bodyPr lIns="91425" tIns="91425" rIns="91425" bIns="91425" anchor="t" anchorCtr="0"/>
          <a:lstStyle>
            <a:lvl1pPr marL="0" marR="0" indent="0" algn="l" rtl="0">
              <a:defRPr sz="1000" b="0" i="0" u="none" strike="noStrike" cap="none" baseline="0">
                <a:solidFill>
                  <a:srgbClr val="4E4E4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title"/>
          </p:nvPr>
        </p:nvSpPr>
        <p:spPr>
          <a:xfrm>
            <a:off x="685800" y="0"/>
            <a:ext cx="7772400" cy="1219199"/>
          </a:xfrm>
          <a:prstGeom prst="rect">
            <a:avLst/>
          </a:prstGeom>
          <a:noFill/>
          <a:ln>
            <a:noFill/>
          </a:ln>
        </p:spPr>
        <p:txBody>
          <a:bodyPr lIns="91425" tIns="91425" rIns="91425" bIns="91425" anchor="ctr" anchorCtr="0"/>
          <a:lstStyle>
            <a:lvl1pPr marL="0" marR="0" indent="0" algn="l" rtl="0">
              <a:lnSpc>
                <a:spcPct val="80000"/>
              </a:lnSpc>
              <a:spcBef>
                <a:spcPts val="0"/>
              </a:spcBef>
              <a:spcAft>
                <a:spcPts val="0"/>
              </a:spcAft>
              <a:defRPr sz="3200" b="0" i="0" u="none" strike="noStrike" cap="none" baseline="0">
                <a:solidFill>
                  <a:srgbClr val="002D55"/>
                </a:solidFill>
                <a:latin typeface="Calibri"/>
                <a:ea typeface="Calibri"/>
                <a:cs typeface="Calibri"/>
                <a:sym typeface="Calibri"/>
              </a:defRPr>
            </a:lvl1pPr>
            <a:lvl2pPr marL="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2pPr>
            <a:lvl3pPr marL="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3pPr>
            <a:lvl4pPr marL="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4pPr>
            <a:lvl5pPr marL="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5pPr>
            <a:lvl6pPr marL="45720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6pPr>
            <a:lvl7pPr marL="91440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7pPr>
            <a:lvl8pPr marL="137160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8pPr>
            <a:lvl9pPr marL="182880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9pPr>
          </a:lstStyle>
          <a:p>
            <a:endParaRPr/>
          </a:p>
        </p:txBody>
      </p:sp>
      <p:cxnSp>
        <p:nvCxnSpPr>
          <p:cNvPr id="14" name="Shape 14"/>
          <p:cNvCxnSpPr/>
          <p:nvPr/>
        </p:nvCxnSpPr>
        <p:spPr>
          <a:xfrm>
            <a:off x="457200" y="6096000"/>
            <a:ext cx="8229600" cy="0"/>
          </a:xfrm>
          <a:prstGeom prst="straightConnector1">
            <a:avLst/>
          </a:prstGeom>
          <a:noFill/>
          <a:ln w="12700" cap="flat">
            <a:solidFill>
              <a:schemeClr val="lt2"/>
            </a:solidFill>
            <a:prstDash val="solid"/>
            <a:round/>
            <a:headEnd type="none" w="med" len="med"/>
            <a:tailEnd type="none" w="med" len="med"/>
          </a:ln>
        </p:spPr>
      </p:cxnSp>
      <p:pic>
        <p:nvPicPr>
          <p:cNvPr id="15" name="Shape 15"/>
          <p:cNvPicPr preferRelativeResize="0"/>
          <p:nvPr/>
        </p:nvPicPr>
        <p:blipFill>
          <a:blip r:embed="rId14"/>
          <a:stretch>
            <a:fillRect/>
          </a:stretch>
        </p:blipFill>
        <p:spPr>
          <a:xfrm>
            <a:off x="457200" y="6219825"/>
            <a:ext cx="419099" cy="409575"/>
          </a:xfrm>
          <a:prstGeom prst="rect">
            <a:avLst/>
          </a:prstGeom>
        </p:spPr>
      </p:pic>
      <p:sp>
        <p:nvSpPr>
          <p:cNvPr id="16" name="Shape 16"/>
          <p:cNvSpPr txBox="1">
            <a:spLocks noGrp="1"/>
          </p:cNvSpPr>
          <p:nvPr>
            <p:ph type="ftr" idx="11"/>
          </p:nvPr>
        </p:nvSpPr>
        <p:spPr>
          <a:xfrm>
            <a:off x="1066800" y="6438900"/>
            <a:ext cx="2590800" cy="457200"/>
          </a:xfrm>
          <a:prstGeom prst="rect">
            <a:avLst/>
          </a:prstGeom>
          <a:noFill/>
          <a:ln>
            <a:noFill/>
          </a:ln>
        </p:spPr>
        <p:txBody>
          <a:bodyPr lIns="91425" tIns="91425" rIns="91425" bIns="91425" anchor="t" anchorCtr="0"/>
          <a:lstStyle>
            <a:lvl1pPr marL="0" marR="0" indent="0" algn="l" rtl="0">
              <a:defRPr sz="1200" b="0" i="0" u="none" strike="noStrike" cap="none" baseline="0">
                <a:solidFill>
                  <a:srgbClr val="4E4E4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gsa.gov/portal/content/142959"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sa.gov/portal/content/10085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419600" y="304800"/>
            <a:ext cx="4724400" cy="533399"/>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spcAft>
                <a:spcPts val="0"/>
              </a:spcAft>
              <a:buSzPct val="25000"/>
              <a:buNone/>
            </a:pPr>
            <a:r>
              <a:rPr lang="en-US" sz="3200" b="1" i="0" u="none" strike="noStrike" cap="none" baseline="0">
                <a:solidFill>
                  <a:srgbClr val="00427E"/>
                </a:solidFill>
                <a:latin typeface="Calibri"/>
                <a:ea typeface="Calibri"/>
                <a:cs typeface="Calibri"/>
                <a:sym typeface="Calibri"/>
              </a:rPr>
              <a:t/>
            </a:r>
            <a:br>
              <a:rPr lang="en-US" sz="3200" b="1" i="0" u="none" strike="noStrike" cap="none" baseline="0">
                <a:solidFill>
                  <a:srgbClr val="00427E"/>
                </a:solidFill>
                <a:latin typeface="Calibri"/>
                <a:ea typeface="Calibri"/>
                <a:cs typeface="Calibri"/>
                <a:sym typeface="Calibri"/>
              </a:rPr>
            </a:br>
            <a:r>
              <a:rPr lang="en-US" sz="3200" b="1" i="0" u="none" strike="noStrike" cap="none" baseline="0">
                <a:solidFill>
                  <a:srgbClr val="00427E"/>
                </a:solidFill>
                <a:latin typeface="Calibri"/>
                <a:ea typeface="Calibri"/>
                <a:cs typeface="Calibri"/>
                <a:sym typeface="Calibri"/>
              </a:rPr>
              <a:t>   Client Enrichment Series</a:t>
            </a:r>
          </a:p>
        </p:txBody>
      </p:sp>
      <p:sp>
        <p:nvSpPr>
          <p:cNvPr id="77" name="Shape 77"/>
          <p:cNvSpPr txBox="1">
            <a:spLocks noGrp="1"/>
          </p:cNvSpPr>
          <p:nvPr>
            <p:ph type="body" idx="1"/>
          </p:nvPr>
        </p:nvSpPr>
        <p:spPr>
          <a:xfrm>
            <a:off x="152400" y="1447800"/>
            <a:ext cx="8686800" cy="4495800"/>
          </a:xfrm>
          <a:prstGeom prst="rect">
            <a:avLst/>
          </a:prstGeom>
          <a:noFill/>
          <a:ln>
            <a:noFill/>
          </a:ln>
        </p:spPr>
        <p:txBody>
          <a:bodyPr lIns="91425" tIns="45700" rIns="91425" bIns="45700" anchor="ctr" anchorCtr="0">
            <a:noAutofit/>
          </a:bodyPr>
          <a:lstStyle/>
          <a:p>
            <a:pPr marL="342900" marR="0" lvl="0" indent="-342900" algn="l" rtl="0">
              <a:spcBef>
                <a:spcPts val="0"/>
              </a:spcBef>
              <a:spcAft>
                <a:spcPts val="0"/>
              </a:spcAft>
              <a:buClr>
                <a:srgbClr val="4E4E4E"/>
              </a:buClr>
              <a:buSzPct val="25000"/>
              <a:buFont typeface="Calibri"/>
              <a:buNone/>
            </a:pPr>
            <a:r>
              <a:rPr lang="en-US" sz="3600" b="0" i="0" u="none" strike="noStrike" cap="none" baseline="0" dirty="0">
                <a:solidFill>
                  <a:srgbClr val="4E4E4E"/>
                </a:solidFill>
                <a:latin typeface="Calibri"/>
                <a:ea typeface="Calibri"/>
                <a:cs typeface="Calibri"/>
                <a:sym typeface="Calibri"/>
              </a:rPr>
              <a:t>                  </a:t>
            </a:r>
            <a:r>
              <a:rPr lang="en-US" sz="2400" b="1" i="0" u="sng" strike="noStrike" cap="none" baseline="0" dirty="0">
                <a:solidFill>
                  <a:srgbClr val="4E4E4E"/>
                </a:solidFill>
                <a:latin typeface="Calibri"/>
                <a:ea typeface="Calibri"/>
                <a:cs typeface="Calibri"/>
                <a:sym typeface="Calibri"/>
              </a:rPr>
              <a:t>Welcome</a:t>
            </a:r>
            <a:r>
              <a:rPr lang="en-US" sz="2400" b="1" i="0" u="none" strike="noStrike" cap="none" baseline="0" dirty="0">
                <a:solidFill>
                  <a:srgbClr val="4E4E4E"/>
                </a:solidFill>
                <a:latin typeface="Calibri"/>
                <a:ea typeface="Calibri"/>
                <a:cs typeface="Calibri"/>
                <a:sym typeface="Calibri"/>
              </a:rPr>
              <a:t> to today’s presentation on:</a:t>
            </a:r>
            <a:r>
              <a:rPr lang="en-US" sz="2400" b="0" i="0" u="none" strike="noStrike" cap="none" baseline="0" dirty="0">
                <a:solidFill>
                  <a:srgbClr val="4E4E4E"/>
                </a:solidFill>
                <a:latin typeface="Calibri"/>
                <a:ea typeface="Calibri"/>
                <a:cs typeface="Calibri"/>
                <a:sym typeface="Calibri"/>
              </a:rPr>
              <a:t>   </a:t>
            </a:r>
          </a:p>
          <a:p>
            <a:pPr marL="800100" marR="0" lvl="0" indent="-342900" algn="ctr" rtl="0">
              <a:spcBef>
                <a:spcPts val="480"/>
              </a:spcBef>
              <a:spcAft>
                <a:spcPts val="0"/>
              </a:spcAft>
              <a:buClr>
                <a:srgbClr val="4E4E4E"/>
              </a:buClr>
              <a:buSzPct val="25000"/>
              <a:buFont typeface="Calibri"/>
              <a:buNone/>
            </a:pPr>
            <a:r>
              <a:rPr lang="en-US" sz="2400" b="1" i="1" u="none" strike="noStrike" cap="none" baseline="0" dirty="0">
                <a:solidFill>
                  <a:schemeClr val="accent6"/>
                </a:solidFill>
                <a:latin typeface="Calibri"/>
                <a:ea typeface="Calibri"/>
                <a:cs typeface="Calibri"/>
                <a:sym typeface="Calibri"/>
              </a:rPr>
              <a:t> </a:t>
            </a:r>
            <a:r>
              <a:rPr lang="en-US" sz="2400" b="1" i="1" dirty="0" smtClean="0">
                <a:solidFill>
                  <a:schemeClr val="accent6">
                    <a:lumMod val="75000"/>
                  </a:schemeClr>
                </a:solidFill>
              </a:rPr>
              <a:t>Introduction to G</a:t>
            </a:r>
            <a:r>
              <a:rPr lang="en-US" sz="2400" b="1" i="1" u="none" strike="noStrike" cap="none" baseline="0" dirty="0" smtClean="0">
                <a:solidFill>
                  <a:schemeClr val="accent6">
                    <a:lumMod val="75000"/>
                  </a:schemeClr>
                </a:solidFill>
                <a:latin typeface="Calibri"/>
                <a:ea typeface="Calibri"/>
                <a:cs typeface="Calibri"/>
                <a:sym typeface="Calibri"/>
              </a:rPr>
              <a:t>SA Account Management, </a:t>
            </a:r>
          </a:p>
          <a:p>
            <a:pPr marL="800100" marR="0" lvl="0" indent="-342900" algn="ctr" rtl="0">
              <a:spcBef>
                <a:spcPts val="480"/>
              </a:spcBef>
              <a:spcAft>
                <a:spcPts val="0"/>
              </a:spcAft>
              <a:buClr>
                <a:srgbClr val="4E4E4E"/>
              </a:buClr>
              <a:buSzPct val="25000"/>
              <a:buFont typeface="Calibri"/>
              <a:buNone/>
            </a:pPr>
            <a:r>
              <a:rPr lang="en-US" sz="2400" b="1" i="1" dirty="0" smtClean="0">
                <a:solidFill>
                  <a:schemeClr val="accent6">
                    <a:lumMod val="75000"/>
                  </a:schemeClr>
                </a:solidFill>
              </a:rPr>
              <a:t>The </a:t>
            </a:r>
            <a:r>
              <a:rPr lang="en-US" sz="2400" b="1" i="1" dirty="0">
                <a:solidFill>
                  <a:schemeClr val="accent6">
                    <a:lumMod val="75000"/>
                  </a:schemeClr>
                </a:solidFill>
              </a:rPr>
              <a:t>Voice of the Customer</a:t>
            </a:r>
          </a:p>
          <a:p>
            <a:pPr marL="342900" marR="0" lvl="0" indent="-342900" algn="l" rtl="0">
              <a:spcBef>
                <a:spcPts val="480"/>
              </a:spcBef>
              <a:spcAft>
                <a:spcPts val="0"/>
              </a:spcAft>
              <a:buClr>
                <a:srgbClr val="41AED6"/>
              </a:buClr>
              <a:buSzPct val="25000"/>
              <a:buFont typeface="Calibri"/>
              <a:buNone/>
            </a:pPr>
            <a:r>
              <a:rPr lang="en-US" sz="2400" b="1" i="0" u="none" strike="noStrike" cap="none" baseline="0" dirty="0">
                <a:solidFill>
                  <a:schemeClr val="accent6">
                    <a:lumMod val="75000"/>
                  </a:schemeClr>
                </a:solidFill>
                <a:latin typeface="Calibri"/>
                <a:ea typeface="Calibri"/>
                <a:cs typeface="Calibri"/>
                <a:sym typeface="Calibri"/>
              </a:rPr>
              <a:t>                  </a:t>
            </a:r>
            <a:r>
              <a:rPr lang="en-US" sz="2400" b="1" i="0" u="none" strike="noStrike" cap="none" baseline="0" dirty="0" smtClean="0">
                <a:solidFill>
                  <a:schemeClr val="accent6">
                    <a:lumMod val="75000"/>
                  </a:schemeClr>
                </a:solidFill>
                <a:latin typeface="Calibri"/>
                <a:ea typeface="Calibri"/>
                <a:cs typeface="Calibri"/>
                <a:sym typeface="Calibri"/>
              </a:rPr>
              <a:t>the </a:t>
            </a:r>
            <a:r>
              <a:rPr lang="en-US" sz="2400" b="1" i="0" u="none" strike="noStrike" cap="none" baseline="0" dirty="0">
                <a:solidFill>
                  <a:schemeClr val="accent6">
                    <a:lumMod val="75000"/>
                  </a:schemeClr>
                </a:solidFill>
                <a:latin typeface="Calibri"/>
                <a:ea typeface="Calibri"/>
                <a:cs typeface="Calibri"/>
                <a:sym typeface="Calibri"/>
              </a:rPr>
              <a:t>presentation will start at </a:t>
            </a:r>
            <a:r>
              <a:rPr lang="en-US" sz="2400" b="1" i="1" dirty="0">
                <a:solidFill>
                  <a:schemeClr val="accent6">
                    <a:lumMod val="75000"/>
                  </a:schemeClr>
                </a:solidFill>
              </a:rPr>
              <a:t>2:00 </a:t>
            </a:r>
            <a:r>
              <a:rPr lang="en-US" sz="2400" b="1" dirty="0">
                <a:solidFill>
                  <a:schemeClr val="accent6">
                    <a:lumMod val="75000"/>
                  </a:schemeClr>
                </a:solidFill>
              </a:rPr>
              <a:t>p.m. Eastern time</a:t>
            </a:r>
          </a:p>
          <a:p>
            <a:endParaRPr dirty="0"/>
          </a:p>
          <a:p>
            <a:pPr marL="342900" marR="0" lvl="0" indent="-342900" algn="l" rtl="0">
              <a:spcBef>
                <a:spcPts val="480"/>
              </a:spcBef>
              <a:spcAft>
                <a:spcPts val="0"/>
              </a:spcAft>
              <a:buClr>
                <a:srgbClr val="4E4E4E"/>
              </a:buClr>
              <a:buSzPct val="25000"/>
              <a:buFont typeface="Calibri"/>
              <a:buNone/>
            </a:pPr>
            <a:r>
              <a:rPr lang="en-US" sz="2000" b="1" i="0" u="none" strike="noStrike" cap="none" baseline="0" dirty="0">
                <a:solidFill>
                  <a:srgbClr val="4E4E4E"/>
                </a:solidFill>
                <a:latin typeface="Calibri"/>
                <a:ea typeface="Calibri"/>
                <a:cs typeface="Calibri"/>
                <a:sym typeface="Calibri"/>
              </a:rPr>
              <a:t>      Note: </a:t>
            </a:r>
            <a:r>
              <a:rPr lang="en-US" sz="2000" b="0" i="0" u="none" strike="noStrike" cap="none" baseline="0" dirty="0">
                <a:solidFill>
                  <a:srgbClr val="4E4E4E"/>
                </a:solidFill>
                <a:latin typeface="Calibri"/>
                <a:ea typeface="Calibri"/>
                <a:cs typeface="Calibri"/>
                <a:sym typeface="Calibri"/>
              </a:rPr>
              <a:t>Phones are automatically muted during the presentation.  You have the ability to send questions to the host and presenters through your questions pane.  They will answer as many of the questions as possible throughout and at the end of the presentation.  All questions will be captured, and answers sent to all participants within 2 weeks</a:t>
            </a:r>
            <a:r>
              <a:rPr lang="en-US" sz="2400" b="0" i="0" u="none" strike="noStrike" cap="none" baseline="0" dirty="0" smtClean="0">
                <a:solidFill>
                  <a:srgbClr val="4E4E4E"/>
                </a:solidFill>
                <a:latin typeface="Calibri"/>
                <a:ea typeface="Calibri"/>
                <a:cs typeface="Calibri"/>
                <a:sym typeface="Calibri"/>
              </a:rPr>
              <a:t>.</a:t>
            </a:r>
            <a:endParaRPr lang="en-US" sz="2400" b="0" i="0" u="none" strike="noStrike" cap="none" baseline="0" dirty="0">
              <a:solidFill>
                <a:srgbClr val="4E4E4E"/>
              </a:solidFill>
              <a:latin typeface="Calibri"/>
              <a:ea typeface="Calibri"/>
              <a:cs typeface="Calibri"/>
              <a:sym typeface="Calibri"/>
            </a:endParaRPr>
          </a:p>
        </p:txBody>
      </p:sp>
      <p:pic>
        <p:nvPicPr>
          <p:cNvPr id="80" name="Shape 80"/>
          <p:cNvPicPr preferRelativeResize="0"/>
          <p:nvPr/>
        </p:nvPicPr>
        <p:blipFill>
          <a:blip r:embed="rId3"/>
          <a:stretch>
            <a:fillRect/>
          </a:stretch>
        </p:blipFill>
        <p:spPr>
          <a:xfrm>
            <a:off x="0" y="228600"/>
            <a:ext cx="4571999" cy="822959"/>
          </a:xfrm>
          <a:prstGeom prst="rect">
            <a:avLst/>
          </a:prstGeom>
        </p:spPr>
      </p:pic>
      <p:sp>
        <p:nvSpPr>
          <p:cNvPr id="7" name="Slide Number Placeholder 6"/>
          <p:cNvSpPr>
            <a:spLocks noGrp="1"/>
          </p:cNvSpPr>
          <p:nvPr>
            <p:ph type="sldNum" idx="12"/>
          </p:nvPr>
        </p:nvSpPr>
        <p:spPr/>
        <p:txBody>
          <a:bodyPr/>
          <a:lstStyle/>
          <a:p>
            <a:r>
              <a:rPr lang="en-US" dirty="0" smtClean="0"/>
              <a:t>1</a:t>
            </a:r>
            <a:endParaRPr lang="en-US"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685800" y="0"/>
            <a:ext cx="7772400" cy="1219199"/>
          </a:xfrm>
          <a:prstGeom prst="rect">
            <a:avLst/>
          </a:prstGeom>
        </p:spPr>
        <p:txBody>
          <a:bodyPr lIns="91425" tIns="91425" rIns="91425" bIns="91425" anchor="ctr" anchorCtr="0">
            <a:noAutofit/>
          </a:bodyPr>
          <a:lstStyle/>
          <a:p>
            <a:pPr>
              <a:buNone/>
            </a:pPr>
            <a:r>
              <a:rPr lang="en-US" dirty="0"/>
              <a:t>Role of Account Managers</a:t>
            </a:r>
          </a:p>
        </p:txBody>
      </p:sp>
      <p:sp>
        <p:nvSpPr>
          <p:cNvPr id="145" name="Shape 145"/>
          <p:cNvSpPr txBox="1">
            <a:spLocks noGrp="1"/>
          </p:cNvSpPr>
          <p:nvPr>
            <p:ph type="body" idx="1"/>
          </p:nvPr>
        </p:nvSpPr>
        <p:spPr>
          <a:xfrm>
            <a:off x="685800" y="1447800"/>
            <a:ext cx="7772400" cy="4343400"/>
          </a:xfrm>
          <a:prstGeom prst="rect">
            <a:avLst/>
          </a:prstGeom>
        </p:spPr>
        <p:txBody>
          <a:bodyPr lIns="91425" tIns="91425" rIns="91425" bIns="91425" anchor="t" anchorCtr="0">
            <a:noAutofit/>
          </a:bodyPr>
          <a:lstStyle/>
          <a:p>
            <a:pPr marL="0" lvl="0" indent="0" rtl="0">
              <a:buClr>
                <a:srgbClr val="000000"/>
              </a:buClr>
              <a:buSzPct val="45833"/>
              <a:buFont typeface="Arial"/>
              <a:buNone/>
            </a:pPr>
            <a:r>
              <a:rPr lang="en-US" sz="2400" dirty="0">
                <a:solidFill>
                  <a:srgbClr val="000000"/>
                </a:solidFill>
                <a:latin typeface="Arial"/>
                <a:ea typeface="Arial"/>
                <a:cs typeface="Arial"/>
                <a:sym typeface="Arial"/>
              </a:rPr>
              <a:t>National and Regional Account </a:t>
            </a:r>
            <a:r>
              <a:rPr lang="en-US" sz="2400" dirty="0" smtClean="0">
                <a:solidFill>
                  <a:srgbClr val="000000"/>
                </a:solidFill>
                <a:latin typeface="Arial"/>
                <a:ea typeface="Arial"/>
                <a:cs typeface="Arial"/>
                <a:sym typeface="Arial"/>
              </a:rPr>
              <a:t>Managers</a:t>
            </a:r>
            <a:endParaRPr lang="en-US" sz="2400" dirty="0">
              <a:solidFill>
                <a:srgbClr val="000000"/>
              </a:solidFill>
              <a:latin typeface="Arial"/>
              <a:ea typeface="Arial"/>
              <a:cs typeface="Arial"/>
              <a:sym typeface="Arial"/>
            </a:endParaRPr>
          </a:p>
          <a:p>
            <a:pPr marL="0" indent="0">
              <a:buClrTx/>
            </a:pPr>
            <a:r>
              <a:rPr lang="en-US" sz="2400" dirty="0" smtClean="0">
                <a:solidFill>
                  <a:srgbClr val="000000"/>
                </a:solidFill>
                <a:latin typeface="Arial"/>
                <a:ea typeface="Arial"/>
                <a:cs typeface="Arial"/>
                <a:sym typeface="Arial"/>
              </a:rPr>
              <a:t> </a:t>
            </a:r>
            <a:r>
              <a:rPr lang="en-US" sz="2000" dirty="0" smtClean="0">
                <a:solidFill>
                  <a:srgbClr val="000000"/>
                </a:solidFill>
                <a:latin typeface="Arial"/>
                <a:ea typeface="Arial"/>
                <a:cs typeface="Arial"/>
                <a:sym typeface="Arial"/>
              </a:rPr>
              <a:t>No </a:t>
            </a:r>
            <a:r>
              <a:rPr lang="en-US" sz="2000" dirty="0">
                <a:solidFill>
                  <a:srgbClr val="000000"/>
                </a:solidFill>
                <a:latin typeface="Arial"/>
                <a:ea typeface="Arial"/>
                <a:cs typeface="Arial"/>
                <a:sym typeface="Arial"/>
              </a:rPr>
              <a:t>group of professionals in PBS </a:t>
            </a:r>
            <a:r>
              <a:rPr lang="en-US" sz="2000" dirty="0" smtClean="0">
                <a:solidFill>
                  <a:srgbClr val="000000"/>
                </a:solidFill>
                <a:latin typeface="Arial"/>
                <a:ea typeface="Arial"/>
                <a:cs typeface="Arial"/>
                <a:sym typeface="Arial"/>
              </a:rPr>
              <a:t>are </a:t>
            </a:r>
            <a:r>
              <a:rPr lang="en-US" sz="2000" dirty="0">
                <a:solidFill>
                  <a:srgbClr val="000000"/>
                </a:solidFill>
                <a:latin typeface="Arial"/>
                <a:ea typeface="Arial"/>
                <a:cs typeface="Arial"/>
                <a:sym typeface="Arial"/>
              </a:rPr>
              <a:t>more conversant in </a:t>
            </a:r>
            <a:r>
              <a:rPr lang="en-US" sz="2000" dirty="0" smtClean="0">
                <a:solidFill>
                  <a:srgbClr val="000000"/>
                </a:solidFill>
                <a:latin typeface="Arial"/>
                <a:ea typeface="Arial"/>
                <a:cs typeface="Arial"/>
                <a:sym typeface="Arial"/>
              </a:rPr>
              <a:t>your</a:t>
            </a:r>
          </a:p>
          <a:p>
            <a:pPr marL="0" indent="0">
              <a:buClrTx/>
              <a:buNone/>
            </a:pPr>
            <a:r>
              <a:rPr lang="en-US" sz="2000" dirty="0" smtClean="0">
                <a:solidFill>
                  <a:srgbClr val="000000"/>
                </a:solidFill>
                <a:latin typeface="Arial"/>
                <a:ea typeface="Arial"/>
                <a:cs typeface="Arial"/>
                <a:sym typeface="Arial"/>
              </a:rPr>
              <a:t>   mission </a:t>
            </a:r>
            <a:r>
              <a:rPr lang="en-US" sz="2000" dirty="0">
                <a:solidFill>
                  <a:srgbClr val="000000"/>
                </a:solidFill>
                <a:latin typeface="Arial"/>
                <a:ea typeface="Arial"/>
                <a:cs typeface="Arial"/>
                <a:sym typeface="Arial"/>
              </a:rPr>
              <a:t>and business focus than our </a:t>
            </a:r>
            <a:r>
              <a:rPr lang="en-US" sz="2000" dirty="0" smtClean="0">
                <a:solidFill>
                  <a:srgbClr val="000000"/>
                </a:solidFill>
                <a:latin typeface="Arial"/>
                <a:ea typeface="Arial"/>
                <a:cs typeface="Arial"/>
                <a:sym typeface="Arial"/>
              </a:rPr>
              <a:t>account management</a:t>
            </a:r>
          </a:p>
          <a:p>
            <a:pPr marL="0" indent="0">
              <a:buClrTx/>
              <a:buNone/>
            </a:pPr>
            <a:r>
              <a:rPr lang="en-US" sz="2000" dirty="0" smtClean="0">
                <a:solidFill>
                  <a:srgbClr val="000000"/>
                </a:solidFill>
                <a:latin typeface="Arial"/>
                <a:ea typeface="Arial"/>
                <a:cs typeface="Arial"/>
                <a:sym typeface="Arial"/>
              </a:rPr>
              <a:t>   community.</a:t>
            </a:r>
          </a:p>
          <a:p>
            <a:pPr marL="0" indent="0">
              <a:buClrTx/>
            </a:pPr>
            <a:endParaRPr lang="en-US" sz="2000" dirty="0">
              <a:solidFill>
                <a:srgbClr val="000000"/>
              </a:solidFill>
              <a:latin typeface="Arial"/>
              <a:ea typeface="Arial"/>
              <a:cs typeface="Arial"/>
              <a:sym typeface="Arial"/>
            </a:endParaRPr>
          </a:p>
          <a:p>
            <a:pPr marL="0" indent="0">
              <a:buClrTx/>
            </a:pPr>
            <a:r>
              <a:rPr lang="en-US" sz="2000" dirty="0" smtClean="0">
                <a:solidFill>
                  <a:srgbClr val="000000"/>
                </a:solidFill>
                <a:latin typeface="Arial"/>
                <a:ea typeface="Arial"/>
                <a:cs typeface="Arial"/>
                <a:sym typeface="Arial"/>
              </a:rPr>
              <a:t> Help </a:t>
            </a:r>
            <a:r>
              <a:rPr lang="en-US" sz="2000" dirty="0">
                <a:solidFill>
                  <a:srgbClr val="000000"/>
                </a:solidFill>
                <a:latin typeface="Arial"/>
                <a:ea typeface="Arial"/>
                <a:cs typeface="Arial"/>
                <a:sym typeface="Arial"/>
              </a:rPr>
              <a:t>you navigate GSA and connect you </a:t>
            </a:r>
            <a:r>
              <a:rPr lang="en-US" sz="2000" dirty="0" smtClean="0">
                <a:solidFill>
                  <a:srgbClr val="000000"/>
                </a:solidFill>
                <a:latin typeface="Arial"/>
                <a:ea typeface="Arial"/>
                <a:cs typeface="Arial"/>
                <a:sym typeface="Arial"/>
              </a:rPr>
              <a:t>to services </a:t>
            </a:r>
            <a:r>
              <a:rPr lang="en-US" sz="2000" dirty="0">
                <a:solidFill>
                  <a:srgbClr val="000000"/>
                </a:solidFill>
                <a:latin typeface="Arial"/>
                <a:ea typeface="Arial"/>
                <a:cs typeface="Arial"/>
                <a:sym typeface="Arial"/>
              </a:rPr>
              <a:t>with </a:t>
            </a:r>
            <a:r>
              <a:rPr lang="en-US" sz="2000" dirty="0" smtClean="0">
                <a:solidFill>
                  <a:srgbClr val="000000"/>
                </a:solidFill>
                <a:latin typeface="Arial"/>
                <a:ea typeface="Arial"/>
                <a:cs typeface="Arial"/>
                <a:sym typeface="Arial"/>
              </a:rPr>
              <a:t>a</a:t>
            </a:r>
          </a:p>
          <a:p>
            <a:pPr marL="0" indent="0">
              <a:buClrTx/>
              <a:buNone/>
            </a:pPr>
            <a:r>
              <a:rPr lang="en-US" sz="2000" dirty="0" smtClean="0">
                <a:solidFill>
                  <a:srgbClr val="000000"/>
                </a:solidFill>
                <a:latin typeface="Arial"/>
                <a:ea typeface="Arial"/>
                <a:cs typeface="Arial"/>
                <a:sym typeface="Arial"/>
              </a:rPr>
              <a:t>   broad </a:t>
            </a:r>
            <a:r>
              <a:rPr lang="en-US" sz="2000" dirty="0">
                <a:solidFill>
                  <a:srgbClr val="000000"/>
                </a:solidFill>
                <a:latin typeface="Arial"/>
                <a:ea typeface="Arial"/>
                <a:cs typeface="Arial"/>
                <a:sym typeface="Arial"/>
              </a:rPr>
              <a:t>extensive knowledge of GSA solutions and services</a:t>
            </a:r>
            <a:r>
              <a:rPr lang="en-US" sz="2000" dirty="0" smtClean="0">
                <a:solidFill>
                  <a:srgbClr val="000000"/>
                </a:solidFill>
                <a:latin typeface="Arial"/>
                <a:ea typeface="Arial"/>
                <a:cs typeface="Arial"/>
                <a:sym typeface="Arial"/>
              </a:rPr>
              <a:t>.</a:t>
            </a:r>
          </a:p>
          <a:p>
            <a:pPr marL="0" indent="0">
              <a:buClrTx/>
            </a:pPr>
            <a:endParaRPr lang="en-US" sz="2000" dirty="0">
              <a:solidFill>
                <a:srgbClr val="000000"/>
              </a:solidFill>
              <a:latin typeface="Arial"/>
              <a:ea typeface="Arial"/>
              <a:cs typeface="Arial"/>
              <a:sym typeface="Arial"/>
            </a:endParaRPr>
          </a:p>
          <a:p>
            <a:pPr marL="0" indent="0">
              <a:buClrTx/>
            </a:pPr>
            <a:r>
              <a:rPr lang="en-US" sz="2000" dirty="0" smtClean="0">
                <a:solidFill>
                  <a:srgbClr val="000000"/>
                </a:solidFill>
                <a:latin typeface="Arial"/>
                <a:ea typeface="Arial"/>
                <a:cs typeface="Arial"/>
                <a:sym typeface="Arial"/>
              </a:rPr>
              <a:t> Serve </a:t>
            </a:r>
            <a:r>
              <a:rPr lang="en-US" sz="2000" dirty="0">
                <a:solidFill>
                  <a:srgbClr val="000000"/>
                </a:solidFill>
                <a:latin typeface="Arial"/>
                <a:ea typeface="Arial"/>
                <a:cs typeface="Arial"/>
                <a:sym typeface="Arial"/>
              </a:rPr>
              <a:t>as an advocate/liaison for your needs</a:t>
            </a:r>
            <a:r>
              <a:rPr lang="en-US" sz="2000" dirty="0" smtClean="0">
                <a:solidFill>
                  <a:srgbClr val="000000"/>
                </a:solidFill>
                <a:latin typeface="Arial"/>
                <a:ea typeface="Arial"/>
                <a:cs typeface="Arial"/>
                <a:sym typeface="Arial"/>
              </a:rPr>
              <a:t>.</a:t>
            </a:r>
          </a:p>
          <a:p>
            <a:pPr marL="0" indent="0">
              <a:buClrTx/>
            </a:pPr>
            <a:endParaRPr lang="en-US" sz="2000" dirty="0">
              <a:solidFill>
                <a:srgbClr val="000000"/>
              </a:solidFill>
              <a:latin typeface="Arial"/>
              <a:ea typeface="Arial"/>
              <a:cs typeface="Arial"/>
              <a:sym typeface="Arial"/>
            </a:endParaRPr>
          </a:p>
          <a:p>
            <a:pPr marL="0" indent="0">
              <a:buClrTx/>
            </a:pPr>
            <a:r>
              <a:rPr lang="en-US" sz="2000" dirty="0" smtClean="0">
                <a:solidFill>
                  <a:srgbClr val="000000"/>
                </a:solidFill>
                <a:latin typeface="Arial"/>
                <a:ea typeface="Arial"/>
                <a:cs typeface="Arial"/>
                <a:sym typeface="Arial"/>
              </a:rPr>
              <a:t> Identify </a:t>
            </a:r>
            <a:r>
              <a:rPr lang="en-US" sz="2000" dirty="0">
                <a:solidFill>
                  <a:srgbClr val="000000"/>
                </a:solidFill>
                <a:latin typeface="Arial"/>
                <a:ea typeface="Arial"/>
                <a:cs typeface="Arial"/>
                <a:sym typeface="Arial"/>
              </a:rPr>
              <a:t>opportunities to improve service delivery</a:t>
            </a:r>
            <a:r>
              <a:rPr lang="en-US" sz="2000" dirty="0" smtClean="0">
                <a:solidFill>
                  <a:srgbClr val="000000"/>
                </a:solidFill>
                <a:latin typeface="Arial"/>
                <a:ea typeface="Arial"/>
                <a:cs typeface="Arial"/>
                <a:sym typeface="Arial"/>
              </a:rPr>
              <a:t>.</a:t>
            </a:r>
          </a:p>
          <a:p>
            <a:pPr marL="0" lvl="0" indent="0" rtl="0">
              <a:buNone/>
            </a:pPr>
            <a:endParaRPr lang="en-US" sz="2400" dirty="0">
              <a:solidFill>
                <a:srgbClr val="000000"/>
              </a:solidFill>
              <a:latin typeface="Arial"/>
              <a:ea typeface="Arial"/>
              <a:cs typeface="Arial"/>
              <a:sym typeface="Arial"/>
            </a:endParaRPr>
          </a:p>
          <a:p>
            <a:endParaRPr dirty="0"/>
          </a:p>
        </p:txBody>
      </p:sp>
      <p:sp>
        <p:nvSpPr>
          <p:cNvPr id="146" name="Shape 146"/>
          <p:cNvSpPr txBox="1"/>
          <p:nvPr/>
        </p:nvSpPr>
        <p:spPr>
          <a:xfrm>
            <a:off x="7715250" y="6286500"/>
            <a:ext cx="428700" cy="300000"/>
          </a:xfrm>
          <a:prstGeom prst="rect">
            <a:avLst/>
          </a:prstGeom>
        </p:spPr>
        <p:txBody>
          <a:bodyPr lIns="91425" tIns="91425" rIns="91425" bIns="91425" anchor="t" anchorCtr="0">
            <a:noAutofit/>
          </a:bodyPr>
          <a:lstStyle/>
          <a:p>
            <a:pPr>
              <a:buNone/>
            </a:pPr>
            <a:endParaRPr lang="en-US" dirty="0"/>
          </a:p>
        </p:txBody>
      </p:sp>
      <p:sp>
        <p:nvSpPr>
          <p:cNvPr id="5" name="Slide Number Placeholder 4"/>
          <p:cNvSpPr>
            <a:spLocks noGrp="1"/>
          </p:cNvSpPr>
          <p:nvPr>
            <p:ph type="sldNum" idx="12"/>
          </p:nvPr>
        </p:nvSpPr>
        <p:spPr/>
        <p:txBody>
          <a:bodyPr/>
          <a:lstStyle/>
          <a:p>
            <a:r>
              <a:rPr lang="en-US" dirty="0" smtClean="0"/>
              <a:t>10</a:t>
            </a:r>
            <a:endParaRPr lang="en-US" dirty="0"/>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685800" y="0"/>
            <a:ext cx="7772400" cy="1219199"/>
          </a:xfrm>
          <a:prstGeom prst="rect">
            <a:avLst/>
          </a:prstGeom>
        </p:spPr>
        <p:txBody>
          <a:bodyPr lIns="91425" tIns="91425" rIns="91425" bIns="91425" anchor="ctr" anchorCtr="0">
            <a:noAutofit/>
          </a:bodyPr>
          <a:lstStyle/>
          <a:p>
            <a:pPr>
              <a:buNone/>
            </a:pPr>
            <a:r>
              <a:rPr lang="en-US" dirty="0"/>
              <a:t>National/Regional Planning</a:t>
            </a:r>
          </a:p>
        </p:txBody>
      </p:sp>
      <p:sp>
        <p:nvSpPr>
          <p:cNvPr id="152" name="Shape 152"/>
          <p:cNvSpPr txBox="1">
            <a:spLocks noGrp="1"/>
          </p:cNvSpPr>
          <p:nvPr>
            <p:ph type="body" idx="1"/>
          </p:nvPr>
        </p:nvSpPr>
        <p:spPr>
          <a:xfrm>
            <a:off x="685800" y="1447800"/>
            <a:ext cx="7772400" cy="4740700"/>
          </a:xfrm>
          <a:prstGeom prst="rect">
            <a:avLst/>
          </a:prstGeom>
        </p:spPr>
        <p:txBody>
          <a:bodyPr lIns="91425" tIns="91425" rIns="91425" bIns="91425" anchor="t" anchorCtr="0">
            <a:noAutofit/>
          </a:bodyPr>
          <a:lstStyle/>
          <a:p>
            <a:pPr marL="0" lvl="0" indent="0" rtl="0">
              <a:buClr>
                <a:srgbClr val="000000"/>
              </a:buClr>
              <a:buSzPct val="45833"/>
              <a:buFont typeface="Arial"/>
              <a:buNone/>
            </a:pPr>
            <a:r>
              <a:rPr lang="en-US" sz="2400" dirty="0">
                <a:solidFill>
                  <a:srgbClr val="000000"/>
                </a:solidFill>
                <a:latin typeface="Arial"/>
                <a:ea typeface="Arial"/>
                <a:cs typeface="Arial"/>
                <a:sym typeface="Arial"/>
              </a:rPr>
              <a:t>Account Planning</a:t>
            </a:r>
          </a:p>
          <a:p>
            <a:pPr marL="0" lvl="0" indent="0" rtl="0">
              <a:buClr>
                <a:srgbClr val="000000"/>
              </a:buClr>
              <a:buSzPct val="45833"/>
              <a:buFont typeface="Arial"/>
              <a:buNone/>
            </a:pPr>
            <a:r>
              <a:rPr lang="en-US" sz="2400" dirty="0">
                <a:solidFill>
                  <a:srgbClr val="000000"/>
                </a:solidFill>
                <a:latin typeface="Arial"/>
                <a:ea typeface="Arial"/>
                <a:cs typeface="Arial"/>
                <a:sym typeface="Arial"/>
              </a:rPr>
              <a:t>• </a:t>
            </a:r>
            <a:r>
              <a:rPr lang="en-US" sz="2400" dirty="0" smtClean="0">
                <a:solidFill>
                  <a:srgbClr val="000000"/>
                </a:solidFill>
                <a:latin typeface="Arial"/>
                <a:ea typeface="Arial"/>
                <a:cs typeface="Arial"/>
                <a:sym typeface="Arial"/>
              </a:rPr>
              <a:t> </a:t>
            </a:r>
            <a:r>
              <a:rPr lang="en-US" sz="2000" dirty="0" smtClean="0">
                <a:solidFill>
                  <a:srgbClr val="000000"/>
                </a:solidFill>
                <a:latin typeface="Arial"/>
                <a:ea typeface="Arial"/>
                <a:cs typeface="Arial"/>
                <a:sym typeface="Arial"/>
              </a:rPr>
              <a:t>Knowledge </a:t>
            </a:r>
            <a:r>
              <a:rPr lang="en-US" sz="2000" dirty="0">
                <a:solidFill>
                  <a:srgbClr val="000000"/>
                </a:solidFill>
                <a:latin typeface="Arial"/>
                <a:ea typeface="Arial"/>
                <a:cs typeface="Arial"/>
                <a:sym typeface="Arial"/>
              </a:rPr>
              <a:t>m</a:t>
            </a:r>
            <a:r>
              <a:rPr lang="en-US" sz="2000" dirty="0" smtClean="0">
                <a:solidFill>
                  <a:srgbClr val="000000"/>
                </a:solidFill>
                <a:latin typeface="Arial"/>
                <a:ea typeface="Arial"/>
                <a:cs typeface="Arial"/>
                <a:sym typeface="Arial"/>
              </a:rPr>
              <a:t>anagement - understand your people</a:t>
            </a:r>
            <a:r>
              <a:rPr lang="en-US" sz="2000" dirty="0">
                <a:solidFill>
                  <a:srgbClr val="000000"/>
                </a:solidFill>
                <a:latin typeface="Arial"/>
                <a:ea typeface="Arial"/>
                <a:cs typeface="Arial"/>
                <a:sym typeface="Arial"/>
              </a:rPr>
              <a:t>, </a:t>
            </a:r>
            <a:r>
              <a:rPr lang="en-US" sz="2000" dirty="0" smtClean="0">
                <a:solidFill>
                  <a:srgbClr val="000000"/>
                </a:solidFill>
                <a:latin typeface="Arial"/>
                <a:ea typeface="Arial"/>
                <a:cs typeface="Arial"/>
                <a:sym typeface="Arial"/>
              </a:rPr>
              <a:t>culture,</a:t>
            </a:r>
          </a:p>
          <a:p>
            <a:pPr marL="0" lvl="0" indent="0" rtl="0">
              <a:buClr>
                <a:srgbClr val="000000"/>
              </a:buClr>
              <a:buSzPct val="45833"/>
              <a:buFont typeface="Arial"/>
              <a:buNone/>
            </a:pPr>
            <a:r>
              <a:rPr lang="en-US" sz="2000" dirty="0" smtClean="0">
                <a:solidFill>
                  <a:srgbClr val="000000"/>
                </a:solidFill>
                <a:latin typeface="Arial"/>
                <a:ea typeface="Arial"/>
                <a:cs typeface="Arial"/>
                <a:sym typeface="Arial"/>
              </a:rPr>
              <a:t>    work and priorities</a:t>
            </a:r>
          </a:p>
          <a:p>
            <a:pPr marL="0" lvl="0" indent="0" rtl="0">
              <a:buClr>
                <a:srgbClr val="000000"/>
              </a:buClr>
              <a:buSzPct val="45833"/>
              <a:buFont typeface="Arial"/>
              <a:buNone/>
            </a:pPr>
            <a:r>
              <a:rPr lang="en-US" sz="2000" dirty="0" smtClean="0">
                <a:solidFill>
                  <a:srgbClr val="000000"/>
                </a:solidFill>
                <a:latin typeface="Arial"/>
                <a:ea typeface="Arial"/>
                <a:cs typeface="Arial"/>
                <a:sym typeface="Arial"/>
              </a:rPr>
              <a:t>•  Opportunity </a:t>
            </a:r>
            <a:r>
              <a:rPr lang="en-US" sz="2000" dirty="0">
                <a:solidFill>
                  <a:srgbClr val="000000"/>
                </a:solidFill>
                <a:latin typeface="Arial"/>
                <a:ea typeface="Arial"/>
                <a:cs typeface="Arial"/>
                <a:sym typeface="Arial"/>
              </a:rPr>
              <a:t>m</a:t>
            </a:r>
            <a:r>
              <a:rPr lang="en-US" sz="2000" dirty="0" smtClean="0">
                <a:solidFill>
                  <a:srgbClr val="000000"/>
                </a:solidFill>
                <a:latin typeface="Arial"/>
                <a:ea typeface="Arial"/>
                <a:cs typeface="Arial"/>
                <a:sym typeface="Arial"/>
              </a:rPr>
              <a:t>anagement </a:t>
            </a:r>
            <a:r>
              <a:rPr lang="en-US" sz="2000" dirty="0">
                <a:solidFill>
                  <a:srgbClr val="000000"/>
                </a:solidFill>
                <a:latin typeface="Arial"/>
                <a:ea typeface="Arial"/>
                <a:cs typeface="Arial"/>
                <a:sym typeface="Arial"/>
              </a:rPr>
              <a:t>- GSA solutions </a:t>
            </a:r>
            <a:r>
              <a:rPr lang="en-US" sz="2000" dirty="0" smtClean="0">
                <a:solidFill>
                  <a:srgbClr val="000000"/>
                </a:solidFill>
                <a:latin typeface="Arial"/>
                <a:ea typeface="Arial"/>
                <a:cs typeface="Arial"/>
                <a:sym typeface="Arial"/>
              </a:rPr>
              <a:t>for your business</a:t>
            </a:r>
          </a:p>
          <a:p>
            <a:pPr marL="0" lvl="0" indent="0" rtl="0">
              <a:buClr>
                <a:srgbClr val="000000"/>
              </a:buClr>
              <a:buSzPct val="45833"/>
              <a:buFont typeface="Arial"/>
              <a:buNone/>
            </a:pPr>
            <a:r>
              <a:rPr lang="en-US" sz="2000" dirty="0" smtClean="0">
                <a:solidFill>
                  <a:srgbClr val="000000"/>
                </a:solidFill>
                <a:latin typeface="Arial"/>
                <a:ea typeface="Arial"/>
                <a:cs typeface="Arial"/>
                <a:sym typeface="Arial"/>
              </a:rPr>
              <a:t>    concerns</a:t>
            </a:r>
          </a:p>
          <a:p>
            <a:pPr marL="0" lvl="0" indent="0" rtl="0">
              <a:buClr>
                <a:srgbClr val="000000"/>
              </a:buClr>
              <a:buSzPct val="45833"/>
              <a:buFont typeface="Arial"/>
              <a:buNone/>
            </a:pPr>
            <a:r>
              <a:rPr lang="en-US" sz="2000" dirty="0">
                <a:ea typeface="Arial"/>
                <a:cs typeface="Arial"/>
              </a:rPr>
              <a:t/>
            </a:r>
            <a:br>
              <a:rPr lang="en-US" sz="2000" dirty="0">
                <a:ea typeface="Arial"/>
                <a:cs typeface="Arial"/>
              </a:rPr>
            </a:br>
            <a:r>
              <a:rPr lang="en-US" sz="2400" dirty="0" smtClean="0">
                <a:solidFill>
                  <a:srgbClr val="000000"/>
                </a:solidFill>
                <a:latin typeface="Arial"/>
                <a:ea typeface="Arial"/>
                <a:cs typeface="Arial"/>
                <a:sym typeface="Arial"/>
              </a:rPr>
              <a:t>Outcomes - helping </a:t>
            </a:r>
            <a:r>
              <a:rPr lang="en-US" sz="2400" dirty="0">
                <a:solidFill>
                  <a:srgbClr val="000000"/>
                </a:solidFill>
                <a:latin typeface="Arial"/>
                <a:ea typeface="Arial"/>
                <a:cs typeface="Arial"/>
                <a:sym typeface="Arial"/>
              </a:rPr>
              <a:t>you meet your mission objectives </a:t>
            </a:r>
            <a:r>
              <a:rPr lang="en-US" sz="2400" dirty="0" smtClean="0">
                <a:solidFill>
                  <a:srgbClr val="000000"/>
                </a:solidFill>
                <a:latin typeface="Arial"/>
                <a:ea typeface="Arial"/>
                <a:cs typeface="Arial"/>
                <a:sym typeface="Arial"/>
              </a:rPr>
              <a:t>via</a:t>
            </a:r>
            <a:endParaRPr lang="en-US" sz="2400" dirty="0">
              <a:solidFill>
                <a:srgbClr val="000000"/>
              </a:solidFill>
              <a:latin typeface="Arial"/>
              <a:ea typeface="Arial"/>
              <a:cs typeface="Arial"/>
              <a:sym typeface="Arial"/>
            </a:endParaRPr>
          </a:p>
          <a:p>
            <a:pPr marL="457200" indent="-381000">
              <a:buClr>
                <a:srgbClr val="000000"/>
              </a:buClr>
              <a:buSzPct val="100000"/>
            </a:pPr>
            <a:r>
              <a:rPr lang="en-US" sz="2000" dirty="0" smtClean="0">
                <a:solidFill>
                  <a:srgbClr val="000000"/>
                </a:solidFill>
                <a:latin typeface="Arial"/>
                <a:ea typeface="Arial"/>
                <a:cs typeface="Arial"/>
                <a:sym typeface="Arial"/>
              </a:rPr>
              <a:t>Optimizing your </a:t>
            </a:r>
            <a:r>
              <a:rPr lang="en-US" sz="2000" dirty="0">
                <a:solidFill>
                  <a:srgbClr val="000000"/>
                </a:solidFill>
                <a:latin typeface="Arial"/>
                <a:ea typeface="Arial"/>
                <a:cs typeface="Arial"/>
                <a:sym typeface="Arial"/>
              </a:rPr>
              <a:t>Real Estate Portfolio.</a:t>
            </a:r>
          </a:p>
          <a:p>
            <a:pPr marL="457200" indent="-381000">
              <a:buClr>
                <a:srgbClr val="000000"/>
              </a:buClr>
              <a:buSzPct val="100000"/>
            </a:pPr>
            <a:r>
              <a:rPr lang="en-US" sz="2000" dirty="0" smtClean="0">
                <a:solidFill>
                  <a:srgbClr val="000000"/>
                </a:solidFill>
                <a:latin typeface="Arial"/>
                <a:ea typeface="Arial"/>
                <a:cs typeface="Arial"/>
                <a:sym typeface="Arial"/>
              </a:rPr>
              <a:t>Identifying and implementing cost </a:t>
            </a:r>
            <a:r>
              <a:rPr lang="en-US" sz="2000" dirty="0">
                <a:solidFill>
                  <a:srgbClr val="000000"/>
                </a:solidFill>
                <a:latin typeface="Arial"/>
                <a:ea typeface="Arial"/>
                <a:cs typeface="Arial"/>
                <a:sym typeface="Arial"/>
              </a:rPr>
              <a:t>s</a:t>
            </a:r>
            <a:r>
              <a:rPr lang="en-US" sz="2000" dirty="0" smtClean="0">
                <a:solidFill>
                  <a:srgbClr val="000000"/>
                </a:solidFill>
                <a:latin typeface="Arial"/>
                <a:ea typeface="Arial"/>
                <a:cs typeface="Arial"/>
                <a:sym typeface="Arial"/>
              </a:rPr>
              <a:t>avings initiatives</a:t>
            </a:r>
            <a:endParaRPr lang="en-US" sz="2000" dirty="0">
              <a:solidFill>
                <a:srgbClr val="000000"/>
              </a:solidFill>
              <a:latin typeface="Arial"/>
              <a:ea typeface="Arial"/>
              <a:cs typeface="Arial"/>
              <a:sym typeface="Arial"/>
            </a:endParaRPr>
          </a:p>
          <a:p>
            <a:pPr marL="457200" indent="-381000">
              <a:buClr>
                <a:srgbClr val="000000"/>
              </a:buClr>
              <a:buSzPct val="100000"/>
            </a:pPr>
            <a:r>
              <a:rPr lang="en-US" sz="2000" dirty="0" smtClean="0">
                <a:solidFill>
                  <a:srgbClr val="000000"/>
                </a:solidFill>
                <a:latin typeface="Arial"/>
                <a:ea typeface="Arial"/>
                <a:cs typeface="Arial"/>
                <a:sym typeface="Arial"/>
              </a:rPr>
              <a:t>Developing </a:t>
            </a:r>
            <a:r>
              <a:rPr lang="en-US" sz="2000" dirty="0">
                <a:solidFill>
                  <a:srgbClr val="000000"/>
                </a:solidFill>
                <a:latin typeface="Arial"/>
                <a:ea typeface="Arial"/>
                <a:cs typeface="Arial"/>
                <a:sym typeface="Arial"/>
              </a:rPr>
              <a:t>w</a:t>
            </a:r>
            <a:r>
              <a:rPr lang="en-US" sz="2000" dirty="0" smtClean="0">
                <a:solidFill>
                  <a:srgbClr val="000000"/>
                </a:solidFill>
                <a:latin typeface="Arial"/>
                <a:ea typeface="Arial"/>
                <a:cs typeface="Arial"/>
                <a:sym typeface="Arial"/>
              </a:rPr>
              <a:t>orkplace solutions</a:t>
            </a:r>
            <a:endParaRPr lang="en-US" sz="2000" dirty="0">
              <a:solidFill>
                <a:srgbClr val="000000"/>
              </a:solidFill>
              <a:latin typeface="Arial"/>
              <a:ea typeface="Arial"/>
              <a:cs typeface="Arial"/>
              <a:sym typeface="Arial"/>
            </a:endParaRPr>
          </a:p>
          <a:p>
            <a:pPr marL="457200" indent="-381000">
              <a:buClr>
                <a:srgbClr val="000000"/>
              </a:buClr>
              <a:buSzPct val="100000"/>
            </a:pPr>
            <a:r>
              <a:rPr lang="en-US" sz="2000" dirty="0">
                <a:solidFill>
                  <a:srgbClr val="000000"/>
                </a:solidFill>
                <a:latin typeface="Arial"/>
                <a:ea typeface="Arial"/>
                <a:cs typeface="Arial"/>
                <a:sym typeface="Arial"/>
              </a:rPr>
              <a:t>Change </a:t>
            </a:r>
            <a:r>
              <a:rPr lang="en-US" sz="2000" dirty="0" smtClean="0">
                <a:solidFill>
                  <a:srgbClr val="000000"/>
                </a:solidFill>
                <a:latin typeface="Arial"/>
                <a:ea typeface="Arial"/>
                <a:cs typeface="Arial"/>
                <a:sym typeface="Arial"/>
              </a:rPr>
              <a:t>management</a:t>
            </a:r>
            <a:endParaRPr lang="en-US" sz="2000" dirty="0">
              <a:solidFill>
                <a:srgbClr val="000000"/>
              </a:solidFill>
              <a:latin typeface="Arial"/>
              <a:ea typeface="Arial"/>
              <a:cs typeface="Arial"/>
              <a:sym typeface="Arial"/>
            </a:endParaRPr>
          </a:p>
          <a:p>
            <a:endParaRPr dirty="0"/>
          </a:p>
          <a:p>
            <a:endParaRPr dirty="0"/>
          </a:p>
        </p:txBody>
      </p:sp>
      <p:sp>
        <p:nvSpPr>
          <p:cNvPr id="5" name="Slide Number Placeholder 4"/>
          <p:cNvSpPr>
            <a:spLocks noGrp="1"/>
          </p:cNvSpPr>
          <p:nvPr>
            <p:ph type="sldNum" idx="12"/>
          </p:nvPr>
        </p:nvSpPr>
        <p:spPr/>
        <p:txBody>
          <a:bodyPr/>
          <a:lstStyle/>
          <a:p>
            <a:r>
              <a:rPr lang="en-US" dirty="0" smtClean="0"/>
              <a:t>11</a:t>
            </a:r>
            <a:endParaRPr lang="en-US" dirty="0"/>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685800" y="0"/>
            <a:ext cx="7772400" cy="1219199"/>
          </a:xfrm>
          <a:prstGeom prst="rect">
            <a:avLst/>
          </a:prstGeom>
        </p:spPr>
        <p:txBody>
          <a:bodyPr lIns="91425" tIns="91425" rIns="91425" bIns="91425" anchor="ctr" anchorCtr="0">
            <a:noAutofit/>
          </a:bodyPr>
          <a:lstStyle/>
          <a:p>
            <a:pPr>
              <a:buNone/>
            </a:pPr>
            <a:r>
              <a:rPr lang="en-US" dirty="0"/>
              <a:t>Poll Question Results</a:t>
            </a:r>
          </a:p>
        </p:txBody>
      </p:sp>
      <p:sp>
        <p:nvSpPr>
          <p:cNvPr id="159" name="Shape 159"/>
          <p:cNvSpPr txBox="1">
            <a:spLocks noGrp="1"/>
          </p:cNvSpPr>
          <p:nvPr>
            <p:ph type="body" idx="1"/>
          </p:nvPr>
        </p:nvSpPr>
        <p:spPr>
          <a:xfrm>
            <a:off x="603750" y="1371601"/>
            <a:ext cx="7772400" cy="4648199"/>
          </a:xfrm>
          <a:prstGeom prst="rect">
            <a:avLst/>
          </a:prstGeom>
        </p:spPr>
        <p:txBody>
          <a:bodyPr lIns="91425" tIns="91425" rIns="91425" bIns="91425" anchor="t" anchorCtr="0">
            <a:noAutofit/>
          </a:bodyPr>
          <a:lstStyle/>
          <a:p>
            <a:pPr marL="0" lvl="0" indent="0" rtl="0">
              <a:lnSpc>
                <a:spcPct val="115000"/>
              </a:lnSpc>
              <a:spcBef>
                <a:spcPts val="0"/>
              </a:spcBef>
              <a:buNone/>
            </a:pPr>
            <a:r>
              <a:rPr lang="en-US" sz="2400" dirty="0">
                <a:solidFill>
                  <a:srgbClr val="000000"/>
                </a:solidFill>
                <a:latin typeface="Arial"/>
                <a:ea typeface="Arial"/>
                <a:cs typeface="Arial"/>
                <a:sym typeface="Arial"/>
              </a:rPr>
              <a:t> </a:t>
            </a:r>
            <a:r>
              <a:rPr lang="en-US" sz="2000" b="1" i="1" dirty="0">
                <a:solidFill>
                  <a:srgbClr val="000000"/>
                </a:solidFill>
                <a:latin typeface="Arial"/>
                <a:ea typeface="Arial"/>
                <a:cs typeface="Arial"/>
                <a:sym typeface="Arial"/>
              </a:rPr>
              <a:t>If you are engaged with your National and Regional Account Managers, in what business areas do you partner with them</a:t>
            </a:r>
            <a:r>
              <a:rPr lang="en-US" sz="2000" b="1" i="1" dirty="0" smtClean="0">
                <a:solidFill>
                  <a:srgbClr val="000000"/>
                </a:solidFill>
                <a:latin typeface="Arial"/>
                <a:ea typeface="Arial"/>
                <a:cs typeface="Arial"/>
                <a:sym typeface="Arial"/>
              </a:rPr>
              <a:t>?</a:t>
            </a:r>
          </a:p>
          <a:p>
            <a:pPr marL="0" lvl="0" indent="0" rtl="0">
              <a:lnSpc>
                <a:spcPct val="115000"/>
              </a:lnSpc>
              <a:spcBef>
                <a:spcPts val="0"/>
              </a:spcBef>
              <a:buNone/>
            </a:pPr>
            <a:r>
              <a:rPr lang="en-US" sz="2000" b="1" i="1" dirty="0" smtClean="0">
                <a:solidFill>
                  <a:srgbClr val="000000"/>
                </a:solidFill>
                <a:latin typeface="Arial"/>
                <a:ea typeface="Arial"/>
                <a:cs typeface="Arial"/>
                <a:sym typeface="Arial"/>
              </a:rPr>
              <a:t>  </a:t>
            </a:r>
          </a:p>
          <a:p>
            <a:pPr marL="0" indent="0">
              <a:lnSpc>
                <a:spcPct val="115000"/>
              </a:lnSpc>
              <a:spcBef>
                <a:spcPts val="0"/>
              </a:spcBef>
            </a:pPr>
            <a:r>
              <a:rPr lang="en-US" sz="2000" dirty="0" smtClean="0">
                <a:solidFill>
                  <a:srgbClr val="000000"/>
                </a:solidFill>
                <a:latin typeface="Arial"/>
                <a:ea typeface="Arial"/>
                <a:cs typeface="Arial"/>
                <a:sym typeface="Arial"/>
              </a:rPr>
              <a:t>Transmitting/tracking RWAs, OAs, etc.</a:t>
            </a:r>
          </a:p>
          <a:p>
            <a:pPr marL="0" indent="0">
              <a:lnSpc>
                <a:spcPct val="115000"/>
              </a:lnSpc>
              <a:spcBef>
                <a:spcPts val="0"/>
              </a:spcBef>
            </a:pPr>
            <a:endParaRPr lang="en-US" sz="2000" dirty="0" smtClean="0">
              <a:solidFill>
                <a:srgbClr val="000000"/>
              </a:solidFill>
              <a:latin typeface="Arial"/>
              <a:ea typeface="Arial"/>
              <a:cs typeface="Arial"/>
              <a:sym typeface="Arial"/>
            </a:endParaRPr>
          </a:p>
          <a:p>
            <a:pPr marL="0" indent="0">
              <a:lnSpc>
                <a:spcPct val="115000"/>
              </a:lnSpc>
              <a:spcBef>
                <a:spcPts val="0"/>
              </a:spcBef>
            </a:pPr>
            <a:r>
              <a:rPr lang="en-US" sz="2000" dirty="0" smtClean="0">
                <a:solidFill>
                  <a:srgbClr val="000000"/>
                </a:solidFill>
                <a:latin typeface="Arial"/>
                <a:ea typeface="Arial"/>
                <a:cs typeface="Arial"/>
                <a:sym typeface="Arial"/>
              </a:rPr>
              <a:t>Escalating/resolving service issues</a:t>
            </a:r>
          </a:p>
          <a:p>
            <a:pPr marL="0" indent="0">
              <a:lnSpc>
                <a:spcPct val="115000"/>
              </a:lnSpc>
              <a:spcBef>
                <a:spcPts val="0"/>
              </a:spcBef>
            </a:pPr>
            <a:endParaRPr lang="en-US" sz="2000" dirty="0" smtClean="0">
              <a:solidFill>
                <a:srgbClr val="000000"/>
              </a:solidFill>
              <a:latin typeface="Arial"/>
              <a:ea typeface="Arial"/>
              <a:cs typeface="Arial"/>
              <a:sym typeface="Arial"/>
            </a:endParaRPr>
          </a:p>
          <a:p>
            <a:pPr marL="0" indent="0">
              <a:lnSpc>
                <a:spcPct val="115000"/>
              </a:lnSpc>
              <a:spcBef>
                <a:spcPts val="0"/>
              </a:spcBef>
            </a:pPr>
            <a:r>
              <a:rPr lang="en-US" sz="2000" dirty="0" smtClean="0">
                <a:solidFill>
                  <a:srgbClr val="000000"/>
                </a:solidFill>
                <a:latin typeface="Arial"/>
                <a:ea typeface="Arial"/>
                <a:cs typeface="Arial"/>
                <a:sym typeface="Arial"/>
              </a:rPr>
              <a:t>Discussing policy issues/implications</a:t>
            </a:r>
          </a:p>
          <a:p>
            <a:pPr marL="0" indent="0">
              <a:lnSpc>
                <a:spcPct val="115000"/>
              </a:lnSpc>
              <a:spcBef>
                <a:spcPts val="0"/>
              </a:spcBef>
            </a:pPr>
            <a:endParaRPr lang="en-US" sz="2000" dirty="0" smtClean="0">
              <a:solidFill>
                <a:srgbClr val="000000"/>
              </a:solidFill>
              <a:latin typeface="Arial"/>
              <a:ea typeface="Arial"/>
              <a:cs typeface="Arial"/>
              <a:sym typeface="Arial"/>
            </a:endParaRPr>
          </a:p>
          <a:p>
            <a:pPr marL="0" indent="0">
              <a:lnSpc>
                <a:spcPct val="115000"/>
              </a:lnSpc>
              <a:spcBef>
                <a:spcPts val="0"/>
              </a:spcBef>
            </a:pPr>
            <a:r>
              <a:rPr lang="en-US" sz="2000" dirty="0" smtClean="0">
                <a:solidFill>
                  <a:srgbClr val="000000"/>
                </a:solidFill>
                <a:latin typeface="Arial"/>
                <a:ea typeface="Arial"/>
                <a:cs typeface="Arial"/>
                <a:sym typeface="Arial"/>
              </a:rPr>
              <a:t>Exploring the development of workplace solutions</a:t>
            </a:r>
          </a:p>
          <a:p>
            <a:pPr marL="0" indent="0">
              <a:lnSpc>
                <a:spcPct val="115000"/>
              </a:lnSpc>
              <a:spcBef>
                <a:spcPts val="0"/>
              </a:spcBef>
            </a:pPr>
            <a:endParaRPr lang="en-US" sz="2000" dirty="0" smtClean="0">
              <a:solidFill>
                <a:srgbClr val="000000"/>
              </a:solidFill>
              <a:latin typeface="Arial"/>
              <a:ea typeface="Arial"/>
              <a:cs typeface="Arial"/>
              <a:sym typeface="Arial"/>
            </a:endParaRPr>
          </a:p>
          <a:p>
            <a:pPr marL="0" indent="0">
              <a:lnSpc>
                <a:spcPct val="115000"/>
              </a:lnSpc>
              <a:spcBef>
                <a:spcPts val="0"/>
              </a:spcBef>
            </a:pPr>
            <a:r>
              <a:rPr lang="en-US" sz="2000" dirty="0" smtClean="0">
                <a:solidFill>
                  <a:srgbClr val="000000"/>
                </a:solidFill>
                <a:latin typeface="Arial"/>
                <a:ea typeface="Arial"/>
                <a:cs typeface="Arial"/>
                <a:sym typeface="Arial"/>
              </a:rPr>
              <a:t>Collaborating on joint efforts to meet mutual business goals</a:t>
            </a:r>
          </a:p>
          <a:p>
            <a:pPr marL="0" indent="0">
              <a:lnSpc>
                <a:spcPct val="115000"/>
              </a:lnSpc>
              <a:spcBef>
                <a:spcPts val="0"/>
              </a:spcBef>
              <a:buNone/>
            </a:pPr>
            <a:endParaRPr lang="en-US" sz="2000" dirty="0" smtClean="0">
              <a:solidFill>
                <a:srgbClr val="000000"/>
              </a:solidFill>
              <a:latin typeface="Arial"/>
              <a:ea typeface="Arial"/>
              <a:cs typeface="Arial"/>
              <a:sym typeface="Arial"/>
            </a:endParaRPr>
          </a:p>
          <a:p>
            <a:pPr marL="0" indent="0">
              <a:lnSpc>
                <a:spcPct val="115000"/>
              </a:lnSpc>
              <a:spcBef>
                <a:spcPts val="0"/>
              </a:spcBef>
              <a:buNone/>
            </a:pPr>
            <a:endParaRPr lang="en-US" sz="2000" dirty="0">
              <a:solidFill>
                <a:srgbClr val="000000"/>
              </a:solidFill>
              <a:latin typeface="Arial"/>
              <a:ea typeface="Arial"/>
              <a:cs typeface="Arial"/>
              <a:sym typeface="Arial"/>
            </a:endParaRPr>
          </a:p>
          <a:p>
            <a:pPr>
              <a:buNone/>
            </a:pPr>
            <a:endParaRPr sz="2400" dirty="0">
              <a:solidFill>
                <a:srgbClr val="000000"/>
              </a:solidFill>
            </a:endParaRPr>
          </a:p>
          <a:p>
            <a:pPr marL="0" indent="0">
              <a:lnSpc>
                <a:spcPct val="115000"/>
              </a:lnSpc>
              <a:spcBef>
                <a:spcPts val="0"/>
              </a:spcBef>
              <a:buClr>
                <a:srgbClr val="000000"/>
              </a:buClr>
              <a:buSzPct val="78571"/>
              <a:buNone/>
            </a:pPr>
            <a:endParaRPr dirty="0"/>
          </a:p>
        </p:txBody>
      </p:sp>
      <p:sp>
        <p:nvSpPr>
          <p:cNvPr id="5" name="Slide Number Placeholder 4"/>
          <p:cNvSpPr>
            <a:spLocks noGrp="1"/>
          </p:cNvSpPr>
          <p:nvPr>
            <p:ph type="sldNum" idx="12"/>
          </p:nvPr>
        </p:nvSpPr>
        <p:spPr/>
        <p:txBody>
          <a:bodyPr/>
          <a:lstStyle/>
          <a:p>
            <a:r>
              <a:rPr lang="en-US" dirty="0" smtClean="0"/>
              <a:t>12</a:t>
            </a:r>
            <a:endParaRPr lang="en-US" dirty="0"/>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85800" y="0"/>
            <a:ext cx="7772400" cy="1219199"/>
          </a:xfrm>
          <a:prstGeom prst="rect">
            <a:avLst/>
          </a:prstGeom>
        </p:spPr>
        <p:txBody>
          <a:bodyPr lIns="91425" tIns="91425" rIns="91425" bIns="91425" anchor="ctr" anchorCtr="0">
            <a:noAutofit/>
          </a:bodyPr>
          <a:lstStyle/>
          <a:p>
            <a:pPr>
              <a:buNone/>
            </a:pPr>
            <a:r>
              <a:rPr lang="en-US" dirty="0"/>
              <a:t>Account Management at National Level</a:t>
            </a:r>
          </a:p>
        </p:txBody>
      </p:sp>
      <p:sp>
        <p:nvSpPr>
          <p:cNvPr id="166" name="Shape 166"/>
          <p:cNvSpPr txBox="1">
            <a:spLocks noGrp="1"/>
          </p:cNvSpPr>
          <p:nvPr>
            <p:ph type="body" idx="1"/>
          </p:nvPr>
        </p:nvSpPr>
        <p:spPr>
          <a:xfrm>
            <a:off x="685800" y="1295400"/>
            <a:ext cx="8153400" cy="4800600"/>
          </a:xfrm>
          <a:prstGeom prst="rect">
            <a:avLst/>
          </a:prstGeom>
        </p:spPr>
        <p:txBody>
          <a:bodyPr lIns="91425" tIns="91425" rIns="91425" bIns="91425" anchor="t" anchorCtr="0">
            <a:noAutofit/>
          </a:bodyPr>
          <a:lstStyle/>
          <a:p>
            <a:pPr marL="0" lvl="0" indent="0" rtl="0">
              <a:buClr>
                <a:srgbClr val="000000"/>
              </a:buClr>
              <a:buSzPct val="45833"/>
              <a:buFont typeface="Arial"/>
              <a:buNone/>
            </a:pPr>
            <a:r>
              <a:rPr lang="en-US" sz="2400" dirty="0">
                <a:solidFill>
                  <a:srgbClr val="000000"/>
                </a:solidFill>
                <a:latin typeface="Arial"/>
                <a:ea typeface="Arial"/>
                <a:cs typeface="Arial"/>
                <a:sym typeface="Arial"/>
              </a:rPr>
              <a:t>• </a:t>
            </a:r>
            <a:r>
              <a:rPr lang="en-US" sz="2400" dirty="0" smtClean="0">
                <a:solidFill>
                  <a:srgbClr val="000000"/>
                </a:solidFill>
                <a:latin typeface="Arial"/>
                <a:ea typeface="Arial"/>
                <a:cs typeface="Arial"/>
                <a:sym typeface="Arial"/>
              </a:rPr>
              <a:t>Long-range planning </a:t>
            </a:r>
            <a:r>
              <a:rPr lang="en-US" sz="2400" dirty="0">
                <a:solidFill>
                  <a:srgbClr val="000000"/>
                </a:solidFill>
                <a:latin typeface="Arial"/>
                <a:ea typeface="Arial"/>
                <a:cs typeface="Arial"/>
                <a:sym typeface="Arial"/>
              </a:rPr>
              <a:t>and </a:t>
            </a:r>
            <a:r>
              <a:rPr lang="en-US" sz="2400" dirty="0" smtClean="0">
                <a:solidFill>
                  <a:srgbClr val="000000"/>
                </a:solidFill>
                <a:latin typeface="Arial"/>
                <a:ea typeface="Arial"/>
                <a:cs typeface="Arial"/>
                <a:sym typeface="Arial"/>
              </a:rPr>
              <a:t>coordination </a:t>
            </a:r>
            <a:r>
              <a:rPr lang="en-US" sz="2400" dirty="0">
                <a:solidFill>
                  <a:srgbClr val="000000"/>
                </a:solidFill>
                <a:latin typeface="Arial"/>
                <a:ea typeface="Arial"/>
                <a:cs typeface="Arial"/>
                <a:sym typeface="Arial"/>
              </a:rPr>
              <a:t>with </a:t>
            </a:r>
            <a:r>
              <a:rPr lang="en-US" sz="2400" dirty="0" smtClean="0">
                <a:solidFill>
                  <a:srgbClr val="000000"/>
                </a:solidFill>
                <a:latin typeface="Arial"/>
                <a:ea typeface="Arial"/>
                <a:cs typeface="Arial"/>
                <a:sym typeface="Arial"/>
              </a:rPr>
              <a:t>GSA</a:t>
            </a:r>
          </a:p>
          <a:p>
            <a:pPr marL="0" lvl="0" indent="0" rtl="0">
              <a:buClr>
                <a:srgbClr val="000000"/>
              </a:buClr>
              <a:buSzPct val="45833"/>
              <a:buFont typeface="Arial"/>
              <a:buNone/>
            </a:pPr>
            <a:r>
              <a:rPr lang="en-US" sz="2400" dirty="0" smtClean="0">
                <a:solidFill>
                  <a:srgbClr val="000000"/>
                </a:solidFill>
                <a:latin typeface="Arial"/>
                <a:ea typeface="Arial"/>
                <a:cs typeface="Arial"/>
                <a:sym typeface="Arial"/>
              </a:rPr>
              <a:t>  business </a:t>
            </a:r>
            <a:r>
              <a:rPr lang="en-US" sz="2400" dirty="0">
                <a:solidFill>
                  <a:srgbClr val="000000"/>
                </a:solidFill>
                <a:latin typeface="Arial"/>
                <a:ea typeface="Arial"/>
                <a:cs typeface="Arial"/>
                <a:sym typeface="Arial"/>
              </a:rPr>
              <a:t>lines on your mission priorities </a:t>
            </a:r>
            <a:r>
              <a:rPr lang="en-US" sz="2400" dirty="0" smtClean="0">
                <a:solidFill>
                  <a:srgbClr val="000000"/>
                </a:solidFill>
                <a:latin typeface="Arial"/>
                <a:ea typeface="Arial"/>
                <a:cs typeface="Arial"/>
                <a:sym typeface="Arial"/>
              </a:rPr>
              <a:t>– aligning</a:t>
            </a:r>
          </a:p>
          <a:p>
            <a:pPr marL="0" lvl="0" indent="0" rtl="0">
              <a:buClr>
                <a:srgbClr val="000000"/>
              </a:buClr>
              <a:buSzPct val="45833"/>
              <a:buFont typeface="Arial"/>
              <a:buNone/>
            </a:pPr>
            <a:r>
              <a:rPr lang="en-US" sz="2400" dirty="0" smtClean="0">
                <a:solidFill>
                  <a:srgbClr val="000000"/>
                </a:solidFill>
                <a:latin typeface="Arial"/>
                <a:ea typeface="Arial"/>
                <a:cs typeface="Arial"/>
                <a:sym typeface="Arial"/>
              </a:rPr>
              <a:t>  </a:t>
            </a:r>
            <a:r>
              <a:rPr lang="en-US" sz="2400" dirty="0">
                <a:solidFill>
                  <a:srgbClr val="000000"/>
                </a:solidFill>
                <a:latin typeface="Arial"/>
                <a:ea typeface="Arial"/>
                <a:cs typeface="Arial"/>
                <a:sym typeface="Arial"/>
              </a:rPr>
              <a:t>strategies and activities with your goals.</a:t>
            </a:r>
          </a:p>
          <a:p>
            <a:endParaRPr sz="1200" dirty="0">
              <a:solidFill>
                <a:srgbClr val="000000"/>
              </a:solidFill>
            </a:endParaRPr>
          </a:p>
          <a:p>
            <a:pPr marL="0" lvl="0" indent="0" rtl="0">
              <a:buClr>
                <a:srgbClr val="000000"/>
              </a:buClr>
              <a:buSzPct val="45833"/>
              <a:buFont typeface="Arial"/>
              <a:buNone/>
            </a:pPr>
            <a:r>
              <a:rPr lang="en-US" sz="2400" dirty="0">
                <a:solidFill>
                  <a:srgbClr val="000000"/>
                </a:solidFill>
                <a:latin typeface="Arial"/>
                <a:ea typeface="Arial"/>
                <a:cs typeface="Arial"/>
                <a:sym typeface="Arial"/>
              </a:rPr>
              <a:t>• HQ </a:t>
            </a:r>
            <a:r>
              <a:rPr lang="en-US" sz="2400" dirty="0" smtClean="0">
                <a:solidFill>
                  <a:srgbClr val="000000"/>
                </a:solidFill>
                <a:latin typeface="Arial"/>
                <a:ea typeface="Arial"/>
                <a:cs typeface="Arial"/>
                <a:sym typeface="Arial"/>
              </a:rPr>
              <a:t>relationships </a:t>
            </a:r>
            <a:r>
              <a:rPr lang="en-US" sz="2400" dirty="0">
                <a:solidFill>
                  <a:srgbClr val="000000"/>
                </a:solidFill>
                <a:latin typeface="Arial"/>
                <a:ea typeface="Arial"/>
                <a:cs typeface="Arial"/>
                <a:sym typeface="Arial"/>
              </a:rPr>
              <a:t>and </a:t>
            </a:r>
            <a:r>
              <a:rPr lang="en-US" sz="2400" dirty="0" smtClean="0">
                <a:solidFill>
                  <a:srgbClr val="000000"/>
                </a:solidFill>
                <a:latin typeface="Arial"/>
                <a:ea typeface="Arial"/>
                <a:cs typeface="Arial"/>
                <a:sym typeface="Arial"/>
              </a:rPr>
              <a:t>access</a:t>
            </a:r>
            <a:r>
              <a:rPr lang="en-US" sz="2400" dirty="0">
                <a:solidFill>
                  <a:srgbClr val="000000"/>
                </a:solidFill>
                <a:latin typeface="Arial"/>
                <a:ea typeface="Arial"/>
                <a:cs typeface="Arial"/>
                <a:sym typeface="Arial"/>
              </a:rPr>
              <a:t>.</a:t>
            </a:r>
          </a:p>
          <a:p>
            <a:endParaRPr sz="1200" dirty="0">
              <a:solidFill>
                <a:srgbClr val="000000"/>
              </a:solidFill>
            </a:endParaRPr>
          </a:p>
          <a:p>
            <a:pPr marL="0" lvl="0" indent="0" rtl="0">
              <a:buClr>
                <a:srgbClr val="000000"/>
              </a:buClr>
              <a:buSzPct val="45833"/>
              <a:buFont typeface="Arial"/>
              <a:buNone/>
            </a:pPr>
            <a:r>
              <a:rPr lang="en-US" sz="2400" dirty="0">
                <a:solidFill>
                  <a:srgbClr val="000000"/>
                </a:solidFill>
                <a:latin typeface="Arial"/>
                <a:ea typeface="Arial"/>
                <a:cs typeface="Arial"/>
                <a:sym typeface="Arial"/>
              </a:rPr>
              <a:t>• Trending - what is happening at your agency; what </a:t>
            </a:r>
            <a:r>
              <a:rPr lang="en-US" sz="2400" dirty="0" smtClean="0">
                <a:solidFill>
                  <a:srgbClr val="000000"/>
                </a:solidFill>
                <a:latin typeface="Arial"/>
                <a:ea typeface="Arial"/>
                <a:cs typeface="Arial"/>
                <a:sym typeface="Arial"/>
              </a:rPr>
              <a:t>is</a:t>
            </a:r>
          </a:p>
          <a:p>
            <a:pPr marL="0" lvl="0" indent="0" rtl="0">
              <a:buClr>
                <a:srgbClr val="000000"/>
              </a:buClr>
              <a:buSzPct val="45833"/>
              <a:buFont typeface="Arial"/>
              <a:buNone/>
            </a:pPr>
            <a:r>
              <a:rPr lang="en-US" sz="2400" dirty="0" smtClean="0">
                <a:solidFill>
                  <a:srgbClr val="000000"/>
                </a:solidFill>
                <a:latin typeface="Arial"/>
                <a:ea typeface="Arial"/>
                <a:cs typeface="Arial"/>
                <a:sym typeface="Arial"/>
              </a:rPr>
              <a:t>  happening </a:t>
            </a:r>
            <a:r>
              <a:rPr lang="en-US" sz="2400" dirty="0">
                <a:solidFill>
                  <a:srgbClr val="000000"/>
                </a:solidFill>
                <a:latin typeface="Arial"/>
                <a:ea typeface="Arial"/>
                <a:cs typeface="Arial"/>
                <a:sym typeface="Arial"/>
              </a:rPr>
              <a:t>throughout the federal </a:t>
            </a:r>
            <a:r>
              <a:rPr lang="en-US" sz="2400" dirty="0" smtClean="0">
                <a:solidFill>
                  <a:srgbClr val="000000"/>
                </a:solidFill>
                <a:latin typeface="Arial"/>
                <a:ea typeface="Arial"/>
                <a:cs typeface="Arial"/>
                <a:sym typeface="Arial"/>
              </a:rPr>
              <a:t>workplace?</a:t>
            </a:r>
            <a:endParaRPr lang="en-US" sz="2400" dirty="0">
              <a:solidFill>
                <a:srgbClr val="000000"/>
              </a:solidFill>
              <a:latin typeface="Arial"/>
              <a:ea typeface="Arial"/>
              <a:cs typeface="Arial"/>
              <a:sym typeface="Arial"/>
            </a:endParaRPr>
          </a:p>
          <a:p>
            <a:endParaRPr sz="1200" dirty="0">
              <a:solidFill>
                <a:srgbClr val="000000"/>
              </a:solidFill>
            </a:endParaRPr>
          </a:p>
          <a:p>
            <a:pPr marL="0" lvl="0" indent="0" rtl="0">
              <a:buClr>
                <a:srgbClr val="000000"/>
              </a:buClr>
              <a:buSzPct val="45833"/>
              <a:buFont typeface="Arial"/>
              <a:buNone/>
            </a:pPr>
            <a:r>
              <a:rPr lang="en-US" sz="2400" dirty="0">
                <a:solidFill>
                  <a:srgbClr val="000000"/>
                </a:solidFill>
                <a:latin typeface="Arial"/>
                <a:ea typeface="Arial"/>
                <a:cs typeface="Arial"/>
                <a:sym typeface="Arial"/>
              </a:rPr>
              <a:t>• Serve as a feedback loop - policies and their impact</a:t>
            </a:r>
            <a:r>
              <a:rPr lang="en-US" sz="2400" dirty="0" smtClean="0">
                <a:solidFill>
                  <a:srgbClr val="000000"/>
                </a:solidFill>
                <a:latin typeface="Arial"/>
                <a:ea typeface="Arial"/>
                <a:cs typeface="Arial"/>
                <a:sym typeface="Arial"/>
              </a:rPr>
              <a:t>.</a:t>
            </a:r>
          </a:p>
          <a:p>
            <a:pPr marL="0" lvl="0" indent="0" rtl="0">
              <a:buClr>
                <a:srgbClr val="000000"/>
              </a:buClr>
              <a:buSzPct val="45833"/>
              <a:buFont typeface="Arial"/>
              <a:buNone/>
            </a:pPr>
            <a:endParaRPr lang="en-US" sz="1200" dirty="0">
              <a:solidFill>
                <a:srgbClr val="000000"/>
              </a:solidFill>
              <a:latin typeface="Arial"/>
              <a:ea typeface="Arial"/>
              <a:cs typeface="Arial"/>
              <a:sym typeface="Arial"/>
            </a:endParaRPr>
          </a:p>
          <a:p>
            <a:pPr marL="0" lvl="0" indent="0" rtl="0">
              <a:buClr>
                <a:srgbClr val="000000"/>
              </a:buClr>
              <a:buSzPct val="45833"/>
              <a:buFont typeface="Arial"/>
              <a:buNone/>
            </a:pPr>
            <a:r>
              <a:rPr lang="en-US" sz="2400" dirty="0">
                <a:solidFill>
                  <a:srgbClr val="000000"/>
                </a:solidFill>
                <a:latin typeface="Arial"/>
                <a:ea typeface="Arial"/>
                <a:cs typeface="Arial"/>
                <a:sym typeface="Arial"/>
              </a:rPr>
              <a:t>• GSA Administrator’s </a:t>
            </a:r>
            <a:r>
              <a:rPr lang="en-US" sz="2400" dirty="0" smtClean="0">
                <a:solidFill>
                  <a:srgbClr val="000000"/>
                </a:solidFill>
                <a:latin typeface="Arial"/>
                <a:ea typeface="Arial"/>
                <a:cs typeface="Arial"/>
                <a:sym typeface="Arial"/>
              </a:rPr>
              <a:t>cost </a:t>
            </a:r>
            <a:r>
              <a:rPr lang="en-US" sz="2400" dirty="0">
                <a:solidFill>
                  <a:srgbClr val="000000"/>
                </a:solidFill>
                <a:latin typeface="Arial"/>
                <a:ea typeface="Arial"/>
                <a:cs typeface="Arial"/>
                <a:sym typeface="Arial"/>
              </a:rPr>
              <a:t>s</a:t>
            </a:r>
            <a:r>
              <a:rPr lang="en-US" sz="2400" dirty="0" smtClean="0">
                <a:solidFill>
                  <a:srgbClr val="000000"/>
                </a:solidFill>
                <a:latin typeface="Arial"/>
                <a:ea typeface="Arial"/>
                <a:cs typeface="Arial"/>
                <a:sym typeface="Arial"/>
              </a:rPr>
              <a:t>avings </a:t>
            </a:r>
            <a:r>
              <a:rPr lang="en-US" sz="2400" dirty="0">
                <a:solidFill>
                  <a:srgbClr val="000000"/>
                </a:solidFill>
                <a:latin typeface="Arial"/>
                <a:ea typeface="Arial"/>
                <a:cs typeface="Arial"/>
                <a:sym typeface="Arial"/>
              </a:rPr>
              <a:t>meetings and reports.</a:t>
            </a:r>
          </a:p>
          <a:p>
            <a:endParaRPr dirty="0"/>
          </a:p>
        </p:txBody>
      </p:sp>
      <p:sp>
        <p:nvSpPr>
          <p:cNvPr id="5" name="Slide Number Placeholder 4"/>
          <p:cNvSpPr>
            <a:spLocks noGrp="1"/>
          </p:cNvSpPr>
          <p:nvPr>
            <p:ph type="sldNum" idx="12"/>
          </p:nvPr>
        </p:nvSpPr>
        <p:spPr/>
        <p:txBody>
          <a:bodyPr/>
          <a:lstStyle/>
          <a:p>
            <a:r>
              <a:rPr lang="en-US" dirty="0" smtClean="0"/>
              <a:t>13</a:t>
            </a:r>
            <a:endParaRPr lang="en-US" dirty="0"/>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685800" y="0"/>
            <a:ext cx="7772400" cy="1219199"/>
          </a:xfrm>
          <a:prstGeom prst="rect">
            <a:avLst/>
          </a:prstGeom>
        </p:spPr>
        <p:txBody>
          <a:bodyPr lIns="91425" tIns="91425" rIns="91425" bIns="91425" anchor="ctr" anchorCtr="0">
            <a:noAutofit/>
          </a:bodyPr>
          <a:lstStyle/>
          <a:p>
            <a:pPr>
              <a:buNone/>
            </a:pPr>
            <a:r>
              <a:rPr lang="en-US" dirty="0"/>
              <a:t>Examples of Success - National Level</a:t>
            </a:r>
          </a:p>
        </p:txBody>
      </p:sp>
      <p:sp>
        <p:nvSpPr>
          <p:cNvPr id="173" name="Shape 173"/>
          <p:cNvSpPr txBox="1">
            <a:spLocks noGrp="1"/>
          </p:cNvSpPr>
          <p:nvPr>
            <p:ph type="body" idx="1"/>
          </p:nvPr>
        </p:nvSpPr>
        <p:spPr>
          <a:xfrm>
            <a:off x="762000" y="1219200"/>
            <a:ext cx="8001000" cy="4800600"/>
          </a:xfrm>
          <a:prstGeom prst="rect">
            <a:avLst/>
          </a:prstGeom>
        </p:spPr>
        <p:txBody>
          <a:bodyPr lIns="91425" tIns="91425" rIns="91425" bIns="91425" anchor="t" anchorCtr="0">
            <a:noAutofit/>
          </a:bodyPr>
          <a:lstStyle/>
          <a:p>
            <a:pPr marL="0" lvl="0" indent="0" rtl="0">
              <a:buNone/>
            </a:pPr>
            <a:r>
              <a:rPr lang="en-US" sz="2400" dirty="0">
                <a:solidFill>
                  <a:srgbClr val="000000"/>
                </a:solidFill>
                <a:latin typeface="Arial"/>
                <a:ea typeface="Arial"/>
                <a:cs typeface="Arial"/>
                <a:sym typeface="Arial"/>
              </a:rPr>
              <a:t>• Client Portfolio Planning</a:t>
            </a:r>
          </a:p>
          <a:p>
            <a:pPr marL="400050" lvl="1" indent="0">
              <a:buNone/>
            </a:pPr>
            <a:r>
              <a:rPr lang="en-US" sz="2000" dirty="0" smtClean="0">
                <a:solidFill>
                  <a:srgbClr val="000000"/>
                </a:solidFill>
                <a:latin typeface="Arial"/>
                <a:ea typeface="Arial"/>
                <a:cs typeface="Arial"/>
                <a:sym typeface="Arial"/>
              </a:rPr>
              <a:t>In </a:t>
            </a:r>
            <a:r>
              <a:rPr lang="en-US" sz="2000" dirty="0">
                <a:solidFill>
                  <a:srgbClr val="000000"/>
                </a:solidFill>
                <a:latin typeface="Arial"/>
                <a:ea typeface="Arial"/>
                <a:cs typeface="Arial"/>
                <a:sym typeface="Arial"/>
              </a:rPr>
              <a:t>FY 2013, 43 opportunities to reduce costs and better utilize space for 9 agencies </a:t>
            </a:r>
            <a:r>
              <a:rPr lang="en-US" sz="2000" dirty="0" smtClean="0">
                <a:solidFill>
                  <a:srgbClr val="000000"/>
                </a:solidFill>
                <a:latin typeface="Arial"/>
                <a:ea typeface="Arial"/>
                <a:cs typeface="Arial"/>
                <a:sym typeface="Arial"/>
              </a:rPr>
              <a:t>(Commerce, DHS/ICE, DOT/FAA, EPA, FEMA, HHS, SEC, SSA</a:t>
            </a:r>
            <a:r>
              <a:rPr lang="en-US" sz="2000" dirty="0">
                <a:solidFill>
                  <a:srgbClr val="000000"/>
                </a:solidFill>
                <a:latin typeface="Arial"/>
                <a:ea typeface="Arial"/>
                <a:cs typeface="Arial"/>
                <a:sym typeface="Arial"/>
              </a:rPr>
              <a:t>, </a:t>
            </a:r>
            <a:r>
              <a:rPr lang="en-US" sz="2000" dirty="0" smtClean="0">
                <a:solidFill>
                  <a:srgbClr val="000000"/>
                </a:solidFill>
                <a:latin typeface="Arial"/>
                <a:ea typeface="Arial"/>
                <a:cs typeface="Arial"/>
                <a:sym typeface="Arial"/>
              </a:rPr>
              <a:t>State) </a:t>
            </a:r>
            <a:r>
              <a:rPr lang="en-US" sz="2000" dirty="0">
                <a:solidFill>
                  <a:srgbClr val="000000"/>
                </a:solidFill>
                <a:latin typeface="Arial"/>
                <a:ea typeface="Arial"/>
                <a:cs typeface="Arial"/>
                <a:sym typeface="Arial"/>
              </a:rPr>
              <a:t>were identified for a combined savings/cost avoidance of $114.7M and a reduction of approximately 3.5 Million </a:t>
            </a:r>
            <a:r>
              <a:rPr lang="en-US" sz="2000" dirty="0" smtClean="0">
                <a:solidFill>
                  <a:srgbClr val="000000"/>
                </a:solidFill>
                <a:latin typeface="Arial"/>
                <a:ea typeface="Arial"/>
                <a:cs typeface="Arial"/>
                <a:sym typeface="Arial"/>
              </a:rPr>
              <a:t>RSF</a:t>
            </a:r>
          </a:p>
          <a:p>
            <a:pPr marL="400050" lvl="1" indent="0">
              <a:buNone/>
            </a:pPr>
            <a:endParaRPr lang="en-US" sz="2000" dirty="0" smtClean="0">
              <a:solidFill>
                <a:srgbClr val="000000"/>
              </a:solidFill>
              <a:latin typeface="Arial"/>
              <a:ea typeface="Arial"/>
              <a:cs typeface="Arial"/>
              <a:sym typeface="Arial"/>
            </a:endParaRPr>
          </a:p>
          <a:p>
            <a:pPr marL="0" lvl="0" indent="0" rtl="0">
              <a:buNone/>
            </a:pPr>
            <a:r>
              <a:rPr lang="en-US" dirty="0" smtClean="0">
                <a:solidFill>
                  <a:srgbClr val="000000"/>
                </a:solidFill>
                <a:latin typeface="Arial"/>
                <a:ea typeface="Arial"/>
                <a:cs typeface="Arial"/>
                <a:sym typeface="Arial"/>
              </a:rPr>
              <a:t> </a:t>
            </a:r>
            <a:r>
              <a:rPr lang="en-US" sz="2400" dirty="0">
                <a:solidFill>
                  <a:srgbClr val="000000"/>
                </a:solidFill>
                <a:latin typeface="Arial"/>
                <a:ea typeface="Arial"/>
                <a:cs typeface="Arial"/>
                <a:sym typeface="Arial"/>
              </a:rPr>
              <a:t>• Workplace </a:t>
            </a:r>
            <a:r>
              <a:rPr lang="en-US" sz="2400" dirty="0" smtClean="0">
                <a:solidFill>
                  <a:srgbClr val="000000"/>
                </a:solidFill>
                <a:latin typeface="Arial"/>
                <a:ea typeface="Arial"/>
                <a:cs typeface="Arial"/>
                <a:sym typeface="Arial"/>
              </a:rPr>
              <a:t>Pilots</a:t>
            </a:r>
          </a:p>
          <a:p>
            <a:pPr marL="400050" lvl="1" indent="0">
              <a:buNone/>
            </a:pPr>
            <a:r>
              <a:rPr lang="en-US" sz="1400" dirty="0" smtClean="0">
                <a:solidFill>
                  <a:srgbClr val="000000"/>
                </a:solidFill>
                <a:latin typeface="Arial"/>
                <a:cs typeface="Arial"/>
                <a:sym typeface="Arial"/>
              </a:rPr>
              <a:t> </a:t>
            </a:r>
            <a:r>
              <a:rPr lang="en-US" sz="2000" dirty="0" smtClean="0">
                <a:solidFill>
                  <a:srgbClr val="000000"/>
                </a:solidFill>
                <a:latin typeface="+mj-lt"/>
              </a:rPr>
              <a:t>USDA/NASS, HHS, DHS &amp; DOI/FWS</a:t>
            </a:r>
          </a:p>
          <a:p>
            <a:pPr marL="400050" lvl="1" indent="0">
              <a:buNone/>
            </a:pPr>
            <a:endParaRPr lang="en-US" sz="2000" dirty="0" smtClean="0">
              <a:solidFill>
                <a:srgbClr val="000000"/>
              </a:solidFill>
              <a:latin typeface="+mj-lt"/>
            </a:endParaRPr>
          </a:p>
          <a:p>
            <a:pPr marL="0" lvl="0" indent="0" rtl="0">
              <a:buClr>
                <a:srgbClr val="000000"/>
              </a:buClr>
              <a:buSzPct val="45833"/>
              <a:buFont typeface="Arial"/>
              <a:buNone/>
            </a:pPr>
            <a:r>
              <a:rPr lang="en-US" sz="2400" dirty="0" smtClean="0">
                <a:solidFill>
                  <a:srgbClr val="000000"/>
                </a:solidFill>
                <a:latin typeface="Arial"/>
                <a:ea typeface="Arial"/>
                <a:cs typeface="Arial"/>
                <a:sym typeface="Arial"/>
              </a:rPr>
              <a:t>• </a:t>
            </a:r>
            <a:r>
              <a:rPr lang="en-US" sz="2400" dirty="0">
                <a:solidFill>
                  <a:srgbClr val="000000"/>
                </a:solidFill>
                <a:latin typeface="Arial"/>
                <a:ea typeface="Arial"/>
                <a:cs typeface="Arial"/>
                <a:sym typeface="Arial"/>
              </a:rPr>
              <a:t>Cost Savings </a:t>
            </a:r>
            <a:r>
              <a:rPr lang="en-US" sz="2400" dirty="0" smtClean="0">
                <a:solidFill>
                  <a:srgbClr val="000000"/>
                </a:solidFill>
                <a:latin typeface="Arial"/>
                <a:ea typeface="Arial"/>
                <a:cs typeface="Arial"/>
                <a:sym typeface="Arial"/>
              </a:rPr>
              <a:t>Initiatives</a:t>
            </a:r>
          </a:p>
          <a:p>
            <a:pPr marL="0" indent="0">
              <a:buClr>
                <a:srgbClr val="000000"/>
              </a:buClr>
              <a:buSzPct val="45833"/>
              <a:buNone/>
            </a:pPr>
            <a:r>
              <a:rPr lang="en-US" sz="1800" dirty="0" smtClean="0">
                <a:solidFill>
                  <a:srgbClr val="000000"/>
                </a:solidFill>
                <a:latin typeface="Arial"/>
                <a:ea typeface="Arial"/>
                <a:cs typeface="Arial"/>
                <a:sym typeface="Arial"/>
              </a:rPr>
              <a:t>      </a:t>
            </a:r>
            <a:r>
              <a:rPr lang="en-US" sz="2000" dirty="0" smtClean="0">
                <a:solidFill>
                  <a:srgbClr val="000000"/>
                </a:solidFill>
                <a:latin typeface="Arial"/>
                <a:ea typeface="Arial"/>
                <a:cs typeface="Arial"/>
                <a:sym typeface="Arial"/>
              </a:rPr>
              <a:t>GSA Administrator Dan </a:t>
            </a:r>
            <a:r>
              <a:rPr lang="en-US" sz="2000" dirty="0" err="1" smtClean="0">
                <a:solidFill>
                  <a:srgbClr val="000000"/>
                </a:solidFill>
                <a:latin typeface="Arial"/>
                <a:ea typeface="Arial"/>
                <a:cs typeface="Arial"/>
                <a:sym typeface="Arial"/>
              </a:rPr>
              <a:t>Tangherlini</a:t>
            </a:r>
            <a:r>
              <a:rPr lang="en-US" sz="2000" dirty="0" smtClean="0">
                <a:solidFill>
                  <a:srgbClr val="000000"/>
                </a:solidFill>
                <a:latin typeface="Arial"/>
                <a:ea typeface="Arial"/>
                <a:cs typeface="Arial"/>
                <a:sym typeface="Arial"/>
              </a:rPr>
              <a:t> has been sending out reports</a:t>
            </a:r>
          </a:p>
          <a:p>
            <a:pPr marL="0" indent="0">
              <a:buClr>
                <a:srgbClr val="000000"/>
              </a:buClr>
              <a:buSzPct val="45833"/>
              <a:buNone/>
            </a:pPr>
            <a:r>
              <a:rPr lang="en-US" sz="2000" dirty="0" smtClean="0">
                <a:solidFill>
                  <a:srgbClr val="000000"/>
                </a:solidFill>
                <a:latin typeface="Arial"/>
                <a:ea typeface="Arial"/>
                <a:cs typeface="Arial"/>
                <a:sym typeface="Arial"/>
              </a:rPr>
              <a:t>     since October 2013</a:t>
            </a:r>
            <a:endParaRPr lang="en-US" sz="2000" dirty="0">
              <a:solidFill>
                <a:srgbClr val="000000"/>
              </a:solidFill>
              <a:latin typeface="Arial"/>
              <a:ea typeface="Arial"/>
              <a:cs typeface="Arial"/>
              <a:sym typeface="Arial"/>
            </a:endParaRPr>
          </a:p>
          <a:p>
            <a:endParaRPr dirty="0"/>
          </a:p>
        </p:txBody>
      </p:sp>
      <p:sp>
        <p:nvSpPr>
          <p:cNvPr id="5" name="Slide Number Placeholder 4"/>
          <p:cNvSpPr>
            <a:spLocks noGrp="1"/>
          </p:cNvSpPr>
          <p:nvPr>
            <p:ph type="sldNum" idx="12"/>
          </p:nvPr>
        </p:nvSpPr>
        <p:spPr>
          <a:xfrm>
            <a:off x="7620000" y="6400800"/>
            <a:ext cx="685799" cy="457200"/>
          </a:xfrm>
        </p:spPr>
        <p:txBody>
          <a:bodyPr/>
          <a:lstStyle/>
          <a:p>
            <a:r>
              <a:rPr lang="en-US" dirty="0" smtClean="0"/>
              <a:t>14</a:t>
            </a:r>
            <a:endParaRPr lang="en-US" dirty="0"/>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685800" y="0"/>
            <a:ext cx="7772400" cy="1219199"/>
          </a:xfrm>
          <a:prstGeom prst="rect">
            <a:avLst/>
          </a:prstGeom>
        </p:spPr>
        <p:txBody>
          <a:bodyPr lIns="91425" tIns="91425" rIns="91425" bIns="91425" anchor="ctr" anchorCtr="0">
            <a:noAutofit/>
          </a:bodyPr>
          <a:lstStyle/>
          <a:p>
            <a:pPr>
              <a:buNone/>
            </a:pPr>
            <a:r>
              <a:rPr lang="en-US" dirty="0"/>
              <a:t>Account Management at Local Level</a:t>
            </a:r>
          </a:p>
        </p:txBody>
      </p:sp>
      <p:sp>
        <p:nvSpPr>
          <p:cNvPr id="180" name="Shape 180"/>
          <p:cNvSpPr txBox="1">
            <a:spLocks noGrp="1"/>
          </p:cNvSpPr>
          <p:nvPr>
            <p:ph type="body" idx="1"/>
          </p:nvPr>
        </p:nvSpPr>
        <p:spPr>
          <a:xfrm>
            <a:off x="685800" y="1447800"/>
            <a:ext cx="7772400" cy="4343400"/>
          </a:xfrm>
          <a:prstGeom prst="rect">
            <a:avLst/>
          </a:prstGeom>
        </p:spPr>
        <p:txBody>
          <a:bodyPr lIns="91425" tIns="91425" rIns="91425" bIns="91425" anchor="t" anchorCtr="0">
            <a:noAutofit/>
          </a:bodyPr>
          <a:lstStyle/>
          <a:p>
            <a:pPr marL="457200" lvl="0" indent="-317500" rtl="0">
              <a:buClr>
                <a:srgbClr val="4E4E4E"/>
              </a:buClr>
              <a:buSzPct val="46666"/>
              <a:buFont typeface="Calibri"/>
              <a:buChar char="•"/>
            </a:pPr>
            <a:endParaRPr lang="en-US" sz="2400" dirty="0" smtClean="0">
              <a:solidFill>
                <a:srgbClr val="000000"/>
              </a:solidFill>
              <a:latin typeface="+mj-lt"/>
            </a:endParaRPr>
          </a:p>
          <a:p>
            <a:pPr marL="457200" lvl="0" indent="-317500" rtl="0">
              <a:buClr>
                <a:srgbClr val="4E4E4E"/>
              </a:buClr>
              <a:buSzPct val="46666"/>
              <a:buFont typeface="Calibri"/>
              <a:buChar char="•"/>
            </a:pPr>
            <a:r>
              <a:rPr lang="en-US" sz="2400" dirty="0" smtClean="0">
                <a:solidFill>
                  <a:srgbClr val="000000"/>
                </a:solidFill>
                <a:latin typeface="+mj-lt"/>
              </a:rPr>
              <a:t>Serve </a:t>
            </a:r>
            <a:r>
              <a:rPr lang="en-US" sz="2400" dirty="0">
                <a:solidFill>
                  <a:srgbClr val="000000"/>
                </a:solidFill>
                <a:latin typeface="+mj-lt"/>
              </a:rPr>
              <a:t>as </a:t>
            </a:r>
            <a:r>
              <a:rPr lang="en-US" sz="2400" dirty="0" smtClean="0">
                <a:solidFill>
                  <a:srgbClr val="000000"/>
                </a:solidFill>
                <a:latin typeface="+mj-lt"/>
              </a:rPr>
              <a:t>client </a:t>
            </a:r>
            <a:r>
              <a:rPr lang="en-US" sz="2400" dirty="0">
                <a:solidFill>
                  <a:srgbClr val="000000"/>
                </a:solidFill>
                <a:latin typeface="+mj-lt"/>
              </a:rPr>
              <a:t>advocate</a:t>
            </a:r>
          </a:p>
          <a:p>
            <a:endParaRPr sz="2400" dirty="0">
              <a:solidFill>
                <a:srgbClr val="000000"/>
              </a:solidFill>
              <a:latin typeface="+mj-lt"/>
            </a:endParaRPr>
          </a:p>
          <a:p>
            <a:pPr marL="457200" lvl="0" indent="-317500" rtl="0">
              <a:buClr>
                <a:srgbClr val="4E4E4E"/>
              </a:buClr>
              <a:buSzPct val="46666"/>
              <a:buFont typeface="Calibri"/>
              <a:buChar char="•"/>
            </a:pPr>
            <a:r>
              <a:rPr lang="en-US" sz="2400" dirty="0">
                <a:solidFill>
                  <a:srgbClr val="000000"/>
                </a:solidFill>
                <a:latin typeface="+mj-lt"/>
              </a:rPr>
              <a:t>Share </a:t>
            </a:r>
            <a:r>
              <a:rPr lang="en-US" sz="2400" dirty="0" smtClean="0">
                <a:solidFill>
                  <a:srgbClr val="000000"/>
                </a:solidFill>
                <a:latin typeface="+mj-lt"/>
              </a:rPr>
              <a:t>client </a:t>
            </a:r>
            <a:r>
              <a:rPr lang="en-US" sz="2400" dirty="0">
                <a:solidFill>
                  <a:srgbClr val="000000"/>
                </a:solidFill>
                <a:latin typeface="+mj-lt"/>
              </a:rPr>
              <a:t>i</a:t>
            </a:r>
            <a:r>
              <a:rPr lang="en-US" sz="2400" dirty="0" smtClean="0">
                <a:solidFill>
                  <a:srgbClr val="000000"/>
                </a:solidFill>
                <a:latin typeface="+mj-lt"/>
              </a:rPr>
              <a:t>ntelligence</a:t>
            </a:r>
            <a:endParaRPr lang="en-US" sz="2400" dirty="0">
              <a:solidFill>
                <a:srgbClr val="000000"/>
              </a:solidFill>
              <a:latin typeface="+mj-lt"/>
            </a:endParaRPr>
          </a:p>
          <a:p>
            <a:endParaRPr sz="2400" dirty="0">
              <a:solidFill>
                <a:srgbClr val="000000"/>
              </a:solidFill>
              <a:latin typeface="+mj-lt"/>
            </a:endParaRPr>
          </a:p>
          <a:p>
            <a:pPr marL="457200" lvl="0" indent="-317500" rtl="0">
              <a:buClr>
                <a:srgbClr val="4E4E4E"/>
              </a:buClr>
              <a:buSzPct val="46666"/>
              <a:buFont typeface="Calibri"/>
              <a:buChar char="•"/>
            </a:pPr>
            <a:r>
              <a:rPr lang="en-US" sz="2400" dirty="0">
                <a:solidFill>
                  <a:srgbClr val="000000"/>
                </a:solidFill>
                <a:latin typeface="+mj-lt"/>
              </a:rPr>
              <a:t>Develop strategies to meet </a:t>
            </a:r>
            <a:r>
              <a:rPr lang="en-US" sz="2400" dirty="0" smtClean="0">
                <a:solidFill>
                  <a:srgbClr val="000000"/>
                </a:solidFill>
                <a:latin typeface="+mj-lt"/>
              </a:rPr>
              <a:t>client </a:t>
            </a:r>
            <a:r>
              <a:rPr lang="en-US" sz="2400" dirty="0">
                <a:solidFill>
                  <a:srgbClr val="000000"/>
                </a:solidFill>
                <a:latin typeface="+mj-lt"/>
              </a:rPr>
              <a:t>goals</a:t>
            </a:r>
          </a:p>
          <a:p>
            <a:endParaRPr sz="2400" dirty="0">
              <a:solidFill>
                <a:srgbClr val="000000"/>
              </a:solidFill>
              <a:latin typeface="+mj-lt"/>
            </a:endParaRPr>
          </a:p>
          <a:p>
            <a:pPr marL="457200" lvl="0" indent="-317500">
              <a:buClr>
                <a:srgbClr val="4E4E4E"/>
              </a:buClr>
              <a:buSzPct val="46666"/>
              <a:buFont typeface="Calibri"/>
              <a:buChar char="•"/>
            </a:pPr>
            <a:r>
              <a:rPr lang="en-US" sz="2400" dirty="0">
                <a:solidFill>
                  <a:srgbClr val="000000"/>
                </a:solidFill>
                <a:latin typeface="+mj-lt"/>
              </a:rPr>
              <a:t>Promote </a:t>
            </a:r>
            <a:r>
              <a:rPr lang="en-US" sz="2400" dirty="0" smtClean="0">
                <a:solidFill>
                  <a:srgbClr val="000000"/>
                </a:solidFill>
                <a:latin typeface="+mj-lt"/>
              </a:rPr>
              <a:t>client </a:t>
            </a:r>
            <a:r>
              <a:rPr lang="en-US" sz="2400" dirty="0">
                <a:solidFill>
                  <a:srgbClr val="000000"/>
                </a:solidFill>
                <a:latin typeface="+mj-lt"/>
              </a:rPr>
              <a:t>education</a:t>
            </a:r>
          </a:p>
        </p:txBody>
      </p:sp>
      <p:sp>
        <p:nvSpPr>
          <p:cNvPr id="5" name="Slide Number Placeholder 4"/>
          <p:cNvSpPr>
            <a:spLocks noGrp="1"/>
          </p:cNvSpPr>
          <p:nvPr>
            <p:ph type="sldNum" idx="12"/>
          </p:nvPr>
        </p:nvSpPr>
        <p:spPr/>
        <p:txBody>
          <a:bodyPr/>
          <a:lstStyle/>
          <a:p>
            <a:r>
              <a:rPr lang="en-US" dirty="0" smtClean="0"/>
              <a:t>15</a:t>
            </a:r>
            <a:endParaRPr lang="en-US" dirty="0"/>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685800" y="0"/>
            <a:ext cx="7772400" cy="1219199"/>
          </a:xfrm>
          <a:prstGeom prst="rect">
            <a:avLst/>
          </a:prstGeom>
        </p:spPr>
        <p:txBody>
          <a:bodyPr lIns="91425" tIns="91425" rIns="91425" bIns="91425" anchor="ctr" anchorCtr="0">
            <a:noAutofit/>
          </a:bodyPr>
          <a:lstStyle/>
          <a:p>
            <a:pPr>
              <a:buNone/>
            </a:pPr>
            <a:r>
              <a:rPr lang="en-US"/>
              <a:t>Examples of Success - Local Level</a:t>
            </a:r>
          </a:p>
        </p:txBody>
      </p:sp>
      <p:sp>
        <p:nvSpPr>
          <p:cNvPr id="187" name="Shape 187"/>
          <p:cNvSpPr txBox="1">
            <a:spLocks noGrp="1"/>
          </p:cNvSpPr>
          <p:nvPr>
            <p:ph type="body" idx="1"/>
          </p:nvPr>
        </p:nvSpPr>
        <p:spPr>
          <a:xfrm>
            <a:off x="685800" y="1447800"/>
            <a:ext cx="7772400" cy="4343400"/>
          </a:xfrm>
          <a:prstGeom prst="rect">
            <a:avLst/>
          </a:prstGeom>
        </p:spPr>
        <p:txBody>
          <a:bodyPr lIns="91425" tIns="91425" rIns="91425" bIns="91425" anchor="t" anchorCtr="0">
            <a:noAutofit/>
          </a:bodyPr>
          <a:lstStyle/>
          <a:p>
            <a:pPr marL="457200" lvl="0" indent="-317500" rtl="0">
              <a:buClr>
                <a:srgbClr val="4E4E4E"/>
              </a:buClr>
              <a:buSzPct val="46666"/>
              <a:buFont typeface="Calibri"/>
              <a:buChar char="•"/>
            </a:pPr>
            <a:r>
              <a:rPr lang="en-US" sz="2400" dirty="0" smtClean="0">
                <a:solidFill>
                  <a:srgbClr val="000000"/>
                </a:solidFill>
                <a:latin typeface="Arial" pitchFamily="34" charset="0"/>
                <a:cs typeface="Arial" pitchFamily="34" charset="0"/>
              </a:rPr>
              <a:t>Championing </a:t>
            </a:r>
            <a:r>
              <a:rPr lang="en-US" sz="2400" dirty="0">
                <a:solidFill>
                  <a:srgbClr val="000000"/>
                </a:solidFill>
                <a:latin typeface="Arial" pitchFamily="34" charset="0"/>
                <a:cs typeface="Arial" pitchFamily="34" charset="0"/>
              </a:rPr>
              <a:t>client </a:t>
            </a:r>
            <a:r>
              <a:rPr lang="en-US" sz="2400" dirty="0" smtClean="0">
                <a:solidFill>
                  <a:srgbClr val="000000"/>
                </a:solidFill>
                <a:latin typeface="Arial" pitchFamily="34" charset="0"/>
                <a:cs typeface="Arial" pitchFamily="34" charset="0"/>
              </a:rPr>
              <a:t>perspective</a:t>
            </a:r>
          </a:p>
          <a:p>
            <a:pPr marL="457200" lvl="0" indent="-317500" rtl="0">
              <a:buClr>
                <a:srgbClr val="4E4E4E"/>
              </a:buClr>
              <a:buSzPct val="46666"/>
              <a:buFont typeface="Calibri"/>
              <a:buChar char="•"/>
            </a:pPr>
            <a:endParaRPr sz="2400" dirty="0">
              <a:solidFill>
                <a:srgbClr val="000000"/>
              </a:solidFill>
              <a:latin typeface="Arial" pitchFamily="34" charset="0"/>
              <a:cs typeface="Arial" pitchFamily="34" charset="0"/>
            </a:endParaRPr>
          </a:p>
          <a:p>
            <a:pPr marL="457200" lvl="0" indent="-317500" rtl="0">
              <a:buClr>
                <a:srgbClr val="4E4E4E"/>
              </a:buClr>
              <a:buSzPct val="46666"/>
              <a:buFont typeface="Calibri"/>
              <a:buChar char="•"/>
            </a:pPr>
            <a:r>
              <a:rPr lang="en-US" sz="2400" dirty="0">
                <a:solidFill>
                  <a:srgbClr val="000000"/>
                </a:solidFill>
                <a:latin typeface="Arial" pitchFamily="34" charset="0"/>
                <a:cs typeface="Arial" pitchFamily="34" charset="0"/>
              </a:rPr>
              <a:t>Annual Client briefings to senior </a:t>
            </a:r>
            <a:r>
              <a:rPr lang="en-US" sz="2400" dirty="0" smtClean="0">
                <a:solidFill>
                  <a:srgbClr val="000000"/>
                </a:solidFill>
                <a:latin typeface="Arial" pitchFamily="34" charset="0"/>
                <a:cs typeface="Arial" pitchFamily="34" charset="0"/>
              </a:rPr>
              <a:t>management</a:t>
            </a:r>
          </a:p>
          <a:p>
            <a:pPr marL="457200" lvl="0" indent="-317500" rtl="0">
              <a:buClr>
                <a:srgbClr val="4E4E4E"/>
              </a:buClr>
              <a:buSzPct val="46666"/>
              <a:buFont typeface="Calibri"/>
              <a:buChar char="•"/>
            </a:pPr>
            <a:endParaRPr sz="2400" dirty="0">
              <a:solidFill>
                <a:srgbClr val="000000"/>
              </a:solidFill>
              <a:latin typeface="Arial" pitchFamily="34" charset="0"/>
              <a:cs typeface="Arial" pitchFamily="34" charset="0"/>
            </a:endParaRPr>
          </a:p>
          <a:p>
            <a:pPr marL="457200" lvl="0" indent="-317500" rtl="0">
              <a:buClr>
                <a:srgbClr val="4E4E4E"/>
              </a:buClr>
              <a:buSzPct val="46666"/>
              <a:buFont typeface="Calibri"/>
              <a:buChar char="•"/>
            </a:pPr>
            <a:r>
              <a:rPr lang="en-US" sz="2400" dirty="0" smtClean="0">
                <a:solidFill>
                  <a:srgbClr val="000000"/>
                </a:solidFill>
                <a:latin typeface="Arial" pitchFamily="34" charset="0"/>
                <a:cs typeface="Arial" pitchFamily="34" charset="0"/>
              </a:rPr>
              <a:t>Regional </a:t>
            </a:r>
            <a:r>
              <a:rPr lang="en-US" sz="2400" dirty="0">
                <a:solidFill>
                  <a:srgbClr val="000000"/>
                </a:solidFill>
                <a:latin typeface="Arial" pitchFamily="34" charset="0"/>
                <a:cs typeface="Arial" pitchFamily="34" charset="0"/>
              </a:rPr>
              <a:t>coordination of strategies to </a:t>
            </a:r>
            <a:r>
              <a:rPr lang="en-US" sz="2400" dirty="0" smtClean="0">
                <a:solidFill>
                  <a:srgbClr val="000000"/>
                </a:solidFill>
                <a:latin typeface="Arial" pitchFamily="34" charset="0"/>
                <a:cs typeface="Arial" pitchFamily="34" charset="0"/>
              </a:rPr>
              <a:t>achieve     national </a:t>
            </a:r>
            <a:r>
              <a:rPr lang="en-US" sz="2400" dirty="0">
                <a:solidFill>
                  <a:srgbClr val="000000"/>
                </a:solidFill>
                <a:latin typeface="Arial" pitchFamily="34" charset="0"/>
                <a:cs typeface="Arial" pitchFamily="34" charset="0"/>
              </a:rPr>
              <a:t>goals </a:t>
            </a:r>
            <a:r>
              <a:rPr lang="en-US" sz="2400" dirty="0" smtClean="0">
                <a:solidFill>
                  <a:srgbClr val="000000"/>
                </a:solidFill>
                <a:latin typeface="Arial" pitchFamily="34" charset="0"/>
                <a:cs typeface="Arial" pitchFamily="34" charset="0"/>
              </a:rPr>
              <a:t>(like </a:t>
            </a:r>
            <a:r>
              <a:rPr lang="en-US" sz="2400" dirty="0">
                <a:solidFill>
                  <a:srgbClr val="000000"/>
                </a:solidFill>
                <a:latin typeface="Arial" pitchFamily="34" charset="0"/>
                <a:cs typeface="Arial" pitchFamily="34" charset="0"/>
              </a:rPr>
              <a:t>No Net New - Freeze </a:t>
            </a:r>
            <a:r>
              <a:rPr lang="en-US" sz="2400" dirty="0" smtClean="0">
                <a:solidFill>
                  <a:srgbClr val="000000"/>
                </a:solidFill>
                <a:latin typeface="Arial" pitchFamily="34" charset="0"/>
                <a:cs typeface="Arial" pitchFamily="34" charset="0"/>
              </a:rPr>
              <a:t>the                 Footprint</a:t>
            </a:r>
            <a:r>
              <a:rPr lang="en-US" sz="2400" dirty="0">
                <a:solidFill>
                  <a:srgbClr val="000000"/>
                </a:solidFill>
                <a:latin typeface="Arial" pitchFamily="34" charset="0"/>
                <a:cs typeface="Arial" pitchFamily="34" charset="0"/>
              </a:rPr>
              <a:t>)</a:t>
            </a:r>
          </a:p>
          <a:p>
            <a:endParaRPr sz="2400" dirty="0">
              <a:solidFill>
                <a:srgbClr val="000000"/>
              </a:solidFill>
              <a:latin typeface="Arial" pitchFamily="34" charset="0"/>
              <a:cs typeface="Arial" pitchFamily="34" charset="0"/>
            </a:endParaRPr>
          </a:p>
          <a:p>
            <a:pPr marL="457200" lvl="0" indent="-317500" rtl="0">
              <a:buClr>
                <a:srgbClr val="4E4E4E"/>
              </a:buClr>
              <a:buSzPct val="46666"/>
              <a:buFont typeface="Calibri"/>
              <a:buChar char="•"/>
            </a:pPr>
            <a:r>
              <a:rPr lang="en-US" sz="2400" dirty="0">
                <a:solidFill>
                  <a:srgbClr val="000000"/>
                </a:solidFill>
                <a:latin typeface="Arial" pitchFamily="34" charset="0"/>
                <a:cs typeface="Arial" pitchFamily="34" charset="0"/>
              </a:rPr>
              <a:t>Client Enrichment Series</a:t>
            </a:r>
          </a:p>
          <a:p>
            <a:endParaRPr dirty="0"/>
          </a:p>
          <a:p>
            <a:endParaRPr dirty="0"/>
          </a:p>
          <a:p>
            <a:pPr>
              <a:buNone/>
            </a:pPr>
            <a:r>
              <a:rPr lang="en-US" dirty="0"/>
              <a:t> </a:t>
            </a:r>
          </a:p>
        </p:txBody>
      </p:sp>
      <p:sp>
        <p:nvSpPr>
          <p:cNvPr id="5" name="Slide Number Placeholder 4"/>
          <p:cNvSpPr>
            <a:spLocks noGrp="1"/>
          </p:cNvSpPr>
          <p:nvPr>
            <p:ph type="sldNum" idx="12"/>
          </p:nvPr>
        </p:nvSpPr>
        <p:spPr/>
        <p:txBody>
          <a:bodyPr/>
          <a:lstStyle/>
          <a:p>
            <a:r>
              <a:rPr lang="en-US" dirty="0" smtClean="0"/>
              <a:t>16</a:t>
            </a:r>
            <a:endParaRPr lang="en-US" dirty="0"/>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685800" y="0"/>
            <a:ext cx="7772400" cy="1219199"/>
          </a:xfrm>
          <a:prstGeom prst="rect">
            <a:avLst/>
          </a:prstGeom>
        </p:spPr>
        <p:txBody>
          <a:bodyPr lIns="91425" tIns="91425" rIns="91425" bIns="91425" anchor="ctr" anchorCtr="0">
            <a:noAutofit/>
          </a:bodyPr>
          <a:lstStyle/>
          <a:p>
            <a:pPr>
              <a:buNone/>
            </a:pPr>
            <a:r>
              <a:rPr lang="en-US" dirty="0"/>
              <a:t>Benefits</a:t>
            </a:r>
          </a:p>
        </p:txBody>
      </p:sp>
      <p:sp>
        <p:nvSpPr>
          <p:cNvPr id="194" name="Shape 194"/>
          <p:cNvSpPr txBox="1">
            <a:spLocks noGrp="1"/>
          </p:cNvSpPr>
          <p:nvPr>
            <p:ph type="body" idx="1"/>
          </p:nvPr>
        </p:nvSpPr>
        <p:spPr>
          <a:xfrm>
            <a:off x="685800" y="1219200"/>
            <a:ext cx="7772400" cy="4800600"/>
          </a:xfrm>
          <a:prstGeom prst="rect">
            <a:avLst/>
          </a:prstGeom>
        </p:spPr>
        <p:txBody>
          <a:bodyPr lIns="91425" tIns="91425" rIns="91425" bIns="91425" anchor="t" anchorCtr="0">
            <a:noAutofit/>
          </a:bodyPr>
          <a:lstStyle/>
          <a:p>
            <a:pPr marL="0" lvl="0" indent="0" rtl="0">
              <a:buClr>
                <a:srgbClr val="000000"/>
              </a:buClr>
              <a:buSzPct val="61111"/>
              <a:buFont typeface="Arial"/>
              <a:buNone/>
            </a:pPr>
            <a:r>
              <a:rPr lang="en-US" sz="2000" dirty="0">
                <a:solidFill>
                  <a:srgbClr val="000000"/>
                </a:solidFill>
                <a:latin typeface="Arial"/>
                <a:ea typeface="Arial"/>
                <a:cs typeface="Arial"/>
                <a:sym typeface="Arial"/>
              </a:rPr>
              <a:t>Coordination With YOU </a:t>
            </a:r>
            <a:r>
              <a:rPr lang="en-US" sz="2000" dirty="0" smtClean="0">
                <a:solidFill>
                  <a:srgbClr val="000000"/>
                </a:solidFill>
                <a:latin typeface="Arial"/>
                <a:ea typeface="Arial"/>
                <a:cs typeface="Arial"/>
                <a:sym typeface="Arial"/>
              </a:rPr>
              <a:t>– Long Term </a:t>
            </a:r>
            <a:r>
              <a:rPr lang="en-US" sz="2000" dirty="0">
                <a:solidFill>
                  <a:srgbClr val="000000"/>
                </a:solidFill>
                <a:latin typeface="Arial"/>
                <a:ea typeface="Arial"/>
                <a:cs typeface="Arial"/>
                <a:sym typeface="Arial"/>
              </a:rPr>
              <a:t>Planning and Building </a:t>
            </a:r>
            <a:r>
              <a:rPr lang="en-US" sz="2000" dirty="0" smtClean="0">
                <a:solidFill>
                  <a:srgbClr val="000000"/>
                </a:solidFill>
                <a:latin typeface="Arial"/>
                <a:ea typeface="Arial"/>
                <a:cs typeface="Arial"/>
                <a:sym typeface="Arial"/>
              </a:rPr>
              <a:t>Partnerships</a:t>
            </a:r>
            <a:endParaRPr lang="en-US" sz="2000" dirty="0">
              <a:solidFill>
                <a:srgbClr val="000000"/>
              </a:solidFill>
              <a:latin typeface="Arial"/>
              <a:ea typeface="Arial"/>
              <a:cs typeface="Arial"/>
              <a:sym typeface="Arial"/>
            </a:endParaRPr>
          </a:p>
          <a:p>
            <a:pPr marL="0" indent="0">
              <a:buClr>
                <a:srgbClr val="000000"/>
              </a:buClr>
              <a:buSzPct val="45833"/>
            </a:pPr>
            <a:r>
              <a:rPr lang="en-US" sz="1800" dirty="0" smtClean="0">
                <a:solidFill>
                  <a:srgbClr val="000000"/>
                </a:solidFill>
                <a:latin typeface="Arial" pitchFamily="34" charset="0"/>
                <a:cs typeface="Arial" pitchFamily="34" charset="0"/>
              </a:rPr>
              <a:t>  Tangible benefits and building value for you – collaborating with GSA </a:t>
            </a:r>
          </a:p>
          <a:p>
            <a:pPr marL="0" indent="0">
              <a:buClr>
                <a:srgbClr val="000000"/>
              </a:buClr>
              <a:buSzPct val="45833"/>
              <a:buNone/>
            </a:pPr>
            <a:r>
              <a:rPr lang="en-US" sz="1800" dirty="0" smtClean="0">
                <a:solidFill>
                  <a:srgbClr val="000000"/>
                </a:solidFill>
                <a:latin typeface="Arial" pitchFamily="34" charset="0"/>
                <a:cs typeface="Arial" pitchFamily="34" charset="0"/>
              </a:rPr>
              <a:t>   and you, our customer, to develop innovative solutions that align with</a:t>
            </a:r>
          </a:p>
          <a:p>
            <a:pPr marL="0" indent="0">
              <a:buClr>
                <a:srgbClr val="000000"/>
              </a:buClr>
              <a:buSzPct val="45833"/>
              <a:buNone/>
            </a:pPr>
            <a:r>
              <a:rPr lang="en-US" sz="1800" dirty="0" smtClean="0">
                <a:solidFill>
                  <a:srgbClr val="000000"/>
                </a:solidFill>
                <a:latin typeface="Arial" pitchFamily="34" charset="0"/>
                <a:cs typeface="Arial" pitchFamily="34" charset="0"/>
              </a:rPr>
              <a:t>   what you value and to support your long term goals</a:t>
            </a:r>
          </a:p>
          <a:p>
            <a:pPr marL="0" indent="0">
              <a:buClr>
                <a:srgbClr val="000000"/>
              </a:buClr>
              <a:buSzPct val="45833"/>
            </a:pPr>
            <a:endParaRPr lang="en-US" sz="1800" dirty="0" smtClean="0">
              <a:solidFill>
                <a:srgbClr val="000000"/>
              </a:solidFill>
              <a:latin typeface="Arial" pitchFamily="34" charset="0"/>
              <a:cs typeface="Arial" pitchFamily="34" charset="0"/>
            </a:endParaRPr>
          </a:p>
          <a:p>
            <a:pPr marL="0" indent="0">
              <a:buClr>
                <a:srgbClr val="000000"/>
              </a:buClr>
              <a:buSzPct val="45833"/>
            </a:pPr>
            <a:r>
              <a:rPr lang="en-US" sz="1800" dirty="0" smtClean="0">
                <a:solidFill>
                  <a:srgbClr val="000000"/>
                </a:solidFill>
                <a:latin typeface="Arial" pitchFamily="34" charset="0"/>
                <a:cs typeface="Arial" pitchFamily="34" charset="0"/>
              </a:rPr>
              <a:t>  Ours is a consultative relationship</a:t>
            </a:r>
          </a:p>
          <a:p>
            <a:pPr marL="0" indent="0">
              <a:buClr>
                <a:srgbClr val="000000"/>
              </a:buClr>
              <a:buSzPct val="45833"/>
            </a:pPr>
            <a:endParaRPr lang="en-US" sz="1800" dirty="0" smtClean="0">
              <a:solidFill>
                <a:srgbClr val="000000"/>
              </a:solidFill>
              <a:latin typeface="Arial" pitchFamily="34" charset="0"/>
              <a:cs typeface="Arial" pitchFamily="34" charset="0"/>
            </a:endParaRPr>
          </a:p>
          <a:p>
            <a:pPr marL="0" indent="0">
              <a:buClr>
                <a:srgbClr val="000000"/>
              </a:buClr>
              <a:buSzPct val="45833"/>
            </a:pPr>
            <a:r>
              <a:rPr lang="en-US" sz="1800" dirty="0" smtClean="0">
                <a:solidFill>
                  <a:srgbClr val="000000"/>
                </a:solidFill>
                <a:latin typeface="Arial" pitchFamily="34" charset="0"/>
                <a:cs typeface="Arial" pitchFamily="34" charset="0"/>
              </a:rPr>
              <a:t>  We strive to be proactive vs. reactive in our approach</a:t>
            </a:r>
          </a:p>
          <a:p>
            <a:pPr marL="0" indent="0">
              <a:buClr>
                <a:srgbClr val="000000"/>
              </a:buClr>
              <a:buSzPct val="45833"/>
            </a:pPr>
            <a:endParaRPr lang="en-US" sz="1800" dirty="0" smtClean="0">
              <a:solidFill>
                <a:srgbClr val="000000"/>
              </a:solidFill>
              <a:latin typeface="Arial" pitchFamily="34" charset="0"/>
              <a:cs typeface="Arial" pitchFamily="34" charset="0"/>
            </a:endParaRPr>
          </a:p>
          <a:p>
            <a:pPr marL="0" indent="0">
              <a:buClr>
                <a:srgbClr val="000000"/>
              </a:buClr>
              <a:buSzPct val="45833"/>
            </a:pPr>
            <a:r>
              <a:rPr lang="en-US" sz="1800" dirty="0" smtClean="0">
                <a:solidFill>
                  <a:srgbClr val="000000"/>
                </a:solidFill>
                <a:latin typeface="Arial" pitchFamily="34" charset="0"/>
                <a:cs typeface="Arial" pitchFamily="34" charset="0"/>
              </a:rPr>
              <a:t>  We want to grow our partnerships</a:t>
            </a:r>
          </a:p>
          <a:p>
            <a:pPr marL="0" indent="0">
              <a:buClr>
                <a:srgbClr val="000000"/>
              </a:buClr>
              <a:buSzPct val="45833"/>
            </a:pPr>
            <a:endParaRPr lang="en-US" sz="1800" dirty="0" smtClean="0">
              <a:solidFill>
                <a:srgbClr val="000000"/>
              </a:solidFill>
              <a:latin typeface="Arial" pitchFamily="34" charset="0"/>
              <a:cs typeface="Arial" pitchFamily="34" charset="0"/>
            </a:endParaRPr>
          </a:p>
          <a:p>
            <a:pPr marL="0" indent="0">
              <a:buClr>
                <a:srgbClr val="000000"/>
              </a:buClr>
              <a:buSzPct val="45833"/>
            </a:pPr>
            <a:r>
              <a:rPr lang="en-US" sz="1800" dirty="0" smtClean="0">
                <a:solidFill>
                  <a:srgbClr val="000000"/>
                </a:solidFill>
                <a:latin typeface="Arial" pitchFamily="34" charset="0"/>
                <a:cs typeface="Arial" pitchFamily="34" charset="0"/>
              </a:rPr>
              <a:t>  Advocate and serve as liaisons between senior levels within your agency </a:t>
            </a:r>
          </a:p>
          <a:p>
            <a:pPr marL="0" indent="0">
              <a:buClr>
                <a:srgbClr val="000000"/>
              </a:buClr>
              <a:buSzPct val="45833"/>
              <a:buNone/>
            </a:pPr>
            <a:r>
              <a:rPr lang="en-US" sz="1800" dirty="0" smtClean="0">
                <a:solidFill>
                  <a:srgbClr val="000000"/>
                </a:solidFill>
                <a:latin typeface="Arial" pitchFamily="34" charset="0"/>
                <a:cs typeface="Arial" pitchFamily="34" charset="0"/>
              </a:rPr>
              <a:t>  and GSA</a:t>
            </a:r>
          </a:p>
          <a:p>
            <a:pPr marL="0" indent="0">
              <a:buClr>
                <a:srgbClr val="000000"/>
              </a:buClr>
              <a:buSzPct val="45833"/>
              <a:buNone/>
            </a:pPr>
            <a:endParaRPr sz="1800" dirty="0">
              <a:solidFill>
                <a:srgbClr val="000000"/>
              </a:solidFill>
              <a:latin typeface="Arial" pitchFamily="34" charset="0"/>
              <a:cs typeface="Arial" pitchFamily="34" charset="0"/>
            </a:endParaRPr>
          </a:p>
        </p:txBody>
      </p:sp>
      <p:sp>
        <p:nvSpPr>
          <p:cNvPr id="5" name="Slide Number Placeholder 4"/>
          <p:cNvSpPr>
            <a:spLocks noGrp="1"/>
          </p:cNvSpPr>
          <p:nvPr>
            <p:ph type="sldNum" idx="12"/>
          </p:nvPr>
        </p:nvSpPr>
        <p:spPr/>
        <p:txBody>
          <a:bodyPr/>
          <a:lstStyle/>
          <a:p>
            <a:r>
              <a:rPr lang="en-US" dirty="0" smtClean="0"/>
              <a:t>17</a:t>
            </a:r>
            <a:endParaRPr lang="en-US" dirty="0"/>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685800" y="0"/>
            <a:ext cx="7772400" cy="1219199"/>
          </a:xfrm>
          <a:prstGeom prst="rect">
            <a:avLst/>
          </a:prstGeom>
        </p:spPr>
        <p:txBody>
          <a:bodyPr lIns="91425" tIns="91425" rIns="91425" bIns="91425" anchor="ctr" anchorCtr="0">
            <a:noAutofit/>
          </a:bodyPr>
          <a:lstStyle/>
          <a:p>
            <a:pPr>
              <a:buNone/>
            </a:pPr>
            <a:r>
              <a:rPr lang="en-US" dirty="0"/>
              <a:t>Benefits</a:t>
            </a:r>
          </a:p>
        </p:txBody>
      </p:sp>
      <p:sp>
        <p:nvSpPr>
          <p:cNvPr id="201" name="Shape 201"/>
          <p:cNvSpPr txBox="1">
            <a:spLocks noGrp="1"/>
          </p:cNvSpPr>
          <p:nvPr>
            <p:ph type="body" idx="1"/>
          </p:nvPr>
        </p:nvSpPr>
        <p:spPr>
          <a:xfrm>
            <a:off x="685800" y="1219200"/>
            <a:ext cx="7772400" cy="4876800"/>
          </a:xfrm>
          <a:prstGeom prst="rect">
            <a:avLst/>
          </a:prstGeom>
        </p:spPr>
        <p:txBody>
          <a:bodyPr lIns="91425" tIns="91425" rIns="91425" bIns="91425" anchor="t" anchorCtr="0">
            <a:noAutofit/>
          </a:bodyPr>
          <a:lstStyle/>
          <a:p>
            <a:pPr marL="0" lvl="0" indent="0" rtl="0">
              <a:buClr>
                <a:srgbClr val="000000"/>
              </a:buClr>
              <a:buSzPct val="61111"/>
              <a:buFont typeface="Arial"/>
              <a:buNone/>
            </a:pPr>
            <a:r>
              <a:rPr lang="en-US" sz="2000" dirty="0" smtClean="0">
                <a:solidFill>
                  <a:srgbClr val="000000"/>
                </a:solidFill>
                <a:latin typeface="Arial"/>
                <a:ea typeface="Arial"/>
                <a:cs typeface="Arial"/>
                <a:sym typeface="Arial"/>
              </a:rPr>
              <a:t>Coordination </a:t>
            </a:r>
            <a:r>
              <a:rPr lang="en-US" sz="2000" dirty="0">
                <a:solidFill>
                  <a:srgbClr val="000000"/>
                </a:solidFill>
                <a:latin typeface="Arial"/>
                <a:ea typeface="Arial"/>
                <a:cs typeface="Arial"/>
                <a:sym typeface="Arial"/>
              </a:rPr>
              <a:t>w</a:t>
            </a:r>
            <a:r>
              <a:rPr lang="en-US" sz="2000" dirty="0" smtClean="0">
                <a:solidFill>
                  <a:srgbClr val="000000"/>
                </a:solidFill>
                <a:latin typeface="Arial"/>
                <a:ea typeface="Arial"/>
                <a:cs typeface="Arial"/>
                <a:sym typeface="Arial"/>
              </a:rPr>
              <a:t>ithin </a:t>
            </a:r>
            <a:r>
              <a:rPr lang="en-US" sz="2000" dirty="0">
                <a:solidFill>
                  <a:srgbClr val="000000"/>
                </a:solidFill>
                <a:latin typeface="Arial"/>
                <a:ea typeface="Arial"/>
                <a:cs typeface="Arial"/>
                <a:sym typeface="Arial"/>
              </a:rPr>
              <a:t>GSA on your </a:t>
            </a:r>
            <a:r>
              <a:rPr lang="en-US" sz="2000" dirty="0" smtClean="0">
                <a:solidFill>
                  <a:srgbClr val="000000"/>
                </a:solidFill>
                <a:latin typeface="Arial"/>
                <a:ea typeface="Arial"/>
                <a:cs typeface="Arial"/>
                <a:sym typeface="Arial"/>
              </a:rPr>
              <a:t>behalf </a:t>
            </a:r>
          </a:p>
          <a:p>
            <a:pPr marL="0" lvl="0" indent="0" rtl="0">
              <a:buClr>
                <a:srgbClr val="000000"/>
              </a:buClr>
              <a:buSzPct val="61111"/>
              <a:buFont typeface="Arial"/>
              <a:buNone/>
            </a:pPr>
            <a:endParaRPr lang="en-US" sz="2000" dirty="0" smtClean="0">
              <a:solidFill>
                <a:srgbClr val="000000"/>
              </a:solidFill>
              <a:latin typeface="Arial"/>
              <a:ea typeface="Arial"/>
              <a:cs typeface="Arial"/>
              <a:sym typeface="Arial"/>
            </a:endParaRPr>
          </a:p>
          <a:p>
            <a:pPr marL="400050" lvl="1" indent="0">
              <a:buClr>
                <a:srgbClr val="000000"/>
              </a:buClr>
              <a:buSzPct val="45833"/>
              <a:buFont typeface="Arial"/>
              <a:buNone/>
            </a:pPr>
            <a:r>
              <a:rPr lang="en-US" sz="1800" dirty="0" smtClean="0">
                <a:solidFill>
                  <a:srgbClr val="000000"/>
                </a:solidFill>
                <a:latin typeface="Arial"/>
                <a:ea typeface="Arial"/>
                <a:cs typeface="Arial"/>
                <a:sym typeface="Arial"/>
              </a:rPr>
              <a:t>• </a:t>
            </a:r>
            <a:r>
              <a:rPr lang="en-US" sz="1800" dirty="0">
                <a:solidFill>
                  <a:srgbClr val="000000"/>
                </a:solidFill>
                <a:latin typeface="Arial"/>
                <a:ea typeface="Arial"/>
                <a:cs typeface="Arial"/>
                <a:sym typeface="Arial"/>
              </a:rPr>
              <a:t>Translate and advocate your needs and knowledge of your </a:t>
            </a:r>
            <a:r>
              <a:rPr lang="en-US" sz="1800" dirty="0" smtClean="0">
                <a:solidFill>
                  <a:srgbClr val="000000"/>
                </a:solidFill>
                <a:latin typeface="Arial"/>
                <a:ea typeface="Arial"/>
                <a:cs typeface="Arial"/>
                <a:sym typeface="Arial"/>
              </a:rPr>
              <a:t>mission</a:t>
            </a:r>
          </a:p>
          <a:p>
            <a:pPr marL="400050" lvl="1" indent="0">
              <a:buClr>
                <a:srgbClr val="000000"/>
              </a:buClr>
              <a:buSzPct val="45833"/>
              <a:buFont typeface="Arial"/>
              <a:buNone/>
            </a:pPr>
            <a:r>
              <a:rPr lang="en-US" sz="1800" dirty="0" smtClean="0">
                <a:solidFill>
                  <a:srgbClr val="000000"/>
                </a:solidFill>
                <a:latin typeface="Arial"/>
                <a:ea typeface="Arial"/>
                <a:cs typeface="Arial"/>
                <a:sym typeface="Arial"/>
              </a:rPr>
              <a:t>  </a:t>
            </a:r>
            <a:r>
              <a:rPr lang="en-US" sz="1800" dirty="0">
                <a:solidFill>
                  <a:srgbClr val="000000"/>
                </a:solidFill>
                <a:latin typeface="Arial"/>
                <a:ea typeface="Arial"/>
                <a:cs typeface="Arial"/>
                <a:sym typeface="Arial"/>
              </a:rPr>
              <a:t>priorities throughout PBS to improve your experience and </a:t>
            </a:r>
            <a:r>
              <a:rPr lang="en-US" sz="1800" dirty="0" smtClean="0">
                <a:solidFill>
                  <a:srgbClr val="000000"/>
                </a:solidFill>
                <a:latin typeface="Arial"/>
                <a:ea typeface="Arial"/>
                <a:cs typeface="Arial"/>
                <a:sym typeface="Arial"/>
              </a:rPr>
              <a:t>your</a:t>
            </a:r>
          </a:p>
          <a:p>
            <a:pPr marL="400050" lvl="1" indent="0">
              <a:buClr>
                <a:srgbClr val="000000"/>
              </a:buClr>
              <a:buSzPct val="45833"/>
              <a:buFont typeface="Arial"/>
              <a:buNone/>
            </a:pPr>
            <a:r>
              <a:rPr lang="en-US" sz="1800" dirty="0" smtClean="0">
                <a:solidFill>
                  <a:srgbClr val="000000"/>
                </a:solidFill>
                <a:latin typeface="Arial"/>
                <a:ea typeface="Arial"/>
                <a:cs typeface="Arial"/>
                <a:sym typeface="Arial"/>
              </a:rPr>
              <a:t>  outcomes</a:t>
            </a:r>
          </a:p>
          <a:p>
            <a:pPr marL="400050" lvl="1" indent="0">
              <a:buClr>
                <a:srgbClr val="000000"/>
              </a:buClr>
              <a:buSzPct val="61111"/>
              <a:buNone/>
            </a:pPr>
            <a:r>
              <a:rPr lang="en-US" sz="1800" dirty="0" smtClean="0">
                <a:solidFill>
                  <a:srgbClr val="000000"/>
                </a:solidFill>
                <a:latin typeface="Arial"/>
                <a:ea typeface="Arial"/>
                <a:cs typeface="Arial"/>
                <a:sym typeface="Arial"/>
              </a:rPr>
              <a:t>• Account Management has a responsibility to communicate</a:t>
            </a:r>
          </a:p>
          <a:p>
            <a:pPr marL="400050" lvl="1" indent="0">
              <a:buClr>
                <a:srgbClr val="000000"/>
              </a:buClr>
              <a:buSzPct val="61111"/>
              <a:buNone/>
            </a:pPr>
            <a:r>
              <a:rPr lang="en-US" sz="1800" dirty="0" smtClean="0">
                <a:solidFill>
                  <a:srgbClr val="000000"/>
                </a:solidFill>
                <a:latin typeface="Arial"/>
                <a:ea typeface="Arial"/>
                <a:cs typeface="Arial"/>
                <a:sym typeface="Arial"/>
              </a:rPr>
              <a:t>  throughout the organization what it takes to be successful with each</a:t>
            </a:r>
          </a:p>
          <a:p>
            <a:pPr marL="400050" lvl="1" indent="0">
              <a:buClr>
                <a:srgbClr val="000000"/>
              </a:buClr>
              <a:buSzPct val="61111"/>
              <a:buNone/>
            </a:pPr>
            <a:r>
              <a:rPr lang="en-US" sz="1800" dirty="0" smtClean="0">
                <a:solidFill>
                  <a:srgbClr val="000000"/>
                </a:solidFill>
                <a:latin typeface="Arial"/>
                <a:ea typeface="Arial"/>
                <a:cs typeface="Arial"/>
                <a:sym typeface="Arial"/>
              </a:rPr>
              <a:t>  Account - create organizational coherence around your expectations</a:t>
            </a:r>
          </a:p>
          <a:p>
            <a:pPr marL="400050" lvl="1" indent="0">
              <a:buClr>
                <a:srgbClr val="000000"/>
              </a:buClr>
              <a:buSzPct val="61111"/>
              <a:buNone/>
            </a:pPr>
            <a:r>
              <a:rPr lang="en-US" sz="1800" dirty="0" smtClean="0">
                <a:solidFill>
                  <a:srgbClr val="000000"/>
                </a:solidFill>
                <a:latin typeface="Arial"/>
                <a:ea typeface="Arial"/>
                <a:cs typeface="Arial"/>
                <a:sym typeface="Arial"/>
              </a:rPr>
              <a:t>  and needs</a:t>
            </a:r>
          </a:p>
          <a:p>
            <a:pPr marL="400050" lvl="1" indent="0">
              <a:buClr>
                <a:srgbClr val="000000"/>
              </a:buClr>
              <a:buSzPct val="45833"/>
              <a:buFont typeface="Arial"/>
              <a:buNone/>
            </a:pPr>
            <a:r>
              <a:rPr lang="en-US" sz="1800" dirty="0" smtClean="0">
                <a:solidFill>
                  <a:srgbClr val="000000"/>
                </a:solidFill>
                <a:latin typeface="Arial"/>
                <a:ea typeface="Arial"/>
                <a:cs typeface="Arial"/>
                <a:sym typeface="Arial"/>
              </a:rPr>
              <a:t>• </a:t>
            </a:r>
            <a:r>
              <a:rPr lang="en-US" sz="1800" dirty="0">
                <a:solidFill>
                  <a:srgbClr val="000000"/>
                </a:solidFill>
                <a:latin typeface="Arial"/>
                <a:ea typeface="Arial"/>
                <a:cs typeface="Arial"/>
                <a:sym typeface="Arial"/>
              </a:rPr>
              <a:t>Grow our knowledge and sensitivity to your culture, </a:t>
            </a:r>
            <a:r>
              <a:rPr lang="en-US" sz="1800" dirty="0" smtClean="0">
                <a:solidFill>
                  <a:srgbClr val="000000"/>
                </a:solidFill>
                <a:latin typeface="Arial"/>
                <a:ea typeface="Arial"/>
                <a:cs typeface="Arial"/>
                <a:sym typeface="Arial"/>
              </a:rPr>
              <a:t>business</a:t>
            </a:r>
          </a:p>
          <a:p>
            <a:pPr marL="400050" lvl="1" indent="0">
              <a:buClr>
                <a:srgbClr val="000000"/>
              </a:buClr>
              <a:buSzPct val="45833"/>
              <a:buFont typeface="Arial"/>
              <a:buNone/>
            </a:pPr>
            <a:r>
              <a:rPr lang="en-US" sz="1800" dirty="0" smtClean="0">
                <a:solidFill>
                  <a:srgbClr val="000000"/>
                </a:solidFill>
                <a:latin typeface="Arial"/>
                <a:ea typeface="Arial"/>
                <a:cs typeface="Arial"/>
                <a:sym typeface="Arial"/>
              </a:rPr>
              <a:t>  </a:t>
            </a:r>
            <a:r>
              <a:rPr lang="en-US" sz="1800" dirty="0">
                <a:solidFill>
                  <a:srgbClr val="000000"/>
                </a:solidFill>
                <a:latin typeface="Arial"/>
                <a:ea typeface="Arial"/>
                <a:cs typeface="Arial"/>
                <a:sym typeface="Arial"/>
              </a:rPr>
              <a:t>processes, operational </a:t>
            </a:r>
            <a:r>
              <a:rPr lang="en-US" sz="1800" dirty="0" smtClean="0">
                <a:solidFill>
                  <a:srgbClr val="000000"/>
                </a:solidFill>
                <a:latin typeface="Arial"/>
                <a:ea typeface="Arial"/>
                <a:cs typeface="Arial"/>
                <a:sym typeface="Arial"/>
              </a:rPr>
              <a:t>flow</a:t>
            </a:r>
          </a:p>
          <a:p>
            <a:pPr marL="400050" lvl="1" indent="0">
              <a:buClr>
                <a:srgbClr val="000000"/>
              </a:buClr>
              <a:buSzPct val="45833"/>
              <a:buFont typeface="Arial"/>
              <a:buNone/>
            </a:pPr>
            <a:r>
              <a:rPr lang="en-US" sz="1800" dirty="0" smtClean="0">
                <a:solidFill>
                  <a:srgbClr val="000000"/>
                </a:solidFill>
                <a:latin typeface="Arial"/>
                <a:ea typeface="Arial"/>
                <a:cs typeface="Arial"/>
                <a:sym typeface="Arial"/>
              </a:rPr>
              <a:t>• </a:t>
            </a:r>
            <a:r>
              <a:rPr lang="en-US" sz="1800" dirty="0">
                <a:solidFill>
                  <a:srgbClr val="000000"/>
                </a:solidFill>
                <a:latin typeface="Arial"/>
                <a:ea typeface="Arial"/>
                <a:cs typeface="Arial"/>
                <a:sym typeface="Arial"/>
              </a:rPr>
              <a:t>Understand your goals and your definition of “High </a:t>
            </a:r>
            <a:r>
              <a:rPr lang="en-US" sz="1800" dirty="0" smtClean="0">
                <a:solidFill>
                  <a:srgbClr val="000000"/>
                </a:solidFill>
                <a:latin typeface="Arial"/>
                <a:ea typeface="Arial"/>
                <a:cs typeface="Arial"/>
                <a:sym typeface="Arial"/>
              </a:rPr>
              <a:t>Performance”</a:t>
            </a:r>
          </a:p>
          <a:p>
            <a:pPr marL="400050" lvl="1" indent="0">
              <a:buClr>
                <a:srgbClr val="000000"/>
              </a:buClr>
              <a:buSzPct val="45833"/>
              <a:buFont typeface="Arial"/>
              <a:buNone/>
            </a:pPr>
            <a:r>
              <a:rPr lang="en-US" sz="1800" dirty="0" smtClean="0">
                <a:solidFill>
                  <a:srgbClr val="000000"/>
                </a:solidFill>
                <a:latin typeface="Arial"/>
                <a:ea typeface="Arial"/>
                <a:cs typeface="Arial"/>
                <a:sym typeface="Arial"/>
              </a:rPr>
              <a:t>• </a:t>
            </a:r>
            <a:r>
              <a:rPr lang="en-US" sz="1800" dirty="0">
                <a:solidFill>
                  <a:srgbClr val="000000"/>
                </a:solidFill>
                <a:latin typeface="Arial"/>
                <a:ea typeface="Arial"/>
                <a:cs typeface="Arial"/>
                <a:sym typeface="Arial"/>
              </a:rPr>
              <a:t>Help you solve problems and resolve </a:t>
            </a:r>
            <a:r>
              <a:rPr lang="en-US" sz="1800" dirty="0" smtClean="0">
                <a:solidFill>
                  <a:srgbClr val="000000"/>
                </a:solidFill>
                <a:latin typeface="Arial"/>
                <a:ea typeface="Arial"/>
                <a:cs typeface="Arial"/>
                <a:sym typeface="Arial"/>
              </a:rPr>
              <a:t>issues</a:t>
            </a:r>
            <a:endParaRPr lang="en-US" sz="1800" dirty="0">
              <a:solidFill>
                <a:srgbClr val="000000"/>
              </a:solidFill>
              <a:latin typeface="Arial"/>
              <a:ea typeface="Arial"/>
              <a:cs typeface="Arial"/>
              <a:sym typeface="Arial"/>
            </a:endParaRPr>
          </a:p>
        </p:txBody>
      </p:sp>
      <p:sp>
        <p:nvSpPr>
          <p:cNvPr id="5" name="Slide Number Placeholder 4"/>
          <p:cNvSpPr>
            <a:spLocks noGrp="1"/>
          </p:cNvSpPr>
          <p:nvPr>
            <p:ph type="sldNum" idx="12"/>
          </p:nvPr>
        </p:nvSpPr>
        <p:spPr/>
        <p:txBody>
          <a:bodyPr/>
          <a:lstStyle/>
          <a:p>
            <a:r>
              <a:rPr lang="en-US" dirty="0" smtClean="0"/>
              <a:t>18</a:t>
            </a:r>
            <a:endParaRPr lang="en-US" dirty="0"/>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245825" y="0"/>
            <a:ext cx="8019599" cy="1219199"/>
          </a:xfrm>
          <a:prstGeom prst="rect">
            <a:avLst/>
          </a:prstGeom>
        </p:spPr>
        <p:txBody>
          <a:bodyPr lIns="91425" tIns="91425" rIns="91425" bIns="91425" anchor="ctr" anchorCtr="0">
            <a:noAutofit/>
          </a:bodyPr>
          <a:lstStyle/>
          <a:p>
            <a:pPr lvl="0" rtl="0">
              <a:buNone/>
            </a:pPr>
            <a:r>
              <a:rPr lang="en-US" dirty="0"/>
              <a:t>Getting the Most Out of Account Management</a:t>
            </a:r>
          </a:p>
        </p:txBody>
      </p:sp>
      <p:sp>
        <p:nvSpPr>
          <p:cNvPr id="208" name="Shape 208"/>
          <p:cNvSpPr txBox="1">
            <a:spLocks noGrp="1"/>
          </p:cNvSpPr>
          <p:nvPr>
            <p:ph type="body" idx="1"/>
          </p:nvPr>
        </p:nvSpPr>
        <p:spPr>
          <a:xfrm>
            <a:off x="685800" y="1447800"/>
            <a:ext cx="7772400" cy="4648200"/>
          </a:xfrm>
          <a:prstGeom prst="rect">
            <a:avLst/>
          </a:prstGeom>
        </p:spPr>
        <p:txBody>
          <a:bodyPr lIns="91425" tIns="91425" rIns="91425" bIns="91425" anchor="t" anchorCtr="0">
            <a:noAutofit/>
          </a:bodyPr>
          <a:lstStyle/>
          <a:p>
            <a:pPr marL="0" lvl="0" indent="0" rtl="0">
              <a:buClr>
                <a:srgbClr val="000000"/>
              </a:buClr>
              <a:buSzPct val="45833"/>
              <a:buFont typeface="Arial"/>
              <a:buNone/>
            </a:pPr>
            <a:r>
              <a:rPr lang="en-US" sz="2400" dirty="0">
                <a:solidFill>
                  <a:srgbClr val="000000"/>
                </a:solidFill>
                <a:latin typeface="Arial"/>
                <a:ea typeface="Arial"/>
                <a:cs typeface="Arial"/>
                <a:sym typeface="Arial"/>
              </a:rPr>
              <a:t>Traditional - Customer Service</a:t>
            </a:r>
          </a:p>
          <a:p>
            <a:pPr marL="457200" indent="0">
              <a:buClr>
                <a:srgbClr val="000000"/>
              </a:buClr>
              <a:buSzPct val="45833"/>
            </a:pPr>
            <a:r>
              <a:rPr lang="en-US" sz="2000" dirty="0" smtClean="0">
                <a:solidFill>
                  <a:srgbClr val="000000"/>
                </a:solidFill>
                <a:latin typeface="Arial"/>
                <a:ea typeface="Arial"/>
                <a:cs typeface="Arial"/>
                <a:sym typeface="Arial"/>
              </a:rPr>
              <a:t>  Troubleshooting, issue resolution, project coordination,</a:t>
            </a:r>
          </a:p>
          <a:p>
            <a:pPr marL="457200" indent="0">
              <a:buClr>
                <a:srgbClr val="000000"/>
              </a:buClr>
              <a:buSzPct val="45833"/>
              <a:buNone/>
            </a:pPr>
            <a:r>
              <a:rPr lang="en-US" sz="2000" dirty="0" smtClean="0">
                <a:solidFill>
                  <a:srgbClr val="000000"/>
                </a:solidFill>
                <a:latin typeface="Arial"/>
                <a:ea typeface="Arial"/>
                <a:cs typeface="Arial"/>
                <a:sym typeface="Arial"/>
              </a:rPr>
              <a:t>   communication</a:t>
            </a:r>
            <a:endParaRPr lang="en-US" sz="2000" dirty="0">
              <a:solidFill>
                <a:srgbClr val="000000"/>
              </a:solidFill>
              <a:latin typeface="Arial"/>
              <a:ea typeface="Arial"/>
              <a:cs typeface="Arial"/>
              <a:sym typeface="Arial"/>
            </a:endParaRPr>
          </a:p>
          <a:p>
            <a:endParaRPr dirty="0"/>
          </a:p>
          <a:p>
            <a:pPr marL="0" lvl="0" indent="0" rtl="0">
              <a:buClr>
                <a:srgbClr val="000000"/>
              </a:buClr>
              <a:buSzPct val="45833"/>
              <a:buFont typeface="Arial"/>
              <a:buNone/>
            </a:pPr>
            <a:r>
              <a:rPr lang="en-US" sz="2400" dirty="0">
                <a:solidFill>
                  <a:srgbClr val="000000"/>
                </a:solidFill>
                <a:latin typeface="Arial"/>
                <a:ea typeface="Arial"/>
                <a:cs typeface="Arial"/>
                <a:sym typeface="Arial"/>
              </a:rPr>
              <a:t>Future</a:t>
            </a:r>
            <a:r>
              <a:rPr lang="en-US" sz="2400" b="1" dirty="0">
                <a:solidFill>
                  <a:srgbClr val="000000"/>
                </a:solidFill>
                <a:latin typeface="Arial"/>
                <a:ea typeface="Arial"/>
                <a:cs typeface="Arial"/>
                <a:sym typeface="Arial"/>
              </a:rPr>
              <a:t> </a:t>
            </a:r>
            <a:r>
              <a:rPr lang="en-US" sz="2400" dirty="0">
                <a:solidFill>
                  <a:srgbClr val="000000"/>
                </a:solidFill>
                <a:latin typeface="Arial"/>
                <a:ea typeface="Arial"/>
                <a:cs typeface="Arial"/>
                <a:sym typeface="Arial"/>
              </a:rPr>
              <a:t>Focused - Strategic Partnership</a:t>
            </a:r>
          </a:p>
          <a:p>
            <a:pPr marL="457200" indent="0">
              <a:buClr>
                <a:srgbClr val="000000"/>
              </a:buClr>
              <a:buSzPct val="45833"/>
            </a:pPr>
            <a:r>
              <a:rPr lang="en-US" sz="2000" dirty="0" smtClean="0">
                <a:solidFill>
                  <a:srgbClr val="000000"/>
                </a:solidFill>
                <a:latin typeface="Arial"/>
                <a:ea typeface="Arial"/>
                <a:cs typeface="Arial"/>
                <a:sym typeface="Arial"/>
              </a:rPr>
              <a:t>  Want </a:t>
            </a:r>
            <a:r>
              <a:rPr lang="en-US" sz="2000" dirty="0">
                <a:solidFill>
                  <a:srgbClr val="000000"/>
                </a:solidFill>
                <a:latin typeface="Arial"/>
                <a:ea typeface="Arial"/>
                <a:cs typeface="Arial"/>
                <a:sym typeface="Arial"/>
              </a:rPr>
              <a:t>the Account Team to be advocates and honest brokers </a:t>
            </a:r>
            <a:endParaRPr lang="en-US" sz="2000" dirty="0" smtClean="0">
              <a:solidFill>
                <a:srgbClr val="000000"/>
              </a:solidFill>
              <a:latin typeface="Arial"/>
              <a:ea typeface="Arial"/>
              <a:cs typeface="Arial"/>
              <a:sym typeface="Arial"/>
            </a:endParaRPr>
          </a:p>
          <a:p>
            <a:pPr marL="457200" indent="0">
              <a:buClr>
                <a:srgbClr val="000000"/>
              </a:buClr>
              <a:buSzPct val="45833"/>
              <a:buNone/>
            </a:pPr>
            <a:r>
              <a:rPr lang="en-US" sz="2000" dirty="0" smtClean="0">
                <a:solidFill>
                  <a:srgbClr val="000000"/>
                </a:solidFill>
                <a:latin typeface="Arial"/>
                <a:ea typeface="Arial"/>
                <a:cs typeface="Arial"/>
                <a:sym typeface="Arial"/>
              </a:rPr>
              <a:t>   for you</a:t>
            </a:r>
            <a:endParaRPr lang="en-US" sz="2000" dirty="0">
              <a:solidFill>
                <a:srgbClr val="000000"/>
              </a:solidFill>
              <a:latin typeface="Arial"/>
              <a:ea typeface="Arial"/>
              <a:cs typeface="Arial"/>
              <a:sym typeface="Arial"/>
            </a:endParaRPr>
          </a:p>
          <a:p>
            <a:pPr marL="457200" indent="0">
              <a:buClr>
                <a:srgbClr val="000000"/>
              </a:buClr>
              <a:buSzPct val="45833"/>
            </a:pPr>
            <a:r>
              <a:rPr lang="en-US" sz="2000" dirty="0" smtClean="0">
                <a:solidFill>
                  <a:srgbClr val="000000"/>
                </a:solidFill>
                <a:latin typeface="Arial"/>
                <a:ea typeface="Arial"/>
                <a:cs typeface="Arial"/>
                <a:sym typeface="Arial"/>
              </a:rPr>
              <a:t>  Translate </a:t>
            </a:r>
            <a:r>
              <a:rPr lang="en-US" sz="2000" dirty="0">
                <a:solidFill>
                  <a:srgbClr val="000000"/>
                </a:solidFill>
                <a:latin typeface="Arial"/>
                <a:ea typeface="Arial"/>
                <a:cs typeface="Arial"/>
                <a:sym typeface="Arial"/>
              </a:rPr>
              <a:t>account knowledge into customer-centric </a:t>
            </a:r>
            <a:r>
              <a:rPr lang="en-US" sz="2000" dirty="0" smtClean="0">
                <a:solidFill>
                  <a:srgbClr val="000000"/>
                </a:solidFill>
                <a:latin typeface="Arial"/>
                <a:ea typeface="Arial"/>
                <a:cs typeface="Arial"/>
                <a:sym typeface="Arial"/>
              </a:rPr>
              <a:t>solutions</a:t>
            </a:r>
          </a:p>
          <a:p>
            <a:pPr marL="457200" indent="0">
              <a:buClr>
                <a:srgbClr val="000000"/>
              </a:buClr>
              <a:buSzPct val="45833"/>
              <a:buNone/>
            </a:pPr>
            <a:r>
              <a:rPr lang="en-US" sz="2000" dirty="0" smtClean="0">
                <a:solidFill>
                  <a:srgbClr val="000000"/>
                </a:solidFill>
                <a:latin typeface="Arial"/>
                <a:ea typeface="Arial"/>
                <a:cs typeface="Arial"/>
                <a:sym typeface="Arial"/>
              </a:rPr>
              <a:t>   </a:t>
            </a:r>
            <a:r>
              <a:rPr lang="en-US" sz="2000" dirty="0">
                <a:solidFill>
                  <a:srgbClr val="000000"/>
                </a:solidFill>
                <a:latin typeface="Arial"/>
                <a:ea typeface="Arial"/>
                <a:cs typeface="Arial"/>
                <a:sym typeface="Arial"/>
              </a:rPr>
              <a:t>within </a:t>
            </a:r>
            <a:r>
              <a:rPr lang="en-US" sz="2000" dirty="0" smtClean="0">
                <a:solidFill>
                  <a:srgbClr val="000000"/>
                </a:solidFill>
                <a:latin typeface="Arial"/>
                <a:ea typeface="Arial"/>
                <a:cs typeface="Arial"/>
                <a:sym typeface="Arial"/>
              </a:rPr>
              <a:t>GSA</a:t>
            </a:r>
          </a:p>
          <a:p>
            <a:pPr marL="457200" indent="0">
              <a:buClr>
                <a:srgbClr val="000000"/>
              </a:buClr>
              <a:buSzPct val="45833"/>
            </a:pPr>
            <a:r>
              <a:rPr lang="en-US" sz="2000" dirty="0" smtClean="0">
                <a:solidFill>
                  <a:srgbClr val="000000"/>
                </a:solidFill>
                <a:latin typeface="Arial"/>
                <a:ea typeface="Arial"/>
                <a:cs typeface="Arial"/>
                <a:sym typeface="Arial"/>
              </a:rPr>
              <a:t>  Help </a:t>
            </a:r>
            <a:r>
              <a:rPr lang="en-US" sz="2000" dirty="0">
                <a:solidFill>
                  <a:srgbClr val="000000"/>
                </a:solidFill>
                <a:latin typeface="Arial"/>
                <a:ea typeface="Arial"/>
                <a:cs typeface="Arial"/>
                <a:sym typeface="Arial"/>
              </a:rPr>
              <a:t>you stay focused on your mission goals </a:t>
            </a:r>
            <a:r>
              <a:rPr lang="en-US" sz="2000" dirty="0" smtClean="0">
                <a:solidFill>
                  <a:srgbClr val="000000"/>
                </a:solidFill>
                <a:latin typeface="Arial"/>
                <a:ea typeface="Arial"/>
                <a:cs typeface="Arial"/>
                <a:sym typeface="Arial"/>
              </a:rPr>
              <a:t>by</a:t>
            </a:r>
          </a:p>
          <a:p>
            <a:pPr marL="457200" indent="0">
              <a:buClr>
                <a:srgbClr val="000000"/>
              </a:buClr>
              <a:buSzPct val="45833"/>
              <a:buNone/>
            </a:pPr>
            <a:r>
              <a:rPr lang="en-US" sz="2000" dirty="0" smtClean="0">
                <a:solidFill>
                  <a:srgbClr val="000000"/>
                </a:solidFill>
                <a:latin typeface="Arial"/>
                <a:ea typeface="Arial"/>
                <a:cs typeface="Arial"/>
                <a:sym typeface="Arial"/>
              </a:rPr>
              <a:t>   </a:t>
            </a:r>
            <a:r>
              <a:rPr lang="en-US" sz="2000" dirty="0">
                <a:solidFill>
                  <a:srgbClr val="000000"/>
                </a:solidFill>
                <a:latin typeface="Arial"/>
                <a:ea typeface="Arial"/>
                <a:cs typeface="Arial"/>
                <a:sym typeface="Arial"/>
              </a:rPr>
              <a:t>understanding your long term plans and </a:t>
            </a:r>
            <a:r>
              <a:rPr lang="en-US" sz="2000" dirty="0" smtClean="0">
                <a:solidFill>
                  <a:srgbClr val="000000"/>
                </a:solidFill>
                <a:latin typeface="Arial"/>
                <a:ea typeface="Arial"/>
                <a:cs typeface="Arial"/>
                <a:sym typeface="Arial"/>
              </a:rPr>
              <a:t>strategies</a:t>
            </a:r>
            <a:endParaRPr lang="en-US" sz="2000" dirty="0">
              <a:solidFill>
                <a:srgbClr val="000000"/>
              </a:solidFill>
              <a:latin typeface="Arial"/>
              <a:ea typeface="Arial"/>
              <a:cs typeface="Arial"/>
              <a:sym typeface="Arial"/>
            </a:endParaRPr>
          </a:p>
          <a:p>
            <a:endParaRPr dirty="0"/>
          </a:p>
        </p:txBody>
      </p:sp>
      <p:sp>
        <p:nvSpPr>
          <p:cNvPr id="209" name="Shape 209"/>
          <p:cNvSpPr txBox="1"/>
          <p:nvPr/>
        </p:nvSpPr>
        <p:spPr>
          <a:xfrm>
            <a:off x="1055675" y="1886925"/>
            <a:ext cx="3657600" cy="457200"/>
          </a:xfrm>
          <a:prstGeom prst="rect">
            <a:avLst/>
          </a:prstGeom>
        </p:spPr>
        <p:txBody>
          <a:bodyPr lIns="91425" tIns="91425" rIns="91425" bIns="91425" anchor="t" anchorCtr="0">
            <a:noAutofit/>
          </a:bodyPr>
          <a:lstStyle/>
          <a:p>
            <a:endParaRPr/>
          </a:p>
        </p:txBody>
      </p:sp>
      <p:sp>
        <p:nvSpPr>
          <p:cNvPr id="6" name="Slide Number Placeholder 5"/>
          <p:cNvSpPr>
            <a:spLocks noGrp="1"/>
          </p:cNvSpPr>
          <p:nvPr>
            <p:ph type="sldNum" idx="12"/>
          </p:nvPr>
        </p:nvSpPr>
        <p:spPr/>
        <p:txBody>
          <a:bodyPr/>
          <a:lstStyle/>
          <a:p>
            <a:r>
              <a:rPr lang="en-US" dirty="0" smtClean="0"/>
              <a:t>19</a:t>
            </a:r>
            <a:endParaRPr lang="en-US" dirty="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Rectangle 14"/>
          <p:cNvSpPr>
            <a:spLocks noGrp="1" noChangeArrowheads="1"/>
          </p:cNvSpPr>
          <p:nvPr>
            <p:ph type="ctrTitle"/>
          </p:nvPr>
        </p:nvSpPr>
        <p:spPr>
          <a:xfrm>
            <a:off x="762000" y="2209800"/>
            <a:ext cx="7772400" cy="685800"/>
          </a:xfrm>
        </p:spPr>
        <p:txBody>
          <a:bodyPr/>
          <a:lstStyle/>
          <a:p>
            <a:pPr algn="ctr">
              <a:lnSpc>
                <a:spcPct val="100000"/>
              </a:lnSpc>
            </a:pP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t>
            </a:r>
            <a:br>
              <a:rPr lang="en-US" dirty="0" smtClean="0"/>
            </a:br>
            <a:r>
              <a:rPr lang="en-US" dirty="0" smtClean="0"/>
              <a:t/>
            </a:r>
            <a:br>
              <a:rPr lang="en-US" dirty="0" smtClean="0"/>
            </a:br>
            <a:r>
              <a:rPr lang="en-US" b="1" dirty="0" smtClean="0">
                <a:latin typeface="Arial" pitchFamily="34" charset="0"/>
                <a:cs typeface="Arial" pitchFamily="34" charset="0"/>
              </a:rPr>
              <a:t>GSA Account Management, </a:t>
            </a:r>
            <a:br>
              <a:rPr lang="en-US" b="1" dirty="0" smtClean="0">
                <a:latin typeface="Arial" pitchFamily="34" charset="0"/>
                <a:cs typeface="Arial" pitchFamily="34" charset="0"/>
              </a:rPr>
            </a:br>
            <a:r>
              <a:rPr lang="en-US" b="1" dirty="0" smtClean="0">
                <a:latin typeface="Arial" pitchFamily="34" charset="0"/>
                <a:cs typeface="Arial" pitchFamily="34" charset="0"/>
              </a:rPr>
              <a:t>The Voice of the Customer</a:t>
            </a:r>
            <a:r>
              <a:rPr lang="en-US" b="1" dirty="0" smtClean="0">
                <a:latin typeface="Arial" pitchFamily="34" charset="0"/>
                <a:ea typeface="Calibri"/>
                <a:cs typeface="Arial" pitchFamily="34" charset="0"/>
                <a:sym typeface="Calibri"/>
              </a:rPr>
              <a:t> </a:t>
            </a:r>
            <a:r>
              <a:rPr lang="en-US" dirty="0" smtClean="0"/>
              <a:t/>
            </a:r>
            <a:br>
              <a:rPr lang="en-US" dirty="0" smtClean="0"/>
            </a:br>
            <a:r>
              <a:rPr lang="en-US" dirty="0" smtClean="0"/>
              <a:t> </a:t>
            </a:r>
            <a:br>
              <a:rPr lang="en-US" dirty="0" smtClean="0"/>
            </a:br>
            <a:r>
              <a:rPr lang="en-US" dirty="0" smtClean="0"/>
              <a:t/>
            </a:r>
            <a:br>
              <a:rPr lang="en-US" dirty="0" smtClean="0"/>
            </a:br>
            <a:endParaRPr lang="en-US" dirty="0"/>
          </a:p>
        </p:txBody>
      </p:sp>
      <p:sp>
        <p:nvSpPr>
          <p:cNvPr id="4" name="Rectangle 3"/>
          <p:cNvSpPr/>
          <p:nvPr/>
        </p:nvSpPr>
        <p:spPr>
          <a:xfrm>
            <a:off x="-304800" y="1828800"/>
            <a:ext cx="9144000" cy="769441"/>
          </a:xfrm>
          <a:prstGeom prst="rect">
            <a:avLst/>
          </a:prstGeom>
          <a:noFill/>
        </p:spPr>
        <p:txBody>
          <a:bodyPr wrap="square" lIns="91440" tIns="45720" rIns="91440" bIns="45720">
            <a:spAutoFit/>
          </a:bodyPr>
          <a:lstStyle/>
          <a:p>
            <a:pPr algn="ctr"/>
            <a:r>
              <a:rPr lang="en-US" sz="3000" b="1" dirty="0" smtClean="0">
                <a:solidFill>
                  <a:schemeClr val="accent2">
                    <a:lumMod val="50000"/>
                  </a:schemeClr>
                </a:solidFill>
              </a:rPr>
              <a:t> 	</a:t>
            </a:r>
            <a:r>
              <a:rPr lang="en-US" sz="4400" b="1" dirty="0" smtClean="0">
                <a:solidFill>
                  <a:schemeClr val="accent2">
                    <a:lumMod val="50000"/>
                  </a:schemeClr>
                </a:solidFill>
              </a:rPr>
              <a:t>Client Enrichment Series</a:t>
            </a:r>
            <a:endParaRPr lang="en-US" sz="4400" b="1" dirty="0">
              <a:ln w="1905"/>
              <a:solidFill>
                <a:schemeClr val="accent2">
                  <a:lumMod val="50000"/>
                </a:schemeClr>
              </a:solidFill>
              <a:effectLst>
                <a:innerShdw blurRad="69850" dist="43180" dir="5400000">
                  <a:srgbClr val="000000">
                    <a:alpha val="65000"/>
                  </a:srgbClr>
                </a:innerShdw>
              </a:effectLst>
            </a:endParaRPr>
          </a:p>
        </p:txBody>
      </p:sp>
      <p:sp>
        <p:nvSpPr>
          <p:cNvPr id="5" name="TextBox 4"/>
          <p:cNvSpPr txBox="1"/>
          <p:nvPr/>
        </p:nvSpPr>
        <p:spPr>
          <a:xfrm>
            <a:off x="228600" y="3581400"/>
            <a:ext cx="6019800" cy="1815882"/>
          </a:xfrm>
          <a:prstGeom prst="rect">
            <a:avLst/>
          </a:prstGeom>
          <a:noFill/>
        </p:spPr>
        <p:txBody>
          <a:bodyPr wrap="square" rtlCol="0">
            <a:spAutoFit/>
          </a:bodyPr>
          <a:lstStyle/>
          <a:p>
            <a:pPr algn="l"/>
            <a:r>
              <a:rPr lang="en-US" sz="2800" dirty="0" smtClean="0"/>
              <a:t>Hosted by: </a:t>
            </a:r>
          </a:p>
          <a:p>
            <a:pPr algn="l"/>
            <a:r>
              <a:rPr lang="en-US" sz="2800" dirty="0" smtClean="0">
                <a:latin typeface="Arial"/>
                <a:ea typeface="Arial"/>
                <a:cs typeface="Arial"/>
                <a:sym typeface="Arial"/>
              </a:rPr>
              <a:t>Leah </a:t>
            </a:r>
            <a:r>
              <a:rPr lang="en-US" sz="2800" dirty="0" err="1" smtClean="0">
                <a:latin typeface="Arial"/>
                <a:ea typeface="Arial"/>
                <a:cs typeface="Arial"/>
                <a:sym typeface="Arial"/>
              </a:rPr>
              <a:t>Fant</a:t>
            </a:r>
            <a:r>
              <a:rPr lang="en-US" sz="2800" dirty="0" smtClean="0">
                <a:latin typeface="Arial"/>
                <a:ea typeface="Arial"/>
                <a:cs typeface="Arial"/>
                <a:sym typeface="Arial"/>
              </a:rPr>
              <a:t>, National Account Manager</a:t>
            </a:r>
            <a:r>
              <a:rPr lang="en-US" sz="2800" dirty="0" smtClean="0"/>
              <a:t>, PBS Central Office of Client Solutions </a:t>
            </a:r>
            <a:endParaRPr lang="en-US" sz="2800" dirty="0"/>
          </a:p>
        </p:txBody>
      </p:sp>
      <p:pic>
        <p:nvPicPr>
          <p:cNvPr id="2052" name="Picture 4"/>
          <p:cNvPicPr>
            <a:picLocks noChangeAspect="1" noChangeArrowheads="1"/>
          </p:cNvPicPr>
          <p:nvPr/>
        </p:nvPicPr>
        <p:blipFill>
          <a:blip r:embed="rId3"/>
          <a:srcRect/>
          <a:stretch>
            <a:fillRect/>
          </a:stretch>
        </p:blipFill>
        <p:spPr bwMode="auto">
          <a:xfrm>
            <a:off x="7162800" y="3657600"/>
            <a:ext cx="1521719" cy="1816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6" name="Shape 216"/>
          <p:cNvSpPr txBox="1">
            <a:spLocks noGrp="1"/>
          </p:cNvSpPr>
          <p:nvPr>
            <p:ph type="body" idx="1"/>
          </p:nvPr>
        </p:nvSpPr>
        <p:spPr>
          <a:xfrm>
            <a:off x="685800" y="1447800"/>
            <a:ext cx="7772400" cy="4343400"/>
          </a:xfrm>
          <a:prstGeom prst="rect">
            <a:avLst/>
          </a:prstGeom>
        </p:spPr>
        <p:txBody>
          <a:bodyPr lIns="91425" tIns="91425" rIns="91425" bIns="91425" anchor="t" anchorCtr="0">
            <a:noAutofit/>
          </a:bodyPr>
          <a:lstStyle/>
          <a:p>
            <a:pPr marL="0" lvl="0" indent="0" algn="ctr" rtl="0">
              <a:lnSpc>
                <a:spcPct val="80000"/>
              </a:lnSpc>
              <a:spcBef>
                <a:spcPts val="0"/>
              </a:spcBef>
              <a:buNone/>
            </a:pPr>
            <a:r>
              <a:rPr lang="en-US" sz="4800" dirty="0">
                <a:solidFill>
                  <a:srgbClr val="00427E"/>
                </a:solidFill>
              </a:rPr>
              <a:t>
</a:t>
            </a:r>
          </a:p>
          <a:p>
            <a:pPr marL="0" lvl="0" indent="0" algn="ctr" rtl="0">
              <a:lnSpc>
                <a:spcPct val="80000"/>
              </a:lnSpc>
              <a:spcBef>
                <a:spcPts val="0"/>
              </a:spcBef>
              <a:buClr>
                <a:srgbClr val="000000"/>
              </a:buClr>
              <a:buSzPct val="25000"/>
              <a:buFont typeface="Arial"/>
              <a:buNone/>
            </a:pPr>
            <a:r>
              <a:rPr lang="en-US" sz="4800" dirty="0">
                <a:solidFill>
                  <a:srgbClr val="000000"/>
                </a:solidFill>
                <a:latin typeface="Arial" pitchFamily="34" charset="0"/>
                <a:cs typeface="Arial" pitchFamily="34" charset="0"/>
              </a:rPr>
              <a:t>Questions?</a:t>
            </a:r>
          </a:p>
          <a:p>
            <a:endParaRPr dirty="0"/>
          </a:p>
        </p:txBody>
      </p:sp>
      <p:sp>
        <p:nvSpPr>
          <p:cNvPr id="5" name="Slide Number Placeholder 4"/>
          <p:cNvSpPr>
            <a:spLocks noGrp="1"/>
          </p:cNvSpPr>
          <p:nvPr>
            <p:ph type="sldNum" idx="12"/>
          </p:nvPr>
        </p:nvSpPr>
        <p:spPr/>
        <p:txBody>
          <a:bodyPr/>
          <a:lstStyle/>
          <a:p>
            <a:r>
              <a:rPr lang="en-US" dirty="0" smtClean="0"/>
              <a:t>20</a:t>
            </a:r>
            <a:endParaRPr lang="en-US" dirty="0"/>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Shape 229"/>
          <p:cNvSpPr txBox="1">
            <a:spLocks noGrp="1"/>
          </p:cNvSpPr>
          <p:nvPr>
            <p:ph type="body" idx="1"/>
          </p:nvPr>
        </p:nvSpPr>
        <p:spPr>
          <a:xfrm>
            <a:off x="685800" y="1447800"/>
            <a:ext cx="7924800" cy="4343400"/>
          </a:xfrm>
          <a:prstGeom prst="rect">
            <a:avLst/>
          </a:prstGeom>
        </p:spPr>
        <p:txBody>
          <a:bodyPr lIns="91425" tIns="91425" rIns="91425" bIns="91425" anchor="t" anchorCtr="0">
            <a:noAutofit/>
          </a:bodyPr>
          <a:lstStyle/>
          <a:p>
            <a:pPr lvl="0" algn="ctr" rtl="0">
              <a:buNone/>
            </a:pPr>
            <a:endParaRPr lang="en-US" sz="2800" dirty="0" smtClean="0">
              <a:solidFill>
                <a:srgbClr val="1155CC"/>
              </a:solidFill>
            </a:endParaRPr>
          </a:p>
          <a:p>
            <a:pPr lvl="0" algn="ctr" rtl="0">
              <a:buNone/>
            </a:pPr>
            <a:r>
              <a:rPr lang="en-US" dirty="0" smtClean="0">
                <a:solidFill>
                  <a:srgbClr val="000000"/>
                </a:solidFill>
                <a:latin typeface="+mj-lt"/>
              </a:rPr>
              <a:t>Thank </a:t>
            </a:r>
            <a:r>
              <a:rPr lang="en-US" dirty="0">
                <a:solidFill>
                  <a:srgbClr val="000000"/>
                </a:solidFill>
                <a:latin typeface="+mj-lt"/>
              </a:rPr>
              <a:t>you for joining us today for a discussion on </a:t>
            </a:r>
            <a:endParaRPr lang="en-US" dirty="0" smtClean="0">
              <a:solidFill>
                <a:srgbClr val="000000"/>
              </a:solidFill>
              <a:latin typeface="+mj-lt"/>
            </a:endParaRPr>
          </a:p>
          <a:p>
            <a:pPr lvl="0" rtl="0">
              <a:buNone/>
            </a:pPr>
            <a:endParaRPr lang="en-US" dirty="0" smtClean="0">
              <a:solidFill>
                <a:srgbClr val="000000"/>
              </a:solidFill>
              <a:latin typeface="+mj-lt"/>
            </a:endParaRPr>
          </a:p>
          <a:p>
            <a:pPr lvl="0" rtl="0">
              <a:buNone/>
            </a:pPr>
            <a:r>
              <a:rPr lang="en-US" sz="2800" b="1" dirty="0" smtClean="0">
                <a:solidFill>
                  <a:srgbClr val="000000"/>
                </a:solidFill>
                <a:latin typeface="+mj-lt"/>
                <a:ea typeface="Arial"/>
                <a:cs typeface="Arial"/>
              </a:rPr>
              <a:t>Introduction to </a:t>
            </a:r>
            <a:r>
              <a:rPr lang="en-US" sz="2800" b="1" dirty="0" smtClean="0">
                <a:solidFill>
                  <a:srgbClr val="000000"/>
                </a:solidFill>
                <a:latin typeface="+mj-lt"/>
                <a:ea typeface="Arial"/>
                <a:cs typeface="Arial"/>
                <a:sym typeface="Arial"/>
              </a:rPr>
              <a:t>GSA Account Management,</a:t>
            </a:r>
            <a:r>
              <a:rPr lang="en-US" b="1" dirty="0" smtClean="0">
                <a:solidFill>
                  <a:srgbClr val="000000"/>
                </a:solidFill>
                <a:latin typeface="+mj-lt"/>
                <a:ea typeface="Arial"/>
                <a:cs typeface="Arial"/>
                <a:sym typeface="Arial"/>
              </a:rPr>
              <a:t> </a:t>
            </a:r>
            <a:endParaRPr lang="en-US" b="1" dirty="0">
              <a:solidFill>
                <a:srgbClr val="000000"/>
              </a:solidFill>
              <a:latin typeface="+mj-lt"/>
              <a:ea typeface="Arial"/>
              <a:cs typeface="Arial"/>
              <a:sym typeface="Arial"/>
            </a:endParaRPr>
          </a:p>
          <a:p>
            <a:pPr lvl="0" algn="ctr" rtl="0">
              <a:buNone/>
            </a:pPr>
            <a:r>
              <a:rPr lang="en-US" b="1" dirty="0">
                <a:solidFill>
                  <a:srgbClr val="000000"/>
                </a:solidFill>
                <a:latin typeface="+mj-lt"/>
              </a:rPr>
              <a:t> </a:t>
            </a:r>
            <a:r>
              <a:rPr lang="en-US" sz="2800" b="1" dirty="0">
                <a:solidFill>
                  <a:srgbClr val="000000"/>
                </a:solidFill>
                <a:latin typeface="+mj-lt"/>
              </a:rPr>
              <a:t>Voice of the Customer</a:t>
            </a:r>
          </a:p>
          <a:p>
            <a:endParaRPr dirty="0"/>
          </a:p>
          <a:p>
            <a:endParaRPr dirty="0"/>
          </a:p>
        </p:txBody>
      </p:sp>
      <p:sp>
        <p:nvSpPr>
          <p:cNvPr id="4" name="Slide Number Placeholder 3"/>
          <p:cNvSpPr>
            <a:spLocks noGrp="1"/>
          </p:cNvSpPr>
          <p:nvPr>
            <p:ph type="sldNum" idx="12"/>
          </p:nvPr>
        </p:nvSpPr>
        <p:spPr/>
        <p:txBody>
          <a:bodyPr/>
          <a:lstStyle/>
          <a:p>
            <a:r>
              <a:rPr lang="en-US" dirty="0" smtClean="0"/>
              <a:t>21</a:t>
            </a:r>
            <a:endParaRPr lang="en-US" dirty="0"/>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buNone/>
            </a:pPr>
            <a:endParaRPr lang="en-US" dirty="0" smtClean="0"/>
          </a:p>
          <a:p>
            <a:pPr algn="ctr">
              <a:buNone/>
            </a:pPr>
            <a:endParaRPr lang="en-US" dirty="0" smtClean="0"/>
          </a:p>
          <a:p>
            <a:pPr algn="ctr">
              <a:buNone/>
            </a:pPr>
            <a:r>
              <a:rPr lang="en-US" sz="3600" dirty="0" smtClean="0">
                <a:solidFill>
                  <a:srgbClr val="000000"/>
                </a:solidFill>
              </a:rPr>
              <a:t>National Accounts Teams</a:t>
            </a:r>
          </a:p>
          <a:p>
            <a:pPr algn="ctr">
              <a:buNone/>
            </a:pPr>
            <a:endParaRPr lang="en-US" dirty="0" smtClean="0">
              <a:solidFill>
                <a:srgbClr val="000000"/>
              </a:solidFill>
            </a:endParaRPr>
          </a:p>
          <a:p>
            <a:pPr algn="ctr">
              <a:buNone/>
            </a:pPr>
            <a:r>
              <a:rPr lang="en-US" dirty="0" smtClean="0">
                <a:solidFill>
                  <a:srgbClr val="000000"/>
                </a:solidFill>
              </a:rPr>
              <a:t>http://www.gsa.gov/portal/content/100859</a:t>
            </a:r>
            <a:endParaRPr lang="en-US" dirty="0">
              <a:solidFill>
                <a:srgbClr val="000000"/>
              </a:solidFill>
            </a:endParaRPr>
          </a:p>
        </p:txBody>
      </p:sp>
      <p:sp>
        <p:nvSpPr>
          <p:cNvPr id="4" name="Slide Number Placeholder 3"/>
          <p:cNvSpPr>
            <a:spLocks noGrp="1"/>
          </p:cNvSpPr>
          <p:nvPr>
            <p:ph type="sldNum" idx="12"/>
          </p:nvPr>
        </p:nvSpPr>
        <p:spPr/>
        <p:txBody>
          <a:bodyPr/>
          <a:lstStyle/>
          <a:p>
            <a:r>
              <a:rPr lang="en-US" dirty="0" smtClean="0"/>
              <a:t>22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685800" y="0"/>
            <a:ext cx="7772400" cy="1219199"/>
          </a:xfrm>
          <a:prstGeom prst="rect">
            <a:avLst/>
          </a:prstGeom>
        </p:spPr>
        <p:txBody>
          <a:bodyPr lIns="91425" tIns="91425" rIns="91425" bIns="91425" anchor="ctr" anchorCtr="0">
            <a:noAutofit/>
          </a:bodyPr>
          <a:lstStyle/>
          <a:p>
            <a:pPr>
              <a:buNone/>
            </a:pPr>
            <a:r>
              <a:rPr lang="en-US" dirty="0" smtClean="0"/>
              <a:t>Contacts</a:t>
            </a:r>
            <a:endParaRPr lang="en-US" dirty="0"/>
          </a:p>
        </p:txBody>
      </p:sp>
      <p:sp>
        <p:nvSpPr>
          <p:cNvPr id="223" name="Shape 223"/>
          <p:cNvSpPr txBox="1">
            <a:spLocks noGrp="1"/>
          </p:cNvSpPr>
          <p:nvPr>
            <p:ph type="body" idx="1"/>
          </p:nvPr>
        </p:nvSpPr>
        <p:spPr>
          <a:xfrm>
            <a:off x="685800" y="1447800"/>
            <a:ext cx="7772400" cy="4648200"/>
          </a:xfrm>
          <a:prstGeom prst="rect">
            <a:avLst/>
          </a:prstGeom>
        </p:spPr>
        <p:txBody>
          <a:bodyPr lIns="91425" tIns="91425" rIns="91425" bIns="91425" numCol="2" anchor="t" anchorCtr="0">
            <a:noAutofit/>
          </a:bodyPr>
          <a:lstStyle/>
          <a:p>
            <a:pPr lvl="0">
              <a:buNone/>
            </a:pPr>
            <a:r>
              <a:rPr lang="en-US" sz="2000" dirty="0" smtClean="0">
                <a:solidFill>
                  <a:srgbClr val="000000"/>
                </a:solidFill>
                <a:latin typeface="Arial" pitchFamily="34" charset="0"/>
                <a:cs typeface="Arial" pitchFamily="34" charset="0"/>
              </a:rPr>
              <a:t>Leah </a:t>
            </a:r>
            <a:r>
              <a:rPr lang="en-US" sz="2000" dirty="0" err="1" smtClean="0">
                <a:solidFill>
                  <a:srgbClr val="000000"/>
                </a:solidFill>
                <a:latin typeface="Arial" pitchFamily="34" charset="0"/>
                <a:cs typeface="Arial" pitchFamily="34" charset="0"/>
              </a:rPr>
              <a:t>Fant</a:t>
            </a:r>
            <a:endParaRPr lang="en-US" sz="2000" dirty="0" smtClean="0">
              <a:solidFill>
                <a:srgbClr val="000000"/>
              </a:solidFill>
              <a:latin typeface="Arial" pitchFamily="34" charset="0"/>
              <a:cs typeface="Arial" pitchFamily="34" charset="0"/>
            </a:endParaRPr>
          </a:p>
          <a:p>
            <a:pPr lvl="0">
              <a:buNone/>
            </a:pPr>
            <a:r>
              <a:rPr lang="en-US" sz="2000" dirty="0" smtClean="0">
                <a:solidFill>
                  <a:srgbClr val="000000"/>
                </a:solidFill>
                <a:latin typeface="Arial" pitchFamily="34" charset="0"/>
                <a:cs typeface="Arial" pitchFamily="34" charset="0"/>
              </a:rPr>
              <a:t>National Account Manager</a:t>
            </a:r>
          </a:p>
          <a:p>
            <a:pPr lvl="0">
              <a:buNone/>
            </a:pPr>
            <a:r>
              <a:rPr lang="en-US" sz="2000" dirty="0" smtClean="0">
                <a:solidFill>
                  <a:srgbClr val="000000"/>
                </a:solidFill>
                <a:latin typeface="Arial" pitchFamily="34" charset="0"/>
                <a:cs typeface="Arial" pitchFamily="34" charset="0"/>
              </a:rPr>
              <a:t>Office: 202.501.0514</a:t>
            </a:r>
          </a:p>
          <a:p>
            <a:pPr lvl="0">
              <a:buNone/>
            </a:pPr>
            <a:r>
              <a:rPr lang="en-US" sz="2000" dirty="0" smtClean="0">
                <a:solidFill>
                  <a:srgbClr val="000000"/>
                </a:solidFill>
                <a:latin typeface="Arial" pitchFamily="34" charset="0"/>
                <a:cs typeface="Arial" pitchFamily="34" charset="0"/>
              </a:rPr>
              <a:t>Mobile: 202.525.8917</a:t>
            </a:r>
          </a:p>
          <a:p>
            <a:pPr>
              <a:buNone/>
            </a:pPr>
            <a:r>
              <a:rPr lang="en-US" sz="2000" dirty="0" smtClean="0">
                <a:solidFill>
                  <a:srgbClr val="000000"/>
                </a:solidFill>
                <a:latin typeface="Arial" pitchFamily="34" charset="0"/>
                <a:cs typeface="Arial" pitchFamily="34" charset="0"/>
              </a:rPr>
              <a:t>leah.fant@gsa.gov</a:t>
            </a:r>
          </a:p>
          <a:p>
            <a:pPr lvl="0" rtl="0">
              <a:buNone/>
            </a:pPr>
            <a:endParaRPr lang="en-US" sz="2000" dirty="0" smtClean="0">
              <a:solidFill>
                <a:srgbClr val="000000"/>
              </a:solidFill>
              <a:latin typeface="Arial" pitchFamily="34" charset="0"/>
              <a:cs typeface="Arial" pitchFamily="34" charset="0"/>
            </a:endParaRPr>
          </a:p>
          <a:p>
            <a:pPr lvl="0" rtl="0">
              <a:buNone/>
            </a:pPr>
            <a:r>
              <a:rPr lang="en-US" sz="2000" dirty="0" smtClean="0">
                <a:solidFill>
                  <a:srgbClr val="000000"/>
                </a:solidFill>
                <a:latin typeface="Arial" pitchFamily="34" charset="0"/>
                <a:cs typeface="Arial" pitchFamily="34" charset="0"/>
              </a:rPr>
              <a:t>Herman </a:t>
            </a:r>
            <a:r>
              <a:rPr lang="en-US" sz="2000" dirty="0">
                <a:solidFill>
                  <a:srgbClr val="000000"/>
                </a:solidFill>
                <a:latin typeface="Arial" pitchFamily="34" charset="0"/>
                <a:cs typeface="Arial" pitchFamily="34" charset="0"/>
              </a:rPr>
              <a:t>Goodyear</a:t>
            </a:r>
          </a:p>
          <a:p>
            <a:pPr lvl="0" rtl="0">
              <a:buNone/>
            </a:pPr>
            <a:r>
              <a:rPr lang="en-US" sz="2000" dirty="0">
                <a:solidFill>
                  <a:srgbClr val="000000"/>
                </a:solidFill>
                <a:latin typeface="Arial" pitchFamily="34" charset="0"/>
                <a:cs typeface="Arial" pitchFamily="34" charset="0"/>
              </a:rPr>
              <a:t>Director, National Accounts</a:t>
            </a:r>
          </a:p>
          <a:p>
            <a:pPr lvl="0">
              <a:buNone/>
            </a:pPr>
            <a:r>
              <a:rPr lang="en-US" sz="2000" dirty="0" smtClean="0">
                <a:solidFill>
                  <a:srgbClr val="000000"/>
                </a:solidFill>
                <a:latin typeface="Arial" pitchFamily="34" charset="0"/>
                <a:cs typeface="Arial" pitchFamily="34" charset="0"/>
              </a:rPr>
              <a:t>Office: 202.219.0893</a:t>
            </a:r>
          </a:p>
          <a:p>
            <a:pPr lvl="0" rtl="0">
              <a:buNone/>
            </a:pPr>
            <a:r>
              <a:rPr lang="en-US" sz="2000" dirty="0" smtClean="0">
                <a:solidFill>
                  <a:srgbClr val="000000"/>
                </a:solidFill>
                <a:latin typeface="Arial" pitchFamily="34" charset="0"/>
                <a:cs typeface="Arial" pitchFamily="34" charset="0"/>
              </a:rPr>
              <a:t>Mobile: 240.893.3678</a:t>
            </a:r>
            <a:endParaRPr lang="en-US" sz="2000" dirty="0">
              <a:solidFill>
                <a:srgbClr val="000000"/>
              </a:solidFill>
              <a:latin typeface="Arial" pitchFamily="34" charset="0"/>
              <a:cs typeface="Arial" pitchFamily="34" charset="0"/>
            </a:endParaRPr>
          </a:p>
          <a:p>
            <a:pPr marL="190500" lvl="0" indent="0" rtl="0">
              <a:buNone/>
            </a:pPr>
            <a:r>
              <a:rPr lang="en-US" sz="2000" dirty="0" smtClean="0">
                <a:solidFill>
                  <a:srgbClr val="000000"/>
                </a:solidFill>
                <a:latin typeface="Arial" pitchFamily="34" charset="0"/>
                <a:cs typeface="Arial" pitchFamily="34" charset="0"/>
              </a:rPr>
              <a:t>herman.goodyear@gsa.gov</a:t>
            </a:r>
          </a:p>
          <a:p>
            <a:pPr lvl="0" rtl="0">
              <a:buNone/>
            </a:pPr>
            <a:r>
              <a:rPr lang="en-US" sz="2000" dirty="0" smtClean="0">
                <a:solidFill>
                  <a:srgbClr val="000000"/>
                </a:solidFill>
                <a:latin typeface="Arial" pitchFamily="34" charset="0"/>
                <a:cs typeface="Arial" pitchFamily="34" charset="0"/>
              </a:rPr>
              <a:t>Mark </a:t>
            </a:r>
            <a:r>
              <a:rPr lang="en-US" sz="2000" dirty="0" err="1">
                <a:solidFill>
                  <a:srgbClr val="000000"/>
                </a:solidFill>
                <a:latin typeface="Arial" pitchFamily="34" charset="0"/>
                <a:cs typeface="Arial" pitchFamily="34" charset="0"/>
              </a:rPr>
              <a:t>Hackley</a:t>
            </a:r>
            <a:endParaRPr lang="en-US" sz="2000" dirty="0">
              <a:solidFill>
                <a:srgbClr val="000000"/>
              </a:solidFill>
              <a:latin typeface="Arial" pitchFamily="34" charset="0"/>
              <a:cs typeface="Arial" pitchFamily="34" charset="0"/>
            </a:endParaRPr>
          </a:p>
          <a:p>
            <a:pPr lvl="0" rtl="0">
              <a:buNone/>
            </a:pPr>
            <a:r>
              <a:rPr lang="en-US" sz="2000" dirty="0">
                <a:solidFill>
                  <a:srgbClr val="000000"/>
                </a:solidFill>
                <a:latin typeface="Arial" pitchFamily="34" charset="0"/>
                <a:cs typeface="Arial" pitchFamily="34" charset="0"/>
              </a:rPr>
              <a:t>Region 8 Account Manager</a:t>
            </a:r>
          </a:p>
          <a:p>
            <a:pPr lvl="0" rtl="0">
              <a:buNone/>
            </a:pPr>
            <a:r>
              <a:rPr lang="en-US" sz="2000" dirty="0" smtClean="0">
                <a:solidFill>
                  <a:srgbClr val="000000"/>
                </a:solidFill>
                <a:latin typeface="Arial" pitchFamily="34" charset="0"/>
                <a:cs typeface="Arial" pitchFamily="34" charset="0"/>
              </a:rPr>
              <a:t>Office: 303.236.1980</a:t>
            </a:r>
            <a:endParaRPr lang="en-US" sz="2000" dirty="0">
              <a:solidFill>
                <a:srgbClr val="000000"/>
              </a:solidFill>
              <a:latin typeface="Arial" pitchFamily="34" charset="0"/>
              <a:cs typeface="Arial" pitchFamily="34" charset="0"/>
            </a:endParaRPr>
          </a:p>
          <a:p>
            <a:pPr lvl="0" rtl="0">
              <a:buNone/>
            </a:pPr>
            <a:r>
              <a:rPr lang="en-US" sz="2000" dirty="0" smtClean="0">
                <a:solidFill>
                  <a:srgbClr val="000000"/>
                </a:solidFill>
                <a:latin typeface="Arial" pitchFamily="34" charset="0"/>
                <a:cs typeface="Arial" pitchFamily="34" charset="0"/>
              </a:rPr>
              <a:t>Mobile:  303.819.3969</a:t>
            </a:r>
          </a:p>
          <a:p>
            <a:pPr lvl="0" rtl="0">
              <a:buNone/>
            </a:pPr>
            <a:r>
              <a:rPr lang="en-US" sz="2000" dirty="0" smtClean="0">
                <a:solidFill>
                  <a:srgbClr val="000000"/>
                </a:solidFill>
                <a:latin typeface="Arial" pitchFamily="34" charset="0"/>
                <a:cs typeface="Arial" pitchFamily="34" charset="0"/>
              </a:rPr>
              <a:t>mark.hackley@gsa.gov</a:t>
            </a:r>
            <a:endParaRPr lang="en-US" sz="2000" dirty="0">
              <a:solidFill>
                <a:srgbClr val="000000"/>
              </a:solidFill>
              <a:latin typeface="Arial" pitchFamily="34" charset="0"/>
              <a:cs typeface="Arial" pitchFamily="34" charset="0"/>
            </a:endParaRPr>
          </a:p>
          <a:p>
            <a:pPr lvl="0" rtl="0">
              <a:buNone/>
            </a:pPr>
            <a:endParaRPr lang="en-US" sz="2000" dirty="0" smtClean="0">
              <a:latin typeface="Arial" pitchFamily="34" charset="0"/>
              <a:cs typeface="Arial" pitchFamily="34" charset="0"/>
            </a:endParaRPr>
          </a:p>
          <a:p>
            <a:pPr lvl="0" rtl="0">
              <a:buNone/>
            </a:pPr>
            <a:endParaRPr lang="en-US" sz="2000" dirty="0" smtClean="0">
              <a:latin typeface="Arial" pitchFamily="34" charset="0"/>
              <a:cs typeface="Arial" pitchFamily="34" charset="0"/>
            </a:endParaRPr>
          </a:p>
        </p:txBody>
      </p:sp>
      <p:sp>
        <p:nvSpPr>
          <p:cNvPr id="4" name="Slide Number Placeholder 3"/>
          <p:cNvSpPr>
            <a:spLocks noGrp="1"/>
          </p:cNvSpPr>
          <p:nvPr>
            <p:ph type="sldNum" idx="12"/>
          </p:nvPr>
        </p:nvSpPr>
        <p:spPr>
          <a:xfrm>
            <a:off x="8001000" y="6400800"/>
            <a:ext cx="685799" cy="457200"/>
          </a:xfrm>
        </p:spPr>
        <p:txBody>
          <a:bodyPr/>
          <a:lstStyle/>
          <a:p>
            <a:r>
              <a:rPr lang="en-US" dirty="0" smtClean="0"/>
              <a:t>23</a:t>
            </a:r>
            <a:endParaRPr lang="en-US" dirty="0"/>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685800" y="0"/>
            <a:ext cx="7772400" cy="1219199"/>
          </a:xfrm>
          <a:prstGeom prst="rect">
            <a:avLst/>
          </a:prstGeom>
        </p:spPr>
        <p:txBody>
          <a:bodyPr lIns="91425" tIns="91425" rIns="91425" bIns="91425" anchor="ctr" anchorCtr="0">
            <a:noAutofit/>
          </a:bodyPr>
          <a:lstStyle/>
          <a:p>
            <a:pPr lvl="0" rtl="0">
              <a:buNone/>
            </a:pPr>
            <a:r>
              <a:rPr lang="en-US" dirty="0"/>
              <a:t>Upcoming Client Enrichment Series</a:t>
            </a:r>
          </a:p>
        </p:txBody>
      </p:sp>
      <p:sp>
        <p:nvSpPr>
          <p:cNvPr id="235" name="Shape 235"/>
          <p:cNvSpPr txBox="1">
            <a:spLocks noGrp="1"/>
          </p:cNvSpPr>
          <p:nvPr>
            <p:ph type="body" idx="1"/>
          </p:nvPr>
        </p:nvSpPr>
        <p:spPr>
          <a:xfrm>
            <a:off x="533400" y="1447800"/>
            <a:ext cx="8229600" cy="5029200"/>
          </a:xfrm>
          <a:prstGeom prst="rect">
            <a:avLst/>
          </a:prstGeom>
        </p:spPr>
        <p:txBody>
          <a:bodyPr lIns="91425" tIns="91425" rIns="91425" bIns="91425" anchor="t" anchorCtr="0">
            <a:noAutofit/>
          </a:bodyPr>
          <a:lstStyle/>
          <a:p>
            <a:pPr marL="0" lvl="0" indent="0" algn="ctr" rtl="0">
              <a:lnSpc>
                <a:spcPct val="115000"/>
              </a:lnSpc>
              <a:buNone/>
            </a:pPr>
            <a:endParaRPr lang="en-US" sz="2400" b="1" dirty="0" smtClean="0">
              <a:solidFill>
                <a:srgbClr val="000000"/>
              </a:solidFill>
              <a:latin typeface="Arial"/>
              <a:ea typeface="Arial"/>
              <a:cs typeface="Arial"/>
              <a:sym typeface="Arial"/>
            </a:endParaRPr>
          </a:p>
          <a:p>
            <a:pPr marL="457200" indent="-381000">
              <a:lnSpc>
                <a:spcPct val="115000"/>
              </a:lnSpc>
              <a:buClrTx/>
              <a:buSzPct val="100000"/>
              <a:buFont typeface="Arial"/>
              <a:buChar char="•"/>
            </a:pPr>
            <a:r>
              <a:rPr lang="en-US" sz="2400" dirty="0" smtClean="0">
                <a:solidFill>
                  <a:srgbClr val="000000"/>
                </a:solidFill>
                <a:latin typeface="Arial" pitchFamily="34" charset="0"/>
                <a:cs typeface="Arial" pitchFamily="34" charset="0"/>
              </a:rPr>
              <a:t>January 30, 2014 – Introduction to Total Workplace</a:t>
            </a:r>
          </a:p>
          <a:p>
            <a:pPr marL="457200" lvl="0" indent="-381000" rtl="0">
              <a:lnSpc>
                <a:spcPct val="115000"/>
              </a:lnSpc>
              <a:buClrTx/>
              <a:buSzPct val="100000"/>
              <a:buFont typeface="Arial"/>
              <a:buChar char="•"/>
            </a:pPr>
            <a:r>
              <a:rPr lang="en-US" sz="2400" dirty="0" smtClean="0">
                <a:solidFill>
                  <a:srgbClr val="000000"/>
                </a:solidFill>
                <a:latin typeface="Arial"/>
                <a:ea typeface="Arial"/>
                <a:cs typeface="Arial"/>
                <a:sym typeface="Arial"/>
              </a:rPr>
              <a:t>February </a:t>
            </a:r>
            <a:r>
              <a:rPr lang="en-US" sz="2400" dirty="0">
                <a:solidFill>
                  <a:srgbClr val="000000"/>
                </a:solidFill>
                <a:latin typeface="Arial"/>
                <a:ea typeface="Arial"/>
                <a:cs typeface="Arial"/>
                <a:sym typeface="Arial"/>
              </a:rPr>
              <a:t>– Introduction to Sustainability</a:t>
            </a:r>
          </a:p>
          <a:p>
            <a:pPr marL="457200" lvl="0" indent="-381000" rtl="0">
              <a:lnSpc>
                <a:spcPct val="115000"/>
              </a:lnSpc>
              <a:buClrTx/>
              <a:buSzPct val="100000"/>
              <a:buFont typeface="Arial"/>
              <a:buChar char="•"/>
            </a:pPr>
            <a:r>
              <a:rPr lang="en-US" sz="2400" dirty="0">
                <a:solidFill>
                  <a:srgbClr val="000000"/>
                </a:solidFill>
                <a:latin typeface="Arial"/>
                <a:ea typeface="Arial"/>
                <a:cs typeface="Arial"/>
                <a:sym typeface="Arial"/>
              </a:rPr>
              <a:t>March - Introduction to Requirements Development</a:t>
            </a:r>
          </a:p>
          <a:p>
            <a:pPr marL="457200" lvl="0" indent="-381000" rtl="0">
              <a:lnSpc>
                <a:spcPct val="115000"/>
              </a:lnSpc>
              <a:buClrTx/>
              <a:buSzPct val="100000"/>
              <a:buFont typeface="Arial"/>
              <a:buChar char="•"/>
            </a:pPr>
            <a:r>
              <a:rPr lang="en-US" sz="2400" dirty="0">
                <a:solidFill>
                  <a:srgbClr val="000000"/>
                </a:solidFill>
                <a:latin typeface="Arial"/>
                <a:ea typeface="Arial"/>
                <a:cs typeface="Arial"/>
                <a:sym typeface="Arial"/>
              </a:rPr>
              <a:t>April – Introduction to Project Management Practices</a:t>
            </a:r>
          </a:p>
          <a:p>
            <a:pPr marL="0" lvl="0" indent="0" algn="ctr">
              <a:lnSpc>
                <a:spcPct val="115000"/>
              </a:lnSpc>
              <a:buClr>
                <a:srgbClr val="000000"/>
              </a:buClr>
              <a:buSzPct val="45833"/>
              <a:buNone/>
            </a:pPr>
            <a:endParaRPr lang="en-US" sz="2400" b="1" dirty="0" smtClean="0">
              <a:solidFill>
                <a:srgbClr val="000000"/>
              </a:solidFill>
              <a:latin typeface="Arial"/>
              <a:ea typeface="Arial"/>
              <a:cs typeface="Arial"/>
              <a:sym typeface="Arial"/>
              <a:hlinkClick r:id="rId3"/>
            </a:endParaRPr>
          </a:p>
          <a:p>
            <a:pPr marL="0" lvl="0" indent="0" algn="ctr">
              <a:lnSpc>
                <a:spcPct val="115000"/>
              </a:lnSpc>
              <a:buClr>
                <a:srgbClr val="000000"/>
              </a:buClr>
              <a:buSzPct val="45833"/>
              <a:buNone/>
            </a:pPr>
            <a:endParaRPr lang="en-US" sz="2400" dirty="0" smtClean="0">
              <a:solidFill>
                <a:srgbClr val="000000"/>
              </a:solidFill>
              <a:latin typeface="Arial"/>
              <a:ea typeface="Arial"/>
              <a:cs typeface="Arial"/>
              <a:sym typeface="Arial"/>
            </a:endParaRPr>
          </a:p>
          <a:p>
            <a:pPr marL="0" lvl="0" indent="0" algn="ctr">
              <a:lnSpc>
                <a:spcPct val="115000"/>
              </a:lnSpc>
              <a:buClr>
                <a:srgbClr val="000000"/>
              </a:buClr>
              <a:buSzPct val="45833"/>
              <a:buNone/>
            </a:pPr>
            <a:r>
              <a:rPr lang="en-US" sz="2400" dirty="0" smtClean="0">
                <a:solidFill>
                  <a:srgbClr val="000000"/>
                </a:solidFill>
                <a:latin typeface="Arial"/>
                <a:ea typeface="Arial"/>
                <a:cs typeface="Arial"/>
                <a:sym typeface="Arial"/>
                <a:hlinkClick r:id="rId3"/>
              </a:rPr>
              <a:t>Client Enrichment Series Website</a:t>
            </a:r>
            <a:endParaRPr lang="en-US" sz="2400" dirty="0" smtClean="0">
              <a:solidFill>
                <a:srgbClr val="000000"/>
              </a:solidFill>
              <a:latin typeface="Arial"/>
              <a:ea typeface="Arial"/>
              <a:cs typeface="Arial"/>
              <a:sym typeface="Arial"/>
            </a:endParaRPr>
          </a:p>
          <a:p>
            <a:pPr marL="0" lvl="0" indent="0" algn="ctr">
              <a:lnSpc>
                <a:spcPct val="115000"/>
              </a:lnSpc>
              <a:buClr>
                <a:srgbClr val="000000"/>
              </a:buClr>
              <a:buSzPct val="45833"/>
              <a:buNone/>
            </a:pPr>
            <a:r>
              <a:rPr lang="en-US" sz="2400" dirty="0" smtClean="0">
                <a:solidFill>
                  <a:srgbClr val="000000"/>
                </a:solidFill>
                <a:latin typeface="Arial"/>
                <a:ea typeface="Arial"/>
                <a:cs typeface="Arial"/>
                <a:sym typeface="Arial"/>
              </a:rPr>
              <a:t>ClientEnrichmentSeries@gsa.gov</a:t>
            </a:r>
            <a:endParaRPr lang="en-US" sz="2400" dirty="0">
              <a:solidFill>
                <a:srgbClr val="000000"/>
              </a:solidFill>
              <a:latin typeface="Arial"/>
              <a:ea typeface="Arial"/>
              <a:cs typeface="Arial"/>
              <a:sym typeface="Arial"/>
            </a:endParaRPr>
          </a:p>
          <a:p>
            <a:endParaRPr dirty="0"/>
          </a:p>
        </p:txBody>
      </p:sp>
      <p:sp>
        <p:nvSpPr>
          <p:cNvPr id="4" name="Slide Number Placeholder 3"/>
          <p:cNvSpPr>
            <a:spLocks noGrp="1"/>
          </p:cNvSpPr>
          <p:nvPr>
            <p:ph type="sldNum" idx="12"/>
          </p:nvPr>
        </p:nvSpPr>
        <p:spPr/>
        <p:txBody>
          <a:bodyPr/>
          <a:lstStyle/>
          <a:p>
            <a:r>
              <a:rPr lang="en-US" dirty="0" smtClean="0"/>
              <a:t>24</a:t>
            </a:r>
            <a:endParaRPr lang="en-US" dirty="0"/>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Rectangle 14"/>
          <p:cNvSpPr>
            <a:spLocks noGrp="1" noChangeArrowheads="1"/>
          </p:cNvSpPr>
          <p:nvPr>
            <p:ph type="title"/>
          </p:nvPr>
        </p:nvSpPr>
        <p:spPr>
          <a:xfrm>
            <a:off x="685800" y="1295400"/>
            <a:ext cx="7772400" cy="1066800"/>
          </a:xfrm>
        </p:spPr>
        <p:txBody>
          <a:bodyPr/>
          <a:lstStyle/>
          <a:p>
            <a:pPr algn="ct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endParaRPr lang="en-US" dirty="0"/>
          </a:p>
        </p:txBody>
      </p:sp>
      <p:sp>
        <p:nvSpPr>
          <p:cNvPr id="4" name="Rectangle 3"/>
          <p:cNvSpPr/>
          <p:nvPr/>
        </p:nvSpPr>
        <p:spPr>
          <a:xfrm>
            <a:off x="0" y="0"/>
            <a:ext cx="9144000" cy="1077218"/>
          </a:xfrm>
          <a:prstGeom prst="rect">
            <a:avLst/>
          </a:prstGeom>
          <a:noFill/>
        </p:spPr>
        <p:txBody>
          <a:bodyPr wrap="square" lIns="91440" tIns="45720" rIns="91440" bIns="45720">
            <a:spAutoFit/>
          </a:bodyPr>
          <a:lstStyle/>
          <a:p>
            <a:pPr algn="ctr"/>
            <a:r>
              <a:rPr lang="en-US" sz="3200" b="1" dirty="0" smtClean="0">
                <a:solidFill>
                  <a:schemeClr val="accent2">
                    <a:lumMod val="50000"/>
                  </a:schemeClr>
                </a:solidFill>
                <a:latin typeface="Arial" pitchFamily="34" charset="0"/>
                <a:cs typeface="Arial" pitchFamily="34" charset="0"/>
              </a:rPr>
              <a:t>GSA Account Management, </a:t>
            </a:r>
            <a:br>
              <a:rPr lang="en-US" sz="3200" b="1" dirty="0" smtClean="0">
                <a:solidFill>
                  <a:schemeClr val="accent2">
                    <a:lumMod val="50000"/>
                  </a:schemeClr>
                </a:solidFill>
                <a:latin typeface="Arial" pitchFamily="34" charset="0"/>
                <a:cs typeface="Arial" pitchFamily="34" charset="0"/>
              </a:rPr>
            </a:br>
            <a:r>
              <a:rPr lang="en-US" sz="3200" b="1" dirty="0" smtClean="0">
                <a:solidFill>
                  <a:schemeClr val="accent2">
                    <a:lumMod val="50000"/>
                  </a:schemeClr>
                </a:solidFill>
                <a:latin typeface="Arial" pitchFamily="34" charset="0"/>
                <a:cs typeface="Arial" pitchFamily="34" charset="0"/>
              </a:rPr>
              <a:t>The Voice of the Customer</a:t>
            </a:r>
            <a:r>
              <a:rPr lang="en-US" sz="3200" b="1" dirty="0" smtClean="0">
                <a:solidFill>
                  <a:schemeClr val="accent2">
                    <a:lumMod val="50000"/>
                  </a:schemeClr>
                </a:solidFill>
                <a:latin typeface="Arial" pitchFamily="34" charset="0"/>
                <a:ea typeface="Calibri"/>
                <a:cs typeface="Arial" pitchFamily="34" charset="0"/>
                <a:sym typeface="Calibri"/>
              </a:rPr>
              <a:t> </a:t>
            </a:r>
            <a:endParaRPr lang="en-US" sz="3000" b="1" dirty="0">
              <a:ln w="1905"/>
              <a:solidFill>
                <a:schemeClr val="accent2">
                  <a:lumMod val="50000"/>
                </a:schemeClr>
              </a:solidFill>
              <a:effectLst>
                <a:innerShdw blurRad="69850" dist="43180" dir="5400000">
                  <a:srgbClr val="000000">
                    <a:alpha val="65000"/>
                  </a:srgbClr>
                </a:innerShdw>
              </a:effectLst>
            </a:endParaRPr>
          </a:p>
        </p:txBody>
      </p:sp>
      <p:sp>
        <p:nvSpPr>
          <p:cNvPr id="6" name="TextBox 5"/>
          <p:cNvSpPr txBox="1"/>
          <p:nvPr/>
        </p:nvSpPr>
        <p:spPr>
          <a:xfrm>
            <a:off x="228600" y="1600200"/>
            <a:ext cx="6858000" cy="3970318"/>
          </a:xfrm>
          <a:prstGeom prst="rect">
            <a:avLst/>
          </a:prstGeom>
          <a:noFill/>
        </p:spPr>
        <p:txBody>
          <a:bodyPr wrap="square" rtlCol="0">
            <a:spAutoFit/>
          </a:bodyPr>
          <a:lstStyle/>
          <a:p>
            <a:pPr lvl="0" algn="l">
              <a:buSzPct val="25000"/>
            </a:pPr>
            <a:r>
              <a:rPr lang="en-US" sz="2800" dirty="0" smtClean="0"/>
              <a:t>Presented by: </a:t>
            </a:r>
          </a:p>
          <a:p>
            <a:pPr lvl="0" algn="l">
              <a:buSzPct val="25000"/>
            </a:pPr>
            <a:endParaRPr lang="en-US" sz="2800" dirty="0" smtClean="0"/>
          </a:p>
          <a:p>
            <a:pPr lvl="0" algn="l">
              <a:buSzPct val="25000"/>
            </a:pPr>
            <a:r>
              <a:rPr lang="en-US" sz="2800" dirty="0" smtClean="0"/>
              <a:t>Herman Goodyear, Director of National Accounts, PBS Office of Client Solutions</a:t>
            </a:r>
          </a:p>
          <a:p>
            <a:pPr lvl="0" algn="l">
              <a:buSzPct val="25000"/>
            </a:pPr>
            <a:endParaRPr lang="en-US" sz="2800" dirty="0" smtClean="0"/>
          </a:p>
          <a:p>
            <a:pPr lvl="0" algn="l">
              <a:buSzPct val="25000"/>
            </a:pPr>
            <a:endParaRPr lang="en-US" sz="2800" dirty="0" smtClean="0"/>
          </a:p>
          <a:p>
            <a:pPr lvl="0" algn="l">
              <a:buSzPct val="25000"/>
            </a:pPr>
            <a:endParaRPr lang="en-US" sz="2800" dirty="0" smtClean="0"/>
          </a:p>
          <a:p>
            <a:pPr lvl="0" algn="l">
              <a:buSzPct val="25000"/>
            </a:pPr>
            <a:r>
              <a:rPr lang="en-US" sz="2800" dirty="0" smtClean="0"/>
              <a:t>Mark </a:t>
            </a:r>
            <a:r>
              <a:rPr lang="en-US" sz="2800" dirty="0" err="1" smtClean="0"/>
              <a:t>Hackley</a:t>
            </a:r>
            <a:r>
              <a:rPr lang="en-US" sz="2800" dirty="0" smtClean="0"/>
              <a:t>, Regional Account Manager, PBS Office of Client Solutions</a:t>
            </a:r>
            <a:endParaRPr lang="en-US" sz="2800" dirty="0"/>
          </a:p>
        </p:txBody>
      </p:sp>
      <p:pic>
        <p:nvPicPr>
          <p:cNvPr id="7" name="Picture 2"/>
          <p:cNvPicPr>
            <a:picLocks noChangeAspect="1" noChangeArrowheads="1"/>
          </p:cNvPicPr>
          <p:nvPr/>
        </p:nvPicPr>
        <p:blipFill>
          <a:blip r:embed="rId3"/>
          <a:srcRect/>
          <a:stretch>
            <a:fillRect/>
          </a:stretch>
        </p:blipFill>
        <p:spPr bwMode="auto">
          <a:xfrm>
            <a:off x="7239000" y="4038600"/>
            <a:ext cx="1495719" cy="1727199"/>
          </a:xfrm>
          <a:prstGeom prst="rect">
            <a:avLst/>
          </a:prstGeom>
          <a:noFill/>
          <a:ln w="9525">
            <a:noFill/>
            <a:miter lim="800000"/>
            <a:headEnd/>
            <a:tailEnd/>
          </a:ln>
          <a:effectLst/>
        </p:spPr>
      </p:pic>
      <p:pic>
        <p:nvPicPr>
          <p:cNvPr id="1027" name="Picture 3" descr="C:\Users\leahrfant\Desktop\Jan 2014 CES HGoodyear.JPG"/>
          <p:cNvPicPr>
            <a:picLocks noChangeAspect="1" noChangeArrowheads="1"/>
          </p:cNvPicPr>
          <p:nvPr/>
        </p:nvPicPr>
        <p:blipFill>
          <a:blip r:embed="rId4"/>
          <a:srcRect/>
          <a:stretch>
            <a:fillRect/>
          </a:stretch>
        </p:blipFill>
        <p:spPr bwMode="auto">
          <a:xfrm>
            <a:off x="7239000" y="1981200"/>
            <a:ext cx="1478973" cy="1549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685800" y="0"/>
            <a:ext cx="7772400" cy="1219199"/>
          </a:xfrm>
          <a:prstGeom prst="rect">
            <a:avLst/>
          </a:prstGeom>
        </p:spPr>
        <p:txBody>
          <a:bodyPr lIns="91425" tIns="91425" rIns="91425" bIns="91425" anchor="ctr" anchorCtr="0">
            <a:noAutofit/>
          </a:bodyPr>
          <a:lstStyle/>
          <a:p>
            <a:pPr>
              <a:buNone/>
            </a:pPr>
            <a:r>
              <a:rPr lang="en-US" dirty="0"/>
              <a:t>Agenda</a:t>
            </a:r>
          </a:p>
        </p:txBody>
      </p:sp>
      <p:sp>
        <p:nvSpPr>
          <p:cNvPr id="107" name="Shape 107"/>
          <p:cNvSpPr txBox="1">
            <a:spLocks noGrp="1"/>
          </p:cNvSpPr>
          <p:nvPr>
            <p:ph type="body" idx="1"/>
          </p:nvPr>
        </p:nvSpPr>
        <p:spPr>
          <a:xfrm>
            <a:off x="685800" y="1371600"/>
            <a:ext cx="7772400" cy="4724400"/>
          </a:xfrm>
          <a:prstGeom prst="rect">
            <a:avLst/>
          </a:prstGeom>
        </p:spPr>
        <p:txBody>
          <a:bodyPr lIns="91425" tIns="91425" rIns="91425" bIns="91425" anchor="t" anchorCtr="0">
            <a:noAutofit/>
          </a:bodyPr>
          <a:lstStyle/>
          <a:p>
            <a:pPr marL="0" lvl="0" indent="0" rtl="0">
              <a:buClr>
                <a:srgbClr val="000000"/>
              </a:buClr>
              <a:buSzPct val="45833"/>
              <a:buFont typeface="Arial"/>
              <a:buNone/>
            </a:pPr>
            <a:r>
              <a:rPr lang="en-US" sz="2400" dirty="0">
                <a:solidFill>
                  <a:srgbClr val="000000"/>
                </a:solidFill>
                <a:latin typeface="Arial"/>
                <a:ea typeface="Arial"/>
                <a:cs typeface="Arial"/>
                <a:sym typeface="Arial"/>
              </a:rPr>
              <a:t>An Introduction to Account </a:t>
            </a:r>
            <a:r>
              <a:rPr lang="en-US" sz="2400" dirty="0" smtClean="0">
                <a:solidFill>
                  <a:srgbClr val="000000"/>
                </a:solidFill>
                <a:latin typeface="Arial"/>
                <a:ea typeface="Arial"/>
                <a:cs typeface="Arial"/>
                <a:sym typeface="Arial"/>
              </a:rPr>
              <a:t>Management in Three Parts:</a:t>
            </a:r>
            <a:endParaRPr lang="en-US" sz="2400" dirty="0">
              <a:solidFill>
                <a:srgbClr val="000000"/>
              </a:solidFill>
              <a:latin typeface="Arial"/>
              <a:ea typeface="Arial"/>
              <a:cs typeface="Arial"/>
              <a:sym typeface="Arial"/>
            </a:endParaRPr>
          </a:p>
          <a:p>
            <a:pPr marL="457200" lvl="0" indent="-381000" rtl="0">
              <a:buClr>
                <a:srgbClr val="000000"/>
              </a:buClr>
              <a:buSzPct val="100000"/>
              <a:buFont typeface="Arial"/>
              <a:buAutoNum type="arabicPeriod"/>
            </a:pPr>
            <a:r>
              <a:rPr lang="en-US" sz="2400" dirty="0" smtClean="0">
                <a:solidFill>
                  <a:srgbClr val="000000"/>
                </a:solidFill>
                <a:latin typeface="Arial"/>
                <a:ea typeface="Arial"/>
                <a:cs typeface="Arial"/>
                <a:sym typeface="Arial"/>
              </a:rPr>
              <a:t>What is the GSA </a:t>
            </a:r>
            <a:r>
              <a:rPr lang="en-US" sz="2400" dirty="0">
                <a:solidFill>
                  <a:srgbClr val="000000"/>
                </a:solidFill>
                <a:latin typeface="Arial"/>
                <a:ea typeface="Arial"/>
                <a:cs typeface="Arial"/>
                <a:sym typeface="Arial"/>
              </a:rPr>
              <a:t>Account Management </a:t>
            </a:r>
            <a:r>
              <a:rPr lang="en-US" sz="2400" dirty="0" smtClean="0">
                <a:solidFill>
                  <a:srgbClr val="000000"/>
                </a:solidFill>
                <a:latin typeface="Arial"/>
                <a:ea typeface="Arial"/>
                <a:cs typeface="Arial"/>
                <a:sym typeface="Arial"/>
              </a:rPr>
              <a:t>Program?</a:t>
            </a:r>
            <a:endParaRPr lang="en-US" sz="2400" dirty="0">
              <a:solidFill>
                <a:srgbClr val="000000"/>
              </a:solidFill>
              <a:latin typeface="Arial"/>
              <a:ea typeface="Arial"/>
              <a:cs typeface="Arial"/>
              <a:sym typeface="Arial"/>
            </a:endParaRPr>
          </a:p>
          <a:p>
            <a:pPr marL="914400" lvl="1" indent="-381000" rtl="0">
              <a:spcBef>
                <a:spcPts val="480"/>
              </a:spcBef>
              <a:buClr>
                <a:srgbClr val="000000"/>
              </a:buClr>
              <a:buSzPct val="100000"/>
              <a:buFont typeface="Arial"/>
              <a:buAutoNum type="alphaLcPeriod"/>
            </a:pPr>
            <a:r>
              <a:rPr lang="en-US" sz="2400" dirty="0" smtClean="0">
                <a:solidFill>
                  <a:srgbClr val="000000"/>
                </a:solidFill>
                <a:latin typeface="Arial"/>
                <a:ea typeface="Arial"/>
                <a:cs typeface="Arial"/>
                <a:sym typeface="Arial"/>
              </a:rPr>
              <a:t>What you have told us</a:t>
            </a:r>
            <a:endParaRPr lang="en-US" sz="2400" dirty="0">
              <a:solidFill>
                <a:srgbClr val="000000"/>
              </a:solidFill>
              <a:latin typeface="Arial"/>
              <a:ea typeface="Arial"/>
              <a:cs typeface="Arial"/>
              <a:sym typeface="Arial"/>
            </a:endParaRPr>
          </a:p>
          <a:p>
            <a:pPr marL="914400" lvl="1" indent="-381000" rtl="0">
              <a:spcBef>
                <a:spcPts val="480"/>
              </a:spcBef>
              <a:buClr>
                <a:srgbClr val="000000"/>
              </a:buClr>
              <a:buSzPct val="100000"/>
              <a:buFont typeface="Arial"/>
              <a:buAutoNum type="alphaLcPeriod"/>
            </a:pPr>
            <a:r>
              <a:rPr lang="en-US" sz="2400" dirty="0" smtClean="0">
                <a:solidFill>
                  <a:srgbClr val="000000"/>
                </a:solidFill>
                <a:latin typeface="Arial"/>
                <a:ea typeface="Arial"/>
                <a:cs typeface="Arial"/>
                <a:sym typeface="Arial"/>
              </a:rPr>
              <a:t>The purpose of account management</a:t>
            </a:r>
            <a:endParaRPr lang="en-US" sz="2400" dirty="0">
              <a:solidFill>
                <a:srgbClr val="000000"/>
              </a:solidFill>
              <a:latin typeface="Arial"/>
              <a:ea typeface="Arial"/>
              <a:cs typeface="Arial"/>
              <a:sym typeface="Arial"/>
            </a:endParaRPr>
          </a:p>
          <a:p>
            <a:pPr marL="914400" lvl="1" indent="-381000" rtl="0">
              <a:spcBef>
                <a:spcPts val="480"/>
              </a:spcBef>
              <a:buClr>
                <a:srgbClr val="000000"/>
              </a:buClr>
              <a:buSzPct val="100000"/>
              <a:buFont typeface="Arial"/>
              <a:buAutoNum type="alphaLcPeriod"/>
            </a:pPr>
            <a:r>
              <a:rPr lang="en-US" sz="2400" dirty="0" smtClean="0">
                <a:solidFill>
                  <a:srgbClr val="000000"/>
                </a:solidFill>
                <a:latin typeface="Arial"/>
                <a:ea typeface="Arial"/>
                <a:cs typeface="Arial"/>
                <a:sym typeface="Arial"/>
              </a:rPr>
              <a:t>Our structure within GSA</a:t>
            </a:r>
            <a:endParaRPr lang="en-US" sz="2400" dirty="0">
              <a:solidFill>
                <a:srgbClr val="000000"/>
              </a:solidFill>
              <a:latin typeface="Arial"/>
              <a:ea typeface="Arial"/>
              <a:cs typeface="Arial"/>
              <a:sym typeface="Arial"/>
            </a:endParaRPr>
          </a:p>
          <a:p>
            <a:pPr marL="914400" lvl="1" indent="-381000" rtl="0">
              <a:spcBef>
                <a:spcPts val="480"/>
              </a:spcBef>
              <a:buClr>
                <a:srgbClr val="000000"/>
              </a:buClr>
              <a:buSzPct val="100000"/>
              <a:buNone/>
            </a:pPr>
            <a:r>
              <a:rPr lang="en-US" sz="2400" dirty="0" smtClean="0">
                <a:solidFill>
                  <a:srgbClr val="000000"/>
                </a:solidFill>
                <a:latin typeface="Arial"/>
                <a:ea typeface="Arial"/>
                <a:cs typeface="Arial"/>
                <a:sym typeface="Arial"/>
              </a:rPr>
              <a:t>d.  Account </a:t>
            </a:r>
            <a:r>
              <a:rPr lang="en-US" sz="2400" dirty="0">
                <a:solidFill>
                  <a:srgbClr val="000000"/>
                </a:solidFill>
                <a:latin typeface="Arial"/>
                <a:ea typeface="Arial"/>
                <a:cs typeface="Arial"/>
                <a:sym typeface="Arial"/>
              </a:rPr>
              <a:t>p</a:t>
            </a:r>
            <a:r>
              <a:rPr lang="en-US" sz="2400" dirty="0" smtClean="0">
                <a:solidFill>
                  <a:srgbClr val="000000"/>
                </a:solidFill>
                <a:latin typeface="Arial"/>
                <a:ea typeface="Arial"/>
                <a:cs typeface="Arial"/>
                <a:sym typeface="Arial"/>
              </a:rPr>
              <a:t>lanning </a:t>
            </a:r>
            <a:r>
              <a:rPr lang="en-US" sz="2400" dirty="0">
                <a:solidFill>
                  <a:srgbClr val="000000"/>
                </a:solidFill>
                <a:latin typeface="Arial"/>
                <a:ea typeface="Arial"/>
                <a:cs typeface="Arial"/>
                <a:sym typeface="Arial"/>
              </a:rPr>
              <a:t>and </a:t>
            </a:r>
            <a:r>
              <a:rPr lang="en-US" sz="2400" dirty="0" smtClean="0">
                <a:solidFill>
                  <a:srgbClr val="000000"/>
                </a:solidFill>
                <a:latin typeface="Arial"/>
                <a:ea typeface="Arial"/>
                <a:cs typeface="Arial"/>
                <a:sym typeface="Arial"/>
              </a:rPr>
              <a:t>results</a:t>
            </a:r>
            <a:endParaRPr lang="en-US" sz="2400" dirty="0">
              <a:solidFill>
                <a:srgbClr val="000000"/>
              </a:solidFill>
              <a:latin typeface="Arial"/>
              <a:ea typeface="Arial"/>
              <a:cs typeface="Arial"/>
              <a:sym typeface="Arial"/>
            </a:endParaRPr>
          </a:p>
          <a:p>
            <a:pPr marL="457200" lvl="0" indent="-381000" rtl="0">
              <a:buClr>
                <a:srgbClr val="000000"/>
              </a:buClr>
              <a:buSzPct val="100000"/>
              <a:buFont typeface="Arial"/>
              <a:buAutoNum type="arabicPeriod"/>
            </a:pPr>
            <a:r>
              <a:rPr lang="en-US" sz="2400" dirty="0" smtClean="0">
                <a:solidFill>
                  <a:srgbClr val="000000"/>
                </a:solidFill>
                <a:latin typeface="Arial"/>
                <a:ea typeface="Arial"/>
                <a:cs typeface="Arial"/>
                <a:sym typeface="Arial"/>
              </a:rPr>
              <a:t>How national </a:t>
            </a:r>
            <a:r>
              <a:rPr lang="en-US" sz="2400" dirty="0">
                <a:solidFill>
                  <a:srgbClr val="000000"/>
                </a:solidFill>
                <a:latin typeface="Arial"/>
                <a:ea typeface="Arial"/>
                <a:cs typeface="Arial"/>
                <a:sym typeface="Arial"/>
              </a:rPr>
              <a:t>and </a:t>
            </a:r>
            <a:r>
              <a:rPr lang="en-US" sz="2400" dirty="0" smtClean="0">
                <a:solidFill>
                  <a:srgbClr val="000000"/>
                </a:solidFill>
                <a:latin typeface="Arial"/>
                <a:ea typeface="Arial"/>
                <a:cs typeface="Arial"/>
                <a:sym typeface="Arial"/>
              </a:rPr>
              <a:t>regional programs are implemented</a:t>
            </a:r>
            <a:endParaRPr lang="en-US" sz="2400" dirty="0">
              <a:solidFill>
                <a:srgbClr val="000000"/>
              </a:solidFill>
              <a:latin typeface="Arial"/>
              <a:ea typeface="Arial"/>
              <a:cs typeface="Arial"/>
              <a:sym typeface="Arial"/>
            </a:endParaRPr>
          </a:p>
          <a:p>
            <a:pPr marL="914400" lvl="1" indent="-381000" rtl="0">
              <a:spcBef>
                <a:spcPts val="480"/>
              </a:spcBef>
              <a:buClr>
                <a:srgbClr val="000000"/>
              </a:buClr>
              <a:buSzPct val="100000"/>
              <a:buFont typeface="Arial"/>
              <a:buAutoNum type="alphaLcPeriod"/>
            </a:pPr>
            <a:r>
              <a:rPr lang="en-US" sz="2400" dirty="0">
                <a:solidFill>
                  <a:srgbClr val="000000"/>
                </a:solidFill>
                <a:latin typeface="Arial"/>
                <a:ea typeface="Arial"/>
                <a:cs typeface="Arial"/>
                <a:sym typeface="Arial"/>
              </a:rPr>
              <a:t>Examples of success</a:t>
            </a:r>
          </a:p>
          <a:p>
            <a:pPr marL="457200" lvl="0" indent="-381000" rtl="0">
              <a:buClr>
                <a:srgbClr val="000000"/>
              </a:buClr>
              <a:buSzPct val="100000"/>
              <a:buFont typeface="Arial"/>
              <a:buAutoNum type="arabicPeriod"/>
            </a:pPr>
            <a:r>
              <a:rPr lang="en-US" sz="2400" dirty="0" smtClean="0">
                <a:solidFill>
                  <a:srgbClr val="000000"/>
                </a:solidFill>
                <a:latin typeface="Arial"/>
                <a:ea typeface="Arial"/>
                <a:cs typeface="Arial"/>
                <a:sym typeface="Arial"/>
              </a:rPr>
              <a:t>What are the benefits </a:t>
            </a:r>
            <a:r>
              <a:rPr lang="en-US" sz="2400" dirty="0">
                <a:solidFill>
                  <a:srgbClr val="000000"/>
                </a:solidFill>
                <a:latin typeface="Arial"/>
                <a:ea typeface="Arial"/>
                <a:cs typeface="Arial"/>
                <a:sym typeface="Arial"/>
              </a:rPr>
              <a:t>to </a:t>
            </a:r>
            <a:r>
              <a:rPr lang="en-US" sz="2400" dirty="0" smtClean="0">
                <a:solidFill>
                  <a:srgbClr val="000000"/>
                </a:solidFill>
                <a:latin typeface="Arial"/>
                <a:ea typeface="Arial"/>
                <a:cs typeface="Arial"/>
                <a:sym typeface="Arial"/>
              </a:rPr>
              <a:t>you?</a:t>
            </a:r>
            <a:endParaRPr lang="en-US" sz="2400" dirty="0">
              <a:solidFill>
                <a:srgbClr val="000000"/>
              </a:solidFill>
              <a:latin typeface="Arial"/>
              <a:ea typeface="Arial"/>
              <a:cs typeface="Arial"/>
              <a:sym typeface="Arial"/>
            </a:endParaRPr>
          </a:p>
          <a:p>
            <a:pPr marL="457200" lvl="0" indent="-381000" rtl="0">
              <a:buClr>
                <a:srgbClr val="000000"/>
              </a:buClr>
              <a:buSzPct val="100000"/>
              <a:buFont typeface="Arial"/>
              <a:buAutoNum type="arabicPeriod"/>
            </a:pPr>
            <a:r>
              <a:rPr lang="en-US" sz="2400" dirty="0">
                <a:solidFill>
                  <a:srgbClr val="000000"/>
                </a:solidFill>
                <a:latin typeface="Arial"/>
                <a:ea typeface="Arial"/>
                <a:cs typeface="Arial"/>
                <a:sym typeface="Arial"/>
              </a:rPr>
              <a:t>Closing</a:t>
            </a:r>
          </a:p>
          <a:p>
            <a:endParaRPr dirty="0"/>
          </a:p>
        </p:txBody>
      </p:sp>
      <p:sp>
        <p:nvSpPr>
          <p:cNvPr id="108" name="Shape 108"/>
          <p:cNvSpPr txBox="1"/>
          <p:nvPr/>
        </p:nvSpPr>
        <p:spPr>
          <a:xfrm>
            <a:off x="7772400" y="6315075"/>
            <a:ext cx="600000" cy="300000"/>
          </a:xfrm>
          <a:prstGeom prst="rect">
            <a:avLst/>
          </a:prstGeom>
        </p:spPr>
        <p:txBody>
          <a:bodyPr lIns="91425" tIns="91425" rIns="91425" bIns="91425" anchor="t" anchorCtr="0">
            <a:noAutofit/>
          </a:bodyPr>
          <a:lstStyle/>
          <a:p>
            <a:pPr>
              <a:buNone/>
            </a:pPr>
            <a:endParaRPr lang="en-US" dirty="0"/>
          </a:p>
        </p:txBody>
      </p:sp>
      <p:sp>
        <p:nvSpPr>
          <p:cNvPr id="5" name="Slide Number Placeholder 4"/>
          <p:cNvSpPr>
            <a:spLocks noGrp="1"/>
          </p:cNvSpPr>
          <p:nvPr>
            <p:ph type="sldNum" idx="12"/>
          </p:nvPr>
        </p:nvSpPr>
        <p:spPr/>
        <p:txBody>
          <a:bodyPr/>
          <a:lstStyle/>
          <a:p>
            <a:r>
              <a:rPr lang="en-US" dirty="0" smtClean="0"/>
              <a:t>4</a:t>
            </a:r>
            <a:endParaRPr lang="en-US" dirty="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685800" y="0"/>
            <a:ext cx="7772400" cy="1219199"/>
          </a:xfrm>
          <a:prstGeom prst="rect">
            <a:avLst/>
          </a:prstGeom>
        </p:spPr>
        <p:txBody>
          <a:bodyPr lIns="91425" tIns="91425" rIns="91425" bIns="91425" anchor="ctr" anchorCtr="0">
            <a:noAutofit/>
          </a:bodyPr>
          <a:lstStyle/>
          <a:p>
            <a:pPr>
              <a:buNone/>
            </a:pPr>
            <a:r>
              <a:rPr lang="en-US" dirty="0" smtClean="0"/>
              <a:t>We have asked for feedback on how we can improve our partnership with you…</a:t>
            </a:r>
            <a:endParaRPr lang="en-US" dirty="0"/>
          </a:p>
        </p:txBody>
      </p:sp>
      <p:sp>
        <p:nvSpPr>
          <p:cNvPr id="114" name="Shape 114"/>
          <p:cNvSpPr txBox="1">
            <a:spLocks noGrp="1"/>
          </p:cNvSpPr>
          <p:nvPr>
            <p:ph type="body" idx="1"/>
          </p:nvPr>
        </p:nvSpPr>
        <p:spPr>
          <a:xfrm>
            <a:off x="685800" y="1295400"/>
            <a:ext cx="7772400" cy="4724400"/>
          </a:xfrm>
          <a:prstGeom prst="rect">
            <a:avLst/>
          </a:prstGeom>
        </p:spPr>
        <p:txBody>
          <a:bodyPr lIns="91425" tIns="91425" rIns="91425" bIns="91425" anchor="t" anchorCtr="0">
            <a:noAutofit/>
          </a:bodyPr>
          <a:lstStyle/>
          <a:p>
            <a:pPr marL="0" lvl="0" indent="0" rtl="0">
              <a:buClr>
                <a:srgbClr val="000000"/>
              </a:buClr>
              <a:buSzPct val="45833"/>
              <a:buFont typeface="Arial"/>
              <a:buNone/>
            </a:pPr>
            <a:r>
              <a:rPr lang="en-US" sz="2400" dirty="0" smtClean="0">
                <a:solidFill>
                  <a:srgbClr val="000000"/>
                </a:solidFill>
                <a:latin typeface="Arial"/>
                <a:ea typeface="Arial"/>
                <a:cs typeface="Arial"/>
                <a:sym typeface="Arial"/>
              </a:rPr>
              <a:t>…and you told us that</a:t>
            </a:r>
          </a:p>
          <a:p>
            <a:pPr marL="0" lvl="0" indent="0" rtl="0">
              <a:buClr>
                <a:srgbClr val="000000"/>
              </a:buClr>
              <a:buSzPct val="45833"/>
              <a:buFont typeface="Arial"/>
              <a:buNone/>
            </a:pPr>
            <a:endParaRPr lang="en-US" sz="2400" dirty="0" smtClean="0">
              <a:solidFill>
                <a:srgbClr val="000000"/>
              </a:solidFill>
              <a:latin typeface="Arial"/>
              <a:ea typeface="Arial"/>
              <a:cs typeface="Arial"/>
              <a:sym typeface="Arial"/>
            </a:endParaRPr>
          </a:p>
          <a:p>
            <a:pPr marL="0" lvl="0" indent="0" rtl="0">
              <a:buClr>
                <a:srgbClr val="000000"/>
              </a:buClr>
              <a:buSzPct val="45833"/>
              <a:buFont typeface="Arial"/>
              <a:buNone/>
            </a:pPr>
            <a:r>
              <a:rPr lang="en-US" sz="2000" dirty="0" smtClean="0">
                <a:solidFill>
                  <a:srgbClr val="000000"/>
                </a:solidFill>
                <a:latin typeface="Arial"/>
                <a:ea typeface="Arial"/>
                <a:cs typeface="Arial"/>
                <a:sym typeface="Arial"/>
              </a:rPr>
              <a:t>• </a:t>
            </a:r>
            <a:r>
              <a:rPr lang="en-US" sz="2000" dirty="0">
                <a:solidFill>
                  <a:srgbClr val="000000"/>
                </a:solidFill>
                <a:latin typeface="Arial"/>
                <a:ea typeface="Arial"/>
                <a:cs typeface="Arial"/>
                <a:sym typeface="Arial"/>
              </a:rPr>
              <a:t>GSA </a:t>
            </a:r>
            <a:r>
              <a:rPr lang="en-US" sz="2000" dirty="0" smtClean="0">
                <a:solidFill>
                  <a:srgbClr val="000000"/>
                </a:solidFill>
                <a:latin typeface="Arial"/>
                <a:ea typeface="Arial"/>
                <a:cs typeface="Arial"/>
                <a:sym typeface="Arial"/>
              </a:rPr>
              <a:t>wasn’t always listening </a:t>
            </a:r>
            <a:r>
              <a:rPr lang="en-US" sz="2000" dirty="0">
                <a:solidFill>
                  <a:srgbClr val="000000"/>
                </a:solidFill>
                <a:latin typeface="Arial"/>
                <a:ea typeface="Arial"/>
                <a:cs typeface="Arial"/>
                <a:sym typeface="Arial"/>
              </a:rPr>
              <a:t>to you</a:t>
            </a:r>
            <a:r>
              <a:rPr lang="en-US" sz="2000" dirty="0" smtClean="0">
                <a:solidFill>
                  <a:srgbClr val="000000"/>
                </a:solidFill>
                <a:latin typeface="Arial"/>
                <a:ea typeface="Arial"/>
                <a:cs typeface="Arial"/>
                <a:sym typeface="Arial"/>
              </a:rPr>
              <a:t>.</a:t>
            </a:r>
          </a:p>
          <a:p>
            <a:pPr marL="0" lvl="0" indent="0" rtl="0">
              <a:buClr>
                <a:srgbClr val="000000"/>
              </a:buClr>
              <a:buSzPct val="45833"/>
              <a:buFont typeface="Arial"/>
              <a:buNone/>
            </a:pPr>
            <a:endParaRPr lang="en-US" sz="2000" dirty="0">
              <a:solidFill>
                <a:srgbClr val="000000"/>
              </a:solidFill>
              <a:latin typeface="Arial"/>
              <a:ea typeface="Arial"/>
              <a:cs typeface="Arial"/>
              <a:sym typeface="Arial"/>
            </a:endParaRPr>
          </a:p>
          <a:p>
            <a:pPr marL="0" lvl="0" indent="0" rtl="0">
              <a:buClr>
                <a:srgbClr val="000000"/>
              </a:buClr>
              <a:buSzPct val="45833"/>
              <a:buFont typeface="Arial"/>
              <a:buNone/>
            </a:pPr>
            <a:r>
              <a:rPr lang="en-US" sz="2000" dirty="0">
                <a:solidFill>
                  <a:srgbClr val="000000"/>
                </a:solidFill>
                <a:latin typeface="Arial"/>
                <a:ea typeface="Arial"/>
                <a:cs typeface="Arial"/>
                <a:sym typeface="Arial"/>
              </a:rPr>
              <a:t>• </a:t>
            </a:r>
            <a:r>
              <a:rPr lang="en-US" sz="2000" dirty="0" smtClean="0">
                <a:solidFill>
                  <a:srgbClr val="000000"/>
                </a:solidFill>
                <a:latin typeface="Arial"/>
                <a:ea typeface="Arial"/>
                <a:cs typeface="Arial"/>
                <a:sym typeface="Arial"/>
              </a:rPr>
              <a:t> There was </a:t>
            </a:r>
            <a:r>
              <a:rPr lang="en-US" sz="2000" dirty="0">
                <a:solidFill>
                  <a:srgbClr val="000000"/>
                </a:solidFill>
                <a:latin typeface="Arial"/>
                <a:ea typeface="Arial"/>
                <a:cs typeface="Arial"/>
                <a:sym typeface="Arial"/>
              </a:rPr>
              <a:t>a lack of </a:t>
            </a:r>
            <a:r>
              <a:rPr lang="en-US" sz="2000" dirty="0" smtClean="0">
                <a:solidFill>
                  <a:srgbClr val="000000"/>
                </a:solidFill>
                <a:latin typeface="Arial"/>
                <a:ea typeface="Arial"/>
                <a:cs typeface="Arial"/>
                <a:sym typeface="Arial"/>
              </a:rPr>
              <a:t>knowledge about your agency and that we didn’t always understand your mission priorities.</a:t>
            </a:r>
          </a:p>
          <a:p>
            <a:pPr marL="0" lvl="0" indent="0" rtl="0">
              <a:buClr>
                <a:srgbClr val="000000"/>
              </a:buClr>
              <a:buSzPct val="45833"/>
              <a:buFont typeface="Arial"/>
              <a:buNone/>
            </a:pPr>
            <a:endParaRPr lang="en-US" sz="2000" dirty="0">
              <a:solidFill>
                <a:srgbClr val="000000"/>
              </a:solidFill>
              <a:latin typeface="Arial"/>
              <a:ea typeface="Arial"/>
              <a:cs typeface="Arial"/>
              <a:sym typeface="Arial"/>
            </a:endParaRPr>
          </a:p>
          <a:p>
            <a:pPr marL="0" lvl="0" indent="0" rtl="0">
              <a:buClr>
                <a:srgbClr val="000000"/>
              </a:buClr>
              <a:buSzPct val="45833"/>
              <a:buFont typeface="Arial"/>
              <a:buNone/>
            </a:pPr>
            <a:r>
              <a:rPr lang="en-US" sz="2000" dirty="0">
                <a:solidFill>
                  <a:srgbClr val="000000"/>
                </a:solidFill>
                <a:latin typeface="Arial"/>
                <a:ea typeface="Arial"/>
                <a:cs typeface="Arial"/>
                <a:sym typeface="Arial"/>
              </a:rPr>
              <a:t>• GSA </a:t>
            </a:r>
            <a:r>
              <a:rPr lang="en-US" sz="2000" dirty="0" smtClean="0">
                <a:solidFill>
                  <a:srgbClr val="000000"/>
                </a:solidFill>
                <a:latin typeface="Arial"/>
                <a:ea typeface="Arial"/>
                <a:cs typeface="Arial"/>
                <a:sym typeface="Arial"/>
              </a:rPr>
              <a:t>was reactive and not consistently using </a:t>
            </a:r>
            <a:r>
              <a:rPr lang="en-US" sz="2000" dirty="0">
                <a:solidFill>
                  <a:srgbClr val="000000"/>
                </a:solidFill>
                <a:latin typeface="Arial"/>
                <a:ea typeface="Arial"/>
                <a:cs typeface="Arial"/>
                <a:sym typeface="Arial"/>
              </a:rPr>
              <a:t>a proactive approach to service delivery. </a:t>
            </a:r>
            <a:endParaRPr lang="en-US" sz="2000" dirty="0" smtClean="0">
              <a:solidFill>
                <a:srgbClr val="000000"/>
              </a:solidFill>
              <a:latin typeface="Arial"/>
              <a:ea typeface="Arial"/>
              <a:cs typeface="Arial"/>
              <a:sym typeface="Arial"/>
            </a:endParaRPr>
          </a:p>
          <a:p>
            <a:pPr marL="0" lvl="0" indent="0" rtl="0">
              <a:buClr>
                <a:srgbClr val="000000"/>
              </a:buClr>
              <a:buSzPct val="45833"/>
              <a:buFont typeface="Arial"/>
              <a:buNone/>
            </a:pPr>
            <a:endParaRPr lang="en-US" sz="2000" dirty="0">
              <a:solidFill>
                <a:srgbClr val="000000"/>
              </a:solidFill>
              <a:latin typeface="Arial"/>
              <a:ea typeface="Arial"/>
              <a:cs typeface="Arial"/>
              <a:sym typeface="Arial"/>
            </a:endParaRPr>
          </a:p>
          <a:p>
            <a:pPr marL="0" lvl="0" indent="0" rtl="0">
              <a:buClr>
                <a:srgbClr val="000000"/>
              </a:buClr>
              <a:buSzPct val="45833"/>
              <a:buFont typeface="Arial"/>
              <a:buNone/>
            </a:pPr>
            <a:r>
              <a:rPr lang="en-US" sz="2000" dirty="0">
                <a:solidFill>
                  <a:srgbClr val="000000"/>
                </a:solidFill>
                <a:latin typeface="Arial"/>
                <a:ea typeface="Arial"/>
                <a:cs typeface="Arial"/>
                <a:sym typeface="Arial"/>
              </a:rPr>
              <a:t>• </a:t>
            </a:r>
            <a:r>
              <a:rPr lang="en-US" sz="2000" dirty="0" smtClean="0">
                <a:solidFill>
                  <a:srgbClr val="000000"/>
                </a:solidFill>
                <a:latin typeface="Arial"/>
                <a:ea typeface="Arial"/>
                <a:cs typeface="Arial"/>
                <a:sym typeface="Arial"/>
              </a:rPr>
              <a:t>There have been </a:t>
            </a:r>
            <a:r>
              <a:rPr lang="en-US" sz="2000" dirty="0">
                <a:solidFill>
                  <a:srgbClr val="000000"/>
                </a:solidFill>
                <a:latin typeface="Arial"/>
                <a:ea typeface="Arial"/>
                <a:cs typeface="Arial"/>
                <a:sym typeface="Arial"/>
              </a:rPr>
              <a:t>regional </a:t>
            </a:r>
            <a:r>
              <a:rPr lang="en-US" sz="2000" dirty="0" smtClean="0">
                <a:solidFill>
                  <a:srgbClr val="000000"/>
                </a:solidFill>
                <a:latin typeface="Arial"/>
                <a:ea typeface="Arial"/>
                <a:cs typeface="Arial"/>
                <a:sym typeface="Arial"/>
              </a:rPr>
              <a:t>inconsistencies that cause confusion within your agencies.</a:t>
            </a:r>
            <a:endParaRPr lang="en-US" sz="2000" dirty="0">
              <a:solidFill>
                <a:srgbClr val="000000"/>
              </a:solidFill>
              <a:latin typeface="Arial"/>
              <a:ea typeface="Arial"/>
              <a:cs typeface="Arial"/>
              <a:sym typeface="Arial"/>
            </a:endParaRPr>
          </a:p>
          <a:p>
            <a:endParaRPr dirty="0"/>
          </a:p>
        </p:txBody>
      </p:sp>
      <p:sp>
        <p:nvSpPr>
          <p:cNvPr id="5" name="Slide Number Placeholder 4"/>
          <p:cNvSpPr>
            <a:spLocks noGrp="1"/>
          </p:cNvSpPr>
          <p:nvPr>
            <p:ph type="sldNum" idx="12"/>
          </p:nvPr>
        </p:nvSpPr>
        <p:spPr/>
        <p:txBody>
          <a:bodyPr/>
          <a:lstStyle/>
          <a:p>
            <a:r>
              <a:rPr lang="en-US" dirty="0" smtClean="0"/>
              <a:t>5</a:t>
            </a:r>
            <a:endParaRPr lang="en-US" dirty="0"/>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685800" y="0"/>
            <a:ext cx="7772400" cy="1219199"/>
          </a:xfrm>
          <a:prstGeom prst="rect">
            <a:avLst/>
          </a:prstGeom>
        </p:spPr>
        <p:txBody>
          <a:bodyPr lIns="91425" tIns="91425" rIns="91425" bIns="91425" anchor="ctr" anchorCtr="0">
            <a:noAutofit/>
          </a:bodyPr>
          <a:lstStyle/>
          <a:p>
            <a:pPr>
              <a:buNone/>
            </a:pPr>
            <a:r>
              <a:rPr lang="en-US" dirty="0"/>
              <a:t>Purpose of Account Management</a:t>
            </a:r>
          </a:p>
        </p:txBody>
      </p:sp>
      <p:sp>
        <p:nvSpPr>
          <p:cNvPr id="121" name="Shape 121"/>
          <p:cNvSpPr txBox="1">
            <a:spLocks noGrp="1"/>
          </p:cNvSpPr>
          <p:nvPr>
            <p:ph type="body" idx="1"/>
          </p:nvPr>
        </p:nvSpPr>
        <p:spPr>
          <a:xfrm>
            <a:off x="457200" y="1600200"/>
            <a:ext cx="8686800" cy="4343400"/>
          </a:xfrm>
          <a:prstGeom prst="rect">
            <a:avLst/>
          </a:prstGeom>
        </p:spPr>
        <p:txBody>
          <a:bodyPr lIns="91425" tIns="91425" rIns="91425" bIns="91425" anchor="t" anchorCtr="0">
            <a:noAutofit/>
          </a:bodyPr>
          <a:lstStyle/>
          <a:p>
            <a:pPr marL="0" lvl="0" indent="0" rtl="0">
              <a:buClr>
                <a:srgbClr val="000000"/>
              </a:buClr>
              <a:buSzPct val="45833"/>
              <a:buFont typeface="Arial"/>
              <a:buNone/>
            </a:pPr>
            <a:r>
              <a:rPr lang="en-US" sz="2400" dirty="0">
                <a:solidFill>
                  <a:srgbClr val="000000"/>
                </a:solidFill>
                <a:latin typeface="Arial"/>
                <a:ea typeface="Arial"/>
                <a:cs typeface="Arial"/>
                <a:sym typeface="Arial"/>
              </a:rPr>
              <a:t>• Promote customer knowledge and consistency within GSA</a:t>
            </a:r>
            <a:r>
              <a:rPr lang="en-US" sz="2400" dirty="0" smtClean="0">
                <a:solidFill>
                  <a:srgbClr val="000000"/>
                </a:solidFill>
                <a:latin typeface="Arial"/>
                <a:ea typeface="Arial"/>
                <a:cs typeface="Arial"/>
                <a:sym typeface="Arial"/>
              </a:rPr>
              <a:t>.</a:t>
            </a:r>
          </a:p>
          <a:p>
            <a:pPr marL="0" lvl="0" indent="0" rtl="0">
              <a:buClr>
                <a:srgbClr val="000000"/>
              </a:buClr>
              <a:buSzPct val="45833"/>
              <a:buFont typeface="Arial"/>
              <a:buNone/>
            </a:pPr>
            <a:r>
              <a:rPr lang="en-US" sz="2400" dirty="0" smtClean="0">
                <a:solidFill>
                  <a:srgbClr val="000000"/>
                </a:solidFill>
                <a:latin typeface="Arial"/>
                <a:ea typeface="Arial"/>
                <a:cs typeface="Arial"/>
                <a:sym typeface="Arial"/>
              </a:rPr>
              <a:t>  </a:t>
            </a:r>
            <a:r>
              <a:rPr lang="en-US" sz="2400" dirty="0">
                <a:solidFill>
                  <a:srgbClr val="000000"/>
                </a:solidFill>
                <a:latin typeface="Arial"/>
                <a:ea typeface="Arial"/>
                <a:cs typeface="Arial"/>
                <a:sym typeface="Arial"/>
              </a:rPr>
              <a:t>Ensure your voice is heard within GSA.</a:t>
            </a:r>
          </a:p>
          <a:p>
            <a:endParaRPr dirty="0"/>
          </a:p>
          <a:p>
            <a:pPr marL="0" lvl="0" indent="0" rtl="0">
              <a:buClr>
                <a:srgbClr val="000000"/>
              </a:buClr>
              <a:buSzPct val="45833"/>
              <a:buFont typeface="Arial"/>
              <a:buNone/>
            </a:pPr>
            <a:r>
              <a:rPr lang="en-US" sz="2400" dirty="0">
                <a:solidFill>
                  <a:srgbClr val="000000"/>
                </a:solidFill>
                <a:latin typeface="Arial"/>
                <a:ea typeface="Arial"/>
                <a:cs typeface="Arial"/>
                <a:sym typeface="Arial"/>
              </a:rPr>
              <a:t>• Align GSA services to meet the needs of all federal agencies.</a:t>
            </a:r>
          </a:p>
          <a:p>
            <a:endParaRPr dirty="0"/>
          </a:p>
          <a:p>
            <a:pPr marL="0" lvl="0" indent="0" rtl="0">
              <a:buClr>
                <a:srgbClr val="000000"/>
              </a:buClr>
              <a:buSzPct val="45833"/>
              <a:buFont typeface="Arial"/>
              <a:buNone/>
            </a:pPr>
            <a:r>
              <a:rPr lang="en-US" sz="2400" dirty="0">
                <a:solidFill>
                  <a:srgbClr val="000000"/>
                </a:solidFill>
                <a:latin typeface="Arial"/>
                <a:ea typeface="Arial"/>
                <a:cs typeface="Arial"/>
                <a:sym typeface="Arial"/>
              </a:rPr>
              <a:t>• Promote innovative solutions using a team-based approach.</a:t>
            </a:r>
          </a:p>
          <a:p>
            <a:endParaRPr dirty="0"/>
          </a:p>
          <a:p>
            <a:pPr marL="0" lvl="0" indent="0" rtl="0">
              <a:buClr>
                <a:srgbClr val="000000"/>
              </a:buClr>
              <a:buSzPct val="45833"/>
              <a:buFont typeface="Arial"/>
              <a:buNone/>
            </a:pPr>
            <a:r>
              <a:rPr lang="en-US" sz="2400" dirty="0">
                <a:solidFill>
                  <a:srgbClr val="000000"/>
                </a:solidFill>
                <a:latin typeface="Arial"/>
                <a:ea typeface="Arial"/>
                <a:cs typeface="Arial"/>
                <a:sym typeface="Arial"/>
              </a:rPr>
              <a:t>• Educate GSA on your current and long-term needs.</a:t>
            </a:r>
          </a:p>
        </p:txBody>
      </p:sp>
      <p:sp>
        <p:nvSpPr>
          <p:cNvPr id="5" name="Slide Number Placeholder 4"/>
          <p:cNvSpPr>
            <a:spLocks noGrp="1"/>
          </p:cNvSpPr>
          <p:nvPr>
            <p:ph type="sldNum" idx="12"/>
          </p:nvPr>
        </p:nvSpPr>
        <p:spPr/>
        <p:txBody>
          <a:bodyPr/>
          <a:lstStyle/>
          <a:p>
            <a:r>
              <a:rPr lang="en-US" dirty="0" smtClean="0"/>
              <a:t>6</a:t>
            </a:r>
            <a:endParaRPr lang="en-US" dirty="0"/>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We Are and How We Connect</a:t>
            </a:r>
            <a:endParaRPr lang="en-US" dirty="0"/>
          </a:p>
        </p:txBody>
      </p:sp>
      <p:sp>
        <p:nvSpPr>
          <p:cNvPr id="24" name="Text Placeholder 23"/>
          <p:cNvSpPr>
            <a:spLocks noGrp="1"/>
          </p:cNvSpPr>
          <p:nvPr>
            <p:ph type="body" idx="1"/>
          </p:nvPr>
        </p:nvSpPr>
        <p:spPr/>
        <p:txBody>
          <a:bodyPr/>
          <a:lstStyle/>
          <a:p>
            <a:endParaRPr lang="en-US"/>
          </a:p>
        </p:txBody>
      </p:sp>
      <p:sp>
        <p:nvSpPr>
          <p:cNvPr id="4" name="Rectangle 3"/>
          <p:cNvSpPr/>
          <p:nvPr/>
        </p:nvSpPr>
        <p:spPr>
          <a:xfrm>
            <a:off x="4453217" y="3244334"/>
            <a:ext cx="237566" cy="369332"/>
          </a:xfrm>
          <a:prstGeom prst="rect">
            <a:avLst/>
          </a:prstGeom>
        </p:spPr>
        <p:txBody>
          <a:bodyPr wrap="none">
            <a:spAutoFit/>
          </a:bodyPr>
          <a:lstStyle/>
          <a:p>
            <a:r>
              <a:rPr lang="en-US" dirty="0" smtClean="0"/>
              <a:t> </a:t>
            </a:r>
            <a:endParaRPr lang="en-US" dirty="0"/>
          </a:p>
        </p:txBody>
      </p:sp>
      <p:grpSp>
        <p:nvGrpSpPr>
          <p:cNvPr id="3" name="Group 11"/>
          <p:cNvGrpSpPr/>
          <p:nvPr/>
        </p:nvGrpSpPr>
        <p:grpSpPr>
          <a:xfrm>
            <a:off x="609600" y="3733800"/>
            <a:ext cx="3276599" cy="2286000"/>
            <a:chOff x="1062116" y="3657600"/>
            <a:chExt cx="2900283" cy="2383696"/>
          </a:xfrm>
        </p:grpSpPr>
        <p:pic>
          <p:nvPicPr>
            <p:cNvPr id="1032" name="Picture 8" descr="http://www.justice.gov/usao/images/usaoDistricts.gif"/>
            <p:cNvPicPr>
              <a:picLocks noChangeAspect="1" noChangeArrowheads="1"/>
            </p:cNvPicPr>
            <p:nvPr/>
          </p:nvPicPr>
          <p:blipFill>
            <a:blip r:embed="rId3" cstate="print"/>
            <a:srcRect/>
            <a:stretch>
              <a:fillRect/>
            </a:stretch>
          </p:blipFill>
          <p:spPr bwMode="auto">
            <a:xfrm>
              <a:off x="1062116" y="3733801"/>
              <a:ext cx="2900283" cy="2307495"/>
            </a:xfrm>
            <a:prstGeom prst="rect">
              <a:avLst/>
            </a:prstGeom>
            <a:noFill/>
          </p:spPr>
        </p:pic>
        <p:sp>
          <p:nvSpPr>
            <p:cNvPr id="9" name="TextBox 8"/>
            <p:cNvSpPr txBox="1"/>
            <p:nvPr/>
          </p:nvSpPr>
          <p:spPr>
            <a:xfrm>
              <a:off x="1752600" y="3657600"/>
              <a:ext cx="1752600" cy="339808"/>
            </a:xfrm>
            <a:prstGeom prst="rect">
              <a:avLst/>
            </a:prstGeom>
            <a:noFill/>
          </p:spPr>
          <p:txBody>
            <a:bodyPr wrap="square" rtlCol="0">
              <a:spAutoFit/>
            </a:bodyPr>
            <a:lstStyle/>
            <a:p>
              <a:r>
                <a:rPr lang="en-US" b="1" dirty="0" smtClean="0"/>
                <a:t>94 USAO Districts</a:t>
              </a:r>
              <a:endParaRPr lang="en-US" b="1" dirty="0"/>
            </a:p>
          </p:txBody>
        </p:sp>
      </p:grpSp>
      <p:grpSp>
        <p:nvGrpSpPr>
          <p:cNvPr id="5" name="Group 16"/>
          <p:cNvGrpSpPr/>
          <p:nvPr/>
        </p:nvGrpSpPr>
        <p:grpSpPr>
          <a:xfrm>
            <a:off x="5030624" y="3733800"/>
            <a:ext cx="3579976" cy="2286000"/>
            <a:chOff x="6705600" y="4876800"/>
            <a:chExt cx="4113376" cy="2895600"/>
          </a:xfrm>
        </p:grpSpPr>
        <p:pic>
          <p:nvPicPr>
            <p:cNvPr id="1030" name="Picture 6" descr="https://lh6.googleusercontent.com/KyRV3RgXywPi_EU5mgGXPrDJz4aCi-ULmZn1MuHu5AXEFFAGffPpU96jd1p9fE1-dahI6Aa0wI8l8u2YgMaree5P85X3DvI-OGolWACpwhW2QTGD6pBzA5FVzhsl"/>
            <p:cNvPicPr>
              <a:picLocks noChangeAspect="1" noChangeArrowheads="1"/>
            </p:cNvPicPr>
            <p:nvPr/>
          </p:nvPicPr>
          <p:blipFill>
            <a:blip r:embed="rId4" cstate="print"/>
            <a:srcRect/>
            <a:stretch>
              <a:fillRect/>
            </a:stretch>
          </p:blipFill>
          <p:spPr bwMode="auto">
            <a:xfrm>
              <a:off x="6705600" y="4876800"/>
              <a:ext cx="4113376" cy="2895600"/>
            </a:xfrm>
            <a:prstGeom prst="rect">
              <a:avLst/>
            </a:prstGeom>
            <a:noFill/>
          </p:spPr>
        </p:pic>
        <p:sp>
          <p:nvSpPr>
            <p:cNvPr id="13" name="TextBox 12"/>
            <p:cNvSpPr txBox="1"/>
            <p:nvPr/>
          </p:nvSpPr>
          <p:spPr>
            <a:xfrm>
              <a:off x="7848600" y="4953000"/>
              <a:ext cx="2362200" cy="369332"/>
            </a:xfrm>
            <a:prstGeom prst="rect">
              <a:avLst/>
            </a:prstGeom>
            <a:noFill/>
          </p:spPr>
          <p:txBody>
            <a:bodyPr wrap="square" rtlCol="0">
              <a:spAutoFit/>
            </a:bodyPr>
            <a:lstStyle/>
            <a:p>
              <a:r>
                <a:rPr lang="en-US" b="1" dirty="0" smtClean="0"/>
                <a:t>11 Judicial Circuits</a:t>
              </a:r>
              <a:endParaRPr lang="en-US" b="1" dirty="0"/>
            </a:p>
          </p:txBody>
        </p:sp>
      </p:grpSp>
      <p:grpSp>
        <p:nvGrpSpPr>
          <p:cNvPr id="6" name="Group 21"/>
          <p:cNvGrpSpPr/>
          <p:nvPr/>
        </p:nvGrpSpPr>
        <p:grpSpPr>
          <a:xfrm>
            <a:off x="1981200" y="1752600"/>
            <a:ext cx="5638800" cy="3733800"/>
            <a:chOff x="3124200" y="3581400"/>
            <a:chExt cx="5638800" cy="3733800"/>
          </a:xfrm>
        </p:grpSpPr>
        <p:pic>
          <p:nvPicPr>
            <p:cNvPr id="1028" name="Picture 4" descr="https://lh6.googleusercontent.com/28ivqAmbyzYhY9tODr4X0iH_zFiw29zxskdO_Eu7tAw7f_FFSS8IopETnwCptCpc3Ch5ZfdtDf003UuenfOPWjWGozHfgyK9JSY6ztXnC1jnOj1YVSuHSCA8rPFi"/>
            <p:cNvPicPr>
              <a:picLocks noChangeAspect="1" noChangeArrowheads="1"/>
            </p:cNvPicPr>
            <p:nvPr/>
          </p:nvPicPr>
          <p:blipFill>
            <a:blip r:embed="rId5" cstate="print"/>
            <a:srcRect l="4167" t="19184" r="9722"/>
            <a:stretch>
              <a:fillRect/>
            </a:stretch>
          </p:blipFill>
          <p:spPr bwMode="auto">
            <a:xfrm>
              <a:off x="3124200" y="3581400"/>
              <a:ext cx="5638800" cy="3733800"/>
            </a:xfrm>
            <a:prstGeom prst="rect">
              <a:avLst/>
            </a:prstGeom>
            <a:noFill/>
          </p:spPr>
        </p:pic>
        <p:sp>
          <p:nvSpPr>
            <p:cNvPr id="14" name="TextBox 13"/>
            <p:cNvSpPr txBox="1"/>
            <p:nvPr/>
          </p:nvSpPr>
          <p:spPr>
            <a:xfrm>
              <a:off x="4953000" y="3886200"/>
              <a:ext cx="2286000" cy="461665"/>
            </a:xfrm>
            <a:prstGeom prst="rect">
              <a:avLst/>
            </a:prstGeom>
            <a:noFill/>
          </p:spPr>
          <p:txBody>
            <a:bodyPr wrap="square" rtlCol="0">
              <a:spAutoFit/>
            </a:bodyPr>
            <a:lstStyle/>
            <a:p>
              <a:r>
                <a:rPr lang="en-US" sz="2400" b="1" dirty="0" smtClean="0"/>
                <a:t>11 PBS Regions</a:t>
              </a:r>
              <a:endParaRPr lang="en-US" sz="2400" b="1" dirty="0"/>
            </a:p>
          </p:txBody>
        </p:sp>
      </p:grpSp>
      <p:grpSp>
        <p:nvGrpSpPr>
          <p:cNvPr id="7" name="Group 20"/>
          <p:cNvGrpSpPr/>
          <p:nvPr/>
        </p:nvGrpSpPr>
        <p:grpSpPr>
          <a:xfrm>
            <a:off x="304800" y="1219200"/>
            <a:ext cx="3912637" cy="2743200"/>
            <a:chOff x="304800" y="1219200"/>
            <a:chExt cx="3912637" cy="2743200"/>
          </a:xfrm>
        </p:grpSpPr>
        <p:pic>
          <p:nvPicPr>
            <p:cNvPr id="19" name="Picture 4" descr="https://lh6.googleusercontent.com/28ivqAmbyzYhY9tODr4X0iH_zFiw29zxskdO_Eu7tAw7f_FFSS8IopETnwCptCpc3Ch5ZfdtDf003UuenfOPWjWGozHfgyK9JSY6ztXnC1jnOj1YVSuHSCA8rPFi"/>
            <p:cNvPicPr>
              <a:picLocks noChangeAspect="1" noChangeArrowheads="1"/>
            </p:cNvPicPr>
            <p:nvPr/>
          </p:nvPicPr>
          <p:blipFill>
            <a:blip r:embed="rId5" cstate="print"/>
            <a:srcRect l="4167" t="19184" r="9722"/>
            <a:stretch>
              <a:fillRect/>
            </a:stretch>
          </p:blipFill>
          <p:spPr bwMode="auto">
            <a:xfrm>
              <a:off x="304800" y="1371600"/>
              <a:ext cx="3912637" cy="2590800"/>
            </a:xfrm>
            <a:prstGeom prst="rect">
              <a:avLst/>
            </a:prstGeom>
            <a:noFill/>
          </p:spPr>
        </p:pic>
        <p:sp>
          <p:nvSpPr>
            <p:cNvPr id="20" name="TextBox 19"/>
            <p:cNvSpPr txBox="1"/>
            <p:nvPr/>
          </p:nvSpPr>
          <p:spPr>
            <a:xfrm>
              <a:off x="1371600" y="1219200"/>
              <a:ext cx="1828800" cy="369332"/>
            </a:xfrm>
            <a:prstGeom prst="rect">
              <a:avLst/>
            </a:prstGeom>
            <a:noFill/>
          </p:spPr>
          <p:txBody>
            <a:bodyPr wrap="square" rtlCol="0">
              <a:spAutoFit/>
            </a:bodyPr>
            <a:lstStyle/>
            <a:p>
              <a:r>
                <a:rPr lang="en-US" b="1" dirty="0" smtClean="0"/>
                <a:t>11 PBS Regions</a:t>
              </a:r>
              <a:endParaRPr lang="en-US" b="1" dirty="0"/>
            </a:p>
          </p:txBody>
        </p:sp>
      </p:grpSp>
      <p:grpSp>
        <p:nvGrpSpPr>
          <p:cNvPr id="8" name="Group 10"/>
          <p:cNvGrpSpPr/>
          <p:nvPr/>
        </p:nvGrpSpPr>
        <p:grpSpPr>
          <a:xfrm>
            <a:off x="4800600" y="1447800"/>
            <a:ext cx="3810000" cy="2362200"/>
            <a:chOff x="533400" y="1219200"/>
            <a:chExt cx="3124200" cy="1952626"/>
          </a:xfrm>
        </p:grpSpPr>
        <p:pic>
          <p:nvPicPr>
            <p:cNvPr id="1026" name="Picture 2" descr="https://lh5.googleusercontent.com/4kLCa0sIeJx5lVRfTF2bX756f7iUhLIaRrldllykBO8q1NDJJQJzTNWCJ8LvtQh19eF83SwZ-GnA4ruaZl625t5KRd-_cWtWZD3jYlcKeZJ0_ePsCd-JGyfuivh8"/>
            <p:cNvPicPr>
              <a:picLocks noChangeAspect="1" noChangeArrowheads="1"/>
            </p:cNvPicPr>
            <p:nvPr/>
          </p:nvPicPr>
          <p:blipFill>
            <a:blip r:embed="rId6" cstate="print"/>
            <a:srcRect/>
            <a:stretch>
              <a:fillRect/>
            </a:stretch>
          </p:blipFill>
          <p:spPr bwMode="auto">
            <a:xfrm>
              <a:off x="533400" y="1219200"/>
              <a:ext cx="3124200" cy="1952626"/>
            </a:xfrm>
            <a:prstGeom prst="rect">
              <a:avLst/>
            </a:prstGeom>
            <a:noFill/>
          </p:spPr>
        </p:pic>
        <p:sp>
          <p:nvSpPr>
            <p:cNvPr id="10" name="TextBox 9"/>
            <p:cNvSpPr txBox="1"/>
            <p:nvPr/>
          </p:nvSpPr>
          <p:spPr>
            <a:xfrm>
              <a:off x="1600200" y="1371600"/>
              <a:ext cx="1371600" cy="305295"/>
            </a:xfrm>
            <a:prstGeom prst="rect">
              <a:avLst/>
            </a:prstGeom>
            <a:solidFill>
              <a:schemeClr val="bg1"/>
            </a:solidFill>
          </p:spPr>
          <p:txBody>
            <a:bodyPr wrap="square" rtlCol="0">
              <a:spAutoFit/>
            </a:bodyPr>
            <a:lstStyle/>
            <a:p>
              <a:r>
                <a:rPr lang="en-US" b="1" dirty="0" smtClean="0"/>
                <a:t>9 FAA Regions</a:t>
              </a:r>
              <a:endParaRPr lang="en-US" b="1" dirty="0"/>
            </a:p>
          </p:txBody>
        </p:sp>
      </p:grpSp>
      <p:sp>
        <p:nvSpPr>
          <p:cNvPr id="22" name="TextBox 21"/>
          <p:cNvSpPr txBox="1"/>
          <p:nvPr/>
        </p:nvSpPr>
        <p:spPr>
          <a:xfrm>
            <a:off x="7620000" y="6324600"/>
            <a:ext cx="457200" cy="307777"/>
          </a:xfrm>
          <a:prstGeom prst="rect">
            <a:avLst/>
          </a:prstGeom>
          <a:noFill/>
        </p:spPr>
        <p:txBody>
          <a:bodyPr wrap="square" rtlCol="0">
            <a:spAutoFit/>
          </a:bodyPr>
          <a:lstStyle/>
          <a:p>
            <a:r>
              <a:rPr lang="en-US" dirty="0" smtClean="0"/>
              <a:t>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par>
                          <p:cTn id="12" fill="hold">
                            <p:stCondLst>
                              <p:cond delay="1500"/>
                            </p:stCondLst>
                            <p:childTnLst>
                              <p:par>
                                <p:cTn id="13" presetID="4"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3000"/>
                                        <p:tgtEl>
                                          <p:spTgt spid="8"/>
                                        </p:tgtEl>
                                      </p:cBhvr>
                                    </p:animEffect>
                                  </p:childTnLst>
                                </p:cTn>
                              </p:par>
                            </p:childTnLst>
                          </p:cTn>
                        </p:par>
                        <p:par>
                          <p:cTn id="16" fill="hold">
                            <p:stCondLst>
                              <p:cond delay="45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3000"/>
                                        <p:tgtEl>
                                          <p:spTgt spid="5"/>
                                        </p:tgtEl>
                                      </p:cBhvr>
                                    </p:animEffect>
                                  </p:childTnLst>
                                </p:cTn>
                              </p:par>
                            </p:childTnLst>
                          </p:cTn>
                        </p:par>
                        <p:par>
                          <p:cTn id="20" fill="hold">
                            <p:stCondLst>
                              <p:cond delay="7500"/>
                            </p:stCondLst>
                            <p:childTnLst>
                              <p:par>
                                <p:cTn id="21" presetID="4"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ox(in)">
                                      <p:cBhvr>
                                        <p:cTn id="2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685800" y="0"/>
            <a:ext cx="7772400" cy="1219199"/>
          </a:xfrm>
          <a:prstGeom prst="rect">
            <a:avLst/>
          </a:prstGeom>
        </p:spPr>
        <p:txBody>
          <a:bodyPr lIns="91425" tIns="91425" rIns="91425" bIns="91425" anchor="ctr" anchorCtr="0">
            <a:noAutofit/>
          </a:bodyPr>
          <a:lstStyle/>
          <a:p>
            <a:pPr>
              <a:buNone/>
            </a:pPr>
            <a:r>
              <a:rPr lang="en-US" dirty="0"/>
              <a:t>Organizational Structure</a:t>
            </a:r>
          </a:p>
        </p:txBody>
      </p:sp>
      <p:sp>
        <p:nvSpPr>
          <p:cNvPr id="138" name="Shape 138"/>
          <p:cNvSpPr txBox="1">
            <a:spLocks noGrp="1"/>
          </p:cNvSpPr>
          <p:nvPr>
            <p:ph type="body" idx="1"/>
          </p:nvPr>
        </p:nvSpPr>
        <p:spPr>
          <a:xfrm>
            <a:off x="685800" y="1447800"/>
            <a:ext cx="8305799" cy="4343400"/>
          </a:xfrm>
          <a:prstGeom prst="rect">
            <a:avLst/>
          </a:prstGeom>
        </p:spPr>
        <p:txBody>
          <a:bodyPr lIns="91425" tIns="91425" rIns="91425" bIns="91425" anchor="t" anchorCtr="0">
            <a:noAutofit/>
          </a:bodyPr>
          <a:lstStyle/>
          <a:p>
            <a:pPr marL="0" lvl="0" indent="0" rtl="0">
              <a:spcBef>
                <a:spcPts val="500"/>
              </a:spcBef>
              <a:buClr>
                <a:srgbClr val="000000"/>
              </a:buClr>
              <a:buSzPct val="45833"/>
              <a:buFont typeface="Arial"/>
              <a:buNone/>
            </a:pPr>
            <a:r>
              <a:rPr lang="en-US" sz="2400" dirty="0">
                <a:solidFill>
                  <a:srgbClr val="000000"/>
                </a:solidFill>
                <a:latin typeface="Arial"/>
                <a:ea typeface="Arial"/>
                <a:cs typeface="Arial"/>
                <a:sym typeface="Arial"/>
              </a:rPr>
              <a:t>• Nationwide core network of </a:t>
            </a:r>
            <a:r>
              <a:rPr lang="en-US" sz="2400" dirty="0" smtClean="0">
                <a:solidFill>
                  <a:srgbClr val="000000"/>
                </a:solidFill>
                <a:latin typeface="Arial"/>
                <a:ea typeface="Arial"/>
                <a:cs typeface="Arial"/>
                <a:sym typeface="Arial"/>
              </a:rPr>
              <a:t>account </a:t>
            </a:r>
            <a:r>
              <a:rPr lang="en-US" sz="2400" dirty="0">
                <a:solidFill>
                  <a:srgbClr val="000000"/>
                </a:solidFill>
                <a:latin typeface="Arial"/>
                <a:ea typeface="Arial"/>
                <a:cs typeface="Arial"/>
                <a:sym typeface="Arial"/>
              </a:rPr>
              <a:t>m</a:t>
            </a:r>
            <a:r>
              <a:rPr lang="en-US" sz="2400" dirty="0" smtClean="0">
                <a:solidFill>
                  <a:srgbClr val="000000"/>
                </a:solidFill>
                <a:latin typeface="Arial"/>
                <a:ea typeface="Arial"/>
                <a:cs typeface="Arial"/>
                <a:sym typeface="Arial"/>
              </a:rPr>
              <a:t>anagers</a:t>
            </a:r>
            <a:r>
              <a:rPr lang="en-US" sz="2400" dirty="0">
                <a:solidFill>
                  <a:srgbClr val="000000"/>
                </a:solidFill>
                <a:latin typeface="Arial"/>
                <a:ea typeface="Arial"/>
                <a:cs typeface="Arial"/>
                <a:sym typeface="Arial"/>
              </a:rPr>
              <a:t>.</a:t>
            </a:r>
          </a:p>
          <a:p>
            <a:pPr marL="914400" lvl="1" indent="-381000" rtl="0">
              <a:spcBef>
                <a:spcPts val="500"/>
              </a:spcBef>
              <a:buClr>
                <a:srgbClr val="000000"/>
              </a:buClr>
              <a:buSzPct val="100000"/>
              <a:buFont typeface="Courier New"/>
              <a:buChar char="o"/>
            </a:pPr>
            <a:r>
              <a:rPr lang="en-US" sz="2000" dirty="0">
                <a:solidFill>
                  <a:srgbClr val="000000"/>
                </a:solidFill>
                <a:latin typeface="Arial"/>
                <a:ea typeface="Arial"/>
                <a:cs typeface="Arial"/>
                <a:sym typeface="Arial"/>
              </a:rPr>
              <a:t>National Account Managers in GSA Central Office are there to serve your </a:t>
            </a:r>
            <a:r>
              <a:rPr lang="en-US" sz="2000" dirty="0" smtClean="0">
                <a:solidFill>
                  <a:srgbClr val="000000"/>
                </a:solidFill>
                <a:latin typeface="Arial"/>
                <a:ea typeface="Arial"/>
                <a:cs typeface="Arial"/>
                <a:sym typeface="Arial"/>
              </a:rPr>
              <a:t>headquarters </a:t>
            </a:r>
            <a:r>
              <a:rPr lang="en-US" sz="2000" dirty="0">
                <a:solidFill>
                  <a:srgbClr val="000000"/>
                </a:solidFill>
                <a:latin typeface="Arial"/>
                <a:ea typeface="Arial"/>
                <a:cs typeface="Arial"/>
                <a:sym typeface="Arial"/>
              </a:rPr>
              <a:t>and your offices across the country</a:t>
            </a:r>
            <a:r>
              <a:rPr lang="en-US" sz="2000" dirty="0" smtClean="0">
                <a:solidFill>
                  <a:srgbClr val="000000"/>
                </a:solidFill>
                <a:latin typeface="Arial"/>
                <a:ea typeface="Arial"/>
                <a:cs typeface="Arial"/>
                <a:sym typeface="Arial"/>
              </a:rPr>
              <a:t>.</a:t>
            </a:r>
          </a:p>
          <a:p>
            <a:pPr marL="914400" lvl="1" indent="-381000" rtl="0">
              <a:spcBef>
                <a:spcPts val="500"/>
              </a:spcBef>
              <a:buClr>
                <a:srgbClr val="000000"/>
              </a:buClr>
              <a:buSzPct val="100000"/>
              <a:buNone/>
            </a:pPr>
            <a:endParaRPr lang="en-US" sz="2000" dirty="0">
              <a:solidFill>
                <a:srgbClr val="000000"/>
              </a:solidFill>
              <a:latin typeface="Arial"/>
              <a:ea typeface="Arial"/>
              <a:cs typeface="Arial"/>
              <a:sym typeface="Arial"/>
            </a:endParaRPr>
          </a:p>
          <a:p>
            <a:pPr marL="914400" lvl="1" indent="-381000" rtl="0">
              <a:spcBef>
                <a:spcPts val="500"/>
              </a:spcBef>
              <a:buClr>
                <a:srgbClr val="000000"/>
              </a:buClr>
              <a:buSzPct val="100000"/>
              <a:buFont typeface="Courier New"/>
              <a:buChar char="o"/>
            </a:pPr>
            <a:r>
              <a:rPr lang="en-US" sz="2000" dirty="0">
                <a:solidFill>
                  <a:srgbClr val="000000"/>
                </a:solidFill>
                <a:latin typeface="Arial"/>
                <a:ea typeface="Arial"/>
                <a:cs typeface="Arial"/>
                <a:sym typeface="Arial"/>
              </a:rPr>
              <a:t>Regional Account Managers are assigned to customer agencies in all 11 GSA </a:t>
            </a:r>
            <a:r>
              <a:rPr lang="en-US" sz="2000" dirty="0" smtClean="0">
                <a:solidFill>
                  <a:srgbClr val="000000"/>
                </a:solidFill>
                <a:latin typeface="Arial"/>
                <a:ea typeface="Arial"/>
                <a:cs typeface="Arial"/>
                <a:sym typeface="Arial"/>
              </a:rPr>
              <a:t>regions </a:t>
            </a:r>
            <a:r>
              <a:rPr lang="en-US" sz="2000" dirty="0">
                <a:solidFill>
                  <a:srgbClr val="000000"/>
                </a:solidFill>
                <a:latin typeface="Arial"/>
                <a:ea typeface="Arial"/>
                <a:cs typeface="Arial"/>
                <a:sym typeface="Arial"/>
              </a:rPr>
              <a:t>to serve your regional/field offices</a:t>
            </a:r>
            <a:r>
              <a:rPr lang="en-US" sz="2000" dirty="0" smtClean="0">
                <a:solidFill>
                  <a:srgbClr val="000000"/>
                </a:solidFill>
                <a:latin typeface="Arial"/>
                <a:ea typeface="Arial"/>
                <a:cs typeface="Arial"/>
                <a:sym typeface="Arial"/>
              </a:rPr>
              <a:t>.</a:t>
            </a:r>
          </a:p>
          <a:p>
            <a:pPr marL="914400" lvl="1" indent="-381000" rtl="0">
              <a:spcBef>
                <a:spcPts val="500"/>
              </a:spcBef>
              <a:buClr>
                <a:srgbClr val="000000"/>
              </a:buClr>
              <a:buSzPct val="100000"/>
              <a:buFont typeface="Courier New"/>
              <a:buChar char="o"/>
            </a:pPr>
            <a:endParaRPr lang="en-US" sz="2000" dirty="0">
              <a:solidFill>
                <a:srgbClr val="000000"/>
              </a:solidFill>
              <a:latin typeface="Arial"/>
              <a:ea typeface="Arial"/>
              <a:cs typeface="Arial"/>
              <a:sym typeface="Arial"/>
            </a:endParaRPr>
          </a:p>
          <a:p>
            <a:pPr marL="0" lvl="0" indent="0" rtl="0">
              <a:spcBef>
                <a:spcPts val="500"/>
              </a:spcBef>
              <a:buClr>
                <a:srgbClr val="000000"/>
              </a:buClr>
              <a:buSzPct val="45833"/>
              <a:buFont typeface="Arial"/>
              <a:buNone/>
            </a:pPr>
            <a:r>
              <a:rPr lang="en-US" sz="2400" dirty="0">
                <a:solidFill>
                  <a:srgbClr val="000000"/>
                </a:solidFill>
                <a:latin typeface="Arial"/>
                <a:ea typeface="Arial"/>
                <a:cs typeface="Arial"/>
                <a:sym typeface="Arial"/>
              </a:rPr>
              <a:t>• We use a </a:t>
            </a:r>
            <a:r>
              <a:rPr lang="en-US" sz="2400" dirty="0" smtClean="0">
                <a:solidFill>
                  <a:srgbClr val="000000"/>
                </a:solidFill>
                <a:latin typeface="Arial"/>
                <a:ea typeface="Arial"/>
                <a:cs typeface="Arial"/>
                <a:sym typeface="Arial"/>
              </a:rPr>
              <a:t>multi-disciplined, </a:t>
            </a:r>
            <a:r>
              <a:rPr lang="en-US" sz="2400" dirty="0">
                <a:solidFill>
                  <a:srgbClr val="000000"/>
                </a:solidFill>
                <a:latin typeface="Arial"/>
                <a:ea typeface="Arial"/>
                <a:cs typeface="Arial"/>
                <a:sym typeface="Arial"/>
              </a:rPr>
              <a:t>dynamic </a:t>
            </a:r>
            <a:r>
              <a:rPr lang="en-US" sz="2400" dirty="0" smtClean="0">
                <a:solidFill>
                  <a:srgbClr val="000000"/>
                </a:solidFill>
                <a:latin typeface="Arial"/>
                <a:ea typeface="Arial"/>
                <a:cs typeface="Arial"/>
                <a:sym typeface="Arial"/>
              </a:rPr>
              <a:t>account team</a:t>
            </a:r>
          </a:p>
          <a:p>
            <a:pPr marL="0" lvl="0" indent="0" rtl="0">
              <a:spcBef>
                <a:spcPts val="500"/>
              </a:spcBef>
              <a:buClr>
                <a:srgbClr val="000000"/>
              </a:buClr>
              <a:buSzPct val="45833"/>
              <a:buFont typeface="Arial"/>
              <a:buNone/>
            </a:pPr>
            <a:r>
              <a:rPr lang="en-US" sz="2400" dirty="0" smtClean="0">
                <a:solidFill>
                  <a:srgbClr val="000000"/>
                </a:solidFill>
                <a:latin typeface="Arial"/>
                <a:ea typeface="Arial"/>
                <a:cs typeface="Arial"/>
                <a:sym typeface="Arial"/>
              </a:rPr>
              <a:t>   approach</a:t>
            </a:r>
            <a:r>
              <a:rPr lang="en-US" sz="2400" dirty="0">
                <a:solidFill>
                  <a:srgbClr val="000000"/>
                </a:solidFill>
                <a:latin typeface="Arial"/>
                <a:ea typeface="Arial"/>
                <a:cs typeface="Arial"/>
                <a:sym typeface="Arial"/>
              </a:rPr>
              <a:t>.</a:t>
            </a:r>
          </a:p>
          <a:p>
            <a:pPr marL="914400" lvl="1" indent="-381000">
              <a:spcBef>
                <a:spcPts val="500"/>
              </a:spcBef>
              <a:buClr>
                <a:srgbClr val="000000"/>
              </a:buClr>
              <a:buSzPct val="100000"/>
              <a:buFont typeface="Courier New"/>
              <a:buChar char="o"/>
            </a:pPr>
            <a:r>
              <a:rPr lang="en-US" sz="2000" dirty="0">
                <a:solidFill>
                  <a:srgbClr val="000000"/>
                </a:solidFill>
                <a:latin typeface="Arial"/>
                <a:ea typeface="Arial"/>
                <a:cs typeface="Arial"/>
                <a:sym typeface="Arial"/>
              </a:rPr>
              <a:t>We access subject matter expertise to meet your changing needs and business objectives</a:t>
            </a:r>
            <a:r>
              <a:rPr lang="en-US" sz="2400" dirty="0">
                <a:solidFill>
                  <a:srgbClr val="000000"/>
                </a:solidFill>
                <a:latin typeface="Arial"/>
                <a:ea typeface="Arial"/>
                <a:cs typeface="Arial"/>
                <a:sym typeface="Arial"/>
              </a:rPr>
              <a:t>.</a:t>
            </a:r>
          </a:p>
        </p:txBody>
      </p:sp>
      <p:sp>
        <p:nvSpPr>
          <p:cNvPr id="5" name="Slide Number Placeholder 4"/>
          <p:cNvSpPr>
            <a:spLocks noGrp="1"/>
          </p:cNvSpPr>
          <p:nvPr>
            <p:ph type="sldNum" idx="12"/>
          </p:nvPr>
        </p:nvSpPr>
        <p:spPr>
          <a:xfrm>
            <a:off x="7924801" y="6400800"/>
            <a:ext cx="685799" cy="457200"/>
          </a:xfrm>
        </p:spPr>
        <p:txBody>
          <a:bodyPr/>
          <a:lstStyle/>
          <a:p>
            <a:r>
              <a:rPr lang="en-US" dirty="0" smtClean="0"/>
              <a:t>8</a:t>
            </a:r>
            <a:endParaRPr lang="en-US" dirty="0"/>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Accounts Network Matrix</a:t>
            </a:r>
            <a:endParaRPr lang="en-US" dirty="0"/>
          </a:p>
        </p:txBody>
      </p:sp>
      <p:sp>
        <p:nvSpPr>
          <p:cNvPr id="3" name="Text Placeholder 2"/>
          <p:cNvSpPr>
            <a:spLocks noGrp="1"/>
          </p:cNvSpPr>
          <p:nvPr>
            <p:ph type="body" idx="1"/>
          </p:nvPr>
        </p:nvSpPr>
        <p:spPr>
          <a:xfrm>
            <a:off x="1295400" y="1371600"/>
            <a:ext cx="6629400" cy="609600"/>
          </a:xfrm>
        </p:spPr>
        <p:txBody>
          <a:bodyPr/>
          <a:lstStyle/>
          <a:p>
            <a:pPr>
              <a:buNone/>
            </a:pPr>
            <a:r>
              <a:rPr lang="en-US" dirty="0" smtClean="0">
                <a:hlinkClick r:id="rId3"/>
              </a:rPr>
              <a:t>National Account Teams </a:t>
            </a:r>
            <a:r>
              <a:rPr lang="en-US" dirty="0" smtClean="0"/>
              <a:t>on gsa.gov</a:t>
            </a:r>
            <a:endParaRPr lang="en-US" dirty="0"/>
          </a:p>
        </p:txBody>
      </p:sp>
      <p:sp>
        <p:nvSpPr>
          <p:cNvPr id="5" name="Slide Number Placeholder 4"/>
          <p:cNvSpPr>
            <a:spLocks noGrp="1"/>
          </p:cNvSpPr>
          <p:nvPr>
            <p:ph type="sldNum" idx="12"/>
          </p:nvPr>
        </p:nvSpPr>
        <p:spPr/>
        <p:txBody>
          <a:bodyPr/>
          <a:lstStyle/>
          <a:p>
            <a:r>
              <a:rPr lang="en-US" dirty="0" smtClean="0"/>
              <a:t>9</a:t>
            </a:r>
            <a:endParaRPr lang="en-US" dirty="0"/>
          </a:p>
        </p:txBody>
      </p:sp>
      <p:pic>
        <p:nvPicPr>
          <p:cNvPr id="1026" name="Picture 2"/>
          <p:cNvPicPr>
            <a:picLocks noChangeAspect="1" noChangeArrowheads="1"/>
          </p:cNvPicPr>
          <p:nvPr/>
        </p:nvPicPr>
        <p:blipFill>
          <a:blip r:embed="rId4"/>
          <a:srcRect l="12299" t="7292" r="14495" b="10417"/>
          <a:stretch>
            <a:fillRect/>
          </a:stretch>
        </p:blipFill>
        <p:spPr bwMode="auto">
          <a:xfrm>
            <a:off x="1371600" y="1981200"/>
            <a:ext cx="6400799" cy="40453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1B515C"/>
      </a:dk1>
      <a:lt1>
        <a:srgbClr val="FFFFFF"/>
      </a:lt1>
      <a:dk2>
        <a:srgbClr val="313232"/>
      </a:dk2>
      <a:lt2>
        <a:srgbClr val="808080"/>
      </a:lt2>
      <a:accent1>
        <a:srgbClr val="8FCFE7"/>
      </a:accent1>
      <a:accent2>
        <a:srgbClr val="316EA0"/>
      </a:accent2>
      <a:accent3>
        <a:srgbClr val="FFFFFF"/>
      </a:accent3>
      <a:accent4>
        <a:srgbClr val="15444D"/>
      </a:accent4>
      <a:accent5>
        <a:srgbClr val="C6E4F1"/>
      </a:accent5>
      <a:accent6>
        <a:srgbClr val="2B6391"/>
      </a:accent6>
      <a:hlink>
        <a:srgbClr val="C6A837"/>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TotalTime>
  <Words>1947</Words>
  <Application>Microsoft Office PowerPoint</Application>
  <PresentationFormat>On-screen Show (4:3)</PresentationFormat>
  <Paragraphs>352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Blank Presentation</vt:lpstr>
      <vt:lpstr>    Client Enrichment Series</vt:lpstr>
      <vt:lpstr>                         GSA Account Management,  The Voice of the Customer     </vt:lpstr>
      <vt:lpstr>                           </vt:lpstr>
      <vt:lpstr>Agenda</vt:lpstr>
      <vt:lpstr>We have asked for feedback on how we can improve our partnership with you…</vt:lpstr>
      <vt:lpstr>Purpose of Account Management</vt:lpstr>
      <vt:lpstr>Who We Are and How We Connect</vt:lpstr>
      <vt:lpstr>Organizational Structure</vt:lpstr>
      <vt:lpstr>National Accounts Network Matrix</vt:lpstr>
      <vt:lpstr>Role of Account Managers</vt:lpstr>
      <vt:lpstr>National/Regional Planning</vt:lpstr>
      <vt:lpstr>Poll Question Results</vt:lpstr>
      <vt:lpstr>Account Management at National Level</vt:lpstr>
      <vt:lpstr>Examples of Success - National Level</vt:lpstr>
      <vt:lpstr>Account Management at Local Level</vt:lpstr>
      <vt:lpstr>Examples of Success - Local Level</vt:lpstr>
      <vt:lpstr>Benefits</vt:lpstr>
      <vt:lpstr>Benefits</vt:lpstr>
      <vt:lpstr>Getting the Most Out of Account Management</vt:lpstr>
      <vt:lpstr>Slide 20</vt:lpstr>
      <vt:lpstr>Slide 21</vt:lpstr>
      <vt:lpstr>Slide 22</vt:lpstr>
      <vt:lpstr>Contacts</vt:lpstr>
      <vt:lpstr>Upcoming Client Enrichment Series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Enrichment Series</dc:title>
  <dc:creator>LeahRFant</dc:creator>
  <cp:lastModifiedBy>KateABetz</cp:lastModifiedBy>
  <cp:revision>36</cp:revision>
  <dcterms:modified xsi:type="dcterms:W3CDTF">2014-01-17T15:58:21Z</dcterms:modified>
</cp:coreProperties>
</file>