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45"/>
  </p:notesMasterIdLst>
  <p:handoutMasterIdLst>
    <p:handoutMasterId r:id="rId46"/>
  </p:handoutMasterIdLst>
  <p:sldIdLst>
    <p:sldId id="431" r:id="rId2"/>
    <p:sldId id="432" r:id="rId3"/>
    <p:sldId id="467" r:id="rId4"/>
    <p:sldId id="445" r:id="rId5"/>
    <p:sldId id="434" r:id="rId6"/>
    <p:sldId id="514" r:id="rId7"/>
    <p:sldId id="488" r:id="rId8"/>
    <p:sldId id="478" r:id="rId9"/>
    <p:sldId id="436" r:id="rId10"/>
    <p:sldId id="511" r:id="rId11"/>
    <p:sldId id="516" r:id="rId12"/>
    <p:sldId id="515" r:id="rId13"/>
    <p:sldId id="493" r:id="rId14"/>
    <p:sldId id="494" r:id="rId15"/>
    <p:sldId id="482" r:id="rId16"/>
    <p:sldId id="492" r:id="rId17"/>
    <p:sldId id="497" r:id="rId18"/>
    <p:sldId id="507" r:id="rId19"/>
    <p:sldId id="508" r:id="rId20"/>
    <p:sldId id="509" r:id="rId21"/>
    <p:sldId id="495" r:id="rId22"/>
    <p:sldId id="513" r:id="rId23"/>
    <p:sldId id="512" r:id="rId24"/>
    <p:sldId id="498" r:id="rId25"/>
    <p:sldId id="499" r:id="rId26"/>
    <p:sldId id="483" r:id="rId27"/>
    <p:sldId id="453" r:id="rId28"/>
    <p:sldId id="489" r:id="rId29"/>
    <p:sldId id="502" r:id="rId30"/>
    <p:sldId id="501" r:id="rId31"/>
    <p:sldId id="491" r:id="rId32"/>
    <p:sldId id="503" r:id="rId33"/>
    <p:sldId id="504" r:id="rId34"/>
    <p:sldId id="505" r:id="rId35"/>
    <p:sldId id="506" r:id="rId36"/>
    <p:sldId id="440" r:id="rId37"/>
    <p:sldId id="484" r:id="rId38"/>
    <p:sldId id="517" r:id="rId39"/>
    <p:sldId id="485" r:id="rId40"/>
    <p:sldId id="510" r:id="rId41"/>
    <p:sldId id="447" r:id="rId42"/>
    <p:sldId id="439" r:id="rId43"/>
    <p:sldId id="438" r:id="rId44"/>
  </p:sldIdLst>
  <p:sldSz cx="9144000" cy="6858000" type="screen4x3"/>
  <p:notesSz cx="7315200" cy="9601200"/>
  <p:custDataLst>
    <p:tags r:id="rId47"/>
  </p:custDataLst>
  <p:defaultTex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536">
          <p15:clr>
            <a:srgbClr val="A4A3A4"/>
          </p15:clr>
        </p15:guide>
        <p15:guide id="2" pos="2880">
          <p15:clr>
            <a:srgbClr val="A4A3A4"/>
          </p15:clr>
        </p15:guide>
      </p15:sldGuideLst>
    </p:ext>
    <p:ext uri="{2D200454-40CA-4A62-9FC3-DE9A4176ACB9}">
      <p15:notesGuideLst xmlns:p15="http://schemas.microsoft.com/office/powerpoint/2012/main" xmlns="">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88"/>
    <a:srgbClr val="3366CC"/>
    <a:srgbClr val="FFFF00"/>
    <a:srgbClr val="003399"/>
    <a:srgbClr val="000099"/>
    <a:srgbClr val="FF6600"/>
    <a:srgbClr val="FFFFCC"/>
    <a:srgbClr val="FF3300"/>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6936" autoAdjust="0"/>
  </p:normalViewPr>
  <p:slideViewPr>
    <p:cSldViewPr>
      <p:cViewPr varScale="1">
        <p:scale>
          <a:sx n="69" d="100"/>
          <a:sy n="69" d="100"/>
        </p:scale>
        <p:origin x="-1360" y="-80"/>
      </p:cViewPr>
      <p:guideLst>
        <p:guide orient="horz" pos="1536"/>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96" y="-5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l" defTabSz="966587">
              <a:defRPr sz="1200"/>
            </a:lvl1pPr>
          </a:lstStyle>
          <a:p>
            <a:pPr>
              <a:defRPr/>
            </a:pPr>
            <a:endParaRPr lang="en-US"/>
          </a:p>
        </p:txBody>
      </p:sp>
      <p:sp>
        <p:nvSpPr>
          <p:cNvPr id="98307"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r" defTabSz="966587">
              <a:defRPr sz="1200"/>
            </a:lvl1pPr>
          </a:lstStyle>
          <a:p>
            <a:pPr>
              <a:defRPr/>
            </a:pPr>
            <a:endParaRPr lang="en-US"/>
          </a:p>
        </p:txBody>
      </p:sp>
      <p:sp>
        <p:nvSpPr>
          <p:cNvPr id="98308"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l" defTabSz="966587">
              <a:defRPr sz="1200"/>
            </a:lvl1pPr>
          </a:lstStyle>
          <a:p>
            <a:pPr>
              <a:defRPr/>
            </a:pPr>
            <a:endParaRPr lang="en-US"/>
          </a:p>
        </p:txBody>
      </p:sp>
      <p:sp>
        <p:nvSpPr>
          <p:cNvPr id="98309"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r" defTabSz="966587">
              <a:defRPr sz="1200"/>
            </a:lvl1pPr>
          </a:lstStyle>
          <a:p>
            <a:pPr>
              <a:defRPr/>
            </a:pPr>
            <a:fld id="{7F9275C2-B993-4F80-9623-DE28407B1EF1}" type="slidenum">
              <a:rPr lang="en-US"/>
              <a:pPr>
                <a:defRPr/>
              </a:pPr>
              <a:t>‹#›</a:t>
            </a:fld>
            <a:endParaRPr lang="en-US"/>
          </a:p>
        </p:txBody>
      </p:sp>
    </p:spTree>
    <p:extLst>
      <p:ext uri="{BB962C8B-B14F-4D97-AF65-F5344CB8AC3E}">
        <p14:creationId xmlns:p14="http://schemas.microsoft.com/office/powerpoint/2010/main" val="262122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l" defTabSz="966587">
              <a:defRPr sz="1200"/>
            </a:lvl1pPr>
          </a:lstStyle>
          <a:p>
            <a:pPr>
              <a:defRPr/>
            </a:pPr>
            <a:endParaRPr lang="en-US"/>
          </a:p>
        </p:txBody>
      </p:sp>
      <p:sp>
        <p:nvSpPr>
          <p:cNvPr id="95235"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r" defTabSz="966587">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l" defTabSz="966587">
              <a:defRPr sz="1200"/>
            </a:lvl1pPr>
          </a:lstStyle>
          <a:p>
            <a:pPr>
              <a:defRPr/>
            </a:pPr>
            <a:endParaRPr lang="en-US"/>
          </a:p>
        </p:txBody>
      </p:sp>
      <p:sp>
        <p:nvSpPr>
          <p:cNvPr id="95239"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r" defTabSz="966587">
              <a:defRPr sz="1200"/>
            </a:lvl1pPr>
          </a:lstStyle>
          <a:p>
            <a:pPr>
              <a:defRPr/>
            </a:pPr>
            <a:fld id="{6842D4FA-EF8D-48AE-A630-502BBAE09181}" type="slidenum">
              <a:rPr lang="en-US"/>
              <a:pPr>
                <a:defRPr/>
              </a:pPr>
              <a:t>‹#›</a:t>
            </a:fld>
            <a:endParaRPr lang="en-US"/>
          </a:p>
        </p:txBody>
      </p:sp>
    </p:spTree>
    <p:extLst>
      <p:ext uri="{BB962C8B-B14F-4D97-AF65-F5344CB8AC3E}">
        <p14:creationId xmlns:p14="http://schemas.microsoft.com/office/powerpoint/2010/main" val="945700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Flag_more_blue"/>
          <p:cNvPicPr>
            <a:picLocks noChangeAspect="1" noChangeArrowheads="1"/>
          </p:cNvPicPr>
          <p:nvPr/>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3"/>
          <p:cNvSpPr>
            <a:spLocks noChangeArrowheads="1"/>
          </p:cNvSpPr>
          <p:nvPr/>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a:defRPr/>
            </a:pPr>
            <a:endParaRPr lang="en-US"/>
          </a:p>
        </p:txBody>
      </p:sp>
      <p:sp>
        <p:nvSpPr>
          <p:cNvPr id="4" name="Rectangle 4"/>
          <p:cNvSpPr>
            <a:spLocks noChangeArrowheads="1"/>
          </p:cNvSpPr>
          <p:nvPr/>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lgn="l" eaLnBrk="0" hangingPunct="0">
              <a:defRPr/>
            </a:pPr>
            <a:r>
              <a:rPr lang="en-US" sz="3600">
                <a:solidFill>
                  <a:schemeClr val="bg1"/>
                </a:solidFill>
                <a:ea typeface="ヒラギノ角ゴ Pro W3" pitchFamily="1" charset="-128"/>
              </a:rPr>
              <a:t>Federal Acquisition Service</a:t>
            </a:r>
          </a:p>
        </p:txBody>
      </p:sp>
      <p:pic>
        <p:nvPicPr>
          <p:cNvPr id="5" name="Picture 5"/>
          <p:cNvPicPr>
            <a:picLocks noChangeAspect="1" noChangeArrowheads="1"/>
          </p:cNvPicPr>
          <p:nvPr/>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6"/>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eaLnBrk="0" hangingPunct="0">
              <a:defRPr/>
            </a:pPr>
            <a:r>
              <a:rPr lang="en-US" sz="1400" b="1">
                <a:solidFill>
                  <a:srgbClr val="4C4C4C"/>
                </a:solidFill>
                <a:ea typeface="ヒラギノ角ゴ Pro W3" pitchFamily="1" charset="-128"/>
              </a:rPr>
              <a:t>U.S. General Services Administration</a:t>
            </a:r>
            <a:endParaRPr lang="en-US" sz="240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88660B8-5611-4B5E-8F84-BEFEE1A088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79550"/>
            <a:ext cx="1981200" cy="446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9550"/>
            <a:ext cx="5791200" cy="446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9910861-CE3E-4249-86FC-0A03DD6653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286000"/>
            <a:ext cx="7924800" cy="36576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37ECC461-CD90-4451-B5BA-5304FE0748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Naviga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523220"/>
          </a:xfrm>
        </p:spPr>
        <p:txBody>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382000" y="6406342"/>
            <a:ext cx="457200" cy="223058"/>
          </a:xfrm>
        </p:spPr>
        <p:txBody>
          <a:bodyPr/>
          <a:lstStyle>
            <a:lvl1pPr>
              <a:defRPr sz="1000"/>
            </a:lvl1pPr>
          </a:lstStyle>
          <a:p>
            <a:pPr>
              <a:defRPr/>
            </a:pPr>
            <a:fld id="{96BB0D87-118A-4C7F-8579-589BAC421ADB}" type="slidenum">
              <a:rPr lang="en-US" smtClean="0"/>
              <a:pPr>
                <a:defRPr/>
              </a:pPr>
              <a:t>‹#›</a:t>
            </a:fld>
            <a:endParaRPr lang="en-US" dirty="0"/>
          </a:p>
        </p:txBody>
      </p:sp>
      <p:sp>
        <p:nvSpPr>
          <p:cNvPr id="5" name="Text Placeholder 4"/>
          <p:cNvSpPr>
            <a:spLocks noGrp="1"/>
          </p:cNvSpPr>
          <p:nvPr>
            <p:ph type="body" sz="quarter" idx="11"/>
          </p:nvPr>
        </p:nvSpPr>
        <p:spPr>
          <a:xfrm>
            <a:off x="1828800" y="1981200"/>
            <a:ext cx="6781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152400" y="1600200"/>
            <a:ext cx="1600200" cy="5105400"/>
          </a:xfrm>
          <a:ln w="19050">
            <a:solidFill>
              <a:srgbClr val="013C88"/>
            </a:solidFill>
          </a:ln>
        </p:spPr>
        <p:txBody>
          <a:bodyPr/>
          <a:lstStyle>
            <a:lvl1pPr marL="114300" indent="-114300">
              <a:buFont typeface="Wingdings" panose="05000000000000000000" pitchFamily="2" charset="2"/>
              <a:buChar char="§"/>
              <a:defRPr sz="1000"/>
            </a:lvl1pPr>
          </a:lstStyle>
          <a:p>
            <a:pPr lvl="0"/>
            <a:r>
              <a:rPr lang="en-US" dirty="0" smtClean="0"/>
              <a:t>Click to add TOC</a:t>
            </a:r>
          </a:p>
        </p:txBody>
      </p:sp>
      <p:sp>
        <p:nvSpPr>
          <p:cNvPr id="8" name="TextBox 7"/>
          <p:cNvSpPr txBox="1"/>
          <p:nvPr userDrawn="1"/>
        </p:nvSpPr>
        <p:spPr>
          <a:xfrm>
            <a:off x="152400" y="1341668"/>
            <a:ext cx="1600200" cy="246221"/>
          </a:xfrm>
          <a:prstGeom prst="rect">
            <a:avLst/>
          </a:prstGeom>
          <a:noFill/>
        </p:spPr>
        <p:txBody>
          <a:bodyPr wrap="square" rtlCol="0">
            <a:spAutoFit/>
          </a:bodyPr>
          <a:lstStyle/>
          <a:p>
            <a:r>
              <a:rPr lang="en-US" b="1" dirty="0" smtClean="0">
                <a:solidFill>
                  <a:srgbClr val="013C88"/>
                </a:solidFill>
              </a:rPr>
              <a:t>Quick Navigation</a:t>
            </a:r>
            <a:endParaRPr lang="en-US" b="1" dirty="0">
              <a:solidFill>
                <a:srgbClr val="013C88"/>
              </a:solidFill>
            </a:endParaRPr>
          </a:p>
        </p:txBody>
      </p:sp>
      <p:sp>
        <p:nvSpPr>
          <p:cNvPr id="9" name="Rectangle 8"/>
          <p:cNvSpPr/>
          <p:nvPr userDrawn="1"/>
        </p:nvSpPr>
        <p:spPr bwMode="auto">
          <a:xfrm>
            <a:off x="152400" y="1353979"/>
            <a:ext cx="1600200" cy="246221"/>
          </a:xfrm>
          <a:prstGeom prst="rect">
            <a:avLst/>
          </a:prstGeom>
          <a:noFill/>
          <a:ln w="19050" cap="flat" cmpd="sng" algn="ctr">
            <a:solidFill>
              <a:srgbClr val="013C8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Text Placeholder 11"/>
          <p:cNvSpPr>
            <a:spLocks noGrp="1"/>
          </p:cNvSpPr>
          <p:nvPr>
            <p:ph type="body" sz="quarter" idx="13"/>
          </p:nvPr>
        </p:nvSpPr>
        <p:spPr>
          <a:xfrm>
            <a:off x="6248400" y="6401674"/>
            <a:ext cx="2057400" cy="227726"/>
          </a:xfrm>
        </p:spPr>
        <p:txBody>
          <a:bodyPr/>
          <a:lstStyle>
            <a:lvl1pPr marL="0" indent="0" algn="r">
              <a:buNone/>
              <a:defRPr sz="1000" b="1"/>
            </a:lvl1pPr>
            <a:lvl2pPr>
              <a:defRPr sz="1000" b="1"/>
            </a:lvl2pPr>
            <a:lvl3pPr>
              <a:defRPr sz="1000" b="1"/>
            </a:lvl3pPr>
            <a:lvl4pPr>
              <a:defRPr sz="1000" b="1"/>
            </a:lvl4pPr>
            <a:lvl5pPr>
              <a:defRPr sz="1000" b="1"/>
            </a:lvl5pPr>
          </a:lstStyle>
          <a:p>
            <a:pPr lvl="0"/>
            <a:r>
              <a:rPr lang="en-US" dirty="0" smtClean="0"/>
              <a:t>Click to edit</a:t>
            </a:r>
            <a:endParaRPr lang="en-US" dirty="0"/>
          </a:p>
        </p:txBody>
      </p:sp>
    </p:spTree>
    <p:extLst>
      <p:ext uri="{BB962C8B-B14F-4D97-AF65-F5344CB8AC3E}">
        <p14:creationId xmlns:p14="http://schemas.microsoft.com/office/powerpoint/2010/main" val="9774841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with Naviga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6781800" cy="5492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934200" y="6406342"/>
            <a:ext cx="1905000" cy="304800"/>
          </a:xfrm>
        </p:spPr>
        <p:txBody>
          <a:bodyPr/>
          <a:lstStyle/>
          <a:p>
            <a:pPr>
              <a:defRPr/>
            </a:pPr>
            <a:fld id="{96BB0D87-118A-4C7F-8579-589BAC421ADB}" type="slidenum">
              <a:rPr lang="en-US" smtClean="0"/>
              <a:pPr>
                <a:defRPr/>
              </a:pPr>
              <a:t>‹#›</a:t>
            </a:fld>
            <a:endParaRPr lang="en-US"/>
          </a:p>
        </p:txBody>
      </p:sp>
      <p:sp>
        <p:nvSpPr>
          <p:cNvPr id="5" name="Text Placeholder 4"/>
          <p:cNvSpPr>
            <a:spLocks noGrp="1"/>
          </p:cNvSpPr>
          <p:nvPr>
            <p:ph type="body" sz="quarter" idx="11"/>
          </p:nvPr>
        </p:nvSpPr>
        <p:spPr>
          <a:xfrm>
            <a:off x="1828800" y="1981200"/>
            <a:ext cx="6781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152400" y="1600200"/>
            <a:ext cx="1600200" cy="5105400"/>
          </a:xfrm>
          <a:ln w="19050">
            <a:solidFill>
              <a:srgbClr val="013C88"/>
            </a:solidFill>
          </a:ln>
        </p:spPr>
        <p:txBody>
          <a:bodyPr/>
          <a:lstStyle>
            <a:lvl1pPr marL="114300" indent="-114300">
              <a:buFont typeface="Wingdings" panose="05000000000000000000" pitchFamily="2" charset="2"/>
              <a:buChar char="§"/>
              <a:defRPr sz="1000"/>
            </a:lvl1pPr>
          </a:lstStyle>
          <a:p>
            <a:pPr lvl="0"/>
            <a:r>
              <a:rPr lang="en-US" dirty="0" smtClean="0"/>
              <a:t>Click to add TOC</a:t>
            </a:r>
          </a:p>
        </p:txBody>
      </p:sp>
      <p:sp>
        <p:nvSpPr>
          <p:cNvPr id="8" name="TextBox 7"/>
          <p:cNvSpPr txBox="1"/>
          <p:nvPr userDrawn="1"/>
        </p:nvSpPr>
        <p:spPr>
          <a:xfrm>
            <a:off x="152400" y="1341668"/>
            <a:ext cx="1600200" cy="246221"/>
          </a:xfrm>
          <a:prstGeom prst="rect">
            <a:avLst/>
          </a:prstGeom>
          <a:noFill/>
        </p:spPr>
        <p:txBody>
          <a:bodyPr wrap="square" rtlCol="0">
            <a:spAutoFit/>
          </a:bodyPr>
          <a:lstStyle/>
          <a:p>
            <a:r>
              <a:rPr lang="en-US" b="1" dirty="0" smtClean="0">
                <a:solidFill>
                  <a:srgbClr val="013C88"/>
                </a:solidFill>
              </a:rPr>
              <a:t>Quick Navigation</a:t>
            </a:r>
            <a:endParaRPr lang="en-US" b="1" dirty="0">
              <a:solidFill>
                <a:srgbClr val="013C88"/>
              </a:solidFill>
            </a:endParaRPr>
          </a:p>
        </p:txBody>
      </p:sp>
      <p:sp>
        <p:nvSpPr>
          <p:cNvPr id="9" name="Rectangle 8"/>
          <p:cNvSpPr/>
          <p:nvPr userDrawn="1"/>
        </p:nvSpPr>
        <p:spPr bwMode="auto">
          <a:xfrm>
            <a:off x="152400" y="1353979"/>
            <a:ext cx="1600200" cy="246221"/>
          </a:xfrm>
          <a:prstGeom prst="rect">
            <a:avLst/>
          </a:prstGeom>
          <a:noFill/>
          <a:ln w="19050" cap="flat" cmpd="sng" algn="ctr">
            <a:solidFill>
              <a:srgbClr val="013C8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096358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lide with Naviga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6781800" cy="5492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934200" y="6406342"/>
            <a:ext cx="1905000" cy="304800"/>
          </a:xfrm>
        </p:spPr>
        <p:txBody>
          <a:bodyPr/>
          <a:lstStyle/>
          <a:p>
            <a:pPr>
              <a:defRPr/>
            </a:pPr>
            <a:fld id="{96BB0D87-118A-4C7F-8579-589BAC421ADB}" type="slidenum">
              <a:rPr lang="en-US" smtClean="0"/>
              <a:pPr>
                <a:defRPr/>
              </a:pPr>
              <a:t>‹#›</a:t>
            </a:fld>
            <a:endParaRPr lang="en-US"/>
          </a:p>
        </p:txBody>
      </p:sp>
      <p:sp>
        <p:nvSpPr>
          <p:cNvPr id="5" name="Text Placeholder 4"/>
          <p:cNvSpPr>
            <a:spLocks noGrp="1"/>
          </p:cNvSpPr>
          <p:nvPr>
            <p:ph type="body" sz="quarter" idx="11"/>
          </p:nvPr>
        </p:nvSpPr>
        <p:spPr>
          <a:xfrm>
            <a:off x="1828800" y="1981200"/>
            <a:ext cx="6781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152400" y="1600200"/>
            <a:ext cx="1600200" cy="5105400"/>
          </a:xfrm>
          <a:ln w="19050">
            <a:solidFill>
              <a:srgbClr val="013C88"/>
            </a:solidFill>
          </a:ln>
        </p:spPr>
        <p:txBody>
          <a:bodyPr/>
          <a:lstStyle>
            <a:lvl1pPr marL="114300" indent="-114300">
              <a:buFont typeface="Wingdings" panose="05000000000000000000" pitchFamily="2" charset="2"/>
              <a:buChar char="§"/>
              <a:defRPr sz="1000"/>
            </a:lvl1pPr>
          </a:lstStyle>
          <a:p>
            <a:pPr lvl="0"/>
            <a:r>
              <a:rPr lang="en-US" dirty="0" smtClean="0"/>
              <a:t>Click to add TOC</a:t>
            </a:r>
          </a:p>
        </p:txBody>
      </p:sp>
      <p:sp>
        <p:nvSpPr>
          <p:cNvPr id="8" name="TextBox 7"/>
          <p:cNvSpPr txBox="1"/>
          <p:nvPr userDrawn="1"/>
        </p:nvSpPr>
        <p:spPr>
          <a:xfrm>
            <a:off x="152400" y="1341668"/>
            <a:ext cx="1600200" cy="246221"/>
          </a:xfrm>
          <a:prstGeom prst="rect">
            <a:avLst/>
          </a:prstGeom>
          <a:noFill/>
        </p:spPr>
        <p:txBody>
          <a:bodyPr wrap="square" rtlCol="0">
            <a:spAutoFit/>
          </a:bodyPr>
          <a:lstStyle/>
          <a:p>
            <a:r>
              <a:rPr lang="en-US" b="1" dirty="0" smtClean="0">
                <a:solidFill>
                  <a:srgbClr val="013C88"/>
                </a:solidFill>
              </a:rPr>
              <a:t>Quick Navigation</a:t>
            </a:r>
            <a:endParaRPr lang="en-US" b="1" dirty="0">
              <a:solidFill>
                <a:srgbClr val="013C88"/>
              </a:solidFill>
            </a:endParaRPr>
          </a:p>
        </p:txBody>
      </p:sp>
      <p:sp>
        <p:nvSpPr>
          <p:cNvPr id="9" name="Rectangle 8"/>
          <p:cNvSpPr/>
          <p:nvPr userDrawn="1"/>
        </p:nvSpPr>
        <p:spPr bwMode="auto">
          <a:xfrm>
            <a:off x="152400" y="1353979"/>
            <a:ext cx="1600200" cy="246221"/>
          </a:xfrm>
          <a:prstGeom prst="rect">
            <a:avLst/>
          </a:prstGeom>
          <a:noFill/>
          <a:ln w="19050" cap="flat" cmpd="sng" algn="ctr">
            <a:solidFill>
              <a:srgbClr val="013C8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72974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382000" cy="3657600"/>
          </a:xfrm>
        </p:spPr>
        <p:txBody>
          <a:bodyPr/>
          <a:lstStyle>
            <a:lvl1pPr>
              <a:defRPr sz="2200" b="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62008419-23A2-4024-92AB-8FB458D929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5686441-65A1-4A06-BEE9-55A42F113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3886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286000"/>
            <a:ext cx="3886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D22F509-DBAE-473F-B1E3-D1A36014BA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5046CE0-0AC3-4AF8-9EC5-5F6467327B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1BF24E4-8E27-4B3C-AE9B-0B20E94735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EDBA934-3D9C-46C8-A271-A8F3C49106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70803F9-E095-44DF-8B0C-25FEE13EE6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9D49F6E-DDF9-4651-A238-BB8BF85865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2286000"/>
            <a:ext cx="7924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3"/>
          <p:cNvSpPr>
            <a:spLocks noGrp="1" noChangeArrowheads="1"/>
          </p:cNvSpPr>
          <p:nvPr>
            <p:ph type="title"/>
          </p:nvPr>
        </p:nvSpPr>
        <p:spPr bwMode="auto">
          <a:xfrm>
            <a:off x="457200" y="1479550"/>
            <a:ext cx="7769225"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4643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solidFill>
                  <a:srgbClr val="013C88"/>
                </a:solidFill>
                <a:ea typeface="ヒラギノ角ゴ Pro W3" pitchFamily="1" charset="-128"/>
              </a:defRPr>
            </a:lvl1pPr>
          </a:lstStyle>
          <a:p>
            <a:pPr>
              <a:defRPr/>
            </a:pPr>
            <a:fld id="{96BB0D87-118A-4C7F-8579-589BAC421ADB}" type="slidenum">
              <a:rPr lang="en-US"/>
              <a:pPr>
                <a:defRPr/>
              </a:pPr>
              <a:t>‹#›</a:t>
            </a:fld>
            <a:endParaRPr lang="en-US"/>
          </a:p>
        </p:txBody>
      </p:sp>
      <p:sp>
        <p:nvSpPr>
          <p:cNvPr id="146437" name="Rectangle 5"/>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lgn="l" eaLnBrk="0" hangingPunct="0">
              <a:defRPr/>
            </a:pPr>
            <a:r>
              <a:rPr lang="en-US" sz="2000">
                <a:solidFill>
                  <a:schemeClr val="bg1"/>
                </a:solidFill>
                <a:ea typeface="ヒラギノ角ゴ Pro W3" pitchFamily="1" charset="-128"/>
              </a:rPr>
              <a:t>Federal Acquisition Service</a:t>
            </a:r>
            <a:endParaRPr lang="en-US" sz="2000">
              <a:latin typeface="Franklin Gothic Medium" pitchFamily="34" charset="0"/>
              <a:ea typeface="ヒラギノ角ゴ Pro W3" pitchFamily="1" charset="-128"/>
            </a:endParaRPr>
          </a:p>
        </p:txBody>
      </p:sp>
      <p:pic>
        <p:nvPicPr>
          <p:cNvPr id="1030" name="Picture 6" descr="1239"/>
          <p:cNvPicPr>
            <a:picLocks noChangeAspect="1" noChangeArrowheads="1"/>
          </p:cNvPicPr>
          <p:nvPr/>
        </p:nvPicPr>
        <p:blipFill>
          <a:blip r:embed="rId17" cstate="print"/>
          <a:srcRect t="43367"/>
          <a:stretch>
            <a:fillRect/>
          </a:stretch>
        </p:blipFill>
        <p:spPr bwMode="auto">
          <a:xfrm>
            <a:off x="0" y="0"/>
            <a:ext cx="9144000" cy="704850"/>
          </a:xfrm>
          <a:prstGeom prst="rect">
            <a:avLst/>
          </a:prstGeom>
          <a:noFill/>
          <a:ln w="9525">
            <a:noFill/>
            <a:miter lim="800000"/>
            <a:headEnd/>
            <a:tailEnd/>
          </a:ln>
        </p:spPr>
      </p:pic>
      <p:pic>
        <p:nvPicPr>
          <p:cNvPr id="1031" name="Picture 7"/>
          <p:cNvPicPr>
            <a:picLocks noChangeAspect="1" noChangeArrowheads="1"/>
          </p:cNvPicPr>
          <p:nvPr/>
        </p:nvPicPr>
        <p:blipFill>
          <a:blip r:embed="rId18" cstate="print"/>
          <a:srcRect/>
          <a:stretch>
            <a:fillRect/>
          </a:stretch>
        </p:blipFill>
        <p:spPr bwMode="auto">
          <a:xfrm>
            <a:off x="198438" y="171450"/>
            <a:ext cx="512762"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4" r:id="rId13"/>
    <p:sldLayoutId id="2147483695" r:id="rId14"/>
    <p:sldLayoutId id="2147483696"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rgbClr val="013C88"/>
          </a:solidFill>
          <a:latin typeface="+mj-lt"/>
          <a:ea typeface="+mj-ea"/>
          <a:cs typeface="+mj-cs"/>
        </a:defRPr>
      </a:lvl1pPr>
      <a:lvl2pPr algn="l" rtl="0" eaLnBrk="0" fontAlgn="base" hangingPunct="0">
        <a:spcBef>
          <a:spcPct val="0"/>
        </a:spcBef>
        <a:spcAft>
          <a:spcPct val="0"/>
        </a:spcAft>
        <a:defRPr sz="3000" b="1">
          <a:solidFill>
            <a:srgbClr val="013C88"/>
          </a:solidFill>
          <a:latin typeface="Arial" charset="0"/>
        </a:defRPr>
      </a:lvl2pPr>
      <a:lvl3pPr algn="l" rtl="0" eaLnBrk="0" fontAlgn="base" hangingPunct="0">
        <a:spcBef>
          <a:spcPct val="0"/>
        </a:spcBef>
        <a:spcAft>
          <a:spcPct val="0"/>
        </a:spcAft>
        <a:defRPr sz="3000" b="1">
          <a:solidFill>
            <a:srgbClr val="013C88"/>
          </a:solidFill>
          <a:latin typeface="Arial" charset="0"/>
        </a:defRPr>
      </a:lvl3pPr>
      <a:lvl4pPr algn="l" rtl="0" eaLnBrk="0" fontAlgn="base" hangingPunct="0">
        <a:spcBef>
          <a:spcPct val="0"/>
        </a:spcBef>
        <a:spcAft>
          <a:spcPct val="0"/>
        </a:spcAft>
        <a:defRPr sz="3000" b="1">
          <a:solidFill>
            <a:srgbClr val="013C88"/>
          </a:solidFill>
          <a:latin typeface="Arial" charset="0"/>
        </a:defRPr>
      </a:lvl4pPr>
      <a:lvl5pPr algn="l" rtl="0" eaLnBrk="0" fontAlgn="base" hangingPunct="0">
        <a:spcBef>
          <a:spcPct val="0"/>
        </a:spcBef>
        <a:spcAft>
          <a:spcPct val="0"/>
        </a:spcAft>
        <a:defRPr sz="3000" b="1">
          <a:solidFill>
            <a:srgbClr val="013C88"/>
          </a:solidFill>
          <a:latin typeface="Arial" charset="0"/>
        </a:defRPr>
      </a:lvl5pPr>
      <a:lvl6pPr marL="457200" algn="l" rtl="0" fontAlgn="base">
        <a:spcBef>
          <a:spcPct val="0"/>
        </a:spcBef>
        <a:spcAft>
          <a:spcPct val="0"/>
        </a:spcAft>
        <a:defRPr sz="3000" b="1">
          <a:solidFill>
            <a:srgbClr val="013C88"/>
          </a:solidFill>
          <a:latin typeface="Arial" charset="0"/>
        </a:defRPr>
      </a:lvl6pPr>
      <a:lvl7pPr marL="914400" algn="l" rtl="0" fontAlgn="base">
        <a:spcBef>
          <a:spcPct val="0"/>
        </a:spcBef>
        <a:spcAft>
          <a:spcPct val="0"/>
        </a:spcAft>
        <a:defRPr sz="3000" b="1">
          <a:solidFill>
            <a:srgbClr val="013C88"/>
          </a:solidFill>
          <a:latin typeface="Arial" charset="0"/>
        </a:defRPr>
      </a:lvl7pPr>
      <a:lvl8pPr marL="1371600" algn="l" rtl="0" fontAlgn="base">
        <a:spcBef>
          <a:spcPct val="0"/>
        </a:spcBef>
        <a:spcAft>
          <a:spcPct val="0"/>
        </a:spcAft>
        <a:defRPr sz="3000" b="1">
          <a:solidFill>
            <a:srgbClr val="013C88"/>
          </a:solidFill>
          <a:latin typeface="Arial" charset="0"/>
        </a:defRPr>
      </a:lvl8pPr>
      <a:lvl9pPr marL="1828800" algn="l" rtl="0" fontAlgn="base">
        <a:spcBef>
          <a:spcPct val="0"/>
        </a:spcBef>
        <a:spcAft>
          <a:spcPct val="0"/>
        </a:spcAft>
        <a:defRPr sz="3000" b="1">
          <a:solidFill>
            <a:srgbClr val="013C88"/>
          </a:solidFill>
          <a:latin typeface="Arial"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Ø"/>
        <a:defRPr sz="2000">
          <a:solidFill>
            <a:srgbClr val="013C88"/>
          </a:solidFill>
          <a:latin typeface="+mn-lt"/>
          <a:ea typeface="+mn-ea"/>
          <a:cs typeface="+mn-cs"/>
        </a:defRPr>
      </a:lvl1pPr>
      <a:lvl2pPr marL="576263" indent="-220663" algn="l" rtl="0" eaLnBrk="0" fontAlgn="base" hangingPunct="0">
        <a:spcBef>
          <a:spcPct val="20000"/>
        </a:spcBef>
        <a:spcAft>
          <a:spcPct val="0"/>
        </a:spcAft>
        <a:buClr>
          <a:srgbClr val="003399"/>
        </a:buClr>
        <a:buFont typeface="Wingdings" pitchFamily="2" charset="2"/>
        <a:buChar char="§"/>
        <a:defRPr>
          <a:solidFill>
            <a:srgbClr val="013C88"/>
          </a:solidFill>
          <a:latin typeface="+mn-lt"/>
        </a:defRPr>
      </a:lvl2pPr>
      <a:lvl3pPr marL="855663" indent="-228600" algn="l" rtl="0" eaLnBrk="0" fontAlgn="base" hangingPunct="0">
        <a:spcBef>
          <a:spcPct val="20000"/>
        </a:spcBef>
        <a:spcAft>
          <a:spcPct val="0"/>
        </a:spcAft>
        <a:buClr>
          <a:srgbClr val="003399"/>
        </a:buClr>
        <a:buChar char="•"/>
        <a:defRPr sz="1600">
          <a:solidFill>
            <a:srgbClr val="013C88"/>
          </a:solidFill>
          <a:latin typeface="+mn-lt"/>
        </a:defRPr>
      </a:lvl3pPr>
      <a:lvl4pPr marL="1084263" indent="-228600" algn="l" rtl="0" eaLnBrk="0" fontAlgn="base" hangingPunct="0">
        <a:spcBef>
          <a:spcPct val="20000"/>
        </a:spcBef>
        <a:spcAft>
          <a:spcPct val="0"/>
        </a:spcAft>
        <a:buClr>
          <a:srgbClr val="013C88"/>
        </a:buClr>
        <a:buFont typeface="Wingdings" pitchFamily="2" charset="2"/>
        <a:buChar char="§"/>
        <a:defRPr sz="1400">
          <a:solidFill>
            <a:srgbClr val="013C88"/>
          </a:solidFill>
          <a:latin typeface="+mn-lt"/>
        </a:defRPr>
      </a:lvl4pPr>
      <a:lvl5pPr marL="1262063" indent="-228600" algn="l" rtl="0" eaLnBrk="0" fontAlgn="base" hangingPunct="0">
        <a:spcBef>
          <a:spcPct val="20000"/>
        </a:spcBef>
        <a:spcAft>
          <a:spcPct val="0"/>
        </a:spcAft>
        <a:buClr>
          <a:schemeClr val="bg1"/>
        </a:buClr>
        <a:buFont typeface="Wingdings" pitchFamily="2" charset="2"/>
        <a:buChar char="ú"/>
        <a:defRPr sz="1000">
          <a:solidFill>
            <a:srgbClr val="013C88"/>
          </a:solidFill>
          <a:latin typeface="+mn-lt"/>
        </a:defRPr>
      </a:lvl5pPr>
      <a:lvl6pPr marL="2514600" indent="-228600" algn="l" rtl="0" fontAlgn="base">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fontAlgn="base">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fontAlgn="base">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fontAlgn="base">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8.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9.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hyperlink" Target="https://web.itss.gsa.gov/itss/v41_helpdocs.nsf/helpguideme/CPRMImportLineItems?OpenDocument" TargetMode="External"/><Relationship Id="rId16" Type="http://schemas.openxmlformats.org/officeDocument/2006/relationships/slide" Target="slide37.xml"/><Relationship Id="rId20"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3.xml"/><Relationship Id="rId19" Type="http://schemas.openxmlformats.org/officeDocument/2006/relationships/image" Target="../media/image10.jpg"/><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28.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2.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6.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19" Type="http://schemas.openxmlformats.org/officeDocument/2006/relationships/image" Target="../media/image13.jpg"/><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hyperlink" Target="https://web.itss.gsa.gov/itss/v41_helpdocs.nsf/helpguideme/CPRMMultipleInvoices?OpenDocument" TargetMode="External"/><Relationship Id="rId16" Type="http://schemas.openxmlformats.org/officeDocument/2006/relationships/slide" Target="slide37.xml"/><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3.xml"/><Relationship Id="rId19" Type="http://schemas.openxmlformats.org/officeDocument/2006/relationships/image" Target="../media/image14.jpg"/><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28.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5.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6.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6.xml"/><Relationship Id="rId18" Type="http://schemas.openxmlformats.org/officeDocument/2006/relationships/slide" Target="slide41.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36.xml"/><Relationship Id="rId17" Type="http://schemas.openxmlformats.org/officeDocument/2006/relationships/slide" Target="slide38.xml"/><Relationship Id="rId2" Type="http://schemas.openxmlformats.org/officeDocument/2006/relationships/slide" Target="slide2.xml"/><Relationship Id="rId16" Type="http://schemas.openxmlformats.org/officeDocument/2006/relationships/slide" Target="slide37.xml"/><Relationship Id="rId20" Type="http://schemas.openxmlformats.org/officeDocument/2006/relationships/slide" Target="slide43.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2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6.xml"/><Relationship Id="rId19" Type="http://schemas.openxmlformats.org/officeDocument/2006/relationships/slide" Target="slide42.xml"/><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7.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6.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7.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8.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12.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19" Type="http://schemas.openxmlformats.org/officeDocument/2006/relationships/image" Target="../media/image19.jpg"/><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hyperlink" Target="https://web.itss.gsa.gov/itss/v41_helpdocs.nsf/helpguideme/GWAC_Elec_Info?OpenDocument" TargetMode="External"/><Relationship Id="rId16" Type="http://schemas.openxmlformats.org/officeDocument/2006/relationships/slide" Target="slide37.xml"/><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0.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1.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2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2.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hyperlink" Target="https://web.itss.gsa.gov/itss/v41_helpdocs.nsf/helpguideme/GWACVendorVideos?OpenDocument" TargetMode="External"/><Relationship Id="rId16" Type="http://schemas.openxmlformats.org/officeDocument/2006/relationships/slide" Target="slide37.xml"/><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28.xml"/></Relationships>
</file>

<file path=ppt/slides/_rels/slide3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3.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19" Type="http://schemas.openxmlformats.org/officeDocument/2006/relationships/image" Target="../media/image24.jpg"/><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5.jpe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3.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6.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7.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8.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29.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30.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3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hyperlink" Target="mailto:aasbs.helpdesk@gsa.gov" TargetMode="External"/><Relationship Id="rId16" Type="http://schemas.openxmlformats.org/officeDocument/2006/relationships/slide" Target="slide37.xml"/><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28.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4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4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4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31.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4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32.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19" Type="http://schemas.openxmlformats.org/officeDocument/2006/relationships/image" Target="../media/image33.jpeg"/><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5.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6.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8.xml"/><Relationship Id="rId18" Type="http://schemas.openxmlformats.org/officeDocument/2006/relationships/image" Target="../media/image7.jp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8.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457200" y="3581400"/>
            <a:ext cx="8229600" cy="1752600"/>
          </a:xfrm>
          <a:noFill/>
        </p:spPr>
        <p:txBody>
          <a:bodyPr/>
          <a:lstStyle/>
          <a:p>
            <a:pPr marL="0" indent="0" algn="r" eaLnBrk="1" hangingPunct="1">
              <a:buFont typeface="Wingdings" pitchFamily="2" charset="2"/>
              <a:buNone/>
            </a:pPr>
            <a:r>
              <a:rPr lang="en-US" sz="2800" b="1" dirty="0" smtClean="0">
                <a:solidFill>
                  <a:schemeClr val="bg1"/>
                </a:solidFill>
              </a:rPr>
              <a:t>Contract Payment Reporting Module (CPRM)</a:t>
            </a:r>
          </a:p>
          <a:p>
            <a:pPr marL="0" indent="0" algn="r" eaLnBrk="1" hangingPunct="1">
              <a:buFont typeface="Wingdings" pitchFamily="2" charset="2"/>
              <a:buNone/>
            </a:pPr>
            <a:r>
              <a:rPr lang="en-US" sz="2800" b="1" dirty="0" smtClean="0">
                <a:solidFill>
                  <a:schemeClr val="bg1"/>
                </a:solidFill>
              </a:rPr>
              <a:t>Advanced Instruction on </a:t>
            </a:r>
            <a:br>
              <a:rPr lang="en-US" sz="2800" b="1" dirty="0" smtClean="0">
                <a:solidFill>
                  <a:schemeClr val="bg1"/>
                </a:solidFill>
              </a:rPr>
            </a:br>
            <a:r>
              <a:rPr lang="en-US" sz="2800" b="1" dirty="0" smtClean="0">
                <a:solidFill>
                  <a:schemeClr val="bg1"/>
                </a:solidFill>
              </a:rPr>
              <a:t>Entering Invoice Data &amp; CAF Payment Data</a:t>
            </a:r>
          </a:p>
          <a:p>
            <a:pPr marL="0" indent="0" algn="r" eaLnBrk="1" hangingPunct="1">
              <a:buFont typeface="Wingdings" pitchFamily="2" charset="2"/>
              <a:buNone/>
            </a:pPr>
            <a:endParaRPr lang="en-US" sz="1800" b="1" dirty="0" smtClean="0">
              <a:solidFill>
                <a:schemeClr val="bg1"/>
              </a:solidFill>
            </a:endParaRPr>
          </a:p>
          <a:p>
            <a:pPr marL="0" indent="0" algn="r" eaLnBrk="1" hangingPunct="1">
              <a:buFont typeface="Wingdings" pitchFamily="2" charset="2"/>
              <a:buNone/>
            </a:pPr>
            <a:r>
              <a:rPr lang="en-US" sz="1800" b="1" dirty="0" smtClean="0">
                <a:solidFill>
                  <a:schemeClr val="bg1"/>
                </a:solidFill>
              </a:rPr>
              <a:t> CPRM Training Module for Contractor Users</a:t>
            </a:r>
          </a:p>
          <a:p>
            <a:pPr marL="0" indent="0" algn="r" eaLnBrk="1" hangingPunct="1">
              <a:buFont typeface="Wingdings" pitchFamily="2" charset="2"/>
              <a:buNone/>
            </a:pPr>
            <a:r>
              <a:rPr lang="en-US" sz="1800" b="1" dirty="0" smtClean="0">
                <a:solidFill>
                  <a:schemeClr val="bg1"/>
                </a:solidFill>
              </a:rPr>
              <a:t>Created: November 30, 2014</a:t>
            </a:r>
            <a:br>
              <a:rPr lang="en-US" sz="1800" b="1" dirty="0" smtClean="0">
                <a:solidFill>
                  <a:schemeClr val="bg1"/>
                </a:solidFill>
              </a:rPr>
            </a:br>
            <a:r>
              <a:rPr lang="en-US" sz="1800" b="1" dirty="0" smtClean="0">
                <a:solidFill>
                  <a:schemeClr val="bg1"/>
                </a:solidFill>
              </a:rPr>
              <a:t>Last Updated: October 07,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a:t>
            </a:r>
            <a:r>
              <a:rPr lang="en-US" dirty="0" smtClean="0"/>
              <a:t>Invoice Data </a:t>
            </a:r>
            <a:r>
              <a:rPr lang="en-US" sz="1800" dirty="0">
                <a:solidFill>
                  <a:schemeClr val="bg1">
                    <a:lumMod val="65000"/>
                  </a:schemeClr>
                </a:solidFill>
              </a:rPr>
              <a:t>(slide </a:t>
            </a:r>
            <a:r>
              <a:rPr lang="en-US" sz="1800" dirty="0" smtClean="0">
                <a:solidFill>
                  <a:schemeClr val="bg1">
                    <a:lumMod val="65000"/>
                  </a:schemeClr>
                </a:solidFill>
              </a:rPr>
              <a:t>3 of 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10</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2057400" y="2089155"/>
            <a:ext cx="5981700" cy="2937632"/>
          </a:xfrm>
          <a:prstGeom prst="rect">
            <a:avLst/>
          </a:prstGeom>
          <a:noFill/>
          <a:ln w="12700">
            <a:solidFill>
              <a:srgbClr val="013C88"/>
            </a:solidFill>
            <a:miter lim="800000"/>
            <a:headEnd/>
            <a:tailEnd/>
          </a:ln>
        </p:spPr>
      </p:pic>
      <p:sp>
        <p:nvSpPr>
          <p:cNvPr id="12" name="callout order number"/>
          <p:cNvSpPr/>
          <p:nvPr/>
        </p:nvSpPr>
        <p:spPr bwMode="auto">
          <a:xfrm>
            <a:off x="4724400" y="4038600"/>
            <a:ext cx="2838450" cy="571554"/>
          </a:xfrm>
          <a:prstGeom prst="wedgeRoundRectCallout">
            <a:avLst>
              <a:gd name="adj1" fmla="val -54822"/>
              <a:gd name="adj2" fmla="val 36108"/>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Enter the Invoice Number. This should be a unique number to your order. No order should have duplicate invoice numbers. </a:t>
            </a:r>
            <a:endParaRPr kumimoji="0" lang="en-US" sz="1000" b="0" i="0" u="none" strike="noStrike" cap="none" normalizeH="0" baseline="0" dirty="0" smtClean="0">
              <a:ln>
                <a:noFill/>
              </a:ln>
              <a:solidFill>
                <a:schemeClr val="tx1"/>
              </a:solidFill>
              <a:effectLst/>
              <a:latin typeface="Arial" pitchFamily="34" charset="0"/>
            </a:endParaRPr>
          </a:p>
        </p:txBody>
      </p:sp>
      <p:sp>
        <p:nvSpPr>
          <p:cNvPr id="14" name="callout functional area"/>
          <p:cNvSpPr/>
          <p:nvPr/>
        </p:nvSpPr>
        <p:spPr bwMode="auto">
          <a:xfrm>
            <a:off x="2438400" y="4798187"/>
            <a:ext cx="1464807" cy="457200"/>
          </a:xfrm>
          <a:prstGeom prst="wedgeRoundRectCallout">
            <a:avLst>
              <a:gd name="adj1" fmla="val 22927"/>
              <a:gd name="adj2" fmla="val -7076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Enter the Invoice Remit or Paid Date.</a:t>
            </a:r>
            <a:endParaRPr kumimoji="0" lang="en-US" sz="1000" b="0" i="0" u="none" strike="noStrike" cap="none" normalizeH="0" baseline="0" dirty="0" smtClean="0">
              <a:ln>
                <a:noFill/>
              </a:ln>
              <a:solidFill>
                <a:schemeClr val="tx1"/>
              </a:solidFill>
              <a:effectLst/>
              <a:latin typeface="Arial" pitchFamily="34" charset="0"/>
            </a:endParaRPr>
          </a:p>
        </p:txBody>
      </p:sp>
      <p:sp>
        <p:nvSpPr>
          <p:cNvPr id="24" name="Text Placeholder 23"/>
          <p:cNvSpPr>
            <a:spLocks noGrp="1"/>
          </p:cNvSpPr>
          <p:nvPr>
            <p:ph type="body" sz="quarter" idx="13"/>
          </p:nvPr>
        </p:nvSpPr>
        <p:spPr/>
        <p:txBody>
          <a:bodyPr/>
          <a:lstStyle/>
          <a:p>
            <a:endParaRPr lang="en-US"/>
          </a:p>
        </p:txBody>
      </p:sp>
      <p:sp>
        <p:nvSpPr>
          <p:cNvPr id="26" name="TextBox 25"/>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Entering the Invoice Number and Date</a:t>
            </a:r>
            <a:endParaRPr lang="en-US" sz="1400" dirty="0">
              <a:solidFill>
                <a:srgbClr val="013C88"/>
              </a:solidFill>
            </a:endParaRPr>
          </a:p>
        </p:txBody>
      </p:sp>
      <p:sp>
        <p:nvSpPr>
          <p:cNvPr id="15" name="importance"/>
          <p:cNvSpPr txBox="1"/>
          <p:nvPr/>
        </p:nvSpPr>
        <p:spPr>
          <a:xfrm>
            <a:off x="1905000" y="5267134"/>
            <a:ext cx="6629400" cy="1384995"/>
          </a:xfrm>
          <a:prstGeom prst="rect">
            <a:avLst/>
          </a:prstGeom>
          <a:solidFill>
            <a:srgbClr val="3366CC">
              <a:alpha val="25098"/>
            </a:srgbClr>
          </a:solidFill>
          <a:ln>
            <a:solidFill>
              <a:srgbClr val="3366CC"/>
            </a:solidFill>
          </a:ln>
        </p:spPr>
        <p:txBody>
          <a:bodyPr wrap="square" rtlCol="0">
            <a:spAutoFit/>
          </a:bodyPr>
          <a:lstStyle/>
          <a:p>
            <a:pPr algn="l"/>
            <a:r>
              <a:rPr lang="en-US" sz="1200" b="1" dirty="0">
                <a:solidFill>
                  <a:srgbClr val="013C88"/>
                </a:solidFill>
              </a:rPr>
              <a:t>Contract Access Fees (CAF) are calculated based on the invoice amount and ‘Invoice Remit or Paid Date’.  You have two options for paying CAF, </a:t>
            </a:r>
            <a:r>
              <a:rPr lang="en-US" sz="1200" b="1" u="sng" dirty="0">
                <a:solidFill>
                  <a:srgbClr val="013C88"/>
                </a:solidFill>
              </a:rPr>
              <a:t>choose one and be consistent for the life of the order / contract</a:t>
            </a:r>
            <a:r>
              <a:rPr lang="en-US" sz="1200" b="1" dirty="0">
                <a:solidFill>
                  <a:srgbClr val="013C88"/>
                </a:solidFill>
              </a:rPr>
              <a:t>:</a:t>
            </a:r>
          </a:p>
          <a:p>
            <a:pPr marL="690563" indent="-233363" algn="l">
              <a:buAutoNum type="arabicPeriod"/>
            </a:pPr>
            <a:r>
              <a:rPr lang="en-US" sz="1200" b="1" dirty="0">
                <a:solidFill>
                  <a:srgbClr val="013C88"/>
                </a:solidFill>
              </a:rPr>
              <a:t>Pay CAF when you remit the invoice to the customer agency</a:t>
            </a:r>
          </a:p>
          <a:p>
            <a:pPr marL="690563" indent="-233363" algn="l">
              <a:buAutoNum type="arabicPeriod"/>
            </a:pPr>
            <a:r>
              <a:rPr lang="en-US" sz="1200" b="1" dirty="0">
                <a:solidFill>
                  <a:srgbClr val="013C88"/>
                </a:solidFill>
              </a:rPr>
              <a:t>Pay CAF when you are paid by the customer agency</a:t>
            </a:r>
          </a:p>
          <a:p>
            <a:pPr algn="l"/>
            <a:r>
              <a:rPr lang="en-US" sz="1200" b="1" dirty="0">
                <a:solidFill>
                  <a:srgbClr val="013C88"/>
                </a:solidFill>
              </a:rPr>
              <a:t>If you chose option 1, then enter the ‘Remit’ Date in ‘Invoice Remit or Paid Date’ </a:t>
            </a:r>
          </a:p>
          <a:p>
            <a:pPr algn="l"/>
            <a:r>
              <a:rPr lang="en-US" sz="1200" b="1" dirty="0">
                <a:solidFill>
                  <a:srgbClr val="013C88"/>
                </a:solidFill>
              </a:rPr>
              <a:t>If you chose option 2, then enter the ‘Paid’ Date in ‘Invoice Remit or Paid Date’ </a:t>
            </a:r>
          </a:p>
        </p:txBody>
      </p:sp>
    </p:spTree>
    <p:extLst>
      <p:ext uri="{BB962C8B-B14F-4D97-AF65-F5344CB8AC3E}">
        <p14:creationId xmlns:p14="http://schemas.microsoft.com/office/powerpoint/2010/main" val="79194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Invoice Data </a:t>
            </a:r>
            <a:r>
              <a:rPr lang="en-US" sz="1800" dirty="0">
                <a:solidFill>
                  <a:schemeClr val="bg1">
                    <a:lumMod val="65000"/>
                  </a:schemeClr>
                </a:solidFill>
              </a:rPr>
              <a:t>(slide 4 of 8)</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11</a:t>
            </a:fld>
            <a:endParaRPr lang="en-US" dirty="0"/>
          </a:p>
        </p:txBody>
      </p:sp>
      <p:sp>
        <p:nvSpPr>
          <p:cNvPr id="4" name="Text Placeholder 3"/>
          <p:cNvSpPr>
            <a:spLocks noGrp="1"/>
          </p:cNvSpPr>
          <p:nvPr>
            <p:ph type="body" sz="quarter" idx="11"/>
          </p:nvPr>
        </p:nvSpPr>
        <p:spPr/>
        <p:txBody>
          <a:bodyPr/>
          <a:lstStyle/>
          <a:p>
            <a:r>
              <a:rPr lang="en-US" sz="1800" dirty="0"/>
              <a:t>Example 1 – Using the Invoice ‘Remit’ Date paradigm</a:t>
            </a:r>
          </a:p>
          <a:p>
            <a:pPr lvl="1"/>
            <a:r>
              <a:rPr lang="en-US" sz="1600" dirty="0"/>
              <a:t>Timing choice: My company decided it is most efficient for us to report invoice data and pay CAF based on a timeline that corresponds to when we send (remit) our invoices to our customer.</a:t>
            </a:r>
          </a:p>
          <a:p>
            <a:pPr lvl="1"/>
            <a:r>
              <a:rPr lang="en-US" sz="1600" dirty="0"/>
              <a:t>Reporting Period: Quarterly</a:t>
            </a:r>
          </a:p>
          <a:p>
            <a:pPr lvl="2"/>
            <a:r>
              <a:rPr lang="en-US" sz="1400" dirty="0"/>
              <a:t>Quarter 1, January – March </a:t>
            </a:r>
            <a:endParaRPr lang="en-US" sz="1400" dirty="0" smtClean="0"/>
          </a:p>
          <a:p>
            <a:pPr lvl="2"/>
            <a:r>
              <a:rPr lang="en-US" sz="1400" dirty="0" smtClean="0"/>
              <a:t>Enter invoice data for all invoices my company sent to the customer with invoice dates between Jan 1 – Mar 31.  </a:t>
            </a:r>
          </a:p>
          <a:p>
            <a:pPr lvl="3"/>
            <a:r>
              <a:rPr lang="en-US" sz="1200" dirty="0" smtClean="0"/>
              <a:t>For </a:t>
            </a:r>
            <a:r>
              <a:rPr lang="en-US" sz="1200" dirty="0"/>
              <a:t>each invoice I enter into CPRM, I will enter the date that the invoice was sent to the customer in the Invoice Remit or Paid Date field.</a:t>
            </a:r>
          </a:p>
          <a:p>
            <a:pPr lvl="3"/>
            <a:r>
              <a:rPr lang="en-US" sz="1200" dirty="0"/>
              <a:t>I will complete the activity of reporting these invoices by April </a:t>
            </a:r>
            <a:r>
              <a:rPr lang="en-US" sz="1200" dirty="0" smtClean="0"/>
              <a:t>30.</a:t>
            </a:r>
            <a:endParaRPr lang="en-US" sz="1200" dirty="0"/>
          </a:p>
          <a:p>
            <a:pPr lvl="2"/>
            <a:r>
              <a:rPr lang="en-US" sz="1400" dirty="0"/>
              <a:t>Also prior to April </a:t>
            </a:r>
            <a:r>
              <a:rPr lang="en-US" sz="1400" dirty="0" smtClean="0"/>
              <a:t>30, </a:t>
            </a:r>
            <a:r>
              <a:rPr lang="en-US" sz="1400" dirty="0"/>
              <a:t>I will calculate the CAF amount based on the invoices dated between Jan 1-Mar 31 and enter a CAF Payment Data form to report payment.</a:t>
            </a:r>
          </a:p>
          <a:p>
            <a:r>
              <a:rPr lang="en-US" sz="1800" dirty="0"/>
              <a:t>If I have multiple task orders on one contract, I will enter invoice data for all task orders and can make a single CAF payment.</a:t>
            </a:r>
          </a:p>
          <a:p>
            <a:r>
              <a:rPr lang="en-US" sz="1800" dirty="0"/>
              <a:t>For subsequent quarters, I will repeat this process.</a:t>
            </a:r>
          </a:p>
          <a:p>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Examples of Invoice Remit or Paid Date</a:t>
            </a:r>
            <a:endParaRPr lang="en-US" sz="1400" dirty="0">
              <a:solidFill>
                <a:srgbClr val="013C88"/>
              </a:solidFill>
            </a:endParaRPr>
          </a:p>
        </p:txBody>
      </p:sp>
    </p:spTree>
    <p:extLst>
      <p:ext uri="{BB962C8B-B14F-4D97-AF65-F5344CB8AC3E}">
        <p14:creationId xmlns:p14="http://schemas.microsoft.com/office/powerpoint/2010/main" val="77677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Invoice Data </a:t>
            </a:r>
            <a:r>
              <a:rPr lang="en-US" sz="1800" dirty="0">
                <a:solidFill>
                  <a:schemeClr val="bg1">
                    <a:lumMod val="65000"/>
                  </a:schemeClr>
                </a:solidFill>
              </a:rPr>
              <a:t>(slide 5 of 8)</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12</a:t>
            </a:fld>
            <a:endParaRPr lang="en-US" dirty="0"/>
          </a:p>
        </p:txBody>
      </p:sp>
      <p:sp>
        <p:nvSpPr>
          <p:cNvPr id="4" name="Text Placeholder 3"/>
          <p:cNvSpPr>
            <a:spLocks noGrp="1"/>
          </p:cNvSpPr>
          <p:nvPr>
            <p:ph type="body" sz="quarter" idx="11"/>
          </p:nvPr>
        </p:nvSpPr>
        <p:spPr/>
        <p:txBody>
          <a:bodyPr/>
          <a:lstStyle/>
          <a:p>
            <a:r>
              <a:rPr lang="en-US" sz="1800" dirty="0"/>
              <a:t>Example 2 – Using the Invoice ‘Paid’ Date paradigm</a:t>
            </a:r>
          </a:p>
          <a:p>
            <a:pPr lvl="1"/>
            <a:r>
              <a:rPr lang="en-US" sz="1600" dirty="0"/>
              <a:t>Timing choice: My company decided it is most efficient for us to report invoice data and pay CAF based on a timeline that corresponds to when we are paid on our invoices by our customer.</a:t>
            </a:r>
          </a:p>
          <a:p>
            <a:pPr lvl="1"/>
            <a:r>
              <a:rPr lang="en-US" sz="1600" dirty="0"/>
              <a:t>Reporting Period: Quarterly</a:t>
            </a:r>
          </a:p>
          <a:p>
            <a:pPr lvl="2"/>
            <a:r>
              <a:rPr lang="en-US" sz="1400" dirty="0"/>
              <a:t>Quarter 1, January – March </a:t>
            </a:r>
          </a:p>
          <a:p>
            <a:pPr lvl="2"/>
            <a:r>
              <a:rPr lang="en-US" sz="1400" dirty="0"/>
              <a:t>Enter invoice data for all invoices my company received payment on from our customer between Jan 1 – Mar </a:t>
            </a:r>
            <a:r>
              <a:rPr lang="en-US" sz="1400" dirty="0" smtClean="0"/>
              <a:t>31.  </a:t>
            </a:r>
            <a:endParaRPr lang="en-US" sz="1400" dirty="0"/>
          </a:p>
          <a:p>
            <a:pPr lvl="3"/>
            <a:r>
              <a:rPr lang="en-US" sz="1200" dirty="0"/>
              <a:t>For each invoice I enter in CPRM, I will enter the approximate date that the invoice was paid by the customer in the Invoice Remit or Paid Date field.</a:t>
            </a:r>
          </a:p>
          <a:p>
            <a:pPr lvl="3"/>
            <a:r>
              <a:rPr lang="en-US" sz="1200" dirty="0"/>
              <a:t>I will complete the activity of reporting these invoices by April </a:t>
            </a:r>
            <a:r>
              <a:rPr lang="en-US" sz="1200" dirty="0" smtClean="0"/>
              <a:t>30.</a:t>
            </a:r>
            <a:endParaRPr lang="en-US" sz="1200" dirty="0"/>
          </a:p>
          <a:p>
            <a:pPr lvl="2"/>
            <a:r>
              <a:rPr lang="en-US" sz="1400" dirty="0"/>
              <a:t>Also prior to April </a:t>
            </a:r>
            <a:r>
              <a:rPr lang="en-US" sz="1400" dirty="0" smtClean="0"/>
              <a:t>30, </a:t>
            </a:r>
            <a:r>
              <a:rPr lang="en-US" sz="1400" dirty="0"/>
              <a:t>I will calculate the CAF amount based on the invoices dated between Jan 1-Mar 31 and enter a CAF Payment Data Form to report payment.</a:t>
            </a:r>
          </a:p>
          <a:p>
            <a:r>
              <a:rPr lang="en-US" sz="1800" dirty="0"/>
              <a:t>Note: I won’t just enter today’s date for each invoice.  The date entered on the Invoice Data form will reflect either the date the invoice was sent or the date the invoice was paid.</a:t>
            </a:r>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Examples of Invoice Remit or Paid Date</a:t>
            </a:r>
            <a:endParaRPr lang="en-US" sz="1400" dirty="0">
              <a:solidFill>
                <a:srgbClr val="013C88"/>
              </a:solidFill>
            </a:endParaRPr>
          </a:p>
        </p:txBody>
      </p:sp>
    </p:spTree>
    <p:extLst>
      <p:ext uri="{BB962C8B-B14F-4D97-AF65-F5344CB8AC3E}">
        <p14:creationId xmlns:p14="http://schemas.microsoft.com/office/powerpoint/2010/main" val="2319023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a:t>
            </a:r>
            <a:r>
              <a:rPr lang="en-US" dirty="0" smtClean="0"/>
              <a:t>Invoice Data </a:t>
            </a:r>
            <a:r>
              <a:rPr lang="en-US" sz="1800" dirty="0">
                <a:solidFill>
                  <a:schemeClr val="bg1">
                    <a:lumMod val="65000"/>
                  </a:schemeClr>
                </a:solidFill>
              </a:rPr>
              <a:t>(slide </a:t>
            </a:r>
            <a:r>
              <a:rPr lang="en-US" sz="1800" dirty="0" smtClean="0">
                <a:solidFill>
                  <a:schemeClr val="bg1">
                    <a:lumMod val="65000"/>
                  </a:schemeClr>
                </a:solidFill>
              </a:rPr>
              <a:t>6 </a:t>
            </a:r>
            <a:r>
              <a:rPr lang="en-US" sz="1800" dirty="0">
                <a:solidFill>
                  <a:schemeClr val="bg1">
                    <a:lumMod val="65000"/>
                  </a:schemeClr>
                </a:solidFill>
              </a:rPr>
              <a:t>of </a:t>
            </a:r>
            <a:r>
              <a:rPr lang="en-US" sz="1800" dirty="0" smtClean="0">
                <a:solidFill>
                  <a:schemeClr val="bg1">
                    <a:lumMod val="65000"/>
                  </a:schemeClr>
                </a:solidFill>
              </a:rPr>
              <a:t>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13</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981200" y="2414628"/>
            <a:ext cx="5981700" cy="1824206"/>
          </a:xfrm>
          <a:prstGeom prst="rect">
            <a:avLst/>
          </a:prstGeom>
          <a:noFill/>
          <a:ln w="12700">
            <a:solidFill>
              <a:srgbClr val="013C88"/>
            </a:solidFill>
            <a:miter lim="800000"/>
            <a:headEnd/>
            <a:tailEnd/>
          </a:ln>
        </p:spPr>
      </p:pic>
      <p:sp>
        <p:nvSpPr>
          <p:cNvPr id="11" name="callout contract number"/>
          <p:cNvSpPr/>
          <p:nvPr/>
        </p:nvSpPr>
        <p:spPr bwMode="auto">
          <a:xfrm>
            <a:off x="3048000" y="2010769"/>
            <a:ext cx="3117011" cy="427631"/>
          </a:xfrm>
          <a:prstGeom prst="wedgeRoundRectCallout">
            <a:avLst>
              <a:gd name="adj1" fmla="val -33013"/>
              <a:gd name="adj2" fmla="val 70278"/>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Use the Import Invoice Line Items feature to upload line items for this single invoice into the form.</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order number"/>
          <p:cNvSpPr/>
          <p:nvPr/>
        </p:nvSpPr>
        <p:spPr bwMode="auto">
          <a:xfrm>
            <a:off x="1981200" y="3352800"/>
            <a:ext cx="1600200" cy="918134"/>
          </a:xfrm>
          <a:prstGeom prst="wedgeRoundRectCallout">
            <a:avLst>
              <a:gd name="adj1" fmla="val 26213"/>
              <a:gd name="adj2" fmla="val -5725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Enter the first line item into this set of fields.  All fields are required. The Line ID must be unique to the invoice. </a:t>
            </a:r>
            <a:endParaRPr kumimoji="0" lang="en-US" sz="1000" b="0" i="0" u="none" strike="noStrike" cap="none" normalizeH="0" baseline="0" dirty="0" smtClean="0">
              <a:ln>
                <a:noFill/>
              </a:ln>
              <a:solidFill>
                <a:schemeClr val="tx1"/>
              </a:solidFill>
              <a:effectLst/>
              <a:latin typeface="Arial" pitchFamily="34" charset="0"/>
            </a:endParaRPr>
          </a:p>
        </p:txBody>
      </p:sp>
      <p:sp>
        <p:nvSpPr>
          <p:cNvPr id="14" name="callout functional area"/>
          <p:cNvSpPr/>
          <p:nvPr/>
        </p:nvSpPr>
        <p:spPr bwMode="auto">
          <a:xfrm>
            <a:off x="3352800" y="4295784"/>
            <a:ext cx="3124199" cy="581016"/>
          </a:xfrm>
          <a:prstGeom prst="wedgeRoundRectCallout">
            <a:avLst>
              <a:gd name="adj1" fmla="val -1550"/>
              <a:gd name="adj2" fmla="val -6710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Click ‘Add Line Item’ to add a new line to the table.</a:t>
            </a:r>
          </a:p>
          <a:p>
            <a:pPr algn="ctr" eaLnBrk="0" hangingPunct="0"/>
            <a:r>
              <a:rPr kumimoji="0" lang="en-US" b="0" i="0" u="none" strike="noStrike" cap="none" normalizeH="0" baseline="0" dirty="0" smtClean="0">
                <a:ln>
                  <a:noFill/>
                </a:ln>
                <a:solidFill>
                  <a:schemeClr val="tx1"/>
                </a:solidFill>
                <a:effectLst/>
                <a:latin typeface="Arial" pitchFamily="34" charset="0"/>
              </a:rPr>
              <a:t>Click ‘Submit’ to submit the form.</a:t>
            </a:r>
          </a:p>
          <a:p>
            <a:pPr algn="ctr" eaLnBrk="0" hangingPunct="0"/>
            <a:r>
              <a:rPr lang="en-US" sz="1000" dirty="0" smtClean="0">
                <a:latin typeface="Arial" pitchFamily="34" charset="0"/>
              </a:rPr>
              <a:t>Click ‘Cancel’ to close the form without saving.</a:t>
            </a:r>
            <a:endParaRPr kumimoji="0" lang="en-US" sz="1000" b="0" i="0" u="none" strike="noStrike" cap="none" normalizeH="0" baseline="0" dirty="0" smtClean="0">
              <a:ln>
                <a:noFill/>
              </a:ln>
              <a:solidFill>
                <a:schemeClr val="tx1"/>
              </a:solidFill>
              <a:effectLst/>
              <a:latin typeface="Arial" pitchFamily="34" charset="0"/>
            </a:endParaRPr>
          </a:p>
        </p:txBody>
      </p:sp>
      <p:sp>
        <p:nvSpPr>
          <p:cNvPr id="24" name="Text Placeholder 23"/>
          <p:cNvSpPr>
            <a:spLocks noGrp="1"/>
          </p:cNvSpPr>
          <p:nvPr>
            <p:ph type="body" sz="quarter" idx="13"/>
          </p:nvPr>
        </p:nvSpPr>
        <p:spPr/>
        <p:txBody>
          <a:bodyPr/>
          <a:lstStyle/>
          <a:p>
            <a:endParaRPr lang="en-US"/>
          </a:p>
        </p:txBody>
      </p:sp>
      <p:sp>
        <p:nvSpPr>
          <p:cNvPr id="26" name="TextBox 25"/>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Enter the Line Item Data </a:t>
            </a:r>
            <a:endParaRPr lang="en-US" sz="1400" dirty="0">
              <a:solidFill>
                <a:srgbClr val="013C88"/>
              </a:solidFill>
            </a:endParaRPr>
          </a:p>
        </p:txBody>
      </p:sp>
      <p:sp>
        <p:nvSpPr>
          <p:cNvPr id="15" name="importance"/>
          <p:cNvSpPr txBox="1"/>
          <p:nvPr/>
        </p:nvSpPr>
        <p:spPr>
          <a:xfrm>
            <a:off x="1936157" y="5016679"/>
            <a:ext cx="6629400" cy="1461939"/>
          </a:xfrm>
          <a:prstGeom prst="rect">
            <a:avLst/>
          </a:prstGeom>
          <a:solidFill>
            <a:srgbClr val="3366CC">
              <a:alpha val="25098"/>
            </a:srgbClr>
          </a:solidFill>
          <a:ln>
            <a:solidFill>
              <a:srgbClr val="3366CC"/>
            </a:solidFill>
          </a:ln>
        </p:spPr>
        <p:txBody>
          <a:bodyPr wrap="square" rtlCol="0">
            <a:spAutoFit/>
          </a:bodyPr>
          <a:lstStyle/>
          <a:p>
            <a:pPr algn="l"/>
            <a:r>
              <a:rPr lang="en-US" sz="1200" b="1" dirty="0" smtClean="0">
                <a:solidFill>
                  <a:srgbClr val="013C88"/>
                </a:solidFill>
              </a:rPr>
              <a:t>The system will perform validations on the data entered, such as:</a:t>
            </a:r>
          </a:p>
          <a:p>
            <a:pPr marL="171450" indent="-171450" algn="l">
              <a:buFont typeface="Arial" panose="020B0604020202020204" pitchFamily="34" charset="0"/>
              <a:buChar char="•"/>
            </a:pPr>
            <a:r>
              <a:rPr lang="en-US" sz="1100" b="1" dirty="0" smtClean="0">
                <a:solidFill>
                  <a:srgbClr val="013C88"/>
                </a:solidFill>
              </a:rPr>
              <a:t>The Invoice Remit or Paid Date must be equal to or later than the POP Start Date and equal to or earlier than the current date.</a:t>
            </a:r>
          </a:p>
          <a:p>
            <a:pPr marL="171450" indent="-171450" algn="l">
              <a:buFont typeface="Arial" panose="020B0604020202020204" pitchFamily="34" charset="0"/>
              <a:buChar char="•"/>
            </a:pPr>
            <a:r>
              <a:rPr lang="en-US" sz="1100" b="1" dirty="0" smtClean="0">
                <a:solidFill>
                  <a:srgbClr val="013C88"/>
                </a:solidFill>
              </a:rPr>
              <a:t>The sum of all invoice data for the order must be equal to or less than the Total Obligated / Funded Amount of the task order.</a:t>
            </a:r>
          </a:p>
          <a:p>
            <a:pPr marL="171450" indent="-171450" algn="l">
              <a:buFont typeface="Arial" panose="020B0604020202020204" pitchFamily="34" charset="0"/>
              <a:buChar char="•"/>
            </a:pPr>
            <a:r>
              <a:rPr lang="en-US" sz="1100" b="1" dirty="0" smtClean="0">
                <a:solidFill>
                  <a:srgbClr val="013C88"/>
                </a:solidFill>
              </a:rPr>
              <a:t>An invoice may not be submitted if it conflicts with a ‘Zero Invoice Data’ record.</a:t>
            </a:r>
          </a:p>
          <a:p>
            <a:pPr marL="171450" indent="-171450" algn="l">
              <a:buFont typeface="Arial" panose="020B0604020202020204" pitchFamily="34" charset="0"/>
              <a:buChar char="•"/>
            </a:pPr>
            <a:r>
              <a:rPr lang="en-US" sz="1100" b="1" dirty="0" smtClean="0">
                <a:solidFill>
                  <a:srgbClr val="013C88"/>
                </a:solidFill>
              </a:rPr>
              <a:t>For OASIS / OASIS Small Business: every invoice must have at least two line items, and one line item must be of type Contract Access Fee (CAF).</a:t>
            </a:r>
            <a:endParaRPr lang="en-US" sz="1100" b="1" dirty="0">
              <a:solidFill>
                <a:srgbClr val="013C88"/>
              </a:solidFill>
            </a:endParaRPr>
          </a:p>
        </p:txBody>
      </p:sp>
      <p:sp>
        <p:nvSpPr>
          <p:cNvPr id="13" name="callout order number"/>
          <p:cNvSpPr/>
          <p:nvPr/>
        </p:nvSpPr>
        <p:spPr bwMode="auto">
          <a:xfrm>
            <a:off x="7962900" y="2753970"/>
            <a:ext cx="1028700" cy="751229"/>
          </a:xfrm>
          <a:prstGeom prst="wedgeRoundRectCallout">
            <a:avLst>
              <a:gd name="adj1" fmla="val -58277"/>
              <a:gd name="adj2" fmla="val -2275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Click the red X to delete a line item from the invoice.</a:t>
            </a:r>
            <a:endParaRPr kumimoji="0" lang="en-US" sz="1000" b="0" i="0" u="none" strike="noStrike" cap="none" normalizeH="0" baseline="0" dirty="0" smtClean="0">
              <a:ln>
                <a:noFill/>
              </a:ln>
              <a:solidFill>
                <a:schemeClr val="tx1"/>
              </a:solidFill>
              <a:effectLst/>
              <a:latin typeface="Arial" pitchFamily="34" charset="0"/>
            </a:endParaRPr>
          </a:p>
        </p:txBody>
      </p:sp>
      <p:sp>
        <p:nvSpPr>
          <p:cNvPr id="16" name="callout order number"/>
          <p:cNvSpPr/>
          <p:nvPr/>
        </p:nvSpPr>
        <p:spPr bwMode="auto">
          <a:xfrm>
            <a:off x="6477000" y="3891695"/>
            <a:ext cx="2209800" cy="751229"/>
          </a:xfrm>
          <a:prstGeom prst="wedgeRoundRectCallout">
            <a:avLst>
              <a:gd name="adj1" fmla="val -378"/>
              <a:gd name="adj2" fmla="val -5835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The system will automatically calculate the invoice total and an estimate of the CAF Amount associated to the invoice.</a:t>
            </a:r>
            <a:endParaRPr kumimoji="0" lang="en-US" sz="1000" b="0" i="0" u="none" strike="noStrike" cap="none" normalizeH="0" baseline="0" dirty="0" smtClean="0">
              <a:ln>
                <a:noFill/>
              </a:ln>
              <a:solidFill>
                <a:schemeClr val="tx1"/>
              </a:solidFill>
              <a:effectLst/>
              <a:latin typeface="Arial" pitchFamily="34" charset="0"/>
            </a:endParaRPr>
          </a:p>
        </p:txBody>
      </p:sp>
      <p:sp>
        <p:nvSpPr>
          <p:cNvPr id="17" name="callout order number"/>
          <p:cNvSpPr/>
          <p:nvPr/>
        </p:nvSpPr>
        <p:spPr bwMode="auto">
          <a:xfrm>
            <a:off x="6579078" y="1760285"/>
            <a:ext cx="1612421" cy="896741"/>
          </a:xfrm>
          <a:prstGeom prst="wedgeRoundRectCallout">
            <a:avLst>
              <a:gd name="adj1" fmla="val -26533"/>
              <a:gd name="adj2" fmla="val 6221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The system will automatically calculate the line item total. The value may be edited, if needed.  </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4800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New Invoice Data </a:t>
            </a:r>
            <a:r>
              <a:rPr lang="en-US" sz="1800" dirty="0" smtClean="0">
                <a:solidFill>
                  <a:schemeClr val="bg1">
                    <a:lumMod val="65000"/>
                  </a:schemeClr>
                </a:solidFill>
              </a:rPr>
              <a:t>(slide 7 of 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14</a:t>
            </a:fld>
            <a:endParaRPr lang="en-US" dirty="0"/>
          </a:p>
        </p:txBody>
      </p:sp>
      <p:sp>
        <p:nvSpPr>
          <p:cNvPr id="8" name="Text Placeholder 7"/>
          <p:cNvSpPr>
            <a:spLocks noGrp="1"/>
          </p:cNvSpPr>
          <p:nvPr>
            <p:ph type="body" sz="quarter" idx="11"/>
          </p:nvPr>
        </p:nvSpPr>
        <p:spPr>
          <a:xfrm>
            <a:off x="1828800" y="1981200"/>
            <a:ext cx="7239000" cy="4191000"/>
          </a:xfrm>
        </p:spPr>
        <p:txBody>
          <a:bodyPr/>
          <a:lstStyle/>
          <a:p>
            <a:endParaRPr lang="en-US" dirty="0" smtClean="0"/>
          </a:p>
          <a:p>
            <a:endParaRPr lang="en-US" dirty="0" smtClean="0"/>
          </a:p>
          <a:p>
            <a:endParaRPr lang="en-US" dirty="0"/>
          </a:p>
          <a:p>
            <a:endParaRPr lang="en-US" dirty="0" smtClean="0"/>
          </a:p>
          <a:p>
            <a:r>
              <a:rPr lang="en-US" dirty="0" smtClean="0"/>
              <a:t>If you wish to upload the line item data for a single invoice, you can do so using the Import Invoice Line Items feature.</a:t>
            </a:r>
          </a:p>
          <a:p>
            <a:endParaRPr lang="en-US" dirty="0" smtClean="0"/>
          </a:p>
          <a:p>
            <a:r>
              <a:rPr lang="en-US" dirty="0" smtClean="0"/>
              <a:t>Click Browse to find the pre-formatted file on your computer.  You must format the file in accordance with the CPRM Excel or CSV template.</a:t>
            </a:r>
          </a:p>
          <a:p>
            <a:r>
              <a:rPr lang="en-US" dirty="0" smtClean="0"/>
              <a:t>Click Upload and the system will populate the data directly onto the Invoice Data form. The data may be edited.</a:t>
            </a:r>
          </a:p>
          <a:p>
            <a:r>
              <a:rPr lang="en-US" dirty="0" smtClean="0"/>
              <a:t>Click </a:t>
            </a:r>
            <a:r>
              <a:rPr lang="en-US" dirty="0" smtClean="0">
                <a:hlinkClick r:id="rId2"/>
              </a:rPr>
              <a:t>here</a:t>
            </a:r>
            <a:r>
              <a:rPr lang="en-US" dirty="0" smtClean="0"/>
              <a:t> to access the templates and extensive help on this topic.</a:t>
            </a:r>
            <a:endParaRPr lang="en-US" dirty="0"/>
          </a:p>
        </p:txBody>
      </p:sp>
      <p:sp>
        <p:nvSpPr>
          <p:cNvPr id="5" name="Text Placeholder 4"/>
          <p:cNvSpPr>
            <a:spLocks noGrp="1"/>
          </p:cNvSpPr>
          <p:nvPr>
            <p:ph type="body" sz="quarter" idx="12"/>
          </p:nvPr>
        </p:nvSpPr>
        <p:spPr/>
        <p:txBody>
          <a:bodyPr/>
          <a:lstStyle/>
          <a:p>
            <a:r>
              <a:rPr lang="en-US" dirty="0">
                <a:hlinkClick r:id="rId3" action="ppaction://hlinksldjump"/>
              </a:rPr>
              <a:t>About this Training</a:t>
            </a:r>
          </a:p>
          <a:p>
            <a:r>
              <a:rPr lang="en-US" dirty="0">
                <a:hlinkClick r:id="rId4" action="ppaction://hlinksldjump"/>
              </a:rPr>
              <a:t>You Will Learn</a:t>
            </a:r>
            <a:endParaRPr lang="en-US" dirty="0">
              <a:hlinkClick r:id="rId3" action="ppaction://hlinksldjump"/>
            </a:endParaRPr>
          </a:p>
          <a:p>
            <a:r>
              <a:rPr lang="en-US" dirty="0">
                <a:hlinkClick r:id="rId5" action="ppaction://hlinksldjump"/>
              </a:rPr>
              <a:t>CPRM Overview</a:t>
            </a:r>
            <a:endParaRPr lang="en-US" dirty="0">
              <a:hlinkClick r:id="rId3" action="ppaction://hlinksldjump"/>
            </a:endParaRPr>
          </a:p>
          <a:p>
            <a:r>
              <a:rPr lang="en-US" dirty="0">
                <a:hlinkClick r:id="rId6" action="ppaction://hlinksldjump"/>
              </a:rPr>
              <a:t>High-level Workflow</a:t>
            </a:r>
            <a:endParaRPr lang="en-US" dirty="0"/>
          </a:p>
          <a:p>
            <a:r>
              <a:rPr lang="en-US" dirty="0">
                <a:hlinkClick r:id="rId7" action="ppaction://hlinksldjump"/>
              </a:rPr>
              <a:t>Timing</a:t>
            </a:r>
            <a:endParaRPr lang="en-US" dirty="0"/>
          </a:p>
          <a:p>
            <a:endParaRPr lang="en-US" dirty="0"/>
          </a:p>
          <a:p>
            <a:pPr marL="0" indent="0">
              <a:buNone/>
            </a:pPr>
            <a:r>
              <a:rPr lang="en-US" dirty="0"/>
              <a:t>How to…</a:t>
            </a:r>
          </a:p>
          <a:p>
            <a:r>
              <a:rPr lang="en-US" dirty="0">
                <a:hlinkClick r:id="rId7" action="ppaction://hlinksldjump"/>
              </a:rPr>
              <a:t>Invoice Data Reporting</a:t>
            </a:r>
            <a:endParaRPr lang="en-US" dirty="0">
              <a:hlinkClick r:id="rId8" action="ppaction://hlinksldjump"/>
            </a:endParaRPr>
          </a:p>
          <a:p>
            <a:r>
              <a:rPr lang="en-US" dirty="0">
                <a:hlinkClick r:id="rId9" action="ppaction://hlinksldjump"/>
              </a:rPr>
              <a:t>Enter Invoice Data</a:t>
            </a:r>
            <a:endParaRPr lang="en-US" dirty="0"/>
          </a:p>
          <a:p>
            <a:r>
              <a:rPr lang="en-US" dirty="0">
                <a:hlinkClick r:id="rId10" action="ppaction://hlinksldjump"/>
              </a:rPr>
              <a:t>Upload Package</a:t>
            </a:r>
            <a:endParaRPr lang="en-US" dirty="0"/>
          </a:p>
          <a:p>
            <a:r>
              <a:rPr lang="en-US" dirty="0">
                <a:hlinkClick r:id="rId11" action="ppaction://hlinksldjump"/>
              </a:rPr>
              <a:t>Zero Invoice Reporting</a:t>
            </a:r>
            <a:endParaRPr lang="en-US" dirty="0">
              <a:hlinkClick r:id="rId12" action="ppaction://hlinksldjump"/>
            </a:endParaRPr>
          </a:p>
          <a:p>
            <a:r>
              <a:rPr lang="en-US" dirty="0">
                <a:hlinkClick r:id="rId11" action="ppaction://hlinksldjump"/>
              </a:rPr>
              <a:t>Enter Zero Invoice</a:t>
            </a:r>
            <a:endParaRPr lang="en-US" dirty="0"/>
          </a:p>
          <a:p>
            <a:r>
              <a:rPr lang="en-US" dirty="0">
                <a:hlinkClick r:id="rId13" action="ppaction://hlinksldjump"/>
              </a:rPr>
              <a:t>CAF Payment Data Reporting</a:t>
            </a:r>
            <a:endParaRPr lang="en-US" dirty="0"/>
          </a:p>
          <a:p>
            <a:r>
              <a:rPr lang="en-US" dirty="0">
                <a:hlinkClick r:id="rId8" action="ppaction://hlinksldjump"/>
              </a:rPr>
              <a:t>Enter CAF Payment Data</a:t>
            </a:r>
            <a:endParaRPr lang="en-US" dirty="0"/>
          </a:p>
          <a:p>
            <a:r>
              <a:rPr lang="en-US" dirty="0">
                <a:hlinkClick r:id="rId14" action="ppaction://hlinksldjump"/>
              </a:rPr>
              <a:t>Pay CAF with Pay.gov</a:t>
            </a:r>
            <a:endParaRPr lang="en-US" dirty="0">
              <a:hlinkClick r:id="rId15" action="ppaction://hlinksldjump"/>
            </a:endParaRPr>
          </a:p>
          <a:p>
            <a:r>
              <a:rPr lang="en-US" dirty="0">
                <a:hlinkClick r:id="rId12" action="ppaction://hlinksldjump"/>
              </a:rPr>
              <a:t>Search for CAF Payment Data</a:t>
            </a:r>
            <a:endParaRPr lang="en-US" dirty="0"/>
          </a:p>
          <a:p>
            <a:r>
              <a:rPr lang="en-US" dirty="0">
                <a:hlinkClick r:id="rId16" action="ppaction://hlinksldjump"/>
              </a:rPr>
              <a:t>CAF Payment Reconciliation</a:t>
            </a:r>
            <a:endParaRPr lang="en-US" dirty="0"/>
          </a:p>
          <a:p>
            <a:r>
              <a:rPr lang="en-US" dirty="0">
                <a:hlinkClick r:id="rId17" action="ppaction://hlinksldjump"/>
              </a:rPr>
              <a:t>Reports</a:t>
            </a:r>
            <a:endParaRPr lang="en-US" dirty="0">
              <a:hlinkClick r:id="rId15" action="ppaction://hlinksldjump"/>
            </a:endParaRPr>
          </a:p>
          <a:p>
            <a:pPr marL="0" indent="0">
              <a:buNone/>
            </a:pPr>
            <a:endParaRPr lang="en-US" dirty="0">
              <a:hlinkClick r:id="rId16" action="ppaction://hlinksldjump"/>
            </a:endParaRPr>
          </a:p>
          <a:p>
            <a:pPr marL="0" indent="0">
              <a:buNone/>
            </a:pPr>
            <a:r>
              <a:rPr lang="en-US" dirty="0"/>
              <a:t>Resources…</a:t>
            </a:r>
          </a:p>
          <a:p>
            <a:r>
              <a:rPr lang="en-US" dirty="0">
                <a:hlinkClick r:id="rId16" action="ppaction://hlinksldjump"/>
              </a:rPr>
              <a:t>Glossary</a:t>
            </a:r>
            <a:endParaRPr lang="en-US" dirty="0"/>
          </a:p>
          <a:p>
            <a:r>
              <a:rPr lang="en-US" dirty="0">
                <a:hlinkClick r:id="rId17" action="ppaction://hlinksldjump"/>
              </a:rPr>
              <a:t>Contractor Workflow</a:t>
            </a:r>
            <a:endParaRPr lang="en-US" dirty="0"/>
          </a:p>
          <a:p>
            <a:r>
              <a:rPr lang="en-US" dirty="0">
                <a:hlinkClick r:id="rId18" action="ppaction://hlinksldjump"/>
              </a:rPr>
              <a:t>Help Resources</a:t>
            </a:r>
            <a:endParaRPr lang="en-US" dirty="0"/>
          </a:p>
          <a:p>
            <a:endParaRPr lang="en-US" dirty="0"/>
          </a:p>
        </p:txBody>
      </p:sp>
      <p:sp>
        <p:nvSpPr>
          <p:cNvPr id="9" name="Text Placeholder 8"/>
          <p:cNvSpPr>
            <a:spLocks noGrp="1"/>
          </p:cNvSpPr>
          <p:nvPr>
            <p:ph type="body" sz="quarter" idx="13"/>
          </p:nvPr>
        </p:nvSpPr>
        <p:spPr/>
        <p:txBody>
          <a:bodyPr/>
          <a:lstStyle/>
          <a:p>
            <a:endParaRPr lang="en-US"/>
          </a:p>
        </p:txBody>
      </p:sp>
      <p:sp>
        <p:nvSpPr>
          <p:cNvPr id="26" name="TextBox 25"/>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Using the Import Invoice Line Items Feature</a:t>
            </a:r>
            <a:endParaRPr lang="en-US" sz="1400" dirty="0">
              <a:solidFill>
                <a:srgbClr val="013C88"/>
              </a:solidFill>
            </a:endParaRPr>
          </a:p>
        </p:txBody>
      </p:sp>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85022" y="2087769"/>
            <a:ext cx="6525578" cy="1343501"/>
          </a:xfrm>
          <a:prstGeom prst="rect">
            <a:avLst/>
          </a:prstGeom>
          <a:ln>
            <a:solidFill>
              <a:srgbClr val="013C88"/>
            </a:solidFill>
          </a:ln>
        </p:spPr>
      </p:pic>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71775" y="4152900"/>
            <a:ext cx="4819650" cy="285750"/>
          </a:xfrm>
          <a:prstGeom prst="rect">
            <a:avLst/>
          </a:prstGeom>
          <a:ln>
            <a:solidFill>
              <a:srgbClr val="013C88"/>
            </a:solidFill>
          </a:ln>
        </p:spPr>
      </p:pic>
    </p:spTree>
    <p:extLst>
      <p:ext uri="{BB962C8B-B14F-4D97-AF65-F5344CB8AC3E}">
        <p14:creationId xmlns:p14="http://schemas.microsoft.com/office/powerpoint/2010/main" val="1825468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a:t>
            </a:r>
            <a:r>
              <a:rPr lang="en-US" dirty="0" smtClean="0"/>
              <a:t>Invoice Data </a:t>
            </a:r>
            <a:r>
              <a:rPr lang="en-US" sz="1800" dirty="0">
                <a:solidFill>
                  <a:schemeClr val="bg1">
                    <a:lumMod val="65000"/>
                  </a:schemeClr>
                </a:solidFill>
              </a:rPr>
              <a:t>(slide </a:t>
            </a:r>
            <a:r>
              <a:rPr lang="en-US" sz="1800" dirty="0" smtClean="0">
                <a:solidFill>
                  <a:schemeClr val="bg1">
                    <a:lumMod val="65000"/>
                  </a:schemeClr>
                </a:solidFill>
              </a:rPr>
              <a:t>8 </a:t>
            </a:r>
            <a:r>
              <a:rPr lang="en-US" sz="1800" dirty="0">
                <a:solidFill>
                  <a:schemeClr val="bg1">
                    <a:lumMod val="65000"/>
                  </a:schemeClr>
                </a:solidFill>
              </a:rPr>
              <a:t>of </a:t>
            </a:r>
            <a:r>
              <a:rPr lang="en-US" sz="1800" dirty="0" smtClean="0">
                <a:solidFill>
                  <a:schemeClr val="bg1">
                    <a:lumMod val="65000"/>
                  </a:schemeClr>
                </a:solidFill>
              </a:rPr>
              <a:t>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15</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9" name="Text Placeholder 8"/>
          <p:cNvSpPr>
            <a:spLocks noGrp="1"/>
          </p:cNvSpPr>
          <p:nvPr>
            <p:ph type="body" sz="quarter" idx="13"/>
          </p:nvPr>
        </p:nvSpPr>
        <p:spPr/>
        <p:txBody>
          <a:bodyPr/>
          <a:lstStyle/>
          <a:p>
            <a:endParaRPr lang="en-US" dirty="0"/>
          </a:p>
        </p:txBody>
      </p:sp>
      <p:sp>
        <p:nvSpPr>
          <p:cNvPr id="7" name="TextBox 6"/>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Confirmation Page</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5000" y="2695967"/>
            <a:ext cx="7033260" cy="2600325"/>
          </a:xfrm>
          <a:prstGeom prst="rect">
            <a:avLst/>
          </a:prstGeom>
          <a:ln>
            <a:solidFill>
              <a:srgbClr val="013C88"/>
            </a:solidFill>
          </a:ln>
        </p:spPr>
      </p:pic>
      <p:sp>
        <p:nvSpPr>
          <p:cNvPr id="8" name="callout initial"/>
          <p:cNvSpPr/>
          <p:nvPr/>
        </p:nvSpPr>
        <p:spPr bwMode="auto">
          <a:xfrm>
            <a:off x="4070747" y="4267200"/>
            <a:ext cx="2514600" cy="432263"/>
          </a:xfrm>
          <a:prstGeom prst="wedgeRoundRectCallout">
            <a:avLst>
              <a:gd name="adj1" fmla="val -47822"/>
              <a:gd name="adj2" fmla="val -11447"/>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Upon successful submission, the system will present a confirmation page.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0645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Upload Package </a:t>
            </a:r>
            <a:r>
              <a:rPr lang="en-US" sz="1800" dirty="0">
                <a:solidFill>
                  <a:schemeClr val="bg1">
                    <a:lumMod val="65000"/>
                  </a:schemeClr>
                </a:solidFill>
              </a:rPr>
              <a:t>(slide </a:t>
            </a:r>
            <a:r>
              <a:rPr lang="en-US" sz="1800" dirty="0" smtClean="0">
                <a:solidFill>
                  <a:schemeClr val="bg1">
                    <a:lumMod val="65000"/>
                  </a:schemeClr>
                </a:solidFill>
              </a:rPr>
              <a:t>1 </a:t>
            </a:r>
            <a:r>
              <a:rPr lang="en-US" sz="1800" dirty="0">
                <a:solidFill>
                  <a:schemeClr val="bg1">
                    <a:lumMod val="65000"/>
                  </a:schemeClr>
                </a:solidFill>
              </a:rPr>
              <a:t>of </a:t>
            </a:r>
            <a:r>
              <a:rPr lang="en-US" sz="1800" dirty="0" smtClean="0">
                <a:solidFill>
                  <a:schemeClr val="bg1">
                    <a:lumMod val="65000"/>
                  </a:schemeClr>
                </a:solidFill>
              </a:rPr>
              <a:t>5)</a:t>
            </a:r>
            <a:r>
              <a:rPr lang="en-US" sz="1800" dirty="0" smtClean="0"/>
              <a:t>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16</a:t>
            </a:fld>
            <a:endParaRPr lang="en-US" dirty="0"/>
          </a:p>
        </p:txBody>
      </p:sp>
      <p:sp>
        <p:nvSpPr>
          <p:cNvPr id="4" name="Text Placeholder 3"/>
          <p:cNvSpPr>
            <a:spLocks noGrp="1"/>
          </p:cNvSpPr>
          <p:nvPr>
            <p:ph type="body" sz="quarter" idx="11"/>
          </p:nvPr>
        </p:nvSpPr>
        <p:spPr/>
        <p:txBody>
          <a:bodyPr/>
          <a:lstStyle/>
          <a:p>
            <a:r>
              <a:rPr lang="en-US" dirty="0">
                <a:sym typeface="Wingdings" panose="05000000000000000000" pitchFamily="2" charset="2"/>
              </a:rPr>
              <a:t>High-level </a:t>
            </a:r>
            <a:r>
              <a:rPr lang="en-US" dirty="0" smtClean="0">
                <a:sym typeface="Wingdings" panose="05000000000000000000" pitchFamily="2" charset="2"/>
              </a:rPr>
              <a:t>Process</a:t>
            </a:r>
          </a:p>
          <a:p>
            <a:pPr marL="0" indent="0">
              <a:buNone/>
            </a:pPr>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p>
          <a:p>
            <a:endParaRPr lang="en-US" dirty="0"/>
          </a:p>
          <a:p>
            <a:endParaRPr lang="en-US" dirty="0" smtClean="0"/>
          </a:p>
          <a:p>
            <a:r>
              <a:rPr lang="en-US" dirty="0" smtClean="0"/>
              <a:t>Access </a:t>
            </a:r>
            <a:r>
              <a:rPr lang="en-US" dirty="0"/>
              <a:t>the </a:t>
            </a:r>
            <a:r>
              <a:rPr lang="en-US" dirty="0" smtClean="0"/>
              <a:t>Upload Package feature </a:t>
            </a:r>
            <a:r>
              <a:rPr lang="en-US" dirty="0"/>
              <a:t>from the Invoice Data menu </a:t>
            </a:r>
            <a:r>
              <a:rPr lang="en-US" dirty="0">
                <a:sym typeface="Wingdings" panose="05000000000000000000" pitchFamily="2" charset="2"/>
              </a:rPr>
              <a:t> select </a:t>
            </a:r>
            <a:r>
              <a:rPr lang="en-US" dirty="0" smtClean="0">
                <a:sym typeface="Wingdings" panose="05000000000000000000" pitchFamily="2" charset="2"/>
              </a:rPr>
              <a:t>Upload Multiple Invoices (Upload Package)</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90925" y="5121393"/>
            <a:ext cx="3714750" cy="1079091"/>
          </a:xfrm>
          <a:prstGeom prst="rect">
            <a:avLst/>
          </a:prstGeom>
          <a:ln>
            <a:solidFill>
              <a:srgbClr val="013C88"/>
            </a:solidFill>
          </a:ln>
        </p:spPr>
      </p:pic>
      <p:sp>
        <p:nvSpPr>
          <p:cNvPr id="8" name="Oval 7"/>
          <p:cNvSpPr/>
          <p:nvPr/>
        </p:nvSpPr>
        <p:spPr bwMode="auto">
          <a:xfrm>
            <a:off x="3597217" y="5765974"/>
            <a:ext cx="3604679" cy="41910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13572" y="2400275"/>
            <a:ext cx="6773228" cy="1739741"/>
          </a:xfrm>
          <a:prstGeom prst="rect">
            <a:avLst/>
          </a:prstGeom>
          <a:ln>
            <a:solidFill>
              <a:srgbClr val="013C88"/>
            </a:solidFill>
          </a:ln>
        </p:spPr>
      </p:pic>
      <p:sp>
        <p:nvSpPr>
          <p:cNvPr id="10" name="TextBox 9"/>
          <p:cNvSpPr txBox="1"/>
          <p:nvPr/>
        </p:nvSpPr>
        <p:spPr>
          <a:xfrm>
            <a:off x="1828800" y="1726064"/>
            <a:ext cx="7010400" cy="307777"/>
          </a:xfrm>
          <a:prstGeom prst="rect">
            <a:avLst/>
          </a:prstGeom>
          <a:noFill/>
        </p:spPr>
        <p:txBody>
          <a:bodyPr wrap="square" rtlCol="0">
            <a:spAutoFit/>
          </a:bodyPr>
          <a:lstStyle/>
          <a:p>
            <a:pPr algn="l"/>
            <a:r>
              <a:rPr lang="en-US" sz="1400" dirty="0" smtClean="0">
                <a:solidFill>
                  <a:srgbClr val="013C88"/>
                </a:solidFill>
              </a:rPr>
              <a:t>Upload Package enables you to upload multiple invoices for multiple orders at once</a:t>
            </a:r>
            <a:endParaRPr lang="en-US" sz="1400" dirty="0">
              <a:solidFill>
                <a:srgbClr val="013C88"/>
              </a:solidFill>
            </a:endParaRPr>
          </a:p>
        </p:txBody>
      </p:sp>
    </p:spTree>
    <p:extLst>
      <p:ext uri="{BB962C8B-B14F-4D97-AF65-F5344CB8AC3E}">
        <p14:creationId xmlns:p14="http://schemas.microsoft.com/office/powerpoint/2010/main" val="381415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Upload Package </a:t>
            </a:r>
            <a:r>
              <a:rPr lang="en-US" sz="1800" dirty="0" smtClean="0">
                <a:solidFill>
                  <a:schemeClr val="bg1">
                    <a:lumMod val="65000"/>
                  </a:schemeClr>
                </a:solidFill>
              </a:rPr>
              <a:t>(slide 2 of 5) </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17</a:t>
            </a:fld>
            <a:endParaRPr lang="en-US" dirty="0"/>
          </a:p>
        </p:txBody>
      </p:sp>
      <p:sp>
        <p:nvSpPr>
          <p:cNvPr id="12" name="Text Placeholder 11"/>
          <p:cNvSpPr>
            <a:spLocks noGrp="1"/>
          </p:cNvSpPr>
          <p:nvPr>
            <p:ph type="body" sz="quarter" idx="11"/>
          </p:nvPr>
        </p:nvSpPr>
        <p:spPr/>
        <p:txBody>
          <a:bodyPr/>
          <a:lstStyle/>
          <a:p>
            <a:r>
              <a:rPr lang="en-US" dirty="0" smtClean="0"/>
              <a:t>Create the Excel or CSV file, such as this example: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Click </a:t>
            </a:r>
            <a:r>
              <a:rPr lang="en-US" dirty="0" smtClean="0">
                <a:hlinkClick r:id="rId2"/>
              </a:rPr>
              <a:t>here</a:t>
            </a:r>
            <a:r>
              <a:rPr lang="en-US" dirty="0" smtClean="0"/>
              <a:t> to access the templates and additional detail about how to format the data in the template</a:t>
            </a:r>
            <a:endParaRPr lang="en-US" b="1" dirty="0"/>
          </a:p>
        </p:txBody>
      </p:sp>
      <p:sp>
        <p:nvSpPr>
          <p:cNvPr id="5" name="Text Placeholder 4"/>
          <p:cNvSpPr>
            <a:spLocks noGrp="1"/>
          </p:cNvSpPr>
          <p:nvPr>
            <p:ph type="body" sz="quarter" idx="12"/>
          </p:nvPr>
        </p:nvSpPr>
        <p:spPr/>
        <p:txBody>
          <a:bodyPr/>
          <a:lstStyle/>
          <a:p>
            <a:r>
              <a:rPr lang="en-US" dirty="0">
                <a:hlinkClick r:id="rId3" action="ppaction://hlinksldjump"/>
              </a:rPr>
              <a:t>About this Training</a:t>
            </a:r>
          </a:p>
          <a:p>
            <a:r>
              <a:rPr lang="en-US" dirty="0">
                <a:hlinkClick r:id="rId4" action="ppaction://hlinksldjump"/>
              </a:rPr>
              <a:t>You Will Learn</a:t>
            </a:r>
            <a:endParaRPr lang="en-US" dirty="0">
              <a:hlinkClick r:id="rId3" action="ppaction://hlinksldjump"/>
            </a:endParaRPr>
          </a:p>
          <a:p>
            <a:r>
              <a:rPr lang="en-US" dirty="0">
                <a:hlinkClick r:id="rId5" action="ppaction://hlinksldjump"/>
              </a:rPr>
              <a:t>CPRM Overview</a:t>
            </a:r>
            <a:endParaRPr lang="en-US" dirty="0">
              <a:hlinkClick r:id="rId3" action="ppaction://hlinksldjump"/>
            </a:endParaRPr>
          </a:p>
          <a:p>
            <a:r>
              <a:rPr lang="en-US" dirty="0">
                <a:hlinkClick r:id="rId6" action="ppaction://hlinksldjump"/>
              </a:rPr>
              <a:t>High-level Workflow</a:t>
            </a:r>
            <a:endParaRPr lang="en-US" dirty="0"/>
          </a:p>
          <a:p>
            <a:r>
              <a:rPr lang="en-US" dirty="0">
                <a:hlinkClick r:id="rId7" action="ppaction://hlinksldjump"/>
              </a:rPr>
              <a:t>Timing</a:t>
            </a:r>
            <a:endParaRPr lang="en-US" dirty="0"/>
          </a:p>
          <a:p>
            <a:endParaRPr lang="en-US" dirty="0"/>
          </a:p>
          <a:p>
            <a:pPr marL="0" indent="0">
              <a:buNone/>
            </a:pPr>
            <a:r>
              <a:rPr lang="en-US" dirty="0"/>
              <a:t>How to…</a:t>
            </a:r>
          </a:p>
          <a:p>
            <a:r>
              <a:rPr lang="en-US" dirty="0">
                <a:hlinkClick r:id="rId7" action="ppaction://hlinksldjump"/>
              </a:rPr>
              <a:t>Invoice Data Reporting</a:t>
            </a:r>
            <a:endParaRPr lang="en-US" dirty="0">
              <a:hlinkClick r:id="rId8" action="ppaction://hlinksldjump"/>
            </a:endParaRPr>
          </a:p>
          <a:p>
            <a:r>
              <a:rPr lang="en-US" dirty="0">
                <a:hlinkClick r:id="rId9" action="ppaction://hlinksldjump"/>
              </a:rPr>
              <a:t>Enter Invoice Data</a:t>
            </a:r>
            <a:endParaRPr lang="en-US" dirty="0"/>
          </a:p>
          <a:p>
            <a:r>
              <a:rPr lang="en-US" dirty="0">
                <a:hlinkClick r:id="rId10" action="ppaction://hlinksldjump"/>
              </a:rPr>
              <a:t>Upload Package</a:t>
            </a:r>
            <a:endParaRPr lang="en-US" dirty="0"/>
          </a:p>
          <a:p>
            <a:r>
              <a:rPr lang="en-US" dirty="0">
                <a:hlinkClick r:id="rId11" action="ppaction://hlinksldjump"/>
              </a:rPr>
              <a:t>Zero Invoice Reporting</a:t>
            </a:r>
            <a:endParaRPr lang="en-US" dirty="0">
              <a:hlinkClick r:id="rId12" action="ppaction://hlinksldjump"/>
            </a:endParaRPr>
          </a:p>
          <a:p>
            <a:r>
              <a:rPr lang="en-US" dirty="0">
                <a:hlinkClick r:id="rId11" action="ppaction://hlinksldjump"/>
              </a:rPr>
              <a:t>Enter Zero Invoice</a:t>
            </a:r>
            <a:endParaRPr lang="en-US" dirty="0"/>
          </a:p>
          <a:p>
            <a:r>
              <a:rPr lang="en-US" dirty="0">
                <a:hlinkClick r:id="rId13" action="ppaction://hlinksldjump"/>
              </a:rPr>
              <a:t>CAF Payment Data Reporting</a:t>
            </a:r>
            <a:endParaRPr lang="en-US" dirty="0"/>
          </a:p>
          <a:p>
            <a:r>
              <a:rPr lang="en-US" dirty="0">
                <a:hlinkClick r:id="rId8" action="ppaction://hlinksldjump"/>
              </a:rPr>
              <a:t>Enter CAF Payment Data</a:t>
            </a:r>
            <a:endParaRPr lang="en-US" dirty="0"/>
          </a:p>
          <a:p>
            <a:r>
              <a:rPr lang="en-US" dirty="0">
                <a:hlinkClick r:id="rId14" action="ppaction://hlinksldjump"/>
              </a:rPr>
              <a:t>Pay CAF with Pay.gov</a:t>
            </a:r>
            <a:endParaRPr lang="en-US" dirty="0">
              <a:hlinkClick r:id="rId15" action="ppaction://hlinksldjump"/>
            </a:endParaRPr>
          </a:p>
          <a:p>
            <a:r>
              <a:rPr lang="en-US" dirty="0">
                <a:hlinkClick r:id="rId12" action="ppaction://hlinksldjump"/>
              </a:rPr>
              <a:t>Search for CAF Payment Data</a:t>
            </a:r>
            <a:endParaRPr lang="en-US" dirty="0"/>
          </a:p>
          <a:p>
            <a:r>
              <a:rPr lang="en-US" dirty="0">
                <a:hlinkClick r:id="rId16" action="ppaction://hlinksldjump"/>
              </a:rPr>
              <a:t>CAF Payment Reconciliation</a:t>
            </a:r>
            <a:endParaRPr lang="en-US" dirty="0"/>
          </a:p>
          <a:p>
            <a:r>
              <a:rPr lang="en-US" dirty="0">
                <a:hlinkClick r:id="rId17" action="ppaction://hlinksldjump"/>
              </a:rPr>
              <a:t>Reports</a:t>
            </a:r>
            <a:endParaRPr lang="en-US" dirty="0">
              <a:hlinkClick r:id="rId15" action="ppaction://hlinksldjump"/>
            </a:endParaRPr>
          </a:p>
          <a:p>
            <a:pPr marL="0" indent="0">
              <a:buNone/>
            </a:pPr>
            <a:endParaRPr lang="en-US" dirty="0">
              <a:hlinkClick r:id="rId16" action="ppaction://hlinksldjump"/>
            </a:endParaRPr>
          </a:p>
          <a:p>
            <a:pPr marL="0" indent="0">
              <a:buNone/>
            </a:pPr>
            <a:r>
              <a:rPr lang="en-US" dirty="0"/>
              <a:t>Resources…</a:t>
            </a:r>
          </a:p>
          <a:p>
            <a:r>
              <a:rPr lang="en-US" dirty="0">
                <a:hlinkClick r:id="rId16" action="ppaction://hlinksldjump"/>
              </a:rPr>
              <a:t>Glossary</a:t>
            </a:r>
            <a:endParaRPr lang="en-US" dirty="0"/>
          </a:p>
          <a:p>
            <a:r>
              <a:rPr lang="en-US" dirty="0">
                <a:hlinkClick r:id="rId17" action="ppaction://hlinksldjump"/>
              </a:rPr>
              <a:t>Contractor Workflow</a:t>
            </a:r>
            <a:endParaRPr lang="en-US" dirty="0"/>
          </a:p>
          <a:p>
            <a:r>
              <a:rPr lang="en-US" dirty="0">
                <a:hlinkClick r:id="rId18" action="ppaction://hlinksldjump"/>
              </a:rPr>
              <a:t>Help Resources</a:t>
            </a:r>
            <a:endParaRPr lang="en-US" dirty="0"/>
          </a:p>
          <a:p>
            <a:endParaRPr lang="en-US" dirty="0"/>
          </a:p>
        </p:txBody>
      </p:sp>
      <p:sp>
        <p:nvSpPr>
          <p:cNvPr id="13" name="Text Placeholder 12"/>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Start by formatting your Invoice Data</a:t>
            </a:r>
            <a:endParaRPr lang="en-US" sz="1400" dirty="0">
              <a:solidFill>
                <a:srgbClr val="013C88"/>
              </a:solidFill>
            </a:endParaRPr>
          </a:p>
        </p:txBody>
      </p:sp>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26443" y="2590800"/>
            <a:ext cx="6843713" cy="2757488"/>
          </a:xfrm>
          <a:prstGeom prst="rect">
            <a:avLst/>
          </a:prstGeom>
          <a:ln>
            <a:solidFill>
              <a:srgbClr val="013C88"/>
            </a:solidFill>
          </a:ln>
        </p:spPr>
      </p:pic>
    </p:spTree>
    <p:extLst>
      <p:ext uri="{BB962C8B-B14F-4D97-AF65-F5344CB8AC3E}">
        <p14:creationId xmlns:p14="http://schemas.microsoft.com/office/powerpoint/2010/main" val="376285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Upload Package </a:t>
            </a:r>
            <a:r>
              <a:rPr lang="en-US" sz="1800" dirty="0" smtClean="0">
                <a:solidFill>
                  <a:schemeClr val="bg1">
                    <a:lumMod val="65000"/>
                  </a:schemeClr>
                </a:solidFill>
              </a:rPr>
              <a:t>(slide 3 of 5) </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18</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3" name="Text Placeholder 12"/>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Navigate to the Invoice Data Package Upload form</a:t>
            </a:r>
            <a:endParaRPr lang="en-US" sz="1400" dirty="0">
              <a:solidFill>
                <a:srgbClr val="013C88"/>
              </a:solidFill>
            </a:endParaRPr>
          </a:p>
        </p:txBody>
      </p:sp>
      <p:pic>
        <p:nvPicPr>
          <p:cNvPr id="14" name="Picture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23097" y="2594401"/>
            <a:ext cx="7144703" cy="2476500"/>
          </a:xfrm>
          <a:prstGeom prst="rect">
            <a:avLst/>
          </a:prstGeom>
          <a:ln>
            <a:solidFill>
              <a:srgbClr val="013C88"/>
            </a:solidFill>
          </a:ln>
        </p:spPr>
      </p:pic>
      <p:sp>
        <p:nvSpPr>
          <p:cNvPr id="10" name="callout contract number"/>
          <p:cNvSpPr/>
          <p:nvPr/>
        </p:nvSpPr>
        <p:spPr bwMode="auto">
          <a:xfrm>
            <a:off x="5050046" y="4326805"/>
            <a:ext cx="2853906" cy="288945"/>
          </a:xfrm>
          <a:prstGeom prst="wedgeRoundRectCallout">
            <a:avLst>
              <a:gd name="adj1" fmla="val -54834"/>
              <a:gd name="adj2" fmla="val 1098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Click Browse to find your file on your computer.</a:t>
            </a:r>
            <a:endParaRPr kumimoji="0" lang="en-US" sz="1000" b="0" i="0" u="none" strike="noStrike" cap="none" normalizeH="0" baseline="0" dirty="0" smtClean="0">
              <a:ln>
                <a:noFill/>
              </a:ln>
              <a:solidFill>
                <a:schemeClr val="tx1"/>
              </a:solidFill>
              <a:effectLst/>
              <a:latin typeface="Arial" pitchFamily="34" charset="0"/>
            </a:endParaRPr>
          </a:p>
        </p:txBody>
      </p:sp>
      <p:sp>
        <p:nvSpPr>
          <p:cNvPr id="11" name="callout functional area"/>
          <p:cNvSpPr/>
          <p:nvPr/>
        </p:nvSpPr>
        <p:spPr bwMode="auto">
          <a:xfrm>
            <a:off x="3352800" y="5192007"/>
            <a:ext cx="3124199" cy="581016"/>
          </a:xfrm>
          <a:prstGeom prst="wedgeRoundRectCallout">
            <a:avLst>
              <a:gd name="adj1" fmla="val 5256"/>
              <a:gd name="adj2" fmla="val -7076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kumimoji="0" lang="en-US" b="0" i="0" u="none" strike="noStrike" cap="none" normalizeH="0" baseline="0" dirty="0" smtClean="0">
                <a:ln>
                  <a:noFill/>
                </a:ln>
                <a:solidFill>
                  <a:schemeClr val="tx1"/>
                </a:solidFill>
                <a:effectLst/>
                <a:latin typeface="Arial" pitchFamily="34" charset="0"/>
              </a:rPr>
              <a:t>Click ‘Upload’ to </a:t>
            </a:r>
            <a:r>
              <a:rPr lang="en-US" dirty="0" smtClean="0">
                <a:latin typeface="Arial" pitchFamily="34" charset="0"/>
              </a:rPr>
              <a:t>instruct the system to extract data from the file and perform validations.</a:t>
            </a:r>
            <a:endParaRPr kumimoji="0" lang="en-US" b="0" i="0" u="none" strike="noStrike" cap="none" normalizeH="0" baseline="0" dirty="0" smtClean="0">
              <a:ln>
                <a:noFill/>
              </a:ln>
              <a:solidFill>
                <a:schemeClr val="tx1"/>
              </a:solidFill>
              <a:effectLst/>
              <a:latin typeface="Arial" pitchFamily="34" charset="0"/>
            </a:endParaRPr>
          </a:p>
          <a:p>
            <a:pPr algn="ctr" eaLnBrk="0" hangingPunct="0"/>
            <a:r>
              <a:rPr lang="en-US" sz="1000" dirty="0" smtClean="0">
                <a:latin typeface="Arial" pitchFamily="34" charset="0"/>
              </a:rPr>
              <a:t>Click ‘Cancel’ to cancel. </a:t>
            </a:r>
            <a:endParaRPr kumimoji="0" lang="en-US" sz="1000" b="0" i="0" u="none" strike="noStrike" cap="none" normalizeH="0" baseline="0" dirty="0" smtClean="0">
              <a:ln>
                <a:noFill/>
              </a:ln>
              <a:solidFill>
                <a:schemeClr val="tx1"/>
              </a:solidFill>
              <a:effectLst/>
              <a:latin typeface="Arial" pitchFamily="34" charset="0"/>
            </a:endParaRPr>
          </a:p>
        </p:txBody>
      </p:sp>
      <p:sp>
        <p:nvSpPr>
          <p:cNvPr id="15" name="importance"/>
          <p:cNvSpPr txBox="1"/>
          <p:nvPr/>
        </p:nvSpPr>
        <p:spPr>
          <a:xfrm>
            <a:off x="3040898" y="5889647"/>
            <a:ext cx="4517191" cy="461665"/>
          </a:xfrm>
          <a:prstGeom prst="rect">
            <a:avLst/>
          </a:prstGeom>
          <a:solidFill>
            <a:srgbClr val="3366CC">
              <a:alpha val="25098"/>
            </a:srgbClr>
          </a:solidFill>
          <a:ln>
            <a:solidFill>
              <a:srgbClr val="3366CC"/>
            </a:solidFill>
          </a:ln>
        </p:spPr>
        <p:txBody>
          <a:bodyPr wrap="square" rtlCol="0">
            <a:spAutoFit/>
          </a:bodyPr>
          <a:lstStyle/>
          <a:p>
            <a:r>
              <a:rPr lang="en-US" sz="1200" b="1" dirty="0" smtClean="0">
                <a:solidFill>
                  <a:srgbClr val="013C88"/>
                </a:solidFill>
              </a:rPr>
              <a:t>Upon clicking ‘Upload’, the system will present a new form with a data summary for you to review.</a:t>
            </a:r>
            <a:endParaRPr lang="en-US" sz="1200" b="1" dirty="0">
              <a:solidFill>
                <a:srgbClr val="013C88"/>
              </a:solidFill>
            </a:endParaRPr>
          </a:p>
        </p:txBody>
      </p:sp>
    </p:spTree>
    <p:extLst>
      <p:ext uri="{BB962C8B-B14F-4D97-AF65-F5344CB8AC3E}">
        <p14:creationId xmlns:p14="http://schemas.microsoft.com/office/powerpoint/2010/main" val="221931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Upload Package </a:t>
            </a:r>
            <a:r>
              <a:rPr lang="en-US" sz="1800" dirty="0" smtClean="0">
                <a:solidFill>
                  <a:schemeClr val="bg1">
                    <a:lumMod val="65000"/>
                  </a:schemeClr>
                </a:solidFill>
              </a:rPr>
              <a:t>(slide 4 of 5) </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19</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13" name="Text Placeholder 12"/>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Review the Validation Results</a:t>
            </a:r>
            <a:endParaRPr lang="en-US" sz="1400" dirty="0">
              <a:solidFill>
                <a:srgbClr val="013C88"/>
              </a:solidFill>
            </a:endParaRPr>
          </a:p>
        </p:txBody>
      </p:sp>
      <p:pic>
        <p:nvPicPr>
          <p:cNvPr id="14" name="Picture 13"/>
          <p:cNvPicPr>
            <a:picLocks noChangeAspect="1"/>
          </p:cNvPicPr>
          <p:nvPr/>
        </p:nvPicPr>
        <p:blipFill rotWithShape="1">
          <a:blip r:embed="rId18">
            <a:extLst>
              <a:ext uri="{28A0092B-C50C-407E-A947-70E740481C1C}">
                <a14:useLocalDpi xmlns:a14="http://schemas.microsoft.com/office/drawing/2010/main" val="0"/>
              </a:ext>
            </a:extLst>
          </a:blip>
          <a:srcRect t="15789"/>
          <a:stretch/>
        </p:blipFill>
        <p:spPr>
          <a:xfrm>
            <a:off x="2154174" y="2215875"/>
            <a:ext cx="6151626" cy="3803925"/>
          </a:xfrm>
          <a:prstGeom prst="rect">
            <a:avLst/>
          </a:prstGeom>
          <a:ln>
            <a:solidFill>
              <a:srgbClr val="013C88"/>
            </a:solidFill>
          </a:ln>
        </p:spPr>
      </p:pic>
      <p:sp>
        <p:nvSpPr>
          <p:cNvPr id="10" name="callout contract number"/>
          <p:cNvSpPr/>
          <p:nvPr/>
        </p:nvSpPr>
        <p:spPr bwMode="auto">
          <a:xfrm>
            <a:off x="5517931" y="3179532"/>
            <a:ext cx="2514600" cy="381000"/>
          </a:xfrm>
          <a:prstGeom prst="wedgeRoundRectCallout">
            <a:avLst>
              <a:gd name="adj1" fmla="val -48124"/>
              <a:gd name="adj2" fmla="val -29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If the system identifies errors, they are presented in the Failed Invoices section.</a:t>
            </a:r>
            <a:endParaRPr kumimoji="0" lang="en-US" sz="1000" b="0" i="0" u="none" strike="noStrike" cap="none" normalizeH="0" baseline="0" dirty="0" smtClean="0">
              <a:ln>
                <a:noFill/>
              </a:ln>
              <a:solidFill>
                <a:schemeClr val="tx1"/>
              </a:solidFill>
              <a:effectLst/>
              <a:latin typeface="Arial" pitchFamily="34" charset="0"/>
            </a:endParaRPr>
          </a:p>
        </p:txBody>
      </p:sp>
      <p:sp>
        <p:nvSpPr>
          <p:cNvPr id="11" name="callout functional area"/>
          <p:cNvSpPr/>
          <p:nvPr/>
        </p:nvSpPr>
        <p:spPr bwMode="auto">
          <a:xfrm>
            <a:off x="5327431" y="4200088"/>
            <a:ext cx="3124199" cy="581016"/>
          </a:xfrm>
          <a:prstGeom prst="wedgeRoundRectCallout">
            <a:avLst>
              <a:gd name="adj1" fmla="val -45879"/>
              <a:gd name="adj2" fmla="val -3458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kumimoji="0" lang="en-US" b="0" i="0" u="none" strike="noStrike" cap="none" normalizeH="0" baseline="0" dirty="0" smtClean="0">
                <a:ln>
                  <a:noFill/>
                </a:ln>
                <a:solidFill>
                  <a:schemeClr val="tx1"/>
                </a:solidFill>
                <a:effectLst/>
                <a:latin typeface="Arial" pitchFamily="34" charset="0"/>
              </a:rPr>
              <a:t>If the system identifies successful invoices (those with zero</a:t>
            </a:r>
            <a:r>
              <a:rPr kumimoji="0" lang="en-US" b="0" i="0" u="none" strike="noStrike" cap="none" normalizeH="0" dirty="0" smtClean="0">
                <a:ln>
                  <a:noFill/>
                </a:ln>
                <a:solidFill>
                  <a:schemeClr val="tx1"/>
                </a:solidFill>
                <a:effectLst/>
                <a:latin typeface="Arial" pitchFamily="34" charset="0"/>
              </a:rPr>
              <a:t> validation errors), they are presented in the Successfully Validated Invoices section.</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functional area"/>
          <p:cNvSpPr/>
          <p:nvPr/>
        </p:nvSpPr>
        <p:spPr bwMode="auto">
          <a:xfrm>
            <a:off x="4146331" y="2485428"/>
            <a:ext cx="2743200" cy="475662"/>
          </a:xfrm>
          <a:prstGeom prst="wedgeRoundRectCallout">
            <a:avLst>
              <a:gd name="adj1" fmla="val -47234"/>
              <a:gd name="adj2" fmla="val -2694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kumimoji="0" lang="en-US" b="0" i="0" u="none" strike="noStrike" cap="none" normalizeH="0" baseline="0" dirty="0" smtClean="0">
                <a:ln>
                  <a:noFill/>
                </a:ln>
                <a:solidFill>
                  <a:schemeClr val="tx1"/>
                </a:solidFill>
                <a:effectLst/>
                <a:latin typeface="Arial" pitchFamily="34" charset="0"/>
              </a:rPr>
              <a:t>Summary</a:t>
            </a:r>
            <a:r>
              <a:rPr kumimoji="0" lang="en-US" b="0" i="0" u="none" strike="noStrike" cap="none" normalizeH="0" dirty="0" smtClean="0">
                <a:ln>
                  <a:noFill/>
                </a:ln>
                <a:solidFill>
                  <a:schemeClr val="tx1"/>
                </a:solidFill>
                <a:effectLst/>
                <a:latin typeface="Arial" pitchFamily="34" charset="0"/>
              </a:rPr>
              <a:t> of Failed and Successful Invoices is presented at the top of the page.</a:t>
            </a:r>
            <a:endParaRPr kumimoji="0" lang="en-US" sz="1000" b="0" i="0" u="none" strike="noStrike" cap="none" normalizeH="0" baseline="0" dirty="0" smtClean="0">
              <a:ln>
                <a:noFill/>
              </a:ln>
              <a:solidFill>
                <a:schemeClr val="tx1"/>
              </a:solidFill>
              <a:effectLst/>
              <a:latin typeface="Arial" pitchFamily="34" charset="0"/>
            </a:endParaRPr>
          </a:p>
        </p:txBody>
      </p:sp>
      <p:sp>
        <p:nvSpPr>
          <p:cNvPr id="16" name="callout functional area"/>
          <p:cNvSpPr/>
          <p:nvPr/>
        </p:nvSpPr>
        <p:spPr bwMode="auto">
          <a:xfrm>
            <a:off x="2667000" y="6019800"/>
            <a:ext cx="3124199" cy="581016"/>
          </a:xfrm>
          <a:prstGeom prst="wedgeRoundRectCallout">
            <a:avLst>
              <a:gd name="adj1" fmla="val 17031"/>
              <a:gd name="adj2" fmla="val -6895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kumimoji="0" lang="en-US" b="0" i="0" u="none" strike="noStrike" cap="none" normalizeH="0" baseline="0" dirty="0" smtClean="0">
                <a:ln>
                  <a:noFill/>
                </a:ln>
                <a:solidFill>
                  <a:schemeClr val="tx1"/>
                </a:solidFill>
                <a:effectLst/>
                <a:latin typeface="Arial" pitchFamily="34" charset="0"/>
              </a:rPr>
              <a:t>Click ‘Submit</a:t>
            </a:r>
            <a:r>
              <a:rPr kumimoji="0" lang="en-US" b="0" i="0" u="none" strike="noStrike" cap="none" normalizeH="0" dirty="0" smtClean="0">
                <a:ln>
                  <a:noFill/>
                </a:ln>
                <a:solidFill>
                  <a:schemeClr val="tx1"/>
                </a:solidFill>
                <a:effectLst/>
                <a:latin typeface="Arial" pitchFamily="34" charset="0"/>
              </a:rPr>
              <a:t> All Valid Invoices’ to approve upload of the successful invoices to the CPRM</a:t>
            </a:r>
            <a:r>
              <a:rPr lang="en-US" dirty="0" smtClean="0">
                <a:latin typeface="Arial" pitchFamily="34" charset="0"/>
              </a:rPr>
              <a:t>.</a:t>
            </a:r>
            <a:endParaRPr kumimoji="0" lang="en-US" b="0" i="0" u="none" strike="noStrike" cap="none" normalizeH="0" baseline="0" dirty="0" smtClean="0">
              <a:ln>
                <a:noFill/>
              </a:ln>
              <a:solidFill>
                <a:schemeClr val="tx1"/>
              </a:solidFill>
              <a:effectLst/>
              <a:latin typeface="Arial" pitchFamily="34" charset="0"/>
            </a:endParaRPr>
          </a:p>
          <a:p>
            <a:pPr algn="ctr" eaLnBrk="0" hangingPunct="0"/>
            <a:r>
              <a:rPr lang="en-US" sz="1000" dirty="0" smtClean="0">
                <a:latin typeface="Arial" pitchFamily="34" charset="0"/>
              </a:rPr>
              <a:t>Click ‘Cancel’ to exit the process.</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92553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About this Training</a:t>
            </a:r>
            <a:endParaRPr lang="en-US" dirty="0"/>
          </a:p>
        </p:txBody>
      </p:sp>
      <p:sp>
        <p:nvSpPr>
          <p:cNvPr id="4" name="Slide Number Placeholder 3"/>
          <p:cNvSpPr>
            <a:spLocks noGrp="1"/>
          </p:cNvSpPr>
          <p:nvPr>
            <p:ph type="sldNum" sz="quarter" idx="10"/>
          </p:nvPr>
        </p:nvSpPr>
        <p:spPr/>
        <p:txBody>
          <a:bodyPr/>
          <a:lstStyle/>
          <a:p>
            <a:fld id="{62008419-23A2-4024-92AB-8FB458D929B3}" type="slidenum">
              <a:rPr lang="en-US" smtClean="0"/>
              <a:pPr/>
              <a:t>2</a:t>
            </a:fld>
            <a:endParaRPr lang="en-US"/>
          </a:p>
        </p:txBody>
      </p:sp>
      <p:sp>
        <p:nvSpPr>
          <p:cNvPr id="13" name="Text Placeholder 12"/>
          <p:cNvSpPr>
            <a:spLocks noGrp="1"/>
          </p:cNvSpPr>
          <p:nvPr>
            <p:ph type="body" sz="quarter" idx="11"/>
          </p:nvPr>
        </p:nvSpPr>
        <p:spPr/>
        <p:txBody>
          <a:bodyPr/>
          <a:lstStyle/>
          <a:p>
            <a:r>
              <a:rPr lang="en-US" dirty="0" smtClean="0"/>
              <a:t>Training is self-paced. Use your keyboard arrow buttons or click the slide to advance to the next slide</a:t>
            </a:r>
          </a:p>
          <a:p>
            <a:r>
              <a:rPr lang="en-US" dirty="0" smtClean="0"/>
              <a:t>Utilize the left-hand Quick Navigation menu to access different parts of the training</a:t>
            </a:r>
          </a:p>
          <a:p>
            <a:r>
              <a:rPr lang="en-US" dirty="0"/>
              <a:t>Detailed information may be accessed on many slides by clicking ‘</a:t>
            </a:r>
            <a:r>
              <a:rPr lang="en-US" dirty="0">
                <a:solidFill>
                  <a:srgbClr val="FF6600"/>
                </a:solidFill>
              </a:rPr>
              <a:t>explain…</a:t>
            </a:r>
            <a:r>
              <a:rPr lang="en-US" dirty="0"/>
              <a:t>’ or ‘</a:t>
            </a:r>
            <a:r>
              <a:rPr lang="en-US" dirty="0">
                <a:solidFill>
                  <a:srgbClr val="FF6600"/>
                </a:solidFill>
              </a:rPr>
              <a:t>show me…</a:t>
            </a:r>
            <a:r>
              <a:rPr lang="en-US" dirty="0"/>
              <a:t>’.</a:t>
            </a:r>
          </a:p>
          <a:p>
            <a:pPr marL="0" indent="0">
              <a:buNone/>
            </a:pPr>
            <a:endParaRPr lang="en-US" dirty="0"/>
          </a:p>
          <a:p>
            <a:pPr marL="511175" indent="0">
              <a:buNone/>
            </a:pPr>
            <a:r>
              <a:rPr lang="en-US" dirty="0"/>
              <a:t>Example, click on the words below to expose text and click on it again to hide the text.</a:t>
            </a:r>
          </a:p>
          <a:p>
            <a:endParaRPr lang="en-US" dirty="0" smtClean="0"/>
          </a:p>
        </p:txBody>
      </p:sp>
      <p:sp>
        <p:nvSpPr>
          <p:cNvPr id="7" name="Text Placeholder 6"/>
          <p:cNvSpPr>
            <a:spLocks noGrp="1"/>
          </p:cNvSpPr>
          <p:nvPr>
            <p:ph type="body" sz="quarter" idx="12"/>
          </p:nvPr>
        </p:nvSpPr>
        <p:spPr/>
        <p:txBody>
          <a:bodyPr/>
          <a:lstStyle/>
          <a:p>
            <a:r>
              <a:rPr lang="en-US" dirty="0" smtClean="0">
                <a:hlinkClick r:id="rId2" action="ppaction://hlinksldjump"/>
              </a:rPr>
              <a:t>About this Training</a:t>
            </a:r>
          </a:p>
          <a:p>
            <a:r>
              <a:rPr lang="en-US" dirty="0" smtClean="0">
                <a:hlinkClick r:id="rId3" action="ppaction://hlinksldjump"/>
              </a:rPr>
              <a:t>You Will Learn</a:t>
            </a:r>
            <a:endParaRPr lang="en-US" dirty="0" smtClean="0">
              <a:hlinkClick r:id="rId2" action="ppaction://hlinksldjump"/>
            </a:endParaRPr>
          </a:p>
          <a:p>
            <a:r>
              <a:rPr lang="en-US" dirty="0" smtClean="0">
                <a:hlinkClick r:id="rId4" action="ppaction://hlinksldjump"/>
              </a:rPr>
              <a:t>CPRM Overview</a:t>
            </a:r>
            <a:endParaRPr lang="en-US" dirty="0" smtClean="0">
              <a:hlinkClick r:id="rId2" action="ppaction://hlinksldjump"/>
            </a:endParaRPr>
          </a:p>
          <a:p>
            <a:r>
              <a:rPr lang="en-US" dirty="0" smtClean="0">
                <a:hlinkClick r:id="rId5" action="ppaction://hlinksldjump"/>
              </a:rPr>
              <a:t>High-level Workflow</a:t>
            </a:r>
            <a:endParaRPr lang="en-US" dirty="0" smtClean="0"/>
          </a:p>
          <a:p>
            <a:r>
              <a:rPr lang="en-US" dirty="0" smtClean="0">
                <a:hlinkClick r:id="rId6" action="ppaction://hlinksldjump"/>
              </a:rPr>
              <a:t>Timing</a:t>
            </a:r>
            <a:endParaRPr lang="en-US" dirty="0" smtClean="0"/>
          </a:p>
          <a:p>
            <a:endParaRPr lang="en-US" dirty="0" smtClean="0"/>
          </a:p>
          <a:p>
            <a:pPr marL="0" indent="0">
              <a:buNone/>
            </a:pPr>
            <a:r>
              <a:rPr lang="en-US" dirty="0" smtClean="0"/>
              <a:t>How to…</a:t>
            </a:r>
          </a:p>
          <a:p>
            <a:r>
              <a:rPr lang="en-US" dirty="0" smtClean="0">
                <a:hlinkClick r:id="rId7" action="ppaction://hlinksldjump"/>
              </a:rPr>
              <a:t>Invoice Data Reporting</a:t>
            </a:r>
            <a:endParaRPr lang="en-US" dirty="0" smtClean="0">
              <a:hlinkClick r:id="rId8" action="ppaction://hlinksldjump"/>
            </a:endParaRPr>
          </a:p>
          <a:p>
            <a:r>
              <a:rPr lang="en-US" dirty="0" smtClean="0">
                <a:hlinkClick r:id="rId9" action="ppaction://hlinksldjump"/>
              </a:rPr>
              <a:t>Enter Invoice Data</a:t>
            </a:r>
            <a:endParaRPr lang="en-US" dirty="0" smtClean="0"/>
          </a:p>
          <a:p>
            <a:r>
              <a:rPr lang="en-US" dirty="0" smtClean="0">
                <a:hlinkClick r:id="rId10" action="ppaction://hlinksldjump"/>
              </a:rPr>
              <a:t>Upload Package</a:t>
            </a:r>
            <a:endParaRPr lang="en-US" dirty="0" smtClean="0"/>
          </a:p>
          <a:p>
            <a:r>
              <a:rPr lang="en-US" dirty="0" smtClean="0">
                <a:hlinkClick r:id="rId11" action="ppaction://hlinksldjump"/>
              </a:rPr>
              <a:t>Zero Invoice Reporting</a:t>
            </a:r>
            <a:endParaRPr lang="en-US" dirty="0" smtClean="0">
              <a:hlinkClick r:id="rId12" action="ppaction://hlinksldjump"/>
            </a:endParaRPr>
          </a:p>
          <a:p>
            <a:r>
              <a:rPr lang="en-US" dirty="0">
                <a:hlinkClick r:id="rId11" action="ppaction://hlinksldjump"/>
              </a:rPr>
              <a:t>Enter Zero Invoice</a:t>
            </a:r>
            <a:endParaRPr lang="en-US" dirty="0"/>
          </a:p>
          <a:p>
            <a:r>
              <a:rPr lang="en-US" dirty="0" smtClean="0">
                <a:hlinkClick r:id="rId13" action="ppaction://hlinksldjump"/>
              </a:rPr>
              <a:t>CAF Payment Data Reporting</a:t>
            </a:r>
            <a:endParaRPr lang="en-US" dirty="0" smtClean="0"/>
          </a:p>
          <a:p>
            <a:r>
              <a:rPr lang="en-US" dirty="0" smtClean="0">
                <a:hlinkClick r:id="rId8" action="ppaction://hlinksldjump"/>
              </a:rPr>
              <a:t>Enter CAF Payment Data</a:t>
            </a:r>
            <a:endParaRPr lang="en-US" dirty="0" smtClean="0"/>
          </a:p>
          <a:p>
            <a:r>
              <a:rPr lang="en-US" dirty="0" smtClean="0">
                <a:hlinkClick r:id="rId14" action="ppaction://hlinksldjump"/>
              </a:rPr>
              <a:t>Pay CAF with Pay.gov</a:t>
            </a:r>
            <a:endParaRPr lang="en-US" dirty="0">
              <a:hlinkClick r:id="rId15" action="ppaction://hlinksldjump"/>
            </a:endParaRPr>
          </a:p>
          <a:p>
            <a:r>
              <a:rPr lang="en-US" dirty="0" smtClean="0">
                <a:hlinkClick r:id="rId12" action="ppaction://hlinksldjump"/>
              </a:rPr>
              <a:t>Search for CAF Payment Data</a:t>
            </a:r>
            <a:endParaRPr lang="en-US" dirty="0" smtClean="0"/>
          </a:p>
          <a:p>
            <a:r>
              <a:rPr lang="en-US" dirty="0" smtClean="0">
                <a:hlinkClick r:id="rId16" action="ppaction://hlinksldjump"/>
              </a:rPr>
              <a:t>CAF Payment Reconciliation</a:t>
            </a:r>
            <a:endParaRPr lang="en-US" dirty="0" smtClean="0"/>
          </a:p>
          <a:p>
            <a:r>
              <a:rPr lang="en-US" dirty="0" smtClean="0">
                <a:hlinkClick r:id="rId17" action="ppaction://hlinksldjump"/>
              </a:rPr>
              <a:t>Reports</a:t>
            </a:r>
            <a:endParaRPr lang="en-US" dirty="0" smtClean="0">
              <a:hlinkClick r:id="rId15" action="ppaction://hlinksldjump"/>
            </a:endParaRPr>
          </a:p>
          <a:p>
            <a:pPr marL="0" indent="0">
              <a:buNone/>
            </a:pPr>
            <a:endParaRPr lang="en-US" dirty="0">
              <a:hlinkClick r:id="rId18" action="ppaction://hlinksldjump"/>
            </a:endParaRPr>
          </a:p>
          <a:p>
            <a:pPr marL="0" indent="0">
              <a:buNone/>
            </a:pPr>
            <a:r>
              <a:rPr lang="en-US" dirty="0" smtClean="0"/>
              <a:t>Resources…</a:t>
            </a:r>
            <a:endParaRPr lang="en-US" dirty="0"/>
          </a:p>
          <a:p>
            <a:r>
              <a:rPr lang="en-US" dirty="0" smtClean="0">
                <a:hlinkClick r:id="rId18" action="ppaction://hlinksldjump"/>
              </a:rPr>
              <a:t>Glossary</a:t>
            </a:r>
            <a:endParaRPr lang="en-US" dirty="0" smtClean="0"/>
          </a:p>
          <a:p>
            <a:r>
              <a:rPr lang="en-US" dirty="0">
                <a:hlinkClick r:id="rId19" action="ppaction://hlinksldjump"/>
              </a:rPr>
              <a:t>Contractor Workflow</a:t>
            </a:r>
            <a:endParaRPr lang="en-US" dirty="0"/>
          </a:p>
          <a:p>
            <a:r>
              <a:rPr lang="en-US" dirty="0">
                <a:hlinkClick r:id="rId20" action="ppaction://hlinksldjump"/>
              </a:rPr>
              <a:t>Help Resources</a:t>
            </a:r>
            <a:endParaRPr lang="en-US" dirty="0"/>
          </a:p>
          <a:p>
            <a:endParaRPr lang="en-US" dirty="0"/>
          </a:p>
        </p:txBody>
      </p:sp>
      <p:sp>
        <p:nvSpPr>
          <p:cNvPr id="16" name="Text Placeholder 15"/>
          <p:cNvSpPr>
            <a:spLocks noGrp="1"/>
          </p:cNvSpPr>
          <p:nvPr>
            <p:ph type="body" sz="quarter" idx="13"/>
          </p:nvPr>
        </p:nvSpPr>
        <p:spPr/>
        <p:txBody>
          <a:bodyPr/>
          <a:lstStyle/>
          <a:p>
            <a:endParaRPr lang="en-US" dirty="0"/>
          </a:p>
        </p:txBody>
      </p:sp>
      <p:sp>
        <p:nvSpPr>
          <p:cNvPr id="6" name="Content Placeholder 2"/>
          <p:cNvSpPr txBox="1">
            <a:spLocks/>
          </p:cNvSpPr>
          <p:nvPr/>
        </p:nvSpPr>
        <p:spPr>
          <a:xfrm>
            <a:off x="1981200" y="2393950"/>
            <a:ext cx="6172202" cy="3048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003399"/>
              </a:buClr>
              <a:buSzTx/>
              <a:buFont typeface="Wingdings" pitchFamily="2" charset="2"/>
              <a:buChar char="Ø"/>
              <a:tabLst/>
              <a:defRPr/>
            </a:pPr>
            <a:endParaRPr kumimoji="0" lang="en-US" sz="2000" b="0" i="0" u="none" strike="noStrike" kern="0" cap="none" spc="0" normalizeH="0" baseline="0" noProof="0" dirty="0">
              <a:ln>
                <a:noFill/>
              </a:ln>
              <a:solidFill>
                <a:srgbClr val="013C88"/>
              </a:solidFill>
              <a:effectLst/>
              <a:uLnTx/>
              <a:uFillTx/>
              <a:latin typeface="+mn-lt"/>
              <a:ea typeface="+mn-ea"/>
              <a:cs typeface="+mn-cs"/>
            </a:endParaRPr>
          </a:p>
        </p:txBody>
      </p:sp>
      <p:sp>
        <p:nvSpPr>
          <p:cNvPr id="8" name="more"/>
          <p:cNvSpPr txBox="1"/>
          <p:nvPr/>
        </p:nvSpPr>
        <p:spPr>
          <a:xfrm>
            <a:off x="3117973" y="5143500"/>
            <a:ext cx="916709" cy="246221"/>
          </a:xfrm>
          <a:prstGeom prst="rect">
            <a:avLst/>
          </a:prstGeom>
          <a:noFill/>
        </p:spPr>
        <p:txBody>
          <a:bodyPr wrap="square" rtlCol="0">
            <a:spAutoFit/>
          </a:bodyPr>
          <a:lstStyle/>
          <a:p>
            <a:r>
              <a:rPr lang="en-US" b="1" dirty="0" smtClean="0">
                <a:solidFill>
                  <a:srgbClr val="FF6600"/>
                </a:solidFill>
              </a:rPr>
              <a:t>show me…</a:t>
            </a:r>
            <a:endParaRPr lang="en-US" b="1" dirty="0">
              <a:solidFill>
                <a:srgbClr val="FF6600"/>
              </a:solidFill>
            </a:endParaRPr>
          </a:p>
        </p:txBody>
      </p:sp>
      <p:sp>
        <p:nvSpPr>
          <p:cNvPr id="9" name="text more"/>
          <p:cNvSpPr txBox="1"/>
          <p:nvPr/>
        </p:nvSpPr>
        <p:spPr>
          <a:xfrm>
            <a:off x="4038600" y="5105400"/>
            <a:ext cx="3502152" cy="246221"/>
          </a:xfrm>
          <a:prstGeom prst="rect">
            <a:avLst/>
          </a:prstGeom>
          <a:noFill/>
        </p:spPr>
        <p:txBody>
          <a:bodyPr wrap="square" rtlCol="0">
            <a:spAutoFit/>
          </a:bodyPr>
          <a:lstStyle/>
          <a:p>
            <a:pPr marL="0" lvl="1" algn="l"/>
            <a:r>
              <a:rPr lang="en-US" dirty="0" smtClean="0"/>
              <a:t>Detailed information is presented this way.</a:t>
            </a:r>
            <a:endParaRPr lang="en-US" dirty="0"/>
          </a:p>
        </p:txBody>
      </p:sp>
      <p:sp>
        <p:nvSpPr>
          <p:cNvPr id="10" name="explain"/>
          <p:cNvSpPr txBox="1"/>
          <p:nvPr/>
        </p:nvSpPr>
        <p:spPr>
          <a:xfrm>
            <a:off x="3244273" y="5389721"/>
            <a:ext cx="762000"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11" name="text explain"/>
          <p:cNvSpPr txBox="1"/>
          <p:nvPr/>
        </p:nvSpPr>
        <p:spPr>
          <a:xfrm>
            <a:off x="4082472" y="5389721"/>
            <a:ext cx="2821709" cy="246221"/>
          </a:xfrm>
          <a:prstGeom prst="rect">
            <a:avLst/>
          </a:prstGeom>
          <a:solidFill>
            <a:srgbClr val="FFFFCC"/>
          </a:solidFill>
          <a:ln>
            <a:solidFill>
              <a:srgbClr val="013C88"/>
            </a:solidFill>
          </a:ln>
        </p:spPr>
        <p:txBody>
          <a:bodyPr wrap="square" rtlCol="0">
            <a:spAutoFit/>
          </a:bodyPr>
          <a:lstStyle/>
          <a:p>
            <a:pPr marL="0" lvl="1" algn="l"/>
            <a:r>
              <a:rPr lang="en-US" dirty="0" smtClean="0"/>
              <a:t>Detailed explanations are presented this way.</a:t>
            </a:r>
            <a:endParaRPr lang="en-US" dirty="0"/>
          </a:p>
        </p:txBody>
      </p:sp>
    </p:spTree>
    <p:extLst>
      <p:ext uri="{BB962C8B-B14F-4D97-AF65-F5344CB8AC3E}">
        <p14:creationId xmlns:p14="http://schemas.microsoft.com/office/powerpoint/2010/main" val="147530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subTnLst>
                                    <p:animClr clrSpc="rgb" dir="cw">
                                      <p:cBhvr override="childStyle">
                                        <p:cTn dur="1" fill="hold" display="0" masterRel="nextClick" afterEffect="1"/>
                                        <p:tgtEl>
                                          <p:spTgt spid="10"/>
                                        </p:tgtEl>
                                        <p:attrNameLst>
                                          <p:attrName>ppt_c</p:attrName>
                                        </p:attrNameLst>
                                      </p:cBhvr>
                                      <p:to>
                                        <a:schemeClr val="bg2"/>
                                      </p:to>
                                    </p:animClr>
                                  </p:sub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bldLst>
      <p:bldP spid="8" grpId="0"/>
      <p:bldP spid="9"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Upload Package </a:t>
            </a:r>
            <a:r>
              <a:rPr lang="en-US" sz="1800" dirty="0" smtClean="0">
                <a:solidFill>
                  <a:schemeClr val="bg1">
                    <a:lumMod val="65000"/>
                  </a:schemeClr>
                </a:solidFill>
              </a:rPr>
              <a:t>(slide 5 of 5) </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20</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3" name="Text Placeholder 12"/>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Confirmation</a:t>
            </a:r>
            <a:endParaRPr lang="en-US" sz="1400" dirty="0">
              <a:solidFill>
                <a:srgbClr val="013C88"/>
              </a:solidFill>
            </a:endParaRPr>
          </a:p>
        </p:txBody>
      </p:sp>
      <p:pic>
        <p:nvPicPr>
          <p:cNvPr id="14" name="Picture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85117" y="3072193"/>
            <a:ext cx="6726365" cy="2161413"/>
          </a:xfrm>
          <a:prstGeom prst="rect">
            <a:avLst/>
          </a:prstGeom>
          <a:ln>
            <a:solidFill>
              <a:srgbClr val="013C88"/>
            </a:solidFill>
          </a:ln>
        </p:spPr>
      </p:pic>
      <p:sp>
        <p:nvSpPr>
          <p:cNvPr id="15" name="callout initial"/>
          <p:cNvSpPr/>
          <p:nvPr/>
        </p:nvSpPr>
        <p:spPr bwMode="auto">
          <a:xfrm>
            <a:off x="4762500" y="4267200"/>
            <a:ext cx="2514600" cy="432263"/>
          </a:xfrm>
          <a:prstGeom prst="wedgeRoundRectCallout">
            <a:avLst>
              <a:gd name="adj1" fmla="val -47822"/>
              <a:gd name="adj2" fmla="val -11447"/>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Upon successful submission, the system will present a confirmation page.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14957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523220"/>
          </a:xfrm>
        </p:spPr>
        <p:txBody>
          <a:bodyPr/>
          <a:lstStyle/>
          <a:p>
            <a:r>
              <a:rPr lang="en-US" dirty="0" smtClean="0"/>
              <a:t>Introduction to Zero Invoice Reporting</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21</a:t>
            </a:fld>
            <a:endParaRPr lang="en-US" dirty="0"/>
          </a:p>
        </p:txBody>
      </p:sp>
      <p:sp>
        <p:nvSpPr>
          <p:cNvPr id="4" name="Text Placeholder 3"/>
          <p:cNvSpPr>
            <a:spLocks noGrp="1"/>
          </p:cNvSpPr>
          <p:nvPr>
            <p:ph type="body" sz="quarter" idx="11"/>
          </p:nvPr>
        </p:nvSpPr>
        <p:spPr/>
        <p:txBody>
          <a:bodyPr/>
          <a:lstStyle/>
          <a:p>
            <a:r>
              <a:rPr lang="en-US" sz="1800" dirty="0" smtClean="0"/>
              <a:t>What is a Zero Invoice?</a:t>
            </a:r>
          </a:p>
          <a:p>
            <a:pPr lvl="1"/>
            <a:r>
              <a:rPr lang="en-US" sz="1600" dirty="0" smtClean="0"/>
              <a:t>A Zero Invoice enables you to indicate that there will be no invoicing for a particular reporting period for your task order.</a:t>
            </a:r>
          </a:p>
          <a:p>
            <a:r>
              <a:rPr lang="en-US" sz="1800" dirty="0"/>
              <a:t>The </a:t>
            </a:r>
            <a:r>
              <a:rPr lang="en-US" sz="1800" dirty="0" smtClean="0"/>
              <a:t>GSA contract program office will expect you to report Invoice </a:t>
            </a:r>
            <a:r>
              <a:rPr lang="en-US" sz="1800" dirty="0"/>
              <a:t>Data </a:t>
            </a:r>
            <a:r>
              <a:rPr lang="en-US" sz="1800" dirty="0" smtClean="0"/>
              <a:t>for every reporting period within the task order’s Period of Performance.  </a:t>
            </a:r>
            <a:r>
              <a:rPr lang="en-US" sz="1800" dirty="0"/>
              <a:t>If you do </a:t>
            </a:r>
            <a:r>
              <a:rPr lang="en-US" sz="1800" dirty="0" smtClean="0"/>
              <a:t>not have invoices for a period, </a:t>
            </a:r>
            <a:r>
              <a:rPr lang="en-US" sz="1800" dirty="0"/>
              <a:t>you should submit a ‘Zero Invoice Data’ record </a:t>
            </a:r>
            <a:r>
              <a:rPr lang="en-US" sz="1800" dirty="0" smtClean="0"/>
              <a:t>thus acknowledging that no invoice data should be expected.</a:t>
            </a:r>
          </a:p>
          <a:p>
            <a:pPr lvl="1"/>
            <a:r>
              <a:rPr lang="en-US" sz="1600" dirty="0" smtClean="0"/>
              <a:t>For example, at the beginning of the task order’s period of performance you may have no invoices for the first reporting quarter.  In this case, you should submit a Zero Invoice Data record for the order’s first reporting quarter. </a:t>
            </a:r>
            <a:endParaRPr lang="en-US" sz="1600" dirty="0"/>
          </a:p>
          <a:p>
            <a:r>
              <a:rPr lang="en-US" sz="1800" dirty="0" smtClean="0"/>
              <a:t>If you neglect to submit Zero Invoice Data and also do not submit Invoice Data for a reporting period, it may be interpreted as a reporting deficiency. </a:t>
            </a:r>
            <a:endParaRPr lang="en-US" sz="1800"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2762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Zero Invoice Data </a:t>
            </a:r>
            <a:r>
              <a:rPr lang="en-US" sz="1800" dirty="0" smtClean="0">
                <a:solidFill>
                  <a:schemeClr val="bg1">
                    <a:lumMod val="65000"/>
                  </a:schemeClr>
                </a:solidFill>
              </a:rPr>
              <a:t>(slide 1 of 4)</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22</a:t>
            </a:fld>
            <a:endParaRPr lang="en-US" dirty="0"/>
          </a:p>
        </p:txBody>
      </p:sp>
      <p:sp>
        <p:nvSpPr>
          <p:cNvPr id="4" name="Text Placeholder 3"/>
          <p:cNvSpPr>
            <a:spLocks noGrp="1"/>
          </p:cNvSpPr>
          <p:nvPr>
            <p:ph type="body" sz="quarter" idx="11"/>
          </p:nvPr>
        </p:nvSpPr>
        <p:spPr/>
        <p:txBody>
          <a:bodyPr/>
          <a:lstStyle/>
          <a:p>
            <a:r>
              <a:rPr lang="en-US" dirty="0" smtClean="0"/>
              <a:t>Access the Zero Invoice Data form from the Invoice Data menu </a:t>
            </a:r>
            <a:r>
              <a:rPr lang="en-US" dirty="0" smtClean="0">
                <a:sym typeface="Wingdings" panose="05000000000000000000" pitchFamily="2" charset="2"/>
              </a:rPr>
              <a:t> select Enter New Invoice Data</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Alternatively, access the Invoice Data form from the ‘add’ link on the Order Data form, above Invoice Data table</a:t>
            </a:r>
          </a:p>
          <a:p>
            <a:r>
              <a:rPr lang="en-US" dirty="0" smtClean="0">
                <a:sym typeface="Wingdings" panose="05000000000000000000" pitchFamily="2" charset="2"/>
              </a:rPr>
              <a:t>The Invoice Data form will open in ‘edit-mode’ and you can choose to report Zero Invoice Data</a:t>
            </a:r>
          </a:p>
          <a:p>
            <a:r>
              <a:rPr lang="en-US" dirty="0" smtClean="0">
                <a:sym typeface="Wingdings" panose="05000000000000000000" pitchFamily="2" charset="2"/>
              </a:rPr>
              <a:t>The following slides provide explanation of each form field</a:t>
            </a:r>
            <a:endParaRPr lang="en-US" dirty="0" smtClean="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62325" y="2924192"/>
            <a:ext cx="3714750" cy="1079091"/>
          </a:xfrm>
          <a:prstGeom prst="rect">
            <a:avLst/>
          </a:prstGeom>
          <a:ln>
            <a:solidFill>
              <a:srgbClr val="013C88"/>
            </a:solidFill>
          </a:ln>
        </p:spPr>
      </p:pic>
      <p:sp>
        <p:nvSpPr>
          <p:cNvPr id="8" name="Oval 7"/>
          <p:cNvSpPr/>
          <p:nvPr/>
        </p:nvSpPr>
        <p:spPr bwMode="auto">
          <a:xfrm>
            <a:off x="3048000" y="3254187"/>
            <a:ext cx="2819400" cy="41910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94742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t>
            </a:r>
            <a:r>
              <a:rPr lang="en-US" dirty="0" smtClean="0"/>
              <a:t>Zero Invoice Data </a:t>
            </a:r>
            <a:r>
              <a:rPr lang="en-US" sz="1800" dirty="0">
                <a:solidFill>
                  <a:schemeClr val="bg1">
                    <a:lumMod val="65000"/>
                  </a:schemeClr>
                </a:solidFill>
              </a:rPr>
              <a:t>(slide </a:t>
            </a:r>
            <a:r>
              <a:rPr lang="en-US" sz="1800" dirty="0" smtClean="0">
                <a:solidFill>
                  <a:schemeClr val="bg1">
                    <a:lumMod val="65000"/>
                  </a:schemeClr>
                </a:solidFill>
              </a:rPr>
              <a:t>2 </a:t>
            </a:r>
            <a:r>
              <a:rPr lang="en-US" sz="1800" dirty="0">
                <a:solidFill>
                  <a:schemeClr val="bg1">
                    <a:lumMod val="65000"/>
                  </a:schemeClr>
                </a:solidFill>
              </a:rPr>
              <a:t>of </a:t>
            </a:r>
            <a:r>
              <a:rPr lang="en-US" sz="1800" dirty="0" smtClean="0">
                <a:solidFill>
                  <a:schemeClr val="bg1">
                    <a:lumMod val="65000"/>
                  </a:schemeClr>
                </a:solidFill>
              </a:rPr>
              <a:t>4)</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23</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978819" y="2392839"/>
            <a:ext cx="7088981" cy="2866549"/>
          </a:xfrm>
          <a:prstGeom prst="rect">
            <a:avLst/>
          </a:prstGeom>
          <a:noFill/>
          <a:ln w="12700">
            <a:solidFill>
              <a:srgbClr val="013C88"/>
            </a:solidFill>
            <a:miter lim="800000"/>
            <a:headEnd/>
            <a:tailEnd/>
          </a:ln>
        </p:spPr>
      </p:pic>
      <p:sp>
        <p:nvSpPr>
          <p:cNvPr id="11" name="callout contract number"/>
          <p:cNvSpPr/>
          <p:nvPr/>
        </p:nvSpPr>
        <p:spPr bwMode="auto">
          <a:xfrm>
            <a:off x="6450750" y="1879952"/>
            <a:ext cx="2060919" cy="617160"/>
          </a:xfrm>
          <a:prstGeom prst="wedgeRoundRectCallout">
            <a:avLst>
              <a:gd name="adj1" fmla="val -27327"/>
              <a:gd name="adj2" fmla="val 4318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If you access the form from the Invoice Data menu, then start by selecting the Order Number</a:t>
            </a:r>
            <a:r>
              <a:rPr kumimoji="0" lang="en-US" b="0" i="0" u="none" strike="noStrike" cap="none" normalizeH="0" dirty="0" smtClean="0">
                <a:ln>
                  <a:noFill/>
                </a:ln>
                <a:solidFill>
                  <a:schemeClr val="tx1"/>
                </a:solidFill>
                <a:effectLst/>
                <a:latin typeface="Arial" pitchFamily="34" charset="0"/>
              </a:rPr>
              <a:t>.</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order number"/>
          <p:cNvSpPr/>
          <p:nvPr/>
        </p:nvSpPr>
        <p:spPr bwMode="auto">
          <a:xfrm>
            <a:off x="5327596" y="4731109"/>
            <a:ext cx="3063369" cy="468433"/>
          </a:xfrm>
          <a:prstGeom prst="wedgeRoundRectCallout">
            <a:avLst>
              <a:gd name="adj1" fmla="val -55699"/>
              <a:gd name="adj2" fmla="val 528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Select ‘Zero Invoice Data’ to set the form to enable you to enter the zero invoice information. </a:t>
            </a:r>
            <a:endParaRPr kumimoji="0" lang="en-US" sz="1000" b="0" i="0" u="none" strike="noStrike" cap="none" normalizeH="0" baseline="0" dirty="0" smtClean="0">
              <a:ln>
                <a:noFill/>
              </a:ln>
              <a:solidFill>
                <a:schemeClr val="tx1"/>
              </a:solidFill>
              <a:effectLst/>
              <a:latin typeface="Arial" pitchFamily="34" charset="0"/>
            </a:endParaRPr>
          </a:p>
        </p:txBody>
      </p:sp>
      <p:sp>
        <p:nvSpPr>
          <p:cNvPr id="24" name="Text Placeholder 23"/>
          <p:cNvSpPr>
            <a:spLocks noGrp="1"/>
          </p:cNvSpPr>
          <p:nvPr>
            <p:ph type="body" sz="quarter" idx="13"/>
          </p:nvPr>
        </p:nvSpPr>
        <p:spPr/>
        <p:txBody>
          <a:bodyPr/>
          <a:lstStyle/>
          <a:p>
            <a:endParaRPr lang="en-US"/>
          </a:p>
        </p:txBody>
      </p:sp>
      <p:sp>
        <p:nvSpPr>
          <p:cNvPr id="26" name="TextBox 25"/>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Start by Indicating Zero Invoice Data</a:t>
            </a:r>
            <a:endParaRPr lang="en-US" sz="1400" dirty="0">
              <a:solidFill>
                <a:srgbClr val="013C88"/>
              </a:solidFill>
            </a:endParaRPr>
          </a:p>
        </p:txBody>
      </p:sp>
      <p:sp>
        <p:nvSpPr>
          <p:cNvPr id="10" name="Oval 9"/>
          <p:cNvSpPr/>
          <p:nvPr/>
        </p:nvSpPr>
        <p:spPr bwMode="auto">
          <a:xfrm>
            <a:off x="4143935" y="4843183"/>
            <a:ext cx="914400" cy="24428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3841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Zero Invoice Data </a:t>
            </a:r>
            <a:r>
              <a:rPr lang="en-US" sz="1800" dirty="0">
                <a:solidFill>
                  <a:schemeClr val="bg1">
                    <a:lumMod val="65000"/>
                  </a:schemeClr>
                </a:solidFill>
              </a:rPr>
              <a:t>(slide </a:t>
            </a:r>
            <a:r>
              <a:rPr lang="en-US" sz="1800" dirty="0" smtClean="0">
                <a:solidFill>
                  <a:schemeClr val="bg1">
                    <a:lumMod val="65000"/>
                  </a:schemeClr>
                </a:solidFill>
              </a:rPr>
              <a:t>3 </a:t>
            </a:r>
            <a:r>
              <a:rPr lang="en-US" sz="1800" dirty="0">
                <a:solidFill>
                  <a:schemeClr val="bg1">
                    <a:lumMod val="65000"/>
                  </a:schemeClr>
                </a:solidFill>
              </a:rPr>
              <a:t>of </a:t>
            </a:r>
            <a:r>
              <a:rPr lang="en-US" sz="1800" dirty="0" smtClean="0">
                <a:solidFill>
                  <a:schemeClr val="bg1">
                    <a:lumMod val="65000"/>
                  </a:schemeClr>
                </a:solidFill>
              </a:rPr>
              <a:t>4)</a:t>
            </a:r>
            <a:r>
              <a:rPr lang="en-US" sz="1800" dirty="0" smtClean="0"/>
              <a:t> </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24</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6" name="Text Placeholder 5"/>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18823" y="2122607"/>
            <a:ext cx="6325553" cy="3546729"/>
          </a:xfrm>
          <a:prstGeom prst="rect">
            <a:avLst/>
          </a:prstGeom>
          <a:ln>
            <a:solidFill>
              <a:srgbClr val="013C88"/>
            </a:solidFill>
          </a:ln>
        </p:spPr>
      </p:pic>
      <p:sp>
        <p:nvSpPr>
          <p:cNvPr id="9" name="TextBox 8"/>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Identify the Reporting Year / Period</a:t>
            </a:r>
            <a:endParaRPr lang="en-US" sz="1400" dirty="0">
              <a:solidFill>
                <a:srgbClr val="013C88"/>
              </a:solidFill>
            </a:endParaRPr>
          </a:p>
        </p:txBody>
      </p:sp>
      <p:sp>
        <p:nvSpPr>
          <p:cNvPr id="10" name="callout contract number"/>
          <p:cNvSpPr/>
          <p:nvPr/>
        </p:nvSpPr>
        <p:spPr bwMode="auto">
          <a:xfrm>
            <a:off x="3810000" y="4855670"/>
            <a:ext cx="2362200" cy="407247"/>
          </a:xfrm>
          <a:prstGeom prst="wedgeRoundRectCallout">
            <a:avLst>
              <a:gd name="adj1" fmla="val -55822"/>
              <a:gd name="adj2" fmla="val -23160"/>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the Reporting Year and Period for which there will be no invoicing.</a:t>
            </a:r>
            <a:endParaRPr kumimoji="0" lang="en-US" sz="1000" b="0" i="0" u="none" strike="noStrike" cap="none" normalizeH="0" baseline="0" dirty="0" smtClean="0">
              <a:ln>
                <a:noFill/>
              </a:ln>
              <a:solidFill>
                <a:schemeClr val="tx1"/>
              </a:solidFill>
              <a:effectLst/>
              <a:latin typeface="Arial" pitchFamily="34" charset="0"/>
            </a:endParaRPr>
          </a:p>
        </p:txBody>
      </p:sp>
      <p:sp>
        <p:nvSpPr>
          <p:cNvPr id="11" name="importance"/>
          <p:cNvSpPr txBox="1"/>
          <p:nvPr/>
        </p:nvSpPr>
        <p:spPr>
          <a:xfrm>
            <a:off x="2004309" y="5808328"/>
            <a:ext cx="6161424" cy="784830"/>
          </a:xfrm>
          <a:prstGeom prst="rect">
            <a:avLst/>
          </a:prstGeom>
          <a:solidFill>
            <a:srgbClr val="3366CC">
              <a:alpha val="25098"/>
            </a:srgbClr>
          </a:solidFill>
          <a:ln>
            <a:solidFill>
              <a:srgbClr val="3366CC"/>
            </a:solidFill>
          </a:ln>
        </p:spPr>
        <p:txBody>
          <a:bodyPr wrap="square" rtlCol="0">
            <a:spAutoFit/>
          </a:bodyPr>
          <a:lstStyle/>
          <a:p>
            <a:pPr algn="l"/>
            <a:r>
              <a:rPr lang="en-US" sz="1200" b="1" dirty="0" smtClean="0">
                <a:solidFill>
                  <a:srgbClr val="013C88"/>
                </a:solidFill>
              </a:rPr>
              <a:t>The system will perform validations on the data entered, such as:</a:t>
            </a:r>
          </a:p>
          <a:p>
            <a:pPr marL="171450" indent="-171450" algn="l">
              <a:buFont typeface="Arial" panose="020B0604020202020204" pitchFamily="34" charset="0"/>
              <a:buChar char="•"/>
            </a:pPr>
            <a:r>
              <a:rPr lang="en-US" sz="1100" b="1" dirty="0" smtClean="0">
                <a:solidFill>
                  <a:srgbClr val="013C88"/>
                </a:solidFill>
              </a:rPr>
              <a:t>The Reporting Year / Period must overlap with the Period of Performance.</a:t>
            </a:r>
          </a:p>
          <a:p>
            <a:pPr marL="171450" indent="-171450" algn="l">
              <a:buFont typeface="Arial" panose="020B0604020202020204" pitchFamily="34" charset="0"/>
              <a:buChar char="•"/>
            </a:pPr>
            <a:r>
              <a:rPr lang="en-US" sz="1100" b="1" dirty="0" smtClean="0">
                <a:solidFill>
                  <a:srgbClr val="013C88"/>
                </a:solidFill>
              </a:rPr>
              <a:t>A Zero Invoice Data record may not be submitted if it conflicts with existing Invoice Data for the task order.</a:t>
            </a:r>
          </a:p>
        </p:txBody>
      </p:sp>
      <p:sp>
        <p:nvSpPr>
          <p:cNvPr id="14" name="callout contract number"/>
          <p:cNvSpPr/>
          <p:nvPr/>
        </p:nvSpPr>
        <p:spPr bwMode="auto">
          <a:xfrm>
            <a:off x="5577443" y="5299159"/>
            <a:ext cx="3054829" cy="397071"/>
          </a:xfrm>
          <a:prstGeom prst="wedgeRoundRectCallout">
            <a:avLst>
              <a:gd name="adj1" fmla="val -54318"/>
              <a:gd name="adj2" fmla="val 925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Click ‘Submit’ to submit the form.</a:t>
            </a:r>
          </a:p>
          <a:p>
            <a:pPr algn="ctr" eaLnBrk="0" hangingPunct="0"/>
            <a:r>
              <a:rPr kumimoji="0" lang="en-US" sz="1000" b="0" i="0" u="none" strike="noStrike" cap="none" normalizeH="0" baseline="0" dirty="0" smtClean="0">
                <a:ln>
                  <a:noFill/>
                </a:ln>
                <a:solidFill>
                  <a:schemeClr val="tx1"/>
                </a:solidFill>
                <a:effectLst/>
                <a:latin typeface="Arial" pitchFamily="34" charset="0"/>
              </a:rPr>
              <a:t>Click ‘Cancel’ to close the form without</a:t>
            </a:r>
            <a:r>
              <a:rPr kumimoji="0" lang="en-US" sz="1000" b="0" i="0" u="none" strike="noStrike" cap="none" normalizeH="0" dirty="0" smtClean="0">
                <a:ln>
                  <a:noFill/>
                </a:ln>
                <a:solidFill>
                  <a:schemeClr val="tx1"/>
                </a:solidFill>
                <a:effectLst/>
                <a:latin typeface="Arial" pitchFamily="34" charset="0"/>
              </a:rPr>
              <a:t> saving.</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9379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Zero Invoice Data </a:t>
            </a:r>
            <a:r>
              <a:rPr lang="en-US" sz="1800" dirty="0">
                <a:solidFill>
                  <a:schemeClr val="bg1">
                    <a:lumMod val="65000"/>
                  </a:schemeClr>
                </a:solidFill>
              </a:rPr>
              <a:t>(slide </a:t>
            </a:r>
            <a:r>
              <a:rPr lang="en-US" sz="1800" dirty="0" smtClean="0">
                <a:solidFill>
                  <a:schemeClr val="bg1">
                    <a:lumMod val="65000"/>
                  </a:schemeClr>
                </a:solidFill>
              </a:rPr>
              <a:t>4 </a:t>
            </a:r>
            <a:r>
              <a:rPr lang="en-US" sz="1800" dirty="0">
                <a:solidFill>
                  <a:schemeClr val="bg1">
                    <a:lumMod val="65000"/>
                  </a:schemeClr>
                </a:solidFill>
              </a:rPr>
              <a:t>of </a:t>
            </a:r>
            <a:r>
              <a:rPr lang="en-US" sz="1800" dirty="0" smtClean="0">
                <a:solidFill>
                  <a:schemeClr val="bg1">
                    <a:lumMod val="65000"/>
                  </a:schemeClr>
                </a:solidFill>
              </a:rPr>
              <a:t>4)</a:t>
            </a:r>
            <a:r>
              <a:rPr lang="en-US" sz="1800" dirty="0" smtClean="0"/>
              <a:t> </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25</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Confirmation Page</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50301" y="2200684"/>
            <a:ext cx="6708648" cy="2480310"/>
          </a:xfrm>
          <a:prstGeom prst="rect">
            <a:avLst/>
          </a:prstGeom>
          <a:ln>
            <a:solidFill>
              <a:srgbClr val="013C88"/>
            </a:solidFill>
          </a:ln>
        </p:spPr>
      </p:pic>
      <p:sp>
        <p:nvSpPr>
          <p:cNvPr id="8" name="callout initial"/>
          <p:cNvSpPr/>
          <p:nvPr/>
        </p:nvSpPr>
        <p:spPr bwMode="auto">
          <a:xfrm>
            <a:off x="4055378" y="3631968"/>
            <a:ext cx="2514600" cy="432263"/>
          </a:xfrm>
          <a:prstGeom prst="wedgeRoundRectCallout">
            <a:avLst>
              <a:gd name="adj1" fmla="val -47822"/>
              <a:gd name="adj2" fmla="val -11447"/>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Upon successful submission, the system will present a confirmation page.</a:t>
            </a:r>
            <a:endParaRPr kumimoji="0" lang="en-US" sz="10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1828800" y="4833684"/>
            <a:ext cx="6705600" cy="307777"/>
          </a:xfrm>
          <a:prstGeom prst="rect">
            <a:avLst/>
          </a:prstGeom>
          <a:noFill/>
        </p:spPr>
        <p:txBody>
          <a:bodyPr wrap="square" rtlCol="0">
            <a:spAutoFit/>
          </a:bodyPr>
          <a:lstStyle/>
          <a:p>
            <a:pPr algn="l"/>
            <a:r>
              <a:rPr lang="en-US" sz="1400" dirty="0" smtClean="0">
                <a:solidFill>
                  <a:srgbClr val="013C88"/>
                </a:solidFill>
              </a:rPr>
              <a:t>Zero Invoice Data record will appear in Invoice Data table:</a:t>
            </a:r>
            <a:endParaRPr lang="en-US" sz="1400" dirty="0">
              <a:solidFill>
                <a:srgbClr val="013C88"/>
              </a:solidFill>
            </a:endParaRPr>
          </a:p>
        </p:txBody>
      </p:sp>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25619" y="5257998"/>
            <a:ext cx="6958013" cy="842963"/>
          </a:xfrm>
          <a:prstGeom prst="rect">
            <a:avLst/>
          </a:prstGeom>
          <a:ln>
            <a:solidFill>
              <a:srgbClr val="013C88"/>
            </a:solidFill>
          </a:ln>
        </p:spPr>
      </p:pic>
      <p:sp>
        <p:nvSpPr>
          <p:cNvPr id="11" name="Oval 10"/>
          <p:cNvSpPr/>
          <p:nvPr/>
        </p:nvSpPr>
        <p:spPr bwMode="auto">
          <a:xfrm>
            <a:off x="2186769" y="5687491"/>
            <a:ext cx="1835053" cy="22860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a:off x="1828800" y="4876800"/>
            <a:ext cx="7086600" cy="0"/>
          </a:xfrm>
          <a:prstGeom prst="line">
            <a:avLst/>
          </a:prstGeom>
          <a:solidFill>
            <a:srgbClr val="000080"/>
          </a:solid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508826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954107"/>
          </a:xfrm>
        </p:spPr>
        <p:txBody>
          <a:bodyPr/>
          <a:lstStyle/>
          <a:p>
            <a:r>
              <a:rPr lang="en-US" dirty="0"/>
              <a:t>Introduction </a:t>
            </a:r>
            <a:r>
              <a:rPr lang="en-US" dirty="0" smtClean="0"/>
              <a:t>to CAF Payment Data Reporting</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26</a:t>
            </a:fld>
            <a:endParaRPr lang="en-US" dirty="0"/>
          </a:p>
        </p:txBody>
      </p:sp>
      <p:sp>
        <p:nvSpPr>
          <p:cNvPr id="4" name="Text Placeholder 3"/>
          <p:cNvSpPr>
            <a:spLocks noGrp="1"/>
          </p:cNvSpPr>
          <p:nvPr>
            <p:ph type="body" sz="quarter" idx="11"/>
          </p:nvPr>
        </p:nvSpPr>
        <p:spPr>
          <a:xfrm>
            <a:off x="1828800" y="2207799"/>
            <a:ext cx="6781800" cy="4191000"/>
          </a:xfrm>
        </p:spPr>
        <p:txBody>
          <a:bodyPr/>
          <a:lstStyle/>
          <a:p>
            <a:r>
              <a:rPr lang="en-US" sz="1800" dirty="0"/>
              <a:t>For each </a:t>
            </a:r>
            <a:r>
              <a:rPr lang="en-US" sz="1800" dirty="0" smtClean="0"/>
              <a:t>of your contracts (GWAC, Connections II, OASIS, other) supported in the CPRM, you must report and pay the Contract Access Fee (CAF) </a:t>
            </a:r>
            <a:endParaRPr lang="en-US" sz="1800" dirty="0"/>
          </a:p>
          <a:p>
            <a:pPr lvl="1"/>
            <a:r>
              <a:rPr lang="en-US" sz="1600" dirty="0"/>
              <a:t>You should report </a:t>
            </a:r>
            <a:r>
              <a:rPr lang="en-US" sz="1600" dirty="0" smtClean="0"/>
              <a:t>and pay CAF in accordance with your contract’s reporting period and CAF Rate rules</a:t>
            </a:r>
          </a:p>
          <a:p>
            <a:pPr lvl="2"/>
            <a:r>
              <a:rPr lang="en-US" sz="1400" dirty="0" smtClean="0"/>
              <a:t>For example, your contract may require payment of CAF on a quarterly basis.  If this is the case, </a:t>
            </a:r>
          </a:p>
          <a:p>
            <a:pPr marL="1198563" lvl="3" indent="-342900">
              <a:buFont typeface="+mj-lt"/>
              <a:buAutoNum type="arabicParenR"/>
            </a:pPr>
            <a:r>
              <a:rPr lang="en-US" sz="1200" dirty="0" smtClean="0"/>
              <a:t>You must report all invoice data within 30 days of the end of the reporting quarter</a:t>
            </a:r>
          </a:p>
          <a:p>
            <a:pPr marL="1198563" lvl="3" indent="-342900">
              <a:buFont typeface="+mj-lt"/>
              <a:buAutoNum type="arabicParenR"/>
            </a:pPr>
            <a:r>
              <a:rPr lang="en-US" sz="1200" dirty="0" smtClean="0"/>
              <a:t>You must report and pay CAF within 30 days of the end of the reporting quarter  </a:t>
            </a:r>
          </a:p>
          <a:p>
            <a:pPr marL="690563" lvl="1" indent="-342900"/>
            <a:r>
              <a:rPr lang="en-US" sz="1600" dirty="0" smtClean="0"/>
              <a:t>The CPRM enables you to report the CAF Payment and to pay the CAF using the Pay.gov feature directly from the system</a:t>
            </a:r>
          </a:p>
          <a:p>
            <a:pPr marL="690563" lvl="1" indent="-342900"/>
            <a:r>
              <a:rPr lang="en-US" sz="1600" dirty="0" smtClean="0"/>
              <a:t>With Program Office approval, you may pay CAF using an alternative method</a:t>
            </a:r>
          </a:p>
          <a:p>
            <a:pPr marL="969963" lvl="2" indent="-342900"/>
            <a:r>
              <a:rPr lang="en-US" sz="1400" dirty="0"/>
              <a:t>Other CAF Payment methods: Click </a:t>
            </a:r>
            <a:r>
              <a:rPr lang="en-US" sz="1400" dirty="0">
                <a:hlinkClick r:id="rId2"/>
              </a:rPr>
              <a:t>here</a:t>
            </a:r>
            <a:r>
              <a:rPr lang="en-US" sz="1400" dirty="0"/>
              <a:t> for additional information</a:t>
            </a:r>
          </a:p>
          <a:p>
            <a:pPr marL="690563" lvl="1" indent="-342900"/>
            <a:endParaRPr lang="en-US" sz="1600" dirty="0"/>
          </a:p>
        </p:txBody>
      </p:sp>
      <p:sp>
        <p:nvSpPr>
          <p:cNvPr id="5" name="Text Placeholder 4"/>
          <p:cNvSpPr>
            <a:spLocks noGrp="1"/>
          </p:cNvSpPr>
          <p:nvPr>
            <p:ph type="body" sz="quarter" idx="12"/>
          </p:nvPr>
        </p:nvSpPr>
        <p:spPr/>
        <p:txBody>
          <a:bodyPr/>
          <a:lstStyle/>
          <a:p>
            <a:r>
              <a:rPr lang="en-US" dirty="0">
                <a:hlinkClick r:id="rId3" action="ppaction://hlinksldjump"/>
              </a:rPr>
              <a:t>About this Training</a:t>
            </a:r>
          </a:p>
          <a:p>
            <a:r>
              <a:rPr lang="en-US" dirty="0">
                <a:hlinkClick r:id="rId4" action="ppaction://hlinksldjump"/>
              </a:rPr>
              <a:t>You Will Learn</a:t>
            </a:r>
            <a:endParaRPr lang="en-US" dirty="0">
              <a:hlinkClick r:id="rId3" action="ppaction://hlinksldjump"/>
            </a:endParaRPr>
          </a:p>
          <a:p>
            <a:r>
              <a:rPr lang="en-US" dirty="0">
                <a:hlinkClick r:id="rId5" action="ppaction://hlinksldjump"/>
              </a:rPr>
              <a:t>CPRM Overview</a:t>
            </a:r>
            <a:endParaRPr lang="en-US" dirty="0">
              <a:hlinkClick r:id="rId3" action="ppaction://hlinksldjump"/>
            </a:endParaRPr>
          </a:p>
          <a:p>
            <a:r>
              <a:rPr lang="en-US" dirty="0">
                <a:hlinkClick r:id="rId6" action="ppaction://hlinksldjump"/>
              </a:rPr>
              <a:t>High-level Workflow</a:t>
            </a:r>
            <a:endParaRPr lang="en-US" dirty="0"/>
          </a:p>
          <a:p>
            <a:r>
              <a:rPr lang="en-US" dirty="0">
                <a:hlinkClick r:id="rId7" action="ppaction://hlinksldjump"/>
              </a:rPr>
              <a:t>Timing</a:t>
            </a:r>
            <a:endParaRPr lang="en-US" dirty="0"/>
          </a:p>
          <a:p>
            <a:endParaRPr lang="en-US" dirty="0"/>
          </a:p>
          <a:p>
            <a:pPr marL="0" indent="0">
              <a:buNone/>
            </a:pPr>
            <a:r>
              <a:rPr lang="en-US" dirty="0"/>
              <a:t>How to…</a:t>
            </a:r>
          </a:p>
          <a:p>
            <a:r>
              <a:rPr lang="en-US" dirty="0">
                <a:hlinkClick r:id="rId7" action="ppaction://hlinksldjump"/>
              </a:rPr>
              <a:t>Invoice Data Reporting</a:t>
            </a:r>
            <a:endParaRPr lang="en-US" dirty="0">
              <a:hlinkClick r:id="rId8" action="ppaction://hlinksldjump"/>
            </a:endParaRPr>
          </a:p>
          <a:p>
            <a:r>
              <a:rPr lang="en-US" dirty="0">
                <a:hlinkClick r:id="rId9" action="ppaction://hlinksldjump"/>
              </a:rPr>
              <a:t>Enter Invoice Data</a:t>
            </a:r>
            <a:endParaRPr lang="en-US" dirty="0"/>
          </a:p>
          <a:p>
            <a:r>
              <a:rPr lang="en-US" dirty="0">
                <a:hlinkClick r:id="rId10" action="ppaction://hlinksldjump"/>
              </a:rPr>
              <a:t>Upload Package</a:t>
            </a:r>
            <a:endParaRPr lang="en-US" dirty="0"/>
          </a:p>
          <a:p>
            <a:r>
              <a:rPr lang="en-US" dirty="0">
                <a:hlinkClick r:id="rId11" action="ppaction://hlinksldjump"/>
              </a:rPr>
              <a:t>Zero Invoice Reporting</a:t>
            </a:r>
            <a:endParaRPr lang="en-US" dirty="0">
              <a:hlinkClick r:id="rId12" action="ppaction://hlinksldjump"/>
            </a:endParaRPr>
          </a:p>
          <a:p>
            <a:r>
              <a:rPr lang="en-US" dirty="0">
                <a:hlinkClick r:id="rId11" action="ppaction://hlinksldjump"/>
              </a:rPr>
              <a:t>Enter Zero Invoice</a:t>
            </a:r>
            <a:endParaRPr lang="en-US" dirty="0"/>
          </a:p>
          <a:p>
            <a:r>
              <a:rPr lang="en-US" dirty="0">
                <a:hlinkClick r:id="rId13" action="ppaction://hlinksldjump"/>
              </a:rPr>
              <a:t>CAF Payment Data Reporting</a:t>
            </a:r>
            <a:endParaRPr lang="en-US" dirty="0"/>
          </a:p>
          <a:p>
            <a:r>
              <a:rPr lang="en-US" dirty="0">
                <a:hlinkClick r:id="rId8" action="ppaction://hlinksldjump"/>
              </a:rPr>
              <a:t>Enter CAF Payment Data</a:t>
            </a:r>
            <a:endParaRPr lang="en-US" dirty="0"/>
          </a:p>
          <a:p>
            <a:r>
              <a:rPr lang="en-US" dirty="0">
                <a:hlinkClick r:id="rId14" action="ppaction://hlinksldjump"/>
              </a:rPr>
              <a:t>Pay CAF with Pay.gov</a:t>
            </a:r>
            <a:endParaRPr lang="en-US" dirty="0">
              <a:hlinkClick r:id="rId15" action="ppaction://hlinksldjump"/>
            </a:endParaRPr>
          </a:p>
          <a:p>
            <a:r>
              <a:rPr lang="en-US" dirty="0">
                <a:hlinkClick r:id="rId12" action="ppaction://hlinksldjump"/>
              </a:rPr>
              <a:t>Search for CAF Payment Data</a:t>
            </a:r>
            <a:endParaRPr lang="en-US" dirty="0"/>
          </a:p>
          <a:p>
            <a:r>
              <a:rPr lang="en-US" dirty="0">
                <a:hlinkClick r:id="rId16" action="ppaction://hlinksldjump"/>
              </a:rPr>
              <a:t>CAF Payment Reconciliation</a:t>
            </a:r>
            <a:endParaRPr lang="en-US" dirty="0"/>
          </a:p>
          <a:p>
            <a:r>
              <a:rPr lang="en-US" dirty="0">
                <a:hlinkClick r:id="rId17" action="ppaction://hlinksldjump"/>
              </a:rPr>
              <a:t>Reports</a:t>
            </a:r>
            <a:endParaRPr lang="en-US" dirty="0">
              <a:hlinkClick r:id="rId15" action="ppaction://hlinksldjump"/>
            </a:endParaRPr>
          </a:p>
          <a:p>
            <a:pPr marL="0" indent="0">
              <a:buNone/>
            </a:pPr>
            <a:endParaRPr lang="en-US" dirty="0">
              <a:hlinkClick r:id="rId16" action="ppaction://hlinksldjump"/>
            </a:endParaRPr>
          </a:p>
          <a:p>
            <a:pPr marL="0" indent="0">
              <a:buNone/>
            </a:pPr>
            <a:r>
              <a:rPr lang="en-US" dirty="0"/>
              <a:t>Resources…</a:t>
            </a:r>
          </a:p>
          <a:p>
            <a:r>
              <a:rPr lang="en-US" dirty="0">
                <a:hlinkClick r:id="rId16" action="ppaction://hlinksldjump"/>
              </a:rPr>
              <a:t>Glossary</a:t>
            </a:r>
            <a:endParaRPr lang="en-US" dirty="0"/>
          </a:p>
          <a:p>
            <a:r>
              <a:rPr lang="en-US" dirty="0">
                <a:hlinkClick r:id="rId17" action="ppaction://hlinksldjump"/>
              </a:rPr>
              <a:t>Contractor Workflow</a:t>
            </a:r>
            <a:endParaRPr lang="en-US" dirty="0"/>
          </a:p>
          <a:p>
            <a:r>
              <a:rPr lang="en-US" dirty="0">
                <a:hlinkClick r:id="rId18"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4465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CAF Payment Data </a:t>
            </a:r>
            <a:r>
              <a:rPr lang="en-US" sz="1800" dirty="0" smtClean="0">
                <a:solidFill>
                  <a:schemeClr val="bg1">
                    <a:lumMod val="65000"/>
                  </a:schemeClr>
                </a:solidFill>
              </a:rPr>
              <a:t>(slide 1 of 4) </a:t>
            </a:r>
            <a:endParaRPr lang="en-US" sz="20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27</a:t>
            </a:fld>
            <a:endParaRPr lang="en-US"/>
          </a:p>
        </p:txBody>
      </p:sp>
      <p:sp>
        <p:nvSpPr>
          <p:cNvPr id="8" name="Text Placeholder 7"/>
          <p:cNvSpPr>
            <a:spLocks noGrp="1"/>
          </p:cNvSpPr>
          <p:nvPr>
            <p:ph type="body" sz="quarter" idx="11"/>
          </p:nvPr>
        </p:nvSpPr>
        <p:spPr/>
        <p:txBody>
          <a:bodyPr/>
          <a:lstStyle/>
          <a:p>
            <a:r>
              <a:rPr lang="en-US" dirty="0"/>
              <a:t>Access the </a:t>
            </a:r>
            <a:r>
              <a:rPr lang="en-US" dirty="0" smtClean="0"/>
              <a:t>CAF Payment Data </a:t>
            </a:r>
            <a:r>
              <a:rPr lang="en-US" dirty="0"/>
              <a:t>form from the </a:t>
            </a:r>
            <a:r>
              <a:rPr lang="en-US" dirty="0" smtClean="0"/>
              <a:t>CAF Payments </a:t>
            </a:r>
            <a:r>
              <a:rPr lang="en-US" dirty="0"/>
              <a:t>menu </a:t>
            </a:r>
            <a:r>
              <a:rPr lang="en-US" dirty="0">
                <a:sym typeface="Wingdings" panose="05000000000000000000" pitchFamily="2" charset="2"/>
              </a:rPr>
              <a:t> select Enter </a:t>
            </a:r>
            <a:r>
              <a:rPr lang="en-US" dirty="0" smtClean="0">
                <a:sym typeface="Wingdings" panose="05000000000000000000" pitchFamily="2" charset="2"/>
              </a:rPr>
              <a:t>New CAF Payment Data</a:t>
            </a: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The </a:t>
            </a:r>
            <a:r>
              <a:rPr lang="en-US" dirty="0" smtClean="0">
                <a:sym typeface="Wingdings" panose="05000000000000000000" pitchFamily="2" charset="2"/>
              </a:rPr>
              <a:t>CAF Payment Data </a:t>
            </a:r>
            <a:r>
              <a:rPr lang="en-US" dirty="0">
                <a:sym typeface="Wingdings" panose="05000000000000000000" pitchFamily="2" charset="2"/>
              </a:rPr>
              <a:t>form will open in ‘edit-mode’</a:t>
            </a:r>
          </a:p>
          <a:p>
            <a:r>
              <a:rPr lang="en-US" dirty="0">
                <a:sym typeface="Wingdings" panose="05000000000000000000" pitchFamily="2" charset="2"/>
              </a:rPr>
              <a:t>The following slides provide explanation of each form field</a:t>
            </a:r>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1" name="Text Placeholder 10"/>
          <p:cNvSpPr>
            <a:spLocks noGrp="1"/>
          </p:cNvSpPr>
          <p:nvPr>
            <p:ph type="body" sz="quarter" idx="13"/>
          </p:nvPr>
        </p:nvSpPr>
        <p:spPr/>
        <p:txBody>
          <a:bodyPr/>
          <a:lstStyle/>
          <a:p>
            <a:endParaRPr lang="en-US"/>
          </a:p>
        </p:txBody>
      </p:sp>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52800" y="3067050"/>
            <a:ext cx="2676525" cy="1085850"/>
          </a:xfrm>
          <a:prstGeom prst="rect">
            <a:avLst/>
          </a:prstGeom>
          <a:ln>
            <a:solidFill>
              <a:srgbClr val="013C88"/>
            </a:solidFill>
          </a:ln>
        </p:spPr>
      </p:pic>
      <p:sp>
        <p:nvSpPr>
          <p:cNvPr id="18" name="Oval 17"/>
          <p:cNvSpPr/>
          <p:nvPr/>
        </p:nvSpPr>
        <p:spPr bwMode="auto">
          <a:xfrm>
            <a:off x="3281362" y="3733800"/>
            <a:ext cx="2819400" cy="41910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59385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523220"/>
          </a:xfrm>
        </p:spPr>
        <p:txBody>
          <a:bodyPr/>
          <a:lstStyle/>
          <a:p>
            <a:r>
              <a:rPr lang="en-US" dirty="0" smtClean="0"/>
              <a:t>Entering </a:t>
            </a:r>
            <a:r>
              <a:rPr lang="en-US" dirty="0"/>
              <a:t>CAF Payment Data </a:t>
            </a:r>
            <a:r>
              <a:rPr lang="en-US" sz="1800" dirty="0">
                <a:solidFill>
                  <a:schemeClr val="bg1">
                    <a:lumMod val="65000"/>
                  </a:schemeClr>
                </a:solidFill>
              </a:rPr>
              <a:t>(slide </a:t>
            </a:r>
            <a:r>
              <a:rPr lang="en-US" sz="1800" dirty="0" smtClean="0">
                <a:solidFill>
                  <a:schemeClr val="bg1">
                    <a:lumMod val="65000"/>
                  </a:schemeClr>
                </a:solidFill>
              </a:rPr>
              <a:t>2 </a:t>
            </a:r>
            <a:r>
              <a:rPr lang="en-US" sz="1800" dirty="0">
                <a:solidFill>
                  <a:schemeClr val="bg1">
                    <a:lumMod val="65000"/>
                  </a:schemeClr>
                </a:solidFill>
              </a:rPr>
              <a:t>of 4) </a:t>
            </a:r>
            <a:endParaRPr lang="en-US" sz="16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28</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9" name="Text Placeholder 8"/>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Start by selecting your Company Name and Contract Family Name</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28800" y="2591559"/>
            <a:ext cx="7014686" cy="2742724"/>
          </a:xfrm>
          <a:prstGeom prst="rect">
            <a:avLst/>
          </a:prstGeom>
          <a:ln>
            <a:solidFill>
              <a:srgbClr val="013C88"/>
            </a:solidFill>
          </a:ln>
        </p:spPr>
      </p:pic>
      <p:sp>
        <p:nvSpPr>
          <p:cNvPr id="10" name="callout initial"/>
          <p:cNvSpPr/>
          <p:nvPr/>
        </p:nvSpPr>
        <p:spPr bwMode="auto">
          <a:xfrm>
            <a:off x="3695700" y="3824555"/>
            <a:ext cx="1790700" cy="251441"/>
          </a:xfrm>
          <a:prstGeom prst="wedgeRoundRectCallout">
            <a:avLst>
              <a:gd name="adj1" fmla="val -40205"/>
              <a:gd name="adj2" fmla="val 73220"/>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Select your company name.</a:t>
            </a:r>
            <a:endParaRPr kumimoji="0" lang="en-US" sz="1000" b="0" i="0" u="none" strike="noStrike" cap="none" normalizeH="0" baseline="0" dirty="0" smtClean="0">
              <a:ln>
                <a:noFill/>
              </a:ln>
              <a:solidFill>
                <a:schemeClr val="tx1"/>
              </a:solidFill>
              <a:effectLst/>
              <a:latin typeface="Arial" pitchFamily="34" charset="0"/>
            </a:endParaRPr>
          </a:p>
        </p:txBody>
      </p:sp>
      <p:sp>
        <p:nvSpPr>
          <p:cNvPr id="13" name="callout initial"/>
          <p:cNvSpPr/>
          <p:nvPr/>
        </p:nvSpPr>
        <p:spPr bwMode="auto">
          <a:xfrm>
            <a:off x="2014226" y="5507155"/>
            <a:ext cx="2179189" cy="496725"/>
          </a:xfrm>
          <a:prstGeom prst="wedgeRoundRectCallout">
            <a:avLst>
              <a:gd name="adj1" fmla="val 7091"/>
              <a:gd name="adj2" fmla="val -9621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the total amount that you will pay on this CAF Payment.</a:t>
            </a:r>
            <a:endParaRPr kumimoji="0" lang="en-US" sz="1000" b="0" i="0" u="none" strike="noStrike" cap="none" normalizeH="0" baseline="0" dirty="0" smtClean="0">
              <a:ln>
                <a:noFill/>
              </a:ln>
              <a:solidFill>
                <a:schemeClr val="tx1"/>
              </a:solidFill>
              <a:effectLst/>
              <a:latin typeface="Arial" pitchFamily="34" charset="0"/>
            </a:endParaRPr>
          </a:p>
        </p:txBody>
      </p:sp>
      <p:sp>
        <p:nvSpPr>
          <p:cNvPr id="14" name="callout initial"/>
          <p:cNvSpPr/>
          <p:nvPr/>
        </p:nvSpPr>
        <p:spPr bwMode="auto">
          <a:xfrm>
            <a:off x="4724400" y="4114800"/>
            <a:ext cx="2971800" cy="376350"/>
          </a:xfrm>
          <a:prstGeom prst="wedgeRoundRectCallout">
            <a:avLst>
              <a:gd name="adj1" fmla="val -55181"/>
              <a:gd name="adj2" fmla="val 2976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Select the Contract Family name associated to the contract for which you wish to pay CAF.</a:t>
            </a:r>
            <a:endParaRPr kumimoji="0" lang="en-US" sz="1000" b="0" i="0" u="none" strike="noStrike" cap="none" normalizeH="0" baseline="0" dirty="0" smtClean="0">
              <a:ln>
                <a:noFill/>
              </a:ln>
              <a:solidFill>
                <a:schemeClr val="tx1"/>
              </a:solidFill>
              <a:effectLst/>
              <a:latin typeface="Arial" pitchFamily="34" charset="0"/>
            </a:endParaRPr>
          </a:p>
        </p:txBody>
      </p:sp>
      <p:sp>
        <p:nvSpPr>
          <p:cNvPr id="15" name="callout initial"/>
          <p:cNvSpPr/>
          <p:nvPr/>
        </p:nvSpPr>
        <p:spPr bwMode="auto">
          <a:xfrm>
            <a:off x="4246517" y="5286474"/>
            <a:ext cx="2154283" cy="557482"/>
          </a:xfrm>
          <a:prstGeom prst="wedgeRoundRectCallout">
            <a:avLst>
              <a:gd name="adj1" fmla="val -63158"/>
              <a:gd name="adj2" fmla="val -8500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a:latin typeface="Arial" pitchFamily="34" charset="0"/>
              </a:rPr>
              <a:t>Enter the Voucher Number. </a:t>
            </a:r>
          </a:p>
          <a:p>
            <a:pPr eaLnBrk="0" hangingPunct="0"/>
            <a:r>
              <a:rPr lang="en-US" dirty="0">
                <a:latin typeface="Arial" pitchFamily="34" charset="0"/>
              </a:rPr>
              <a:t>This is a tracking number that you can use, such as ‘Q2 2014 CAF’.</a:t>
            </a:r>
          </a:p>
        </p:txBody>
      </p:sp>
      <p:sp>
        <p:nvSpPr>
          <p:cNvPr id="12" name="callout initial"/>
          <p:cNvSpPr/>
          <p:nvPr/>
        </p:nvSpPr>
        <p:spPr bwMode="auto">
          <a:xfrm>
            <a:off x="4616630" y="4746017"/>
            <a:ext cx="2546169" cy="441361"/>
          </a:xfrm>
          <a:prstGeom prst="wedgeRoundRectCallout">
            <a:avLst>
              <a:gd name="adj1" fmla="val -62042"/>
              <a:gd name="adj2" fmla="val -2895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the date that you expect the CAF payment will be paid  by your company.</a:t>
            </a:r>
            <a:endParaRPr kumimoji="0" lang="en-US" sz="1000" b="0" i="0" u="none" strike="noStrike" cap="none" normalizeH="0" baseline="0" dirty="0" smtClean="0">
              <a:ln>
                <a:noFill/>
              </a:ln>
              <a:solidFill>
                <a:schemeClr val="tx1"/>
              </a:solidFill>
              <a:effectLst/>
              <a:latin typeface="Arial" pitchFamily="34" charset="0"/>
            </a:endParaRPr>
          </a:p>
        </p:txBody>
      </p:sp>
      <p:sp>
        <p:nvSpPr>
          <p:cNvPr id="16" name="callout initial"/>
          <p:cNvSpPr/>
          <p:nvPr/>
        </p:nvSpPr>
        <p:spPr bwMode="auto">
          <a:xfrm>
            <a:off x="4591050" y="4534160"/>
            <a:ext cx="2571750" cy="225521"/>
          </a:xfrm>
          <a:prstGeom prst="wedgeRoundRectCallout">
            <a:avLst>
              <a:gd name="adj1" fmla="val -58059"/>
              <a:gd name="adj2" fmla="val 1928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The Report Date reflects the current date.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37116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523220"/>
          </a:xfrm>
        </p:spPr>
        <p:txBody>
          <a:bodyPr/>
          <a:lstStyle/>
          <a:p>
            <a:r>
              <a:rPr lang="en-US" dirty="0" smtClean="0"/>
              <a:t>Entering </a:t>
            </a:r>
            <a:r>
              <a:rPr lang="en-US" dirty="0"/>
              <a:t>CAF Payment Data </a:t>
            </a:r>
            <a:r>
              <a:rPr lang="en-US" sz="1800" dirty="0">
                <a:solidFill>
                  <a:schemeClr val="bg1">
                    <a:lumMod val="65000"/>
                  </a:schemeClr>
                </a:solidFill>
              </a:rPr>
              <a:t>(slide </a:t>
            </a:r>
            <a:r>
              <a:rPr lang="en-US" sz="1800" dirty="0" smtClean="0">
                <a:solidFill>
                  <a:schemeClr val="bg1">
                    <a:lumMod val="65000"/>
                  </a:schemeClr>
                </a:solidFill>
              </a:rPr>
              <a:t>3 </a:t>
            </a:r>
            <a:r>
              <a:rPr lang="en-US" sz="1800" dirty="0">
                <a:solidFill>
                  <a:schemeClr val="bg1">
                    <a:lumMod val="65000"/>
                  </a:schemeClr>
                </a:solidFill>
              </a:rPr>
              <a:t>of 4) </a:t>
            </a:r>
            <a:endParaRPr lang="en-US" sz="16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29</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9" name="Text Placeholder 8"/>
          <p:cNvSpPr>
            <a:spLocks noGrp="1"/>
          </p:cNvSpPr>
          <p:nvPr>
            <p:ph type="body" sz="quarter" idx="13"/>
          </p:nvPr>
        </p:nvSpPr>
        <p:spPr/>
        <p:txBody>
          <a:bodyPr/>
          <a:lstStyle/>
          <a:p>
            <a:endParaRPr lang="en-US"/>
          </a:p>
        </p:txBody>
      </p:sp>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Allocate the Total CAF Payment Amount to the Orders in the Allocation table</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67609" y="2372648"/>
            <a:ext cx="6454140" cy="3067050"/>
          </a:xfrm>
          <a:prstGeom prst="rect">
            <a:avLst/>
          </a:prstGeom>
          <a:ln>
            <a:solidFill>
              <a:srgbClr val="013C88"/>
            </a:solidFill>
          </a:ln>
        </p:spPr>
      </p:pic>
      <p:sp>
        <p:nvSpPr>
          <p:cNvPr id="15" name="callout initial"/>
          <p:cNvSpPr/>
          <p:nvPr/>
        </p:nvSpPr>
        <p:spPr bwMode="auto">
          <a:xfrm>
            <a:off x="6045228" y="4411844"/>
            <a:ext cx="2661745" cy="726113"/>
          </a:xfrm>
          <a:prstGeom prst="wedgeRoundRectCallout">
            <a:avLst>
              <a:gd name="adj1" fmla="val -14340"/>
              <a:gd name="adj2" fmla="val -8105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Allocate the Total CAF Payment Amount to one or more orders. Any orders that are not covered by the CAF payment may remain set to $0.00.</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order number"/>
          <p:cNvSpPr/>
          <p:nvPr/>
        </p:nvSpPr>
        <p:spPr bwMode="auto">
          <a:xfrm>
            <a:off x="8063497" y="3492370"/>
            <a:ext cx="1028700" cy="751229"/>
          </a:xfrm>
          <a:prstGeom prst="wedgeRoundRectCallout">
            <a:avLst>
              <a:gd name="adj1" fmla="val -56234"/>
              <a:gd name="adj2" fmla="val 30410"/>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Click the red X to delete a line from the table.</a:t>
            </a:r>
            <a:endParaRPr kumimoji="0" lang="en-US" sz="1000" b="0" i="0" u="none" strike="noStrike" cap="none" normalizeH="0" baseline="0" dirty="0" smtClean="0">
              <a:ln>
                <a:noFill/>
              </a:ln>
              <a:solidFill>
                <a:schemeClr val="tx1"/>
              </a:solidFill>
              <a:effectLst/>
              <a:latin typeface="Arial" pitchFamily="34" charset="0"/>
            </a:endParaRPr>
          </a:p>
        </p:txBody>
      </p:sp>
      <p:sp>
        <p:nvSpPr>
          <p:cNvPr id="16" name="callout initial"/>
          <p:cNvSpPr/>
          <p:nvPr/>
        </p:nvSpPr>
        <p:spPr bwMode="auto">
          <a:xfrm>
            <a:off x="5638800" y="2129104"/>
            <a:ext cx="3314700" cy="581332"/>
          </a:xfrm>
          <a:prstGeom prst="wedgeRoundRectCallout">
            <a:avLst>
              <a:gd name="adj1" fmla="val -14468"/>
              <a:gd name="adj2" fmla="val 6578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As you allocate the Total CAF Payment Amount to the orders in the table, the Allocated vs. the Remaining amounts will update at the top of the table.</a:t>
            </a:r>
            <a:endParaRPr kumimoji="0" lang="en-US" sz="1000" b="0" i="0" u="none" strike="noStrike" cap="none" normalizeH="0" baseline="0" dirty="0" smtClean="0">
              <a:ln>
                <a:noFill/>
              </a:ln>
              <a:solidFill>
                <a:schemeClr val="tx1"/>
              </a:solidFill>
              <a:effectLst/>
              <a:latin typeface="Arial" pitchFamily="34" charset="0"/>
            </a:endParaRPr>
          </a:p>
        </p:txBody>
      </p:sp>
      <p:sp>
        <p:nvSpPr>
          <p:cNvPr id="17" name="callout functional area"/>
          <p:cNvSpPr/>
          <p:nvPr/>
        </p:nvSpPr>
        <p:spPr bwMode="auto">
          <a:xfrm>
            <a:off x="5638800" y="5234500"/>
            <a:ext cx="2153834" cy="581016"/>
          </a:xfrm>
          <a:prstGeom prst="wedgeRoundRectCallout">
            <a:avLst>
              <a:gd name="adj1" fmla="val -53965"/>
              <a:gd name="adj2" fmla="val -28110"/>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kumimoji="0" lang="en-US" b="0" i="0" u="none" strike="noStrike" cap="none" normalizeH="0" baseline="0" dirty="0" smtClean="0">
                <a:ln>
                  <a:noFill/>
                </a:ln>
                <a:solidFill>
                  <a:schemeClr val="tx1"/>
                </a:solidFill>
                <a:effectLst/>
                <a:latin typeface="Arial" pitchFamily="34" charset="0"/>
              </a:rPr>
              <a:t>Click ‘Submit</a:t>
            </a:r>
            <a:r>
              <a:rPr kumimoji="0" lang="en-US" b="0" i="0" u="none" strike="noStrike" cap="none" normalizeH="0" dirty="0" smtClean="0">
                <a:ln>
                  <a:noFill/>
                </a:ln>
                <a:solidFill>
                  <a:schemeClr val="tx1"/>
                </a:solidFill>
                <a:effectLst/>
                <a:latin typeface="Arial" pitchFamily="34" charset="0"/>
              </a:rPr>
              <a:t>’ to submit the CAF Payment Dat</a:t>
            </a:r>
            <a:r>
              <a:rPr lang="en-US" dirty="0" smtClean="0">
                <a:latin typeface="Arial" pitchFamily="34" charset="0"/>
              </a:rPr>
              <a:t>a form </a:t>
            </a:r>
            <a:r>
              <a:rPr kumimoji="0" lang="en-US" b="0" i="0" u="none" strike="noStrike" cap="none" normalizeH="0" dirty="0" smtClean="0">
                <a:ln>
                  <a:noFill/>
                </a:ln>
                <a:solidFill>
                  <a:schemeClr val="tx1"/>
                </a:solidFill>
                <a:effectLst/>
                <a:latin typeface="Arial" pitchFamily="34" charset="0"/>
              </a:rPr>
              <a:t>to the CPRM</a:t>
            </a:r>
            <a:r>
              <a:rPr lang="en-US" dirty="0" smtClean="0">
                <a:latin typeface="Arial" pitchFamily="34" charset="0"/>
              </a:rPr>
              <a:t>.</a:t>
            </a:r>
            <a:endParaRPr kumimoji="0" lang="en-US" b="0" i="0" u="none" strike="noStrike" cap="none" normalizeH="0" baseline="0" dirty="0" smtClean="0">
              <a:ln>
                <a:noFill/>
              </a:ln>
              <a:solidFill>
                <a:schemeClr val="tx1"/>
              </a:solidFill>
              <a:effectLst/>
              <a:latin typeface="Arial" pitchFamily="34" charset="0"/>
            </a:endParaRPr>
          </a:p>
          <a:p>
            <a:pPr algn="ctr" eaLnBrk="0" hangingPunct="0"/>
            <a:r>
              <a:rPr lang="en-US" sz="1000" dirty="0" smtClean="0">
                <a:latin typeface="Arial" pitchFamily="34" charset="0"/>
              </a:rPr>
              <a:t>Click ‘Cancel’ to close the form.</a:t>
            </a:r>
            <a:endParaRPr kumimoji="0" lang="en-US" sz="1000" b="0" i="0" u="none" strike="noStrike" cap="none" normalizeH="0" baseline="0" dirty="0" smtClean="0">
              <a:ln>
                <a:noFill/>
              </a:ln>
              <a:solidFill>
                <a:schemeClr val="tx1"/>
              </a:solidFill>
              <a:effectLst/>
              <a:latin typeface="Arial" pitchFamily="34" charset="0"/>
            </a:endParaRPr>
          </a:p>
        </p:txBody>
      </p:sp>
      <p:sp>
        <p:nvSpPr>
          <p:cNvPr id="18" name="importance"/>
          <p:cNvSpPr txBox="1"/>
          <p:nvPr/>
        </p:nvSpPr>
        <p:spPr>
          <a:xfrm>
            <a:off x="2100888" y="6170841"/>
            <a:ext cx="6161424" cy="461665"/>
          </a:xfrm>
          <a:prstGeom prst="rect">
            <a:avLst/>
          </a:prstGeom>
          <a:solidFill>
            <a:srgbClr val="3366CC">
              <a:alpha val="25098"/>
            </a:srgbClr>
          </a:solidFill>
          <a:ln>
            <a:solidFill>
              <a:srgbClr val="3366CC"/>
            </a:solidFill>
          </a:ln>
        </p:spPr>
        <p:txBody>
          <a:bodyPr wrap="square" rtlCol="0">
            <a:spAutoFit/>
          </a:bodyPr>
          <a:lstStyle/>
          <a:p>
            <a:pPr eaLnBrk="0" hangingPunct="0"/>
            <a:r>
              <a:rPr lang="en-US" sz="1200" b="1" dirty="0" smtClean="0">
                <a:solidFill>
                  <a:srgbClr val="013C88"/>
                </a:solidFill>
                <a:latin typeface="Arial" pitchFamily="34" charset="0"/>
              </a:rPr>
              <a:t>Once </a:t>
            </a:r>
            <a:r>
              <a:rPr lang="en-US" sz="1200" b="1" dirty="0">
                <a:solidFill>
                  <a:srgbClr val="013C88"/>
                </a:solidFill>
                <a:latin typeface="Arial" pitchFamily="34" charset="0"/>
              </a:rPr>
              <a:t>you select the Contract Family, the CAF Payment Allocation table </a:t>
            </a:r>
            <a:r>
              <a:rPr lang="en-US" sz="1200" b="1" dirty="0" smtClean="0">
                <a:solidFill>
                  <a:srgbClr val="013C88"/>
                </a:solidFill>
                <a:latin typeface="Arial" pitchFamily="34" charset="0"/>
              </a:rPr>
              <a:t>will populate </a:t>
            </a:r>
            <a:r>
              <a:rPr lang="en-US" sz="1200" b="1" dirty="0">
                <a:solidFill>
                  <a:srgbClr val="013C88"/>
                </a:solidFill>
                <a:latin typeface="Arial" pitchFamily="34" charset="0"/>
              </a:rPr>
              <a:t>with all your task orders </a:t>
            </a:r>
            <a:r>
              <a:rPr lang="en-US" sz="1200" b="1" dirty="0" smtClean="0">
                <a:solidFill>
                  <a:srgbClr val="013C88"/>
                </a:solidFill>
                <a:latin typeface="Arial" pitchFamily="34" charset="0"/>
              </a:rPr>
              <a:t>for which Invoice </a:t>
            </a:r>
            <a:r>
              <a:rPr lang="en-US" sz="1200" b="1" dirty="0">
                <a:solidFill>
                  <a:srgbClr val="013C88"/>
                </a:solidFill>
                <a:latin typeface="Arial" pitchFamily="34" charset="0"/>
              </a:rPr>
              <a:t>Data has been </a:t>
            </a:r>
            <a:r>
              <a:rPr lang="en-US" sz="1200" b="1" dirty="0" smtClean="0">
                <a:solidFill>
                  <a:srgbClr val="013C88"/>
                </a:solidFill>
                <a:latin typeface="Arial" pitchFamily="34" charset="0"/>
              </a:rPr>
              <a:t>entered.</a:t>
            </a:r>
            <a:endParaRPr lang="en-US" sz="1200" b="1" dirty="0">
              <a:solidFill>
                <a:srgbClr val="013C88"/>
              </a:solidFill>
              <a:latin typeface="Arial" pitchFamily="34" charset="0"/>
            </a:endParaRPr>
          </a:p>
        </p:txBody>
      </p:sp>
      <p:sp>
        <p:nvSpPr>
          <p:cNvPr id="19" name="callout initial"/>
          <p:cNvSpPr/>
          <p:nvPr/>
        </p:nvSpPr>
        <p:spPr bwMode="auto">
          <a:xfrm>
            <a:off x="1867609" y="2456814"/>
            <a:ext cx="2552700" cy="404799"/>
          </a:xfrm>
          <a:prstGeom prst="wedgeRoundRectCallout">
            <a:avLst>
              <a:gd name="adj1" fmla="val -16049"/>
              <a:gd name="adj2" fmla="val 6483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Text explains how the Est. Outstanding CAF Payment amount is calculated.</a:t>
            </a:r>
            <a:endParaRPr kumimoji="0" lang="en-US" sz="1000" b="0" i="0" u="none" strike="noStrike" cap="none" normalizeH="0" baseline="0" dirty="0" smtClean="0">
              <a:ln>
                <a:noFill/>
              </a:ln>
              <a:solidFill>
                <a:schemeClr val="tx1"/>
              </a:solidFill>
              <a:effectLst/>
              <a:latin typeface="Arial" pitchFamily="34" charset="0"/>
            </a:endParaRPr>
          </a:p>
        </p:txBody>
      </p:sp>
      <p:sp>
        <p:nvSpPr>
          <p:cNvPr id="20" name="callout initial"/>
          <p:cNvSpPr/>
          <p:nvPr/>
        </p:nvSpPr>
        <p:spPr bwMode="auto">
          <a:xfrm>
            <a:off x="2017560" y="5056219"/>
            <a:ext cx="2428875" cy="766958"/>
          </a:xfrm>
          <a:prstGeom prst="wedgeRoundRectCallout">
            <a:avLst>
              <a:gd name="adj1" fmla="val 42372"/>
              <a:gd name="adj2" fmla="val -60091"/>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If you need to add an order to the table, use the ‘Add’ feature. </a:t>
            </a:r>
            <a:endParaRPr kumimoji="0" lang="en-US" sz="1000" b="0" i="0" u="none" strike="noStrike" cap="none" normalizeH="0" baseline="0" dirty="0">
              <a:ln>
                <a:noFill/>
              </a:ln>
              <a:solidFill>
                <a:schemeClr val="tx1"/>
              </a:solidFill>
              <a:effectLst/>
              <a:latin typeface="Arial" pitchFamily="34" charset="0"/>
            </a:endParaRPr>
          </a:p>
          <a:p>
            <a:pPr algn="ctr" eaLnBrk="0" hangingPunct="0"/>
            <a:r>
              <a:rPr lang="en-US" dirty="0" smtClean="0">
                <a:latin typeface="Arial" pitchFamily="34" charset="0"/>
              </a:rPr>
              <a:t>NOTE: only orders with invoice data in CPRM may be added to the table.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65378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this Training, you will learn…</a:t>
            </a:r>
            <a:endParaRPr lang="en-US" dirty="0"/>
          </a:p>
        </p:txBody>
      </p:sp>
      <p:sp>
        <p:nvSpPr>
          <p:cNvPr id="4" name="Slide Number Placeholder 3"/>
          <p:cNvSpPr>
            <a:spLocks noGrp="1"/>
          </p:cNvSpPr>
          <p:nvPr>
            <p:ph type="sldNum" sz="quarter" idx="10"/>
          </p:nvPr>
        </p:nvSpPr>
        <p:spPr/>
        <p:txBody>
          <a:bodyPr/>
          <a:lstStyle/>
          <a:p>
            <a:fld id="{62008419-23A2-4024-92AB-8FB458D929B3}" type="slidenum">
              <a:rPr lang="en-US" smtClean="0"/>
              <a:pPr/>
              <a:t>3</a:t>
            </a:fld>
            <a:endParaRPr lang="en-US"/>
          </a:p>
        </p:txBody>
      </p:sp>
      <p:sp>
        <p:nvSpPr>
          <p:cNvPr id="13" name="Text Placeholder 12"/>
          <p:cNvSpPr>
            <a:spLocks noGrp="1"/>
          </p:cNvSpPr>
          <p:nvPr>
            <p:ph type="body" sz="quarter" idx="11"/>
          </p:nvPr>
        </p:nvSpPr>
        <p:spPr>
          <a:xfrm>
            <a:off x="1841205" y="1739848"/>
            <a:ext cx="7239000" cy="4191000"/>
          </a:xfrm>
        </p:spPr>
        <p:txBody>
          <a:bodyPr/>
          <a:lstStyle/>
          <a:p>
            <a:r>
              <a:rPr lang="en-US" dirty="0" smtClean="0"/>
              <a:t>Topics</a:t>
            </a:r>
          </a:p>
          <a:p>
            <a:pPr lvl="1"/>
            <a:r>
              <a:rPr lang="en-US" dirty="0" smtClean="0"/>
              <a:t>Overview</a:t>
            </a:r>
          </a:p>
          <a:p>
            <a:pPr lvl="1"/>
            <a:r>
              <a:rPr lang="en-US" dirty="0" smtClean="0"/>
              <a:t>High-level Workflow Diagram</a:t>
            </a:r>
          </a:p>
          <a:p>
            <a:pPr lvl="1"/>
            <a:r>
              <a:rPr lang="en-US" dirty="0" smtClean="0"/>
              <a:t>Invoice Data Reporting and Entering Invoice Data</a:t>
            </a:r>
            <a:endParaRPr lang="en-US" dirty="0"/>
          </a:p>
          <a:p>
            <a:pPr lvl="1"/>
            <a:r>
              <a:rPr lang="en-US" dirty="0" smtClean="0"/>
              <a:t>Upload Invoice Data using Upload Package</a:t>
            </a:r>
          </a:p>
          <a:p>
            <a:pPr lvl="1"/>
            <a:r>
              <a:rPr lang="en-US" dirty="0" smtClean="0"/>
              <a:t>Zero Invoice </a:t>
            </a:r>
            <a:r>
              <a:rPr lang="en-US" dirty="0"/>
              <a:t>Data Reporting and </a:t>
            </a:r>
            <a:r>
              <a:rPr lang="en-US" dirty="0" smtClean="0"/>
              <a:t>Entering Zero </a:t>
            </a:r>
            <a:r>
              <a:rPr lang="en-US" dirty="0"/>
              <a:t>Invoice Data</a:t>
            </a:r>
          </a:p>
          <a:p>
            <a:pPr lvl="1"/>
            <a:r>
              <a:rPr lang="en-US" dirty="0" smtClean="0"/>
              <a:t>CAF Payment Data Reporting and Entering CAF Payment Data</a:t>
            </a:r>
          </a:p>
          <a:p>
            <a:pPr lvl="1"/>
            <a:r>
              <a:rPr lang="en-US" dirty="0" smtClean="0"/>
              <a:t>Pay CAF with Pay.gov</a:t>
            </a:r>
          </a:p>
          <a:p>
            <a:pPr lvl="1"/>
            <a:r>
              <a:rPr lang="en-US" dirty="0" smtClean="0"/>
              <a:t>Search for CAF Payments </a:t>
            </a:r>
            <a:endParaRPr lang="en-US" dirty="0"/>
          </a:p>
          <a:p>
            <a:pPr lvl="1"/>
            <a:r>
              <a:rPr lang="en-US" dirty="0" smtClean="0"/>
              <a:t>CAF Payment Reconciliation</a:t>
            </a:r>
          </a:p>
          <a:p>
            <a:pPr lvl="1"/>
            <a:r>
              <a:rPr lang="en-US" dirty="0" smtClean="0"/>
              <a:t>Conclusion</a:t>
            </a:r>
          </a:p>
          <a:p>
            <a:pPr lvl="1"/>
            <a:endParaRPr lang="en-US" dirty="0" smtClean="0"/>
          </a:p>
          <a:p>
            <a:r>
              <a:rPr lang="en-US" dirty="0" smtClean="0"/>
              <a:t>For a high-level overview of the CPRM, please refer to the </a:t>
            </a:r>
            <a:r>
              <a:rPr lang="en-US" dirty="0" smtClean="0">
                <a:hlinkClick r:id="rId2"/>
              </a:rPr>
              <a:t>CPRM Training Module</a:t>
            </a:r>
            <a:r>
              <a:rPr lang="en-US" dirty="0" smtClean="0"/>
              <a:t> page</a:t>
            </a:r>
          </a:p>
        </p:txBody>
      </p:sp>
      <p:sp>
        <p:nvSpPr>
          <p:cNvPr id="7" name="Text Placeholder 6"/>
          <p:cNvSpPr>
            <a:spLocks noGrp="1"/>
          </p:cNvSpPr>
          <p:nvPr>
            <p:ph type="body" sz="quarter" idx="12"/>
          </p:nvPr>
        </p:nvSpPr>
        <p:spPr/>
        <p:txBody>
          <a:bodyPr/>
          <a:lstStyle/>
          <a:p>
            <a:r>
              <a:rPr lang="en-US" dirty="0">
                <a:hlinkClick r:id="rId3" action="ppaction://hlinksldjump"/>
              </a:rPr>
              <a:t>About this Training</a:t>
            </a:r>
          </a:p>
          <a:p>
            <a:r>
              <a:rPr lang="en-US" dirty="0">
                <a:hlinkClick r:id="rId4" action="ppaction://hlinksldjump"/>
              </a:rPr>
              <a:t>You Will Learn</a:t>
            </a:r>
            <a:endParaRPr lang="en-US" dirty="0">
              <a:hlinkClick r:id="rId3" action="ppaction://hlinksldjump"/>
            </a:endParaRPr>
          </a:p>
          <a:p>
            <a:r>
              <a:rPr lang="en-US" dirty="0">
                <a:hlinkClick r:id="rId5" action="ppaction://hlinksldjump"/>
              </a:rPr>
              <a:t>CPRM Overview</a:t>
            </a:r>
            <a:endParaRPr lang="en-US" dirty="0">
              <a:hlinkClick r:id="rId3" action="ppaction://hlinksldjump"/>
            </a:endParaRPr>
          </a:p>
          <a:p>
            <a:r>
              <a:rPr lang="en-US" dirty="0">
                <a:hlinkClick r:id="rId6" action="ppaction://hlinksldjump"/>
              </a:rPr>
              <a:t>High-level Workflow</a:t>
            </a:r>
            <a:endParaRPr lang="en-US" dirty="0"/>
          </a:p>
          <a:p>
            <a:r>
              <a:rPr lang="en-US" dirty="0">
                <a:hlinkClick r:id="rId7" action="ppaction://hlinksldjump"/>
              </a:rPr>
              <a:t>Timing</a:t>
            </a:r>
            <a:endParaRPr lang="en-US" dirty="0"/>
          </a:p>
          <a:p>
            <a:endParaRPr lang="en-US" dirty="0"/>
          </a:p>
          <a:p>
            <a:pPr marL="0" indent="0">
              <a:buNone/>
            </a:pPr>
            <a:r>
              <a:rPr lang="en-US" dirty="0"/>
              <a:t>How to…</a:t>
            </a:r>
          </a:p>
          <a:p>
            <a:r>
              <a:rPr lang="en-US" dirty="0">
                <a:hlinkClick r:id="rId7" action="ppaction://hlinksldjump"/>
              </a:rPr>
              <a:t>Invoice Data Reporting</a:t>
            </a:r>
            <a:endParaRPr lang="en-US" dirty="0">
              <a:hlinkClick r:id="rId8" action="ppaction://hlinksldjump"/>
            </a:endParaRPr>
          </a:p>
          <a:p>
            <a:r>
              <a:rPr lang="en-US" dirty="0">
                <a:hlinkClick r:id="rId9" action="ppaction://hlinksldjump"/>
              </a:rPr>
              <a:t>Enter Invoice Data</a:t>
            </a:r>
            <a:endParaRPr lang="en-US" dirty="0"/>
          </a:p>
          <a:p>
            <a:r>
              <a:rPr lang="en-US" dirty="0">
                <a:hlinkClick r:id="rId10" action="ppaction://hlinksldjump"/>
              </a:rPr>
              <a:t>Upload Package</a:t>
            </a:r>
            <a:endParaRPr lang="en-US" dirty="0"/>
          </a:p>
          <a:p>
            <a:r>
              <a:rPr lang="en-US" dirty="0">
                <a:hlinkClick r:id="rId11" action="ppaction://hlinksldjump"/>
              </a:rPr>
              <a:t>Zero Invoice Reporting</a:t>
            </a:r>
            <a:endParaRPr lang="en-US" dirty="0">
              <a:hlinkClick r:id="rId12" action="ppaction://hlinksldjump"/>
            </a:endParaRPr>
          </a:p>
          <a:p>
            <a:r>
              <a:rPr lang="en-US" dirty="0">
                <a:hlinkClick r:id="rId11" action="ppaction://hlinksldjump"/>
              </a:rPr>
              <a:t>Enter Zero Invoice</a:t>
            </a:r>
            <a:endParaRPr lang="en-US" dirty="0"/>
          </a:p>
          <a:p>
            <a:r>
              <a:rPr lang="en-US" dirty="0">
                <a:hlinkClick r:id="rId13" action="ppaction://hlinksldjump"/>
              </a:rPr>
              <a:t>CAF Payment Data Reporting</a:t>
            </a:r>
            <a:endParaRPr lang="en-US" dirty="0"/>
          </a:p>
          <a:p>
            <a:r>
              <a:rPr lang="en-US" dirty="0">
                <a:hlinkClick r:id="rId8" action="ppaction://hlinksldjump"/>
              </a:rPr>
              <a:t>Enter CAF Payment Data</a:t>
            </a:r>
            <a:endParaRPr lang="en-US" dirty="0"/>
          </a:p>
          <a:p>
            <a:r>
              <a:rPr lang="en-US" dirty="0">
                <a:hlinkClick r:id="rId14" action="ppaction://hlinksldjump"/>
              </a:rPr>
              <a:t>Pay CAF with Pay.gov</a:t>
            </a:r>
            <a:endParaRPr lang="en-US" dirty="0">
              <a:hlinkClick r:id="rId15" action="ppaction://hlinksldjump"/>
            </a:endParaRPr>
          </a:p>
          <a:p>
            <a:r>
              <a:rPr lang="en-US" dirty="0">
                <a:hlinkClick r:id="rId12" action="ppaction://hlinksldjump"/>
              </a:rPr>
              <a:t>Search for CAF Payment Data</a:t>
            </a:r>
            <a:endParaRPr lang="en-US" dirty="0"/>
          </a:p>
          <a:p>
            <a:r>
              <a:rPr lang="en-US" dirty="0">
                <a:hlinkClick r:id="rId16" action="ppaction://hlinksldjump"/>
              </a:rPr>
              <a:t>CAF Payment Reconciliation</a:t>
            </a:r>
            <a:endParaRPr lang="en-US" dirty="0"/>
          </a:p>
          <a:p>
            <a:r>
              <a:rPr lang="en-US" dirty="0">
                <a:hlinkClick r:id="rId17" action="ppaction://hlinksldjump"/>
              </a:rPr>
              <a:t>Reports</a:t>
            </a:r>
            <a:endParaRPr lang="en-US" dirty="0">
              <a:hlinkClick r:id="rId15" action="ppaction://hlinksldjump"/>
            </a:endParaRPr>
          </a:p>
          <a:p>
            <a:pPr marL="0" indent="0">
              <a:buNone/>
            </a:pPr>
            <a:endParaRPr lang="en-US" dirty="0">
              <a:hlinkClick r:id="rId16" action="ppaction://hlinksldjump"/>
            </a:endParaRPr>
          </a:p>
          <a:p>
            <a:pPr marL="0" indent="0">
              <a:buNone/>
            </a:pPr>
            <a:r>
              <a:rPr lang="en-US" dirty="0"/>
              <a:t>Resources…</a:t>
            </a:r>
          </a:p>
          <a:p>
            <a:r>
              <a:rPr lang="en-US" dirty="0">
                <a:hlinkClick r:id="rId16" action="ppaction://hlinksldjump"/>
              </a:rPr>
              <a:t>Glossary</a:t>
            </a:r>
            <a:endParaRPr lang="en-US" dirty="0"/>
          </a:p>
          <a:p>
            <a:r>
              <a:rPr lang="en-US" dirty="0">
                <a:hlinkClick r:id="rId17" action="ppaction://hlinksldjump"/>
              </a:rPr>
              <a:t>Contractor Workflow</a:t>
            </a:r>
            <a:endParaRPr lang="en-US" dirty="0"/>
          </a:p>
          <a:p>
            <a:r>
              <a:rPr lang="en-US" dirty="0">
                <a:hlinkClick r:id="rId18" action="ppaction://hlinksldjump"/>
              </a:rPr>
              <a:t>Help Resources</a:t>
            </a:r>
            <a:endParaRPr lang="en-US" dirty="0"/>
          </a:p>
          <a:p>
            <a:endParaRPr lang="en-US" dirty="0"/>
          </a:p>
        </p:txBody>
      </p:sp>
      <p:sp>
        <p:nvSpPr>
          <p:cNvPr id="9" name="Text Placeholder 8"/>
          <p:cNvSpPr>
            <a:spLocks noGrp="1"/>
          </p:cNvSpPr>
          <p:nvPr>
            <p:ph type="body" sz="quarter" idx="13"/>
          </p:nvPr>
        </p:nvSpPr>
        <p:spPr/>
        <p:txBody>
          <a:bodyPr/>
          <a:lstStyle/>
          <a:p>
            <a:pPr lvl="0"/>
            <a:endParaRPr lang="en-US" dirty="0"/>
          </a:p>
        </p:txBody>
      </p:sp>
    </p:spTree>
    <p:extLst>
      <p:ext uri="{BB962C8B-B14F-4D97-AF65-F5344CB8AC3E}">
        <p14:creationId xmlns:p14="http://schemas.microsoft.com/office/powerpoint/2010/main" val="1475300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2451"/>
            <a:ext cx="7239000" cy="523220"/>
          </a:xfrm>
        </p:spPr>
        <p:txBody>
          <a:bodyPr/>
          <a:lstStyle/>
          <a:p>
            <a:r>
              <a:rPr lang="en-US" dirty="0"/>
              <a:t>Entering CAF Payment Data </a:t>
            </a:r>
            <a:r>
              <a:rPr lang="en-US" sz="1800" dirty="0">
                <a:solidFill>
                  <a:schemeClr val="bg1">
                    <a:lumMod val="65000"/>
                  </a:schemeClr>
                </a:solidFill>
              </a:rPr>
              <a:t>(slide </a:t>
            </a:r>
            <a:r>
              <a:rPr lang="en-US" sz="1800" dirty="0" smtClean="0">
                <a:solidFill>
                  <a:schemeClr val="bg1">
                    <a:lumMod val="65000"/>
                  </a:schemeClr>
                </a:solidFill>
              </a:rPr>
              <a:t>4 </a:t>
            </a:r>
            <a:r>
              <a:rPr lang="en-US" sz="1800" dirty="0">
                <a:solidFill>
                  <a:schemeClr val="bg1">
                    <a:lumMod val="65000"/>
                  </a:schemeClr>
                </a:solidFill>
              </a:rPr>
              <a:t>of 4) </a:t>
            </a:r>
          </a:p>
        </p:txBody>
      </p:sp>
      <p:sp>
        <p:nvSpPr>
          <p:cNvPr id="3" name="Slide Number Placeholder 2"/>
          <p:cNvSpPr>
            <a:spLocks noGrp="1"/>
          </p:cNvSpPr>
          <p:nvPr>
            <p:ph type="sldNum" sz="quarter" idx="10"/>
          </p:nvPr>
        </p:nvSpPr>
        <p:spPr/>
        <p:txBody>
          <a:bodyPr/>
          <a:lstStyle/>
          <a:p>
            <a:fld id="{96BB0D87-118A-4C7F-8579-589BAC421ADB}" type="slidenum">
              <a:rPr lang="en-US" smtClean="0"/>
              <a:pPr/>
              <a:t>30</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9" name="Text Placeholder 8"/>
          <p:cNvSpPr>
            <a:spLocks noGrp="1"/>
          </p:cNvSpPr>
          <p:nvPr>
            <p:ph type="body" sz="quarter" idx="13"/>
          </p:nvPr>
        </p:nvSpPr>
        <p:spPr/>
        <p:txBody>
          <a:bodyPr/>
          <a:lstStyle/>
          <a:p>
            <a:endParaRPr lang="en-US"/>
          </a:p>
        </p:txBody>
      </p:sp>
      <p:pic>
        <p:nvPicPr>
          <p:cNvPr id="11" name="order mod"/>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75949" y="2299827"/>
            <a:ext cx="7039451" cy="2296954"/>
          </a:xfrm>
          <a:prstGeom prst="rect">
            <a:avLst/>
          </a:prstGeom>
          <a:ln w="15875">
            <a:solidFill>
              <a:srgbClr val="000099"/>
            </a:solidFill>
          </a:ln>
        </p:spPr>
      </p:pic>
      <p:sp>
        <p:nvSpPr>
          <p:cNvPr id="8" name="TextBox 7"/>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Confirmation Page</a:t>
            </a:r>
            <a:endParaRPr lang="en-US" sz="1400" dirty="0">
              <a:solidFill>
                <a:srgbClr val="013C88"/>
              </a:solidFill>
            </a:endParaRPr>
          </a:p>
        </p:txBody>
      </p:sp>
      <p:sp>
        <p:nvSpPr>
          <p:cNvPr id="10" name="callout initial"/>
          <p:cNvSpPr/>
          <p:nvPr/>
        </p:nvSpPr>
        <p:spPr bwMode="auto">
          <a:xfrm>
            <a:off x="4876800" y="4111733"/>
            <a:ext cx="2590800" cy="432263"/>
          </a:xfrm>
          <a:prstGeom prst="wedgeRoundRectCallout">
            <a:avLst>
              <a:gd name="adj1" fmla="val -47822"/>
              <a:gd name="adj2" fmla="val -11447"/>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Upon successful submission, the system will present a confirmation page.</a:t>
            </a:r>
            <a:endParaRPr kumimoji="0" lang="en-US" sz="1000" b="0" i="0" u="none" strike="noStrike" cap="none" normalizeH="0" baseline="0" dirty="0" smtClean="0">
              <a:ln>
                <a:noFill/>
              </a:ln>
              <a:solidFill>
                <a:schemeClr val="tx1"/>
              </a:solidFill>
              <a:effectLst/>
              <a:latin typeface="Arial" pitchFamily="34" charset="0"/>
            </a:endParaRPr>
          </a:p>
        </p:txBody>
      </p:sp>
      <p:cxnSp>
        <p:nvCxnSpPr>
          <p:cNvPr id="6" name="Straight Connector 5"/>
          <p:cNvCxnSpPr/>
          <p:nvPr/>
        </p:nvCxnSpPr>
        <p:spPr bwMode="auto">
          <a:xfrm>
            <a:off x="1828800" y="4876800"/>
            <a:ext cx="7086600" cy="0"/>
          </a:xfrm>
          <a:prstGeom prst="line">
            <a:avLst/>
          </a:prstGeom>
          <a:solidFill>
            <a:srgbClr val="000080"/>
          </a:solidFill>
          <a:ln w="9525" cap="flat" cmpd="sng" algn="ctr">
            <a:solidFill>
              <a:schemeClr val="bg1">
                <a:lumMod val="65000"/>
              </a:schemeClr>
            </a:solidFill>
            <a:prstDash val="solid"/>
            <a:round/>
            <a:headEnd type="none" w="med" len="med"/>
            <a:tailEnd type="none" w="med" len="med"/>
          </a:ln>
          <a:effectLst/>
        </p:spPr>
      </p:cxnSp>
      <p:pic>
        <p:nvPicPr>
          <p:cNvPr id="7" name="Pictur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10963" y="4987211"/>
            <a:ext cx="6722269" cy="1414463"/>
          </a:xfrm>
          <a:prstGeom prst="rect">
            <a:avLst/>
          </a:prstGeom>
          <a:ln>
            <a:solidFill>
              <a:srgbClr val="013C88"/>
            </a:solidFill>
          </a:ln>
        </p:spPr>
      </p:pic>
      <p:sp>
        <p:nvSpPr>
          <p:cNvPr id="13" name="callout initial"/>
          <p:cNvSpPr/>
          <p:nvPr/>
        </p:nvSpPr>
        <p:spPr bwMode="auto">
          <a:xfrm>
            <a:off x="2438400" y="6384503"/>
            <a:ext cx="2095500" cy="432263"/>
          </a:xfrm>
          <a:prstGeom prst="wedgeRoundRectCallout">
            <a:avLst>
              <a:gd name="adj1" fmla="val -34870"/>
              <a:gd name="adj2" fmla="val -8519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The data will also appear in the table in the Order Data package.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92802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CAF using Pay.gov </a:t>
            </a:r>
            <a:r>
              <a:rPr lang="en-US" sz="1800" dirty="0">
                <a:solidFill>
                  <a:schemeClr val="bg1">
                    <a:lumMod val="65000"/>
                  </a:schemeClr>
                </a:solidFill>
              </a:rPr>
              <a:t>(slide </a:t>
            </a:r>
            <a:r>
              <a:rPr lang="en-US" sz="1800" dirty="0" smtClean="0">
                <a:solidFill>
                  <a:schemeClr val="bg1">
                    <a:lumMod val="65000"/>
                  </a:schemeClr>
                </a:solidFill>
              </a:rPr>
              <a:t>1 </a:t>
            </a:r>
            <a:r>
              <a:rPr lang="en-US" sz="1800" dirty="0">
                <a:solidFill>
                  <a:schemeClr val="bg1">
                    <a:lumMod val="65000"/>
                  </a:schemeClr>
                </a:solidFill>
              </a:rPr>
              <a:t>of </a:t>
            </a:r>
            <a:r>
              <a:rPr lang="en-US" sz="1800" dirty="0" smtClean="0">
                <a:solidFill>
                  <a:schemeClr val="bg1">
                    <a:lumMod val="65000"/>
                  </a:schemeClr>
                </a:solidFill>
              </a:rPr>
              <a:t>5)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31</a:t>
            </a:fld>
            <a:endParaRPr lang="en-US"/>
          </a:p>
        </p:txBody>
      </p:sp>
      <p:sp>
        <p:nvSpPr>
          <p:cNvPr id="4" name="Text Placeholder 3"/>
          <p:cNvSpPr>
            <a:spLocks noGrp="1"/>
          </p:cNvSpPr>
          <p:nvPr>
            <p:ph type="body" sz="quarter" idx="11"/>
          </p:nvPr>
        </p:nvSpPr>
        <p:spPr>
          <a:xfrm>
            <a:off x="1768764" y="1932143"/>
            <a:ext cx="7010400" cy="1522261"/>
          </a:xfrm>
        </p:spPr>
        <p:txBody>
          <a:bodyPr/>
          <a:lstStyle/>
          <a:p>
            <a:r>
              <a:rPr lang="en-US" dirty="0" smtClean="0"/>
              <a:t>The Pay button </a:t>
            </a:r>
            <a:r>
              <a:rPr lang="en-US" dirty="0"/>
              <a:t>enables you to </a:t>
            </a:r>
            <a:r>
              <a:rPr lang="en-US" dirty="0" smtClean="0"/>
              <a:t>remit your CAF payment to the GSA using the U.S. Treasury’s Pay.gov system.</a:t>
            </a:r>
          </a:p>
          <a:p>
            <a:pPr lvl="1"/>
            <a:r>
              <a:rPr lang="en-US" dirty="0" smtClean="0"/>
              <a:t>Pay button appears after you submit the CAF Payment Data form, or</a:t>
            </a:r>
          </a:p>
          <a:p>
            <a:pPr lvl="1"/>
            <a:r>
              <a:rPr lang="en-US" dirty="0" smtClean="0"/>
              <a:t>Pay button appears on pending CAF Payment Data forms</a:t>
            </a:r>
            <a:endParaRPr lang="en-US" dirty="0"/>
          </a:p>
          <a:p>
            <a:pPr lvl="1"/>
            <a:r>
              <a:rPr lang="en-US" dirty="0" smtClean="0"/>
              <a:t>Process:</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r>
              <a:rPr lang="en-US" dirty="0" smtClean="0"/>
              <a:t>Pay.gov payments are done by electronic bank transfer.</a:t>
            </a:r>
          </a:p>
          <a:p>
            <a:pPr marL="627063" lvl="2" indent="0">
              <a:buNone/>
            </a:pPr>
            <a:r>
              <a:rPr lang="en-US" sz="1000" dirty="0"/>
              <a:t>NOTE: credit card payments will be accepted in the near future. </a:t>
            </a:r>
          </a:p>
          <a:p>
            <a:pPr lvl="1"/>
            <a:r>
              <a:rPr lang="en-US" dirty="0" smtClean="0"/>
              <a:t>Recommendation: use Internet Explorer browser.</a:t>
            </a:r>
          </a:p>
          <a:p>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4056" y="3971684"/>
            <a:ext cx="6865144" cy="1800225"/>
          </a:xfrm>
          <a:prstGeom prst="rect">
            <a:avLst/>
          </a:prstGeom>
          <a:ln w="15875">
            <a:noFill/>
          </a:ln>
          <a:effectLst/>
        </p:spPr>
      </p:pic>
    </p:spTree>
    <p:extLst>
      <p:ext uri="{BB962C8B-B14F-4D97-AF65-F5344CB8AC3E}">
        <p14:creationId xmlns:p14="http://schemas.microsoft.com/office/powerpoint/2010/main" val="996495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CAF using Pay.gov </a:t>
            </a:r>
            <a:r>
              <a:rPr lang="en-US" sz="1800" dirty="0">
                <a:solidFill>
                  <a:schemeClr val="bg1">
                    <a:lumMod val="65000"/>
                  </a:schemeClr>
                </a:solidFill>
              </a:rPr>
              <a:t>(slide </a:t>
            </a:r>
            <a:r>
              <a:rPr lang="en-US" sz="1800" dirty="0" smtClean="0">
                <a:solidFill>
                  <a:schemeClr val="bg1">
                    <a:lumMod val="65000"/>
                  </a:schemeClr>
                </a:solidFill>
              </a:rPr>
              <a:t>2 </a:t>
            </a:r>
            <a:r>
              <a:rPr lang="en-US" sz="1800" dirty="0">
                <a:solidFill>
                  <a:schemeClr val="bg1">
                    <a:lumMod val="65000"/>
                  </a:schemeClr>
                </a:solidFill>
              </a:rPr>
              <a:t>of </a:t>
            </a:r>
            <a:r>
              <a:rPr lang="en-US" sz="1800" dirty="0" smtClean="0">
                <a:solidFill>
                  <a:schemeClr val="bg1">
                    <a:lumMod val="65000"/>
                  </a:schemeClr>
                </a:solidFill>
              </a:rPr>
              <a:t>5)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32</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pic>
        <p:nvPicPr>
          <p:cNvPr id="11" name="thank you form"/>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1427" y="2360585"/>
            <a:ext cx="7093744" cy="2314669"/>
          </a:xfrm>
          <a:prstGeom prst="rect">
            <a:avLst/>
          </a:prstGeom>
          <a:ln>
            <a:solidFill>
              <a:srgbClr val="013C88"/>
            </a:solidFill>
          </a:ln>
          <a:effectLst>
            <a:outerShdw blurRad="50800" dist="38100" dir="5400000" algn="t" rotWithShape="0">
              <a:prstClr val="black">
                <a:alpha val="40000"/>
              </a:prstClr>
            </a:outerShdw>
          </a:effectLst>
        </p:spPr>
      </p:pic>
      <p:sp>
        <p:nvSpPr>
          <p:cNvPr id="13" name="TextBox 12"/>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Click the Pay button</a:t>
            </a:r>
            <a:endParaRPr lang="en-US" sz="1400" dirty="0">
              <a:solidFill>
                <a:srgbClr val="013C88"/>
              </a:solidFill>
            </a:endParaRPr>
          </a:p>
        </p:txBody>
      </p:sp>
      <p:sp>
        <p:nvSpPr>
          <p:cNvPr id="9" name="Oval 8"/>
          <p:cNvSpPr/>
          <p:nvPr/>
        </p:nvSpPr>
        <p:spPr bwMode="auto">
          <a:xfrm>
            <a:off x="1888331" y="4232737"/>
            <a:ext cx="609600" cy="433552"/>
          </a:xfrm>
          <a:prstGeom prst="ellipse">
            <a:avLst/>
          </a:pr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4" name="importance"/>
          <p:cNvSpPr txBox="1"/>
          <p:nvPr/>
        </p:nvSpPr>
        <p:spPr>
          <a:xfrm>
            <a:off x="2533732" y="4948211"/>
            <a:ext cx="5695868" cy="1569660"/>
          </a:xfrm>
          <a:prstGeom prst="rect">
            <a:avLst/>
          </a:prstGeom>
          <a:solidFill>
            <a:srgbClr val="3366CC">
              <a:alpha val="25098"/>
            </a:srgbClr>
          </a:solidFill>
          <a:ln>
            <a:solidFill>
              <a:srgbClr val="3366CC"/>
            </a:solidFill>
          </a:ln>
        </p:spPr>
        <p:txBody>
          <a:bodyPr wrap="square" rtlCol="0">
            <a:spAutoFit/>
          </a:bodyPr>
          <a:lstStyle/>
          <a:p>
            <a:r>
              <a:rPr lang="en-US" sz="1200" b="1" dirty="0" smtClean="0">
                <a:solidFill>
                  <a:srgbClr val="013C88"/>
                </a:solidFill>
              </a:rPr>
              <a:t>Important Note: By using the Pay button to access Pay.gov, your contract number will be linked to and reported with your CAF Payment to the GSA. </a:t>
            </a:r>
          </a:p>
          <a:p>
            <a:endParaRPr lang="en-US" sz="1200" b="1" dirty="0">
              <a:solidFill>
                <a:srgbClr val="013C88"/>
              </a:solidFill>
            </a:endParaRPr>
          </a:p>
          <a:p>
            <a:r>
              <a:rPr lang="en-US" sz="1200" b="1" dirty="0">
                <a:solidFill>
                  <a:srgbClr val="013C88"/>
                </a:solidFill>
              </a:rPr>
              <a:t>By clicking the Pay button, you will leave the CPRM and open a new connection to the U.S. Treasury Pay.gov application.  </a:t>
            </a:r>
            <a:r>
              <a:rPr lang="en-US" sz="1200" b="1" dirty="0" smtClean="0">
                <a:solidFill>
                  <a:srgbClr val="013C88"/>
                </a:solidFill>
              </a:rPr>
              <a:t>Upon completing your payment via Pay.gov, you will be returned to the CPRM.</a:t>
            </a:r>
          </a:p>
          <a:p>
            <a:endParaRPr lang="en-US" sz="1200" b="1" dirty="0">
              <a:solidFill>
                <a:srgbClr val="013C88"/>
              </a:solidFill>
            </a:endParaRPr>
          </a:p>
          <a:p>
            <a:r>
              <a:rPr lang="en-US" sz="1200" b="1" dirty="0" smtClean="0">
                <a:solidFill>
                  <a:srgbClr val="013C88"/>
                </a:solidFill>
              </a:rPr>
              <a:t>The CPRM does not collect any banking information.</a:t>
            </a:r>
            <a:endParaRPr lang="en-US" sz="1200" b="1" dirty="0">
              <a:solidFill>
                <a:srgbClr val="013C88"/>
              </a:solidFill>
            </a:endParaRPr>
          </a:p>
        </p:txBody>
      </p:sp>
      <p:sp>
        <p:nvSpPr>
          <p:cNvPr id="10" name="callout initial"/>
          <p:cNvSpPr/>
          <p:nvPr/>
        </p:nvSpPr>
        <p:spPr bwMode="auto">
          <a:xfrm>
            <a:off x="3786228" y="4249175"/>
            <a:ext cx="3190875" cy="426079"/>
          </a:xfrm>
          <a:prstGeom prst="wedgeRoundRectCallout">
            <a:avLst>
              <a:gd name="adj1" fmla="val -61253"/>
              <a:gd name="adj2" fmla="val 1038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b="1" dirty="0" smtClean="0">
                <a:latin typeface="Arial" pitchFamily="34" charset="0"/>
              </a:rPr>
              <a:t>TIP</a:t>
            </a:r>
            <a:r>
              <a:rPr lang="en-US" dirty="0" smtClean="0">
                <a:latin typeface="Arial" pitchFamily="34" charset="0"/>
              </a:rPr>
              <a:t>: It is recommended to use Internet Explorer 9.  The system will not function correctly if using Firefox.</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32540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CAF using Pay.gov </a:t>
            </a:r>
            <a:r>
              <a:rPr lang="en-US" sz="1800" dirty="0">
                <a:solidFill>
                  <a:schemeClr val="bg1">
                    <a:lumMod val="65000"/>
                  </a:schemeClr>
                </a:solidFill>
              </a:rPr>
              <a:t>(slide </a:t>
            </a:r>
            <a:r>
              <a:rPr lang="en-US" sz="1800" dirty="0" smtClean="0">
                <a:solidFill>
                  <a:schemeClr val="bg1">
                    <a:lumMod val="65000"/>
                  </a:schemeClr>
                </a:solidFill>
              </a:rPr>
              <a:t>3 </a:t>
            </a:r>
            <a:r>
              <a:rPr lang="en-US" sz="1800" dirty="0">
                <a:solidFill>
                  <a:schemeClr val="bg1">
                    <a:lumMod val="65000"/>
                  </a:schemeClr>
                </a:solidFill>
              </a:rPr>
              <a:t>of </a:t>
            </a:r>
            <a:r>
              <a:rPr lang="en-US" sz="1800" dirty="0" smtClean="0">
                <a:solidFill>
                  <a:schemeClr val="bg1">
                    <a:lumMod val="65000"/>
                  </a:schemeClr>
                </a:solidFill>
              </a:rPr>
              <a:t>5)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33</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3" name="TextBox 12"/>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Enter your Banking Information</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91953" y="2205817"/>
            <a:ext cx="5550694" cy="4200525"/>
          </a:xfrm>
          <a:prstGeom prst="rect">
            <a:avLst/>
          </a:prstGeom>
          <a:ln>
            <a:solidFill>
              <a:srgbClr val="013C88"/>
            </a:solidFill>
          </a:ln>
        </p:spPr>
      </p:pic>
      <p:sp>
        <p:nvSpPr>
          <p:cNvPr id="8" name="callout initial"/>
          <p:cNvSpPr/>
          <p:nvPr/>
        </p:nvSpPr>
        <p:spPr bwMode="auto">
          <a:xfrm>
            <a:off x="4019550" y="5587248"/>
            <a:ext cx="2095500" cy="228600"/>
          </a:xfrm>
          <a:prstGeom prst="wedgeRoundRectCallout">
            <a:avLst>
              <a:gd name="adj1" fmla="val -34870"/>
              <a:gd name="adj2" fmla="val -8519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Click to advance to the next step.</a:t>
            </a:r>
            <a:endParaRPr kumimoji="0" lang="en-US" sz="1000" b="0" i="0" u="none" strike="noStrike" cap="none" normalizeH="0" baseline="0" dirty="0" smtClean="0">
              <a:ln>
                <a:noFill/>
              </a:ln>
              <a:solidFill>
                <a:schemeClr val="tx1"/>
              </a:solidFill>
              <a:effectLst/>
              <a:latin typeface="Arial" pitchFamily="34" charset="0"/>
            </a:endParaRPr>
          </a:p>
        </p:txBody>
      </p:sp>
      <p:sp>
        <p:nvSpPr>
          <p:cNvPr id="10" name="callout initial"/>
          <p:cNvSpPr/>
          <p:nvPr/>
        </p:nvSpPr>
        <p:spPr bwMode="auto">
          <a:xfrm>
            <a:off x="4918841" y="3139945"/>
            <a:ext cx="2667000" cy="404560"/>
          </a:xfrm>
          <a:prstGeom prst="wedgeRoundRectCallout">
            <a:avLst>
              <a:gd name="adj1" fmla="val -55434"/>
              <a:gd name="adj2" fmla="val -2901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The amount matches the amount entered on the CAF Payment Data Form.</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initial"/>
          <p:cNvSpPr/>
          <p:nvPr/>
        </p:nvSpPr>
        <p:spPr bwMode="auto">
          <a:xfrm>
            <a:off x="4882054" y="3716481"/>
            <a:ext cx="2703787" cy="274649"/>
          </a:xfrm>
          <a:prstGeom prst="wedgeRoundRectCallout">
            <a:avLst>
              <a:gd name="adj1" fmla="val -56437"/>
              <a:gd name="adj2" fmla="val -2772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Provide the account and routing number.</a:t>
            </a:r>
            <a:endParaRPr kumimoji="0" lang="en-US" sz="1000" b="0" i="0" u="none" strike="noStrike" cap="none" normalizeH="0" baseline="0" dirty="0" smtClean="0">
              <a:ln>
                <a:noFill/>
              </a:ln>
              <a:solidFill>
                <a:schemeClr val="tx1"/>
              </a:solidFill>
              <a:effectLst/>
              <a:latin typeface="Arial" pitchFamily="34" charset="0"/>
            </a:endParaRPr>
          </a:p>
        </p:txBody>
      </p:sp>
      <p:sp>
        <p:nvSpPr>
          <p:cNvPr id="14" name="callout initial"/>
          <p:cNvSpPr/>
          <p:nvPr/>
        </p:nvSpPr>
        <p:spPr bwMode="auto">
          <a:xfrm>
            <a:off x="5490341" y="4816519"/>
            <a:ext cx="1596259" cy="290583"/>
          </a:xfrm>
          <a:prstGeom prst="wedgeRoundRectCallout">
            <a:avLst>
              <a:gd name="adj1" fmla="val -58563"/>
              <a:gd name="adj2" fmla="val -1355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a Payment Date.</a:t>
            </a:r>
            <a:endParaRPr kumimoji="0" lang="en-US" sz="1000" b="0" i="0" u="none" strike="noStrike" cap="none" normalizeH="0" baseline="0" dirty="0" smtClean="0">
              <a:ln>
                <a:noFill/>
              </a:ln>
              <a:solidFill>
                <a:schemeClr val="tx1"/>
              </a:solidFill>
              <a:effectLst/>
              <a:latin typeface="Arial" pitchFamily="34" charset="0"/>
            </a:endParaRPr>
          </a:p>
        </p:txBody>
      </p:sp>
      <p:sp>
        <p:nvSpPr>
          <p:cNvPr id="15" name="callout initial"/>
          <p:cNvSpPr/>
          <p:nvPr/>
        </p:nvSpPr>
        <p:spPr bwMode="auto">
          <a:xfrm>
            <a:off x="4882054" y="2420913"/>
            <a:ext cx="2703787" cy="606601"/>
          </a:xfrm>
          <a:prstGeom prst="wedgeRoundRectCallout">
            <a:avLst>
              <a:gd name="adj1" fmla="val -63774"/>
              <a:gd name="adj2" fmla="val 4921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the Account Holder Name.  This should be the Company Account Holder Name who is registered with the bank.</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05035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CAF using Pay.gov </a:t>
            </a:r>
            <a:r>
              <a:rPr lang="en-US" sz="1800" dirty="0">
                <a:solidFill>
                  <a:schemeClr val="bg1">
                    <a:lumMod val="65000"/>
                  </a:schemeClr>
                </a:solidFill>
              </a:rPr>
              <a:t>(slide </a:t>
            </a:r>
            <a:r>
              <a:rPr lang="en-US" sz="1800" dirty="0" smtClean="0">
                <a:solidFill>
                  <a:schemeClr val="bg1">
                    <a:lumMod val="65000"/>
                  </a:schemeClr>
                </a:solidFill>
              </a:rPr>
              <a:t>4 </a:t>
            </a:r>
            <a:r>
              <a:rPr lang="en-US" sz="1800" dirty="0">
                <a:solidFill>
                  <a:schemeClr val="bg1">
                    <a:lumMod val="65000"/>
                  </a:schemeClr>
                </a:solidFill>
              </a:rPr>
              <a:t>of </a:t>
            </a:r>
            <a:r>
              <a:rPr lang="en-US" sz="1800" dirty="0" smtClean="0">
                <a:solidFill>
                  <a:schemeClr val="bg1">
                    <a:lumMod val="65000"/>
                  </a:schemeClr>
                </a:solidFill>
              </a:rPr>
              <a:t>5)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34</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13" name="TextBox 12"/>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Enter your Contact Information and Authorize the Payment</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82468" y="2033841"/>
            <a:ext cx="4169664" cy="4663440"/>
          </a:xfrm>
          <a:prstGeom prst="rect">
            <a:avLst/>
          </a:prstGeom>
          <a:ln>
            <a:solidFill>
              <a:srgbClr val="013C88"/>
            </a:solidFill>
          </a:ln>
        </p:spPr>
      </p:pic>
      <p:sp>
        <p:nvSpPr>
          <p:cNvPr id="8" name="callout initial"/>
          <p:cNvSpPr/>
          <p:nvPr/>
        </p:nvSpPr>
        <p:spPr bwMode="auto">
          <a:xfrm>
            <a:off x="4375509" y="6400800"/>
            <a:ext cx="2095500" cy="228600"/>
          </a:xfrm>
          <a:prstGeom prst="wedgeRoundRectCallout">
            <a:avLst>
              <a:gd name="adj1" fmla="val -34870"/>
              <a:gd name="adj2" fmla="val -8519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Click to advance to the next step.</a:t>
            </a:r>
            <a:endParaRPr kumimoji="0" lang="en-US" sz="1000" b="0" i="0" u="none" strike="noStrike" cap="none" normalizeH="0" baseline="0" dirty="0" smtClean="0">
              <a:ln>
                <a:noFill/>
              </a:ln>
              <a:solidFill>
                <a:schemeClr val="tx1"/>
              </a:solidFill>
              <a:effectLst/>
              <a:latin typeface="Arial" pitchFamily="34" charset="0"/>
            </a:endParaRPr>
          </a:p>
        </p:txBody>
      </p:sp>
      <p:sp>
        <p:nvSpPr>
          <p:cNvPr id="9" name="callout initial"/>
          <p:cNvSpPr/>
          <p:nvPr/>
        </p:nvSpPr>
        <p:spPr bwMode="auto">
          <a:xfrm>
            <a:off x="4953000" y="2461702"/>
            <a:ext cx="2095500" cy="267619"/>
          </a:xfrm>
          <a:prstGeom prst="wedgeRoundRectCallout">
            <a:avLst>
              <a:gd name="adj1" fmla="val -54938"/>
              <a:gd name="adj2" fmla="val -2564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Review the payment information.</a:t>
            </a:r>
            <a:endParaRPr kumimoji="0" lang="en-US" sz="1000" b="0" i="0" u="none" strike="noStrike" cap="none" normalizeH="0" baseline="0" dirty="0" smtClean="0">
              <a:ln>
                <a:noFill/>
              </a:ln>
              <a:solidFill>
                <a:schemeClr val="tx1"/>
              </a:solidFill>
              <a:effectLst/>
              <a:latin typeface="Arial" pitchFamily="34" charset="0"/>
            </a:endParaRPr>
          </a:p>
        </p:txBody>
      </p:sp>
      <p:sp>
        <p:nvSpPr>
          <p:cNvPr id="10" name="callout initial"/>
          <p:cNvSpPr/>
          <p:nvPr/>
        </p:nvSpPr>
        <p:spPr bwMode="auto">
          <a:xfrm>
            <a:off x="6172200" y="3288513"/>
            <a:ext cx="1752600" cy="312353"/>
          </a:xfrm>
          <a:prstGeom prst="wedgeRoundRectCallout">
            <a:avLst>
              <a:gd name="adj1" fmla="val -55434"/>
              <a:gd name="adj2" fmla="val -2901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Enter your email address.</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initial"/>
          <p:cNvSpPr/>
          <p:nvPr/>
        </p:nvSpPr>
        <p:spPr bwMode="auto">
          <a:xfrm>
            <a:off x="5197365" y="4074883"/>
            <a:ext cx="2498835" cy="450722"/>
          </a:xfrm>
          <a:prstGeom prst="wedgeRoundRectCallout">
            <a:avLst>
              <a:gd name="adj1" fmla="val -56437"/>
              <a:gd name="adj2" fmla="val -27729"/>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Read then check the box to agree to the authorization and disclosure language.</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0404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CAF using Pay.gov </a:t>
            </a:r>
            <a:r>
              <a:rPr lang="en-US" sz="1800" dirty="0">
                <a:solidFill>
                  <a:schemeClr val="bg1">
                    <a:lumMod val="65000"/>
                  </a:schemeClr>
                </a:solidFill>
              </a:rPr>
              <a:t>(slide </a:t>
            </a:r>
            <a:r>
              <a:rPr lang="en-US" sz="1800" dirty="0" smtClean="0">
                <a:solidFill>
                  <a:schemeClr val="bg1">
                    <a:lumMod val="65000"/>
                  </a:schemeClr>
                </a:solidFill>
              </a:rPr>
              <a:t>5 </a:t>
            </a:r>
            <a:r>
              <a:rPr lang="en-US" sz="1800" dirty="0">
                <a:solidFill>
                  <a:schemeClr val="bg1">
                    <a:lumMod val="65000"/>
                  </a:schemeClr>
                </a:solidFill>
              </a:rPr>
              <a:t>of </a:t>
            </a:r>
            <a:r>
              <a:rPr lang="en-US" sz="1800" dirty="0" smtClean="0">
                <a:solidFill>
                  <a:schemeClr val="bg1">
                    <a:lumMod val="65000"/>
                  </a:schemeClr>
                </a:solidFill>
              </a:rPr>
              <a:t>5) </a:t>
            </a:r>
            <a:endParaRPr lang="en-US" sz="1800"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35</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sp>
        <p:nvSpPr>
          <p:cNvPr id="13" name="TextBox 12"/>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Print your Confirmation and Return to CPRM</a:t>
            </a:r>
            <a:endParaRPr lang="en-US" sz="1400" dirty="0">
              <a:solidFill>
                <a:srgbClr val="013C88"/>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25590" y="2314575"/>
            <a:ext cx="5543550" cy="4200525"/>
          </a:xfrm>
          <a:prstGeom prst="rect">
            <a:avLst/>
          </a:prstGeom>
          <a:ln>
            <a:solidFill>
              <a:srgbClr val="013C88"/>
            </a:solidFill>
          </a:ln>
        </p:spPr>
      </p:pic>
      <p:sp>
        <p:nvSpPr>
          <p:cNvPr id="8" name="callout initial"/>
          <p:cNvSpPr/>
          <p:nvPr/>
        </p:nvSpPr>
        <p:spPr bwMode="auto">
          <a:xfrm>
            <a:off x="4537841" y="5334000"/>
            <a:ext cx="2015359" cy="304800"/>
          </a:xfrm>
          <a:prstGeom prst="wedgeRoundRectCallout">
            <a:avLst>
              <a:gd name="adj1" fmla="val -34870"/>
              <a:gd name="adj2" fmla="val -8519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Click link to return to CPRM.</a:t>
            </a:r>
            <a:endParaRPr kumimoji="0" lang="en-US" sz="1000" b="0" i="0" u="none" strike="noStrike" cap="none" normalizeH="0" baseline="0" dirty="0" smtClean="0">
              <a:ln>
                <a:noFill/>
              </a:ln>
              <a:solidFill>
                <a:schemeClr val="tx1"/>
              </a:solidFill>
              <a:effectLst/>
              <a:latin typeface="Arial" pitchFamily="34" charset="0"/>
            </a:endParaRPr>
          </a:p>
        </p:txBody>
      </p:sp>
      <p:sp>
        <p:nvSpPr>
          <p:cNvPr id="10" name="callout initial"/>
          <p:cNvSpPr/>
          <p:nvPr/>
        </p:nvSpPr>
        <p:spPr bwMode="auto">
          <a:xfrm>
            <a:off x="5791200" y="3421146"/>
            <a:ext cx="1752600" cy="388854"/>
          </a:xfrm>
          <a:prstGeom prst="wedgeRoundRectCallout">
            <a:avLst>
              <a:gd name="adj1" fmla="val -55434"/>
              <a:gd name="adj2" fmla="val -29013"/>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Print a copy of this form for your records.</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66716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Search for CAF Payments</a:t>
            </a:r>
            <a:endParaRPr lang="en-US" dirty="0"/>
          </a:p>
        </p:txBody>
      </p:sp>
      <p:sp>
        <p:nvSpPr>
          <p:cNvPr id="3" name="Slide Number Placeholder 2"/>
          <p:cNvSpPr>
            <a:spLocks noGrp="1"/>
          </p:cNvSpPr>
          <p:nvPr>
            <p:ph type="sldNum" sz="quarter" idx="10"/>
          </p:nvPr>
        </p:nvSpPr>
        <p:spPr/>
        <p:txBody>
          <a:bodyPr/>
          <a:lstStyle/>
          <a:p>
            <a:fld id="{96BB0D87-118A-4C7F-8579-589BAC421ADB}" type="slidenum">
              <a:rPr lang="en-US" smtClean="0"/>
              <a:pPr/>
              <a:t>36</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smtClean="0"/>
          </a:p>
          <a:p>
            <a:endParaRPr lang="en-US" dirty="0"/>
          </a:p>
        </p:txBody>
      </p:sp>
      <p:sp>
        <p:nvSpPr>
          <p:cNvPr id="12" name="Text Placeholder 11"/>
          <p:cNvSpPr>
            <a:spLocks noGrp="1"/>
          </p:cNvSpPr>
          <p:nvPr>
            <p:ph type="body" sz="quarter" idx="13"/>
          </p:nvPr>
        </p:nvSpPr>
        <p:spPr/>
        <p:txBody>
          <a:bodyPr/>
          <a:lstStyle/>
          <a:p>
            <a:pPr lvl="0"/>
            <a:endParaRPr lang="en-US" dirty="0"/>
          </a:p>
        </p:txBody>
      </p:sp>
      <p:pic>
        <p:nvPicPr>
          <p:cNvPr id="14" name="caf payment search"/>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35121" y="2395537"/>
            <a:ext cx="6563139" cy="3319463"/>
          </a:xfrm>
          <a:prstGeom prst="rect">
            <a:avLst/>
          </a:prstGeom>
          <a:ln w="15875">
            <a:solidFill>
              <a:srgbClr val="000099"/>
            </a:solidFill>
          </a:ln>
        </p:spPr>
      </p:pic>
      <p:sp>
        <p:nvSpPr>
          <p:cNvPr id="7" name="callout click edit"/>
          <p:cNvSpPr/>
          <p:nvPr/>
        </p:nvSpPr>
        <p:spPr bwMode="auto">
          <a:xfrm>
            <a:off x="5867400" y="5045310"/>
            <a:ext cx="1981200" cy="608302"/>
          </a:xfrm>
          <a:prstGeom prst="wedgeRoundRectCallout">
            <a:avLst>
              <a:gd name="adj1" fmla="val -38151"/>
              <a:gd name="adj2" fmla="val -65934"/>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Table is pre-populated with all </a:t>
            </a:r>
            <a:r>
              <a:rPr lang="en-US" dirty="0" smtClean="0">
                <a:latin typeface="Arial" pitchFamily="34" charset="0"/>
              </a:rPr>
              <a:t>CAF Payments </a:t>
            </a:r>
            <a:r>
              <a:rPr lang="en-US" sz="1000" dirty="0" smtClean="0">
                <a:latin typeface="Arial" pitchFamily="34" charset="0"/>
              </a:rPr>
              <a:t>associated to your company.</a:t>
            </a:r>
            <a:endParaRPr kumimoji="0" lang="en-US" sz="1000" b="0" i="0" u="none" strike="noStrike" cap="none" normalizeH="0" baseline="0" dirty="0" smtClean="0">
              <a:ln>
                <a:noFill/>
              </a:ln>
              <a:solidFill>
                <a:schemeClr val="tx1"/>
              </a:solidFill>
              <a:effectLst/>
              <a:latin typeface="Arial" pitchFamily="34" charset="0"/>
            </a:endParaRPr>
          </a:p>
        </p:txBody>
      </p:sp>
      <p:sp>
        <p:nvSpPr>
          <p:cNvPr id="8" name="callout click edit"/>
          <p:cNvSpPr/>
          <p:nvPr/>
        </p:nvSpPr>
        <p:spPr bwMode="auto">
          <a:xfrm>
            <a:off x="1999133" y="5303133"/>
            <a:ext cx="2276618" cy="450626"/>
          </a:xfrm>
          <a:prstGeom prst="wedgeRoundRectCallout">
            <a:avLst>
              <a:gd name="adj1" fmla="val -20024"/>
              <a:gd name="adj2" fmla="val -84592"/>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Click the Voucher Number to open the CAF Payment Data form.</a:t>
            </a:r>
            <a:endParaRPr kumimoji="0" lang="en-US" sz="10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828800" y="1644262"/>
            <a:ext cx="7139406" cy="738664"/>
          </a:xfrm>
          <a:prstGeom prst="rect">
            <a:avLst/>
          </a:prstGeom>
        </p:spPr>
        <p:txBody>
          <a:bodyPr wrap="square">
            <a:spAutoFit/>
          </a:bodyPr>
          <a:lstStyle/>
          <a:p>
            <a:pPr algn="l"/>
            <a:r>
              <a:rPr lang="en-US" sz="1400" dirty="0" smtClean="0">
                <a:solidFill>
                  <a:srgbClr val="013C88"/>
                </a:solidFill>
                <a:sym typeface="Wingdings" panose="05000000000000000000" pitchFamily="2" charset="2"/>
              </a:rPr>
              <a:t>You can access all your CAF Payment Data forms from the </a:t>
            </a:r>
            <a:r>
              <a:rPr lang="en-US" sz="1400" dirty="0" smtClean="0">
                <a:solidFill>
                  <a:srgbClr val="013C88"/>
                </a:solidFill>
              </a:rPr>
              <a:t>Search </a:t>
            </a:r>
            <a:r>
              <a:rPr lang="en-US" sz="1400" dirty="0">
                <a:solidFill>
                  <a:srgbClr val="013C88"/>
                </a:solidFill>
              </a:rPr>
              <a:t>for </a:t>
            </a:r>
            <a:r>
              <a:rPr lang="en-US" sz="1400" dirty="0" smtClean="0">
                <a:solidFill>
                  <a:srgbClr val="013C88"/>
                </a:solidFill>
              </a:rPr>
              <a:t>CAF Payment Data page </a:t>
            </a:r>
            <a:endParaRPr lang="en-US" sz="1400" dirty="0">
              <a:solidFill>
                <a:srgbClr val="013C88"/>
              </a:solidFill>
            </a:endParaRPr>
          </a:p>
          <a:p>
            <a:pPr algn="l"/>
            <a:r>
              <a:rPr lang="en-US" sz="1400" b="1" dirty="0">
                <a:solidFill>
                  <a:srgbClr val="013C88"/>
                </a:solidFill>
              </a:rPr>
              <a:t>How to access this page</a:t>
            </a:r>
            <a:r>
              <a:rPr lang="en-US" sz="1400" dirty="0">
                <a:solidFill>
                  <a:srgbClr val="013C88"/>
                </a:solidFill>
              </a:rPr>
              <a:t>: menu option </a:t>
            </a:r>
            <a:r>
              <a:rPr lang="en-US" sz="1400" dirty="0" smtClean="0">
                <a:solidFill>
                  <a:srgbClr val="013C88"/>
                </a:solidFill>
              </a:rPr>
              <a:t>CAF Payments </a:t>
            </a:r>
            <a:r>
              <a:rPr lang="en-US" sz="1400" dirty="0" smtClean="0">
                <a:solidFill>
                  <a:srgbClr val="013C88"/>
                </a:solidFill>
                <a:sym typeface="Wingdings" panose="05000000000000000000" pitchFamily="2" charset="2"/>
              </a:rPr>
              <a:t> </a:t>
            </a:r>
            <a:r>
              <a:rPr lang="en-US" sz="1400" dirty="0">
                <a:solidFill>
                  <a:srgbClr val="013C88"/>
                </a:solidFill>
                <a:sym typeface="Wingdings" panose="05000000000000000000" pitchFamily="2" charset="2"/>
              </a:rPr>
              <a:t>Search </a:t>
            </a:r>
            <a:r>
              <a:rPr lang="en-US" sz="1400" dirty="0" smtClean="0">
                <a:solidFill>
                  <a:srgbClr val="013C88"/>
                </a:solidFill>
                <a:sym typeface="Wingdings" panose="05000000000000000000" pitchFamily="2" charset="2"/>
              </a:rPr>
              <a:t>CAF Payments</a:t>
            </a:r>
            <a:endParaRPr lang="en-US" sz="1400" dirty="0">
              <a:solidFill>
                <a:srgbClr val="013C88"/>
              </a:solidFill>
              <a:sym typeface="Wingdings" panose="05000000000000000000" pitchFamily="2" charset="2"/>
            </a:endParaRPr>
          </a:p>
        </p:txBody>
      </p:sp>
      <p:sp>
        <p:nvSpPr>
          <p:cNvPr id="13" name="importance"/>
          <p:cNvSpPr txBox="1"/>
          <p:nvPr/>
        </p:nvSpPr>
        <p:spPr>
          <a:xfrm>
            <a:off x="1861973" y="5794039"/>
            <a:ext cx="6763867" cy="900246"/>
          </a:xfrm>
          <a:prstGeom prst="rect">
            <a:avLst/>
          </a:prstGeom>
          <a:solidFill>
            <a:srgbClr val="3366CC">
              <a:alpha val="25098"/>
            </a:srgbClr>
          </a:solidFill>
          <a:ln>
            <a:solidFill>
              <a:srgbClr val="3366CC"/>
            </a:solidFill>
          </a:ln>
        </p:spPr>
        <p:txBody>
          <a:bodyPr wrap="square" rtlCol="0">
            <a:spAutoFit/>
          </a:bodyPr>
          <a:lstStyle/>
          <a:p>
            <a:pPr marL="0" lvl="1" algn="l"/>
            <a:r>
              <a:rPr lang="en-US" sz="1050" b="1" dirty="0">
                <a:solidFill>
                  <a:srgbClr val="013C88"/>
                </a:solidFill>
              </a:rPr>
              <a:t>A CAF Payment may have the following </a:t>
            </a:r>
            <a:r>
              <a:rPr lang="en-US" sz="1050" b="1" dirty="0" smtClean="0">
                <a:solidFill>
                  <a:srgbClr val="013C88"/>
                </a:solidFill>
              </a:rPr>
              <a:t>status </a:t>
            </a:r>
            <a:r>
              <a:rPr lang="en-US" sz="1050" b="1" dirty="0">
                <a:solidFill>
                  <a:srgbClr val="013C88"/>
                </a:solidFill>
              </a:rPr>
              <a:t>settings:</a:t>
            </a:r>
          </a:p>
          <a:p>
            <a:pPr marL="171450" lvl="1" indent="-171450" algn="l">
              <a:buFont typeface="Arial" panose="020B0604020202020204" pitchFamily="34" charset="0"/>
              <a:buChar char="•"/>
            </a:pPr>
            <a:r>
              <a:rPr lang="en-US" sz="1050" b="1" dirty="0">
                <a:solidFill>
                  <a:srgbClr val="013C88"/>
                </a:solidFill>
              </a:rPr>
              <a:t>Pending – not yet reconciled with a payment received by the GSA.  You may edit a Pending form. </a:t>
            </a:r>
          </a:p>
          <a:p>
            <a:pPr marL="171450" lvl="1" indent="-171450" algn="l">
              <a:buFont typeface="Arial" panose="020B0604020202020204" pitchFamily="34" charset="0"/>
              <a:buChar char="•"/>
            </a:pPr>
            <a:r>
              <a:rPr lang="en-US" sz="1050" b="1" dirty="0">
                <a:solidFill>
                  <a:srgbClr val="013C88"/>
                </a:solidFill>
              </a:rPr>
              <a:t>Rejected – a Pay.gov payment was rejected.  You may edit the form and submit a new payment. </a:t>
            </a:r>
          </a:p>
          <a:p>
            <a:pPr marL="171450" lvl="1" indent="-171450" algn="l">
              <a:buFont typeface="Arial" panose="020B0604020202020204" pitchFamily="34" charset="0"/>
              <a:buChar char="•"/>
            </a:pPr>
            <a:r>
              <a:rPr lang="en-US" sz="1050" b="1" dirty="0">
                <a:solidFill>
                  <a:srgbClr val="013C88"/>
                </a:solidFill>
              </a:rPr>
              <a:t>Reconciled – matched to a payment received by the GSA</a:t>
            </a:r>
            <a:r>
              <a:rPr lang="en-US" sz="1050" b="1" dirty="0" smtClean="0">
                <a:solidFill>
                  <a:srgbClr val="013C88"/>
                </a:solidFill>
              </a:rPr>
              <a:t>.</a:t>
            </a:r>
          </a:p>
          <a:p>
            <a:pPr marL="171450" lvl="1" indent="-171450" algn="l">
              <a:buFont typeface="Arial" panose="020B0604020202020204" pitchFamily="34" charset="0"/>
              <a:buChar char="•"/>
            </a:pPr>
            <a:r>
              <a:rPr lang="en-US" sz="1050" b="1" dirty="0">
                <a:solidFill>
                  <a:srgbClr val="013C88"/>
                </a:solidFill>
              </a:rPr>
              <a:t>Reallocation – a net $0.00 CAF Payment used by GSA to </a:t>
            </a:r>
            <a:r>
              <a:rPr lang="en-US" sz="1050" b="1" dirty="0" smtClean="0">
                <a:solidFill>
                  <a:srgbClr val="013C88"/>
                </a:solidFill>
              </a:rPr>
              <a:t>reallocate </a:t>
            </a:r>
            <a:r>
              <a:rPr lang="en-US" sz="1050" b="1" dirty="0">
                <a:solidFill>
                  <a:srgbClr val="013C88"/>
                </a:solidFill>
              </a:rPr>
              <a:t>CAF from one order to another</a:t>
            </a:r>
            <a:r>
              <a:rPr lang="en-US" sz="1050" b="1" dirty="0" smtClean="0">
                <a:solidFill>
                  <a:srgbClr val="013C88"/>
                </a:solidFill>
              </a:rPr>
              <a:t>.</a:t>
            </a:r>
            <a:endParaRPr lang="en-US" sz="1050" b="1" dirty="0">
              <a:solidFill>
                <a:srgbClr val="013C88"/>
              </a:solidFill>
            </a:endParaRPr>
          </a:p>
        </p:txBody>
      </p:sp>
    </p:spTree>
    <p:extLst>
      <p:ext uri="{BB962C8B-B14F-4D97-AF65-F5344CB8AC3E}">
        <p14:creationId xmlns:p14="http://schemas.microsoft.com/office/powerpoint/2010/main" val="91742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 Payment Reconciliation</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37</a:t>
            </a:fld>
            <a:endParaRPr lang="en-US" dirty="0"/>
          </a:p>
        </p:txBody>
      </p:sp>
      <p:sp>
        <p:nvSpPr>
          <p:cNvPr id="4" name="Text Placeholder 3"/>
          <p:cNvSpPr>
            <a:spLocks noGrp="1"/>
          </p:cNvSpPr>
          <p:nvPr>
            <p:ph type="body" sz="quarter" idx="11"/>
          </p:nvPr>
        </p:nvSpPr>
        <p:spPr/>
        <p:txBody>
          <a:bodyPr/>
          <a:lstStyle/>
          <a:p>
            <a:r>
              <a:rPr lang="en-US" dirty="0"/>
              <a:t>Actual payment data is imported to the CPRM system from GSA General Ledger each night.</a:t>
            </a:r>
          </a:p>
          <a:p>
            <a:r>
              <a:rPr lang="en-US" dirty="0"/>
              <a:t>The actual payment data is matched to the CAF Payment Data forms.</a:t>
            </a:r>
          </a:p>
          <a:p>
            <a:pPr lvl="1"/>
            <a:r>
              <a:rPr lang="en-US" sz="1400" dirty="0"/>
              <a:t>When matches are made, the system updates the CAF Payment Data form status to ‘Reconciled’.</a:t>
            </a:r>
          </a:p>
          <a:p>
            <a:pPr lvl="1"/>
            <a:r>
              <a:rPr lang="en-US" sz="1400" dirty="0"/>
              <a:t>When there is no match, the system sets the CAF Payment Data form status to ‘Pending</a:t>
            </a:r>
            <a:r>
              <a:rPr lang="en-US" sz="1400" dirty="0" smtClean="0"/>
              <a:t>’.</a:t>
            </a:r>
          </a:p>
          <a:p>
            <a:pPr lvl="1"/>
            <a:r>
              <a:rPr lang="en-US" sz="1400" dirty="0" smtClean="0"/>
              <a:t>If a payment made via Pay.gov is rejected for any reason, the system sets the CAF Payment Data for status to ‘Rejected’. </a:t>
            </a:r>
          </a:p>
          <a:p>
            <a:pPr lvl="1"/>
            <a:r>
              <a:rPr lang="en-US" sz="1400" dirty="0"/>
              <a:t>If the GSA needs to assist a company in reallocating CAF paid for one task order to another task order, the status of the entry will be ‘Reallocation’.</a:t>
            </a:r>
          </a:p>
          <a:p>
            <a:r>
              <a:rPr lang="en-US" dirty="0" smtClean="0"/>
              <a:t>Matches </a:t>
            </a:r>
            <a:r>
              <a:rPr lang="en-US" dirty="0"/>
              <a:t>are made on the amount and date reported on the CAF Payment Data form.  </a:t>
            </a:r>
          </a:p>
          <a:p>
            <a:pPr lvl="1"/>
            <a:r>
              <a:rPr lang="en-US" sz="1600" dirty="0"/>
              <a:t>The amount on the form must exactly match the actual payment</a:t>
            </a:r>
            <a:r>
              <a:rPr lang="en-US" sz="1600" dirty="0" smtClean="0"/>
              <a:t>. </a:t>
            </a:r>
            <a:endParaRPr lang="en-US" sz="1600"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87712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38</a:t>
            </a:fld>
            <a:endParaRPr lang="en-US" dirty="0"/>
          </a:p>
        </p:txBody>
      </p:sp>
      <p:sp>
        <p:nvSpPr>
          <p:cNvPr id="4" name="Text Placeholder 3"/>
          <p:cNvSpPr>
            <a:spLocks noGrp="1"/>
          </p:cNvSpPr>
          <p:nvPr>
            <p:ph type="body" sz="quarter" idx="11"/>
          </p:nvPr>
        </p:nvSpPr>
        <p:spPr/>
        <p:txBody>
          <a:bodyPr/>
          <a:lstStyle/>
          <a:p>
            <a:r>
              <a:rPr lang="en-US" dirty="0"/>
              <a:t>Use the ‘Task Order Awards by Company’ report to validate that the invoice data is accurate and complete for your order(s) and the CAF payments have been made for the full amount owed.</a:t>
            </a:r>
          </a:p>
          <a:p>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pic>
        <p:nvPicPr>
          <p:cNvPr id="7" name="Picture 6"/>
          <p:cNvPicPr>
            <a:picLocks noChangeAspect="1"/>
          </p:cNvPicPr>
          <p:nvPr/>
        </p:nvPicPr>
        <p:blipFill rotWithShape="1">
          <a:blip r:embed="rId18">
            <a:extLst>
              <a:ext uri="{28A0092B-C50C-407E-A947-70E740481C1C}">
                <a14:useLocalDpi xmlns:a14="http://schemas.microsoft.com/office/drawing/2010/main" val="0"/>
              </a:ext>
            </a:extLst>
          </a:blip>
          <a:srcRect b="30233"/>
          <a:stretch/>
        </p:blipFill>
        <p:spPr>
          <a:xfrm>
            <a:off x="2057400" y="3252255"/>
            <a:ext cx="6497955" cy="3377145"/>
          </a:xfrm>
          <a:prstGeom prst="rect">
            <a:avLst/>
          </a:prstGeom>
          <a:ln w="15875">
            <a:solidFill>
              <a:srgbClr val="013C88"/>
            </a:solidFill>
          </a:ln>
        </p:spPr>
      </p:pic>
      <p:sp>
        <p:nvSpPr>
          <p:cNvPr id="8" name="callout click edit"/>
          <p:cNvSpPr/>
          <p:nvPr/>
        </p:nvSpPr>
        <p:spPr bwMode="auto">
          <a:xfrm>
            <a:off x="7841243" y="5462645"/>
            <a:ext cx="1110016" cy="303502"/>
          </a:xfrm>
          <a:prstGeom prst="wedgeRoundRectCallout">
            <a:avLst>
              <a:gd name="adj1" fmla="val -57523"/>
              <a:gd name="adj2" fmla="val -22970"/>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Report </a:t>
            </a:r>
            <a:r>
              <a:rPr lang="en-US" sz="1000" dirty="0" err="1" smtClean="0">
                <a:latin typeface="Arial" pitchFamily="34" charset="0"/>
              </a:rPr>
              <a:t>Portlet</a:t>
            </a:r>
            <a:endParaRPr kumimoji="0" lang="en-US"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77258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39</a:t>
            </a:fld>
            <a:endParaRPr lang="en-US" dirty="0"/>
          </a:p>
        </p:txBody>
      </p:sp>
      <p:sp>
        <p:nvSpPr>
          <p:cNvPr id="4" name="Text Placeholder 3"/>
          <p:cNvSpPr>
            <a:spLocks noGrp="1"/>
          </p:cNvSpPr>
          <p:nvPr>
            <p:ph type="body" sz="quarter" idx="11"/>
          </p:nvPr>
        </p:nvSpPr>
        <p:spPr>
          <a:xfrm>
            <a:off x="1828800" y="1981200"/>
            <a:ext cx="6858000" cy="4191000"/>
          </a:xfrm>
        </p:spPr>
        <p:txBody>
          <a:bodyPr/>
          <a:lstStyle/>
          <a:p>
            <a:pPr marL="0" indent="0" algn="ctr">
              <a:buNone/>
            </a:pPr>
            <a:r>
              <a:rPr lang="en-US" dirty="0" smtClean="0"/>
              <a:t>Thank you for completing </a:t>
            </a:r>
            <a:r>
              <a:rPr lang="en-US" dirty="0"/>
              <a:t>the </a:t>
            </a:r>
            <a:r>
              <a:rPr lang="en-US" dirty="0" smtClean="0"/>
              <a:t>CPRM Training Module: Advanced </a:t>
            </a:r>
            <a:r>
              <a:rPr lang="en-US" dirty="0"/>
              <a:t>Instruction on Entering Invoice Data and CAF Payment </a:t>
            </a:r>
            <a:r>
              <a:rPr lang="en-US" dirty="0" smtClean="0"/>
              <a:t>Data </a:t>
            </a:r>
            <a:endParaRPr lang="en-US" dirty="0"/>
          </a:p>
          <a:p>
            <a:pPr marL="0" indent="0" algn="ctr">
              <a:buNone/>
            </a:pPr>
            <a:endParaRPr lang="en-US" dirty="0" smtClean="0"/>
          </a:p>
          <a:p>
            <a:pPr marL="0" indent="0" algn="ctr">
              <a:buNone/>
            </a:pPr>
            <a:r>
              <a:rPr lang="en-US" dirty="0"/>
              <a:t>Be sure to visit the other modules:</a:t>
            </a:r>
          </a:p>
          <a:p>
            <a:r>
              <a:rPr lang="en-US" sz="1200" dirty="0"/>
              <a:t>CPRM Training Module: Advanced Instruction on Workflow and System Access</a:t>
            </a:r>
          </a:p>
          <a:p>
            <a:r>
              <a:rPr lang="en-US" sz="1200" dirty="0"/>
              <a:t>CPRM Training Module: Advanced Instruction on Entering </a:t>
            </a:r>
            <a:r>
              <a:rPr lang="en-US" sz="1200" dirty="0" smtClean="0"/>
              <a:t>Order Data </a:t>
            </a:r>
            <a:r>
              <a:rPr lang="en-US" sz="1200" dirty="0"/>
              <a:t>and </a:t>
            </a:r>
            <a:r>
              <a:rPr lang="en-US" sz="1200" dirty="0" smtClean="0"/>
              <a:t>Modification Data</a:t>
            </a:r>
            <a:endParaRPr lang="en-US" sz="1200" dirty="0"/>
          </a:p>
          <a:p>
            <a:endParaRPr lang="en-US" dirty="0"/>
          </a:p>
          <a:p>
            <a:pPr algn="ctr">
              <a:buNone/>
            </a:pPr>
            <a:r>
              <a:rPr lang="en-US" dirty="0"/>
              <a:t>Tip: Help is available on each page in the </a:t>
            </a:r>
            <a:r>
              <a:rPr lang="en-US" dirty="0" smtClean="0"/>
              <a:t>system by clicking the ‘Guide Me’ link at the top.</a:t>
            </a:r>
          </a:p>
          <a:p>
            <a:pPr algn="ctr">
              <a:buNone/>
            </a:pPr>
            <a:endParaRPr lang="en-US" dirty="0"/>
          </a:p>
          <a:p>
            <a:pPr algn="ctr">
              <a:buNone/>
            </a:pPr>
            <a:r>
              <a:rPr lang="en-US" dirty="0"/>
              <a:t>AASBS Helpdesk contact info:</a:t>
            </a:r>
          </a:p>
          <a:p>
            <a:pPr algn="ctr">
              <a:buNone/>
            </a:pPr>
            <a:r>
              <a:rPr lang="en-US" sz="1800" dirty="0">
                <a:hlinkClick r:id="rId2"/>
              </a:rPr>
              <a:t>aasbs.helpdesk@gsa.gov</a:t>
            </a:r>
            <a:endParaRPr lang="en-US" sz="1800" dirty="0"/>
          </a:p>
          <a:p>
            <a:pPr algn="ctr">
              <a:buNone/>
            </a:pPr>
            <a:r>
              <a:rPr lang="en-US" sz="1800" dirty="0"/>
              <a:t>877-472-4877</a:t>
            </a:r>
          </a:p>
          <a:p>
            <a:endParaRPr lang="en-US" dirty="0"/>
          </a:p>
        </p:txBody>
      </p:sp>
      <p:sp>
        <p:nvSpPr>
          <p:cNvPr id="5" name="Text Placeholder 4"/>
          <p:cNvSpPr>
            <a:spLocks noGrp="1"/>
          </p:cNvSpPr>
          <p:nvPr>
            <p:ph type="body" sz="quarter" idx="12"/>
          </p:nvPr>
        </p:nvSpPr>
        <p:spPr/>
        <p:txBody>
          <a:bodyPr/>
          <a:lstStyle/>
          <a:p>
            <a:r>
              <a:rPr lang="en-US" dirty="0">
                <a:hlinkClick r:id="rId3" action="ppaction://hlinksldjump"/>
              </a:rPr>
              <a:t>About this Training</a:t>
            </a:r>
          </a:p>
          <a:p>
            <a:r>
              <a:rPr lang="en-US" dirty="0">
                <a:hlinkClick r:id="rId4" action="ppaction://hlinksldjump"/>
              </a:rPr>
              <a:t>You Will Learn</a:t>
            </a:r>
            <a:endParaRPr lang="en-US" dirty="0">
              <a:hlinkClick r:id="rId3" action="ppaction://hlinksldjump"/>
            </a:endParaRPr>
          </a:p>
          <a:p>
            <a:r>
              <a:rPr lang="en-US" dirty="0">
                <a:hlinkClick r:id="rId5" action="ppaction://hlinksldjump"/>
              </a:rPr>
              <a:t>CPRM Overview</a:t>
            </a:r>
            <a:endParaRPr lang="en-US" dirty="0">
              <a:hlinkClick r:id="rId3" action="ppaction://hlinksldjump"/>
            </a:endParaRPr>
          </a:p>
          <a:p>
            <a:r>
              <a:rPr lang="en-US" dirty="0">
                <a:hlinkClick r:id="rId6" action="ppaction://hlinksldjump"/>
              </a:rPr>
              <a:t>High-level Workflow</a:t>
            </a:r>
            <a:endParaRPr lang="en-US" dirty="0"/>
          </a:p>
          <a:p>
            <a:r>
              <a:rPr lang="en-US" dirty="0">
                <a:hlinkClick r:id="rId7" action="ppaction://hlinksldjump"/>
              </a:rPr>
              <a:t>Timing</a:t>
            </a:r>
            <a:endParaRPr lang="en-US" dirty="0"/>
          </a:p>
          <a:p>
            <a:endParaRPr lang="en-US" dirty="0"/>
          </a:p>
          <a:p>
            <a:pPr marL="0" indent="0">
              <a:buNone/>
            </a:pPr>
            <a:r>
              <a:rPr lang="en-US" dirty="0"/>
              <a:t>How to…</a:t>
            </a:r>
          </a:p>
          <a:p>
            <a:r>
              <a:rPr lang="en-US" dirty="0">
                <a:hlinkClick r:id="rId7" action="ppaction://hlinksldjump"/>
              </a:rPr>
              <a:t>Invoice Data Reporting</a:t>
            </a:r>
            <a:endParaRPr lang="en-US" dirty="0">
              <a:hlinkClick r:id="rId8" action="ppaction://hlinksldjump"/>
            </a:endParaRPr>
          </a:p>
          <a:p>
            <a:r>
              <a:rPr lang="en-US" dirty="0">
                <a:hlinkClick r:id="rId9" action="ppaction://hlinksldjump"/>
              </a:rPr>
              <a:t>Enter Invoice Data</a:t>
            </a:r>
            <a:endParaRPr lang="en-US" dirty="0"/>
          </a:p>
          <a:p>
            <a:r>
              <a:rPr lang="en-US" dirty="0">
                <a:hlinkClick r:id="rId10" action="ppaction://hlinksldjump"/>
              </a:rPr>
              <a:t>Upload Package</a:t>
            </a:r>
            <a:endParaRPr lang="en-US" dirty="0"/>
          </a:p>
          <a:p>
            <a:r>
              <a:rPr lang="en-US" dirty="0">
                <a:hlinkClick r:id="rId11" action="ppaction://hlinksldjump"/>
              </a:rPr>
              <a:t>Zero Invoice Reporting</a:t>
            </a:r>
            <a:endParaRPr lang="en-US" dirty="0">
              <a:hlinkClick r:id="rId12" action="ppaction://hlinksldjump"/>
            </a:endParaRPr>
          </a:p>
          <a:p>
            <a:r>
              <a:rPr lang="en-US" dirty="0">
                <a:hlinkClick r:id="rId11" action="ppaction://hlinksldjump"/>
              </a:rPr>
              <a:t>Enter Zero Invoice</a:t>
            </a:r>
            <a:endParaRPr lang="en-US" dirty="0"/>
          </a:p>
          <a:p>
            <a:r>
              <a:rPr lang="en-US" dirty="0">
                <a:hlinkClick r:id="rId13" action="ppaction://hlinksldjump"/>
              </a:rPr>
              <a:t>CAF Payment Data Reporting</a:t>
            </a:r>
            <a:endParaRPr lang="en-US" dirty="0"/>
          </a:p>
          <a:p>
            <a:r>
              <a:rPr lang="en-US" dirty="0">
                <a:hlinkClick r:id="rId8" action="ppaction://hlinksldjump"/>
              </a:rPr>
              <a:t>Enter CAF Payment Data</a:t>
            </a:r>
            <a:endParaRPr lang="en-US" dirty="0"/>
          </a:p>
          <a:p>
            <a:r>
              <a:rPr lang="en-US" dirty="0">
                <a:hlinkClick r:id="rId14" action="ppaction://hlinksldjump"/>
              </a:rPr>
              <a:t>Pay CAF with Pay.gov</a:t>
            </a:r>
            <a:endParaRPr lang="en-US" dirty="0">
              <a:hlinkClick r:id="rId15" action="ppaction://hlinksldjump"/>
            </a:endParaRPr>
          </a:p>
          <a:p>
            <a:r>
              <a:rPr lang="en-US" dirty="0">
                <a:hlinkClick r:id="rId12" action="ppaction://hlinksldjump"/>
              </a:rPr>
              <a:t>Search for CAF Payment Data</a:t>
            </a:r>
            <a:endParaRPr lang="en-US" dirty="0"/>
          </a:p>
          <a:p>
            <a:r>
              <a:rPr lang="en-US" dirty="0">
                <a:hlinkClick r:id="rId16" action="ppaction://hlinksldjump"/>
              </a:rPr>
              <a:t>CAF Payment Reconciliation</a:t>
            </a:r>
            <a:endParaRPr lang="en-US" dirty="0"/>
          </a:p>
          <a:p>
            <a:r>
              <a:rPr lang="en-US" dirty="0">
                <a:hlinkClick r:id="rId17" action="ppaction://hlinksldjump"/>
              </a:rPr>
              <a:t>Reports</a:t>
            </a:r>
            <a:endParaRPr lang="en-US" dirty="0">
              <a:hlinkClick r:id="rId15" action="ppaction://hlinksldjump"/>
            </a:endParaRPr>
          </a:p>
          <a:p>
            <a:pPr marL="0" indent="0">
              <a:buNone/>
            </a:pPr>
            <a:endParaRPr lang="en-US" dirty="0">
              <a:hlinkClick r:id="rId16" action="ppaction://hlinksldjump"/>
            </a:endParaRPr>
          </a:p>
          <a:p>
            <a:pPr marL="0" indent="0">
              <a:buNone/>
            </a:pPr>
            <a:r>
              <a:rPr lang="en-US" dirty="0"/>
              <a:t>Resources…</a:t>
            </a:r>
          </a:p>
          <a:p>
            <a:r>
              <a:rPr lang="en-US" dirty="0">
                <a:hlinkClick r:id="rId16" action="ppaction://hlinksldjump"/>
              </a:rPr>
              <a:t>Glossary</a:t>
            </a:r>
            <a:endParaRPr lang="en-US" dirty="0"/>
          </a:p>
          <a:p>
            <a:r>
              <a:rPr lang="en-US" dirty="0">
                <a:hlinkClick r:id="rId17" action="ppaction://hlinksldjump"/>
              </a:rPr>
              <a:t>Contractor Workflow</a:t>
            </a:r>
            <a:endParaRPr lang="en-US" dirty="0"/>
          </a:p>
          <a:p>
            <a:r>
              <a:rPr lang="en-US" dirty="0">
                <a:hlinkClick r:id="rId18"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60288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Overview</a:t>
            </a:r>
            <a:endParaRPr lang="en-US" dirty="0"/>
          </a:p>
        </p:txBody>
      </p:sp>
      <p:sp>
        <p:nvSpPr>
          <p:cNvPr id="4" name="Slide Number Placeholder 3"/>
          <p:cNvSpPr>
            <a:spLocks noGrp="1"/>
          </p:cNvSpPr>
          <p:nvPr>
            <p:ph type="sldNum" sz="quarter" idx="10"/>
          </p:nvPr>
        </p:nvSpPr>
        <p:spPr/>
        <p:txBody>
          <a:bodyPr/>
          <a:lstStyle/>
          <a:p>
            <a:fld id="{62008419-23A2-4024-92AB-8FB458D929B3}" type="slidenum">
              <a:rPr lang="en-US" smtClean="0"/>
              <a:pPr/>
              <a:t>4</a:t>
            </a:fld>
            <a:endParaRPr lang="en-US"/>
          </a:p>
        </p:txBody>
      </p:sp>
      <p:sp>
        <p:nvSpPr>
          <p:cNvPr id="13" name="Text Placeholder 12"/>
          <p:cNvSpPr>
            <a:spLocks noGrp="1"/>
          </p:cNvSpPr>
          <p:nvPr>
            <p:ph type="body" sz="quarter" idx="11"/>
          </p:nvPr>
        </p:nvSpPr>
        <p:spPr/>
        <p:txBody>
          <a:bodyPr/>
          <a:lstStyle/>
          <a:p>
            <a:r>
              <a:rPr lang="en-US" dirty="0" smtClean="0"/>
              <a:t>The CPRM was designed to enable you to report Transactional Data, such as order data, invoice data and contract access fee (CAF) payment data for your task/delivery orders awarded on GWACs, Connections II, OASIS, </a:t>
            </a:r>
            <a:r>
              <a:rPr lang="en-US" dirty="0" err="1" smtClean="0"/>
              <a:t>HCaTS</a:t>
            </a:r>
            <a:r>
              <a:rPr lang="en-US" dirty="0" smtClean="0"/>
              <a:t>, BMO, and other IDIQ Multiple Award Contracts (MACs)</a:t>
            </a:r>
          </a:p>
          <a:p>
            <a:r>
              <a:rPr lang="en-US" dirty="0" smtClean="0"/>
              <a:t>This presentation focuses on:</a:t>
            </a:r>
          </a:p>
          <a:p>
            <a:pPr lvl="1"/>
            <a:r>
              <a:rPr lang="en-US" dirty="0" smtClean="0"/>
              <a:t>Reporting invoice data</a:t>
            </a:r>
          </a:p>
          <a:p>
            <a:pPr lvl="1"/>
            <a:r>
              <a:rPr lang="en-US" dirty="0" smtClean="0"/>
              <a:t>Reporting CAF payment data</a:t>
            </a:r>
            <a:endParaRPr lang="en-US" dirty="0"/>
          </a:p>
        </p:txBody>
      </p:sp>
      <p:sp>
        <p:nvSpPr>
          <p:cNvPr id="7" name="Text Placeholder 6"/>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smtClean="0"/>
          </a:p>
          <a:p>
            <a:endParaRPr lang="en-US" dirty="0"/>
          </a:p>
        </p:txBody>
      </p:sp>
      <p:sp>
        <p:nvSpPr>
          <p:cNvPr id="10" name="Text Placeholder 9"/>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0681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40</a:t>
            </a:fld>
            <a:endParaRPr lang="en-US" dirty="0"/>
          </a:p>
        </p:txBody>
      </p:sp>
      <p:sp>
        <p:nvSpPr>
          <p:cNvPr id="4" name="Text Placeholder 3"/>
          <p:cNvSpPr>
            <a:spLocks noGrp="1"/>
          </p:cNvSpPr>
          <p:nvPr>
            <p:ph type="body" sz="quarter" idx="11"/>
          </p:nvPr>
        </p:nvSpPr>
        <p:spPr/>
        <p:txBody>
          <a:bodyPr/>
          <a:lstStyle/>
          <a:p>
            <a:pPr marL="0" indent="0">
              <a:buNone/>
            </a:pPr>
            <a:endParaRPr lang="en-US" sz="3600" dirty="0" smtClean="0"/>
          </a:p>
          <a:p>
            <a:pPr marL="0" indent="0">
              <a:buNone/>
            </a:pPr>
            <a:endParaRPr lang="en-US" sz="3600" dirty="0"/>
          </a:p>
          <a:p>
            <a:pPr marL="0" indent="0">
              <a:buNone/>
            </a:pPr>
            <a:r>
              <a:rPr lang="en-US" sz="6000" dirty="0" smtClean="0"/>
              <a:t>Resources</a:t>
            </a:r>
            <a:endParaRPr lang="en-US" sz="6000"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60332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Glossary</a:t>
            </a:r>
            <a:endParaRPr lang="en-US" dirty="0"/>
          </a:p>
        </p:txBody>
      </p:sp>
      <p:sp>
        <p:nvSpPr>
          <p:cNvPr id="3" name="Slide Number Placeholder 2"/>
          <p:cNvSpPr>
            <a:spLocks noGrp="1"/>
          </p:cNvSpPr>
          <p:nvPr>
            <p:ph type="sldNum" sz="quarter" idx="10"/>
          </p:nvPr>
        </p:nvSpPr>
        <p:spPr/>
        <p:txBody>
          <a:bodyPr/>
          <a:lstStyle/>
          <a:p>
            <a:fld id="{96BB0D87-118A-4C7F-8579-589BAC421ADB}" type="slidenum">
              <a:rPr lang="en-US" smtClean="0"/>
              <a:pPr/>
              <a:t>41</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60802669"/>
              </p:ext>
            </p:extLst>
          </p:nvPr>
        </p:nvGraphicFramePr>
        <p:xfrm>
          <a:off x="1905000" y="1707776"/>
          <a:ext cx="6172200" cy="4602480"/>
        </p:xfrm>
        <a:graphic>
          <a:graphicData uri="http://schemas.openxmlformats.org/drawingml/2006/table">
            <a:tbl>
              <a:tblPr firstRow="1" bandRow="1">
                <a:tableStyleId>{21E4AEA4-8DFA-4A89-87EB-49C32662AFE0}</a:tableStyleId>
              </a:tblPr>
              <a:tblGrid>
                <a:gridCol w="1388745"/>
                <a:gridCol w="4783455"/>
              </a:tblGrid>
              <a:tr h="0">
                <a:tc>
                  <a:txBody>
                    <a:bodyPr/>
                    <a:lstStyle/>
                    <a:p>
                      <a:r>
                        <a:rPr lang="en-US" sz="800" dirty="0" smtClean="0"/>
                        <a:t>Term</a:t>
                      </a:r>
                      <a:endParaRPr lang="en-US" sz="800" dirty="0"/>
                    </a:p>
                  </a:txBody>
                  <a:tcPr/>
                </a:tc>
                <a:tc>
                  <a:txBody>
                    <a:bodyPr/>
                    <a:lstStyle/>
                    <a:p>
                      <a:r>
                        <a:rPr lang="en-US" sz="800" dirty="0" smtClean="0"/>
                        <a:t>Definition</a:t>
                      </a:r>
                      <a:endParaRPr lang="en-US" sz="800" dirty="0"/>
                    </a:p>
                  </a:txBody>
                  <a:tcPr/>
                </a:tc>
              </a:tr>
              <a:tr h="0">
                <a:tc>
                  <a:txBody>
                    <a:bodyPr/>
                    <a:lstStyle/>
                    <a:p>
                      <a:r>
                        <a:rPr lang="en-US" sz="800" dirty="0" smtClean="0"/>
                        <a:t>AASBS</a:t>
                      </a:r>
                      <a:endParaRPr lang="en-US" sz="800" dirty="0"/>
                    </a:p>
                  </a:txBody>
                  <a:tcPr/>
                </a:tc>
                <a:tc>
                  <a:txBody>
                    <a:bodyPr/>
                    <a:lstStyle/>
                    <a:p>
                      <a:r>
                        <a:rPr lang="en-US" sz="800" dirty="0" smtClean="0"/>
                        <a:t>Assisted Acquisition Services</a:t>
                      </a:r>
                      <a:r>
                        <a:rPr lang="en-US" sz="800" baseline="0" dirty="0" smtClean="0"/>
                        <a:t> – Business Systems</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ACH</a:t>
                      </a:r>
                    </a:p>
                  </a:txBody>
                  <a:tcPr/>
                </a:tc>
                <a:tc>
                  <a:txBody>
                    <a:bodyPr/>
                    <a:lstStyle/>
                    <a:p>
                      <a:r>
                        <a:rPr lang="en-US" sz="800" dirty="0" smtClean="0"/>
                        <a:t>Automated Clearing</a:t>
                      </a:r>
                      <a:r>
                        <a:rPr lang="en-US" sz="800" baseline="0" dirty="0" smtClean="0"/>
                        <a:t> House</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AGF</a:t>
                      </a:r>
                    </a:p>
                  </a:txBody>
                  <a:tcPr/>
                </a:tc>
                <a:tc>
                  <a:txBody>
                    <a:bodyPr/>
                    <a:lstStyle/>
                    <a:p>
                      <a:r>
                        <a:rPr lang="en-US" sz="800" dirty="0" smtClean="0"/>
                        <a:t>Associated Government Fee</a:t>
                      </a:r>
                      <a:endParaRPr lang="en-US" sz="800" dirty="0"/>
                    </a:p>
                  </a:txBody>
                  <a:tcPr/>
                </a:tc>
              </a:tr>
              <a:tr h="12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ASSIST</a:t>
                      </a:r>
                    </a:p>
                  </a:txBody>
                  <a:tcPr/>
                </a:tc>
                <a:tc>
                  <a:txBody>
                    <a:bodyPr/>
                    <a:lstStyle/>
                    <a:p>
                      <a:r>
                        <a:rPr lang="en-US" sz="800" dirty="0" smtClean="0"/>
                        <a:t>Assisted Services Shared Information </a:t>
                      </a:r>
                      <a:r>
                        <a:rPr lang="en-US" sz="800" dirty="0" err="1" smtClean="0"/>
                        <a:t>SysTem</a:t>
                      </a:r>
                      <a:endParaRPr lang="en-US" sz="8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CAF</a:t>
                      </a:r>
                    </a:p>
                  </a:txBody>
                  <a:tcPr/>
                </a:tc>
                <a:tc>
                  <a:txBody>
                    <a:bodyPr/>
                    <a:lstStyle/>
                    <a:p>
                      <a:r>
                        <a:rPr lang="en-US" sz="800" dirty="0" smtClean="0"/>
                        <a:t>Contract Access Fee</a:t>
                      </a:r>
                      <a:endParaRPr lang="en-US" sz="8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CLIN</a:t>
                      </a:r>
                    </a:p>
                  </a:txBody>
                  <a:tcPr/>
                </a:tc>
                <a:tc>
                  <a:txBody>
                    <a:bodyPr/>
                    <a:lstStyle/>
                    <a:p>
                      <a:r>
                        <a:rPr lang="en-US" sz="800" dirty="0" smtClean="0"/>
                        <a:t>Contract Line Item Number</a:t>
                      </a:r>
                      <a:endParaRPr lang="en-US" sz="8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CPRM</a:t>
                      </a:r>
                    </a:p>
                  </a:txBody>
                  <a:tcPr/>
                </a:tc>
                <a:tc>
                  <a:txBody>
                    <a:bodyPr/>
                    <a:lstStyle/>
                    <a:p>
                      <a:r>
                        <a:rPr lang="en-US" sz="800" dirty="0" smtClean="0"/>
                        <a:t>Contract Payment </a:t>
                      </a:r>
                      <a:r>
                        <a:rPr lang="en-US" sz="800" smtClean="0"/>
                        <a:t>Reporting Module</a:t>
                      </a:r>
                      <a:endParaRPr lang="en-US" sz="8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GWAC</a:t>
                      </a:r>
                    </a:p>
                  </a:txBody>
                  <a:tcPr/>
                </a:tc>
                <a:tc>
                  <a:txBody>
                    <a:bodyPr/>
                    <a:lstStyle/>
                    <a:p>
                      <a:r>
                        <a:rPr lang="en-US" sz="800" dirty="0" smtClean="0"/>
                        <a:t>Government</a:t>
                      </a:r>
                      <a:r>
                        <a:rPr lang="en-US" sz="800" baseline="0" dirty="0" smtClean="0"/>
                        <a:t>-wide Acquisition Contract</a:t>
                      </a:r>
                      <a:endParaRPr lang="en-US" sz="800" dirty="0"/>
                    </a:p>
                  </a:txBody>
                  <a:tcPr/>
                </a:tc>
              </a:tr>
              <a:tr h="143285">
                <a:tc>
                  <a:txBody>
                    <a:bodyPr/>
                    <a:lstStyle/>
                    <a:p>
                      <a:r>
                        <a:rPr lang="en-US" sz="800" dirty="0" smtClean="0"/>
                        <a:t>GL</a:t>
                      </a:r>
                      <a:endParaRPr lang="en-US" sz="800" dirty="0"/>
                    </a:p>
                  </a:txBody>
                  <a:tcPr/>
                </a:tc>
                <a:tc>
                  <a:txBody>
                    <a:bodyPr/>
                    <a:lstStyle/>
                    <a:p>
                      <a:r>
                        <a:rPr lang="en-US" sz="800" dirty="0" smtClean="0"/>
                        <a:t>General</a:t>
                      </a:r>
                      <a:r>
                        <a:rPr lang="en-US" sz="800" baseline="0" dirty="0" smtClean="0"/>
                        <a:t> Ledger</a:t>
                      </a:r>
                      <a:endParaRPr lang="en-US" sz="800" dirty="0"/>
                    </a:p>
                  </a:txBody>
                  <a:tcPr/>
                </a:tc>
              </a:tr>
              <a:tr h="143285">
                <a:tc>
                  <a:txBody>
                    <a:bodyPr/>
                    <a:lstStyle/>
                    <a:p>
                      <a:r>
                        <a:rPr lang="en-US" sz="800" dirty="0" smtClean="0"/>
                        <a:t>IDIQ</a:t>
                      </a:r>
                      <a:endParaRPr lang="en-US" sz="800" dirty="0"/>
                    </a:p>
                  </a:txBody>
                  <a:tcPr/>
                </a:tc>
                <a:tc>
                  <a:txBody>
                    <a:bodyPr/>
                    <a:lstStyle/>
                    <a:p>
                      <a:r>
                        <a:rPr lang="en-US" sz="800" dirty="0" smtClean="0"/>
                        <a:t>Indefinite Delivery Indefinite Quantity</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ITSS</a:t>
                      </a:r>
                    </a:p>
                  </a:txBody>
                  <a:tcPr/>
                </a:tc>
                <a:tc>
                  <a:txBody>
                    <a:bodyPr/>
                    <a:lstStyle/>
                    <a:p>
                      <a:r>
                        <a:rPr lang="en-US" sz="800" dirty="0" smtClean="0"/>
                        <a:t>IT Solutions Shop</a:t>
                      </a:r>
                      <a:endParaRPr lang="en-US" sz="800" dirty="0"/>
                    </a:p>
                  </a:txBody>
                  <a:tcPr/>
                </a:tc>
              </a:tr>
              <a:tr h="143285">
                <a:tc>
                  <a:txBody>
                    <a:bodyPr/>
                    <a:lstStyle/>
                    <a:p>
                      <a:r>
                        <a:rPr lang="en-US" sz="800" dirty="0" smtClean="0"/>
                        <a:t>IP</a:t>
                      </a:r>
                      <a:endParaRPr lang="en-US" sz="800" dirty="0"/>
                    </a:p>
                  </a:txBody>
                  <a:tcPr/>
                </a:tc>
                <a:tc>
                  <a:txBody>
                    <a:bodyPr/>
                    <a:lstStyle/>
                    <a:p>
                      <a:r>
                        <a:rPr lang="en-US" sz="800" dirty="0" smtClean="0"/>
                        <a:t>Industry Partner</a:t>
                      </a:r>
                      <a:endParaRPr lang="en-US" sz="800" dirty="0"/>
                    </a:p>
                  </a:txBody>
                  <a:tcPr/>
                </a:tc>
              </a:tr>
              <a:tr h="143285">
                <a:tc>
                  <a:txBody>
                    <a:bodyPr/>
                    <a:lstStyle/>
                    <a:p>
                      <a:r>
                        <a:rPr lang="en-US" sz="800" dirty="0" smtClean="0"/>
                        <a:t>MAC</a:t>
                      </a:r>
                      <a:endParaRPr lang="en-US" sz="800" dirty="0"/>
                    </a:p>
                  </a:txBody>
                  <a:tcPr/>
                </a:tc>
                <a:tc>
                  <a:txBody>
                    <a:bodyPr/>
                    <a:lstStyle/>
                    <a:p>
                      <a:r>
                        <a:rPr lang="en-US" sz="800" dirty="0" smtClean="0"/>
                        <a:t>Multiple</a:t>
                      </a:r>
                      <a:r>
                        <a:rPr lang="en-US" sz="800" baseline="0" dirty="0" smtClean="0"/>
                        <a:t> Award Contract</a:t>
                      </a:r>
                      <a:endParaRPr lang="en-US" sz="800" dirty="0"/>
                    </a:p>
                  </a:txBody>
                  <a:tcPr/>
                </a:tc>
              </a:tr>
              <a:tr h="143285">
                <a:tc>
                  <a:txBody>
                    <a:bodyPr/>
                    <a:lstStyle/>
                    <a:p>
                      <a:r>
                        <a:rPr lang="en-US" sz="800" dirty="0" smtClean="0"/>
                        <a:t>OASIS /</a:t>
                      </a:r>
                      <a:r>
                        <a:rPr lang="en-US" sz="800" baseline="0" dirty="0" smtClean="0"/>
                        <a:t> OASIS SB</a:t>
                      </a:r>
                      <a:endParaRPr lang="en-US" sz="800" dirty="0"/>
                    </a:p>
                  </a:txBody>
                  <a:tcPr/>
                </a:tc>
                <a:tc>
                  <a:txBody>
                    <a:bodyPr/>
                    <a:lstStyle/>
                    <a:p>
                      <a:r>
                        <a:rPr lang="en-US" sz="800" dirty="0" smtClean="0"/>
                        <a:t>One Acquisition Solution for Integrated Services</a:t>
                      </a:r>
                      <a:r>
                        <a:rPr lang="en-US" sz="800" baseline="0" dirty="0" smtClean="0"/>
                        <a:t>; SB: Small Business</a:t>
                      </a:r>
                      <a:endParaRPr lang="en-US" sz="800" dirty="0"/>
                    </a:p>
                  </a:txBody>
                  <a:tcPr/>
                </a:tc>
              </a:tr>
              <a:tr h="143285">
                <a:tc>
                  <a:txBody>
                    <a:bodyPr/>
                    <a:lstStyle/>
                    <a:p>
                      <a:r>
                        <a:rPr lang="en-US" sz="800" dirty="0" smtClean="0"/>
                        <a:t>OCO</a:t>
                      </a:r>
                      <a:endParaRPr lang="en-US" sz="800" dirty="0"/>
                    </a:p>
                  </a:txBody>
                  <a:tcPr/>
                </a:tc>
                <a:tc>
                  <a:txBody>
                    <a:bodyPr/>
                    <a:lstStyle/>
                    <a:p>
                      <a:r>
                        <a:rPr lang="en-US" sz="800" dirty="0" smtClean="0"/>
                        <a:t>Ordering Contracting Officer</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OMB</a:t>
                      </a:r>
                    </a:p>
                  </a:txBody>
                  <a:tcPr/>
                </a:tc>
                <a:tc>
                  <a:txBody>
                    <a:bodyPr/>
                    <a:lstStyle/>
                    <a:p>
                      <a:r>
                        <a:rPr lang="en-US" sz="800" dirty="0" smtClean="0"/>
                        <a:t>Office</a:t>
                      </a:r>
                      <a:r>
                        <a:rPr lang="en-US" sz="800" baseline="0" dirty="0" smtClean="0"/>
                        <a:t> of Management and Budget</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Pay.gov</a:t>
                      </a:r>
                    </a:p>
                  </a:txBody>
                  <a:tcPr/>
                </a:tc>
                <a:tc>
                  <a:txBody>
                    <a:bodyPr/>
                    <a:lstStyle/>
                    <a:p>
                      <a:r>
                        <a:rPr lang="en-US" sz="800" dirty="0" smtClean="0"/>
                        <a:t>A</a:t>
                      </a:r>
                      <a:r>
                        <a:rPr lang="en-US" sz="800" baseline="0" dirty="0" smtClean="0"/>
                        <a:t> U.S. Treasury application that enables U.S. government agencies to accept payments via electronic bank transfer or credit card.</a:t>
                      </a:r>
                      <a:endParaRPr lang="en-US" sz="800" dirty="0"/>
                    </a:p>
                  </a:txBody>
                  <a:tcPr/>
                </a:tc>
              </a:tr>
              <a:tr h="143285">
                <a:tc>
                  <a:txBody>
                    <a:bodyPr/>
                    <a:lstStyle/>
                    <a:p>
                      <a:r>
                        <a:rPr lang="en-US" sz="800" dirty="0" smtClean="0"/>
                        <a:t>PCO</a:t>
                      </a:r>
                      <a:endParaRPr lang="en-US" sz="800" dirty="0"/>
                    </a:p>
                  </a:txBody>
                  <a:tcPr/>
                </a:tc>
                <a:tc>
                  <a:txBody>
                    <a:bodyPr/>
                    <a:lstStyle/>
                    <a:p>
                      <a:r>
                        <a:rPr lang="en-US" sz="800" dirty="0" smtClean="0"/>
                        <a:t>Procuring Contracting Officer</a:t>
                      </a:r>
                      <a:endParaRPr lang="en-US" sz="800" dirty="0"/>
                    </a:p>
                  </a:txBody>
                  <a:tcPr/>
                </a:tc>
              </a:tr>
              <a:tr h="143285">
                <a:tc>
                  <a:txBody>
                    <a:bodyPr/>
                    <a:lstStyle/>
                    <a:p>
                      <a:r>
                        <a:rPr lang="en-US" sz="800" dirty="0" smtClean="0"/>
                        <a:t>POP</a:t>
                      </a:r>
                      <a:endParaRPr lang="en-US" sz="800" dirty="0"/>
                    </a:p>
                  </a:txBody>
                  <a:tcPr/>
                </a:tc>
                <a:tc>
                  <a:txBody>
                    <a:bodyPr/>
                    <a:lstStyle/>
                    <a:p>
                      <a:r>
                        <a:rPr lang="en-US" sz="800" dirty="0" smtClean="0"/>
                        <a:t>Period of Performance</a:t>
                      </a:r>
                      <a:endParaRPr lang="en-US" sz="800" dirty="0"/>
                    </a:p>
                  </a:txBody>
                  <a:tcPr/>
                </a:tc>
              </a:tr>
              <a:tr h="1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REX</a:t>
                      </a:r>
                      <a:endParaRPr lang="en-US" sz="800" dirty="0"/>
                    </a:p>
                  </a:txBody>
                  <a:tcPr/>
                </a:tc>
                <a:tc>
                  <a:txBody>
                    <a:bodyPr/>
                    <a:lstStyle/>
                    <a:p>
                      <a:r>
                        <a:rPr lang="en-US" sz="800" dirty="0" smtClean="0"/>
                        <a:t>Remittance Exchange.  Another method for contractors to</a:t>
                      </a:r>
                      <a:r>
                        <a:rPr lang="en-US" sz="800" baseline="0" dirty="0" smtClean="0"/>
                        <a:t> remit payments to the U.S. Government </a:t>
                      </a:r>
                      <a:endParaRPr lang="en-US" sz="800" dirty="0"/>
                    </a:p>
                  </a:txBody>
                  <a:tcPr/>
                </a:tc>
              </a:tr>
            </a:tbl>
          </a:graphicData>
        </a:graphic>
      </p:graphicFrame>
    </p:spTree>
    <p:extLst>
      <p:ext uri="{BB962C8B-B14F-4D97-AF65-F5344CB8AC3E}">
        <p14:creationId xmlns:p14="http://schemas.microsoft.com/office/powerpoint/2010/main" val="72581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(Industry Partner) Workflow</a:t>
            </a:r>
            <a:endParaRPr lang="en-US" dirty="0"/>
          </a:p>
        </p:txBody>
      </p:sp>
      <p:sp>
        <p:nvSpPr>
          <p:cNvPr id="3" name="Slide Number Placeholder 2"/>
          <p:cNvSpPr>
            <a:spLocks noGrp="1"/>
          </p:cNvSpPr>
          <p:nvPr>
            <p:ph type="sldNum" sz="quarter" idx="10"/>
          </p:nvPr>
        </p:nvSpPr>
        <p:spPr/>
        <p:txBody>
          <a:bodyPr/>
          <a:lstStyle/>
          <a:p>
            <a:fld id="{96BB0D87-118A-4C7F-8579-589BAC421ADB}" type="slidenum">
              <a:rPr lang="en-US" smtClean="0"/>
              <a:pPr/>
              <a:t>42</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0" name="Text Placeholder 9"/>
          <p:cNvSpPr>
            <a:spLocks noGrp="1"/>
          </p:cNvSpPr>
          <p:nvPr>
            <p:ph type="body" sz="quarter" idx="13"/>
          </p:nvPr>
        </p:nvSpPr>
        <p:spPr/>
        <p:txBody>
          <a:bodyPr/>
          <a:lstStyle/>
          <a:p>
            <a:pPr lvl="0"/>
            <a:endParaRPr lang="en-US"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28801" y="1735435"/>
            <a:ext cx="7154226" cy="4489893"/>
          </a:xfrm>
          <a:prstGeom prst="rect">
            <a:avLst/>
          </a:prstGeom>
        </p:spPr>
      </p:pic>
      <p:sp>
        <p:nvSpPr>
          <p:cNvPr id="8" name="explain diagram"/>
          <p:cNvSpPr txBox="1"/>
          <p:nvPr/>
        </p:nvSpPr>
        <p:spPr>
          <a:xfrm>
            <a:off x="5867400" y="1811179"/>
            <a:ext cx="762000"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9" name="text  diagram"/>
          <p:cNvSpPr txBox="1"/>
          <p:nvPr/>
        </p:nvSpPr>
        <p:spPr>
          <a:xfrm>
            <a:off x="5342965" y="2332419"/>
            <a:ext cx="2667000" cy="553998"/>
          </a:xfrm>
          <a:prstGeom prst="rect">
            <a:avLst/>
          </a:prstGeom>
          <a:solidFill>
            <a:srgbClr val="FFFFCC"/>
          </a:solidFill>
          <a:ln>
            <a:solidFill>
              <a:srgbClr val="013C88"/>
            </a:solidFill>
          </a:ln>
        </p:spPr>
        <p:txBody>
          <a:bodyPr wrap="square" rtlCol="0">
            <a:spAutoFit/>
          </a:bodyPr>
          <a:lstStyle/>
          <a:p>
            <a:pPr marL="0" lvl="1" algn="l"/>
            <a:r>
              <a:rPr lang="en-US" dirty="0" smtClean="0"/>
              <a:t>This diagram details the Contractor’s workflow and how it corresponds to activities that occur outside of the CPRM.</a:t>
            </a:r>
            <a:endParaRPr lang="en-US" dirty="0"/>
          </a:p>
        </p:txBody>
      </p:sp>
      <p:sp>
        <p:nvSpPr>
          <p:cNvPr id="11" name="explain paygov"/>
          <p:cNvSpPr txBox="1"/>
          <p:nvPr/>
        </p:nvSpPr>
        <p:spPr>
          <a:xfrm>
            <a:off x="7086600" y="4040269"/>
            <a:ext cx="762000"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12" name="text  paygov"/>
          <p:cNvSpPr txBox="1"/>
          <p:nvPr/>
        </p:nvSpPr>
        <p:spPr>
          <a:xfrm>
            <a:off x="5334000" y="4838508"/>
            <a:ext cx="3467100" cy="1785104"/>
          </a:xfrm>
          <a:prstGeom prst="rect">
            <a:avLst/>
          </a:prstGeom>
          <a:solidFill>
            <a:srgbClr val="FFFFCC"/>
          </a:solidFill>
          <a:ln>
            <a:solidFill>
              <a:srgbClr val="013C88"/>
            </a:solidFill>
          </a:ln>
        </p:spPr>
        <p:txBody>
          <a:bodyPr wrap="square" rtlCol="0">
            <a:spAutoFit/>
          </a:bodyPr>
          <a:lstStyle/>
          <a:p>
            <a:pPr marL="0" lvl="1" algn="l"/>
            <a:r>
              <a:rPr lang="en-US" dirty="0" smtClean="0"/>
              <a:t>The CPRM system includes a custom link to the U.S. Treasury’s Pay.gov system via the ‘Pay’ button. </a:t>
            </a:r>
          </a:p>
          <a:p>
            <a:pPr marL="0" lvl="1" algn="l"/>
            <a:endParaRPr lang="en-US" dirty="0"/>
          </a:p>
          <a:p>
            <a:pPr marL="0" lvl="1" algn="l"/>
            <a:r>
              <a:rPr lang="en-US" b="1" dirty="0" smtClean="0"/>
              <a:t>It is important to use the CPRM ‘Pay’ button </a:t>
            </a:r>
            <a:r>
              <a:rPr lang="en-US" dirty="0" smtClean="0"/>
              <a:t>to remit your CAF Payment because the system links your payment information to your contract number and other pertinent data in CPRM.  </a:t>
            </a:r>
          </a:p>
          <a:p>
            <a:pPr marL="0" lvl="1" algn="l"/>
            <a:endParaRPr lang="en-US" dirty="0"/>
          </a:p>
          <a:p>
            <a:pPr marL="0" lvl="1" algn="l"/>
            <a:r>
              <a:rPr lang="en-US" dirty="0" smtClean="0"/>
              <a:t>With the correct contract number and other data associated to your payment, the GSA’s systems and processes function most efficiently.</a:t>
            </a:r>
            <a:endParaRPr lang="en-US" dirty="0"/>
          </a:p>
        </p:txBody>
      </p:sp>
    </p:spTree>
    <p:extLst>
      <p:ext uri="{BB962C8B-B14F-4D97-AF65-F5344CB8AC3E}">
        <p14:creationId xmlns:p14="http://schemas.microsoft.com/office/powerpoint/2010/main" val="1557478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subTnLst>
                                    <p:animClr clrSpc="rgb" dir="cw">
                                      <p:cBhvr override="childStyle">
                                        <p:cTn dur="1" fill="hold" display="0" masterRel="nextClick" afterEffect="1"/>
                                        <p:tgtEl>
                                          <p:spTgt spid="11"/>
                                        </p:tgtEl>
                                        <p:attrNameLst>
                                          <p:attrName>ppt_c</p:attrName>
                                        </p:attrNameLst>
                                      </p:cBhvr>
                                      <p:to>
                                        <a:schemeClr val="bg2"/>
                                      </p:to>
                                    </p:animClr>
                                  </p:sub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8" grpId="0"/>
      <p:bldP spid="9" grpId="0" animBg="1"/>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Resources</a:t>
            </a:r>
            <a:endParaRPr lang="en-US" dirty="0"/>
          </a:p>
        </p:txBody>
      </p:sp>
      <p:sp>
        <p:nvSpPr>
          <p:cNvPr id="3" name="Slide Number Placeholder 2"/>
          <p:cNvSpPr>
            <a:spLocks noGrp="1"/>
          </p:cNvSpPr>
          <p:nvPr>
            <p:ph type="sldNum" sz="quarter" idx="10"/>
          </p:nvPr>
        </p:nvSpPr>
        <p:spPr/>
        <p:txBody>
          <a:bodyPr/>
          <a:lstStyle/>
          <a:p>
            <a:fld id="{96BB0D87-118A-4C7F-8579-589BAC421ADB}" type="slidenum">
              <a:rPr lang="en-US" smtClean="0"/>
              <a:pPr/>
              <a:t>43</a:t>
            </a:fld>
            <a:endParaRPr lang="en-US"/>
          </a:p>
        </p:txBody>
      </p:sp>
      <p:sp>
        <p:nvSpPr>
          <p:cNvPr id="9" name="Text Placeholder 8"/>
          <p:cNvSpPr>
            <a:spLocks noGrp="1"/>
          </p:cNvSpPr>
          <p:nvPr>
            <p:ph type="body" sz="quarter" idx="11"/>
          </p:nvPr>
        </p:nvSpPr>
        <p:spPr/>
        <p:txBody>
          <a:bodyPr/>
          <a:lstStyle/>
          <a:p>
            <a:r>
              <a:rPr lang="en-US" dirty="0" smtClean="0"/>
              <a:t>Access Help Pages by clicking the “Guide Me” link at the top of each page</a:t>
            </a:r>
          </a:p>
          <a:p>
            <a:endParaRPr lang="en-US" dirty="0" smtClean="0"/>
          </a:p>
          <a:p>
            <a:endParaRPr lang="en-US" dirty="0" smtClean="0"/>
          </a:p>
          <a:p>
            <a:r>
              <a:rPr lang="en-US" dirty="0" smtClean="0"/>
              <a:t>Inside the help system, you may access other help documents using the ‘Tell Me About…’ tab</a:t>
            </a:r>
          </a:p>
          <a:p>
            <a:endParaRPr lang="en-US" dirty="0" smtClean="0"/>
          </a:p>
          <a:p>
            <a:endParaRPr lang="en-US" dirty="0" smtClean="0"/>
          </a:p>
          <a:p>
            <a:endParaRPr lang="en-US" dirty="0" smtClean="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2" name="Text Placeholder 11"/>
          <p:cNvSpPr>
            <a:spLocks noGrp="1"/>
          </p:cNvSpPr>
          <p:nvPr>
            <p:ph type="body" sz="quarter" idx="13"/>
          </p:nvPr>
        </p:nvSpPr>
        <p:spPr/>
        <p:txBody>
          <a:bodyPr/>
          <a:lstStyle/>
          <a:p>
            <a:pPr lvl="0"/>
            <a:endParaRPr lang="en-US" dirty="0"/>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30574" y="2667000"/>
            <a:ext cx="6269355" cy="657225"/>
          </a:xfrm>
          <a:prstGeom prst="rect">
            <a:avLst/>
          </a:prstGeom>
          <a:ln w="15875">
            <a:solidFill>
              <a:srgbClr val="013C88"/>
            </a:solidFill>
          </a:ln>
        </p:spPr>
      </p:pic>
      <p:pic>
        <p:nvPicPr>
          <p:cNvPr id="6" name="Picture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65070" y="4143935"/>
            <a:ext cx="5509260" cy="2348865"/>
          </a:xfrm>
          <a:prstGeom prst="rect">
            <a:avLst/>
          </a:prstGeom>
          <a:ln w="15875">
            <a:solidFill>
              <a:srgbClr val="013C88"/>
            </a:solidFill>
          </a:ln>
        </p:spPr>
      </p:pic>
    </p:spTree>
    <p:extLst>
      <p:ext uri="{BB962C8B-B14F-4D97-AF65-F5344CB8AC3E}">
        <p14:creationId xmlns:p14="http://schemas.microsoft.com/office/powerpoint/2010/main" val="314612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CPRM Workflow</a:t>
            </a:r>
            <a:endParaRPr lang="en-US" dirty="0"/>
          </a:p>
        </p:txBody>
      </p:sp>
      <p:sp>
        <p:nvSpPr>
          <p:cNvPr id="3" name="Slide Number Placeholder 2"/>
          <p:cNvSpPr>
            <a:spLocks noGrp="1"/>
          </p:cNvSpPr>
          <p:nvPr>
            <p:ph type="sldNum" sz="quarter" idx="10"/>
          </p:nvPr>
        </p:nvSpPr>
        <p:spPr/>
        <p:txBody>
          <a:bodyPr/>
          <a:lstStyle/>
          <a:p>
            <a:fld id="{96BB0D87-118A-4C7F-8579-589BAC421ADB}" type="slidenum">
              <a:rPr lang="en-US" smtClean="0"/>
              <a:pPr/>
              <a:t>5</a:t>
            </a:fld>
            <a:endParaRPr lang="en-US"/>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10" name="Text Placeholder 9"/>
          <p:cNvSpPr>
            <a:spLocks noGrp="1"/>
          </p:cNvSpPr>
          <p:nvPr>
            <p:ph type="body" sz="quarter" idx="13"/>
          </p:nvPr>
        </p:nvSpPr>
        <p:spPr/>
        <p:txBody>
          <a:bodyPr/>
          <a:lstStyle/>
          <a:p>
            <a:pPr lvl="0"/>
            <a:endParaRPr lang="en-US" dirty="0">
              <a:ea typeface="ヒラギノ角ゴ Pro W3" pitchFamily="1" charset="-128"/>
            </a:endParaRPr>
          </a:p>
        </p:txBody>
      </p:sp>
      <p:pic>
        <p:nvPicPr>
          <p:cNvPr id="6" name="swimlane diagram"/>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1952" y="2203221"/>
            <a:ext cx="6578441" cy="3650374"/>
          </a:xfrm>
          <a:prstGeom prst="rect">
            <a:avLst/>
          </a:prstGeom>
        </p:spPr>
      </p:pic>
      <p:sp>
        <p:nvSpPr>
          <p:cNvPr id="7" name="explain overall"/>
          <p:cNvSpPr txBox="1"/>
          <p:nvPr/>
        </p:nvSpPr>
        <p:spPr>
          <a:xfrm>
            <a:off x="3771900" y="2191435"/>
            <a:ext cx="762000"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8" name="text  overall"/>
          <p:cNvSpPr txBox="1"/>
          <p:nvPr/>
        </p:nvSpPr>
        <p:spPr>
          <a:xfrm>
            <a:off x="4546600" y="2114490"/>
            <a:ext cx="4077260" cy="400110"/>
          </a:xfrm>
          <a:prstGeom prst="rect">
            <a:avLst/>
          </a:prstGeom>
          <a:solidFill>
            <a:srgbClr val="FFFFCC"/>
          </a:solidFill>
          <a:ln>
            <a:solidFill>
              <a:srgbClr val="013C88"/>
            </a:solidFill>
          </a:ln>
        </p:spPr>
        <p:txBody>
          <a:bodyPr wrap="square" rtlCol="0">
            <a:spAutoFit/>
          </a:bodyPr>
          <a:lstStyle/>
          <a:p>
            <a:pPr marL="0" lvl="1" algn="l"/>
            <a:r>
              <a:rPr lang="en-US" dirty="0" smtClean="0"/>
              <a:t>Each ‘</a:t>
            </a:r>
            <a:r>
              <a:rPr lang="en-US" dirty="0" err="1" smtClean="0"/>
              <a:t>swimlane</a:t>
            </a:r>
            <a:r>
              <a:rPr lang="en-US" dirty="0" smtClean="0"/>
              <a:t>’ in this diagram provides the basic workflow steps expected of each user type. </a:t>
            </a:r>
            <a:endParaRPr lang="en-US" dirty="0"/>
          </a:p>
        </p:txBody>
      </p:sp>
      <p:sp>
        <p:nvSpPr>
          <p:cNvPr id="9" name="explain oco"/>
          <p:cNvSpPr txBox="1"/>
          <p:nvPr/>
        </p:nvSpPr>
        <p:spPr>
          <a:xfrm>
            <a:off x="6248400" y="4495800"/>
            <a:ext cx="752401"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11" name="text  oco"/>
          <p:cNvSpPr txBox="1"/>
          <p:nvPr/>
        </p:nvSpPr>
        <p:spPr>
          <a:xfrm>
            <a:off x="6290864" y="4703229"/>
            <a:ext cx="2459995" cy="707886"/>
          </a:xfrm>
          <a:prstGeom prst="rect">
            <a:avLst/>
          </a:prstGeom>
          <a:solidFill>
            <a:srgbClr val="FFFFCC"/>
          </a:solidFill>
          <a:ln>
            <a:solidFill>
              <a:srgbClr val="013C88"/>
            </a:solidFill>
          </a:ln>
        </p:spPr>
        <p:txBody>
          <a:bodyPr wrap="square" rtlCol="0">
            <a:spAutoFit/>
          </a:bodyPr>
          <a:lstStyle/>
          <a:p>
            <a:pPr marL="0" lvl="1" algn="l"/>
            <a:r>
              <a:rPr lang="en-US" dirty="0" smtClean="0"/>
              <a:t>Customer: The contracting point of contact who signs the award document for the task order, i.e</a:t>
            </a:r>
            <a:r>
              <a:rPr lang="en-US" dirty="0"/>
              <a:t>. </a:t>
            </a:r>
            <a:r>
              <a:rPr lang="en-US" dirty="0" smtClean="0"/>
              <a:t>Ordering </a:t>
            </a:r>
            <a:r>
              <a:rPr lang="en-US" dirty="0"/>
              <a:t>Contracting Officer (OCO</a:t>
            </a:r>
            <a:r>
              <a:rPr lang="en-US" dirty="0" smtClean="0"/>
              <a:t>)</a:t>
            </a:r>
            <a:endParaRPr lang="en-US" dirty="0"/>
          </a:p>
        </p:txBody>
      </p:sp>
      <p:sp>
        <p:nvSpPr>
          <p:cNvPr id="12" name="explain pco"/>
          <p:cNvSpPr txBox="1"/>
          <p:nvPr/>
        </p:nvSpPr>
        <p:spPr>
          <a:xfrm>
            <a:off x="6248399" y="5437681"/>
            <a:ext cx="752401"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13" name="text  pco"/>
          <p:cNvSpPr txBox="1"/>
          <p:nvPr/>
        </p:nvSpPr>
        <p:spPr>
          <a:xfrm>
            <a:off x="6290864" y="5722948"/>
            <a:ext cx="2459995" cy="400110"/>
          </a:xfrm>
          <a:prstGeom prst="rect">
            <a:avLst/>
          </a:prstGeom>
          <a:solidFill>
            <a:srgbClr val="FFFFCC"/>
          </a:solidFill>
          <a:ln>
            <a:solidFill>
              <a:srgbClr val="013C88"/>
            </a:solidFill>
          </a:ln>
        </p:spPr>
        <p:txBody>
          <a:bodyPr wrap="square" rtlCol="0">
            <a:spAutoFit/>
          </a:bodyPr>
          <a:lstStyle/>
          <a:p>
            <a:pPr marL="0" lvl="1" algn="l"/>
            <a:r>
              <a:rPr lang="en-US" dirty="0" smtClean="0"/>
              <a:t>GSA: The program office that manages the IDIQ program.</a:t>
            </a:r>
            <a:endParaRPr lang="en-US" dirty="0"/>
          </a:p>
        </p:txBody>
      </p:sp>
      <p:sp>
        <p:nvSpPr>
          <p:cNvPr id="14" name="explain contractor"/>
          <p:cNvSpPr txBox="1"/>
          <p:nvPr/>
        </p:nvSpPr>
        <p:spPr>
          <a:xfrm>
            <a:off x="5872198" y="2551758"/>
            <a:ext cx="752401" cy="246221"/>
          </a:xfrm>
          <a:prstGeom prst="rect">
            <a:avLst/>
          </a:prstGeom>
          <a:noFill/>
        </p:spPr>
        <p:txBody>
          <a:bodyPr wrap="square" rtlCol="0">
            <a:spAutoFit/>
          </a:bodyPr>
          <a:lstStyle/>
          <a:p>
            <a:r>
              <a:rPr lang="en-US" b="1" dirty="0" smtClean="0">
                <a:solidFill>
                  <a:srgbClr val="FF6600"/>
                </a:solidFill>
              </a:rPr>
              <a:t>explain…</a:t>
            </a:r>
            <a:endParaRPr lang="en-US" b="1" dirty="0">
              <a:solidFill>
                <a:srgbClr val="FF6600"/>
              </a:solidFill>
            </a:endParaRPr>
          </a:p>
        </p:txBody>
      </p:sp>
      <p:sp>
        <p:nvSpPr>
          <p:cNvPr id="15" name="text contractor"/>
          <p:cNvSpPr txBox="1"/>
          <p:nvPr/>
        </p:nvSpPr>
        <p:spPr>
          <a:xfrm>
            <a:off x="6553199" y="2554822"/>
            <a:ext cx="2459995" cy="861774"/>
          </a:xfrm>
          <a:prstGeom prst="rect">
            <a:avLst/>
          </a:prstGeom>
          <a:solidFill>
            <a:srgbClr val="FFFFCC"/>
          </a:solidFill>
          <a:ln>
            <a:solidFill>
              <a:srgbClr val="013C88"/>
            </a:solidFill>
          </a:ln>
        </p:spPr>
        <p:txBody>
          <a:bodyPr wrap="square" rtlCol="0">
            <a:spAutoFit/>
          </a:bodyPr>
          <a:lstStyle/>
          <a:p>
            <a:pPr marL="0" lvl="1" algn="l"/>
            <a:r>
              <a:rPr lang="en-US" dirty="0" smtClean="0"/>
              <a:t>Contractor: The person(s) who manage the task order, invoice data and CAF Payment reporting for their company in CPRM. This presentation focuses on the orange-highlighted steps.</a:t>
            </a:r>
            <a:endParaRPr lang="en-US" dirty="0"/>
          </a:p>
        </p:txBody>
      </p:sp>
    </p:spTree>
    <p:extLst>
      <p:ext uri="{BB962C8B-B14F-4D97-AF65-F5344CB8AC3E}">
        <p14:creationId xmlns:p14="http://schemas.microsoft.com/office/powerpoint/2010/main" val="1500373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subTnLst>
                                    <p:animClr clrSpc="rgb" dir="cw">
                                      <p:cBhvr override="childStyle">
                                        <p:cTn dur="1" fill="hold" display="0" masterRel="nextClick" afterEffect="1"/>
                                        <p:tgtEl>
                                          <p:spTgt spid="7"/>
                                        </p:tgtEl>
                                        <p:attrNameLst>
                                          <p:attrName>ppt_c</p:attrName>
                                        </p:attrNameLst>
                                      </p:cBhvr>
                                      <p:to>
                                        <a:schemeClr val="bg2"/>
                                      </p:to>
                                    </p:animClr>
                                  </p:sub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subTnLst>
                                    <p:animClr clrSpc="rgb" dir="cw">
                                      <p:cBhvr override="childStyle">
                                        <p:cTn dur="1" fill="hold" display="0" masterRel="nextClick" afterEffect="1"/>
                                        <p:tgtEl>
                                          <p:spTgt spid="9"/>
                                        </p:tgtEl>
                                        <p:attrNameLst>
                                          <p:attrName>ppt_c</p:attrName>
                                        </p:attrNameLst>
                                      </p:cBhvr>
                                      <p:to>
                                        <a:schemeClr val="bg2"/>
                                      </p:to>
                                    </p:animClr>
                                  </p:sub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subTnLst>
                                    <p:animClr clrSpc="rgb" dir="cw">
                                      <p:cBhvr override="childStyle">
                                        <p:cTn dur="1" fill="hold" display="0" masterRel="nextClick" afterEffect="1"/>
                                        <p:tgtEl>
                                          <p:spTgt spid="12"/>
                                        </p:tgtEl>
                                        <p:attrNameLst>
                                          <p:attrName>ppt_c</p:attrName>
                                        </p:attrNameLst>
                                      </p:cBhvr>
                                      <p:to>
                                        <a:schemeClr val="bg2"/>
                                      </p:to>
                                    </p:animClr>
                                  </p:sub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subTnLst>
                                    <p:animClr clrSpc="rgb" dir="cw">
                                      <p:cBhvr override="childStyle">
                                        <p:cTn dur="1" fill="hold" display="0" masterRel="nextClick" afterEffect="1"/>
                                        <p:tgtEl>
                                          <p:spTgt spid="14"/>
                                        </p:tgtEl>
                                        <p:attrNameLst>
                                          <p:attrName>ppt_c</p:attrName>
                                        </p:attrNameLst>
                                      </p:cBhvr>
                                      <p:to>
                                        <a:schemeClr val="bg2"/>
                                      </p:to>
                                    </p:animClr>
                                  </p:sub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7" grpId="0"/>
      <p:bldP spid="8" grpId="0" animBg="1"/>
      <p:bldP spid="9" grpId="0"/>
      <p:bldP spid="11" grpId="0" animBg="1"/>
      <p:bldP spid="12" grpId="0"/>
      <p:bldP spid="13" grpId="0" animBg="1"/>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6</a:t>
            </a:fld>
            <a:endParaRPr lang="en-US" dirty="0"/>
          </a:p>
        </p:txBody>
      </p:sp>
      <p:sp>
        <p:nvSpPr>
          <p:cNvPr id="4" name="Text Placeholder 3"/>
          <p:cNvSpPr>
            <a:spLocks noGrp="1"/>
          </p:cNvSpPr>
          <p:nvPr>
            <p:ph type="body" sz="quarter" idx="11"/>
          </p:nvPr>
        </p:nvSpPr>
        <p:spPr>
          <a:xfrm>
            <a:off x="1828800" y="1981200"/>
            <a:ext cx="7010400" cy="4191000"/>
          </a:xfrm>
        </p:spPr>
        <p:txBody>
          <a:bodyPr/>
          <a:lstStyle/>
          <a:p>
            <a:r>
              <a:rPr lang="en-US" dirty="0"/>
              <a:t>Your contract’s program office will provide guidance</a:t>
            </a:r>
          </a:p>
          <a:p>
            <a:r>
              <a:rPr lang="en-US" dirty="0"/>
              <a:t>General guidelines:</a:t>
            </a:r>
          </a:p>
          <a:p>
            <a:pPr lvl="1"/>
            <a:r>
              <a:rPr lang="en-US" dirty="0"/>
              <a:t>Report task order awards and mods within 30 days of award</a:t>
            </a:r>
            <a:r>
              <a:rPr lang="en-US" u="sng" dirty="0"/>
              <a:t> </a:t>
            </a:r>
          </a:p>
          <a:p>
            <a:pPr lvl="1"/>
            <a:r>
              <a:rPr lang="en-US" dirty="0"/>
              <a:t>Report invoices and CAF payments Quarterly</a:t>
            </a:r>
          </a:p>
          <a:p>
            <a:pPr lvl="2"/>
            <a:r>
              <a:rPr lang="en-US" dirty="0"/>
              <a:t>The general guideline is to report all invoices and CAF within </a:t>
            </a:r>
            <a:r>
              <a:rPr lang="en-US" u="sng" dirty="0"/>
              <a:t>30 days after the end of a calendar quarter</a:t>
            </a:r>
            <a:endParaRPr lang="en-US" dirty="0"/>
          </a:p>
          <a:p>
            <a:pPr marL="1198563" lvl="3" indent="-342900">
              <a:buFont typeface="+mj-lt"/>
              <a:buAutoNum type="arabicPeriod"/>
            </a:pPr>
            <a:r>
              <a:rPr lang="en-US" dirty="0"/>
              <a:t>Report on all invoices that fall in the prior quarter, AND </a:t>
            </a:r>
          </a:p>
          <a:p>
            <a:pPr marL="1198563" lvl="3" indent="-342900">
              <a:buFont typeface="+mj-lt"/>
              <a:buAutoNum type="arabicPeriod"/>
            </a:pPr>
            <a:r>
              <a:rPr lang="en-US" dirty="0"/>
              <a:t>Report and pay CAF </a:t>
            </a:r>
            <a:r>
              <a:rPr lang="en-US" dirty="0" smtClean="0"/>
              <a:t>based on those invoices </a:t>
            </a:r>
            <a:r>
              <a:rPr lang="en-US" dirty="0"/>
              <a:t>for that calendar quarter</a:t>
            </a:r>
          </a:p>
          <a:p>
            <a:r>
              <a:rPr lang="en-US" dirty="0"/>
              <a:t>Example of Quarterly Reporting </a:t>
            </a:r>
          </a:p>
          <a:p>
            <a:pPr lvl="1"/>
            <a:r>
              <a:rPr lang="en-US" dirty="0"/>
              <a:t>Quarter 1: Jan – Mar</a:t>
            </a:r>
          </a:p>
          <a:p>
            <a:pPr lvl="2"/>
            <a:r>
              <a:rPr lang="en-US" dirty="0"/>
              <a:t>Enter all invoice data that occurred during Jan, Feb, Mar by the end of April</a:t>
            </a:r>
          </a:p>
          <a:p>
            <a:pPr lvl="2"/>
            <a:r>
              <a:rPr lang="en-US" dirty="0"/>
              <a:t>Report CAF payment and remit your CAF Payment by end of April</a:t>
            </a:r>
          </a:p>
          <a:p>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1828800" y="1726064"/>
            <a:ext cx="6705600" cy="307777"/>
          </a:xfrm>
          <a:prstGeom prst="rect">
            <a:avLst/>
          </a:prstGeom>
          <a:noFill/>
        </p:spPr>
        <p:txBody>
          <a:bodyPr wrap="square" rtlCol="0">
            <a:spAutoFit/>
          </a:bodyPr>
          <a:lstStyle/>
          <a:p>
            <a:pPr algn="l"/>
            <a:r>
              <a:rPr lang="en-US" sz="1400" dirty="0">
                <a:solidFill>
                  <a:srgbClr val="013C88"/>
                </a:solidFill>
              </a:rPr>
              <a:t>When am I supposed to </a:t>
            </a:r>
            <a:r>
              <a:rPr lang="en-US" sz="1400" dirty="0" smtClean="0">
                <a:solidFill>
                  <a:srgbClr val="013C88"/>
                </a:solidFill>
              </a:rPr>
              <a:t>report </a:t>
            </a:r>
            <a:r>
              <a:rPr lang="en-US" sz="1400" dirty="0">
                <a:solidFill>
                  <a:srgbClr val="013C88"/>
                </a:solidFill>
              </a:rPr>
              <a:t>Invoices and CAF </a:t>
            </a:r>
            <a:r>
              <a:rPr lang="en-US" sz="1400" dirty="0" smtClean="0">
                <a:solidFill>
                  <a:srgbClr val="013C88"/>
                </a:solidFill>
              </a:rPr>
              <a:t>Payments? </a:t>
            </a:r>
            <a:endParaRPr lang="en-US" sz="1400" dirty="0">
              <a:solidFill>
                <a:srgbClr val="013C88"/>
              </a:solidFill>
            </a:endParaRPr>
          </a:p>
        </p:txBody>
      </p:sp>
    </p:spTree>
    <p:extLst>
      <p:ext uri="{BB962C8B-B14F-4D97-AF65-F5344CB8AC3E}">
        <p14:creationId xmlns:p14="http://schemas.microsoft.com/office/powerpoint/2010/main" val="87835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Invoice Data Reporting</a:t>
            </a:r>
            <a:endParaRPr lang="en-US" dirty="0"/>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7</a:t>
            </a:fld>
            <a:endParaRPr lang="en-US" dirty="0"/>
          </a:p>
        </p:txBody>
      </p:sp>
      <p:sp>
        <p:nvSpPr>
          <p:cNvPr id="4" name="Text Placeholder 3"/>
          <p:cNvSpPr>
            <a:spLocks noGrp="1"/>
          </p:cNvSpPr>
          <p:nvPr>
            <p:ph type="body" sz="quarter" idx="11"/>
          </p:nvPr>
        </p:nvSpPr>
        <p:spPr>
          <a:xfrm>
            <a:off x="1828800" y="1981200"/>
            <a:ext cx="7086600" cy="4191000"/>
          </a:xfrm>
        </p:spPr>
        <p:txBody>
          <a:bodyPr/>
          <a:lstStyle/>
          <a:p>
            <a:r>
              <a:rPr lang="en-US" dirty="0"/>
              <a:t>For each </a:t>
            </a:r>
            <a:r>
              <a:rPr lang="en-US" dirty="0" smtClean="0"/>
              <a:t>task/delivery </a:t>
            </a:r>
            <a:r>
              <a:rPr lang="en-US" dirty="0"/>
              <a:t>order </a:t>
            </a:r>
            <a:r>
              <a:rPr lang="en-US" dirty="0" smtClean="0"/>
              <a:t>reported in the </a:t>
            </a:r>
            <a:r>
              <a:rPr lang="en-US" dirty="0"/>
              <a:t>CPRM, you should </a:t>
            </a:r>
            <a:r>
              <a:rPr lang="en-US" dirty="0" smtClean="0"/>
              <a:t>report Invoice Data:</a:t>
            </a:r>
            <a:endParaRPr lang="en-US" dirty="0"/>
          </a:p>
          <a:p>
            <a:pPr lvl="1"/>
            <a:r>
              <a:rPr lang="en-US" dirty="0" smtClean="0"/>
              <a:t>You should report all the invoices within thirty days after the end of each reporting period, or as specified on your contract</a:t>
            </a:r>
          </a:p>
          <a:p>
            <a:pPr marL="355600" lvl="1" indent="0">
              <a:buNone/>
            </a:pPr>
            <a:endParaRPr lang="en-US" dirty="0" smtClean="0"/>
          </a:p>
          <a:p>
            <a:pPr lvl="1"/>
            <a:r>
              <a:rPr lang="en-US" dirty="0" smtClean="0"/>
              <a:t>Invoice Data may be entered manually </a:t>
            </a:r>
            <a:r>
              <a:rPr lang="en-US" dirty="0"/>
              <a:t>or </a:t>
            </a:r>
            <a:r>
              <a:rPr lang="en-US" dirty="0" smtClean="0"/>
              <a:t>by using </a:t>
            </a:r>
            <a:r>
              <a:rPr lang="en-US" dirty="0"/>
              <a:t>the import feature for a single </a:t>
            </a:r>
            <a:r>
              <a:rPr lang="en-US" dirty="0" smtClean="0"/>
              <a:t>invoice on the Invoice Data form</a:t>
            </a:r>
          </a:p>
          <a:p>
            <a:pPr marL="355600" lvl="1" indent="0">
              <a:buNone/>
            </a:pPr>
            <a:r>
              <a:rPr lang="en-US" dirty="0" smtClean="0"/>
              <a:t>- or -</a:t>
            </a:r>
          </a:p>
          <a:p>
            <a:pPr lvl="1"/>
            <a:r>
              <a:rPr lang="en-US" dirty="0" smtClean="0"/>
              <a:t>Invoice Data may be uploaded in bulk using CSV or Excel files using the ‘Upload Package’ feature</a:t>
            </a:r>
            <a:endParaRPr lang="en-US" dirty="0"/>
          </a:p>
          <a:p>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
        <p:nvSpPr>
          <p:cNvPr id="7" name="importance"/>
          <p:cNvSpPr txBox="1"/>
          <p:nvPr/>
        </p:nvSpPr>
        <p:spPr>
          <a:xfrm>
            <a:off x="2133600" y="5545939"/>
            <a:ext cx="6324600" cy="738664"/>
          </a:xfrm>
          <a:prstGeom prst="rect">
            <a:avLst/>
          </a:prstGeom>
          <a:solidFill>
            <a:srgbClr val="3366CC">
              <a:alpha val="25098"/>
            </a:srgbClr>
          </a:solidFill>
          <a:ln>
            <a:solidFill>
              <a:srgbClr val="3366CC"/>
            </a:solidFill>
          </a:ln>
        </p:spPr>
        <p:txBody>
          <a:bodyPr wrap="square" rtlCol="0">
            <a:spAutoFit/>
          </a:bodyPr>
          <a:lstStyle/>
          <a:p>
            <a:r>
              <a:rPr lang="en-US" sz="1400" b="1" dirty="0" smtClean="0">
                <a:solidFill>
                  <a:srgbClr val="013C88"/>
                </a:solidFill>
              </a:rPr>
              <a:t>It is important to enter </a:t>
            </a:r>
            <a:r>
              <a:rPr lang="en-US" sz="1400" b="1" u="sng" dirty="0" smtClean="0">
                <a:solidFill>
                  <a:srgbClr val="013C88"/>
                </a:solidFill>
              </a:rPr>
              <a:t>all</a:t>
            </a:r>
            <a:r>
              <a:rPr lang="en-US" sz="1400" b="1" dirty="0" smtClean="0">
                <a:solidFill>
                  <a:srgbClr val="013C88"/>
                </a:solidFill>
              </a:rPr>
              <a:t> of your invoice data on task orders awarded on GWACs, Connections II, OASIS, </a:t>
            </a:r>
            <a:r>
              <a:rPr lang="en-US" sz="1400" b="1" dirty="0" err="1" smtClean="0">
                <a:solidFill>
                  <a:srgbClr val="013C88"/>
                </a:solidFill>
              </a:rPr>
              <a:t>HCaTS</a:t>
            </a:r>
            <a:r>
              <a:rPr lang="en-US" sz="1400" b="1" dirty="0" smtClean="0">
                <a:solidFill>
                  <a:srgbClr val="013C88"/>
                </a:solidFill>
              </a:rPr>
              <a:t>, BMO, or other IDIQs supported in CPRM in order to meet contractual requirements.</a:t>
            </a:r>
            <a:endParaRPr lang="en-US" sz="1400" b="1" dirty="0">
              <a:solidFill>
                <a:srgbClr val="013C88"/>
              </a:solidFill>
            </a:endParaRPr>
          </a:p>
        </p:txBody>
      </p:sp>
    </p:spTree>
    <p:extLst>
      <p:ext uri="{BB962C8B-B14F-4D97-AF65-F5344CB8AC3E}">
        <p14:creationId xmlns:p14="http://schemas.microsoft.com/office/powerpoint/2010/main" val="49098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New Invoice Data </a:t>
            </a:r>
            <a:r>
              <a:rPr lang="en-US" sz="1800" dirty="0" smtClean="0">
                <a:solidFill>
                  <a:schemeClr val="bg1">
                    <a:lumMod val="65000"/>
                  </a:schemeClr>
                </a:solidFill>
              </a:rPr>
              <a:t>(slide 1 of 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pPr>
              <a:defRPr/>
            </a:pPr>
            <a:fld id="{96BB0D87-118A-4C7F-8579-589BAC421ADB}" type="slidenum">
              <a:rPr lang="en-US" smtClean="0"/>
              <a:pPr>
                <a:defRPr/>
              </a:pPr>
              <a:t>8</a:t>
            </a:fld>
            <a:endParaRPr lang="en-US" dirty="0"/>
          </a:p>
        </p:txBody>
      </p:sp>
      <p:sp>
        <p:nvSpPr>
          <p:cNvPr id="4" name="Text Placeholder 3"/>
          <p:cNvSpPr>
            <a:spLocks noGrp="1"/>
          </p:cNvSpPr>
          <p:nvPr>
            <p:ph type="body" sz="quarter" idx="11"/>
          </p:nvPr>
        </p:nvSpPr>
        <p:spPr/>
        <p:txBody>
          <a:bodyPr/>
          <a:lstStyle/>
          <a:p>
            <a:r>
              <a:rPr lang="en-US" dirty="0" smtClean="0"/>
              <a:t>Access the Invoice Data form from the Invoice Data menu </a:t>
            </a:r>
            <a:r>
              <a:rPr lang="en-US" dirty="0" smtClean="0">
                <a:sym typeface="Wingdings" panose="05000000000000000000" pitchFamily="2" charset="2"/>
              </a:rPr>
              <a:t> select Enter New Invoice Data</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Alternatively, access the Invoice Data form from the ‘add’ link on the Order Data form, above Invoice Data table</a:t>
            </a:r>
          </a:p>
          <a:p>
            <a:r>
              <a:rPr lang="en-US" dirty="0" smtClean="0">
                <a:sym typeface="Wingdings" panose="05000000000000000000" pitchFamily="2" charset="2"/>
              </a:rPr>
              <a:t>The Invoice Data form will open in ‘edit-mode’</a:t>
            </a:r>
          </a:p>
          <a:p>
            <a:r>
              <a:rPr lang="en-US" dirty="0" smtClean="0">
                <a:sym typeface="Wingdings" panose="05000000000000000000" pitchFamily="2" charset="2"/>
              </a:rPr>
              <a:t>The following slides provide explanation of each form field</a:t>
            </a:r>
            <a:endParaRPr lang="en-US" dirty="0" smtClean="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a:p>
            <a:endParaRPr lang="en-US" dirty="0"/>
          </a:p>
        </p:txBody>
      </p:sp>
      <p:sp>
        <p:nvSpPr>
          <p:cNvPr id="6" name="Text Placeholder 5"/>
          <p:cNvSpPr>
            <a:spLocks noGrp="1"/>
          </p:cNvSpPr>
          <p:nvPr>
            <p:ph type="body" sz="quarter" idx="13"/>
          </p:nvPr>
        </p:nvSpPr>
        <p:spPr/>
        <p:txBody>
          <a:bodyPr/>
          <a:lstStyle/>
          <a:p>
            <a:endParaRPr lang="en-US"/>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62325" y="2924192"/>
            <a:ext cx="3714750" cy="1079091"/>
          </a:xfrm>
          <a:prstGeom prst="rect">
            <a:avLst/>
          </a:prstGeom>
          <a:ln>
            <a:solidFill>
              <a:srgbClr val="013C88"/>
            </a:solidFill>
          </a:ln>
        </p:spPr>
      </p:pic>
      <p:sp>
        <p:nvSpPr>
          <p:cNvPr id="8" name="Oval 7"/>
          <p:cNvSpPr/>
          <p:nvPr/>
        </p:nvSpPr>
        <p:spPr bwMode="auto">
          <a:xfrm>
            <a:off x="3048000" y="3254187"/>
            <a:ext cx="2819400" cy="41910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7036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New </a:t>
            </a:r>
            <a:r>
              <a:rPr lang="en-US" dirty="0" smtClean="0"/>
              <a:t>Invoice Data </a:t>
            </a:r>
            <a:r>
              <a:rPr lang="en-US" sz="1800" dirty="0">
                <a:solidFill>
                  <a:schemeClr val="bg1">
                    <a:lumMod val="65000"/>
                  </a:schemeClr>
                </a:solidFill>
              </a:rPr>
              <a:t>(slide </a:t>
            </a:r>
            <a:r>
              <a:rPr lang="en-US" sz="1800" dirty="0" smtClean="0">
                <a:solidFill>
                  <a:schemeClr val="bg1">
                    <a:lumMod val="65000"/>
                  </a:schemeClr>
                </a:solidFill>
              </a:rPr>
              <a:t>2 </a:t>
            </a:r>
            <a:r>
              <a:rPr lang="en-US" sz="1800" dirty="0">
                <a:solidFill>
                  <a:schemeClr val="bg1">
                    <a:lumMod val="65000"/>
                  </a:schemeClr>
                </a:solidFill>
              </a:rPr>
              <a:t>of </a:t>
            </a:r>
            <a:r>
              <a:rPr lang="en-US" sz="1800" dirty="0" smtClean="0">
                <a:solidFill>
                  <a:schemeClr val="bg1">
                    <a:lumMod val="65000"/>
                  </a:schemeClr>
                </a:solidFill>
              </a:rPr>
              <a:t>8)</a:t>
            </a:r>
            <a:endParaRPr lang="en-US" sz="18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96BB0D87-118A-4C7F-8579-589BAC421ADB}" type="slidenum">
              <a:rPr lang="en-US" smtClean="0"/>
              <a:pPr/>
              <a:t>9</a:t>
            </a:fld>
            <a:endParaRPr lang="en-US" dirty="0"/>
          </a:p>
        </p:txBody>
      </p:sp>
      <p:sp>
        <p:nvSpPr>
          <p:cNvPr id="5" name="Text Placeholder 4"/>
          <p:cNvSpPr>
            <a:spLocks noGrp="1"/>
          </p:cNvSpPr>
          <p:nvPr>
            <p:ph type="body" sz="quarter" idx="12"/>
          </p:nvPr>
        </p:nvSpPr>
        <p:spPr/>
        <p:txBody>
          <a:bodyPr/>
          <a:lstStyle/>
          <a:p>
            <a:r>
              <a:rPr lang="en-US" dirty="0">
                <a:hlinkClick r:id="rId2" action="ppaction://hlinksldjump"/>
              </a:rPr>
              <a:t>About this Training</a:t>
            </a:r>
          </a:p>
          <a:p>
            <a:r>
              <a:rPr lang="en-US" dirty="0">
                <a:hlinkClick r:id="rId3" action="ppaction://hlinksldjump"/>
              </a:rPr>
              <a:t>You Will Learn</a:t>
            </a:r>
            <a:endParaRPr lang="en-US" dirty="0">
              <a:hlinkClick r:id="rId2" action="ppaction://hlinksldjump"/>
            </a:endParaRPr>
          </a:p>
          <a:p>
            <a:r>
              <a:rPr lang="en-US" dirty="0">
                <a:hlinkClick r:id="rId4" action="ppaction://hlinksldjump"/>
              </a:rPr>
              <a:t>CPRM Overview</a:t>
            </a:r>
            <a:endParaRPr lang="en-US" dirty="0">
              <a:hlinkClick r:id="rId2" action="ppaction://hlinksldjump"/>
            </a:endParaRPr>
          </a:p>
          <a:p>
            <a:r>
              <a:rPr lang="en-US" dirty="0">
                <a:hlinkClick r:id="rId5" action="ppaction://hlinksldjump"/>
              </a:rPr>
              <a:t>High-level Workflow</a:t>
            </a:r>
            <a:endParaRPr lang="en-US" dirty="0"/>
          </a:p>
          <a:p>
            <a:r>
              <a:rPr lang="en-US" dirty="0">
                <a:hlinkClick r:id="rId6" action="ppaction://hlinksldjump"/>
              </a:rPr>
              <a:t>Timing</a:t>
            </a:r>
            <a:endParaRPr lang="en-US" dirty="0"/>
          </a:p>
          <a:p>
            <a:endParaRPr lang="en-US" dirty="0"/>
          </a:p>
          <a:p>
            <a:pPr marL="0" indent="0">
              <a:buNone/>
            </a:pPr>
            <a:r>
              <a:rPr lang="en-US" dirty="0"/>
              <a:t>How to…</a:t>
            </a:r>
          </a:p>
          <a:p>
            <a:r>
              <a:rPr lang="en-US" dirty="0">
                <a:hlinkClick r:id="rId6" action="ppaction://hlinksldjump"/>
              </a:rPr>
              <a:t>Invoice Data Reporting</a:t>
            </a:r>
            <a:endParaRPr lang="en-US" dirty="0">
              <a:hlinkClick r:id="rId7" action="ppaction://hlinksldjump"/>
            </a:endParaRPr>
          </a:p>
          <a:p>
            <a:r>
              <a:rPr lang="en-US" dirty="0">
                <a:hlinkClick r:id="rId8" action="ppaction://hlinksldjump"/>
              </a:rPr>
              <a:t>Enter Invoice Data</a:t>
            </a:r>
            <a:endParaRPr lang="en-US" dirty="0"/>
          </a:p>
          <a:p>
            <a:r>
              <a:rPr lang="en-US" dirty="0">
                <a:hlinkClick r:id="rId9" action="ppaction://hlinksldjump"/>
              </a:rPr>
              <a:t>Upload Package</a:t>
            </a:r>
            <a:endParaRPr lang="en-US" dirty="0"/>
          </a:p>
          <a:p>
            <a:r>
              <a:rPr lang="en-US" dirty="0">
                <a:hlinkClick r:id="rId10" action="ppaction://hlinksldjump"/>
              </a:rPr>
              <a:t>Zero Invoice Reporting</a:t>
            </a:r>
            <a:endParaRPr lang="en-US" dirty="0">
              <a:hlinkClick r:id="rId11" action="ppaction://hlinksldjump"/>
            </a:endParaRPr>
          </a:p>
          <a:p>
            <a:r>
              <a:rPr lang="en-US" dirty="0">
                <a:hlinkClick r:id="rId10" action="ppaction://hlinksldjump"/>
              </a:rPr>
              <a:t>Enter Zero Invoice</a:t>
            </a:r>
            <a:endParaRPr lang="en-US" dirty="0"/>
          </a:p>
          <a:p>
            <a:r>
              <a:rPr lang="en-US" dirty="0">
                <a:hlinkClick r:id="rId12" action="ppaction://hlinksldjump"/>
              </a:rPr>
              <a:t>CAF Payment Data Reporting</a:t>
            </a:r>
            <a:endParaRPr lang="en-US" dirty="0"/>
          </a:p>
          <a:p>
            <a:r>
              <a:rPr lang="en-US" dirty="0">
                <a:hlinkClick r:id="rId7" action="ppaction://hlinksldjump"/>
              </a:rPr>
              <a:t>Enter CAF Payment Data</a:t>
            </a:r>
            <a:endParaRPr lang="en-US" dirty="0"/>
          </a:p>
          <a:p>
            <a:r>
              <a:rPr lang="en-US" dirty="0">
                <a:hlinkClick r:id="rId13" action="ppaction://hlinksldjump"/>
              </a:rPr>
              <a:t>Pay CAF with Pay.gov</a:t>
            </a:r>
            <a:endParaRPr lang="en-US" dirty="0">
              <a:hlinkClick r:id="rId14" action="ppaction://hlinksldjump"/>
            </a:endParaRPr>
          </a:p>
          <a:p>
            <a:r>
              <a:rPr lang="en-US" dirty="0">
                <a:hlinkClick r:id="rId11" action="ppaction://hlinksldjump"/>
              </a:rPr>
              <a:t>Search for CAF Payment Data</a:t>
            </a:r>
            <a:endParaRPr lang="en-US" dirty="0"/>
          </a:p>
          <a:p>
            <a:r>
              <a:rPr lang="en-US" dirty="0">
                <a:hlinkClick r:id="rId15" action="ppaction://hlinksldjump"/>
              </a:rPr>
              <a:t>CAF Payment Reconciliation</a:t>
            </a:r>
            <a:endParaRPr lang="en-US" dirty="0"/>
          </a:p>
          <a:p>
            <a:r>
              <a:rPr lang="en-US" dirty="0">
                <a:hlinkClick r:id="rId16" action="ppaction://hlinksldjump"/>
              </a:rPr>
              <a:t>Reports</a:t>
            </a:r>
            <a:endParaRPr lang="en-US" dirty="0">
              <a:hlinkClick r:id="rId14" action="ppaction://hlinksldjump"/>
            </a:endParaRPr>
          </a:p>
          <a:p>
            <a:pPr marL="0" indent="0">
              <a:buNone/>
            </a:pPr>
            <a:endParaRPr lang="en-US" dirty="0">
              <a:hlinkClick r:id="rId15" action="ppaction://hlinksldjump"/>
            </a:endParaRPr>
          </a:p>
          <a:p>
            <a:pPr marL="0" indent="0">
              <a:buNone/>
            </a:pPr>
            <a:r>
              <a:rPr lang="en-US" dirty="0"/>
              <a:t>Resources…</a:t>
            </a:r>
          </a:p>
          <a:p>
            <a:r>
              <a:rPr lang="en-US" dirty="0">
                <a:hlinkClick r:id="rId15" action="ppaction://hlinksldjump"/>
              </a:rPr>
              <a:t>Glossary</a:t>
            </a:r>
            <a:endParaRPr lang="en-US" dirty="0"/>
          </a:p>
          <a:p>
            <a:r>
              <a:rPr lang="en-US" dirty="0">
                <a:hlinkClick r:id="rId16" action="ppaction://hlinksldjump"/>
              </a:rPr>
              <a:t>Contractor Workflow</a:t>
            </a:r>
            <a:endParaRPr lang="en-US" dirty="0"/>
          </a:p>
          <a:p>
            <a:r>
              <a:rPr lang="en-US" dirty="0">
                <a:hlinkClick r:id="rId17" action="ppaction://hlinksldjump"/>
              </a:rPr>
              <a:t>Help Resources</a:t>
            </a:r>
            <a:endParaRPr lang="en-US" dirty="0"/>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905000" y="2386324"/>
            <a:ext cx="7088981" cy="2866549"/>
          </a:xfrm>
          <a:prstGeom prst="rect">
            <a:avLst/>
          </a:prstGeom>
          <a:noFill/>
          <a:ln w="12700">
            <a:solidFill>
              <a:srgbClr val="013C88"/>
            </a:solidFill>
            <a:miter lim="800000"/>
            <a:headEnd/>
            <a:tailEnd/>
          </a:ln>
        </p:spPr>
      </p:pic>
      <p:sp>
        <p:nvSpPr>
          <p:cNvPr id="11" name="callout contract number"/>
          <p:cNvSpPr/>
          <p:nvPr/>
        </p:nvSpPr>
        <p:spPr bwMode="auto">
          <a:xfrm>
            <a:off x="6450750" y="1879952"/>
            <a:ext cx="2060919" cy="617160"/>
          </a:xfrm>
          <a:prstGeom prst="wedgeRoundRectCallout">
            <a:avLst>
              <a:gd name="adj1" fmla="val -27327"/>
              <a:gd name="adj2" fmla="val 43186"/>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dirty="0" smtClean="0">
                <a:latin typeface="Arial" pitchFamily="34" charset="0"/>
              </a:rPr>
              <a:t>If you access the form from the Invoice Data menu, then start by selecting the Order Number</a:t>
            </a:r>
            <a:r>
              <a:rPr kumimoji="0" lang="en-US" b="0" i="0" u="none" strike="noStrike" cap="none" normalizeH="0" dirty="0" smtClean="0">
                <a:ln>
                  <a:noFill/>
                </a:ln>
                <a:solidFill>
                  <a:schemeClr val="tx1"/>
                </a:solidFill>
                <a:effectLst/>
                <a:latin typeface="Arial" pitchFamily="34" charset="0"/>
              </a:rPr>
              <a:t>.</a:t>
            </a:r>
            <a:endParaRPr kumimoji="0" lang="en-US" sz="1000" b="0" i="0" u="none" strike="noStrike" cap="none" normalizeH="0" baseline="0" dirty="0" smtClean="0">
              <a:ln>
                <a:noFill/>
              </a:ln>
              <a:solidFill>
                <a:schemeClr val="tx1"/>
              </a:solidFill>
              <a:effectLst/>
              <a:latin typeface="Arial" pitchFamily="34" charset="0"/>
            </a:endParaRPr>
          </a:p>
        </p:txBody>
      </p:sp>
      <p:sp>
        <p:nvSpPr>
          <p:cNvPr id="12" name="callout order number"/>
          <p:cNvSpPr/>
          <p:nvPr/>
        </p:nvSpPr>
        <p:spPr bwMode="auto">
          <a:xfrm>
            <a:off x="5105400" y="4721038"/>
            <a:ext cx="2590800" cy="457200"/>
          </a:xfrm>
          <a:prstGeom prst="wedgeRoundRectCallout">
            <a:avLst>
              <a:gd name="adj1" fmla="val -55699"/>
              <a:gd name="adj2" fmla="val 5285"/>
              <a:gd name="adj3" fmla="val 16667"/>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000" dirty="0" smtClean="0">
                <a:latin typeface="Arial" pitchFamily="34" charset="0"/>
              </a:rPr>
              <a:t>Select ‘Invoice Data’ to set the form to enable you to enter invoice information. </a:t>
            </a:r>
            <a:endParaRPr kumimoji="0" lang="en-US" sz="1000" b="0" i="0" u="none" strike="noStrike" cap="none" normalizeH="0" baseline="0" dirty="0" smtClean="0">
              <a:ln>
                <a:noFill/>
              </a:ln>
              <a:solidFill>
                <a:schemeClr val="tx1"/>
              </a:solidFill>
              <a:effectLst/>
              <a:latin typeface="Arial" pitchFamily="34" charset="0"/>
            </a:endParaRPr>
          </a:p>
        </p:txBody>
      </p:sp>
      <p:sp>
        <p:nvSpPr>
          <p:cNvPr id="24" name="Text Placeholder 23"/>
          <p:cNvSpPr>
            <a:spLocks noGrp="1"/>
          </p:cNvSpPr>
          <p:nvPr>
            <p:ph type="body" sz="quarter" idx="13"/>
          </p:nvPr>
        </p:nvSpPr>
        <p:spPr/>
        <p:txBody>
          <a:bodyPr/>
          <a:lstStyle/>
          <a:p>
            <a:endParaRPr lang="en-US"/>
          </a:p>
        </p:txBody>
      </p:sp>
      <p:sp>
        <p:nvSpPr>
          <p:cNvPr id="26" name="TextBox 25"/>
          <p:cNvSpPr txBox="1"/>
          <p:nvPr/>
        </p:nvSpPr>
        <p:spPr>
          <a:xfrm>
            <a:off x="1828800" y="1726064"/>
            <a:ext cx="6705600" cy="307777"/>
          </a:xfrm>
          <a:prstGeom prst="rect">
            <a:avLst/>
          </a:prstGeom>
          <a:noFill/>
        </p:spPr>
        <p:txBody>
          <a:bodyPr wrap="square" rtlCol="0">
            <a:spAutoFit/>
          </a:bodyPr>
          <a:lstStyle/>
          <a:p>
            <a:pPr algn="l"/>
            <a:r>
              <a:rPr lang="en-US" sz="1400" dirty="0" smtClean="0">
                <a:solidFill>
                  <a:srgbClr val="013C88"/>
                </a:solidFill>
              </a:rPr>
              <a:t>Start by Indicating Invoice Data</a:t>
            </a:r>
            <a:endParaRPr lang="en-US" sz="1400" dirty="0">
              <a:solidFill>
                <a:srgbClr val="013C88"/>
              </a:solidFill>
            </a:endParaRPr>
          </a:p>
        </p:txBody>
      </p:sp>
      <p:sp>
        <p:nvSpPr>
          <p:cNvPr id="13" name="Oval 12"/>
          <p:cNvSpPr/>
          <p:nvPr/>
        </p:nvSpPr>
        <p:spPr bwMode="auto">
          <a:xfrm>
            <a:off x="3487270" y="4827495"/>
            <a:ext cx="687003" cy="24428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56326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R_METADATA_KEY" val="66ca3ecb-2a10-4437-8149-87c1f43330cc"/>
</p:tagLst>
</file>

<file path=ppt/theme/theme1.xml><?xml version="1.0" encoding="utf-8"?>
<a:theme xmlns:a="http://schemas.openxmlformats.org/drawingml/2006/main" name="GSA Powerpoint template">
  <a:themeElements>
    <a:clrScheme name="Cust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F7F7F"/>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21549</TotalTime>
  <Words>6336</Words>
  <Application>Microsoft Office PowerPoint</Application>
  <PresentationFormat>On-screen Show (4:3)</PresentationFormat>
  <Paragraphs>1399</Paragraphs>
  <Slides>43</Slides>
  <Notes>0</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GSA Powerpoint template</vt:lpstr>
      <vt:lpstr>PowerPoint Presentation</vt:lpstr>
      <vt:lpstr>About this Training</vt:lpstr>
      <vt:lpstr>In this Training, you will learn…</vt:lpstr>
      <vt:lpstr>Overview</vt:lpstr>
      <vt:lpstr>High-level CPRM Workflow</vt:lpstr>
      <vt:lpstr>Timing</vt:lpstr>
      <vt:lpstr>Introduction to Invoice Data Reporting</vt:lpstr>
      <vt:lpstr>Entering New Invoice Data (slide 1 of 8)</vt:lpstr>
      <vt:lpstr>Entering New Invoice Data (slide 2 of 8)</vt:lpstr>
      <vt:lpstr>Entering New Invoice Data (slide 3 of 8)</vt:lpstr>
      <vt:lpstr>Entering New Invoice Data (slide 4 of 8)</vt:lpstr>
      <vt:lpstr>Entering New Invoice Data (slide 5 of 8)</vt:lpstr>
      <vt:lpstr>Entering New Invoice Data (slide 6 of 8)</vt:lpstr>
      <vt:lpstr>Entering New Invoice Data (slide 7 of 8)</vt:lpstr>
      <vt:lpstr>Entering New Invoice Data (slide 8 of 8)</vt:lpstr>
      <vt:lpstr>Using Upload Package (slide 1 of 5) </vt:lpstr>
      <vt:lpstr>Using Upload Package (slide 2 of 5) </vt:lpstr>
      <vt:lpstr>Using Upload Package (slide 3 of 5) </vt:lpstr>
      <vt:lpstr>Using Upload Package (slide 4 of 5) </vt:lpstr>
      <vt:lpstr>Using Upload Package (slide 5 of 5) </vt:lpstr>
      <vt:lpstr>Introduction to Zero Invoice Reporting</vt:lpstr>
      <vt:lpstr>Entering Zero Invoice Data (slide 1 of 4)</vt:lpstr>
      <vt:lpstr>Entering Zero Invoice Data (slide 2 of 4)</vt:lpstr>
      <vt:lpstr>Entering Zero Invoice Data (slide 3 of 4) </vt:lpstr>
      <vt:lpstr>Entering Zero Invoice Data (slide 4 of 4) </vt:lpstr>
      <vt:lpstr>Introduction to CAF Payment Data Reporting</vt:lpstr>
      <vt:lpstr>Entering CAF Payment Data (slide 1 of 4) </vt:lpstr>
      <vt:lpstr>Entering CAF Payment Data (slide 2 of 4) </vt:lpstr>
      <vt:lpstr>Entering CAF Payment Data (slide 3 of 4) </vt:lpstr>
      <vt:lpstr>Entering CAF Payment Data (slide 4 of 4) </vt:lpstr>
      <vt:lpstr>Pay CAF using Pay.gov (slide 1 of 5) </vt:lpstr>
      <vt:lpstr>Pay CAF using Pay.gov (slide 2 of 5) </vt:lpstr>
      <vt:lpstr>Pay CAF using Pay.gov (slide 3 of 5) </vt:lpstr>
      <vt:lpstr>Pay CAF using Pay.gov (slide 4 of 5) </vt:lpstr>
      <vt:lpstr>Pay CAF using Pay.gov (slide 5 of 5) </vt:lpstr>
      <vt:lpstr>How to Search for CAF Payments</vt:lpstr>
      <vt:lpstr>CAF Payment Reconciliation</vt:lpstr>
      <vt:lpstr>Reports</vt:lpstr>
      <vt:lpstr>Conclusion</vt:lpstr>
      <vt:lpstr>PowerPoint Presentation</vt:lpstr>
      <vt:lpstr>Glossary</vt:lpstr>
      <vt:lpstr>Contractor (Industry Partner) Workflow</vt:lpstr>
      <vt:lpstr>Help Resources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CPRM Contractor Overview Training</dc:title>
  <dc:creator>ahoff@techflow.com</dc:creator>
  <cp:lastModifiedBy>DebraLDrake</cp:lastModifiedBy>
  <cp:revision>1569</cp:revision>
  <cp:lastPrinted>2013-10-08T18:06:45Z</cp:lastPrinted>
  <dcterms:created xsi:type="dcterms:W3CDTF">2003-11-03T16:59:08Z</dcterms:created>
  <dcterms:modified xsi:type="dcterms:W3CDTF">2017-05-01T18:06:38Z</dcterms:modified>
</cp:coreProperties>
</file>