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26"/>
  </p:notesMasterIdLst>
  <p:sldIdLst>
    <p:sldId id="256" r:id="rId3"/>
    <p:sldId id="257" r:id="rId4"/>
    <p:sldId id="258" r:id="rId5"/>
    <p:sldId id="259" r:id="rId6"/>
    <p:sldId id="261" r:id="rId7"/>
    <p:sldId id="28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81" r:id="rId24"/>
    <p:sldId id="278" r:id="rId25"/>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Bell - PAAB"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27E"/>
    <a:srgbClr val="060606"/>
    <a:srgbClr val="03080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82054C0-DDF9-474D-A300-72FADCBFAAF8}">
  <a:tblStyle styleId="{682054C0-DDF9-474D-A300-72FADCBFAAF8}"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EA61FE2E-2401-4420-BA45-1FE521285D97}" styleName="Table_1"/>
  <a:tblStyle styleId="{634118B8-51D9-4E6A-AE04-B1D9078CD9AB}" styleName="Table_2"/>
  <a:tblStyle styleId="{8AE01FB7-8D2C-4D23-A9E2-969DCE5CD8DF}" styleName="Table_3">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CEF5F716-A482-4BCD-AD5D-D18E8BAEFBAF}" styleName="Table_4">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7" autoAdjust="0"/>
  </p:normalViewPr>
  <p:slideViewPr>
    <p:cSldViewPr>
      <p:cViewPr varScale="1">
        <p:scale>
          <a:sx n="85" d="100"/>
          <a:sy n="85" d="100"/>
        </p:scale>
        <p:origin x="-878" y="-2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When I came to this slide, all these text boxes were overlapped - I thought it might have been part of some fancy slide transition/animation, but it doesn't look like it.  I pulled them apart but Alexandra will have to re-arrange them to put them in the right order.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3" name="Shape 3"/>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15791"/>
            <a:ext cx="5608319" cy="4183379"/>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7" name="Shape 7"/>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645033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4" name="Shape 84"/>
          <p:cNvSpPr txBox="1">
            <a:spLocks noGrp="1"/>
          </p:cNvSpPr>
          <p:nvPr>
            <p:ph type="body" idx="1"/>
          </p:nvPr>
        </p:nvSpPr>
        <p:spPr>
          <a:xfrm>
            <a:off x="934720" y="4415789"/>
            <a:ext cx="5141100" cy="4183500"/>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p:txBody>
      </p:sp>
      <p:sp>
        <p:nvSpPr>
          <p:cNvPr id="85" name="Shape 85"/>
          <p:cNvSpPr txBox="1">
            <a:spLocks noGrp="1"/>
          </p:cNvSpPr>
          <p:nvPr>
            <p:ph type="sldNum" idx="12"/>
          </p:nvPr>
        </p:nvSpPr>
        <p:spPr>
          <a:xfrm>
            <a:off x="3972560" y="8831579"/>
            <a:ext cx="3037799" cy="46469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a:t>
            </a:fld>
            <a:endParaRPr lang="en-US" sz="12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Steps we’re taking to RESPOND to the Executive Order and to Implement the UCR</a:t>
            </a:r>
          </a:p>
        </p:txBody>
      </p:sp>
      <p:sp>
        <p:nvSpPr>
          <p:cNvPr id="353" name="Shape 353"/>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10</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SzPct val="25000"/>
              <a:buNone/>
            </a:pPr>
            <a:r>
              <a:rPr lang="en-US" sz="1200" b="1" i="0" u="sng" strike="noStrike" cap="none" baseline="0" dirty="0">
                <a:solidFill>
                  <a:schemeClr val="dk1"/>
                </a:solidFill>
                <a:latin typeface="Calibri"/>
                <a:ea typeface="Calibri"/>
                <a:cs typeface="Calibri"/>
                <a:sym typeface="Calibri"/>
              </a:rPr>
              <a:t>We’ve had PLACEHOLDER language in our lease since 2011/2012.</a:t>
            </a:r>
          </a:p>
          <a:p>
            <a:pPr marL="0" marR="0" lvl="0" indent="0" algn="l" rtl="0">
              <a:spcBef>
                <a:spcPts val="0"/>
              </a:spcBef>
              <a:buSzPct val="25000"/>
              <a:buNone/>
            </a:pPr>
            <a:r>
              <a:rPr lang="en-US" sz="1200" b="1" i="0" u="sng" strike="noStrike" cap="none" baseline="0" dirty="0">
                <a:solidFill>
                  <a:schemeClr val="dk1"/>
                </a:solidFill>
                <a:latin typeface="Calibri"/>
                <a:ea typeface="Calibri"/>
                <a:cs typeface="Calibri"/>
                <a:sym typeface="Calibri"/>
              </a:rPr>
              <a:t>Upon request </a:t>
            </a:r>
            <a:r>
              <a:rPr lang="en-US" sz="1200" b="0" i="0" u="none" strike="noStrike" cap="none" baseline="0" dirty="0">
                <a:solidFill>
                  <a:schemeClr val="dk1"/>
                </a:solidFill>
                <a:latin typeface="Calibri"/>
                <a:ea typeface="Calibri"/>
                <a:cs typeface="Calibri"/>
                <a:sym typeface="Calibri"/>
              </a:rPr>
              <a:t>from the Lease Contracting Officer or Contracting Officer's Representative, the Lessor shall provide regular </a:t>
            </a:r>
            <a:r>
              <a:rPr lang="en-US" sz="1200" b="1" i="0" u="sng" strike="noStrike" cap="none" baseline="0" dirty="0">
                <a:solidFill>
                  <a:schemeClr val="dk1"/>
                </a:solidFill>
                <a:latin typeface="Calibri"/>
                <a:ea typeface="Calibri"/>
                <a:cs typeface="Calibri"/>
                <a:sym typeface="Calibri"/>
              </a:rPr>
              <a:t>quarterly reports </a:t>
            </a:r>
            <a:r>
              <a:rPr lang="en-US" sz="1200" b="0" i="0" u="none" strike="noStrike" cap="none" baseline="0" dirty="0">
                <a:solidFill>
                  <a:schemeClr val="dk1"/>
                </a:solidFill>
                <a:latin typeface="Calibri"/>
                <a:ea typeface="Calibri"/>
                <a:cs typeface="Calibri"/>
                <a:sym typeface="Calibri"/>
              </a:rPr>
              <a:t>of the amount of </a:t>
            </a:r>
            <a:r>
              <a:rPr lang="en-US" sz="1200" b="1" i="0" u="sng" strike="noStrike" cap="none" baseline="0" dirty="0">
                <a:solidFill>
                  <a:schemeClr val="dk1"/>
                </a:solidFill>
                <a:latin typeface="Calibri"/>
                <a:ea typeface="Calibri"/>
                <a:cs typeface="Calibri"/>
                <a:sym typeface="Calibri"/>
              </a:rPr>
              <a:t>all utilities consumed </a:t>
            </a:r>
            <a:r>
              <a:rPr lang="en-US" sz="1200" b="0" i="0" u="none" strike="noStrike" cap="none" baseline="0" dirty="0">
                <a:solidFill>
                  <a:schemeClr val="dk1"/>
                </a:solidFill>
                <a:latin typeface="Calibri"/>
                <a:ea typeface="Calibri"/>
                <a:cs typeface="Calibri"/>
                <a:sym typeface="Calibri"/>
              </a:rPr>
              <a:t>at the Building in </a:t>
            </a:r>
            <a:r>
              <a:rPr lang="en-US" sz="1200" b="1" i="0" u="sng" strike="noStrike" cap="none" baseline="0" dirty="0">
                <a:solidFill>
                  <a:schemeClr val="dk1"/>
                </a:solidFill>
                <a:latin typeface="Calibri"/>
                <a:ea typeface="Calibri"/>
                <a:cs typeface="Calibri"/>
                <a:sym typeface="Calibri"/>
              </a:rPr>
              <a:t>monthly detail </a:t>
            </a:r>
            <a:r>
              <a:rPr lang="en-US" sz="1200" b="0" i="0" u="none" strike="noStrike" cap="none" baseline="0" dirty="0">
                <a:solidFill>
                  <a:schemeClr val="dk1"/>
                </a:solidFill>
                <a:latin typeface="Calibri"/>
                <a:ea typeface="Calibri"/>
                <a:cs typeface="Calibri"/>
                <a:sym typeface="Calibri"/>
              </a:rPr>
              <a:t>for the duration of the Lease. These reports must be provided </a:t>
            </a:r>
            <a:r>
              <a:rPr lang="en-US" sz="1200" b="1" i="0" u="sng" strike="noStrike" cap="none" baseline="0" dirty="0">
                <a:solidFill>
                  <a:schemeClr val="dk1"/>
                </a:solidFill>
                <a:latin typeface="Calibri"/>
                <a:ea typeface="Calibri"/>
                <a:cs typeface="Calibri"/>
                <a:sym typeface="Calibri"/>
              </a:rPr>
              <a:t>within 45 days of the end of each quarterly </a:t>
            </a:r>
            <a:r>
              <a:rPr lang="en-US" sz="1200" b="0" i="0" u="none" strike="noStrike" cap="none" baseline="0" dirty="0">
                <a:solidFill>
                  <a:schemeClr val="dk1"/>
                </a:solidFill>
                <a:latin typeface="Calibri"/>
                <a:ea typeface="Calibri"/>
                <a:cs typeface="Calibri"/>
                <a:sym typeface="Calibri"/>
              </a:rPr>
              <a:t>period and shall be in either written or electronic form, as requested by the Government. The reports shall contain the number of </a:t>
            </a:r>
            <a:r>
              <a:rPr lang="en-US" sz="1200" b="1" i="0" u="sng" strike="noStrike" cap="none" baseline="0" dirty="0">
                <a:solidFill>
                  <a:schemeClr val="dk1"/>
                </a:solidFill>
                <a:latin typeface="Calibri"/>
                <a:ea typeface="Calibri"/>
                <a:cs typeface="Calibri"/>
                <a:sym typeface="Calibri"/>
              </a:rPr>
              <a:t>actual units consumed</a:t>
            </a:r>
            <a:r>
              <a:rPr lang="en-US" sz="1200" b="0" i="0" u="none" strike="noStrike" cap="none" baseline="0" dirty="0">
                <a:solidFill>
                  <a:schemeClr val="dk1"/>
                </a:solidFill>
                <a:latin typeface="Calibri"/>
                <a:ea typeface="Calibri"/>
                <a:cs typeface="Calibri"/>
                <a:sym typeface="Calibri"/>
              </a:rPr>
              <a:t>. If reports are available detailing only the Government's consumption, then the reports shall be limited solely to the Government's consumption. Additionally, said reports shall indicate, for each utility being reported, the use of the specific utility. For example, electricity consumption shall indicate if it includes heating or air conditioning, and if so whether just diffusers or diffusers and heating are included in electricity consumption.</a:t>
            </a:r>
          </a:p>
        </p:txBody>
      </p:sp>
      <p:sp>
        <p:nvSpPr>
          <p:cNvPr id="363" name="Shape 363"/>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11</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We’ll be testing this process over the next year</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AND</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Fine-Tuning the process/ Identifying ways to make this smoother for lessors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Data Sharing issues and Privacy issues we’re working through.</a:t>
            </a:r>
          </a:p>
        </p:txBody>
      </p:sp>
      <p:sp>
        <p:nvSpPr>
          <p:cNvPr id="372" name="Shape 372"/>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12</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SzPct val="25000"/>
              <a:buNone/>
            </a:pPr>
            <a:r>
              <a:rPr lang="en-US" sz="800" b="1" i="0" u="none" strike="noStrike" cap="none" baseline="0" dirty="0">
                <a:solidFill>
                  <a:schemeClr val="dk1"/>
                </a:solidFill>
                <a:latin typeface="Calibri"/>
                <a:ea typeface="Calibri"/>
                <a:cs typeface="Calibri"/>
                <a:sym typeface="Calibri"/>
              </a:rPr>
              <a:t>A month after the new E.O. came out, an Energy Bill was passed that also relates to Sustainability and Energy Reduction</a:t>
            </a:r>
          </a:p>
          <a:p>
            <a:pPr marL="0" marR="0" lvl="0" indent="0" algn="l" rtl="0">
              <a:spcBef>
                <a:spcPts val="0"/>
              </a:spcBef>
              <a:buSzPct val="25000"/>
              <a:buNone/>
            </a:pPr>
            <a:r>
              <a:rPr lang="en-US" sz="800" b="1" i="0" u="none" strike="noStrike" cap="none" baseline="0" dirty="0">
                <a:solidFill>
                  <a:schemeClr val="dk1"/>
                </a:solidFill>
                <a:latin typeface="Calibri"/>
                <a:ea typeface="Calibri"/>
                <a:cs typeface="Calibri"/>
                <a:sym typeface="Calibri"/>
              </a:rPr>
              <a:t>There are 4 KEY Components related to Leasing</a:t>
            </a:r>
          </a:p>
          <a:p>
            <a:pPr marL="0" marR="0" lvl="0" indent="0" algn="l" rtl="0">
              <a:spcBef>
                <a:spcPts val="0"/>
              </a:spcBef>
              <a:buNone/>
            </a:pPr>
            <a:endParaRPr sz="800" b="1"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800" b="1" i="0" u="none" strike="noStrike" cap="none" baseline="0" dirty="0">
                <a:solidFill>
                  <a:schemeClr val="dk1"/>
                </a:solidFill>
                <a:latin typeface="Calibri"/>
                <a:ea typeface="Calibri"/>
                <a:cs typeface="Calibri"/>
                <a:sym typeface="Calibri"/>
              </a:rPr>
              <a:t>TENANT STAR: </a:t>
            </a:r>
            <a:r>
              <a:rPr lang="en-US" sz="800" b="0" i="0" u="none" strike="noStrike" cap="none" baseline="0" dirty="0">
                <a:solidFill>
                  <a:schemeClr val="dk1"/>
                </a:solidFill>
                <a:latin typeface="Calibri"/>
                <a:ea typeface="Calibri"/>
                <a:cs typeface="Calibri"/>
                <a:sym typeface="Calibri"/>
              </a:rPr>
              <a:t>DOE to establish program to certify/recognize commercial tenants who voluntarily achieve high level of energy efficiency</a:t>
            </a:r>
          </a:p>
          <a:p>
            <a:pPr marL="0" marR="0" lvl="0" indent="0" algn="l" rtl="0">
              <a:spcBef>
                <a:spcPts val="0"/>
              </a:spcBef>
              <a:buSzPct val="25000"/>
              <a:buNone/>
            </a:pPr>
            <a:r>
              <a:rPr lang="en-US" sz="800" b="0" i="0" u="none" strike="noStrike" cap="none" baseline="0" dirty="0">
                <a:solidFill>
                  <a:schemeClr val="dk1"/>
                </a:solidFill>
                <a:latin typeface="Calibri"/>
                <a:ea typeface="Calibri"/>
                <a:cs typeface="Calibri"/>
                <a:sym typeface="Calibri"/>
              </a:rPr>
              <a:t> EPA (and DOE) are required to develop TS under the Energy Star program</a:t>
            </a:r>
          </a:p>
          <a:p>
            <a:pPr marL="0" marR="0" lvl="0" indent="0" algn="l" rtl="0">
              <a:spcBef>
                <a:spcPts val="0"/>
              </a:spcBef>
              <a:buSzPct val="25000"/>
              <a:buNone/>
            </a:pPr>
            <a:r>
              <a:rPr lang="en-US" sz="800" b="0" i="0" u="none" strike="noStrike" cap="none" baseline="0" dirty="0">
                <a:solidFill>
                  <a:schemeClr val="dk1"/>
                </a:solidFill>
                <a:latin typeface="Calibri"/>
                <a:ea typeface="Calibri"/>
                <a:cs typeface="Calibri"/>
                <a:sym typeface="Calibri"/>
              </a:rPr>
              <a:t>Expand the data collected through the Energy Info. Admin’s. CBECS to include info on building occupants who consume significant amounts of energy</a:t>
            </a:r>
          </a:p>
          <a:p>
            <a:pPr marL="0" marR="0" lvl="0" indent="0" algn="l" rtl="0">
              <a:spcBef>
                <a:spcPts val="0"/>
              </a:spcBef>
              <a:buSzPct val="25000"/>
              <a:buNone/>
            </a:pPr>
            <a:r>
              <a:rPr lang="en-US" sz="800" b="1" i="0" u="none" strike="noStrike" cap="none" baseline="0" dirty="0">
                <a:solidFill>
                  <a:schemeClr val="dk1"/>
                </a:solidFill>
                <a:latin typeface="Calibri"/>
                <a:ea typeface="Calibri"/>
                <a:cs typeface="Calibri"/>
                <a:sym typeface="Calibri"/>
              </a:rPr>
              <a:t>Mod Com Lsg Prov: </a:t>
            </a:r>
            <a:r>
              <a:rPr lang="en-US" sz="800" b="0" i="0" u="none" strike="noStrike" cap="none" baseline="0" dirty="0">
                <a:solidFill>
                  <a:schemeClr val="dk1"/>
                </a:solidFill>
                <a:latin typeface="Calibri"/>
                <a:ea typeface="Calibri"/>
                <a:cs typeface="Calibri"/>
                <a:sym typeface="Calibri"/>
              </a:rPr>
              <a:t>GSA required to develop mode</a:t>
            </a:r>
            <a:r>
              <a:rPr lang="en-US" sz="800" b="0" i="0" u="sng" strike="noStrike" cap="none" baseline="0" dirty="0">
                <a:solidFill>
                  <a:schemeClr val="dk1"/>
                </a:solidFill>
                <a:latin typeface="Calibri"/>
                <a:ea typeface="Calibri"/>
                <a:cs typeface="Calibri"/>
                <a:sym typeface="Calibri"/>
              </a:rPr>
              <a:t>model leasing provisions and  best practices</a:t>
            </a:r>
            <a:r>
              <a:rPr lang="en-US" sz="800" b="0" i="0" u="none" strike="noStrike" cap="none" baseline="0" dirty="0">
                <a:solidFill>
                  <a:schemeClr val="dk1"/>
                </a:solidFill>
                <a:latin typeface="Calibri"/>
                <a:ea typeface="Calibri"/>
                <a:cs typeface="Calibri"/>
                <a:sym typeface="Calibri"/>
              </a:rPr>
              <a:t> to encourage commercial bldg. owners + tenants to invest in cost-effective energy + water efficiency measures</a:t>
            </a:r>
          </a:p>
          <a:p>
            <a:pPr marL="0" marR="0" lvl="0" indent="0" algn="l" rtl="0">
              <a:spcBef>
                <a:spcPts val="0"/>
              </a:spcBef>
              <a:buSzPct val="25000"/>
              <a:buNone/>
            </a:pPr>
            <a:r>
              <a:rPr lang="en-US" sz="800" b="0" i="0" u="none" strike="noStrike" cap="none" baseline="0" dirty="0">
                <a:solidFill>
                  <a:schemeClr val="dk1"/>
                </a:solidFill>
                <a:latin typeface="Calibri"/>
                <a:ea typeface="Calibri"/>
                <a:cs typeface="Calibri"/>
                <a:sym typeface="Calibri"/>
              </a:rPr>
              <a:t>GSA required to </a:t>
            </a:r>
            <a:r>
              <a:rPr lang="en-US" sz="800" b="0" i="0" u="sng" strike="noStrike" cap="none" baseline="0" dirty="0">
                <a:solidFill>
                  <a:schemeClr val="dk1"/>
                </a:solidFill>
                <a:latin typeface="Calibri"/>
                <a:ea typeface="Calibri"/>
                <a:cs typeface="Calibri"/>
                <a:sym typeface="Calibri"/>
              </a:rPr>
              <a:t>publish </a:t>
            </a:r>
            <a:r>
              <a:rPr lang="en-US" sz="800" b="0" i="0" u="none" strike="noStrike" cap="none" baseline="0" dirty="0">
                <a:solidFill>
                  <a:schemeClr val="dk1"/>
                </a:solidFill>
                <a:latin typeface="Calibri"/>
                <a:ea typeface="Calibri"/>
                <a:cs typeface="Calibri"/>
                <a:sym typeface="Calibri"/>
              </a:rPr>
              <a:t>the leasing provisions with </a:t>
            </a:r>
            <a:r>
              <a:rPr lang="en-US" sz="800" b="0" i="0" u="sng" strike="noStrike" cap="none" baseline="0" dirty="0">
                <a:solidFill>
                  <a:schemeClr val="dk1"/>
                </a:solidFill>
                <a:latin typeface="Calibri"/>
                <a:ea typeface="Calibri"/>
                <a:cs typeface="Calibri"/>
                <a:sym typeface="Calibri"/>
              </a:rPr>
              <a:t>explanatory materials </a:t>
            </a:r>
            <a:r>
              <a:rPr lang="en-US" sz="800" b="0" i="0" u="none" strike="noStrike" cap="none" baseline="0" dirty="0">
                <a:solidFill>
                  <a:schemeClr val="dk1"/>
                </a:solidFill>
                <a:latin typeface="Calibri"/>
                <a:ea typeface="Calibri"/>
                <a:cs typeface="Calibri"/>
                <a:sym typeface="Calibri"/>
              </a:rPr>
              <a:t>to encourage private-sector use of the efficiency measures in leases</a:t>
            </a:r>
          </a:p>
          <a:p>
            <a:pPr marL="0" marR="0" lvl="0" indent="0" algn="l" rtl="0">
              <a:spcBef>
                <a:spcPts val="0"/>
              </a:spcBef>
              <a:buSzPct val="25000"/>
              <a:buNone/>
            </a:pPr>
            <a:r>
              <a:rPr lang="en-US" sz="800" b="0" i="0" u="none" strike="noStrike" cap="none" baseline="0" dirty="0">
                <a:solidFill>
                  <a:schemeClr val="dk1"/>
                </a:solidFill>
                <a:latin typeface="Calibri"/>
                <a:ea typeface="Calibri"/>
                <a:cs typeface="Calibri"/>
                <a:sym typeface="Calibri"/>
              </a:rPr>
              <a:t>GSA is directed to make provisions + best practices available to </a:t>
            </a:r>
            <a:r>
              <a:rPr lang="en-US" sz="800" b="0" i="0" u="sng" strike="noStrike" cap="none" baseline="0" dirty="0">
                <a:solidFill>
                  <a:schemeClr val="dk1"/>
                </a:solidFill>
                <a:latin typeface="Calibri"/>
                <a:ea typeface="Calibri"/>
                <a:cs typeface="Calibri"/>
                <a:sym typeface="Calibri"/>
              </a:rPr>
              <a:t>state, county, and  municipal governments </a:t>
            </a:r>
            <a:r>
              <a:rPr lang="en-US" sz="800" b="0" i="0" u="none" strike="noStrike" cap="none" baseline="0" dirty="0">
                <a:solidFill>
                  <a:schemeClr val="dk1"/>
                </a:solidFill>
                <a:latin typeface="Calibri"/>
                <a:ea typeface="Calibri"/>
                <a:cs typeface="Calibri"/>
                <a:sym typeface="Calibri"/>
              </a:rPr>
              <a:t>to encourage investment in energy + water efficiency in bldg spaces they own/lease</a:t>
            </a:r>
          </a:p>
          <a:p>
            <a:pPr marL="0" marR="0" lvl="0" indent="0" algn="l" rtl="0">
              <a:spcBef>
                <a:spcPts val="0"/>
              </a:spcBef>
              <a:buSzPct val="25000"/>
              <a:buNone/>
            </a:pPr>
            <a:r>
              <a:rPr lang="en-US" sz="800" b="0" i="0" u="none" strike="noStrike" cap="none" baseline="0" dirty="0">
                <a:solidFill>
                  <a:schemeClr val="dk1"/>
                </a:solidFill>
                <a:latin typeface="Calibri"/>
                <a:ea typeface="Calibri"/>
                <a:cs typeface="Calibri"/>
                <a:sym typeface="Calibri"/>
              </a:rPr>
              <a:t>GSA is directed to develop a system to implement cost-effective energy + water efficiency measures for realty services it provides to </a:t>
            </a:r>
            <a:r>
              <a:rPr lang="en-US" sz="800" b="0" i="0" u="sng" strike="noStrike" cap="none" baseline="0" dirty="0">
                <a:solidFill>
                  <a:schemeClr val="dk1"/>
                </a:solidFill>
                <a:latin typeface="Calibri"/>
                <a:ea typeface="Calibri"/>
                <a:cs typeface="Calibri"/>
                <a:sym typeface="Calibri"/>
              </a:rPr>
              <a:t>other federal agencies </a:t>
            </a:r>
            <a:r>
              <a:rPr lang="en-US" sz="800" b="0" i="0" u="none" strike="noStrike" cap="none" baseline="0" dirty="0">
                <a:solidFill>
                  <a:schemeClr val="dk1"/>
                </a:solidFill>
                <a:latin typeface="Calibri"/>
                <a:ea typeface="Calibri"/>
                <a:cs typeface="Calibri"/>
                <a:sym typeface="Calibri"/>
              </a:rPr>
              <a:t>+ clients</a:t>
            </a:r>
          </a:p>
          <a:p>
            <a:pPr marL="0" marR="0" lvl="0" indent="0" algn="l" rtl="0">
              <a:spcBef>
                <a:spcPts val="0"/>
              </a:spcBef>
              <a:buSzPct val="25000"/>
              <a:buNone/>
            </a:pPr>
            <a:r>
              <a:rPr lang="en-US" sz="1000" b="1" i="0" u="none" strike="noStrike" cap="none" baseline="0" dirty="0">
                <a:solidFill>
                  <a:schemeClr val="dk1"/>
                </a:solidFill>
                <a:latin typeface="Calibri"/>
                <a:ea typeface="Calibri"/>
                <a:cs typeface="Calibri"/>
                <a:sym typeface="Calibri"/>
              </a:rPr>
              <a:t>FED TENANT BENCHMARKING:</a:t>
            </a:r>
          </a:p>
          <a:p>
            <a:pPr marL="0" marR="0" lvl="0" indent="0" algn="l" rtl="0">
              <a:spcBef>
                <a:spcPts val="0"/>
              </a:spcBef>
              <a:buSzPct val="25000"/>
              <a:buNone/>
            </a:pPr>
            <a:r>
              <a:rPr lang="en-US" sz="1000" b="0" i="0" u="none" strike="noStrike" cap="none" baseline="0" dirty="0">
                <a:solidFill>
                  <a:schemeClr val="dk1"/>
                </a:solidFill>
                <a:latin typeface="Calibri"/>
                <a:ea typeface="Calibri"/>
                <a:cs typeface="Calibri"/>
                <a:sym typeface="Calibri"/>
              </a:rPr>
              <a:t> Requires federal agencies that lease certain buildings </a:t>
            </a:r>
            <a:r>
              <a:rPr lang="en-US" sz="1000" b="0" i="0" u="sng" strike="noStrike" cap="none" baseline="0" dirty="0">
                <a:solidFill>
                  <a:schemeClr val="dk1"/>
                </a:solidFill>
                <a:latin typeface="Calibri"/>
                <a:ea typeface="Calibri"/>
                <a:cs typeface="Calibri"/>
                <a:sym typeface="Calibri"/>
              </a:rPr>
              <a:t>without Energy Star</a:t>
            </a:r>
            <a:r>
              <a:rPr lang="en-US" sz="1000" b="0" i="0" u="none" strike="noStrike" cap="none" baseline="0" dirty="0">
                <a:solidFill>
                  <a:schemeClr val="dk1"/>
                </a:solidFill>
                <a:latin typeface="Calibri"/>
                <a:ea typeface="Calibri"/>
                <a:cs typeface="Calibri"/>
                <a:sym typeface="Calibri"/>
              </a:rPr>
              <a:t> certification to </a:t>
            </a:r>
            <a:r>
              <a:rPr lang="en-US" sz="1000" b="0" i="0" u="sng" strike="noStrike" cap="none" baseline="0" dirty="0">
                <a:solidFill>
                  <a:schemeClr val="dk1"/>
                </a:solidFill>
                <a:latin typeface="Calibri"/>
                <a:ea typeface="Calibri"/>
                <a:cs typeface="Calibri"/>
                <a:sym typeface="Calibri"/>
              </a:rPr>
              <a:t>compare their energy use </a:t>
            </a:r>
            <a:r>
              <a:rPr lang="en-US" sz="1000" b="0" i="0" u="none" strike="noStrike" cap="none" baseline="0" dirty="0">
                <a:solidFill>
                  <a:schemeClr val="dk1"/>
                </a:solidFill>
                <a:latin typeface="Calibri"/>
                <a:ea typeface="Calibri"/>
                <a:cs typeface="Calibri"/>
                <a:sym typeface="Calibri"/>
              </a:rPr>
              <a:t>to other facilities or past performance (benchmarking)</a:t>
            </a:r>
          </a:p>
          <a:p>
            <a:pPr marL="0" marR="0" lvl="0" indent="0" algn="l" rtl="0">
              <a:spcBef>
                <a:spcPts val="0"/>
              </a:spcBef>
              <a:buSzPct val="25000"/>
              <a:buNone/>
            </a:pPr>
            <a:r>
              <a:rPr lang="en-US" sz="1000" b="0" i="0" u="none" strike="noStrike" cap="none" baseline="0" dirty="0">
                <a:solidFill>
                  <a:schemeClr val="dk1"/>
                </a:solidFill>
                <a:latin typeface="Calibri"/>
                <a:ea typeface="Calibri"/>
                <a:cs typeface="Calibri"/>
                <a:sym typeface="Calibri"/>
              </a:rPr>
              <a:t>Agencies are </a:t>
            </a:r>
            <a:r>
              <a:rPr lang="en-US" sz="1000" b="0" i="0" u="sng" strike="noStrike" cap="none" baseline="0" dirty="0">
                <a:solidFill>
                  <a:schemeClr val="dk1"/>
                </a:solidFill>
                <a:latin typeface="Calibri"/>
                <a:ea typeface="Calibri"/>
                <a:cs typeface="Calibri"/>
                <a:sym typeface="Calibri"/>
              </a:rPr>
              <a:t>exempt</a:t>
            </a:r>
            <a:r>
              <a:rPr lang="en-US" sz="1000" b="0" i="0" u="none" strike="noStrike" cap="none" baseline="0" dirty="0">
                <a:solidFill>
                  <a:schemeClr val="dk1"/>
                </a:solidFill>
                <a:latin typeface="Calibri"/>
                <a:ea typeface="Calibri"/>
                <a:cs typeface="Calibri"/>
                <a:sym typeface="Calibri"/>
              </a:rPr>
              <a:t> if their spaces are in buildings whose owners cannot access utility consumption data for the whole building</a:t>
            </a:r>
          </a:p>
          <a:p>
            <a:pPr marL="0" marR="0" lvl="0" indent="0" algn="l" rtl="0">
              <a:spcBef>
                <a:spcPts val="0"/>
              </a:spcBef>
              <a:buSzPct val="25000"/>
              <a:buNone/>
            </a:pPr>
            <a:r>
              <a:rPr lang="en-US" sz="1000" b="0" i="0" u="none" strike="noStrike" cap="none" baseline="0" dirty="0">
                <a:solidFill>
                  <a:schemeClr val="dk1"/>
                </a:solidFill>
                <a:latin typeface="Calibri"/>
                <a:ea typeface="Calibri"/>
                <a:cs typeface="Calibri"/>
                <a:sym typeface="Calibri"/>
              </a:rPr>
              <a:t>Energy Dept. (with EPA) is required to complete a </a:t>
            </a:r>
            <a:r>
              <a:rPr lang="en-US" sz="1000" b="0" i="0" u="sng" strike="noStrike" cap="none" baseline="0" dirty="0">
                <a:solidFill>
                  <a:schemeClr val="dk1"/>
                </a:solidFill>
                <a:latin typeface="Calibri"/>
                <a:ea typeface="Calibri"/>
                <a:cs typeface="Calibri"/>
                <a:sym typeface="Calibri"/>
              </a:rPr>
              <a:t>study on the benchmarking, compliance, and best practices </a:t>
            </a:r>
            <a:r>
              <a:rPr lang="en-US" sz="1000" b="0" i="0" u="none" strike="noStrike" cap="none" baseline="0" dirty="0">
                <a:solidFill>
                  <a:schemeClr val="dk1"/>
                </a:solidFill>
                <a:latin typeface="Calibri"/>
                <a:ea typeface="Calibri"/>
                <a:cs typeface="Calibri"/>
                <a:sym typeface="Calibri"/>
              </a:rPr>
              <a:t>in building energy efficiency AND is required to maintain a </a:t>
            </a:r>
            <a:r>
              <a:rPr lang="en-US" sz="1000" b="0" i="0" u="sng" strike="noStrike" cap="none" baseline="0" dirty="0">
                <a:solidFill>
                  <a:schemeClr val="dk1"/>
                </a:solidFill>
                <a:latin typeface="Calibri"/>
                <a:ea typeface="Calibri"/>
                <a:cs typeface="Calibri"/>
                <a:sym typeface="Calibri"/>
              </a:rPr>
              <a:t>database of energy-related information </a:t>
            </a:r>
            <a:r>
              <a:rPr lang="en-US" sz="1000" b="0" i="0" u="none" strike="noStrike" cap="none" baseline="0" dirty="0">
                <a:solidFill>
                  <a:schemeClr val="dk1"/>
                </a:solidFill>
                <a:latin typeface="Calibri"/>
                <a:ea typeface="Calibri"/>
                <a:cs typeface="Calibri"/>
                <a:sym typeface="Calibri"/>
              </a:rPr>
              <a:t>on commercial and multifamily buildings</a:t>
            </a:r>
          </a:p>
          <a:p>
            <a:pPr marL="0" marR="0" lvl="0" indent="0" algn="l" rtl="0">
              <a:spcBef>
                <a:spcPts val="0"/>
              </a:spcBef>
              <a:buSzPct val="25000"/>
              <a:buNone/>
            </a:pPr>
            <a:r>
              <a:rPr lang="en-US" sz="1000" b="1" i="0" u="none" strike="noStrike" cap="none" baseline="0" dirty="0">
                <a:solidFill>
                  <a:schemeClr val="dk1"/>
                </a:solidFill>
                <a:latin typeface="Calibri"/>
                <a:ea typeface="Calibri"/>
                <a:cs typeface="Calibri"/>
                <a:sym typeface="Calibri"/>
              </a:rPr>
              <a:t>SEPARATE SPACES STUDY: </a:t>
            </a:r>
          </a:p>
          <a:p>
            <a:pPr marL="0" marR="0" lvl="0" indent="0" algn="l" rtl="0">
              <a:spcBef>
                <a:spcPts val="0"/>
              </a:spcBef>
              <a:buSzPct val="25000"/>
              <a:buNone/>
            </a:pPr>
            <a:r>
              <a:rPr lang="en-US" sz="1000" b="0" i="0" u="none" strike="noStrike" cap="none" baseline="0" dirty="0">
                <a:solidFill>
                  <a:schemeClr val="dk1"/>
                </a:solidFill>
                <a:latin typeface="Calibri"/>
                <a:ea typeface="Calibri"/>
                <a:cs typeface="Calibri"/>
                <a:sym typeface="Calibri"/>
              </a:rPr>
              <a:t>Energy Department required to </a:t>
            </a:r>
            <a:r>
              <a:rPr lang="en-US" sz="1000" b="0" i="0" u="sng" strike="noStrike" cap="none" baseline="0" dirty="0">
                <a:solidFill>
                  <a:schemeClr val="dk1"/>
                </a:solidFill>
                <a:latin typeface="Calibri"/>
                <a:ea typeface="Calibri"/>
                <a:cs typeface="Calibri"/>
                <a:sym typeface="Calibri"/>
              </a:rPr>
              <a:t>conduct a study</a:t>
            </a:r>
            <a:r>
              <a:rPr lang="en-US" sz="1000" b="0" i="0" u="none" strike="noStrike" cap="none" baseline="0" dirty="0">
                <a:solidFill>
                  <a:schemeClr val="dk1"/>
                </a:solidFill>
                <a:latin typeface="Calibri"/>
                <a:ea typeface="Calibri"/>
                <a:cs typeface="Calibri"/>
                <a:sym typeface="Calibri"/>
              </a:rPr>
              <a:t> within 1 year of  bill’s enactment on the </a:t>
            </a:r>
            <a:r>
              <a:rPr lang="en-US" sz="1000" b="0" i="0" u="sng" strike="noStrike" cap="none" baseline="0" dirty="0">
                <a:solidFill>
                  <a:schemeClr val="dk1"/>
                </a:solidFill>
                <a:latin typeface="Calibri"/>
                <a:ea typeface="Calibri"/>
                <a:cs typeface="Calibri"/>
                <a:sym typeface="Calibri"/>
              </a:rPr>
              <a:t>feasibility of improving energy efficiency </a:t>
            </a:r>
            <a:r>
              <a:rPr lang="en-US" sz="1000" b="0" i="0" u="none" strike="noStrike" cap="none" baseline="0" dirty="0">
                <a:solidFill>
                  <a:schemeClr val="dk1"/>
                </a:solidFill>
                <a:latin typeface="Calibri"/>
                <a:ea typeface="Calibri"/>
                <a:cs typeface="Calibri"/>
                <a:sym typeface="Calibri"/>
              </a:rPr>
              <a:t>through the design and construction of </a:t>
            </a:r>
            <a:r>
              <a:rPr lang="en-US" sz="1000" b="0" i="0" u="sng" strike="noStrike" cap="none" baseline="0" dirty="0">
                <a:solidFill>
                  <a:schemeClr val="dk1"/>
                </a:solidFill>
                <a:latin typeface="Calibri"/>
                <a:ea typeface="Calibri"/>
                <a:cs typeface="Calibri"/>
                <a:sym typeface="Calibri"/>
              </a:rPr>
              <a:t>“separate spaces” within a building </a:t>
            </a:r>
            <a:r>
              <a:rPr lang="en-US" sz="1000" b="0" i="0" u="none" strike="noStrike" cap="none" baseline="0" dirty="0">
                <a:solidFill>
                  <a:schemeClr val="dk1"/>
                </a:solidFill>
                <a:latin typeface="Calibri"/>
                <a:ea typeface="Calibri"/>
                <a:cs typeface="Calibri"/>
                <a:sym typeface="Calibri"/>
              </a:rPr>
              <a:t>that could be leased or otherwise occupied by a tenant</a:t>
            </a:r>
          </a:p>
          <a:p>
            <a:pPr marL="0" marR="0" lvl="0" indent="0" algn="l" rtl="0">
              <a:spcBef>
                <a:spcPts val="0"/>
              </a:spcBef>
              <a:buSzPct val="25000"/>
              <a:buNone/>
            </a:pPr>
            <a:r>
              <a:rPr lang="en-US" sz="1000" b="0" i="0" u="none" strike="noStrike" cap="none" baseline="0" dirty="0">
                <a:solidFill>
                  <a:schemeClr val="dk1"/>
                </a:solidFill>
                <a:latin typeface="Calibri"/>
                <a:ea typeface="Calibri"/>
                <a:cs typeface="Calibri"/>
                <a:sym typeface="Calibri"/>
              </a:rPr>
              <a:t>Energy Dept. required to publish a notice in Federal Register within 90 days of bill’s enactment </a:t>
            </a:r>
            <a:r>
              <a:rPr lang="en-US" sz="1000" b="0" i="0" u="sng" strike="noStrike" cap="none" baseline="0" dirty="0">
                <a:solidFill>
                  <a:schemeClr val="dk1"/>
                </a:solidFill>
                <a:latin typeface="Calibri"/>
                <a:ea typeface="Calibri"/>
                <a:cs typeface="Calibri"/>
                <a:sym typeface="Calibri"/>
              </a:rPr>
              <a:t>requesting public comments on effective methods, measures, and practices </a:t>
            </a:r>
            <a:r>
              <a:rPr lang="en-US" sz="1000" b="0" i="0" u="none" strike="noStrike" cap="none" baseline="0" dirty="0">
                <a:solidFill>
                  <a:schemeClr val="dk1"/>
                </a:solidFill>
                <a:latin typeface="Calibri"/>
                <a:ea typeface="Calibri"/>
                <a:cs typeface="Calibri"/>
                <a:sym typeface="Calibri"/>
              </a:rPr>
              <a:t>for design and construction of separate spaces with energy efficient design and construction</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394" name="Shape 394"/>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13</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701039" y="4415791"/>
            <a:ext cx="5608319" cy="4183379"/>
          </a:xfrm>
          <a:prstGeom prst="rect">
            <a:avLst/>
          </a:prstGeom>
        </p:spPr>
        <p:txBody>
          <a:bodyPr lIns="91425" tIns="91425" rIns="91425" bIns="91425" anchor="t" anchorCtr="0">
            <a:noAutofit/>
          </a:bodyPr>
          <a:lstStyle/>
          <a:p>
            <a:pPr>
              <a:spcBef>
                <a:spcPts val="0"/>
              </a:spcBef>
              <a:buNone/>
            </a:pPr>
            <a:endParaRPr dirty="0"/>
          </a:p>
        </p:txBody>
      </p:sp>
      <p:sp>
        <p:nvSpPr>
          <p:cNvPr id="411" name="Shape 4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5" name="Shape 445"/>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We recently put out a Federal Register notice to ask for comments and feedback on this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THANK YOU to some of those of you who provided comments.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We’ll be going through another “outreach” process in FY 16 – to gather additional feedback and input on what makes up “Model Green Provisions’</a:t>
            </a:r>
          </a:p>
          <a:p>
            <a:pPr marL="0" marR="0" lvl="0" indent="0" algn="l" rtl="0">
              <a:lnSpc>
                <a:spcPct val="100000"/>
              </a:lnSpc>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Model commercial leasing provisions that address energy efficiency measures are part of GSA’s </a:t>
            </a:r>
            <a:r>
              <a:rPr lang="en-US" sz="1200" b="0" i="0" u="sng" strike="noStrike" cap="none" baseline="0" dirty="0">
                <a:solidFill>
                  <a:schemeClr val="dk1"/>
                </a:solidFill>
                <a:latin typeface="Calibri"/>
                <a:ea typeface="Calibri"/>
                <a:cs typeface="Calibri"/>
                <a:sym typeface="Calibri"/>
              </a:rPr>
              <a:t>existing</a:t>
            </a:r>
            <a:r>
              <a:rPr lang="en-US" sz="1200" b="0" i="0" u="none" strike="noStrike" cap="none" baseline="0" dirty="0">
                <a:solidFill>
                  <a:schemeClr val="dk1"/>
                </a:solidFill>
                <a:latin typeface="Calibri"/>
                <a:ea typeface="Calibri"/>
                <a:cs typeface="Calibri"/>
                <a:sym typeface="Calibri"/>
              </a:rPr>
              <a:t> language in the </a:t>
            </a:r>
            <a:r>
              <a:rPr lang="en-US" sz="1200" b="0" i="0" u="sng" strike="noStrike" cap="none" baseline="0" dirty="0">
                <a:solidFill>
                  <a:schemeClr val="dk1"/>
                </a:solidFill>
                <a:latin typeface="Calibri"/>
                <a:ea typeface="Calibri"/>
                <a:cs typeface="Calibri"/>
                <a:sym typeface="Calibri"/>
              </a:rPr>
              <a:t>RLP and Lease </a:t>
            </a:r>
            <a:r>
              <a:rPr lang="en-US" sz="1200" b="0" i="0" u="none" strike="noStrike" cap="none" baseline="0" dirty="0">
                <a:solidFill>
                  <a:schemeClr val="dk1"/>
                </a:solidFill>
                <a:latin typeface="Calibri"/>
                <a:ea typeface="Calibri"/>
                <a:cs typeface="Calibri"/>
                <a:sym typeface="Calibri"/>
              </a:rPr>
              <a:t>documents. These current lease documents are updated regularly to reflect current green industry standards and best practices.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The </a:t>
            </a:r>
            <a:r>
              <a:rPr lang="en-US" sz="1200" b="0" i="0" u="sng" strike="noStrike" cap="none" baseline="0" dirty="0">
                <a:solidFill>
                  <a:schemeClr val="dk1"/>
                </a:solidFill>
                <a:latin typeface="Calibri"/>
                <a:ea typeface="Calibri"/>
                <a:cs typeface="Calibri"/>
                <a:sym typeface="Calibri"/>
              </a:rPr>
              <a:t>180-day time frame </a:t>
            </a:r>
            <a:r>
              <a:rPr lang="en-US" sz="1200" b="0" i="0" u="none" strike="noStrike" cap="none" baseline="0" dirty="0">
                <a:solidFill>
                  <a:schemeClr val="dk1"/>
                </a:solidFill>
                <a:latin typeface="Calibri"/>
                <a:ea typeface="Calibri"/>
                <a:cs typeface="Calibri"/>
                <a:sym typeface="Calibri"/>
              </a:rPr>
              <a:t>(Oct.30) required to publish model commercial leasing provisions beyond those that are currently in place, is </a:t>
            </a:r>
            <a:r>
              <a:rPr lang="en-US" sz="1200" b="0" i="0" u="sng" strike="noStrike" cap="none" baseline="0" dirty="0">
                <a:solidFill>
                  <a:schemeClr val="dk1"/>
                </a:solidFill>
                <a:latin typeface="Calibri"/>
                <a:ea typeface="Calibri"/>
                <a:cs typeface="Calibri"/>
                <a:sym typeface="Calibri"/>
              </a:rPr>
              <a:t>insufficient</a:t>
            </a:r>
            <a:r>
              <a:rPr lang="en-US" sz="1200" b="0" i="0" u="none" strike="noStrike" cap="none" baseline="0" dirty="0">
                <a:solidFill>
                  <a:schemeClr val="dk1"/>
                </a:solidFill>
                <a:latin typeface="Calibri"/>
                <a:ea typeface="Calibri"/>
                <a:cs typeface="Calibri"/>
                <a:sym typeface="Calibri"/>
              </a:rPr>
              <a:t> to allow for researching/developing new provisions, taking new provisions through the PBS issuance process, and allowing for public comment.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Leasing provisions will be </a:t>
            </a:r>
            <a:r>
              <a:rPr lang="en-US" sz="1200" b="0" i="0" u="sng" strike="noStrike" cap="none" baseline="0" dirty="0">
                <a:solidFill>
                  <a:schemeClr val="dk1"/>
                </a:solidFill>
                <a:latin typeface="Calibri"/>
                <a:ea typeface="Calibri"/>
                <a:cs typeface="Calibri"/>
                <a:sym typeface="Calibri"/>
              </a:rPr>
              <a:t>regularly/periodically updated</a:t>
            </a:r>
            <a:r>
              <a:rPr lang="en-US" sz="1200" b="0" i="0" u="none" strike="noStrike" cap="none" baseline="0" dirty="0">
                <a:solidFill>
                  <a:schemeClr val="dk1"/>
                </a:solidFill>
                <a:latin typeface="Calibri"/>
                <a:ea typeface="Calibri"/>
                <a:cs typeface="Calibri"/>
                <a:sym typeface="Calibri"/>
              </a:rPr>
              <a:t> in the RLP and Lease documents to align with industry standards and best practices. GSA will reach out to other </a:t>
            </a:r>
            <a:r>
              <a:rPr lang="en-US" sz="1200" b="0" i="0" u="sng" strike="noStrike" cap="none" baseline="0" dirty="0">
                <a:solidFill>
                  <a:schemeClr val="dk1"/>
                </a:solidFill>
                <a:latin typeface="Calibri"/>
                <a:ea typeface="Calibri"/>
                <a:cs typeface="Calibri"/>
                <a:sym typeface="Calibri"/>
              </a:rPr>
              <a:t>federal agencies and industry experts </a:t>
            </a:r>
            <a:r>
              <a:rPr lang="en-US" sz="1200" b="0" i="0" u="none" strike="noStrike" cap="none" baseline="0" dirty="0">
                <a:solidFill>
                  <a:schemeClr val="dk1"/>
                </a:solidFill>
                <a:latin typeface="Calibri"/>
                <a:ea typeface="Calibri"/>
                <a:cs typeface="Calibri"/>
                <a:sym typeface="Calibri"/>
              </a:rPr>
              <a:t>to gather input on these.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GSA continues to work internally with GSA's leasing specialist and property management community to develop ways to </a:t>
            </a:r>
            <a:r>
              <a:rPr lang="en-US" sz="1200" b="0" i="0" u="sng" strike="noStrike" cap="none" baseline="0" dirty="0">
                <a:solidFill>
                  <a:schemeClr val="dk1"/>
                </a:solidFill>
                <a:latin typeface="Calibri"/>
                <a:ea typeface="Calibri"/>
                <a:cs typeface="Calibri"/>
                <a:sym typeface="Calibri"/>
              </a:rPr>
              <a:t>effectively enforce</a:t>
            </a:r>
            <a:r>
              <a:rPr lang="en-US" sz="1200" b="0" i="0" u="none" strike="noStrike" cap="none" baseline="0" dirty="0">
                <a:solidFill>
                  <a:schemeClr val="dk1"/>
                </a:solidFill>
                <a:latin typeface="Calibri"/>
                <a:ea typeface="Calibri"/>
                <a:cs typeface="Calibri"/>
                <a:sym typeface="Calibri"/>
              </a:rPr>
              <a:t> the current RLP/Lease language.</a:t>
            </a:r>
          </a:p>
          <a:p>
            <a:pPr marL="0" marR="0" lvl="0" indent="0" algn="l" rtl="0">
              <a:lnSpc>
                <a:spcPct val="100000"/>
              </a:lnSpc>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446" name="Shape 446"/>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15</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95 % of our Leases are Fully Serviced</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We’re exploring whether it makes sense for some of our Leases to be shifted to Net of Utilities</a:t>
            </a:r>
          </a:p>
        </p:txBody>
      </p:sp>
      <p:sp>
        <p:nvSpPr>
          <p:cNvPr id="460" name="Shape 460"/>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16</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2" name="Shape 472"/>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We’re examining some “live” pilots – tracking utility cost/consumption over the life of a lease – both BEFORE (when lease was Fully Serviced) and AFTER (when lease shifts to Net of Utilities/Electric)</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a:t>
            </a:r>
          </a:p>
        </p:txBody>
      </p:sp>
      <p:sp>
        <p:nvSpPr>
          <p:cNvPr id="473" name="Shape 473"/>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17</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8" name="Shape 488"/>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Tracking the “BEFORE” and “AFTER” utility data – for both CONSUMPTION and COST – for a handful of leases that shifted from Fully Serviced to Net of Utilities</a:t>
            </a:r>
          </a:p>
        </p:txBody>
      </p:sp>
      <p:sp>
        <p:nvSpPr>
          <p:cNvPr id="489" name="Shape 489"/>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18</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701039" y="4415791"/>
            <a:ext cx="5608319" cy="4183379"/>
          </a:xfrm>
          <a:prstGeom prst="rect">
            <a:avLst/>
          </a:prstGeom>
        </p:spPr>
        <p:txBody>
          <a:bodyPr lIns="91425" tIns="91425" rIns="91425" bIns="91425" anchor="t" anchorCtr="0">
            <a:noAutofit/>
          </a:bodyPr>
          <a:lstStyle/>
          <a:p>
            <a:pPr>
              <a:spcBef>
                <a:spcPts val="0"/>
              </a:spcBef>
              <a:buNone/>
            </a:pPr>
            <a:endParaRPr dirty="0"/>
          </a:p>
        </p:txBody>
      </p:sp>
      <p:sp>
        <p:nvSpPr>
          <p:cNvPr id="507" name="Shape 5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sldNum" idx="12"/>
          </p:nvPr>
        </p:nvSpPr>
        <p:spPr>
          <a:xfrm>
            <a:off x="3972560" y="8831579"/>
            <a:ext cx="3037799" cy="46469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a:t>
            </a:fld>
            <a:endParaRPr lang="en-US" sz="1200" b="0" i="0" u="none" strike="noStrike" cap="none" baseline="0" dirty="0">
              <a:solidFill>
                <a:schemeClr val="dk1"/>
              </a:solidFill>
              <a:latin typeface="Arial"/>
              <a:ea typeface="Arial"/>
              <a:cs typeface="Arial"/>
              <a:sym typeface="Arial"/>
            </a:endParaRPr>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5" name="Shape 95"/>
          <p:cNvSpPr txBox="1">
            <a:spLocks noGrp="1"/>
          </p:cNvSpPr>
          <p:nvPr>
            <p:ph type="body" idx="1"/>
          </p:nvPr>
        </p:nvSpPr>
        <p:spPr>
          <a:xfrm>
            <a:off x="934720" y="4415789"/>
            <a:ext cx="5141100" cy="4183500"/>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701039" y="4415791"/>
            <a:ext cx="5608319" cy="4183379"/>
          </a:xfrm>
          <a:prstGeom prst="rect">
            <a:avLst/>
          </a:prstGeom>
        </p:spPr>
        <p:txBody>
          <a:bodyPr lIns="91425" tIns="91425" rIns="91425" bIns="91425" anchor="t" anchorCtr="0">
            <a:noAutofit/>
          </a:bodyPr>
          <a:lstStyle/>
          <a:p>
            <a:pPr>
              <a:spcBef>
                <a:spcPts val="0"/>
              </a:spcBef>
              <a:buNone/>
            </a:pPr>
            <a:endParaRPr dirty="0"/>
          </a:p>
        </p:txBody>
      </p:sp>
      <p:sp>
        <p:nvSpPr>
          <p:cNvPr id="540" name="Shape 5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1" name="Shape 551"/>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552" name="Shape 552"/>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21</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934720" y="4415789"/>
            <a:ext cx="5141100" cy="4183500"/>
          </a:xfrm>
          <a:prstGeom prst="rect">
            <a:avLst/>
          </a:prstGeom>
        </p:spPr>
        <p:txBody>
          <a:bodyPr lIns="91425" tIns="91425" rIns="91425" bIns="91425" anchor="t" anchorCtr="0">
            <a:noAutofit/>
          </a:bodyPr>
          <a:lstStyle/>
          <a:p>
            <a:pPr lvl="0" rtl="0">
              <a:spcBef>
                <a:spcPts val="0"/>
              </a:spcBef>
              <a:buNone/>
            </a:pPr>
            <a:endParaRPr dirty="0"/>
          </a:p>
        </p:txBody>
      </p:sp>
      <p:sp>
        <p:nvSpPr>
          <p:cNvPr id="560" name="Shape 5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934720" y="4415789"/>
            <a:ext cx="5141100" cy="4183500"/>
          </a:xfrm>
          <a:prstGeom prst="rect">
            <a:avLst/>
          </a:prstGeom>
        </p:spPr>
        <p:txBody>
          <a:bodyPr lIns="91425" tIns="91425" rIns="91425" bIns="91425" anchor="t" anchorCtr="0">
            <a:noAutofit/>
          </a:bodyPr>
          <a:lstStyle/>
          <a:p>
            <a:pPr lvl="0" rtl="0">
              <a:spcBef>
                <a:spcPts val="0"/>
              </a:spcBef>
              <a:buNone/>
            </a:pPr>
            <a:endParaRPr dirty="0"/>
          </a:p>
        </p:txBody>
      </p:sp>
      <p:sp>
        <p:nvSpPr>
          <p:cNvPr id="560" name="Shape 5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Overview of the mix of sustainability initiatives we’re pursing in the Office of Leasing</a:t>
            </a:r>
          </a:p>
        </p:txBody>
      </p:sp>
      <p:sp>
        <p:nvSpPr>
          <p:cNvPr id="193" name="Shape 193"/>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Some of these initiatives will translate into changes to our Green Lease Language</a:t>
            </a:r>
            <a:r>
              <a:rPr lang="en-US" sz="1200" b="0" i="0" u="none" strike="noStrike" cap="none" baseline="0" dirty="0" smtClean="0">
                <a:solidFill>
                  <a:schemeClr val="dk1"/>
                </a:solidFill>
                <a:latin typeface="Calibri"/>
                <a:ea typeface="Calibri"/>
                <a:cs typeface="Calibri"/>
                <a:sym typeface="Calibri"/>
              </a:rPr>
              <a:t>.</a:t>
            </a:r>
            <a:endParaRPr lang="en-US" sz="1200" b="1" i="0" u="sng"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sng" strike="noStrike" cap="none" baseline="0" dirty="0" smtClean="0">
                <a:solidFill>
                  <a:schemeClr val="dk1"/>
                </a:solidFill>
                <a:latin typeface="Calibri"/>
                <a:ea typeface="Calibri"/>
                <a:cs typeface="Calibri"/>
                <a:sym typeface="Calibri"/>
              </a:rPr>
              <a:t>Key Sustainable Products</a:t>
            </a:r>
          </a:p>
          <a:p>
            <a:pPr marR="0" lvl="0" algn="l" rtl="0">
              <a:spcBef>
                <a:spcPts val="0"/>
              </a:spcBef>
              <a:buNone/>
            </a:pPr>
            <a:r>
              <a:rPr lang="en-US" sz="1200" b="0" i="0" u="none" strike="noStrike" cap="none" baseline="0" dirty="0" smtClean="0">
                <a:solidFill>
                  <a:schemeClr val="dk1"/>
                </a:solidFill>
                <a:latin typeface="Arial"/>
                <a:ea typeface="Arial"/>
                <a:cs typeface="Arial"/>
                <a:sym typeface="Arial"/>
              </a:rPr>
              <a:t>Commissioner Dong’s goal for consistency among PBS business lines -- with top 10 green products</a:t>
            </a:r>
          </a:p>
          <a:p>
            <a:pPr marR="0" lvl="0" algn="l" rtl="0">
              <a:spcBef>
                <a:spcPts val="0"/>
              </a:spcBef>
              <a:buNone/>
            </a:pPr>
            <a:r>
              <a:rPr lang="en-US" sz="1200" b="0" i="0" u="none" strike="noStrike" cap="none" baseline="0" dirty="0" smtClean="0">
                <a:solidFill>
                  <a:schemeClr val="dk1"/>
                </a:solidFill>
                <a:latin typeface="Arial"/>
                <a:ea typeface="Arial"/>
                <a:cs typeface="Arial"/>
                <a:sym typeface="Arial"/>
              </a:rPr>
              <a:t>Lease Acquisition Circular issued April 2015</a:t>
            </a:r>
          </a:p>
          <a:p>
            <a:pPr marR="0" lvl="0" algn="l" rtl="0">
              <a:spcBef>
                <a:spcPts val="0"/>
              </a:spcBef>
              <a:buFont typeface="Arial" pitchFamily="34" charset="0"/>
              <a:buChar char="•"/>
            </a:pPr>
            <a:r>
              <a:rPr lang="en-US" sz="1200" b="0" i="0" u="none" strike="noStrike" cap="none" baseline="0" dirty="0" smtClean="0">
                <a:solidFill>
                  <a:schemeClr val="dk1"/>
                </a:solidFill>
                <a:latin typeface="Arial"/>
                <a:ea typeface="Arial"/>
                <a:cs typeface="Arial"/>
                <a:sym typeface="Arial"/>
              </a:rPr>
              <a:t>Language now reflected in May 2015 lease models</a:t>
            </a:r>
          </a:p>
          <a:p>
            <a:pPr marR="0" lvl="0" algn="l" rtl="0">
              <a:spcBef>
                <a:spcPts val="0"/>
              </a:spcBef>
              <a:buFont typeface="Arial" pitchFamily="34" charset="0"/>
              <a:buChar char="•"/>
            </a:pPr>
            <a:r>
              <a:rPr lang="en-US" sz="1200" b="0" i="0" u="none" strike="noStrike" cap="none" baseline="0" dirty="0" smtClean="0">
                <a:solidFill>
                  <a:schemeClr val="dk1"/>
                </a:solidFill>
                <a:latin typeface="Arial"/>
                <a:ea typeface="Arial"/>
                <a:cs typeface="Arial"/>
                <a:sym typeface="Arial"/>
              </a:rPr>
              <a:t>9 of 10 KSPs apply to Leasing:  Gypsum Board/ Concrete/ Acoustic Ceiling Tile/ Interior Paint/ Nylon Carpet/ Paper Towels/ Bath Tissue/ Hand Soap/ Floor Cleaner  (wastebasket liners don’t yet apply)</a:t>
            </a:r>
          </a:p>
          <a:p>
            <a:pPr marR="0" lvl="0" algn="l" rtl="0">
              <a:spcBef>
                <a:spcPts val="0"/>
              </a:spcBef>
              <a:buFont typeface="Arial" pitchFamily="34" charset="0"/>
              <a:buChar char="•"/>
            </a:pPr>
            <a:r>
              <a:rPr lang="en-US" sz="1200" b="0" i="0" u="none" strike="noStrike" cap="none" baseline="0" dirty="0" smtClean="0">
                <a:solidFill>
                  <a:schemeClr val="dk1"/>
                </a:solidFill>
                <a:latin typeface="Arial"/>
                <a:ea typeface="Arial"/>
                <a:cs typeface="Arial"/>
                <a:sym typeface="Arial"/>
              </a:rPr>
              <a:t>Gypsum board and Concrete represent new green clauses</a:t>
            </a:r>
          </a:p>
          <a:p>
            <a:pPr marR="0" lvl="0" algn="l" rtl="0">
              <a:spcBef>
                <a:spcPts val="0"/>
              </a:spcBef>
              <a:buFont typeface="Arial" pitchFamily="34" charset="0"/>
              <a:buChar char="•"/>
            </a:pPr>
            <a:r>
              <a:rPr lang="en-US" sz="1200" b="0" i="0" u="none" strike="noStrike" cap="none" baseline="0" dirty="0" smtClean="0">
                <a:solidFill>
                  <a:schemeClr val="dk1"/>
                </a:solidFill>
                <a:latin typeface="Arial"/>
                <a:ea typeface="Arial"/>
                <a:cs typeface="Arial"/>
                <a:sym typeface="Arial"/>
              </a:rPr>
              <a:t>Ceiling Tile and Concrete apply to New Lease Construction only</a:t>
            </a:r>
          </a:p>
          <a:p>
            <a:pPr marR="0" lvl="0" algn="l" rtl="0">
              <a:spcBef>
                <a:spcPts val="0"/>
              </a:spcBef>
              <a:buFont typeface="Arial" pitchFamily="34" charset="0"/>
              <a:buChar char="•"/>
            </a:pPr>
            <a:endParaRPr lang="en-US" sz="1200" b="0" i="0" u="none" strike="noStrike" cap="none" baseline="0" dirty="0" smtClean="0">
              <a:solidFill>
                <a:schemeClr val="dk1"/>
              </a:solidFill>
              <a:latin typeface="Arial"/>
              <a:ea typeface="Arial"/>
              <a:cs typeface="Arial"/>
              <a:sym typeface="Arial"/>
            </a:endParaRPr>
          </a:p>
          <a:p>
            <a:pPr marR="0" lvl="0" algn="l" rtl="0">
              <a:spcBef>
                <a:spcPts val="0"/>
              </a:spcBef>
              <a:buFont typeface="Arial" pitchFamily="34" charset="0"/>
              <a:buChar char="•"/>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buSzPct val="25000"/>
              <a:buNone/>
            </a:pPr>
            <a:endParaRPr lang="en-US" sz="1200" b="1" i="0" u="sng"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sng" strike="noStrike" cap="none" baseline="0" dirty="0" smtClean="0">
                <a:solidFill>
                  <a:schemeClr val="dk1"/>
                </a:solidFill>
                <a:latin typeface="Calibri"/>
                <a:ea typeface="Calibri"/>
                <a:cs typeface="Calibri"/>
                <a:sym typeface="Calibri"/>
              </a:rPr>
              <a:t>LEED Version 4:</a:t>
            </a:r>
          </a:p>
          <a:p>
            <a:pPr marL="514350" indent="-514350">
              <a:buAutoNum type="alphaLcParenR"/>
            </a:pPr>
            <a:r>
              <a:rPr lang="en-US" sz="1200" b="0" dirty="0" smtClean="0">
                <a:solidFill>
                  <a:srgbClr val="FF0000"/>
                </a:solidFill>
              </a:rPr>
              <a:t>There is a major emphasis on product disclosure and transparency in the new LEED version 4 rating system.</a:t>
            </a:r>
          </a:p>
          <a:p>
            <a:pPr marL="514350" indent="-514350">
              <a:buAutoNum type="alphaLcParenR"/>
            </a:pPr>
            <a:r>
              <a:rPr lang="en-US" sz="1200" b="0" dirty="0" smtClean="0">
                <a:solidFill>
                  <a:srgbClr val="FF0000"/>
                </a:solidFill>
              </a:rPr>
              <a:t>Green Globes (Green Building Initiative) has a new rating system for interior tenant spaces.</a:t>
            </a:r>
          </a:p>
          <a:p>
            <a:pPr marL="514350" indent="-514350">
              <a:buAutoNum type="alphaLcParenR"/>
            </a:pPr>
            <a:r>
              <a:rPr lang="en-US" sz="1200" b="0" dirty="0" smtClean="0">
                <a:solidFill>
                  <a:srgbClr val="FF0000"/>
                </a:solidFill>
              </a:rPr>
              <a:t>The prior LEED rating system (2009) can be used THROUGH OCTOBER 2016.</a:t>
            </a:r>
          </a:p>
          <a:p>
            <a:pPr marL="514350" indent="-514350">
              <a:buAutoNum type="alphaLcParenR"/>
            </a:pPr>
            <a:r>
              <a:rPr lang="en-US" sz="1200" b="0" dirty="0" smtClean="0">
                <a:solidFill>
                  <a:srgbClr val="FF0000"/>
                </a:solidFill>
              </a:rPr>
              <a:t>There is a new rating system that addresses Guiding Principle compliance.</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701039" y="4415791"/>
            <a:ext cx="5608319" cy="4183379"/>
          </a:xfrm>
          <a:prstGeom prst="rect">
            <a:avLst/>
          </a:prstGeom>
        </p:spPr>
        <p:txBody>
          <a:bodyPr lIns="91425" tIns="91425" rIns="91425" bIns="91425" anchor="t" anchorCtr="0">
            <a:noAutofit/>
          </a:bodyPr>
          <a:lstStyle/>
          <a:p>
            <a:pPr marL="514350" indent="-514350" algn="l">
              <a:buNone/>
            </a:pPr>
            <a:r>
              <a:rPr lang="en-US" sz="1200" b="1" dirty="0" smtClean="0">
                <a:solidFill>
                  <a:srgbClr val="FF0000"/>
                </a:solidFill>
              </a:rPr>
              <a:t>MAIN DRIVERS/GOAL:</a:t>
            </a:r>
          </a:p>
          <a:p>
            <a:pPr marL="514350" indent="-514350">
              <a:buAutoNum type="alphaLcParenR"/>
            </a:pPr>
            <a:r>
              <a:rPr lang="en-US" sz="1200" b="1" dirty="0" smtClean="0">
                <a:solidFill>
                  <a:srgbClr val="FF0000"/>
                </a:solidFill>
              </a:rPr>
              <a:t>Reduction of Greenhouse Gas Emissions</a:t>
            </a:r>
          </a:p>
          <a:p>
            <a:pPr marL="514350" indent="-514350">
              <a:buAutoNum type="alphaLcParenR"/>
            </a:pPr>
            <a:r>
              <a:rPr lang="en-US" sz="1200" b="1" dirty="0" smtClean="0">
                <a:solidFill>
                  <a:srgbClr val="FF0000"/>
                </a:solidFill>
              </a:rPr>
              <a:t>Improved Energy Efficiency</a:t>
            </a:r>
          </a:p>
          <a:p>
            <a:pPr marL="514350" indent="-514350">
              <a:buAutoNum type="alphaLcParenR"/>
            </a:pPr>
            <a:r>
              <a:rPr lang="en-US" sz="1200" b="1" dirty="0" smtClean="0">
                <a:solidFill>
                  <a:srgbClr val="FF0000"/>
                </a:solidFill>
              </a:rPr>
              <a:t> Reduced Reliance on Non-renewable energy sources</a:t>
            </a:r>
          </a:p>
          <a:p>
            <a:pPr marL="514350" indent="-514350">
              <a:buNone/>
            </a:pPr>
            <a:endParaRPr lang="en-US" sz="1200" b="1" dirty="0" smtClean="0">
              <a:solidFill>
                <a:srgbClr val="FF0000"/>
              </a:solidFill>
            </a:endParaRPr>
          </a:p>
          <a:p>
            <a:pPr marL="514350" indent="-514350">
              <a:buNone/>
            </a:pPr>
            <a:r>
              <a:rPr lang="en-US" sz="1200" b="1" dirty="0" smtClean="0">
                <a:solidFill>
                  <a:srgbClr val="FF0000"/>
                </a:solidFill>
              </a:rPr>
              <a:t>4 KEY</a:t>
            </a:r>
            <a:r>
              <a:rPr lang="en-US" sz="1200" b="1" baseline="0" dirty="0" smtClean="0">
                <a:solidFill>
                  <a:srgbClr val="FF0000"/>
                </a:solidFill>
              </a:rPr>
              <a:t> LEASING RELATED PROVISIONS</a:t>
            </a:r>
          </a:p>
          <a:p>
            <a:pPr marL="514350" indent="-514350">
              <a:buNone/>
            </a:pPr>
            <a:endParaRPr lang="en-US" sz="1200" b="1" dirty="0" smtClean="0">
              <a:solidFill>
                <a:srgbClr val="FF0000"/>
              </a:solidFill>
            </a:endParaRPr>
          </a:p>
          <a:p>
            <a:pPr marL="514350" indent="-514350">
              <a:buAutoNum type="alphaLcParenR"/>
            </a:pPr>
            <a:r>
              <a:rPr lang="en-US" sz="1200" b="1" dirty="0" smtClean="0">
                <a:solidFill>
                  <a:srgbClr val="FF0000"/>
                </a:solidFill>
              </a:rPr>
              <a:t>The new Executive Order requires Lessors for leased space OVER</a:t>
            </a:r>
            <a:r>
              <a:rPr lang="en-US" sz="1200" b="1" baseline="0" dirty="0" smtClean="0">
                <a:solidFill>
                  <a:srgbClr val="FF0000"/>
                </a:solidFill>
              </a:rPr>
              <a:t> 10,000 RSF</a:t>
            </a:r>
            <a:r>
              <a:rPr lang="en-US" sz="1200" b="1" dirty="0" smtClean="0">
                <a:solidFill>
                  <a:srgbClr val="FF0000"/>
                </a:solidFill>
              </a:rPr>
              <a:t> to report utility consumption</a:t>
            </a:r>
          </a:p>
          <a:p>
            <a:pPr marL="514350" indent="-514350">
              <a:buAutoNum type="alphaLcParenR"/>
            </a:pPr>
            <a:r>
              <a:rPr lang="en-US" sz="1200" b="1" dirty="0" smtClean="0">
                <a:solidFill>
                  <a:srgbClr val="FF0000"/>
                </a:solidFill>
              </a:rPr>
              <a:t>The new Executive Order refers to new, revised Guiding Principles.</a:t>
            </a:r>
          </a:p>
          <a:p>
            <a:pPr marL="514350" indent="-514350">
              <a:buAutoNum type="alphaLcParenR"/>
            </a:pPr>
            <a:r>
              <a:rPr lang="en-US" sz="1200" b="1" dirty="0" smtClean="0">
                <a:solidFill>
                  <a:srgbClr val="FF0000"/>
                </a:solidFill>
              </a:rPr>
              <a:t>The new Executive Order refers to the prior E.O. for space usage and optimization.</a:t>
            </a:r>
          </a:p>
          <a:p>
            <a:pPr marL="514350" indent="-514350">
              <a:buAutoNum type="alphaLcParenR"/>
            </a:pPr>
            <a:r>
              <a:rPr lang="en-US" sz="1200" b="1" dirty="0" smtClean="0">
                <a:solidFill>
                  <a:srgbClr val="FF0000"/>
                </a:solidFill>
              </a:rPr>
              <a:t>Lessors will need to disclose energy consumption for leased spaces over 10,000 sf. under the new E.O.</a:t>
            </a:r>
          </a:p>
          <a:p>
            <a:pPr>
              <a:spcBef>
                <a:spcPts val="0"/>
              </a:spcBef>
              <a:buNone/>
            </a:pPr>
            <a:endParaRPr dirty="0"/>
          </a:p>
        </p:txBody>
      </p:sp>
      <p:sp>
        <p:nvSpPr>
          <p:cNvPr id="298" name="Shape 2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smtClean="0"/>
              <a:t>The Guiding Principles are the common strategies related to planning, acquiring, siting, designing, building, operating, and maintaining facilities in a sustainable way. </a:t>
            </a:r>
          </a:p>
          <a:p>
            <a:pPr>
              <a:buFont typeface="Wingdings" pitchFamily="2" charset="2"/>
              <a:buChar char="q"/>
            </a:pPr>
            <a:r>
              <a:rPr lang="en-US" dirty="0" smtClean="0"/>
              <a:t>They were established by the MOU discussed earlier in the lesson. </a:t>
            </a:r>
          </a:p>
          <a:p>
            <a:pPr>
              <a:buFont typeface="Wingdings" pitchFamily="2" charset="2"/>
              <a:buChar char="q"/>
            </a:pPr>
            <a:r>
              <a:rPr lang="en-US" dirty="0" smtClean="0"/>
              <a:t>The 5 Guiding Principles are</a:t>
            </a:r>
            <a:r>
              <a:rPr lang="en-US" baseline="0" dirty="0" smtClean="0"/>
              <a:t> shown in this diagram:</a:t>
            </a:r>
            <a:endParaRPr lang="en-US" dirty="0" smtClean="0"/>
          </a:p>
          <a:p>
            <a:pPr>
              <a:buFont typeface="Wingdings" pitchFamily="2" charset="2"/>
              <a:buNone/>
            </a:pPr>
            <a:r>
              <a:rPr lang="en-US" dirty="0" smtClean="0"/>
              <a:t> 1) Employing integrated design, which takes a holistic approach to designing building to optimize efficiency;</a:t>
            </a:r>
          </a:p>
          <a:p>
            <a:pPr>
              <a:buFont typeface="Wingdings" pitchFamily="2" charset="2"/>
              <a:buNone/>
            </a:pPr>
            <a:r>
              <a:rPr lang="en-US" dirty="0" smtClean="0"/>
              <a:t> 2) Reducing the environmental impact of materials; </a:t>
            </a:r>
          </a:p>
          <a:p>
            <a:pPr>
              <a:buFont typeface="Wingdings" pitchFamily="2" charset="2"/>
              <a:buNone/>
            </a:pPr>
            <a:r>
              <a:rPr lang="en-US" baseline="0" dirty="0" smtClean="0"/>
              <a:t> 3) E</a:t>
            </a:r>
            <a:r>
              <a:rPr lang="en-US" dirty="0" smtClean="0"/>
              <a:t>nhancing indoor environmental quality; </a:t>
            </a:r>
          </a:p>
          <a:p>
            <a:pPr>
              <a:buFont typeface="Wingdings" pitchFamily="2" charset="2"/>
              <a:buNone/>
            </a:pPr>
            <a:r>
              <a:rPr lang="en-US" dirty="0" smtClean="0"/>
              <a:t> 4) Optimizing energy performance; and </a:t>
            </a:r>
          </a:p>
          <a:p>
            <a:pPr>
              <a:buFont typeface="Wingdings" pitchFamily="2" charset="2"/>
              <a:buNone/>
            </a:pPr>
            <a:r>
              <a:rPr lang="en-US" dirty="0" smtClean="0"/>
              <a:t> 5) Protecting and conserving water. </a:t>
            </a:r>
            <a:endParaRPr lang="en-US" dirty="0"/>
          </a:p>
        </p:txBody>
      </p:sp>
      <p:sp>
        <p:nvSpPr>
          <p:cNvPr id="4" name="Slide Number Placeholder 3"/>
          <p:cNvSpPr>
            <a:spLocks noGrp="1"/>
          </p:cNvSpPr>
          <p:nvPr>
            <p:ph type="sldNum" sz="quarter" idx="10"/>
          </p:nvPr>
        </p:nvSpPr>
        <p:spPr/>
        <p:txBody>
          <a:bodyPr/>
          <a:lstStyle/>
          <a:p>
            <a:pPr>
              <a:defRPr/>
            </a:pPr>
            <a:fld id="{2D487632-2553-B049-B7ED-49A74D632E8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Link – on the PBS Portal</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Our Green LEASE LANGUAGE will be modified to Align with the new Guiding Principles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Stay tuned for these changes.</a:t>
            </a:r>
          </a:p>
        </p:txBody>
      </p:sp>
      <p:sp>
        <p:nvSpPr>
          <p:cNvPr id="307" name="Shape 307"/>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7</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Wingdings" pitchFamily="2" charset="2"/>
              <a:buChar char="q"/>
            </a:pPr>
            <a:r>
              <a:rPr lang="en-US" sz="1200" b="0" i="0" u="none" strike="noStrike" cap="none" baseline="0" dirty="0">
                <a:solidFill>
                  <a:schemeClr val="dk1"/>
                </a:solidFill>
                <a:latin typeface="Calibri"/>
                <a:ea typeface="Calibri"/>
                <a:cs typeface="Calibri"/>
                <a:sym typeface="Calibri"/>
              </a:rPr>
              <a:t>Energy Disclosure has become a major focus lately</a:t>
            </a:r>
          </a:p>
          <a:p>
            <a:pPr marL="0" marR="0" lvl="0" indent="0" algn="l" rtl="0">
              <a:spcBef>
                <a:spcPts val="0"/>
              </a:spcBef>
              <a:buSzPct val="25000"/>
              <a:buFont typeface="Wingdings" pitchFamily="2" charset="2"/>
              <a:buChar char="q"/>
            </a:pPr>
            <a:r>
              <a:rPr lang="en-US" sz="1200" b="0" i="0" u="none" strike="noStrike" cap="none" baseline="0" dirty="0">
                <a:solidFill>
                  <a:schemeClr val="dk1"/>
                </a:solidFill>
                <a:latin typeface="Calibri"/>
                <a:ea typeface="Calibri"/>
                <a:cs typeface="Calibri"/>
                <a:sym typeface="Calibri"/>
              </a:rPr>
              <a:t>This map identifies all of the jurisdictions that have adopted some kind of energy disclosure requirement</a:t>
            </a:r>
          </a:p>
          <a:p>
            <a:pPr marL="0" marR="0" lvl="0" indent="0" algn="l" rtl="0">
              <a:spcBef>
                <a:spcPts val="0"/>
              </a:spcBef>
              <a:buSzPct val="25000"/>
              <a:buFont typeface="Wingdings" pitchFamily="2" charset="2"/>
              <a:buChar char="q"/>
            </a:pPr>
            <a:r>
              <a:rPr lang="en-US" sz="1200" b="0" i="0" u="none" strike="noStrike" cap="none" baseline="0" dirty="0">
                <a:solidFill>
                  <a:schemeClr val="dk1"/>
                </a:solidFill>
                <a:latin typeface="Calibri"/>
                <a:ea typeface="Calibri"/>
                <a:cs typeface="Calibri"/>
                <a:sym typeface="Calibri"/>
              </a:rPr>
              <a:t>Usual mix that you typically see – D.C., San Francisco, Seattle, Boston</a:t>
            </a:r>
          </a:p>
          <a:p>
            <a:pPr marL="0" marR="0" lvl="0" indent="0" algn="l" rtl="0">
              <a:spcBef>
                <a:spcPts val="0"/>
              </a:spcBef>
              <a:buSzPct val="25000"/>
              <a:buFont typeface="Wingdings" pitchFamily="2" charset="2"/>
              <a:buChar char="q"/>
            </a:pPr>
            <a:r>
              <a:rPr lang="en-US" sz="1200" b="0" i="0" u="none" strike="noStrike" cap="none" baseline="0" dirty="0">
                <a:solidFill>
                  <a:schemeClr val="dk1"/>
                </a:solidFill>
                <a:latin typeface="Calibri"/>
                <a:ea typeface="Calibri"/>
                <a:cs typeface="Calibri"/>
                <a:sym typeface="Calibri"/>
              </a:rPr>
              <a:t>What’s interesting is the mix of cities – such as Atlanta and Kansas City – who are not typically the pioneers</a:t>
            </a:r>
          </a:p>
        </p:txBody>
      </p:sp>
      <p:sp>
        <p:nvSpPr>
          <p:cNvPr id="315" name="Shape 315"/>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1039" y="4415791"/>
            <a:ext cx="5608319" cy="4183379"/>
          </a:xfrm>
          <a:prstGeom prst="rect">
            <a:avLst/>
          </a:prstGeom>
          <a:noFill/>
          <a:ln>
            <a:noFill/>
          </a:ln>
        </p:spPr>
        <p:txBody>
          <a:bodyPr lIns="93150" tIns="46575" rIns="93150" bIns="46575" anchor="t" anchorCtr="0">
            <a:noAutofit/>
          </a:bodyPr>
          <a:lstStyle/>
          <a:p>
            <a:pPr marL="0" marR="0" lvl="0" indent="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Graph from EPA and IMT – shows that just by tracking your energy consumption -→  there is a reduction in usage and cost.</a:t>
            </a:r>
          </a:p>
          <a:p>
            <a:pPr marL="0" marR="0" lvl="0" indent="7620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EPA Energy Star is not involved in advocating for or designing benchmarking and disclosure mandates, but does provide technical assistance to jurisdictions with mandatory benchmarking requirements in place.</a:t>
            </a:r>
          </a:p>
          <a:p>
            <a:pPr marL="0" marR="0" lvl="0" indent="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 More than 15 billion square feet of commercial space has been voluntarily benchmarked in the past decade</a:t>
            </a:r>
          </a:p>
          <a:p>
            <a:pPr marL="0" marR="0" lvl="0" indent="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 Top performing buildings are eligible for Energy Star “label” recognizing the top 25% of energy-efficient buildings nationwide</a:t>
            </a:r>
          </a:p>
          <a:p>
            <a:pPr marL="0" marR="0" lvl="0" indent="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 Washington, DC is requiring Energy Star Target Finder scores for new buildings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9</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85800" y="0"/>
            <a:ext cx="7772400" cy="1219199"/>
          </a:xfrm>
          <a:prstGeom prst="rect">
            <a:avLst/>
          </a:prstGeom>
          <a:noFill/>
          <a:ln>
            <a:noFill/>
          </a:ln>
        </p:spPr>
        <p:txBody>
          <a:bodyPr lIns="91425" tIns="91425" rIns="91425" bIns="91425" anchor="ctr" anchorCtr="0"/>
          <a:lstStyle>
            <a:lvl1pPr algn="l" rtl="0">
              <a:lnSpc>
                <a:spcPct val="80000"/>
              </a:lnSpc>
              <a:spcBef>
                <a:spcPts val="0"/>
              </a:spcBef>
              <a:spcAft>
                <a:spcPts val="0"/>
              </a:spcAft>
              <a:defRPr sz="3200">
                <a:solidFill>
                  <a:srgbClr val="002D55"/>
                </a:solidFill>
                <a:latin typeface="Calibri"/>
                <a:ea typeface="Calibri"/>
                <a:cs typeface="Calibri"/>
                <a:sym typeface="Calibri"/>
              </a:defRPr>
            </a:lvl1pPr>
            <a:lvl2pPr algn="l" rtl="0">
              <a:lnSpc>
                <a:spcPct val="80000"/>
              </a:lnSpc>
              <a:spcBef>
                <a:spcPts val="0"/>
              </a:spcBef>
              <a:spcAft>
                <a:spcPts val="0"/>
              </a:spcAft>
              <a:defRPr sz="3200">
                <a:solidFill>
                  <a:srgbClr val="002D55"/>
                </a:solidFill>
                <a:latin typeface="Arial"/>
                <a:ea typeface="Arial"/>
                <a:cs typeface="Arial"/>
                <a:sym typeface="Arial"/>
              </a:defRPr>
            </a:lvl2pPr>
            <a:lvl3pPr algn="l" rtl="0">
              <a:lnSpc>
                <a:spcPct val="80000"/>
              </a:lnSpc>
              <a:spcBef>
                <a:spcPts val="0"/>
              </a:spcBef>
              <a:spcAft>
                <a:spcPts val="0"/>
              </a:spcAft>
              <a:defRPr sz="3200">
                <a:solidFill>
                  <a:srgbClr val="002D55"/>
                </a:solidFill>
                <a:latin typeface="Arial"/>
                <a:ea typeface="Arial"/>
                <a:cs typeface="Arial"/>
                <a:sym typeface="Arial"/>
              </a:defRPr>
            </a:lvl3pPr>
            <a:lvl4pPr algn="l" rtl="0">
              <a:lnSpc>
                <a:spcPct val="80000"/>
              </a:lnSpc>
              <a:spcBef>
                <a:spcPts val="0"/>
              </a:spcBef>
              <a:spcAft>
                <a:spcPts val="0"/>
              </a:spcAft>
              <a:defRPr sz="3200">
                <a:solidFill>
                  <a:srgbClr val="002D55"/>
                </a:solidFill>
                <a:latin typeface="Arial"/>
                <a:ea typeface="Arial"/>
                <a:cs typeface="Arial"/>
                <a:sym typeface="Arial"/>
              </a:defRPr>
            </a:lvl4pPr>
            <a:lvl5pPr algn="l" rtl="0">
              <a:lnSpc>
                <a:spcPct val="80000"/>
              </a:lnSpc>
              <a:spcBef>
                <a:spcPts val="0"/>
              </a:spcBef>
              <a:spcAft>
                <a:spcPts val="0"/>
              </a:spcAft>
              <a:defRPr sz="3200">
                <a:solidFill>
                  <a:srgbClr val="002D55"/>
                </a:solidFill>
                <a:latin typeface="Arial"/>
                <a:ea typeface="Arial"/>
                <a:cs typeface="Arial"/>
                <a:sym typeface="Arial"/>
              </a:defRPr>
            </a:lvl5pPr>
            <a:lvl6pPr marL="457200" algn="l" rtl="0">
              <a:lnSpc>
                <a:spcPct val="80000"/>
              </a:lnSpc>
              <a:spcBef>
                <a:spcPts val="0"/>
              </a:spcBef>
              <a:spcAft>
                <a:spcPts val="0"/>
              </a:spcAft>
              <a:defRPr sz="3200">
                <a:solidFill>
                  <a:srgbClr val="002D55"/>
                </a:solidFill>
                <a:latin typeface="Arial"/>
                <a:ea typeface="Arial"/>
                <a:cs typeface="Arial"/>
                <a:sym typeface="Arial"/>
              </a:defRPr>
            </a:lvl6pPr>
            <a:lvl7pPr marL="914400" algn="l" rtl="0">
              <a:lnSpc>
                <a:spcPct val="80000"/>
              </a:lnSpc>
              <a:spcBef>
                <a:spcPts val="0"/>
              </a:spcBef>
              <a:spcAft>
                <a:spcPts val="0"/>
              </a:spcAft>
              <a:defRPr sz="3200">
                <a:solidFill>
                  <a:srgbClr val="002D55"/>
                </a:solidFill>
                <a:latin typeface="Arial"/>
                <a:ea typeface="Arial"/>
                <a:cs typeface="Arial"/>
                <a:sym typeface="Arial"/>
              </a:defRPr>
            </a:lvl7pPr>
            <a:lvl8pPr marL="1371600" algn="l" rtl="0">
              <a:lnSpc>
                <a:spcPct val="80000"/>
              </a:lnSpc>
              <a:spcBef>
                <a:spcPts val="0"/>
              </a:spcBef>
              <a:spcAft>
                <a:spcPts val="0"/>
              </a:spcAft>
              <a:defRPr sz="3200">
                <a:solidFill>
                  <a:srgbClr val="002D55"/>
                </a:solidFill>
                <a:latin typeface="Arial"/>
                <a:ea typeface="Arial"/>
                <a:cs typeface="Arial"/>
                <a:sym typeface="Arial"/>
              </a:defRPr>
            </a:lvl8pPr>
            <a:lvl9pPr marL="1828800" algn="l" rtl="0">
              <a:lnSpc>
                <a:spcPct val="80000"/>
              </a:lnSpc>
              <a:spcBef>
                <a:spcPts val="0"/>
              </a:spcBef>
              <a:spcAft>
                <a:spcPts val="0"/>
              </a:spcAft>
              <a:defRPr sz="3200">
                <a:solidFill>
                  <a:srgbClr val="002D55"/>
                </a:solidFill>
                <a:latin typeface="Arial"/>
                <a:ea typeface="Arial"/>
                <a:cs typeface="Arial"/>
                <a:sym typeface="Arial"/>
              </a:defRPr>
            </a:lvl9pPr>
          </a:lstStyle>
          <a:p>
            <a:endParaRPr/>
          </a:p>
        </p:txBody>
      </p:sp>
      <p:sp>
        <p:nvSpPr>
          <p:cNvPr id="19" name="Shape 19"/>
          <p:cNvSpPr txBox="1">
            <a:spLocks noGrp="1"/>
          </p:cNvSpPr>
          <p:nvPr>
            <p:ph type="body" idx="1"/>
          </p:nvPr>
        </p:nvSpPr>
        <p:spPr>
          <a:xfrm>
            <a:off x="685800" y="1447800"/>
            <a:ext cx="7772400" cy="4343400"/>
          </a:xfrm>
          <a:prstGeom prst="rect">
            <a:avLst/>
          </a:prstGeom>
          <a:noFill/>
          <a:ln>
            <a:noFill/>
          </a:ln>
        </p:spPr>
        <p:txBody>
          <a:bodyPr lIns="91425" tIns="91425" rIns="91425" bIns="91425" anchor="t" anchorCtr="0"/>
          <a:lstStyle>
            <a:lvl1pPr marL="342900" indent="-152400" algn="l" rtl="0">
              <a:spcBef>
                <a:spcPts val="600"/>
              </a:spcBef>
              <a:spcAft>
                <a:spcPts val="0"/>
              </a:spcAft>
              <a:buClr>
                <a:srgbClr val="4E4E4E"/>
              </a:buClr>
              <a:buFont typeface="Calibri"/>
              <a:buChar char="•"/>
              <a:defRPr sz="3000">
                <a:solidFill>
                  <a:srgbClr val="4E4E4E"/>
                </a:solidFill>
                <a:latin typeface="Calibri"/>
                <a:ea typeface="Calibri"/>
                <a:cs typeface="Calibri"/>
                <a:sym typeface="Calibri"/>
              </a:defRPr>
            </a:lvl1pPr>
            <a:lvl2pPr marL="742950" indent="-120650" algn="l" rtl="0">
              <a:spcBef>
                <a:spcPts val="520"/>
              </a:spcBef>
              <a:spcAft>
                <a:spcPts val="0"/>
              </a:spcAft>
              <a:buClr>
                <a:srgbClr val="4E4E4E"/>
              </a:buClr>
              <a:buFont typeface="Calibri"/>
              <a:buChar char="–"/>
              <a:defRPr sz="2600">
                <a:solidFill>
                  <a:srgbClr val="4E4E4E"/>
                </a:solidFill>
                <a:latin typeface="Calibri"/>
                <a:ea typeface="Calibri"/>
                <a:cs typeface="Calibri"/>
                <a:sym typeface="Calibri"/>
              </a:defRPr>
            </a:lvl2pPr>
            <a:lvl3pPr marL="1143000" indent="-88900" algn="l" rtl="0">
              <a:spcBef>
                <a:spcPts val="440"/>
              </a:spcBef>
              <a:spcAft>
                <a:spcPts val="0"/>
              </a:spcAft>
              <a:buClr>
                <a:srgbClr val="4E4E4E"/>
              </a:buClr>
              <a:buFont typeface="Calibri"/>
              <a:buChar char="•"/>
              <a:defRPr sz="2200">
                <a:solidFill>
                  <a:srgbClr val="4E4E4E"/>
                </a:solidFill>
                <a:latin typeface="Calibri"/>
                <a:ea typeface="Calibri"/>
                <a:cs typeface="Calibri"/>
                <a:sym typeface="Calibri"/>
              </a:defRPr>
            </a:lvl3pPr>
            <a:lvl4pPr marL="1600200" indent="-101600" algn="l" rtl="0">
              <a:spcBef>
                <a:spcPts val="400"/>
              </a:spcBef>
              <a:spcAft>
                <a:spcPts val="0"/>
              </a:spcAft>
              <a:buClr>
                <a:srgbClr val="4E4E4E"/>
              </a:buClr>
              <a:buFont typeface="Calibri"/>
              <a:buChar char="–"/>
              <a:defRPr sz="2000">
                <a:solidFill>
                  <a:srgbClr val="4E4E4E"/>
                </a:solidFill>
                <a:latin typeface="Calibri"/>
                <a:ea typeface="Calibri"/>
                <a:cs typeface="Calibri"/>
                <a:sym typeface="Calibri"/>
              </a:defRPr>
            </a:lvl4pPr>
            <a:lvl5pPr marL="20574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5pPr>
            <a:lvl6pPr marL="25146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6pPr>
            <a:lvl7pPr marL="29718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7pPr>
            <a:lvl8pPr marL="34290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8pPr>
            <a:lvl9pPr marL="38862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rgbClr val="4E4E4E"/>
                </a:solidFill>
                <a:latin typeface="Arial"/>
                <a:ea typeface="Arial"/>
                <a:cs typeface="Arial"/>
                <a:sym typeface="Arial"/>
              </a:rPr>
              <a:pPr marL="0" marR="0" lvl="0" indent="0" algn="r" rtl="0">
                <a:spcBef>
                  <a:spcPts val="0"/>
                </a:spcBef>
                <a:spcAft>
                  <a:spcPts val="0"/>
                </a:spcAft>
                <a:buSzPct val="25000"/>
                <a:buNone/>
              </a:pPr>
              <a:t>‹#›</a:t>
            </a:fld>
            <a:endParaRPr lang="en-US" sz="1000" b="0" i="0" u="none" strike="noStrike" cap="none" baseline="0" dirty="0">
              <a:solidFill>
                <a:srgbClr val="4E4E4E"/>
              </a:solidFill>
              <a:latin typeface="Arial"/>
              <a:ea typeface="Arial"/>
              <a:cs typeface="Arial"/>
              <a:sym typeface="Arial"/>
            </a:endParaRPr>
          </a:p>
        </p:txBody>
      </p:sp>
      <p:sp>
        <p:nvSpPr>
          <p:cNvPr id="21" name="Shape 21"/>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0"/>
            <a:ext cx="7772400" cy="1219199"/>
          </a:xfrm>
          <a:prstGeom prst="rect">
            <a:avLst/>
          </a:prstGeom>
          <a:noFill/>
          <a:ln>
            <a:noFill/>
          </a:ln>
        </p:spPr>
        <p:txBody>
          <a:bodyPr lIns="91425" tIns="91425" rIns="91425" bIns="91425" anchor="ctr" anchorCtr="0"/>
          <a:lstStyle>
            <a:lvl1pPr algn="l" rtl="0">
              <a:lnSpc>
                <a:spcPct val="80000"/>
              </a:lnSpc>
              <a:spcBef>
                <a:spcPts val="0"/>
              </a:spcBef>
              <a:spcAft>
                <a:spcPts val="0"/>
              </a:spcAft>
              <a:defRPr sz="3200">
                <a:solidFill>
                  <a:srgbClr val="002D55"/>
                </a:solidFill>
                <a:latin typeface="Calibri"/>
                <a:ea typeface="Calibri"/>
                <a:cs typeface="Calibri"/>
                <a:sym typeface="Calibri"/>
              </a:defRPr>
            </a:lvl1pPr>
            <a:lvl2pPr algn="l" rtl="0">
              <a:lnSpc>
                <a:spcPct val="80000"/>
              </a:lnSpc>
              <a:spcBef>
                <a:spcPts val="0"/>
              </a:spcBef>
              <a:spcAft>
                <a:spcPts val="0"/>
              </a:spcAft>
              <a:defRPr sz="3200">
                <a:solidFill>
                  <a:srgbClr val="002D55"/>
                </a:solidFill>
                <a:latin typeface="Arial"/>
                <a:ea typeface="Arial"/>
                <a:cs typeface="Arial"/>
                <a:sym typeface="Arial"/>
              </a:defRPr>
            </a:lvl2pPr>
            <a:lvl3pPr algn="l" rtl="0">
              <a:lnSpc>
                <a:spcPct val="80000"/>
              </a:lnSpc>
              <a:spcBef>
                <a:spcPts val="0"/>
              </a:spcBef>
              <a:spcAft>
                <a:spcPts val="0"/>
              </a:spcAft>
              <a:defRPr sz="3200">
                <a:solidFill>
                  <a:srgbClr val="002D55"/>
                </a:solidFill>
                <a:latin typeface="Arial"/>
                <a:ea typeface="Arial"/>
                <a:cs typeface="Arial"/>
                <a:sym typeface="Arial"/>
              </a:defRPr>
            </a:lvl3pPr>
            <a:lvl4pPr algn="l" rtl="0">
              <a:lnSpc>
                <a:spcPct val="80000"/>
              </a:lnSpc>
              <a:spcBef>
                <a:spcPts val="0"/>
              </a:spcBef>
              <a:spcAft>
                <a:spcPts val="0"/>
              </a:spcAft>
              <a:defRPr sz="3200">
                <a:solidFill>
                  <a:srgbClr val="002D55"/>
                </a:solidFill>
                <a:latin typeface="Arial"/>
                <a:ea typeface="Arial"/>
                <a:cs typeface="Arial"/>
                <a:sym typeface="Arial"/>
              </a:defRPr>
            </a:lvl4pPr>
            <a:lvl5pPr algn="l" rtl="0">
              <a:lnSpc>
                <a:spcPct val="80000"/>
              </a:lnSpc>
              <a:spcBef>
                <a:spcPts val="0"/>
              </a:spcBef>
              <a:spcAft>
                <a:spcPts val="0"/>
              </a:spcAft>
              <a:defRPr sz="3200">
                <a:solidFill>
                  <a:srgbClr val="002D55"/>
                </a:solidFill>
                <a:latin typeface="Arial"/>
                <a:ea typeface="Arial"/>
                <a:cs typeface="Arial"/>
                <a:sym typeface="Arial"/>
              </a:defRPr>
            </a:lvl5pPr>
            <a:lvl6pPr marL="457200" algn="l" rtl="0">
              <a:lnSpc>
                <a:spcPct val="80000"/>
              </a:lnSpc>
              <a:spcBef>
                <a:spcPts val="0"/>
              </a:spcBef>
              <a:spcAft>
                <a:spcPts val="0"/>
              </a:spcAft>
              <a:defRPr sz="3200">
                <a:solidFill>
                  <a:srgbClr val="002D55"/>
                </a:solidFill>
                <a:latin typeface="Arial"/>
                <a:ea typeface="Arial"/>
                <a:cs typeface="Arial"/>
                <a:sym typeface="Arial"/>
              </a:defRPr>
            </a:lvl6pPr>
            <a:lvl7pPr marL="914400" algn="l" rtl="0">
              <a:lnSpc>
                <a:spcPct val="80000"/>
              </a:lnSpc>
              <a:spcBef>
                <a:spcPts val="0"/>
              </a:spcBef>
              <a:spcAft>
                <a:spcPts val="0"/>
              </a:spcAft>
              <a:defRPr sz="3200">
                <a:solidFill>
                  <a:srgbClr val="002D55"/>
                </a:solidFill>
                <a:latin typeface="Arial"/>
                <a:ea typeface="Arial"/>
                <a:cs typeface="Arial"/>
                <a:sym typeface="Arial"/>
              </a:defRPr>
            </a:lvl7pPr>
            <a:lvl8pPr marL="1371600" algn="l" rtl="0">
              <a:lnSpc>
                <a:spcPct val="80000"/>
              </a:lnSpc>
              <a:spcBef>
                <a:spcPts val="0"/>
              </a:spcBef>
              <a:spcAft>
                <a:spcPts val="0"/>
              </a:spcAft>
              <a:defRPr sz="3200">
                <a:solidFill>
                  <a:srgbClr val="002D55"/>
                </a:solidFill>
                <a:latin typeface="Arial"/>
                <a:ea typeface="Arial"/>
                <a:cs typeface="Arial"/>
                <a:sym typeface="Arial"/>
              </a:defRPr>
            </a:lvl8pPr>
            <a:lvl9pPr marL="1828800" algn="l" rtl="0">
              <a:lnSpc>
                <a:spcPct val="80000"/>
              </a:lnSpc>
              <a:spcBef>
                <a:spcPts val="0"/>
              </a:spcBef>
              <a:spcAft>
                <a:spcPts val="0"/>
              </a:spcAft>
              <a:defRPr sz="3200">
                <a:solidFill>
                  <a:srgbClr val="002D55"/>
                </a:solidFill>
                <a:latin typeface="Arial"/>
                <a:ea typeface="Arial"/>
                <a:cs typeface="Arial"/>
                <a:sym typeface="Arial"/>
              </a:defRPr>
            </a:lvl9pPr>
          </a:lstStyle>
          <a:p>
            <a:endParaRPr/>
          </a:p>
        </p:txBody>
      </p:sp>
      <p:sp>
        <p:nvSpPr>
          <p:cNvPr id="69" name="Shape 69"/>
          <p:cNvSpPr txBox="1">
            <a:spLocks noGrp="1"/>
          </p:cNvSpPr>
          <p:nvPr>
            <p:ph type="body" idx="1"/>
          </p:nvPr>
        </p:nvSpPr>
        <p:spPr>
          <a:xfrm rot="5400000">
            <a:off x="2400299" y="-266700"/>
            <a:ext cx="4343400" cy="7772400"/>
          </a:xfrm>
          <a:prstGeom prst="rect">
            <a:avLst/>
          </a:prstGeom>
          <a:noFill/>
          <a:ln>
            <a:noFill/>
          </a:ln>
        </p:spPr>
        <p:txBody>
          <a:bodyPr lIns="91425" tIns="91425" rIns="91425" bIns="91425" anchor="t" anchorCtr="0"/>
          <a:lstStyle>
            <a:lvl1pPr marL="342900" indent="-152400" algn="l" rtl="0">
              <a:spcBef>
                <a:spcPts val="600"/>
              </a:spcBef>
              <a:spcAft>
                <a:spcPts val="0"/>
              </a:spcAft>
              <a:buClr>
                <a:srgbClr val="4E4E4E"/>
              </a:buClr>
              <a:buFont typeface="Calibri"/>
              <a:buChar char="•"/>
              <a:defRPr sz="3000">
                <a:solidFill>
                  <a:srgbClr val="4E4E4E"/>
                </a:solidFill>
                <a:latin typeface="Calibri"/>
                <a:ea typeface="Calibri"/>
                <a:cs typeface="Calibri"/>
                <a:sym typeface="Calibri"/>
              </a:defRPr>
            </a:lvl1pPr>
            <a:lvl2pPr marL="742950" indent="-120650" algn="l" rtl="0">
              <a:spcBef>
                <a:spcPts val="520"/>
              </a:spcBef>
              <a:spcAft>
                <a:spcPts val="0"/>
              </a:spcAft>
              <a:buClr>
                <a:srgbClr val="4E4E4E"/>
              </a:buClr>
              <a:buFont typeface="Calibri"/>
              <a:buChar char="–"/>
              <a:defRPr sz="2600">
                <a:solidFill>
                  <a:srgbClr val="4E4E4E"/>
                </a:solidFill>
                <a:latin typeface="Calibri"/>
                <a:ea typeface="Calibri"/>
                <a:cs typeface="Calibri"/>
                <a:sym typeface="Calibri"/>
              </a:defRPr>
            </a:lvl2pPr>
            <a:lvl3pPr marL="1143000" indent="-88900" algn="l" rtl="0">
              <a:spcBef>
                <a:spcPts val="440"/>
              </a:spcBef>
              <a:spcAft>
                <a:spcPts val="0"/>
              </a:spcAft>
              <a:buClr>
                <a:srgbClr val="4E4E4E"/>
              </a:buClr>
              <a:buFont typeface="Calibri"/>
              <a:buChar char="•"/>
              <a:defRPr sz="2200">
                <a:solidFill>
                  <a:srgbClr val="4E4E4E"/>
                </a:solidFill>
                <a:latin typeface="Calibri"/>
                <a:ea typeface="Calibri"/>
                <a:cs typeface="Calibri"/>
                <a:sym typeface="Calibri"/>
              </a:defRPr>
            </a:lvl3pPr>
            <a:lvl4pPr marL="1600200" indent="-101600" algn="l" rtl="0">
              <a:spcBef>
                <a:spcPts val="400"/>
              </a:spcBef>
              <a:spcAft>
                <a:spcPts val="0"/>
              </a:spcAft>
              <a:buClr>
                <a:srgbClr val="4E4E4E"/>
              </a:buClr>
              <a:buFont typeface="Calibri"/>
              <a:buChar char="–"/>
              <a:defRPr sz="2000">
                <a:solidFill>
                  <a:srgbClr val="4E4E4E"/>
                </a:solidFill>
                <a:latin typeface="Calibri"/>
                <a:ea typeface="Calibri"/>
                <a:cs typeface="Calibri"/>
                <a:sym typeface="Calibri"/>
              </a:defRPr>
            </a:lvl4pPr>
            <a:lvl5pPr marL="20574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5pPr>
            <a:lvl6pPr marL="25146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6pPr>
            <a:lvl7pPr marL="29718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7pPr>
            <a:lvl8pPr marL="34290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8pPr>
            <a:lvl9pPr marL="38862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rgbClr val="4E4E4E"/>
                </a:solidFill>
                <a:latin typeface="Arial"/>
                <a:ea typeface="Arial"/>
                <a:cs typeface="Arial"/>
                <a:sym typeface="Arial"/>
              </a:rPr>
              <a:pPr marL="0" marR="0" lvl="0" indent="0" algn="r" rtl="0">
                <a:spcBef>
                  <a:spcPts val="0"/>
                </a:spcBef>
                <a:spcAft>
                  <a:spcPts val="0"/>
                </a:spcAft>
                <a:buSzPct val="25000"/>
                <a:buNone/>
              </a:pPr>
              <a:t>‹#›</a:t>
            </a:fld>
            <a:endParaRPr lang="en-US" sz="1000" b="0" i="0" u="none" strike="noStrike" cap="none" baseline="0" dirty="0">
              <a:solidFill>
                <a:srgbClr val="4E4E4E"/>
              </a:solidFill>
              <a:latin typeface="Arial"/>
              <a:ea typeface="Arial"/>
              <a:cs typeface="Arial"/>
              <a:sym typeface="Arial"/>
            </a:endParaRPr>
          </a:p>
        </p:txBody>
      </p:sp>
      <p:sp>
        <p:nvSpPr>
          <p:cNvPr id="71" name="Shape 71"/>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rot="5400000">
            <a:off x="4591049" y="1924050"/>
            <a:ext cx="5791200" cy="1943100"/>
          </a:xfrm>
          <a:prstGeom prst="rect">
            <a:avLst/>
          </a:prstGeom>
          <a:noFill/>
          <a:ln>
            <a:noFill/>
          </a:ln>
        </p:spPr>
        <p:txBody>
          <a:bodyPr lIns="91425" tIns="91425" rIns="91425" bIns="91425" anchor="ctr" anchorCtr="0"/>
          <a:lstStyle>
            <a:lvl1pPr algn="l" rtl="0">
              <a:lnSpc>
                <a:spcPct val="80000"/>
              </a:lnSpc>
              <a:spcBef>
                <a:spcPts val="0"/>
              </a:spcBef>
              <a:spcAft>
                <a:spcPts val="0"/>
              </a:spcAft>
              <a:defRPr sz="3200">
                <a:solidFill>
                  <a:srgbClr val="002D55"/>
                </a:solidFill>
                <a:latin typeface="Calibri"/>
                <a:ea typeface="Calibri"/>
                <a:cs typeface="Calibri"/>
                <a:sym typeface="Calibri"/>
              </a:defRPr>
            </a:lvl1pPr>
            <a:lvl2pPr algn="l" rtl="0">
              <a:lnSpc>
                <a:spcPct val="80000"/>
              </a:lnSpc>
              <a:spcBef>
                <a:spcPts val="0"/>
              </a:spcBef>
              <a:spcAft>
                <a:spcPts val="0"/>
              </a:spcAft>
              <a:defRPr sz="3200">
                <a:solidFill>
                  <a:srgbClr val="002D55"/>
                </a:solidFill>
                <a:latin typeface="Arial"/>
                <a:ea typeface="Arial"/>
                <a:cs typeface="Arial"/>
                <a:sym typeface="Arial"/>
              </a:defRPr>
            </a:lvl2pPr>
            <a:lvl3pPr algn="l" rtl="0">
              <a:lnSpc>
                <a:spcPct val="80000"/>
              </a:lnSpc>
              <a:spcBef>
                <a:spcPts val="0"/>
              </a:spcBef>
              <a:spcAft>
                <a:spcPts val="0"/>
              </a:spcAft>
              <a:defRPr sz="3200">
                <a:solidFill>
                  <a:srgbClr val="002D55"/>
                </a:solidFill>
                <a:latin typeface="Arial"/>
                <a:ea typeface="Arial"/>
                <a:cs typeface="Arial"/>
                <a:sym typeface="Arial"/>
              </a:defRPr>
            </a:lvl3pPr>
            <a:lvl4pPr algn="l" rtl="0">
              <a:lnSpc>
                <a:spcPct val="80000"/>
              </a:lnSpc>
              <a:spcBef>
                <a:spcPts val="0"/>
              </a:spcBef>
              <a:spcAft>
                <a:spcPts val="0"/>
              </a:spcAft>
              <a:defRPr sz="3200">
                <a:solidFill>
                  <a:srgbClr val="002D55"/>
                </a:solidFill>
                <a:latin typeface="Arial"/>
                <a:ea typeface="Arial"/>
                <a:cs typeface="Arial"/>
                <a:sym typeface="Arial"/>
              </a:defRPr>
            </a:lvl4pPr>
            <a:lvl5pPr algn="l" rtl="0">
              <a:lnSpc>
                <a:spcPct val="80000"/>
              </a:lnSpc>
              <a:spcBef>
                <a:spcPts val="0"/>
              </a:spcBef>
              <a:spcAft>
                <a:spcPts val="0"/>
              </a:spcAft>
              <a:defRPr sz="3200">
                <a:solidFill>
                  <a:srgbClr val="002D55"/>
                </a:solidFill>
                <a:latin typeface="Arial"/>
                <a:ea typeface="Arial"/>
                <a:cs typeface="Arial"/>
                <a:sym typeface="Arial"/>
              </a:defRPr>
            </a:lvl5pPr>
            <a:lvl6pPr marL="457200" algn="l" rtl="0">
              <a:lnSpc>
                <a:spcPct val="80000"/>
              </a:lnSpc>
              <a:spcBef>
                <a:spcPts val="0"/>
              </a:spcBef>
              <a:spcAft>
                <a:spcPts val="0"/>
              </a:spcAft>
              <a:defRPr sz="3200">
                <a:solidFill>
                  <a:srgbClr val="002D55"/>
                </a:solidFill>
                <a:latin typeface="Arial"/>
                <a:ea typeface="Arial"/>
                <a:cs typeface="Arial"/>
                <a:sym typeface="Arial"/>
              </a:defRPr>
            </a:lvl6pPr>
            <a:lvl7pPr marL="914400" algn="l" rtl="0">
              <a:lnSpc>
                <a:spcPct val="80000"/>
              </a:lnSpc>
              <a:spcBef>
                <a:spcPts val="0"/>
              </a:spcBef>
              <a:spcAft>
                <a:spcPts val="0"/>
              </a:spcAft>
              <a:defRPr sz="3200">
                <a:solidFill>
                  <a:srgbClr val="002D55"/>
                </a:solidFill>
                <a:latin typeface="Arial"/>
                <a:ea typeface="Arial"/>
                <a:cs typeface="Arial"/>
                <a:sym typeface="Arial"/>
              </a:defRPr>
            </a:lvl7pPr>
            <a:lvl8pPr marL="1371600" algn="l" rtl="0">
              <a:lnSpc>
                <a:spcPct val="80000"/>
              </a:lnSpc>
              <a:spcBef>
                <a:spcPts val="0"/>
              </a:spcBef>
              <a:spcAft>
                <a:spcPts val="0"/>
              </a:spcAft>
              <a:defRPr sz="3200">
                <a:solidFill>
                  <a:srgbClr val="002D55"/>
                </a:solidFill>
                <a:latin typeface="Arial"/>
                <a:ea typeface="Arial"/>
                <a:cs typeface="Arial"/>
                <a:sym typeface="Arial"/>
              </a:defRPr>
            </a:lvl8pPr>
            <a:lvl9pPr marL="1828800" algn="l" rtl="0">
              <a:lnSpc>
                <a:spcPct val="80000"/>
              </a:lnSpc>
              <a:spcBef>
                <a:spcPts val="0"/>
              </a:spcBef>
              <a:spcAft>
                <a:spcPts val="0"/>
              </a:spcAft>
              <a:defRPr sz="3200">
                <a:solidFill>
                  <a:srgbClr val="002D55"/>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628649" y="57150"/>
            <a:ext cx="5791200" cy="5676900"/>
          </a:xfrm>
          <a:prstGeom prst="rect">
            <a:avLst/>
          </a:prstGeom>
          <a:noFill/>
          <a:ln>
            <a:noFill/>
          </a:ln>
        </p:spPr>
        <p:txBody>
          <a:bodyPr lIns="91425" tIns="91425" rIns="91425" bIns="91425" anchor="t" anchorCtr="0"/>
          <a:lstStyle>
            <a:lvl1pPr marL="342900" indent="-152400" algn="l" rtl="0">
              <a:spcBef>
                <a:spcPts val="600"/>
              </a:spcBef>
              <a:spcAft>
                <a:spcPts val="0"/>
              </a:spcAft>
              <a:buClr>
                <a:srgbClr val="4E4E4E"/>
              </a:buClr>
              <a:buFont typeface="Calibri"/>
              <a:buChar char="•"/>
              <a:defRPr sz="3000">
                <a:solidFill>
                  <a:srgbClr val="4E4E4E"/>
                </a:solidFill>
                <a:latin typeface="Calibri"/>
                <a:ea typeface="Calibri"/>
                <a:cs typeface="Calibri"/>
                <a:sym typeface="Calibri"/>
              </a:defRPr>
            </a:lvl1pPr>
            <a:lvl2pPr marL="742950" indent="-120650" algn="l" rtl="0">
              <a:spcBef>
                <a:spcPts val="520"/>
              </a:spcBef>
              <a:spcAft>
                <a:spcPts val="0"/>
              </a:spcAft>
              <a:buClr>
                <a:srgbClr val="4E4E4E"/>
              </a:buClr>
              <a:buFont typeface="Calibri"/>
              <a:buChar char="–"/>
              <a:defRPr sz="2600">
                <a:solidFill>
                  <a:srgbClr val="4E4E4E"/>
                </a:solidFill>
                <a:latin typeface="Calibri"/>
                <a:ea typeface="Calibri"/>
                <a:cs typeface="Calibri"/>
                <a:sym typeface="Calibri"/>
              </a:defRPr>
            </a:lvl2pPr>
            <a:lvl3pPr marL="1143000" indent="-88900" algn="l" rtl="0">
              <a:spcBef>
                <a:spcPts val="440"/>
              </a:spcBef>
              <a:spcAft>
                <a:spcPts val="0"/>
              </a:spcAft>
              <a:buClr>
                <a:srgbClr val="4E4E4E"/>
              </a:buClr>
              <a:buFont typeface="Calibri"/>
              <a:buChar char="•"/>
              <a:defRPr sz="2200">
                <a:solidFill>
                  <a:srgbClr val="4E4E4E"/>
                </a:solidFill>
                <a:latin typeface="Calibri"/>
                <a:ea typeface="Calibri"/>
                <a:cs typeface="Calibri"/>
                <a:sym typeface="Calibri"/>
              </a:defRPr>
            </a:lvl3pPr>
            <a:lvl4pPr marL="1600200" indent="-101600" algn="l" rtl="0">
              <a:spcBef>
                <a:spcPts val="400"/>
              </a:spcBef>
              <a:spcAft>
                <a:spcPts val="0"/>
              </a:spcAft>
              <a:buClr>
                <a:srgbClr val="4E4E4E"/>
              </a:buClr>
              <a:buFont typeface="Calibri"/>
              <a:buChar char="–"/>
              <a:defRPr sz="2000">
                <a:solidFill>
                  <a:srgbClr val="4E4E4E"/>
                </a:solidFill>
                <a:latin typeface="Calibri"/>
                <a:ea typeface="Calibri"/>
                <a:cs typeface="Calibri"/>
                <a:sym typeface="Calibri"/>
              </a:defRPr>
            </a:lvl4pPr>
            <a:lvl5pPr marL="20574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5pPr>
            <a:lvl6pPr marL="25146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6pPr>
            <a:lvl7pPr marL="29718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7pPr>
            <a:lvl8pPr marL="34290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8pPr>
            <a:lvl9pPr marL="3886200" indent="-127000" algn="l" rtl="0">
              <a:spcBef>
                <a:spcPts val="320"/>
              </a:spcBef>
              <a:spcAft>
                <a:spcPts val="0"/>
              </a:spcAft>
              <a:buClr>
                <a:srgbClr val="4E4E4E"/>
              </a:buClr>
              <a:buFont typeface="Calibri"/>
              <a:buChar char="»"/>
              <a:defRPr sz="1600">
                <a:solidFill>
                  <a:srgbClr val="4E4E4E"/>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rgbClr val="4E4E4E"/>
                </a:solidFill>
                <a:latin typeface="Arial"/>
                <a:ea typeface="Arial"/>
                <a:cs typeface="Arial"/>
                <a:sym typeface="Arial"/>
              </a:rPr>
              <a:pPr marL="0" marR="0" lvl="0" indent="0" algn="r" rtl="0">
                <a:spcBef>
                  <a:spcPts val="0"/>
                </a:spcBef>
                <a:spcAft>
                  <a:spcPts val="0"/>
                </a:spcAft>
                <a:buSzPct val="25000"/>
                <a:buNone/>
              </a:pPr>
              <a:t>‹#›</a:t>
            </a:fld>
            <a:endParaRPr lang="en-US" sz="1000" b="0" i="0" u="none" strike="noStrike" cap="none" baseline="0" dirty="0">
              <a:solidFill>
                <a:srgbClr val="4E4E4E"/>
              </a:solidFill>
              <a:latin typeface="Arial"/>
              <a:ea typeface="Arial"/>
              <a:cs typeface="Arial"/>
              <a:sym typeface="Arial"/>
            </a:endParaRPr>
          </a:p>
        </p:txBody>
      </p:sp>
      <p:sp>
        <p:nvSpPr>
          <p:cNvPr id="76" name="Shape 76"/>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6934200" y="6596063"/>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FFFFFF"/>
                </a:solidFill>
                <a:latin typeface="Arial"/>
                <a:ea typeface="Arial"/>
                <a:cs typeface="Arial"/>
                <a:sym typeface="Arial"/>
              </a:rPr>
              <a:pPr marL="0" marR="0" lvl="0" indent="0" algn="r" rtl="0">
                <a:spcBef>
                  <a:spcPts val="0"/>
                </a:spcBef>
                <a:buSzPct val="25000"/>
                <a:buNone/>
              </a:pPr>
              <a:t>‹#›</a:t>
            </a:fld>
            <a:endParaRPr lang="en-US" sz="1400" b="0" i="0" u="none" strike="noStrike" cap="none" baseline="0" dirty="0">
              <a:solidFill>
                <a:srgbClr val="FFFFFF"/>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6"/>
        <p:cNvGrpSpPr/>
        <p:nvPr/>
      </p:nvGrpSpPr>
      <p:grpSpPr>
        <a:xfrm>
          <a:off x="0" y="0"/>
          <a:ext cx="0" cy="0"/>
          <a:chOff x="0" y="0"/>
          <a:chExt cx="0" cy="0"/>
        </a:xfrm>
      </p:grpSpPr>
      <p:sp>
        <p:nvSpPr>
          <p:cNvPr id="107" name="Shape 107"/>
          <p:cNvSpPr txBox="1">
            <a:spLocks noGrp="1"/>
          </p:cNvSpPr>
          <p:nvPr>
            <p:ph type="sldNum" idx="12"/>
          </p:nvPr>
        </p:nvSpPr>
        <p:spPr>
          <a:xfrm>
            <a:off x="6934200" y="6596063"/>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baseline="0">
                <a:solidFill>
                  <a:srgbClr val="FFFFFF"/>
                </a:solidFill>
                <a:latin typeface="Arial"/>
                <a:ea typeface="Arial"/>
                <a:cs typeface="Arial"/>
                <a:sym typeface="Arial"/>
              </a:rPr>
              <a:pPr marL="0" marR="0" lvl="0" indent="0" algn="r" rtl="0">
                <a:spcBef>
                  <a:spcPts val="0"/>
                </a:spcBef>
                <a:spcAft>
                  <a:spcPts val="0"/>
                </a:spcAft>
                <a:buSzPct val="25000"/>
                <a:buNone/>
              </a:pPr>
              <a:t>‹#›</a:t>
            </a:fld>
            <a:endParaRPr lang="en-US" sz="1400" b="0" i="0" u="none" strike="noStrike" cap="none" baseline="0" dirty="0">
              <a:solidFill>
                <a:srgbClr val="FFFFF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spcBef>
                <a:spcPts val="0"/>
              </a:spcBef>
              <a:spcAft>
                <a:spcPts val="0"/>
              </a:spcAft>
              <a:defRPr sz="2400">
                <a:solidFill>
                  <a:schemeClr val="lt1"/>
                </a:solidFill>
                <a:latin typeface="Arial"/>
                <a:ea typeface="Arial"/>
                <a:cs typeface="Arial"/>
                <a:sym typeface="Arial"/>
              </a:defRPr>
            </a:lvl1pPr>
            <a:lvl2pPr algn="l" rtl="0">
              <a:spcBef>
                <a:spcPts val="0"/>
              </a:spcBef>
              <a:spcAft>
                <a:spcPts val="0"/>
              </a:spcAft>
              <a:defRPr sz="2400">
                <a:solidFill>
                  <a:schemeClr val="lt1"/>
                </a:solidFill>
                <a:latin typeface="Arial"/>
                <a:ea typeface="Arial"/>
                <a:cs typeface="Arial"/>
                <a:sym typeface="Arial"/>
              </a:defRPr>
            </a:lvl2pPr>
            <a:lvl3pPr algn="l" rtl="0">
              <a:spcBef>
                <a:spcPts val="0"/>
              </a:spcBef>
              <a:spcAft>
                <a:spcPts val="0"/>
              </a:spcAft>
              <a:defRPr sz="2400">
                <a:solidFill>
                  <a:schemeClr val="lt1"/>
                </a:solidFill>
                <a:latin typeface="Arial"/>
                <a:ea typeface="Arial"/>
                <a:cs typeface="Arial"/>
                <a:sym typeface="Arial"/>
              </a:defRPr>
            </a:lvl3pPr>
            <a:lvl4pPr algn="l" rtl="0">
              <a:spcBef>
                <a:spcPts val="0"/>
              </a:spcBef>
              <a:spcAft>
                <a:spcPts val="0"/>
              </a:spcAft>
              <a:defRPr sz="2400">
                <a:solidFill>
                  <a:schemeClr val="lt1"/>
                </a:solidFill>
                <a:latin typeface="Arial"/>
                <a:ea typeface="Arial"/>
                <a:cs typeface="Arial"/>
                <a:sym typeface="Arial"/>
              </a:defRPr>
            </a:lvl4pPr>
            <a:lvl5pPr algn="l" rtl="0">
              <a:spcBef>
                <a:spcPts val="0"/>
              </a:spcBef>
              <a:spcAft>
                <a:spcPts val="0"/>
              </a:spcAft>
              <a:defRPr sz="2400">
                <a:solidFill>
                  <a:schemeClr val="lt1"/>
                </a:solidFill>
                <a:latin typeface="Arial"/>
                <a:ea typeface="Arial"/>
                <a:cs typeface="Arial"/>
                <a:sym typeface="Arial"/>
              </a:defRPr>
            </a:lvl5pPr>
            <a:lvl6pPr marL="457200" algn="l" rtl="0">
              <a:spcBef>
                <a:spcPts val="0"/>
              </a:spcBef>
              <a:spcAft>
                <a:spcPts val="0"/>
              </a:spcAft>
              <a:defRPr sz="2400">
                <a:solidFill>
                  <a:schemeClr val="lt1"/>
                </a:solidFill>
                <a:latin typeface="Arial"/>
                <a:ea typeface="Arial"/>
                <a:cs typeface="Arial"/>
                <a:sym typeface="Arial"/>
              </a:defRPr>
            </a:lvl6pPr>
            <a:lvl7pPr marL="914400" algn="l" rtl="0">
              <a:spcBef>
                <a:spcPts val="0"/>
              </a:spcBef>
              <a:spcAft>
                <a:spcPts val="0"/>
              </a:spcAft>
              <a:defRPr sz="2400">
                <a:solidFill>
                  <a:schemeClr val="lt1"/>
                </a:solidFill>
                <a:latin typeface="Arial"/>
                <a:ea typeface="Arial"/>
                <a:cs typeface="Arial"/>
                <a:sym typeface="Arial"/>
              </a:defRPr>
            </a:lvl7pPr>
            <a:lvl8pPr marL="1371600" algn="l" rtl="0">
              <a:spcBef>
                <a:spcPts val="0"/>
              </a:spcBef>
              <a:spcAft>
                <a:spcPts val="0"/>
              </a:spcAft>
              <a:defRPr sz="2400">
                <a:solidFill>
                  <a:schemeClr val="lt1"/>
                </a:solidFill>
                <a:latin typeface="Arial"/>
                <a:ea typeface="Arial"/>
                <a:cs typeface="Arial"/>
                <a:sym typeface="Arial"/>
              </a:defRPr>
            </a:lvl8pPr>
            <a:lvl9pPr marL="1828800" algn="l" rtl="0">
              <a:spcBef>
                <a:spcPts val="0"/>
              </a:spcBef>
              <a:spcAft>
                <a:spcPts val="0"/>
              </a:spcAft>
              <a:defRPr sz="2400">
                <a:solidFill>
                  <a:schemeClr val="lt1"/>
                </a:solidFill>
                <a:latin typeface="Arial"/>
                <a:ea typeface="Arial"/>
                <a:cs typeface="Arial"/>
                <a:sym typeface="Arial"/>
              </a:defRPr>
            </a:lvl9pPr>
          </a:lstStyle>
          <a:p>
            <a:endParaRPr/>
          </a:p>
        </p:txBody>
      </p:sp>
      <p:sp>
        <p:nvSpPr>
          <p:cNvPr id="110" name="Shape 110"/>
          <p:cNvSpPr txBox="1">
            <a:spLocks noGrp="1"/>
          </p:cNvSpPr>
          <p:nvPr>
            <p:ph type="body" idx="1"/>
          </p:nvPr>
        </p:nvSpPr>
        <p:spPr>
          <a:xfrm>
            <a:off x="228600" y="1295400"/>
            <a:ext cx="8686800" cy="4876799"/>
          </a:xfrm>
          <a:prstGeom prst="rect">
            <a:avLst/>
          </a:prstGeom>
          <a:noFill/>
          <a:ln>
            <a:noFill/>
          </a:ln>
        </p:spPr>
        <p:txBody>
          <a:bodyPr lIns="91425" tIns="91425" rIns="91425" bIns="91425" anchor="t" anchorCtr="0"/>
          <a:lstStyle>
            <a:lvl1pPr marL="342900" indent="-342900" algn="just" rtl="0">
              <a:spcBef>
                <a:spcPts val="0"/>
              </a:spcBef>
              <a:spcAft>
                <a:spcPts val="1200"/>
              </a:spcAft>
              <a:defRPr>
                <a:solidFill>
                  <a:srgbClr val="000000"/>
                </a:solidFill>
                <a:latin typeface="Arial"/>
                <a:ea typeface="Arial"/>
                <a:cs typeface="Arial"/>
                <a:sym typeface="Arial"/>
              </a:defRPr>
            </a:lvl1pPr>
            <a:lvl2pPr marL="400050" indent="-184150" algn="just" rtl="0">
              <a:spcBef>
                <a:spcPts val="0"/>
              </a:spcBef>
              <a:spcAft>
                <a:spcPts val="1000"/>
              </a:spcAft>
              <a:buClr>
                <a:srgbClr val="3A4972"/>
              </a:buClr>
              <a:buFont typeface="Noto Sans Symbols"/>
              <a:buChar char="▪"/>
              <a:defRPr sz="1600">
                <a:solidFill>
                  <a:srgbClr val="000000"/>
                </a:solidFill>
                <a:latin typeface="Arial"/>
                <a:ea typeface="Arial"/>
                <a:cs typeface="Arial"/>
                <a:sym typeface="Arial"/>
              </a:defRPr>
            </a:lvl2pPr>
            <a:lvl3pPr marL="742950" indent="-170180" algn="just" rtl="0">
              <a:spcBef>
                <a:spcPts val="0"/>
              </a:spcBef>
              <a:spcAft>
                <a:spcPts val="600"/>
              </a:spcAft>
              <a:buClr>
                <a:srgbClr val="3A4972"/>
              </a:buClr>
              <a:buFont typeface="Noto Sans Symbols"/>
              <a:buChar char="➢"/>
              <a:defRPr sz="1200">
                <a:solidFill>
                  <a:schemeClr val="dk1"/>
                </a:solidFill>
                <a:latin typeface="Arial"/>
                <a:ea typeface="Arial"/>
                <a:cs typeface="Arial"/>
                <a:sym typeface="Arial"/>
              </a:defRPr>
            </a:lvl3pPr>
            <a:lvl4pPr marL="16002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4pPr>
            <a:lvl5pPr marL="20574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5pPr>
            <a:lvl6pPr marL="25146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6pPr>
            <a:lvl7pPr marL="29718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7pPr>
            <a:lvl8pPr marL="34290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8pPr>
            <a:lvl9pPr marL="38862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9pPr>
          </a:lstStyle>
          <a:p>
            <a:endParaRPr/>
          </a:p>
        </p:txBody>
      </p:sp>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dirty="0"/>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dirty="0"/>
          </a:p>
        </p:txBody>
      </p:sp>
      <p:sp>
        <p:nvSpPr>
          <p:cNvPr id="113" name="Shape 113"/>
          <p:cNvSpPr txBox="1">
            <a:spLocks noGrp="1"/>
          </p:cNvSpPr>
          <p:nvPr>
            <p:ph type="sldNum" idx="12"/>
          </p:nvPr>
        </p:nvSpPr>
        <p:spPr>
          <a:xfrm>
            <a:off x="6934200" y="6596063"/>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lt1"/>
                </a:solidFill>
                <a:latin typeface="Arial"/>
                <a:ea typeface="Arial"/>
                <a:cs typeface="Arial"/>
                <a:sym typeface="Arial"/>
              </a:rPr>
              <a:pPr marL="0" marR="0" lvl="0" indent="0" algn="r" rtl="0">
                <a:spcBef>
                  <a:spcPts val="0"/>
                </a:spcBef>
                <a:buSzPct val="25000"/>
                <a:buNone/>
              </a:pPr>
              <a:t>‹#›</a:t>
            </a:fld>
            <a:endParaRPr lang="en-US" sz="1400" b="0" i="0" u="none" strike="noStrike" cap="none" baseline="0" dirty="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xfrm>
            <a:off x="8556783" y="6333134"/>
            <a:ext cx="548699" cy="524999"/>
          </a:xfrm>
          <a:prstGeom prst="rect">
            <a:avLst/>
          </a:prstGeom>
        </p:spPr>
        <p:txBody>
          <a:bodyPr lIns="91425" tIns="45700" rIns="91425" bIns="45700" anchor="t" anchorCtr="0">
            <a:noAutofit/>
          </a:bodyPr>
          <a:lstStyle/>
          <a:p>
            <a:pPr>
              <a:spcBef>
                <a:spcPts val="0"/>
              </a:spcBef>
              <a:buNone/>
            </a:pPr>
            <a:fld id="{00000000-1234-1234-1234-123412341234}" type="slidenum">
              <a:rPr lang="en-US" sz="1300">
                <a:solidFill>
                  <a:srgbClr val="000000"/>
                </a:solidFill>
              </a:rPr>
              <a:pPr>
                <a:spcBef>
                  <a:spcPts val="0"/>
                </a:spcBef>
                <a:buNone/>
              </a:pPr>
              <a:t>‹#›</a:t>
            </a:fld>
            <a:endParaRPr lang="en-US" sz="1300"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6"/>
        <p:cNvGrpSpPr/>
        <p:nvPr/>
      </p:nvGrpSpPr>
      <p:grpSpPr>
        <a:xfrm>
          <a:off x="0" y="0"/>
          <a:ext cx="0" cy="0"/>
          <a:chOff x="0" y="0"/>
          <a:chExt cx="0" cy="0"/>
        </a:xfrm>
      </p:grpSpPr>
      <p:sp>
        <p:nvSpPr>
          <p:cNvPr id="117" name="Shape 117"/>
          <p:cNvSpPr txBox="1"/>
          <p:nvPr/>
        </p:nvSpPr>
        <p:spPr>
          <a:xfrm>
            <a:off x="3543300" y="6596063"/>
            <a:ext cx="2133599"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FFFFFF"/>
                </a:solidFill>
                <a:latin typeface="Arial"/>
                <a:ea typeface="Arial"/>
                <a:cs typeface="Arial"/>
                <a:sym typeface="Arial"/>
              </a:rPr>
              <a:t>DRAFT COPY</a:t>
            </a:r>
          </a:p>
        </p:txBody>
      </p:sp>
      <p:sp>
        <p:nvSpPr>
          <p:cNvPr id="118" name="Shape 118"/>
          <p:cNvSpPr txBox="1">
            <a:spLocks noGrp="1"/>
          </p:cNvSpPr>
          <p:nvPr>
            <p:ph type="title"/>
          </p:nvPr>
        </p:nvSpPr>
        <p:spPr>
          <a:xfrm>
            <a:off x="228600" y="381000"/>
            <a:ext cx="7924799" cy="685799"/>
          </a:xfrm>
          <a:prstGeom prst="rect">
            <a:avLst/>
          </a:prstGeom>
          <a:noFill/>
          <a:ln>
            <a:noFill/>
          </a:ln>
        </p:spPr>
        <p:txBody>
          <a:bodyPr lIns="91425" tIns="91425" rIns="91425" bIns="91425" anchor="t" anchorCtr="0"/>
          <a:lstStyle>
            <a:lvl1pPr algn="l" rtl="0">
              <a:spcBef>
                <a:spcPts val="0"/>
              </a:spcBef>
              <a:spcAft>
                <a:spcPts val="0"/>
              </a:spcAft>
              <a:defRPr sz="2400">
                <a:solidFill>
                  <a:schemeClr val="lt1"/>
                </a:solidFill>
                <a:latin typeface="Arial"/>
                <a:ea typeface="Arial"/>
                <a:cs typeface="Arial"/>
                <a:sym typeface="Arial"/>
              </a:defRPr>
            </a:lvl1pPr>
            <a:lvl2pPr algn="l" rtl="0">
              <a:spcBef>
                <a:spcPts val="0"/>
              </a:spcBef>
              <a:spcAft>
                <a:spcPts val="0"/>
              </a:spcAft>
              <a:defRPr sz="2400">
                <a:solidFill>
                  <a:schemeClr val="lt1"/>
                </a:solidFill>
                <a:latin typeface="Arial"/>
                <a:ea typeface="Arial"/>
                <a:cs typeface="Arial"/>
                <a:sym typeface="Arial"/>
              </a:defRPr>
            </a:lvl2pPr>
            <a:lvl3pPr algn="l" rtl="0">
              <a:spcBef>
                <a:spcPts val="0"/>
              </a:spcBef>
              <a:spcAft>
                <a:spcPts val="0"/>
              </a:spcAft>
              <a:defRPr sz="2400">
                <a:solidFill>
                  <a:schemeClr val="lt1"/>
                </a:solidFill>
                <a:latin typeface="Arial"/>
                <a:ea typeface="Arial"/>
                <a:cs typeface="Arial"/>
                <a:sym typeface="Arial"/>
              </a:defRPr>
            </a:lvl3pPr>
            <a:lvl4pPr algn="l" rtl="0">
              <a:spcBef>
                <a:spcPts val="0"/>
              </a:spcBef>
              <a:spcAft>
                <a:spcPts val="0"/>
              </a:spcAft>
              <a:defRPr sz="2400">
                <a:solidFill>
                  <a:schemeClr val="lt1"/>
                </a:solidFill>
                <a:latin typeface="Arial"/>
                <a:ea typeface="Arial"/>
                <a:cs typeface="Arial"/>
                <a:sym typeface="Arial"/>
              </a:defRPr>
            </a:lvl4pPr>
            <a:lvl5pPr algn="l" rtl="0">
              <a:spcBef>
                <a:spcPts val="0"/>
              </a:spcBef>
              <a:spcAft>
                <a:spcPts val="0"/>
              </a:spcAft>
              <a:defRPr sz="2400">
                <a:solidFill>
                  <a:schemeClr val="lt1"/>
                </a:solidFill>
                <a:latin typeface="Arial"/>
                <a:ea typeface="Arial"/>
                <a:cs typeface="Arial"/>
                <a:sym typeface="Arial"/>
              </a:defRPr>
            </a:lvl5pPr>
            <a:lvl6pPr marL="457200" algn="l" rtl="0">
              <a:spcBef>
                <a:spcPts val="0"/>
              </a:spcBef>
              <a:spcAft>
                <a:spcPts val="0"/>
              </a:spcAft>
              <a:defRPr sz="2400">
                <a:solidFill>
                  <a:schemeClr val="lt1"/>
                </a:solidFill>
                <a:latin typeface="Arial"/>
                <a:ea typeface="Arial"/>
                <a:cs typeface="Arial"/>
                <a:sym typeface="Arial"/>
              </a:defRPr>
            </a:lvl6pPr>
            <a:lvl7pPr marL="914400" algn="l" rtl="0">
              <a:spcBef>
                <a:spcPts val="0"/>
              </a:spcBef>
              <a:spcAft>
                <a:spcPts val="0"/>
              </a:spcAft>
              <a:defRPr sz="2400">
                <a:solidFill>
                  <a:schemeClr val="lt1"/>
                </a:solidFill>
                <a:latin typeface="Arial"/>
                <a:ea typeface="Arial"/>
                <a:cs typeface="Arial"/>
                <a:sym typeface="Arial"/>
              </a:defRPr>
            </a:lvl7pPr>
            <a:lvl8pPr marL="1371600" algn="l" rtl="0">
              <a:spcBef>
                <a:spcPts val="0"/>
              </a:spcBef>
              <a:spcAft>
                <a:spcPts val="0"/>
              </a:spcAft>
              <a:defRPr sz="2400">
                <a:solidFill>
                  <a:schemeClr val="lt1"/>
                </a:solidFill>
                <a:latin typeface="Arial"/>
                <a:ea typeface="Arial"/>
                <a:cs typeface="Arial"/>
                <a:sym typeface="Arial"/>
              </a:defRPr>
            </a:lvl8pPr>
            <a:lvl9pPr marL="1828800" algn="l" rtl="0">
              <a:spcBef>
                <a:spcPts val="0"/>
              </a:spcBef>
              <a:spcAft>
                <a:spcPts val="0"/>
              </a:spcAft>
              <a:defRPr sz="2400">
                <a:solidFill>
                  <a:schemeClr val="lt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934200" y="6596063"/>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FFFFFF"/>
                </a:solidFill>
                <a:latin typeface="Arial"/>
                <a:ea typeface="Arial"/>
                <a:cs typeface="Arial"/>
                <a:sym typeface="Arial"/>
              </a:rPr>
              <a:pPr marL="0" marR="0" lvl="0" indent="0" algn="r" rtl="0">
                <a:spcBef>
                  <a:spcPts val="0"/>
                </a:spcBef>
                <a:buSzPct val="25000"/>
                <a:buNone/>
              </a:pPr>
              <a:t>‹#›</a:t>
            </a:fld>
            <a:endParaRPr lang="en-US" sz="1400" b="0" i="0" u="none" strike="noStrike" cap="none" baseline="0" dirty="0">
              <a:solidFill>
                <a:srgbClr val="FFFFFF"/>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2">
            <a:alphaModFix/>
          </a:blip>
          <a:srcRect/>
          <a:stretch/>
        </p:blipFill>
        <p:spPr>
          <a:xfrm>
            <a:off x="304800" y="5765800"/>
            <a:ext cx="482599" cy="482599"/>
          </a:xfrm>
          <a:prstGeom prst="rect">
            <a:avLst/>
          </a:prstGeom>
          <a:noFill/>
          <a:ln>
            <a:noFill/>
          </a:ln>
        </p:spPr>
      </p:pic>
      <p:sp>
        <p:nvSpPr>
          <p:cNvPr id="122" name="Shape 122"/>
          <p:cNvSpPr txBox="1"/>
          <p:nvPr/>
        </p:nvSpPr>
        <p:spPr>
          <a:xfrm>
            <a:off x="920750" y="6005512"/>
            <a:ext cx="35813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b="1" i="0" u="none" strike="noStrike" cap="none" baseline="0" dirty="0">
                <a:solidFill>
                  <a:srgbClr val="FFFFFF"/>
                </a:solidFill>
                <a:latin typeface="Arial"/>
                <a:ea typeface="Arial"/>
                <a:cs typeface="Arial"/>
                <a:sym typeface="Arial"/>
              </a:rPr>
              <a:t>U. S.  G E N E R A L  S E R V I C E S  A D M I N I S T R A T I O N</a:t>
            </a:r>
          </a:p>
        </p:txBody>
      </p:sp>
      <p:pic>
        <p:nvPicPr>
          <p:cNvPr id="123" name="Shape 123"/>
          <p:cNvPicPr preferRelativeResize="0"/>
          <p:nvPr/>
        </p:nvPicPr>
        <p:blipFill rotWithShape="1">
          <a:blip r:embed="rId3">
            <a:alphaModFix/>
          </a:blip>
          <a:srcRect/>
          <a:stretch/>
        </p:blipFill>
        <p:spPr>
          <a:xfrm>
            <a:off x="4724400" y="809625"/>
            <a:ext cx="1279525" cy="1279525"/>
          </a:xfrm>
          <a:prstGeom prst="rect">
            <a:avLst/>
          </a:prstGeom>
          <a:noFill/>
          <a:ln>
            <a:noFill/>
          </a:ln>
        </p:spPr>
      </p:pic>
      <p:pic>
        <p:nvPicPr>
          <p:cNvPr id="124" name="Shape 124"/>
          <p:cNvPicPr preferRelativeResize="0"/>
          <p:nvPr/>
        </p:nvPicPr>
        <p:blipFill rotWithShape="1">
          <a:blip r:embed="rId4">
            <a:alphaModFix/>
          </a:blip>
          <a:srcRect/>
          <a:stretch/>
        </p:blipFill>
        <p:spPr>
          <a:xfrm>
            <a:off x="6111875" y="3568700"/>
            <a:ext cx="1279525" cy="1279525"/>
          </a:xfrm>
          <a:prstGeom prst="rect">
            <a:avLst/>
          </a:prstGeom>
          <a:noFill/>
          <a:ln>
            <a:noFill/>
          </a:ln>
        </p:spPr>
      </p:pic>
      <p:pic>
        <p:nvPicPr>
          <p:cNvPr id="125" name="Shape 125"/>
          <p:cNvPicPr preferRelativeResize="0"/>
          <p:nvPr/>
        </p:nvPicPr>
        <p:blipFill rotWithShape="1">
          <a:blip r:embed="rId5">
            <a:alphaModFix/>
          </a:blip>
          <a:srcRect/>
          <a:stretch/>
        </p:blipFill>
        <p:spPr>
          <a:xfrm>
            <a:off x="7483475" y="3568700"/>
            <a:ext cx="1279525" cy="1279525"/>
          </a:xfrm>
          <a:prstGeom prst="rect">
            <a:avLst/>
          </a:prstGeom>
          <a:noFill/>
          <a:ln>
            <a:noFill/>
          </a:ln>
        </p:spPr>
      </p:pic>
      <p:pic>
        <p:nvPicPr>
          <p:cNvPr id="126" name="Shape 126"/>
          <p:cNvPicPr preferRelativeResize="0"/>
          <p:nvPr/>
        </p:nvPicPr>
        <p:blipFill rotWithShape="1">
          <a:blip r:embed="rId6">
            <a:alphaModFix/>
          </a:blip>
          <a:srcRect/>
          <a:stretch/>
        </p:blipFill>
        <p:spPr>
          <a:xfrm>
            <a:off x="7483475" y="809625"/>
            <a:ext cx="1279525" cy="1279525"/>
          </a:xfrm>
          <a:prstGeom prst="rect">
            <a:avLst/>
          </a:prstGeom>
          <a:noFill/>
          <a:ln>
            <a:noFill/>
          </a:ln>
        </p:spPr>
      </p:pic>
      <p:pic>
        <p:nvPicPr>
          <p:cNvPr id="127" name="Shape 127"/>
          <p:cNvPicPr preferRelativeResize="0"/>
          <p:nvPr/>
        </p:nvPicPr>
        <p:blipFill rotWithShape="1">
          <a:blip r:embed="rId7">
            <a:alphaModFix/>
          </a:blip>
          <a:srcRect/>
          <a:stretch/>
        </p:blipFill>
        <p:spPr>
          <a:xfrm>
            <a:off x="4724400" y="2197100"/>
            <a:ext cx="1279525" cy="1279525"/>
          </a:xfrm>
          <a:prstGeom prst="rect">
            <a:avLst/>
          </a:prstGeom>
          <a:noFill/>
          <a:ln>
            <a:noFill/>
          </a:ln>
        </p:spPr>
      </p:pic>
      <p:pic>
        <p:nvPicPr>
          <p:cNvPr id="128" name="Shape 128"/>
          <p:cNvPicPr preferRelativeResize="0"/>
          <p:nvPr/>
        </p:nvPicPr>
        <p:blipFill rotWithShape="1">
          <a:blip r:embed="rId8">
            <a:alphaModFix/>
          </a:blip>
          <a:srcRect/>
          <a:stretch/>
        </p:blipFill>
        <p:spPr>
          <a:xfrm>
            <a:off x="4724400" y="3568700"/>
            <a:ext cx="1279525" cy="1279525"/>
          </a:xfrm>
          <a:prstGeom prst="rect">
            <a:avLst/>
          </a:prstGeom>
          <a:noFill/>
          <a:ln>
            <a:noFill/>
          </a:ln>
        </p:spPr>
      </p:pic>
      <p:pic>
        <p:nvPicPr>
          <p:cNvPr id="129" name="Shape 129"/>
          <p:cNvPicPr preferRelativeResize="0"/>
          <p:nvPr/>
        </p:nvPicPr>
        <p:blipFill rotWithShape="1">
          <a:blip r:embed="rId9">
            <a:alphaModFix/>
          </a:blip>
          <a:srcRect/>
          <a:stretch/>
        </p:blipFill>
        <p:spPr>
          <a:xfrm>
            <a:off x="6111875" y="809625"/>
            <a:ext cx="1279525" cy="1279525"/>
          </a:xfrm>
          <a:prstGeom prst="rect">
            <a:avLst/>
          </a:prstGeom>
          <a:noFill/>
          <a:ln>
            <a:noFill/>
          </a:ln>
        </p:spPr>
      </p:pic>
      <p:pic>
        <p:nvPicPr>
          <p:cNvPr id="130" name="Shape 130"/>
          <p:cNvPicPr preferRelativeResize="0"/>
          <p:nvPr/>
        </p:nvPicPr>
        <p:blipFill rotWithShape="1">
          <a:blip r:embed="rId10">
            <a:alphaModFix/>
          </a:blip>
          <a:srcRect/>
          <a:stretch/>
        </p:blipFill>
        <p:spPr>
          <a:xfrm>
            <a:off x="7483475" y="2197100"/>
            <a:ext cx="1279525" cy="1279525"/>
          </a:xfrm>
          <a:prstGeom prst="rect">
            <a:avLst/>
          </a:prstGeom>
          <a:noFill/>
          <a:ln>
            <a:noFill/>
          </a:ln>
        </p:spPr>
      </p:pic>
      <p:pic>
        <p:nvPicPr>
          <p:cNvPr id="131" name="Shape 131"/>
          <p:cNvPicPr preferRelativeResize="0"/>
          <p:nvPr/>
        </p:nvPicPr>
        <p:blipFill rotWithShape="1">
          <a:blip r:embed="rId11">
            <a:alphaModFix/>
          </a:blip>
          <a:srcRect/>
          <a:stretch/>
        </p:blipFill>
        <p:spPr>
          <a:xfrm>
            <a:off x="6096000" y="2197100"/>
            <a:ext cx="1279525" cy="1279525"/>
          </a:xfrm>
          <a:prstGeom prst="rect">
            <a:avLst/>
          </a:prstGeom>
          <a:noFill/>
          <a:ln>
            <a:noFill/>
          </a:ln>
        </p:spPr>
      </p:pic>
      <p:sp>
        <p:nvSpPr>
          <p:cNvPr id="132" name="Shape 132"/>
          <p:cNvSpPr txBox="1">
            <a:spLocks noGrp="1"/>
          </p:cNvSpPr>
          <p:nvPr>
            <p:ph type="sldNum" idx="12"/>
          </p:nvPr>
        </p:nvSpPr>
        <p:spPr>
          <a:xfrm>
            <a:off x="6934200" y="6596063"/>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a:t>
            </a:fld>
            <a:endParaRPr lang="en-US" sz="1400" b="0" i="0" u="none" strike="noStrike" cap="none" baseline="0" dirty="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wo Content">
    <p:spTree>
      <p:nvGrpSpPr>
        <p:cNvPr id="1" name="Shape 133"/>
        <p:cNvGrpSpPr/>
        <p:nvPr/>
      </p:nvGrpSpPr>
      <p:grpSpPr>
        <a:xfrm>
          <a:off x="0" y="0"/>
          <a:ext cx="0" cy="0"/>
          <a:chOff x="0" y="0"/>
          <a:chExt cx="0" cy="0"/>
        </a:xfrm>
      </p:grpSpPr>
      <p:sp>
        <p:nvSpPr>
          <p:cNvPr id="134" name="Shape 134"/>
          <p:cNvSpPr txBox="1">
            <a:spLocks noGrp="1"/>
          </p:cNvSpPr>
          <p:nvPr>
            <p:ph type="sldNum" idx="12"/>
          </p:nvPr>
        </p:nvSpPr>
        <p:spPr>
          <a:xfrm>
            <a:off x="8556783" y="6333134"/>
            <a:ext cx="548699" cy="524999"/>
          </a:xfrm>
          <a:prstGeom prst="rect">
            <a:avLst/>
          </a:prstGeom>
        </p:spPr>
        <p:txBody>
          <a:bodyPr lIns="91425" tIns="45700" rIns="91425" bIns="45700" anchor="t" anchorCtr="0">
            <a:noAutofit/>
          </a:bodyPr>
          <a:lstStyle/>
          <a:p>
            <a:pPr>
              <a:spcBef>
                <a:spcPts val="0"/>
              </a:spcBef>
              <a:buNone/>
            </a:pPr>
            <a:fld id="{00000000-1234-1234-1234-123412341234}" type="slidenum">
              <a:rPr lang="en-US" sz="1300">
                <a:solidFill>
                  <a:srgbClr val="000000"/>
                </a:solidFill>
              </a:rPr>
              <a:pPr>
                <a:spcBef>
                  <a:spcPts val="0"/>
                </a:spcBef>
                <a:buNone/>
              </a:pPr>
              <a:t>‹#›</a:t>
            </a:fld>
            <a:endParaRPr lang="en-US" sz="1300"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mparison">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8556783" y="6333134"/>
            <a:ext cx="548699" cy="524999"/>
          </a:xfrm>
          <a:prstGeom prst="rect">
            <a:avLst/>
          </a:prstGeom>
        </p:spPr>
        <p:txBody>
          <a:bodyPr lIns="91425" tIns="45700" rIns="91425" bIns="45700" anchor="t" anchorCtr="0">
            <a:noAutofit/>
          </a:bodyPr>
          <a:lstStyle/>
          <a:p>
            <a:pPr>
              <a:spcBef>
                <a:spcPts val="0"/>
              </a:spcBef>
              <a:buNone/>
            </a:pPr>
            <a:fld id="{00000000-1234-1234-1234-123412341234}" type="slidenum">
              <a:rPr lang="en-US" sz="1300">
                <a:solidFill>
                  <a:srgbClr val="000000"/>
                </a:solidFill>
              </a:rPr>
              <a:pPr>
                <a:spcBef>
                  <a:spcPts val="0"/>
                </a:spcBef>
                <a:buNone/>
              </a:pPr>
              <a:t>‹#›</a:t>
            </a:fld>
            <a:endParaRPr lang="en-US" sz="1300"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2">
            <a:alphaModFix/>
          </a:blip>
          <a:srcRect/>
          <a:stretch/>
        </p:blipFill>
        <p:spPr>
          <a:xfrm>
            <a:off x="0" y="0"/>
            <a:ext cx="9145500" cy="6859499"/>
          </a:xfrm>
          <a:prstGeom prst="rect">
            <a:avLst/>
          </a:prstGeom>
          <a:noFill/>
          <a:ln>
            <a:noFill/>
          </a:ln>
        </p:spPr>
      </p:pic>
      <p:sp>
        <p:nvSpPr>
          <p:cNvPr id="24" name="Shape 24"/>
          <p:cNvSpPr txBox="1">
            <a:spLocks noGrp="1"/>
          </p:cNvSpPr>
          <p:nvPr>
            <p:ph type="ftr" idx="11"/>
          </p:nvPr>
        </p:nvSpPr>
        <p:spPr>
          <a:xfrm>
            <a:off x="5676900" y="4495800"/>
            <a:ext cx="3200399" cy="1219199"/>
          </a:xfrm>
          <a:prstGeom prst="rect">
            <a:avLst/>
          </a:prstGeom>
          <a:noFill/>
          <a:ln>
            <a:noFill/>
          </a:ln>
        </p:spPr>
        <p:txBody>
          <a:bodyPr lIns="91425" tIns="91425" rIns="91425" bIns="91425" anchor="t" anchorCtr="0"/>
          <a:lstStyle>
            <a:lvl1pPr marL="0" marR="0" indent="0" algn="ctr"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
        <p:nvSpPr>
          <p:cNvPr id="25" name="Shape 25"/>
          <p:cNvSpPr txBox="1">
            <a:spLocks noGrp="1"/>
          </p:cNvSpPr>
          <p:nvPr>
            <p:ph type="subTitle" idx="1"/>
          </p:nvPr>
        </p:nvSpPr>
        <p:spPr>
          <a:xfrm>
            <a:off x="838200" y="3200400"/>
            <a:ext cx="4800600" cy="838199"/>
          </a:xfrm>
          <a:prstGeom prst="rect">
            <a:avLst/>
          </a:prstGeom>
          <a:noFill/>
          <a:ln>
            <a:noFill/>
          </a:ln>
        </p:spPr>
        <p:txBody>
          <a:bodyPr lIns="91425" tIns="91425" rIns="91425" bIns="91425" anchor="t" anchorCtr="0"/>
          <a:lstStyle>
            <a:lvl1pPr marL="0" marR="0" indent="0" algn="l" rtl="0">
              <a:spcBef>
                <a:spcPts val="340"/>
              </a:spcBef>
              <a:spcAft>
                <a:spcPts val="0"/>
              </a:spcAft>
              <a:buClr>
                <a:srgbClr val="4E4E4E"/>
              </a:buClr>
              <a:buFont typeface="Calibri"/>
              <a:buNone/>
              <a:defRPr sz="1700" b="0" i="0" u="none" strike="noStrike" cap="none" baseline="0">
                <a:solidFill>
                  <a:srgbClr val="4E4E4E"/>
                </a:solidFill>
                <a:latin typeface="Calibri"/>
                <a:ea typeface="Calibri"/>
                <a:cs typeface="Calibri"/>
                <a:sym typeface="Calibri"/>
              </a:defRPr>
            </a:lvl1pPr>
            <a:lvl2pPr marL="742950" marR="0" indent="-120650" algn="l" rtl="0">
              <a:spcBef>
                <a:spcPts val="520"/>
              </a:spcBef>
              <a:spcAft>
                <a:spcPts val="0"/>
              </a:spcAft>
              <a:buClr>
                <a:srgbClr val="4E4E4E"/>
              </a:buClr>
              <a:buFont typeface="Calibri"/>
              <a:buChar char="–"/>
              <a:defRPr sz="2600" b="0" i="0" u="none" strike="noStrike" cap="none" baseline="0">
                <a:solidFill>
                  <a:srgbClr val="4E4E4E"/>
                </a:solidFill>
                <a:latin typeface="Calibri"/>
                <a:ea typeface="Calibri"/>
                <a:cs typeface="Calibri"/>
                <a:sym typeface="Calibri"/>
              </a:defRPr>
            </a:lvl2pPr>
            <a:lvl3pPr marL="1143000" marR="0" indent="-88900" algn="l" rtl="0">
              <a:spcBef>
                <a:spcPts val="440"/>
              </a:spcBef>
              <a:spcAft>
                <a:spcPts val="0"/>
              </a:spcAft>
              <a:buClr>
                <a:srgbClr val="4E4E4E"/>
              </a:buClr>
              <a:buFont typeface="Calibri"/>
              <a:buChar char="•"/>
              <a:defRPr sz="2200" b="0" i="0" u="none" strike="noStrike" cap="none" baseline="0">
                <a:solidFill>
                  <a:srgbClr val="4E4E4E"/>
                </a:solidFill>
                <a:latin typeface="Calibri"/>
                <a:ea typeface="Calibri"/>
                <a:cs typeface="Calibri"/>
                <a:sym typeface="Calibri"/>
              </a:defRPr>
            </a:lvl3pPr>
            <a:lvl4pPr marL="1600200" marR="0" indent="-101600" algn="l" rtl="0">
              <a:spcBef>
                <a:spcPts val="400"/>
              </a:spcBef>
              <a:spcAft>
                <a:spcPts val="0"/>
              </a:spcAft>
              <a:buClr>
                <a:srgbClr val="4E4E4E"/>
              </a:buClr>
              <a:buFont typeface="Calibri"/>
              <a:buChar char="–"/>
              <a:defRPr sz="2000" b="0" i="0" u="none" strike="noStrike" cap="none" baseline="0">
                <a:solidFill>
                  <a:srgbClr val="4E4E4E"/>
                </a:solidFill>
                <a:latin typeface="Calibri"/>
                <a:ea typeface="Calibri"/>
                <a:cs typeface="Calibri"/>
                <a:sym typeface="Calibri"/>
              </a:defRPr>
            </a:lvl4pPr>
            <a:lvl5pPr marL="20574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5pPr>
            <a:lvl6pPr marL="25146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6pPr>
            <a:lvl7pPr marL="29718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7pPr>
            <a:lvl8pPr marL="34290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8pPr>
            <a:lvl9pPr marL="38862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9pPr>
          </a:lstStyle>
          <a:p>
            <a:endParaRPr/>
          </a:p>
        </p:txBody>
      </p:sp>
      <p:sp>
        <p:nvSpPr>
          <p:cNvPr id="26" name="Shape 26"/>
          <p:cNvSpPr txBox="1">
            <a:spLocks noGrp="1"/>
          </p:cNvSpPr>
          <p:nvPr>
            <p:ph type="ctrTitle"/>
          </p:nvPr>
        </p:nvSpPr>
        <p:spPr>
          <a:xfrm>
            <a:off x="838200" y="2286000"/>
            <a:ext cx="7772400" cy="876300"/>
          </a:xfrm>
          <a:prstGeom prst="rect">
            <a:avLst/>
          </a:prstGeom>
          <a:noFill/>
          <a:ln>
            <a:noFill/>
          </a:ln>
        </p:spPr>
        <p:txBody>
          <a:bodyPr lIns="91425" tIns="91425" rIns="91425" bIns="91425" anchor="ctr" anchorCtr="0"/>
          <a:lstStyle>
            <a:lvl1pPr marL="0" marR="0" indent="0" algn="l" rtl="0">
              <a:lnSpc>
                <a:spcPct val="80000"/>
              </a:lnSpc>
              <a:spcBef>
                <a:spcPts val="0"/>
              </a:spcBef>
              <a:spcAft>
                <a:spcPts val="0"/>
              </a:spcAft>
              <a:defRPr sz="3000" b="0" i="0" u="none" strike="noStrike" cap="none" baseline="0">
                <a:solidFill>
                  <a:srgbClr val="002D55"/>
                </a:solidFill>
                <a:latin typeface="Calibri"/>
                <a:ea typeface="Calibri"/>
                <a:cs typeface="Calibri"/>
                <a:sym typeface="Calibri"/>
              </a:defRPr>
            </a:lvl1pPr>
            <a:lvl2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2pPr>
            <a:lvl3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3pPr>
            <a:lvl4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4pPr>
            <a:lvl5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5pPr>
            <a:lvl6pPr marL="4572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6pPr>
            <a:lvl7pPr marL="9144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7pPr>
            <a:lvl8pPr marL="13716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8pPr>
            <a:lvl9pPr marL="18288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9pPr>
          </a:lstStyle>
          <a:p>
            <a:endParaRPr/>
          </a:p>
        </p:txBody>
      </p:sp>
      <p:pic>
        <p:nvPicPr>
          <p:cNvPr id="27" name="Shape 27"/>
          <p:cNvPicPr preferRelativeResize="0"/>
          <p:nvPr/>
        </p:nvPicPr>
        <p:blipFill rotWithShape="1">
          <a:blip r:embed="rId2">
            <a:alphaModFix/>
          </a:blip>
          <a:srcRect t="67785" b="5553"/>
          <a:stretch/>
        </p:blipFill>
        <p:spPr>
          <a:xfrm>
            <a:off x="-1588" y="5029200"/>
            <a:ext cx="9145500" cy="1828800"/>
          </a:xfrm>
          <a:prstGeom prst="rect">
            <a:avLst/>
          </a:prstGeom>
          <a:noFill/>
          <a:ln>
            <a:noFill/>
          </a:ln>
        </p:spPr>
      </p:pic>
      <p:sp>
        <p:nvSpPr>
          <p:cNvPr id="28" name="Shape 28"/>
          <p:cNvSpPr txBox="1">
            <a:spLocks noGrp="1"/>
          </p:cNvSpPr>
          <p:nvPr>
            <p:ph type="sldNum" idx="12"/>
          </p:nvPr>
        </p:nvSpPr>
        <p:spPr>
          <a:xfrm>
            <a:off x="8556783" y="6333134"/>
            <a:ext cx="548699" cy="524999"/>
          </a:xfrm>
          <a:prstGeom prst="rect">
            <a:avLst/>
          </a:prstGeom>
        </p:spPr>
        <p:txBody>
          <a:bodyPr lIns="91425" tIns="45700" rIns="91425" bIns="45700" anchor="t" anchorCtr="0">
            <a:noAutofit/>
          </a:bodyPr>
          <a:lstStyle/>
          <a:p>
            <a:pPr>
              <a:spcBef>
                <a:spcPts val="0"/>
              </a:spcBef>
              <a:buNone/>
            </a:pPr>
            <a:fld id="{00000000-1234-1234-1234-123412341234}" type="slidenum">
              <a:rPr lang="en-US" sz="1300">
                <a:latin typeface="Calibri"/>
                <a:ea typeface="Calibri"/>
                <a:cs typeface="Calibri"/>
                <a:sym typeface="Calibri"/>
              </a:rPr>
              <a:pPr>
                <a:spcBef>
                  <a:spcPts val="0"/>
                </a:spcBef>
                <a:buNone/>
              </a:pPr>
              <a:t>‹#›</a:t>
            </a:fld>
            <a:endParaRPr lang="en-US" sz="1300" dirty="0">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2400">
                <a:solidFill>
                  <a:schemeClr val="lt1"/>
                </a:solidFill>
                <a:latin typeface="Arial"/>
                <a:ea typeface="Arial"/>
                <a:cs typeface="Arial"/>
                <a:sym typeface="Arial"/>
              </a:defRPr>
            </a:lvl2pPr>
            <a:lvl3pPr rtl="0">
              <a:spcBef>
                <a:spcPts val="0"/>
              </a:spcBef>
              <a:defRPr sz="2400">
                <a:solidFill>
                  <a:schemeClr val="lt1"/>
                </a:solidFill>
                <a:latin typeface="Arial"/>
                <a:ea typeface="Arial"/>
                <a:cs typeface="Arial"/>
                <a:sym typeface="Arial"/>
              </a:defRPr>
            </a:lvl3pPr>
            <a:lvl4pPr rtl="0">
              <a:spcBef>
                <a:spcPts val="0"/>
              </a:spcBef>
              <a:defRPr sz="2400">
                <a:solidFill>
                  <a:schemeClr val="lt1"/>
                </a:solidFill>
                <a:latin typeface="Arial"/>
                <a:ea typeface="Arial"/>
                <a:cs typeface="Arial"/>
                <a:sym typeface="Arial"/>
              </a:defRPr>
            </a:lvl4pPr>
            <a:lvl5pPr rtl="0">
              <a:spcBef>
                <a:spcPts val="0"/>
              </a:spcBef>
              <a:defRPr sz="2400">
                <a:solidFill>
                  <a:schemeClr val="lt1"/>
                </a:solidFill>
                <a:latin typeface="Arial"/>
                <a:ea typeface="Arial"/>
                <a:cs typeface="Arial"/>
                <a:sym typeface="Arial"/>
              </a:defRPr>
            </a:lvl5pPr>
            <a:lvl6pPr rtl="0">
              <a:spcBef>
                <a:spcPts val="0"/>
              </a:spcBef>
              <a:defRPr sz="2400">
                <a:solidFill>
                  <a:schemeClr val="lt1"/>
                </a:solidFill>
                <a:latin typeface="Arial"/>
                <a:ea typeface="Arial"/>
                <a:cs typeface="Arial"/>
                <a:sym typeface="Arial"/>
              </a:defRPr>
            </a:lvl6pPr>
            <a:lvl7pPr rtl="0">
              <a:spcBef>
                <a:spcPts val="0"/>
              </a:spcBef>
              <a:defRPr sz="2400">
                <a:solidFill>
                  <a:schemeClr val="lt1"/>
                </a:solidFill>
                <a:latin typeface="Arial"/>
                <a:ea typeface="Arial"/>
                <a:cs typeface="Arial"/>
                <a:sym typeface="Arial"/>
              </a:defRPr>
            </a:lvl7pPr>
            <a:lvl8pPr rtl="0">
              <a:spcBef>
                <a:spcPts val="0"/>
              </a:spcBef>
              <a:defRPr sz="2400">
                <a:solidFill>
                  <a:schemeClr val="lt1"/>
                </a:solidFill>
                <a:latin typeface="Arial"/>
                <a:ea typeface="Arial"/>
                <a:cs typeface="Arial"/>
                <a:sym typeface="Arial"/>
              </a:defRPr>
            </a:lvl8pPr>
            <a:lvl9pPr rtl="0">
              <a:spcBef>
                <a:spcPts val="0"/>
              </a:spcBef>
              <a:defRPr sz="2400">
                <a:solidFill>
                  <a:schemeClr val="lt1"/>
                </a:solidFill>
                <a:latin typeface="Arial"/>
                <a:ea typeface="Arial"/>
                <a:cs typeface="Arial"/>
                <a:sym typeface="Arial"/>
              </a:defRPr>
            </a:lvl9pPr>
          </a:lstStyle>
          <a:p>
            <a:endParaRPr/>
          </a:p>
        </p:txBody>
      </p:sp>
      <p:sp>
        <p:nvSpPr>
          <p:cNvPr id="139" name="Shape 13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140" name="Shape 14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141" name="Shape 141"/>
          <p:cNvSpPr txBox="1">
            <a:spLocks noGrp="1"/>
          </p:cNvSpPr>
          <p:nvPr>
            <p:ph type="sldNum" idx="12"/>
          </p:nvPr>
        </p:nvSpPr>
        <p:spPr>
          <a:xfrm>
            <a:off x="6934200" y="6596063"/>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FFFFFF"/>
                </a:solidFill>
                <a:latin typeface="Arial"/>
                <a:ea typeface="Arial"/>
                <a:cs typeface="Arial"/>
                <a:sym typeface="Arial"/>
              </a:rPr>
              <a:pPr marL="0" marR="0" lvl="0" indent="0" algn="r" rtl="0">
                <a:spcBef>
                  <a:spcPts val="0"/>
                </a:spcBef>
                <a:buSzPct val="25000"/>
                <a:buNone/>
              </a:pPr>
              <a:t>‹#›</a:t>
            </a:fld>
            <a:endParaRPr lang="en-US" sz="1400" b="0" i="0" u="none" strike="noStrike" cap="none" baseline="0" dirty="0">
              <a:solidFill>
                <a:srgbClr val="FFFFFF"/>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2400">
                <a:solidFill>
                  <a:schemeClr val="lt1"/>
                </a:solidFill>
                <a:latin typeface="Arial"/>
                <a:ea typeface="Arial"/>
                <a:cs typeface="Arial"/>
                <a:sym typeface="Arial"/>
              </a:defRPr>
            </a:lvl2pPr>
            <a:lvl3pPr rtl="0">
              <a:spcBef>
                <a:spcPts val="0"/>
              </a:spcBef>
              <a:defRPr sz="2400">
                <a:solidFill>
                  <a:schemeClr val="lt1"/>
                </a:solidFill>
                <a:latin typeface="Arial"/>
                <a:ea typeface="Arial"/>
                <a:cs typeface="Arial"/>
                <a:sym typeface="Arial"/>
              </a:defRPr>
            </a:lvl3pPr>
            <a:lvl4pPr rtl="0">
              <a:spcBef>
                <a:spcPts val="0"/>
              </a:spcBef>
              <a:defRPr sz="2400">
                <a:solidFill>
                  <a:schemeClr val="lt1"/>
                </a:solidFill>
                <a:latin typeface="Arial"/>
                <a:ea typeface="Arial"/>
                <a:cs typeface="Arial"/>
                <a:sym typeface="Arial"/>
              </a:defRPr>
            </a:lvl4pPr>
            <a:lvl5pPr rtl="0">
              <a:spcBef>
                <a:spcPts val="0"/>
              </a:spcBef>
              <a:defRPr sz="2400">
                <a:solidFill>
                  <a:schemeClr val="lt1"/>
                </a:solidFill>
                <a:latin typeface="Arial"/>
                <a:ea typeface="Arial"/>
                <a:cs typeface="Arial"/>
                <a:sym typeface="Arial"/>
              </a:defRPr>
            </a:lvl5pPr>
            <a:lvl6pPr rtl="0">
              <a:spcBef>
                <a:spcPts val="0"/>
              </a:spcBef>
              <a:defRPr sz="2400">
                <a:solidFill>
                  <a:schemeClr val="lt1"/>
                </a:solidFill>
                <a:latin typeface="Arial"/>
                <a:ea typeface="Arial"/>
                <a:cs typeface="Arial"/>
                <a:sym typeface="Arial"/>
              </a:defRPr>
            </a:lvl6pPr>
            <a:lvl7pPr rtl="0">
              <a:spcBef>
                <a:spcPts val="0"/>
              </a:spcBef>
              <a:defRPr sz="2400">
                <a:solidFill>
                  <a:schemeClr val="lt1"/>
                </a:solidFill>
                <a:latin typeface="Arial"/>
                <a:ea typeface="Arial"/>
                <a:cs typeface="Arial"/>
                <a:sym typeface="Arial"/>
              </a:defRPr>
            </a:lvl7pPr>
            <a:lvl8pPr rtl="0">
              <a:spcBef>
                <a:spcPts val="0"/>
              </a:spcBef>
              <a:defRPr sz="2400">
                <a:solidFill>
                  <a:schemeClr val="lt1"/>
                </a:solidFill>
                <a:latin typeface="Arial"/>
                <a:ea typeface="Arial"/>
                <a:cs typeface="Arial"/>
                <a:sym typeface="Arial"/>
              </a:defRPr>
            </a:lvl8pPr>
            <a:lvl9pPr rtl="0">
              <a:spcBef>
                <a:spcPts val="0"/>
              </a:spcBef>
              <a:defRPr sz="2400">
                <a:solidFill>
                  <a:schemeClr val="lt1"/>
                </a:solidFill>
                <a:latin typeface="Arial"/>
                <a:ea typeface="Arial"/>
                <a:cs typeface="Arial"/>
                <a:sym typeface="Arial"/>
              </a:defRPr>
            </a:lvl9pPr>
          </a:lstStyle>
          <a:p>
            <a:endParaRPr/>
          </a:p>
        </p:txBody>
      </p:sp>
      <p:sp>
        <p:nvSpPr>
          <p:cNvPr id="144" name="Shape 14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r" rtl="0">
              <a:spcBef>
                <a:spcPts val="0"/>
              </a:spcBef>
              <a:buClr>
                <a:schemeClr val="lt1"/>
              </a:buClr>
              <a:buFont typeface="Arial"/>
              <a:buNone/>
              <a:defRPr sz="3200" b="0" i="0" u="none" strike="noStrike" cap="none" baseline="0">
                <a:solidFill>
                  <a:schemeClr val="lt1"/>
                </a:solidFill>
                <a:latin typeface="Arial"/>
                <a:ea typeface="Arial"/>
                <a:cs typeface="Arial"/>
                <a:sym typeface="Arial"/>
              </a:defRPr>
            </a:lvl1pPr>
            <a:lvl2pPr marL="457200" marR="0" indent="0" algn="l" rtl="0">
              <a:spcBef>
                <a:spcPts val="0"/>
              </a:spcBef>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spcBef>
                <a:spcPts val="0"/>
              </a:spcBef>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dirty="0"/>
          </a:p>
        </p:txBody>
      </p:sp>
      <p:sp>
        <p:nvSpPr>
          <p:cNvPr id="145" name="Shape 14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146" name="Shape 146"/>
          <p:cNvSpPr txBox="1">
            <a:spLocks noGrp="1"/>
          </p:cNvSpPr>
          <p:nvPr>
            <p:ph type="sldNum" idx="12"/>
          </p:nvPr>
        </p:nvSpPr>
        <p:spPr>
          <a:xfrm>
            <a:off x="6934200" y="6596063"/>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FFFFFF"/>
                </a:solidFill>
                <a:latin typeface="Arial"/>
                <a:ea typeface="Arial"/>
                <a:cs typeface="Arial"/>
                <a:sym typeface="Arial"/>
              </a:rPr>
              <a:pPr marL="0" marR="0" lvl="0" indent="0" algn="r" rtl="0">
                <a:spcBef>
                  <a:spcPts val="0"/>
                </a:spcBef>
                <a:buSzPct val="25000"/>
                <a:buNone/>
              </a:pPr>
              <a:t>‹#›</a:t>
            </a:fld>
            <a:endParaRPr lang="en-US" sz="1400" b="0" i="0" u="none" strike="noStrike" cap="none" baseline="0" dirty="0">
              <a:solidFill>
                <a:srgbClr val="FFFFF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28600" y="381000"/>
            <a:ext cx="7924799" cy="685799"/>
          </a:xfrm>
          <a:prstGeom prst="rect">
            <a:avLst/>
          </a:prstGeom>
          <a:noFill/>
          <a:ln>
            <a:noFill/>
          </a:ln>
        </p:spPr>
        <p:txBody>
          <a:bodyPr lIns="91425" tIns="91425" rIns="91425" bIns="91425" anchor="t" anchorCtr="0"/>
          <a:lstStyle>
            <a:lvl1pPr algn="l" rtl="0">
              <a:spcBef>
                <a:spcPts val="0"/>
              </a:spcBef>
              <a:spcAft>
                <a:spcPts val="0"/>
              </a:spcAft>
              <a:defRPr sz="2400">
                <a:solidFill>
                  <a:schemeClr val="lt1"/>
                </a:solidFill>
                <a:latin typeface="Arial"/>
                <a:ea typeface="Arial"/>
                <a:cs typeface="Arial"/>
                <a:sym typeface="Arial"/>
              </a:defRPr>
            </a:lvl1pPr>
            <a:lvl2pPr algn="l" rtl="0">
              <a:spcBef>
                <a:spcPts val="0"/>
              </a:spcBef>
              <a:spcAft>
                <a:spcPts val="0"/>
              </a:spcAft>
              <a:defRPr sz="2400">
                <a:solidFill>
                  <a:schemeClr val="lt1"/>
                </a:solidFill>
                <a:latin typeface="Arial"/>
                <a:ea typeface="Arial"/>
                <a:cs typeface="Arial"/>
                <a:sym typeface="Arial"/>
              </a:defRPr>
            </a:lvl2pPr>
            <a:lvl3pPr algn="l" rtl="0">
              <a:spcBef>
                <a:spcPts val="0"/>
              </a:spcBef>
              <a:spcAft>
                <a:spcPts val="0"/>
              </a:spcAft>
              <a:defRPr sz="2400">
                <a:solidFill>
                  <a:schemeClr val="lt1"/>
                </a:solidFill>
                <a:latin typeface="Arial"/>
                <a:ea typeface="Arial"/>
                <a:cs typeface="Arial"/>
                <a:sym typeface="Arial"/>
              </a:defRPr>
            </a:lvl3pPr>
            <a:lvl4pPr algn="l" rtl="0">
              <a:spcBef>
                <a:spcPts val="0"/>
              </a:spcBef>
              <a:spcAft>
                <a:spcPts val="0"/>
              </a:spcAft>
              <a:defRPr sz="2400">
                <a:solidFill>
                  <a:schemeClr val="lt1"/>
                </a:solidFill>
                <a:latin typeface="Arial"/>
                <a:ea typeface="Arial"/>
                <a:cs typeface="Arial"/>
                <a:sym typeface="Arial"/>
              </a:defRPr>
            </a:lvl4pPr>
            <a:lvl5pPr algn="l" rtl="0">
              <a:spcBef>
                <a:spcPts val="0"/>
              </a:spcBef>
              <a:spcAft>
                <a:spcPts val="0"/>
              </a:spcAft>
              <a:defRPr sz="2400">
                <a:solidFill>
                  <a:schemeClr val="lt1"/>
                </a:solidFill>
                <a:latin typeface="Arial"/>
                <a:ea typeface="Arial"/>
                <a:cs typeface="Arial"/>
                <a:sym typeface="Arial"/>
              </a:defRPr>
            </a:lvl5pPr>
            <a:lvl6pPr marL="457200" algn="l" rtl="0">
              <a:spcBef>
                <a:spcPts val="0"/>
              </a:spcBef>
              <a:spcAft>
                <a:spcPts val="0"/>
              </a:spcAft>
              <a:defRPr sz="2400">
                <a:solidFill>
                  <a:schemeClr val="lt1"/>
                </a:solidFill>
                <a:latin typeface="Arial"/>
                <a:ea typeface="Arial"/>
                <a:cs typeface="Arial"/>
                <a:sym typeface="Arial"/>
              </a:defRPr>
            </a:lvl6pPr>
            <a:lvl7pPr marL="914400" algn="l" rtl="0">
              <a:spcBef>
                <a:spcPts val="0"/>
              </a:spcBef>
              <a:spcAft>
                <a:spcPts val="0"/>
              </a:spcAft>
              <a:defRPr sz="2400">
                <a:solidFill>
                  <a:schemeClr val="lt1"/>
                </a:solidFill>
                <a:latin typeface="Arial"/>
                <a:ea typeface="Arial"/>
                <a:cs typeface="Arial"/>
                <a:sym typeface="Arial"/>
              </a:defRPr>
            </a:lvl7pPr>
            <a:lvl8pPr marL="1371600" algn="l" rtl="0">
              <a:spcBef>
                <a:spcPts val="0"/>
              </a:spcBef>
              <a:spcAft>
                <a:spcPts val="0"/>
              </a:spcAft>
              <a:defRPr sz="2400">
                <a:solidFill>
                  <a:schemeClr val="lt1"/>
                </a:solidFill>
                <a:latin typeface="Arial"/>
                <a:ea typeface="Arial"/>
                <a:cs typeface="Arial"/>
                <a:sym typeface="Arial"/>
              </a:defRPr>
            </a:lvl8pPr>
            <a:lvl9pPr marL="1828800" algn="l" rtl="0">
              <a:spcBef>
                <a:spcPts val="0"/>
              </a:spcBef>
              <a:spcAft>
                <a:spcPts val="0"/>
              </a:spcAft>
              <a:defRPr sz="2400">
                <a:solidFill>
                  <a:schemeClr val="lt1"/>
                </a:solidFill>
                <a:latin typeface="Arial"/>
                <a:ea typeface="Arial"/>
                <a:cs typeface="Arial"/>
                <a:sym typeface="Arial"/>
              </a:defRPr>
            </a:lvl9pPr>
          </a:lstStyle>
          <a:p>
            <a:endParaRPr/>
          </a:p>
        </p:txBody>
      </p:sp>
      <p:sp>
        <p:nvSpPr>
          <p:cNvPr id="149" name="Shape 149"/>
          <p:cNvSpPr txBox="1">
            <a:spLocks noGrp="1"/>
          </p:cNvSpPr>
          <p:nvPr>
            <p:ph type="body" idx="1"/>
          </p:nvPr>
        </p:nvSpPr>
        <p:spPr>
          <a:xfrm rot="5400000">
            <a:off x="2133599" y="-609600"/>
            <a:ext cx="4876799" cy="8686800"/>
          </a:xfrm>
          <a:prstGeom prst="rect">
            <a:avLst/>
          </a:prstGeom>
          <a:noFill/>
          <a:ln>
            <a:noFill/>
          </a:ln>
        </p:spPr>
        <p:txBody>
          <a:bodyPr lIns="91425" tIns="91425" rIns="91425" bIns="91425" anchor="t" anchorCtr="0"/>
          <a:lstStyle>
            <a:lvl1pPr marL="342900" indent="-342900" algn="just" rtl="0">
              <a:spcBef>
                <a:spcPts val="0"/>
              </a:spcBef>
              <a:spcAft>
                <a:spcPts val="1200"/>
              </a:spcAft>
              <a:defRPr>
                <a:solidFill>
                  <a:srgbClr val="000000"/>
                </a:solidFill>
                <a:latin typeface="Arial"/>
                <a:ea typeface="Arial"/>
                <a:cs typeface="Arial"/>
                <a:sym typeface="Arial"/>
              </a:defRPr>
            </a:lvl1pPr>
            <a:lvl2pPr marL="400050" indent="-184150" algn="just" rtl="0">
              <a:spcBef>
                <a:spcPts val="0"/>
              </a:spcBef>
              <a:spcAft>
                <a:spcPts val="1000"/>
              </a:spcAft>
              <a:buClr>
                <a:srgbClr val="3A4972"/>
              </a:buClr>
              <a:buFont typeface="Noto Sans Symbols"/>
              <a:buChar char="▪"/>
              <a:defRPr sz="1600">
                <a:solidFill>
                  <a:srgbClr val="000000"/>
                </a:solidFill>
                <a:latin typeface="Arial"/>
                <a:ea typeface="Arial"/>
                <a:cs typeface="Arial"/>
                <a:sym typeface="Arial"/>
              </a:defRPr>
            </a:lvl2pPr>
            <a:lvl3pPr marL="742950" indent="-170180" algn="just" rtl="0">
              <a:spcBef>
                <a:spcPts val="0"/>
              </a:spcBef>
              <a:spcAft>
                <a:spcPts val="600"/>
              </a:spcAft>
              <a:buClr>
                <a:srgbClr val="3A4972"/>
              </a:buClr>
              <a:buFont typeface="Noto Sans Symbols"/>
              <a:buChar char="➢"/>
              <a:defRPr sz="1200">
                <a:solidFill>
                  <a:schemeClr val="dk1"/>
                </a:solidFill>
                <a:latin typeface="Arial"/>
                <a:ea typeface="Arial"/>
                <a:cs typeface="Arial"/>
                <a:sym typeface="Arial"/>
              </a:defRPr>
            </a:lvl3pPr>
            <a:lvl4pPr marL="16002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4pPr>
            <a:lvl5pPr marL="20574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5pPr>
            <a:lvl6pPr marL="25146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6pPr>
            <a:lvl7pPr marL="29718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7pPr>
            <a:lvl8pPr marL="34290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8pPr>
            <a:lvl9pPr marL="38862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9pPr>
          </a:lstStyle>
          <a:p>
            <a:endParaRPr/>
          </a:p>
        </p:txBody>
      </p:sp>
      <p:sp>
        <p:nvSpPr>
          <p:cNvPr id="150" name="Shape 150"/>
          <p:cNvSpPr txBox="1">
            <a:spLocks noGrp="1"/>
          </p:cNvSpPr>
          <p:nvPr>
            <p:ph type="sldNum" idx="12"/>
          </p:nvPr>
        </p:nvSpPr>
        <p:spPr>
          <a:xfrm>
            <a:off x="6934200" y="6596063"/>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FFFFFF"/>
                </a:solidFill>
                <a:latin typeface="Arial"/>
                <a:ea typeface="Arial"/>
                <a:cs typeface="Arial"/>
                <a:sym typeface="Arial"/>
              </a:rPr>
              <a:pPr marL="0" marR="0" lvl="0" indent="0" algn="r" rtl="0">
                <a:spcBef>
                  <a:spcPts val="0"/>
                </a:spcBef>
                <a:buSzPct val="25000"/>
                <a:buNone/>
              </a:pPr>
              <a:t>‹#›</a:t>
            </a:fld>
            <a:endParaRPr lang="en-US" sz="1400" b="0" i="0" u="none" strike="noStrike" cap="none" baseline="0" dirty="0">
              <a:solidFill>
                <a:srgbClr val="FFFFFF"/>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rot="5400000">
            <a:off x="4933949" y="2190749"/>
            <a:ext cx="5791200" cy="2171700"/>
          </a:xfrm>
          <a:prstGeom prst="rect">
            <a:avLst/>
          </a:prstGeom>
          <a:noFill/>
          <a:ln>
            <a:noFill/>
          </a:ln>
        </p:spPr>
        <p:txBody>
          <a:bodyPr lIns="91425" tIns="91425" rIns="91425" bIns="91425" anchor="t" anchorCtr="0"/>
          <a:lstStyle>
            <a:lvl1pPr algn="l" rtl="0">
              <a:spcBef>
                <a:spcPts val="0"/>
              </a:spcBef>
              <a:spcAft>
                <a:spcPts val="0"/>
              </a:spcAft>
              <a:defRPr sz="2400">
                <a:solidFill>
                  <a:schemeClr val="lt1"/>
                </a:solidFill>
                <a:latin typeface="Arial"/>
                <a:ea typeface="Arial"/>
                <a:cs typeface="Arial"/>
                <a:sym typeface="Arial"/>
              </a:defRPr>
            </a:lvl1pPr>
            <a:lvl2pPr algn="l" rtl="0">
              <a:spcBef>
                <a:spcPts val="0"/>
              </a:spcBef>
              <a:spcAft>
                <a:spcPts val="0"/>
              </a:spcAft>
              <a:defRPr sz="2400">
                <a:solidFill>
                  <a:schemeClr val="lt1"/>
                </a:solidFill>
                <a:latin typeface="Arial"/>
                <a:ea typeface="Arial"/>
                <a:cs typeface="Arial"/>
                <a:sym typeface="Arial"/>
              </a:defRPr>
            </a:lvl2pPr>
            <a:lvl3pPr algn="l" rtl="0">
              <a:spcBef>
                <a:spcPts val="0"/>
              </a:spcBef>
              <a:spcAft>
                <a:spcPts val="0"/>
              </a:spcAft>
              <a:defRPr sz="2400">
                <a:solidFill>
                  <a:schemeClr val="lt1"/>
                </a:solidFill>
                <a:latin typeface="Arial"/>
                <a:ea typeface="Arial"/>
                <a:cs typeface="Arial"/>
                <a:sym typeface="Arial"/>
              </a:defRPr>
            </a:lvl3pPr>
            <a:lvl4pPr algn="l" rtl="0">
              <a:spcBef>
                <a:spcPts val="0"/>
              </a:spcBef>
              <a:spcAft>
                <a:spcPts val="0"/>
              </a:spcAft>
              <a:defRPr sz="2400">
                <a:solidFill>
                  <a:schemeClr val="lt1"/>
                </a:solidFill>
                <a:latin typeface="Arial"/>
                <a:ea typeface="Arial"/>
                <a:cs typeface="Arial"/>
                <a:sym typeface="Arial"/>
              </a:defRPr>
            </a:lvl4pPr>
            <a:lvl5pPr algn="l" rtl="0">
              <a:spcBef>
                <a:spcPts val="0"/>
              </a:spcBef>
              <a:spcAft>
                <a:spcPts val="0"/>
              </a:spcAft>
              <a:defRPr sz="2400">
                <a:solidFill>
                  <a:schemeClr val="lt1"/>
                </a:solidFill>
                <a:latin typeface="Arial"/>
                <a:ea typeface="Arial"/>
                <a:cs typeface="Arial"/>
                <a:sym typeface="Arial"/>
              </a:defRPr>
            </a:lvl5pPr>
            <a:lvl6pPr marL="457200" algn="l" rtl="0">
              <a:spcBef>
                <a:spcPts val="0"/>
              </a:spcBef>
              <a:spcAft>
                <a:spcPts val="0"/>
              </a:spcAft>
              <a:defRPr sz="2400">
                <a:solidFill>
                  <a:schemeClr val="lt1"/>
                </a:solidFill>
                <a:latin typeface="Arial"/>
                <a:ea typeface="Arial"/>
                <a:cs typeface="Arial"/>
                <a:sym typeface="Arial"/>
              </a:defRPr>
            </a:lvl6pPr>
            <a:lvl7pPr marL="914400" algn="l" rtl="0">
              <a:spcBef>
                <a:spcPts val="0"/>
              </a:spcBef>
              <a:spcAft>
                <a:spcPts val="0"/>
              </a:spcAft>
              <a:defRPr sz="2400">
                <a:solidFill>
                  <a:schemeClr val="lt1"/>
                </a:solidFill>
                <a:latin typeface="Arial"/>
                <a:ea typeface="Arial"/>
                <a:cs typeface="Arial"/>
                <a:sym typeface="Arial"/>
              </a:defRPr>
            </a:lvl7pPr>
            <a:lvl8pPr marL="1371600" algn="l" rtl="0">
              <a:spcBef>
                <a:spcPts val="0"/>
              </a:spcBef>
              <a:spcAft>
                <a:spcPts val="0"/>
              </a:spcAft>
              <a:defRPr sz="2400">
                <a:solidFill>
                  <a:schemeClr val="lt1"/>
                </a:solidFill>
                <a:latin typeface="Arial"/>
                <a:ea typeface="Arial"/>
                <a:cs typeface="Arial"/>
                <a:sym typeface="Arial"/>
              </a:defRPr>
            </a:lvl8pPr>
            <a:lvl9pPr marL="1828800" algn="l" rtl="0">
              <a:spcBef>
                <a:spcPts val="0"/>
              </a:spcBef>
              <a:spcAft>
                <a:spcPts val="0"/>
              </a:spcAft>
              <a:defRPr sz="2400">
                <a:solidFill>
                  <a:schemeClr val="lt1"/>
                </a:solidFill>
                <a:latin typeface="Arial"/>
                <a:ea typeface="Arial"/>
                <a:cs typeface="Arial"/>
                <a:sym typeface="Arial"/>
              </a:defRPr>
            </a:lvl9pPr>
          </a:lstStyle>
          <a:p>
            <a:endParaRPr/>
          </a:p>
        </p:txBody>
      </p:sp>
      <p:sp>
        <p:nvSpPr>
          <p:cNvPr id="153" name="Shape 153"/>
          <p:cNvSpPr txBox="1">
            <a:spLocks noGrp="1"/>
          </p:cNvSpPr>
          <p:nvPr>
            <p:ph type="body" idx="1"/>
          </p:nvPr>
        </p:nvSpPr>
        <p:spPr>
          <a:xfrm rot="5400000">
            <a:off x="514350" y="95250"/>
            <a:ext cx="5791200" cy="6362699"/>
          </a:xfrm>
          <a:prstGeom prst="rect">
            <a:avLst/>
          </a:prstGeom>
          <a:noFill/>
          <a:ln>
            <a:noFill/>
          </a:ln>
        </p:spPr>
        <p:txBody>
          <a:bodyPr lIns="91425" tIns="91425" rIns="91425" bIns="91425" anchor="t" anchorCtr="0"/>
          <a:lstStyle>
            <a:lvl1pPr marL="342900" indent="-342900" algn="just" rtl="0">
              <a:spcBef>
                <a:spcPts val="0"/>
              </a:spcBef>
              <a:spcAft>
                <a:spcPts val="1200"/>
              </a:spcAft>
              <a:defRPr>
                <a:solidFill>
                  <a:srgbClr val="000000"/>
                </a:solidFill>
                <a:latin typeface="Arial"/>
                <a:ea typeface="Arial"/>
                <a:cs typeface="Arial"/>
                <a:sym typeface="Arial"/>
              </a:defRPr>
            </a:lvl1pPr>
            <a:lvl2pPr marL="400050" indent="-184150" algn="just" rtl="0">
              <a:spcBef>
                <a:spcPts val="0"/>
              </a:spcBef>
              <a:spcAft>
                <a:spcPts val="1000"/>
              </a:spcAft>
              <a:buClr>
                <a:srgbClr val="3A4972"/>
              </a:buClr>
              <a:buFont typeface="Noto Sans Symbols"/>
              <a:buChar char="▪"/>
              <a:defRPr sz="1600">
                <a:solidFill>
                  <a:srgbClr val="000000"/>
                </a:solidFill>
                <a:latin typeface="Arial"/>
                <a:ea typeface="Arial"/>
                <a:cs typeface="Arial"/>
                <a:sym typeface="Arial"/>
              </a:defRPr>
            </a:lvl2pPr>
            <a:lvl3pPr marL="742950" indent="-170180" algn="just" rtl="0">
              <a:spcBef>
                <a:spcPts val="0"/>
              </a:spcBef>
              <a:spcAft>
                <a:spcPts val="600"/>
              </a:spcAft>
              <a:buClr>
                <a:srgbClr val="3A4972"/>
              </a:buClr>
              <a:buFont typeface="Noto Sans Symbols"/>
              <a:buChar char="➢"/>
              <a:defRPr sz="1200">
                <a:solidFill>
                  <a:schemeClr val="dk1"/>
                </a:solidFill>
                <a:latin typeface="Arial"/>
                <a:ea typeface="Arial"/>
                <a:cs typeface="Arial"/>
                <a:sym typeface="Arial"/>
              </a:defRPr>
            </a:lvl3pPr>
            <a:lvl4pPr marL="16002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4pPr>
            <a:lvl5pPr marL="20574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5pPr>
            <a:lvl6pPr marL="25146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6pPr>
            <a:lvl7pPr marL="29718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7pPr>
            <a:lvl8pPr marL="34290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8pPr>
            <a:lvl9pPr marL="38862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934200" y="6596063"/>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FFFFFF"/>
                </a:solidFill>
                <a:latin typeface="Arial"/>
                <a:ea typeface="Arial"/>
                <a:cs typeface="Arial"/>
                <a:sym typeface="Arial"/>
              </a:rPr>
              <a:pPr marL="0" marR="0" lvl="0" indent="0" algn="r" rtl="0">
                <a:spcBef>
                  <a:spcPts val="0"/>
                </a:spcBef>
                <a:buSzPct val="25000"/>
                <a:buNone/>
              </a:pPr>
              <a:t>‹#›</a:t>
            </a:fld>
            <a:endParaRPr lang="en-US" sz="1400" b="0" i="0" u="none" strike="noStrike" cap="none" baseline="0" dirty="0">
              <a:solidFill>
                <a:srgbClr val="FFFFFF"/>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ver Only">
    <p:spTree>
      <p:nvGrpSpPr>
        <p:cNvPr id="1" name="Shape 155"/>
        <p:cNvGrpSpPr/>
        <p:nvPr/>
      </p:nvGrpSpPr>
      <p:grpSpPr>
        <a:xfrm>
          <a:off x="0" y="0"/>
          <a:ext cx="0" cy="0"/>
          <a:chOff x="0" y="0"/>
          <a:chExt cx="0" cy="0"/>
        </a:xfrm>
      </p:grpSpPr>
      <p:cxnSp>
        <p:nvCxnSpPr>
          <p:cNvPr id="156" name="Shape 156"/>
          <p:cNvCxnSpPr/>
          <p:nvPr/>
        </p:nvCxnSpPr>
        <p:spPr>
          <a:xfrm rot="10800000" flipH="1">
            <a:off x="381395" y="608981"/>
            <a:ext cx="8229299" cy="152700"/>
          </a:xfrm>
          <a:prstGeom prst="bentConnector2">
            <a:avLst/>
          </a:prstGeom>
          <a:noFill/>
          <a:ln w="12700" cap="flat" cmpd="sng">
            <a:solidFill>
              <a:schemeClr val="dk2"/>
            </a:solidFill>
            <a:prstDash val="solid"/>
            <a:round/>
            <a:headEnd type="none" w="med" len="med"/>
            <a:tailEnd type="none" w="med" len="med"/>
          </a:ln>
        </p:spPr>
      </p:cxnSp>
      <p:sp>
        <p:nvSpPr>
          <p:cNvPr id="157" name="Shape 157"/>
          <p:cNvSpPr/>
          <p:nvPr/>
        </p:nvSpPr>
        <p:spPr>
          <a:xfrm>
            <a:off x="4859064" y="6322376"/>
            <a:ext cx="3826175" cy="113748"/>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700" b="0" i="0" u="none" strike="noStrike" cap="none" baseline="0" dirty="0">
                <a:solidFill>
                  <a:srgbClr val="602320"/>
                </a:solidFill>
                <a:latin typeface="Arial"/>
                <a:ea typeface="Arial"/>
                <a:cs typeface="Arial"/>
                <a:sym typeface="Arial"/>
              </a:rPr>
              <a:t>Strictly Confidential</a:t>
            </a:r>
          </a:p>
        </p:txBody>
      </p:sp>
      <p:sp>
        <p:nvSpPr>
          <p:cNvPr id="158" name="Shape 158"/>
          <p:cNvSpPr txBox="1">
            <a:spLocks noGrp="1"/>
          </p:cNvSpPr>
          <p:nvPr>
            <p:ph type="title"/>
          </p:nvPr>
        </p:nvSpPr>
        <p:spPr>
          <a:xfrm>
            <a:off x="533400" y="685800"/>
            <a:ext cx="8077199" cy="914400"/>
          </a:xfrm>
          <a:prstGeom prst="rect">
            <a:avLst/>
          </a:prstGeom>
          <a:noFill/>
          <a:ln>
            <a:noFill/>
          </a:ln>
        </p:spPr>
        <p:txBody>
          <a:bodyPr lIns="91425" tIns="91425" rIns="91425" bIns="91425" anchor="t" anchorCtr="0"/>
          <a:lstStyle>
            <a:lvl1pPr rtl="0">
              <a:spcBef>
                <a:spcPts val="0"/>
              </a:spcBef>
              <a:defRPr>
                <a:solidFill>
                  <a:schemeClr val="accent5"/>
                </a:solidFill>
              </a:defRPr>
            </a:lvl1pPr>
            <a:lvl2pPr rtl="0">
              <a:spcBef>
                <a:spcPts val="0"/>
              </a:spcBef>
              <a:defRPr sz="2400">
                <a:solidFill>
                  <a:schemeClr val="lt1"/>
                </a:solidFill>
                <a:latin typeface="Arial"/>
                <a:ea typeface="Arial"/>
                <a:cs typeface="Arial"/>
                <a:sym typeface="Arial"/>
              </a:defRPr>
            </a:lvl2pPr>
            <a:lvl3pPr rtl="0">
              <a:spcBef>
                <a:spcPts val="0"/>
              </a:spcBef>
              <a:defRPr sz="2400">
                <a:solidFill>
                  <a:schemeClr val="lt1"/>
                </a:solidFill>
                <a:latin typeface="Arial"/>
                <a:ea typeface="Arial"/>
                <a:cs typeface="Arial"/>
                <a:sym typeface="Arial"/>
              </a:defRPr>
            </a:lvl3pPr>
            <a:lvl4pPr rtl="0">
              <a:spcBef>
                <a:spcPts val="0"/>
              </a:spcBef>
              <a:defRPr sz="2400">
                <a:solidFill>
                  <a:schemeClr val="lt1"/>
                </a:solidFill>
                <a:latin typeface="Arial"/>
                <a:ea typeface="Arial"/>
                <a:cs typeface="Arial"/>
                <a:sym typeface="Arial"/>
              </a:defRPr>
            </a:lvl4pPr>
            <a:lvl5pPr rtl="0">
              <a:spcBef>
                <a:spcPts val="0"/>
              </a:spcBef>
              <a:defRPr sz="2400">
                <a:solidFill>
                  <a:schemeClr val="lt1"/>
                </a:solidFill>
                <a:latin typeface="Arial"/>
                <a:ea typeface="Arial"/>
                <a:cs typeface="Arial"/>
                <a:sym typeface="Arial"/>
              </a:defRPr>
            </a:lvl5pPr>
            <a:lvl6pPr rtl="0">
              <a:spcBef>
                <a:spcPts val="0"/>
              </a:spcBef>
              <a:defRPr sz="2400">
                <a:solidFill>
                  <a:schemeClr val="lt1"/>
                </a:solidFill>
                <a:latin typeface="Arial"/>
                <a:ea typeface="Arial"/>
                <a:cs typeface="Arial"/>
                <a:sym typeface="Arial"/>
              </a:defRPr>
            </a:lvl6pPr>
            <a:lvl7pPr rtl="0">
              <a:spcBef>
                <a:spcPts val="0"/>
              </a:spcBef>
              <a:defRPr sz="2400">
                <a:solidFill>
                  <a:schemeClr val="lt1"/>
                </a:solidFill>
                <a:latin typeface="Arial"/>
                <a:ea typeface="Arial"/>
                <a:cs typeface="Arial"/>
                <a:sym typeface="Arial"/>
              </a:defRPr>
            </a:lvl7pPr>
            <a:lvl8pPr rtl="0">
              <a:spcBef>
                <a:spcPts val="0"/>
              </a:spcBef>
              <a:defRPr sz="2400">
                <a:solidFill>
                  <a:schemeClr val="lt1"/>
                </a:solidFill>
                <a:latin typeface="Arial"/>
                <a:ea typeface="Arial"/>
                <a:cs typeface="Arial"/>
                <a:sym typeface="Arial"/>
              </a:defRPr>
            </a:lvl8pPr>
            <a:lvl9pPr rtl="0">
              <a:spcBef>
                <a:spcPts val="0"/>
              </a:spcBef>
              <a:defRPr sz="2400">
                <a:solidFill>
                  <a:schemeClr val="lt1"/>
                </a:solidFill>
                <a:latin typeface="Arial"/>
                <a:ea typeface="Arial"/>
                <a:cs typeface="Arial"/>
                <a:sym typeface="Arial"/>
              </a:defRPr>
            </a:lvl9pPr>
          </a:lstStyle>
          <a:p>
            <a:endParaRPr/>
          </a:p>
        </p:txBody>
      </p:sp>
      <p:sp>
        <p:nvSpPr>
          <p:cNvPr id="159" name="Shape 159"/>
          <p:cNvSpPr txBox="1">
            <a:spLocks noGrp="1"/>
          </p:cNvSpPr>
          <p:nvPr>
            <p:ph type="sldNum" idx="12"/>
          </p:nvPr>
        </p:nvSpPr>
        <p:spPr>
          <a:xfrm>
            <a:off x="6934200" y="6596063"/>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000000"/>
                </a:solidFill>
                <a:latin typeface="Arial"/>
                <a:ea typeface="Arial"/>
                <a:cs typeface="Arial"/>
                <a:sym typeface="Arial"/>
              </a:rPr>
              <a:pPr marL="0" marR="0" lvl="0" indent="0" algn="r" rtl="0">
                <a:spcBef>
                  <a:spcPts val="0"/>
                </a:spcBef>
                <a:buSzPct val="25000"/>
                <a:buNone/>
              </a:pPr>
              <a:t>‹#›</a:t>
            </a:fld>
            <a:endParaRPr lang="en-US" sz="1000" b="0" i="0" u="none" strike="noStrike" cap="none" baseline="0" dirty="0">
              <a:solidFill>
                <a:srgbClr val="000000"/>
              </a:solidFill>
              <a:latin typeface="Arial"/>
              <a:ea typeface="Arial"/>
              <a:cs typeface="Arial"/>
              <a:sym typeface="Arial"/>
            </a:endParaRPr>
          </a:p>
        </p:txBody>
      </p:sp>
      <p:sp>
        <p:nvSpPr>
          <p:cNvPr id="160" name="Shape 160"/>
          <p:cNvSpPr txBox="1">
            <a:spLocks noGrp="1"/>
          </p:cNvSpPr>
          <p:nvPr>
            <p:ph type="ftr" idx="11"/>
          </p:nvPr>
        </p:nvSpPr>
        <p:spPr>
          <a:xfrm>
            <a:off x="530697" y="6467801"/>
            <a:ext cx="5260820" cy="181420"/>
          </a:xfrm>
          <a:prstGeom prst="rect">
            <a:avLst/>
          </a:prstGeom>
          <a:noFill/>
          <a:ln>
            <a:noFill/>
          </a:ln>
        </p:spPr>
        <p:txBody>
          <a:bodyPr lIns="91425" tIns="91425" rIns="91425" bIns="91425" anchor="t"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3200">
                <a:solidFill>
                  <a:srgbClr val="002D55"/>
                </a:solidFill>
                <a:latin typeface="Arial"/>
                <a:ea typeface="Arial"/>
                <a:cs typeface="Arial"/>
                <a:sym typeface="Arial"/>
              </a:defRPr>
            </a:lvl2pPr>
            <a:lvl3pPr rtl="0">
              <a:spcBef>
                <a:spcPts val="0"/>
              </a:spcBef>
              <a:defRPr sz="3200">
                <a:solidFill>
                  <a:srgbClr val="002D55"/>
                </a:solidFill>
                <a:latin typeface="Arial"/>
                <a:ea typeface="Arial"/>
                <a:cs typeface="Arial"/>
                <a:sym typeface="Arial"/>
              </a:defRPr>
            </a:lvl3pPr>
            <a:lvl4pPr rtl="0">
              <a:spcBef>
                <a:spcPts val="0"/>
              </a:spcBef>
              <a:defRPr sz="3200">
                <a:solidFill>
                  <a:srgbClr val="002D55"/>
                </a:solidFill>
                <a:latin typeface="Arial"/>
                <a:ea typeface="Arial"/>
                <a:cs typeface="Arial"/>
                <a:sym typeface="Arial"/>
              </a:defRPr>
            </a:lvl4pPr>
            <a:lvl5pPr rtl="0">
              <a:spcBef>
                <a:spcPts val="0"/>
              </a:spcBef>
              <a:defRPr sz="3200">
                <a:solidFill>
                  <a:srgbClr val="002D55"/>
                </a:solidFill>
                <a:latin typeface="Arial"/>
                <a:ea typeface="Arial"/>
                <a:cs typeface="Arial"/>
                <a:sym typeface="Arial"/>
              </a:defRPr>
            </a:lvl5pPr>
            <a:lvl6pPr rtl="0">
              <a:spcBef>
                <a:spcPts val="0"/>
              </a:spcBef>
              <a:defRPr sz="3200">
                <a:solidFill>
                  <a:srgbClr val="002D55"/>
                </a:solidFill>
                <a:latin typeface="Arial"/>
                <a:ea typeface="Arial"/>
                <a:cs typeface="Arial"/>
                <a:sym typeface="Arial"/>
              </a:defRPr>
            </a:lvl6pPr>
            <a:lvl7pPr rtl="0">
              <a:spcBef>
                <a:spcPts val="0"/>
              </a:spcBef>
              <a:defRPr sz="3200">
                <a:solidFill>
                  <a:srgbClr val="002D55"/>
                </a:solidFill>
                <a:latin typeface="Arial"/>
                <a:ea typeface="Arial"/>
                <a:cs typeface="Arial"/>
                <a:sym typeface="Arial"/>
              </a:defRPr>
            </a:lvl7pPr>
            <a:lvl8pPr rtl="0">
              <a:spcBef>
                <a:spcPts val="0"/>
              </a:spcBef>
              <a:defRPr sz="3200">
                <a:solidFill>
                  <a:srgbClr val="002D55"/>
                </a:solidFill>
                <a:latin typeface="Arial"/>
                <a:ea typeface="Arial"/>
                <a:cs typeface="Arial"/>
                <a:sym typeface="Arial"/>
              </a:defRPr>
            </a:lvl8pPr>
            <a:lvl9pPr rtl="0">
              <a:spcBef>
                <a:spcPts val="0"/>
              </a:spcBef>
              <a:defRPr sz="3200">
                <a:solidFill>
                  <a:srgbClr val="002D55"/>
                </a:solidFill>
                <a:latin typeface="Arial"/>
                <a:ea typeface="Arial"/>
                <a:cs typeface="Arial"/>
                <a:sym typeface="Arial"/>
              </a:defRPr>
            </a:lvl9pPr>
          </a:lstStyle>
          <a:p>
            <a:endParaRPr/>
          </a:p>
        </p:txBody>
      </p:sp>
      <p:sp>
        <p:nvSpPr>
          <p:cNvPr id="31" name="Shape 31"/>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Font typeface="Calibri"/>
              <a:buNone/>
              <a:defRPr sz="2000"/>
            </a:lvl1pPr>
            <a:lvl2pPr marL="457200" indent="0" rtl="0">
              <a:spcBef>
                <a:spcPts val="0"/>
              </a:spcBef>
              <a:buFont typeface="Calibri"/>
              <a:buNone/>
              <a:defRPr sz="1800"/>
            </a:lvl2pPr>
            <a:lvl3pPr marL="914400" indent="0" rtl="0">
              <a:spcBef>
                <a:spcPts val="0"/>
              </a:spcBef>
              <a:buFont typeface="Calibri"/>
              <a:buNone/>
              <a:defRPr sz="1600"/>
            </a:lvl3pPr>
            <a:lvl4pPr marL="1371600" indent="0" rtl="0">
              <a:spcBef>
                <a:spcPts val="0"/>
              </a:spcBef>
              <a:buFont typeface="Calibri"/>
              <a:buNone/>
              <a:defRPr sz="1400"/>
            </a:lvl4pPr>
            <a:lvl5pPr marL="1828800" indent="0" rtl="0">
              <a:spcBef>
                <a:spcPts val="0"/>
              </a:spcBef>
              <a:buFont typeface="Calibri"/>
              <a:buNone/>
              <a:defRPr sz="1400"/>
            </a:lvl5pPr>
            <a:lvl6pPr marL="2286000" indent="0" rtl="0">
              <a:spcBef>
                <a:spcPts val="0"/>
              </a:spcBef>
              <a:buFont typeface="Calibri"/>
              <a:buNone/>
              <a:defRPr sz="1400"/>
            </a:lvl6pPr>
            <a:lvl7pPr marL="2743200" indent="0" rtl="0">
              <a:spcBef>
                <a:spcPts val="0"/>
              </a:spcBef>
              <a:buFont typeface="Calibri"/>
              <a:buNone/>
              <a:defRPr sz="1400"/>
            </a:lvl7pPr>
            <a:lvl8pPr marL="3200400" indent="0" rtl="0">
              <a:spcBef>
                <a:spcPts val="0"/>
              </a:spcBef>
              <a:buFont typeface="Calibri"/>
              <a:buNone/>
              <a:defRPr sz="1400"/>
            </a:lvl8pPr>
            <a:lvl9pPr marL="3657600" indent="0" rtl="0">
              <a:spcBef>
                <a:spcPts val="0"/>
              </a:spcBef>
              <a:buFont typeface="Calibri"/>
              <a:buNone/>
              <a:defRPr sz="1400"/>
            </a:lvl9pPr>
          </a:lstStyle>
          <a:p>
            <a:endParaRPr/>
          </a:p>
        </p:txBody>
      </p:sp>
      <p:sp>
        <p:nvSpPr>
          <p:cNvPr id="32" name="Shape 32"/>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rgbClr val="4E4E4E"/>
                </a:solidFill>
                <a:latin typeface="Arial"/>
                <a:ea typeface="Arial"/>
                <a:cs typeface="Arial"/>
                <a:sym typeface="Arial"/>
              </a:rPr>
              <a:pPr marL="0" marR="0" lvl="0" indent="0" algn="r" rtl="0">
                <a:spcBef>
                  <a:spcPts val="0"/>
                </a:spcBef>
                <a:spcAft>
                  <a:spcPts val="0"/>
                </a:spcAft>
                <a:buSzPct val="25000"/>
                <a:buNone/>
              </a:pPr>
              <a:t>‹#›</a:t>
            </a:fld>
            <a:endParaRPr lang="en-US" sz="1000" b="0" i="0" u="none" strike="noStrike" cap="none" baseline="0" dirty="0">
              <a:solidFill>
                <a:srgbClr val="4E4E4E"/>
              </a:solidFill>
              <a:latin typeface="Arial"/>
              <a:ea typeface="Arial"/>
              <a:cs typeface="Arial"/>
              <a:sym typeface="Arial"/>
            </a:endParaRPr>
          </a:p>
        </p:txBody>
      </p:sp>
      <p:sp>
        <p:nvSpPr>
          <p:cNvPr id="33" name="Shape 33"/>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0"/>
            <a:ext cx="7772400" cy="1219199"/>
          </a:xfrm>
          <a:prstGeom prst="rect">
            <a:avLst/>
          </a:prstGeom>
          <a:noFill/>
          <a:ln>
            <a:noFill/>
          </a:ln>
        </p:spPr>
        <p:txBody>
          <a:bodyPr lIns="91425" tIns="91425" rIns="91425" bIns="91425" anchor="ctr" anchorCtr="0"/>
          <a:lstStyle>
            <a:lvl1pPr algn="l" rtl="0">
              <a:lnSpc>
                <a:spcPct val="80000"/>
              </a:lnSpc>
              <a:spcBef>
                <a:spcPts val="0"/>
              </a:spcBef>
              <a:spcAft>
                <a:spcPts val="0"/>
              </a:spcAft>
              <a:defRPr sz="3200">
                <a:solidFill>
                  <a:srgbClr val="002D55"/>
                </a:solidFill>
                <a:latin typeface="Calibri"/>
                <a:ea typeface="Calibri"/>
                <a:cs typeface="Calibri"/>
                <a:sym typeface="Calibri"/>
              </a:defRPr>
            </a:lvl1pPr>
            <a:lvl2pPr algn="l" rtl="0">
              <a:lnSpc>
                <a:spcPct val="80000"/>
              </a:lnSpc>
              <a:spcBef>
                <a:spcPts val="0"/>
              </a:spcBef>
              <a:spcAft>
                <a:spcPts val="0"/>
              </a:spcAft>
              <a:defRPr sz="3200">
                <a:solidFill>
                  <a:srgbClr val="002D55"/>
                </a:solidFill>
                <a:latin typeface="Arial"/>
                <a:ea typeface="Arial"/>
                <a:cs typeface="Arial"/>
                <a:sym typeface="Arial"/>
              </a:defRPr>
            </a:lvl2pPr>
            <a:lvl3pPr algn="l" rtl="0">
              <a:lnSpc>
                <a:spcPct val="80000"/>
              </a:lnSpc>
              <a:spcBef>
                <a:spcPts val="0"/>
              </a:spcBef>
              <a:spcAft>
                <a:spcPts val="0"/>
              </a:spcAft>
              <a:defRPr sz="3200">
                <a:solidFill>
                  <a:srgbClr val="002D55"/>
                </a:solidFill>
                <a:latin typeface="Arial"/>
                <a:ea typeface="Arial"/>
                <a:cs typeface="Arial"/>
                <a:sym typeface="Arial"/>
              </a:defRPr>
            </a:lvl3pPr>
            <a:lvl4pPr algn="l" rtl="0">
              <a:lnSpc>
                <a:spcPct val="80000"/>
              </a:lnSpc>
              <a:spcBef>
                <a:spcPts val="0"/>
              </a:spcBef>
              <a:spcAft>
                <a:spcPts val="0"/>
              </a:spcAft>
              <a:defRPr sz="3200">
                <a:solidFill>
                  <a:srgbClr val="002D55"/>
                </a:solidFill>
                <a:latin typeface="Arial"/>
                <a:ea typeface="Arial"/>
                <a:cs typeface="Arial"/>
                <a:sym typeface="Arial"/>
              </a:defRPr>
            </a:lvl4pPr>
            <a:lvl5pPr algn="l" rtl="0">
              <a:lnSpc>
                <a:spcPct val="80000"/>
              </a:lnSpc>
              <a:spcBef>
                <a:spcPts val="0"/>
              </a:spcBef>
              <a:spcAft>
                <a:spcPts val="0"/>
              </a:spcAft>
              <a:defRPr sz="3200">
                <a:solidFill>
                  <a:srgbClr val="002D55"/>
                </a:solidFill>
                <a:latin typeface="Arial"/>
                <a:ea typeface="Arial"/>
                <a:cs typeface="Arial"/>
                <a:sym typeface="Arial"/>
              </a:defRPr>
            </a:lvl5pPr>
            <a:lvl6pPr marL="457200" algn="l" rtl="0">
              <a:lnSpc>
                <a:spcPct val="80000"/>
              </a:lnSpc>
              <a:spcBef>
                <a:spcPts val="0"/>
              </a:spcBef>
              <a:spcAft>
                <a:spcPts val="0"/>
              </a:spcAft>
              <a:defRPr sz="3200">
                <a:solidFill>
                  <a:srgbClr val="002D55"/>
                </a:solidFill>
                <a:latin typeface="Arial"/>
                <a:ea typeface="Arial"/>
                <a:cs typeface="Arial"/>
                <a:sym typeface="Arial"/>
              </a:defRPr>
            </a:lvl6pPr>
            <a:lvl7pPr marL="914400" algn="l" rtl="0">
              <a:lnSpc>
                <a:spcPct val="80000"/>
              </a:lnSpc>
              <a:spcBef>
                <a:spcPts val="0"/>
              </a:spcBef>
              <a:spcAft>
                <a:spcPts val="0"/>
              </a:spcAft>
              <a:defRPr sz="3200">
                <a:solidFill>
                  <a:srgbClr val="002D55"/>
                </a:solidFill>
                <a:latin typeface="Arial"/>
                <a:ea typeface="Arial"/>
                <a:cs typeface="Arial"/>
                <a:sym typeface="Arial"/>
              </a:defRPr>
            </a:lvl7pPr>
            <a:lvl8pPr marL="1371600" algn="l" rtl="0">
              <a:lnSpc>
                <a:spcPct val="80000"/>
              </a:lnSpc>
              <a:spcBef>
                <a:spcPts val="0"/>
              </a:spcBef>
              <a:spcAft>
                <a:spcPts val="0"/>
              </a:spcAft>
              <a:defRPr sz="3200">
                <a:solidFill>
                  <a:srgbClr val="002D55"/>
                </a:solidFill>
                <a:latin typeface="Arial"/>
                <a:ea typeface="Arial"/>
                <a:cs typeface="Arial"/>
                <a:sym typeface="Arial"/>
              </a:defRPr>
            </a:lvl8pPr>
            <a:lvl9pPr marL="1828800" algn="l" rtl="0">
              <a:lnSpc>
                <a:spcPct val="80000"/>
              </a:lnSpc>
              <a:spcBef>
                <a:spcPts val="0"/>
              </a:spcBef>
              <a:spcAft>
                <a:spcPts val="0"/>
              </a:spcAft>
              <a:defRPr sz="3200">
                <a:solidFill>
                  <a:srgbClr val="002D55"/>
                </a:solidFill>
                <a:latin typeface="Arial"/>
                <a:ea typeface="Arial"/>
                <a:cs typeface="Arial"/>
                <a:sym typeface="Arial"/>
              </a:defRPr>
            </a:lvl9pPr>
          </a:lstStyle>
          <a:p>
            <a:endParaRPr/>
          </a:p>
        </p:txBody>
      </p:sp>
      <p:sp>
        <p:nvSpPr>
          <p:cNvPr id="36" name="Shape 36"/>
          <p:cNvSpPr txBox="1">
            <a:spLocks noGrp="1"/>
          </p:cNvSpPr>
          <p:nvPr>
            <p:ph type="body" idx="1"/>
          </p:nvPr>
        </p:nvSpPr>
        <p:spPr>
          <a:xfrm>
            <a:off x="685800" y="1447800"/>
            <a:ext cx="3809999" cy="43434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7" name="Shape 37"/>
          <p:cNvSpPr txBox="1">
            <a:spLocks noGrp="1"/>
          </p:cNvSpPr>
          <p:nvPr>
            <p:ph type="body" idx="2"/>
          </p:nvPr>
        </p:nvSpPr>
        <p:spPr>
          <a:xfrm>
            <a:off x="4648200" y="1447800"/>
            <a:ext cx="3809999" cy="43434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8" name="Shape 38"/>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rgbClr val="4E4E4E"/>
                </a:solidFill>
                <a:latin typeface="Arial"/>
                <a:ea typeface="Arial"/>
                <a:cs typeface="Arial"/>
                <a:sym typeface="Arial"/>
              </a:rPr>
              <a:pPr marL="0" marR="0" lvl="0" indent="0" algn="r" rtl="0">
                <a:spcBef>
                  <a:spcPts val="0"/>
                </a:spcBef>
                <a:spcAft>
                  <a:spcPts val="0"/>
                </a:spcAft>
                <a:buSzPct val="25000"/>
                <a:buNone/>
              </a:pPr>
              <a:t>‹#›</a:t>
            </a:fld>
            <a:endParaRPr lang="en-US" sz="1000" b="0" i="0" u="none" strike="noStrike" cap="none" baseline="0" dirty="0">
              <a:solidFill>
                <a:srgbClr val="4E4E4E"/>
              </a:solidFill>
              <a:latin typeface="Arial"/>
              <a:ea typeface="Arial"/>
              <a:cs typeface="Arial"/>
              <a:sym typeface="Arial"/>
            </a:endParaRPr>
          </a:p>
        </p:txBody>
      </p:sp>
      <p:sp>
        <p:nvSpPr>
          <p:cNvPr id="39" name="Shape 39"/>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3200">
                <a:solidFill>
                  <a:srgbClr val="002D55"/>
                </a:solidFill>
                <a:latin typeface="Arial"/>
                <a:ea typeface="Arial"/>
                <a:cs typeface="Arial"/>
                <a:sym typeface="Arial"/>
              </a:defRPr>
            </a:lvl2pPr>
            <a:lvl3pPr rtl="0">
              <a:spcBef>
                <a:spcPts val="0"/>
              </a:spcBef>
              <a:defRPr sz="3200">
                <a:solidFill>
                  <a:srgbClr val="002D55"/>
                </a:solidFill>
                <a:latin typeface="Arial"/>
                <a:ea typeface="Arial"/>
                <a:cs typeface="Arial"/>
                <a:sym typeface="Arial"/>
              </a:defRPr>
            </a:lvl3pPr>
            <a:lvl4pPr rtl="0">
              <a:spcBef>
                <a:spcPts val="0"/>
              </a:spcBef>
              <a:defRPr sz="3200">
                <a:solidFill>
                  <a:srgbClr val="002D55"/>
                </a:solidFill>
                <a:latin typeface="Arial"/>
                <a:ea typeface="Arial"/>
                <a:cs typeface="Arial"/>
                <a:sym typeface="Arial"/>
              </a:defRPr>
            </a:lvl4pPr>
            <a:lvl5pPr rtl="0">
              <a:spcBef>
                <a:spcPts val="0"/>
              </a:spcBef>
              <a:defRPr sz="3200">
                <a:solidFill>
                  <a:srgbClr val="002D55"/>
                </a:solidFill>
                <a:latin typeface="Arial"/>
                <a:ea typeface="Arial"/>
                <a:cs typeface="Arial"/>
                <a:sym typeface="Arial"/>
              </a:defRPr>
            </a:lvl5pPr>
            <a:lvl6pPr rtl="0">
              <a:spcBef>
                <a:spcPts val="0"/>
              </a:spcBef>
              <a:defRPr sz="3200">
                <a:solidFill>
                  <a:srgbClr val="002D55"/>
                </a:solidFill>
                <a:latin typeface="Arial"/>
                <a:ea typeface="Arial"/>
                <a:cs typeface="Arial"/>
                <a:sym typeface="Arial"/>
              </a:defRPr>
            </a:lvl6pPr>
            <a:lvl7pPr rtl="0">
              <a:spcBef>
                <a:spcPts val="0"/>
              </a:spcBef>
              <a:defRPr sz="3200">
                <a:solidFill>
                  <a:srgbClr val="002D55"/>
                </a:solidFill>
                <a:latin typeface="Arial"/>
                <a:ea typeface="Arial"/>
                <a:cs typeface="Arial"/>
                <a:sym typeface="Arial"/>
              </a:defRPr>
            </a:lvl7pPr>
            <a:lvl8pPr rtl="0">
              <a:spcBef>
                <a:spcPts val="0"/>
              </a:spcBef>
              <a:defRPr sz="3200">
                <a:solidFill>
                  <a:srgbClr val="002D55"/>
                </a:solidFill>
                <a:latin typeface="Arial"/>
                <a:ea typeface="Arial"/>
                <a:cs typeface="Arial"/>
                <a:sym typeface="Arial"/>
              </a:defRPr>
            </a:lvl8pPr>
            <a:lvl9pPr rtl="0">
              <a:spcBef>
                <a:spcPts val="0"/>
              </a:spcBef>
              <a:defRPr sz="3200">
                <a:solidFill>
                  <a:srgbClr val="002D55"/>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3" name="Shape 43"/>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4" name="Shape 44"/>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5" name="Shape 4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6" name="Shape 46"/>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rgbClr val="4E4E4E"/>
                </a:solidFill>
                <a:latin typeface="Arial"/>
                <a:ea typeface="Arial"/>
                <a:cs typeface="Arial"/>
                <a:sym typeface="Arial"/>
              </a:rPr>
              <a:pPr marL="0" marR="0" lvl="0" indent="0" algn="r" rtl="0">
                <a:spcBef>
                  <a:spcPts val="0"/>
                </a:spcBef>
                <a:spcAft>
                  <a:spcPts val="0"/>
                </a:spcAft>
                <a:buSzPct val="25000"/>
                <a:buNone/>
              </a:pPr>
              <a:t>‹#›</a:t>
            </a:fld>
            <a:endParaRPr lang="en-US" sz="1000" b="0" i="0" u="none" strike="noStrike" cap="none" baseline="0" dirty="0">
              <a:solidFill>
                <a:srgbClr val="4E4E4E"/>
              </a:solidFill>
              <a:latin typeface="Arial"/>
              <a:ea typeface="Arial"/>
              <a:cs typeface="Arial"/>
              <a:sym typeface="Arial"/>
            </a:endParaRPr>
          </a:p>
        </p:txBody>
      </p:sp>
      <p:sp>
        <p:nvSpPr>
          <p:cNvPr id="47" name="Shape 47"/>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85800" y="0"/>
            <a:ext cx="7772400" cy="1219199"/>
          </a:xfrm>
          <a:prstGeom prst="rect">
            <a:avLst/>
          </a:prstGeom>
          <a:noFill/>
          <a:ln>
            <a:noFill/>
          </a:ln>
        </p:spPr>
        <p:txBody>
          <a:bodyPr lIns="91425" tIns="91425" rIns="91425" bIns="91425" anchor="ctr" anchorCtr="0"/>
          <a:lstStyle>
            <a:lvl1pPr algn="l" rtl="0">
              <a:lnSpc>
                <a:spcPct val="80000"/>
              </a:lnSpc>
              <a:spcBef>
                <a:spcPts val="0"/>
              </a:spcBef>
              <a:spcAft>
                <a:spcPts val="0"/>
              </a:spcAft>
              <a:defRPr sz="3200">
                <a:solidFill>
                  <a:srgbClr val="002D55"/>
                </a:solidFill>
                <a:latin typeface="Calibri"/>
                <a:ea typeface="Calibri"/>
                <a:cs typeface="Calibri"/>
                <a:sym typeface="Calibri"/>
              </a:defRPr>
            </a:lvl1pPr>
            <a:lvl2pPr algn="l" rtl="0">
              <a:lnSpc>
                <a:spcPct val="80000"/>
              </a:lnSpc>
              <a:spcBef>
                <a:spcPts val="0"/>
              </a:spcBef>
              <a:spcAft>
                <a:spcPts val="0"/>
              </a:spcAft>
              <a:defRPr sz="3200">
                <a:solidFill>
                  <a:srgbClr val="002D55"/>
                </a:solidFill>
                <a:latin typeface="Arial"/>
                <a:ea typeface="Arial"/>
                <a:cs typeface="Arial"/>
                <a:sym typeface="Arial"/>
              </a:defRPr>
            </a:lvl2pPr>
            <a:lvl3pPr algn="l" rtl="0">
              <a:lnSpc>
                <a:spcPct val="80000"/>
              </a:lnSpc>
              <a:spcBef>
                <a:spcPts val="0"/>
              </a:spcBef>
              <a:spcAft>
                <a:spcPts val="0"/>
              </a:spcAft>
              <a:defRPr sz="3200">
                <a:solidFill>
                  <a:srgbClr val="002D55"/>
                </a:solidFill>
                <a:latin typeface="Arial"/>
                <a:ea typeface="Arial"/>
                <a:cs typeface="Arial"/>
                <a:sym typeface="Arial"/>
              </a:defRPr>
            </a:lvl3pPr>
            <a:lvl4pPr algn="l" rtl="0">
              <a:lnSpc>
                <a:spcPct val="80000"/>
              </a:lnSpc>
              <a:spcBef>
                <a:spcPts val="0"/>
              </a:spcBef>
              <a:spcAft>
                <a:spcPts val="0"/>
              </a:spcAft>
              <a:defRPr sz="3200">
                <a:solidFill>
                  <a:srgbClr val="002D55"/>
                </a:solidFill>
                <a:latin typeface="Arial"/>
                <a:ea typeface="Arial"/>
                <a:cs typeface="Arial"/>
                <a:sym typeface="Arial"/>
              </a:defRPr>
            </a:lvl4pPr>
            <a:lvl5pPr algn="l" rtl="0">
              <a:lnSpc>
                <a:spcPct val="80000"/>
              </a:lnSpc>
              <a:spcBef>
                <a:spcPts val="0"/>
              </a:spcBef>
              <a:spcAft>
                <a:spcPts val="0"/>
              </a:spcAft>
              <a:defRPr sz="3200">
                <a:solidFill>
                  <a:srgbClr val="002D55"/>
                </a:solidFill>
                <a:latin typeface="Arial"/>
                <a:ea typeface="Arial"/>
                <a:cs typeface="Arial"/>
                <a:sym typeface="Arial"/>
              </a:defRPr>
            </a:lvl5pPr>
            <a:lvl6pPr marL="457200" algn="l" rtl="0">
              <a:lnSpc>
                <a:spcPct val="80000"/>
              </a:lnSpc>
              <a:spcBef>
                <a:spcPts val="0"/>
              </a:spcBef>
              <a:spcAft>
                <a:spcPts val="0"/>
              </a:spcAft>
              <a:defRPr sz="3200">
                <a:solidFill>
                  <a:srgbClr val="002D55"/>
                </a:solidFill>
                <a:latin typeface="Arial"/>
                <a:ea typeface="Arial"/>
                <a:cs typeface="Arial"/>
                <a:sym typeface="Arial"/>
              </a:defRPr>
            </a:lvl6pPr>
            <a:lvl7pPr marL="914400" algn="l" rtl="0">
              <a:lnSpc>
                <a:spcPct val="80000"/>
              </a:lnSpc>
              <a:spcBef>
                <a:spcPts val="0"/>
              </a:spcBef>
              <a:spcAft>
                <a:spcPts val="0"/>
              </a:spcAft>
              <a:defRPr sz="3200">
                <a:solidFill>
                  <a:srgbClr val="002D55"/>
                </a:solidFill>
                <a:latin typeface="Arial"/>
                <a:ea typeface="Arial"/>
                <a:cs typeface="Arial"/>
                <a:sym typeface="Arial"/>
              </a:defRPr>
            </a:lvl7pPr>
            <a:lvl8pPr marL="1371600" algn="l" rtl="0">
              <a:lnSpc>
                <a:spcPct val="80000"/>
              </a:lnSpc>
              <a:spcBef>
                <a:spcPts val="0"/>
              </a:spcBef>
              <a:spcAft>
                <a:spcPts val="0"/>
              </a:spcAft>
              <a:defRPr sz="3200">
                <a:solidFill>
                  <a:srgbClr val="002D55"/>
                </a:solidFill>
                <a:latin typeface="Arial"/>
                <a:ea typeface="Arial"/>
                <a:cs typeface="Arial"/>
                <a:sym typeface="Arial"/>
              </a:defRPr>
            </a:lvl8pPr>
            <a:lvl9pPr marL="1828800" algn="l" rtl="0">
              <a:lnSpc>
                <a:spcPct val="80000"/>
              </a:lnSpc>
              <a:spcBef>
                <a:spcPts val="0"/>
              </a:spcBef>
              <a:spcAft>
                <a:spcPts val="0"/>
              </a:spcAft>
              <a:defRPr sz="3200">
                <a:solidFill>
                  <a:srgbClr val="002D55"/>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rgbClr val="4E4E4E"/>
                </a:solidFill>
                <a:latin typeface="Arial"/>
                <a:ea typeface="Arial"/>
                <a:cs typeface="Arial"/>
                <a:sym typeface="Arial"/>
              </a:rPr>
              <a:pPr marL="0" marR="0" lvl="0" indent="0" algn="r" rtl="0">
                <a:spcBef>
                  <a:spcPts val="0"/>
                </a:spcBef>
                <a:spcAft>
                  <a:spcPts val="0"/>
                </a:spcAft>
                <a:buSzPct val="25000"/>
                <a:buNone/>
              </a:pPr>
              <a:t>‹#›</a:t>
            </a:fld>
            <a:endParaRPr lang="en-US" sz="1000" b="0" i="0" u="none" strike="noStrike" cap="none" baseline="0" dirty="0">
              <a:solidFill>
                <a:srgbClr val="4E4E4E"/>
              </a:solidFill>
              <a:latin typeface="Arial"/>
              <a:ea typeface="Arial"/>
              <a:cs typeface="Arial"/>
              <a:sym typeface="Arial"/>
            </a:endParaRPr>
          </a:p>
        </p:txBody>
      </p:sp>
      <p:sp>
        <p:nvSpPr>
          <p:cNvPr id="51" name="Shape 51"/>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rgbClr val="4E4E4E"/>
                </a:solidFill>
                <a:latin typeface="Arial"/>
                <a:ea typeface="Arial"/>
                <a:cs typeface="Arial"/>
                <a:sym typeface="Arial"/>
              </a:rPr>
              <a:pPr marL="0" marR="0" lvl="0" indent="0" algn="r" rtl="0">
                <a:spcBef>
                  <a:spcPts val="0"/>
                </a:spcBef>
                <a:spcAft>
                  <a:spcPts val="0"/>
                </a:spcAft>
                <a:buSzPct val="25000"/>
                <a:buNone/>
              </a:pPr>
              <a:t>‹#›</a:t>
            </a:fld>
            <a:endParaRPr lang="en-US" sz="1000" b="0" i="0" u="none" strike="noStrike" cap="none" baseline="0" dirty="0">
              <a:solidFill>
                <a:srgbClr val="4E4E4E"/>
              </a:solidFill>
              <a:latin typeface="Arial"/>
              <a:ea typeface="Arial"/>
              <a:cs typeface="Arial"/>
              <a:sym typeface="Arial"/>
            </a:endParaRPr>
          </a:p>
        </p:txBody>
      </p:sp>
      <p:sp>
        <p:nvSpPr>
          <p:cNvPr id="54" name="Shape 54"/>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3200">
                <a:solidFill>
                  <a:srgbClr val="002D55"/>
                </a:solidFill>
                <a:latin typeface="Arial"/>
                <a:ea typeface="Arial"/>
                <a:cs typeface="Arial"/>
                <a:sym typeface="Arial"/>
              </a:defRPr>
            </a:lvl2pPr>
            <a:lvl3pPr rtl="0">
              <a:spcBef>
                <a:spcPts val="0"/>
              </a:spcBef>
              <a:defRPr sz="3200">
                <a:solidFill>
                  <a:srgbClr val="002D55"/>
                </a:solidFill>
                <a:latin typeface="Arial"/>
                <a:ea typeface="Arial"/>
                <a:cs typeface="Arial"/>
                <a:sym typeface="Arial"/>
              </a:defRPr>
            </a:lvl3pPr>
            <a:lvl4pPr rtl="0">
              <a:spcBef>
                <a:spcPts val="0"/>
              </a:spcBef>
              <a:defRPr sz="3200">
                <a:solidFill>
                  <a:srgbClr val="002D55"/>
                </a:solidFill>
                <a:latin typeface="Arial"/>
                <a:ea typeface="Arial"/>
                <a:cs typeface="Arial"/>
                <a:sym typeface="Arial"/>
              </a:defRPr>
            </a:lvl4pPr>
            <a:lvl5pPr rtl="0">
              <a:spcBef>
                <a:spcPts val="0"/>
              </a:spcBef>
              <a:defRPr sz="3200">
                <a:solidFill>
                  <a:srgbClr val="002D55"/>
                </a:solidFill>
                <a:latin typeface="Arial"/>
                <a:ea typeface="Arial"/>
                <a:cs typeface="Arial"/>
                <a:sym typeface="Arial"/>
              </a:defRPr>
            </a:lvl5pPr>
            <a:lvl6pPr rtl="0">
              <a:spcBef>
                <a:spcPts val="0"/>
              </a:spcBef>
              <a:defRPr sz="3200">
                <a:solidFill>
                  <a:srgbClr val="002D55"/>
                </a:solidFill>
                <a:latin typeface="Arial"/>
                <a:ea typeface="Arial"/>
                <a:cs typeface="Arial"/>
                <a:sym typeface="Arial"/>
              </a:defRPr>
            </a:lvl6pPr>
            <a:lvl7pPr rtl="0">
              <a:spcBef>
                <a:spcPts val="0"/>
              </a:spcBef>
              <a:defRPr sz="3200">
                <a:solidFill>
                  <a:srgbClr val="002D55"/>
                </a:solidFill>
                <a:latin typeface="Arial"/>
                <a:ea typeface="Arial"/>
                <a:cs typeface="Arial"/>
                <a:sym typeface="Arial"/>
              </a:defRPr>
            </a:lvl7pPr>
            <a:lvl8pPr rtl="0">
              <a:spcBef>
                <a:spcPts val="0"/>
              </a:spcBef>
              <a:defRPr sz="3200">
                <a:solidFill>
                  <a:srgbClr val="002D55"/>
                </a:solidFill>
                <a:latin typeface="Arial"/>
                <a:ea typeface="Arial"/>
                <a:cs typeface="Arial"/>
                <a:sym typeface="Arial"/>
              </a:defRPr>
            </a:lvl8pPr>
            <a:lvl9pPr rtl="0">
              <a:spcBef>
                <a:spcPts val="0"/>
              </a:spcBef>
              <a:defRPr sz="3200">
                <a:solidFill>
                  <a:srgbClr val="002D55"/>
                </a:solidFill>
                <a:latin typeface="Arial"/>
                <a:ea typeface="Arial"/>
                <a:cs typeface="Arial"/>
                <a:sym typeface="Arial"/>
              </a:defRPr>
            </a:lvl9pPr>
          </a:lstStyle>
          <a:p>
            <a:endParaRPr/>
          </a:p>
        </p:txBody>
      </p:sp>
      <p:sp>
        <p:nvSpPr>
          <p:cNvPr id="57" name="Shape 57"/>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58" name="Shape 58"/>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9" name="Shape 59"/>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rgbClr val="4E4E4E"/>
                </a:solidFill>
                <a:latin typeface="Arial"/>
                <a:ea typeface="Arial"/>
                <a:cs typeface="Arial"/>
                <a:sym typeface="Arial"/>
              </a:rPr>
              <a:pPr marL="0" marR="0" lvl="0" indent="0" algn="r" rtl="0">
                <a:spcBef>
                  <a:spcPts val="0"/>
                </a:spcBef>
                <a:spcAft>
                  <a:spcPts val="0"/>
                </a:spcAft>
                <a:buSzPct val="25000"/>
                <a:buNone/>
              </a:pPr>
              <a:t>‹#›</a:t>
            </a:fld>
            <a:endParaRPr lang="en-US" sz="1000" b="0" i="0" u="none" strike="noStrike" cap="none" baseline="0" dirty="0">
              <a:solidFill>
                <a:srgbClr val="4E4E4E"/>
              </a:solidFill>
              <a:latin typeface="Arial"/>
              <a:ea typeface="Arial"/>
              <a:cs typeface="Arial"/>
              <a:sym typeface="Arial"/>
            </a:endParaRPr>
          </a:p>
        </p:txBody>
      </p:sp>
      <p:sp>
        <p:nvSpPr>
          <p:cNvPr id="60" name="Shape 60"/>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3200">
                <a:solidFill>
                  <a:srgbClr val="002D55"/>
                </a:solidFill>
                <a:latin typeface="Arial"/>
                <a:ea typeface="Arial"/>
                <a:cs typeface="Arial"/>
                <a:sym typeface="Arial"/>
              </a:defRPr>
            </a:lvl2pPr>
            <a:lvl3pPr rtl="0">
              <a:spcBef>
                <a:spcPts val="0"/>
              </a:spcBef>
              <a:defRPr sz="3200">
                <a:solidFill>
                  <a:srgbClr val="002D55"/>
                </a:solidFill>
                <a:latin typeface="Arial"/>
                <a:ea typeface="Arial"/>
                <a:cs typeface="Arial"/>
                <a:sym typeface="Arial"/>
              </a:defRPr>
            </a:lvl3pPr>
            <a:lvl4pPr rtl="0">
              <a:spcBef>
                <a:spcPts val="0"/>
              </a:spcBef>
              <a:defRPr sz="3200">
                <a:solidFill>
                  <a:srgbClr val="002D55"/>
                </a:solidFill>
                <a:latin typeface="Arial"/>
                <a:ea typeface="Arial"/>
                <a:cs typeface="Arial"/>
                <a:sym typeface="Arial"/>
              </a:defRPr>
            </a:lvl4pPr>
            <a:lvl5pPr rtl="0">
              <a:spcBef>
                <a:spcPts val="0"/>
              </a:spcBef>
              <a:defRPr sz="3200">
                <a:solidFill>
                  <a:srgbClr val="002D55"/>
                </a:solidFill>
                <a:latin typeface="Arial"/>
                <a:ea typeface="Arial"/>
                <a:cs typeface="Arial"/>
                <a:sym typeface="Arial"/>
              </a:defRPr>
            </a:lvl5pPr>
            <a:lvl6pPr rtl="0">
              <a:spcBef>
                <a:spcPts val="0"/>
              </a:spcBef>
              <a:defRPr sz="3200">
                <a:solidFill>
                  <a:srgbClr val="002D55"/>
                </a:solidFill>
                <a:latin typeface="Arial"/>
                <a:ea typeface="Arial"/>
                <a:cs typeface="Arial"/>
                <a:sym typeface="Arial"/>
              </a:defRPr>
            </a:lvl6pPr>
            <a:lvl7pPr rtl="0">
              <a:spcBef>
                <a:spcPts val="0"/>
              </a:spcBef>
              <a:defRPr sz="3200">
                <a:solidFill>
                  <a:srgbClr val="002D55"/>
                </a:solidFill>
                <a:latin typeface="Arial"/>
                <a:ea typeface="Arial"/>
                <a:cs typeface="Arial"/>
                <a:sym typeface="Arial"/>
              </a:defRPr>
            </a:lvl7pPr>
            <a:lvl8pPr rtl="0">
              <a:spcBef>
                <a:spcPts val="0"/>
              </a:spcBef>
              <a:defRPr sz="3200">
                <a:solidFill>
                  <a:srgbClr val="002D55"/>
                </a:solidFill>
                <a:latin typeface="Arial"/>
                <a:ea typeface="Arial"/>
                <a:cs typeface="Arial"/>
                <a:sym typeface="Arial"/>
              </a:defRPr>
            </a:lvl8pPr>
            <a:lvl9pPr rtl="0">
              <a:spcBef>
                <a:spcPts val="0"/>
              </a:spcBef>
              <a:defRPr sz="3200">
                <a:solidFill>
                  <a:srgbClr val="002D55"/>
                </a:solidFill>
                <a:latin typeface="Arial"/>
                <a:ea typeface="Arial"/>
                <a:cs typeface="Arial"/>
                <a:sym typeface="Arial"/>
              </a:defRPr>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r" rtl="0">
              <a:spcBef>
                <a:spcPts val="0"/>
              </a:spcBef>
              <a:spcAft>
                <a:spcPts val="0"/>
              </a:spcAft>
              <a:buClr>
                <a:srgbClr val="4E4E4E"/>
              </a:buClr>
              <a:buFont typeface="Arial"/>
              <a:buNone/>
              <a:defRPr sz="3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dirty="0"/>
          </a:p>
        </p:txBody>
      </p:sp>
      <p:sp>
        <p:nvSpPr>
          <p:cNvPr id="64" name="Shape 64"/>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5" name="Shape 65"/>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rgbClr val="4E4E4E"/>
                </a:solidFill>
                <a:latin typeface="Arial"/>
                <a:ea typeface="Arial"/>
                <a:cs typeface="Arial"/>
                <a:sym typeface="Arial"/>
              </a:rPr>
              <a:pPr marL="0" marR="0" lvl="0" indent="0" algn="r" rtl="0">
                <a:spcBef>
                  <a:spcPts val="0"/>
                </a:spcBef>
                <a:spcAft>
                  <a:spcPts val="0"/>
                </a:spcAft>
                <a:buSzPct val="25000"/>
                <a:buNone/>
              </a:pPr>
              <a:t>‹#›</a:t>
            </a:fld>
            <a:endParaRPr lang="en-US" sz="1000" b="0" i="0" u="none" strike="noStrike" cap="none" baseline="0" dirty="0">
              <a:solidFill>
                <a:srgbClr val="4E4E4E"/>
              </a:solidFill>
              <a:latin typeface="Arial"/>
              <a:ea typeface="Arial"/>
              <a:cs typeface="Arial"/>
              <a:sym typeface="Arial"/>
            </a:endParaRPr>
          </a:p>
        </p:txBody>
      </p:sp>
      <p:sp>
        <p:nvSpPr>
          <p:cNvPr id="66" name="Shape 66"/>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0"/>
            <a:ext cx="9144000" cy="1143000"/>
          </a:xfrm>
          <a:prstGeom prst="rect">
            <a:avLst/>
          </a:prstGeom>
          <a:solidFill>
            <a:srgbClr val="CCCDCD"/>
          </a:solidFill>
          <a:ln w="9525" cap="flat" cmpd="sng">
            <a:solidFill>
              <a:srgbClr val="A1DEF3"/>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2400" b="0" i="0" u="none" strike="noStrike" cap="none" baseline="0" dirty="0">
              <a:solidFill>
                <a:schemeClr val="dk1"/>
              </a:solidFill>
              <a:latin typeface="Arial"/>
              <a:ea typeface="Arial"/>
              <a:cs typeface="Arial"/>
              <a:sym typeface="Arial"/>
            </a:endParaRPr>
          </a:p>
        </p:txBody>
      </p:sp>
      <p:pic>
        <p:nvPicPr>
          <p:cNvPr id="10" name="Shape 10"/>
          <p:cNvPicPr preferRelativeResize="0"/>
          <p:nvPr/>
        </p:nvPicPr>
        <p:blipFill rotWithShape="1">
          <a:blip r:embed="rId13">
            <a:alphaModFix/>
          </a:blip>
          <a:srcRect/>
          <a:stretch/>
        </p:blipFill>
        <p:spPr>
          <a:xfrm>
            <a:off x="0" y="1066800"/>
            <a:ext cx="9145500" cy="1828800"/>
          </a:xfrm>
          <a:prstGeom prst="rect">
            <a:avLst/>
          </a:prstGeom>
          <a:noFill/>
          <a:ln>
            <a:noFill/>
          </a:ln>
        </p:spPr>
      </p:pic>
      <p:sp>
        <p:nvSpPr>
          <p:cNvPr id="11" name="Shape 11"/>
          <p:cNvSpPr txBox="1">
            <a:spLocks noGrp="1"/>
          </p:cNvSpPr>
          <p:nvPr>
            <p:ph type="body" idx="1"/>
          </p:nvPr>
        </p:nvSpPr>
        <p:spPr>
          <a:xfrm>
            <a:off x="685800" y="1447800"/>
            <a:ext cx="7772400" cy="4343400"/>
          </a:xfrm>
          <a:prstGeom prst="rect">
            <a:avLst/>
          </a:prstGeom>
          <a:noFill/>
          <a:ln>
            <a:noFill/>
          </a:ln>
        </p:spPr>
        <p:txBody>
          <a:bodyPr lIns="91425" tIns="91425" rIns="91425" bIns="91425" anchor="t" anchorCtr="0"/>
          <a:lstStyle>
            <a:lvl1pPr marL="342900" marR="0" indent="-152400" algn="l" rtl="0">
              <a:spcBef>
                <a:spcPts val="600"/>
              </a:spcBef>
              <a:spcAft>
                <a:spcPts val="0"/>
              </a:spcAft>
              <a:buClr>
                <a:srgbClr val="4E4E4E"/>
              </a:buClr>
              <a:buFont typeface="Calibri"/>
              <a:buChar char="•"/>
              <a:defRPr sz="3000" b="0" i="0" u="none" strike="noStrike" cap="none" baseline="0">
                <a:solidFill>
                  <a:srgbClr val="4E4E4E"/>
                </a:solidFill>
                <a:latin typeface="Calibri"/>
                <a:ea typeface="Calibri"/>
                <a:cs typeface="Calibri"/>
                <a:sym typeface="Calibri"/>
              </a:defRPr>
            </a:lvl1pPr>
            <a:lvl2pPr marL="742950" marR="0" indent="-120650" algn="l" rtl="0">
              <a:spcBef>
                <a:spcPts val="520"/>
              </a:spcBef>
              <a:spcAft>
                <a:spcPts val="0"/>
              </a:spcAft>
              <a:buClr>
                <a:srgbClr val="4E4E4E"/>
              </a:buClr>
              <a:buFont typeface="Calibri"/>
              <a:buChar char="–"/>
              <a:defRPr sz="2600" b="0" i="0" u="none" strike="noStrike" cap="none" baseline="0">
                <a:solidFill>
                  <a:srgbClr val="4E4E4E"/>
                </a:solidFill>
                <a:latin typeface="Calibri"/>
                <a:ea typeface="Calibri"/>
                <a:cs typeface="Calibri"/>
                <a:sym typeface="Calibri"/>
              </a:defRPr>
            </a:lvl2pPr>
            <a:lvl3pPr marL="1143000" marR="0" indent="-88900" algn="l" rtl="0">
              <a:spcBef>
                <a:spcPts val="440"/>
              </a:spcBef>
              <a:spcAft>
                <a:spcPts val="0"/>
              </a:spcAft>
              <a:buClr>
                <a:srgbClr val="4E4E4E"/>
              </a:buClr>
              <a:buFont typeface="Calibri"/>
              <a:buChar char="•"/>
              <a:defRPr sz="2200" b="0" i="0" u="none" strike="noStrike" cap="none" baseline="0">
                <a:solidFill>
                  <a:srgbClr val="4E4E4E"/>
                </a:solidFill>
                <a:latin typeface="Calibri"/>
                <a:ea typeface="Calibri"/>
                <a:cs typeface="Calibri"/>
                <a:sym typeface="Calibri"/>
              </a:defRPr>
            </a:lvl3pPr>
            <a:lvl4pPr marL="1600200" marR="0" indent="-101600" algn="l" rtl="0">
              <a:spcBef>
                <a:spcPts val="400"/>
              </a:spcBef>
              <a:spcAft>
                <a:spcPts val="0"/>
              </a:spcAft>
              <a:buClr>
                <a:srgbClr val="4E4E4E"/>
              </a:buClr>
              <a:buFont typeface="Calibri"/>
              <a:buChar char="–"/>
              <a:defRPr sz="2000" b="0" i="0" u="none" strike="noStrike" cap="none" baseline="0">
                <a:solidFill>
                  <a:srgbClr val="4E4E4E"/>
                </a:solidFill>
                <a:latin typeface="Calibri"/>
                <a:ea typeface="Calibri"/>
                <a:cs typeface="Calibri"/>
                <a:sym typeface="Calibri"/>
              </a:defRPr>
            </a:lvl4pPr>
            <a:lvl5pPr marL="20574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5pPr>
            <a:lvl6pPr marL="25146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6pPr>
            <a:lvl7pPr marL="29718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7pPr>
            <a:lvl8pPr marL="34290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8pPr>
            <a:lvl9pPr marL="3886200" marR="0" indent="-127000" algn="l" rtl="0">
              <a:spcBef>
                <a:spcPts val="320"/>
              </a:spcBef>
              <a:spcAft>
                <a:spcPts val="0"/>
              </a:spcAft>
              <a:buClr>
                <a:srgbClr val="4E4E4E"/>
              </a:buClr>
              <a:buFont typeface="Calibri"/>
              <a:buChar char="»"/>
              <a:defRPr sz="1600" b="0" i="0" u="none" strike="noStrike" cap="none" baseline="0">
                <a:solidFill>
                  <a:srgbClr val="4E4E4E"/>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rgbClr val="4E4E4E"/>
                </a:solidFill>
                <a:latin typeface="Arial"/>
                <a:ea typeface="Arial"/>
                <a:cs typeface="Arial"/>
                <a:sym typeface="Arial"/>
              </a:rPr>
              <a:pPr marL="0" marR="0" lvl="0" indent="0" algn="r" rtl="0">
                <a:spcBef>
                  <a:spcPts val="0"/>
                </a:spcBef>
                <a:spcAft>
                  <a:spcPts val="0"/>
                </a:spcAft>
                <a:buSzPct val="25000"/>
                <a:buNone/>
              </a:pPr>
              <a:t>‹#›</a:t>
            </a:fld>
            <a:endParaRPr lang="en-US" sz="1000" b="0" i="0" u="none" strike="noStrike" cap="none" baseline="0" dirty="0">
              <a:solidFill>
                <a:srgbClr val="4E4E4E"/>
              </a:solidFill>
              <a:latin typeface="Arial"/>
              <a:ea typeface="Arial"/>
              <a:cs typeface="Arial"/>
              <a:sym typeface="Arial"/>
            </a:endParaRPr>
          </a:p>
        </p:txBody>
      </p:sp>
      <p:sp>
        <p:nvSpPr>
          <p:cNvPr id="13" name="Shape 13"/>
          <p:cNvSpPr txBox="1">
            <a:spLocks noGrp="1"/>
          </p:cNvSpPr>
          <p:nvPr>
            <p:ph type="title"/>
          </p:nvPr>
        </p:nvSpPr>
        <p:spPr>
          <a:xfrm>
            <a:off x="685800" y="0"/>
            <a:ext cx="7772400" cy="1219199"/>
          </a:xfrm>
          <a:prstGeom prst="rect">
            <a:avLst/>
          </a:prstGeom>
          <a:noFill/>
          <a:ln>
            <a:noFill/>
          </a:ln>
        </p:spPr>
        <p:txBody>
          <a:bodyPr lIns="91425" tIns="91425" rIns="91425" bIns="91425" anchor="ctr" anchorCtr="0"/>
          <a:lstStyle>
            <a:lvl1pPr marL="0" marR="0" indent="0" algn="l" rtl="0">
              <a:lnSpc>
                <a:spcPct val="80000"/>
              </a:lnSpc>
              <a:spcBef>
                <a:spcPts val="0"/>
              </a:spcBef>
              <a:spcAft>
                <a:spcPts val="0"/>
              </a:spcAft>
              <a:defRPr sz="3200" b="0" i="0" u="none" strike="noStrike" cap="none" baseline="0">
                <a:solidFill>
                  <a:srgbClr val="002D55"/>
                </a:solidFill>
                <a:latin typeface="Calibri"/>
                <a:ea typeface="Calibri"/>
                <a:cs typeface="Calibri"/>
                <a:sym typeface="Calibri"/>
              </a:defRPr>
            </a:lvl1pPr>
            <a:lvl2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2pPr>
            <a:lvl3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3pPr>
            <a:lvl4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4pPr>
            <a:lvl5pPr marL="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5pPr>
            <a:lvl6pPr marL="4572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6pPr>
            <a:lvl7pPr marL="9144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7pPr>
            <a:lvl8pPr marL="13716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8pPr>
            <a:lvl9pPr marL="1828800" marR="0" indent="0" algn="l" rtl="0">
              <a:lnSpc>
                <a:spcPct val="80000"/>
              </a:lnSpc>
              <a:spcBef>
                <a:spcPts val="0"/>
              </a:spcBef>
              <a:spcAft>
                <a:spcPts val="0"/>
              </a:spcAft>
              <a:defRPr sz="3200" b="0" i="0" u="none" strike="noStrike" cap="none" baseline="0">
                <a:solidFill>
                  <a:srgbClr val="002D55"/>
                </a:solidFill>
                <a:latin typeface="Arial"/>
                <a:ea typeface="Arial"/>
                <a:cs typeface="Arial"/>
                <a:sym typeface="Arial"/>
              </a:defRPr>
            </a:lvl9pPr>
          </a:lstStyle>
          <a:p>
            <a:endParaRPr/>
          </a:p>
        </p:txBody>
      </p:sp>
      <p:cxnSp>
        <p:nvCxnSpPr>
          <p:cNvPr id="14" name="Shape 14"/>
          <p:cNvCxnSpPr/>
          <p:nvPr/>
        </p:nvCxnSpPr>
        <p:spPr>
          <a:xfrm>
            <a:off x="457200" y="6096000"/>
            <a:ext cx="8229600" cy="0"/>
          </a:xfrm>
          <a:prstGeom prst="straightConnector1">
            <a:avLst/>
          </a:prstGeom>
          <a:noFill/>
          <a:ln w="12700" cap="flat" cmpd="sng">
            <a:solidFill>
              <a:schemeClr val="lt2"/>
            </a:solidFill>
            <a:prstDash val="solid"/>
            <a:round/>
            <a:headEnd type="none" w="med" len="med"/>
            <a:tailEnd type="none" w="med" len="med"/>
          </a:ln>
        </p:spPr>
      </p:cxnSp>
      <p:pic>
        <p:nvPicPr>
          <p:cNvPr id="15" name="Shape 15"/>
          <p:cNvPicPr preferRelativeResize="0"/>
          <p:nvPr/>
        </p:nvPicPr>
        <p:blipFill rotWithShape="1">
          <a:blip r:embed="rId14">
            <a:alphaModFix/>
          </a:blip>
          <a:srcRect/>
          <a:stretch/>
        </p:blipFill>
        <p:spPr>
          <a:xfrm>
            <a:off x="457200" y="6219825"/>
            <a:ext cx="419099" cy="409500"/>
          </a:xfrm>
          <a:prstGeom prst="rect">
            <a:avLst/>
          </a:prstGeom>
          <a:noFill/>
          <a:ln>
            <a:noFill/>
          </a:ln>
        </p:spPr>
      </p:pic>
      <p:sp>
        <p:nvSpPr>
          <p:cNvPr id="16" name="Shape 16"/>
          <p:cNvSpPr txBox="1">
            <a:spLocks noGrp="1"/>
          </p:cNvSpPr>
          <p:nvPr>
            <p:ph type="ftr" idx="11"/>
          </p:nvPr>
        </p:nvSpPr>
        <p:spPr>
          <a:xfrm>
            <a:off x="1066800" y="6438900"/>
            <a:ext cx="2590800"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4E4E4E"/>
                </a:solidFill>
                <a:latin typeface="Arial"/>
                <a:ea typeface="Arial"/>
                <a:cs typeface="Arial"/>
                <a:sym typeface="Arial"/>
              </a:defRPr>
            </a:lvl1pPr>
            <a:lvl2pPr marL="457200" marR="0" indent="0" algn="r"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r"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r"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r"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228600" y="1295400"/>
            <a:ext cx="8686800" cy="4876799"/>
          </a:xfrm>
          <a:prstGeom prst="rect">
            <a:avLst/>
          </a:prstGeom>
          <a:noFill/>
          <a:ln>
            <a:noFill/>
          </a:ln>
        </p:spPr>
        <p:txBody>
          <a:bodyPr lIns="91425" tIns="91425" rIns="91425" bIns="91425" anchor="t" anchorCtr="0"/>
          <a:lstStyle>
            <a:lvl1pPr marL="342900" marR="0" indent="-342900" algn="just" rtl="0">
              <a:spcBef>
                <a:spcPts val="0"/>
              </a:spcBef>
              <a:spcAft>
                <a:spcPts val="1200"/>
              </a:spcAft>
              <a:defRPr sz="1800" b="0" i="0" u="none" strike="noStrike" cap="none" baseline="0">
                <a:solidFill>
                  <a:srgbClr val="000000"/>
                </a:solidFill>
                <a:latin typeface="Arial"/>
                <a:ea typeface="Arial"/>
                <a:cs typeface="Arial"/>
                <a:sym typeface="Arial"/>
              </a:defRPr>
            </a:lvl1pPr>
            <a:lvl2pPr marL="400050" marR="0" indent="-184150" algn="just" rtl="0">
              <a:spcBef>
                <a:spcPts val="0"/>
              </a:spcBef>
              <a:spcAft>
                <a:spcPts val="1000"/>
              </a:spcAft>
              <a:buClr>
                <a:srgbClr val="3A4972"/>
              </a:buClr>
              <a:buFont typeface="Noto Sans Symbols"/>
              <a:buChar char="▪"/>
              <a:defRPr sz="1600" b="0" i="0" u="none" strike="noStrike" cap="none" baseline="0">
                <a:solidFill>
                  <a:srgbClr val="000000"/>
                </a:solidFill>
                <a:latin typeface="Arial"/>
                <a:ea typeface="Arial"/>
                <a:cs typeface="Arial"/>
                <a:sym typeface="Arial"/>
              </a:defRPr>
            </a:lvl2pPr>
            <a:lvl3pPr marL="742950" marR="0" indent="-170180" algn="just" rtl="0">
              <a:spcBef>
                <a:spcPts val="0"/>
              </a:spcBef>
              <a:spcAft>
                <a:spcPts val="600"/>
              </a:spcAft>
              <a:buClr>
                <a:srgbClr val="3A4972"/>
              </a:buClr>
              <a:buFont typeface="Noto Sans Symbols"/>
              <a:buChar char="➢"/>
              <a:defRPr sz="1200" b="0" i="0" u="none" strike="noStrike" cap="none" baseline="0">
                <a:solidFill>
                  <a:schemeClr val="dk1"/>
                </a:solidFill>
                <a:latin typeface="Arial"/>
                <a:ea typeface="Arial"/>
                <a:cs typeface="Arial"/>
                <a:sym typeface="Arial"/>
              </a:defRPr>
            </a:lvl3pPr>
            <a:lvl4pPr marL="1600200" marR="0" indent="-127000" algn="l" rtl="0">
              <a:spcBef>
                <a:spcPts val="320"/>
              </a:spcBef>
              <a:spcAft>
                <a:spcPts val="0"/>
              </a:spcAft>
              <a:buClr>
                <a:schemeClr val="dk1"/>
              </a:buClr>
              <a:buFont typeface="Arial"/>
              <a:buChar char="–"/>
              <a:defRPr sz="1600" b="0" i="0" u="none" strike="noStrike" cap="none" baseline="0">
                <a:solidFill>
                  <a:schemeClr val="dk1"/>
                </a:solidFill>
                <a:latin typeface="Arial"/>
                <a:ea typeface="Arial"/>
                <a:cs typeface="Arial"/>
                <a:sym typeface="Arial"/>
              </a:defRPr>
            </a:lvl4pPr>
            <a:lvl5pPr marL="2057400" marR="0" indent="-127000" algn="l" rtl="0">
              <a:spcBef>
                <a:spcPts val="320"/>
              </a:spcBef>
              <a:spcAft>
                <a:spcPts val="0"/>
              </a:spcAft>
              <a:buClr>
                <a:schemeClr val="dk1"/>
              </a:buClr>
              <a:buFont typeface="Arial"/>
              <a:buChar char="»"/>
              <a:defRPr sz="1600" b="0" i="0" u="none" strike="noStrike" cap="none" baseline="0">
                <a:solidFill>
                  <a:schemeClr val="dk1"/>
                </a:solidFill>
                <a:latin typeface="Arial"/>
                <a:ea typeface="Arial"/>
                <a:cs typeface="Arial"/>
                <a:sym typeface="Arial"/>
              </a:defRPr>
            </a:lvl5pPr>
            <a:lvl6pPr marL="2514600" marR="0" indent="-127000" algn="l" rtl="0">
              <a:spcBef>
                <a:spcPts val="320"/>
              </a:spcBef>
              <a:spcAft>
                <a:spcPts val="0"/>
              </a:spcAft>
              <a:buClr>
                <a:schemeClr val="dk1"/>
              </a:buClr>
              <a:buFont typeface="Arial"/>
              <a:buChar char="»"/>
              <a:defRPr sz="1600" b="0" i="0" u="none" strike="noStrike" cap="none" baseline="0">
                <a:solidFill>
                  <a:schemeClr val="dk1"/>
                </a:solidFill>
                <a:latin typeface="Arial"/>
                <a:ea typeface="Arial"/>
                <a:cs typeface="Arial"/>
                <a:sym typeface="Arial"/>
              </a:defRPr>
            </a:lvl6pPr>
            <a:lvl7pPr marL="2971800" marR="0" indent="-127000" algn="l" rtl="0">
              <a:spcBef>
                <a:spcPts val="320"/>
              </a:spcBef>
              <a:spcAft>
                <a:spcPts val="0"/>
              </a:spcAft>
              <a:buClr>
                <a:schemeClr val="dk1"/>
              </a:buClr>
              <a:buFont typeface="Arial"/>
              <a:buChar char="»"/>
              <a:defRPr sz="1600" b="0" i="0" u="none" strike="noStrike" cap="none" baseline="0">
                <a:solidFill>
                  <a:schemeClr val="dk1"/>
                </a:solidFill>
                <a:latin typeface="Arial"/>
                <a:ea typeface="Arial"/>
                <a:cs typeface="Arial"/>
                <a:sym typeface="Arial"/>
              </a:defRPr>
            </a:lvl7pPr>
            <a:lvl8pPr marL="3429000" marR="0" indent="-127000" algn="l" rtl="0">
              <a:spcBef>
                <a:spcPts val="320"/>
              </a:spcBef>
              <a:spcAft>
                <a:spcPts val="0"/>
              </a:spcAft>
              <a:buClr>
                <a:schemeClr val="dk1"/>
              </a:buClr>
              <a:buFont typeface="Arial"/>
              <a:buChar char="»"/>
              <a:defRPr sz="1600" b="0" i="0" u="none" strike="noStrike" cap="none" baseline="0">
                <a:solidFill>
                  <a:schemeClr val="dk1"/>
                </a:solidFill>
                <a:latin typeface="Arial"/>
                <a:ea typeface="Arial"/>
                <a:cs typeface="Arial"/>
                <a:sym typeface="Arial"/>
              </a:defRPr>
            </a:lvl8pPr>
            <a:lvl9pPr marL="3886200" marR="0" indent="-127000" algn="l" rtl="0">
              <a:spcBef>
                <a:spcPts val="320"/>
              </a:spcBef>
              <a:spcAft>
                <a:spcPts val="0"/>
              </a:spcAft>
              <a:buClr>
                <a:schemeClr val="dk1"/>
              </a:buClr>
              <a:buFont typeface="Arial"/>
              <a:buChar char="»"/>
              <a:defRPr sz="1600" b="0" i="0" u="none" strike="noStrike" cap="none" baseline="0">
                <a:solidFill>
                  <a:schemeClr val="dk1"/>
                </a:solidFill>
                <a:latin typeface="Arial"/>
                <a:ea typeface="Arial"/>
                <a:cs typeface="Arial"/>
                <a:sym typeface="Arial"/>
              </a:defRPr>
            </a:lvl9pPr>
          </a:lstStyle>
          <a:p>
            <a:endParaRPr/>
          </a:p>
        </p:txBody>
      </p:sp>
      <p:sp>
        <p:nvSpPr>
          <p:cNvPr id="98" name="Shape 98"/>
          <p:cNvSpPr txBox="1"/>
          <p:nvPr/>
        </p:nvSpPr>
        <p:spPr>
          <a:xfrm>
            <a:off x="7097713" y="6583363"/>
            <a:ext cx="2317749" cy="274636"/>
          </a:xfrm>
          <a:prstGeom prst="rect">
            <a:avLst/>
          </a:prstGeom>
          <a:noFill/>
          <a:ln>
            <a:noFill/>
          </a:ln>
        </p:spPr>
        <p:txBody>
          <a:bodyPr lIns="0" tIns="0" rIns="0" bIns="0" anchor="t" anchorCtr="0">
            <a:noAutofit/>
          </a:bodyPr>
          <a:lstStyle/>
          <a:p>
            <a:pPr marL="0" marR="0" lvl="0" indent="0" algn="ctr" rtl="0">
              <a:spcBef>
                <a:spcPts val="0"/>
              </a:spcBef>
              <a:spcAft>
                <a:spcPts val="0"/>
              </a:spcAft>
              <a:buSzPct val="25000"/>
              <a:buNone/>
            </a:pPr>
            <a:r>
              <a:rPr lang="en-US" sz="1800" b="0" i="0" u="none" strike="noStrike" cap="none" baseline="0" dirty="0">
                <a:solidFill>
                  <a:srgbClr val="FFFFFF"/>
                </a:solidFill>
                <a:latin typeface="Arial"/>
                <a:ea typeface="Arial"/>
                <a:cs typeface="Arial"/>
                <a:sym typeface="Arial"/>
              </a:rPr>
              <a:t>pwc</a:t>
            </a:r>
          </a:p>
        </p:txBody>
      </p:sp>
      <p:sp>
        <p:nvSpPr>
          <p:cNvPr id="99" name="Shape 99"/>
          <p:cNvSpPr txBox="1">
            <a:spLocks noGrp="1"/>
          </p:cNvSpPr>
          <p:nvPr>
            <p:ph type="sldNum" idx="12"/>
          </p:nvPr>
        </p:nvSpPr>
        <p:spPr>
          <a:xfrm>
            <a:off x="6934200" y="6596063"/>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baseline="0">
                <a:solidFill>
                  <a:srgbClr val="FFFFFF"/>
                </a:solidFill>
                <a:latin typeface="Arial"/>
                <a:ea typeface="Arial"/>
                <a:cs typeface="Arial"/>
                <a:sym typeface="Arial"/>
              </a:rPr>
              <a:pPr marL="0" marR="0" lvl="0" indent="0" algn="r" rtl="0">
                <a:spcBef>
                  <a:spcPts val="0"/>
                </a:spcBef>
                <a:spcAft>
                  <a:spcPts val="0"/>
                </a:spcAft>
                <a:buSzPct val="25000"/>
                <a:buNone/>
              </a:pPr>
              <a:t>‹#›</a:t>
            </a:fld>
            <a:endParaRPr lang="en-US" sz="1400" b="0" i="0" u="none" strike="noStrike" cap="none" baseline="0" dirty="0">
              <a:solidFill>
                <a:srgbClr val="FFFFFF"/>
              </a:solidFill>
              <a:latin typeface="Arial"/>
              <a:ea typeface="Arial"/>
              <a:cs typeface="Arial"/>
              <a:sym typeface="Arial"/>
            </a:endParaRPr>
          </a:p>
        </p:txBody>
      </p:sp>
      <p:pic>
        <p:nvPicPr>
          <p:cNvPr id="100" name="Shape 100"/>
          <p:cNvPicPr preferRelativeResize="0"/>
          <p:nvPr/>
        </p:nvPicPr>
        <p:blipFill rotWithShape="1">
          <a:blip r:embed="rId15">
            <a:alphaModFix/>
          </a:blip>
          <a:srcRect/>
          <a:stretch/>
        </p:blipFill>
        <p:spPr>
          <a:xfrm>
            <a:off x="304800" y="228600"/>
            <a:ext cx="1006474" cy="885825"/>
          </a:xfrm>
          <a:prstGeom prst="rect">
            <a:avLst/>
          </a:prstGeom>
          <a:noFill/>
          <a:ln>
            <a:noFill/>
          </a:ln>
        </p:spPr>
      </p:pic>
      <p:pic>
        <p:nvPicPr>
          <p:cNvPr id="101" name="Shape 101"/>
          <p:cNvPicPr preferRelativeResize="0"/>
          <p:nvPr/>
        </p:nvPicPr>
        <p:blipFill rotWithShape="1">
          <a:blip r:embed="rId16">
            <a:alphaModFix/>
          </a:blip>
          <a:srcRect b="84983"/>
          <a:stretch/>
        </p:blipFill>
        <p:spPr>
          <a:xfrm>
            <a:off x="0" y="1066800"/>
            <a:ext cx="9145500" cy="274499"/>
          </a:xfrm>
          <a:prstGeom prst="rect">
            <a:avLst/>
          </a:prstGeom>
          <a:noFill/>
          <a:ln>
            <a:noFill/>
          </a:ln>
        </p:spPr>
      </p:pic>
      <p:sp>
        <p:nvSpPr>
          <p:cNvPr id="102" name="Shape 102"/>
          <p:cNvSpPr/>
          <p:nvPr/>
        </p:nvSpPr>
        <p:spPr>
          <a:xfrm>
            <a:off x="0" y="0"/>
            <a:ext cx="9144000" cy="1143000"/>
          </a:xfrm>
          <a:prstGeom prst="rect">
            <a:avLst/>
          </a:prstGeom>
          <a:solidFill>
            <a:srgbClr val="CCCDCD"/>
          </a:solidFill>
          <a:ln w="9525" cap="flat" cmpd="sng">
            <a:solidFill>
              <a:srgbClr val="A1DEF3"/>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2400" b="0" i="0" u="none" strike="noStrike" cap="none" baseline="0" dirty="0">
              <a:solidFill>
                <a:srgbClr val="1B515C"/>
              </a:solidFill>
              <a:latin typeface="Arial"/>
              <a:ea typeface="Arial"/>
              <a:cs typeface="Arial"/>
              <a:sym typeface="Arial"/>
            </a:endParaRPr>
          </a:p>
        </p:txBody>
      </p:sp>
      <p:pic>
        <p:nvPicPr>
          <p:cNvPr id="103" name="Shape 103"/>
          <p:cNvPicPr preferRelativeResize="0"/>
          <p:nvPr/>
        </p:nvPicPr>
        <p:blipFill rotWithShape="1">
          <a:blip r:embed="rId17">
            <a:alphaModFix/>
          </a:blip>
          <a:srcRect/>
          <a:stretch/>
        </p:blipFill>
        <p:spPr>
          <a:xfrm>
            <a:off x="457200" y="6219825"/>
            <a:ext cx="419099" cy="409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mailto:Alexandra.Kosmides@gsa.gov"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sites.google.com/a/gsa.gov/office-of-leasing/green-leasing-sustainability/green-lease-library" TargetMode="External"/><Relationship Id="rId4" Type="http://schemas.openxmlformats.org/officeDocument/2006/relationships/hyperlink" Target="https://extportal.pbs.gs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419600" y="304800"/>
            <a:ext cx="4724400" cy="533399"/>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spcAft>
                <a:spcPts val="0"/>
              </a:spcAft>
              <a:buSzPct val="25000"/>
              <a:buNone/>
            </a:pPr>
            <a:r>
              <a:rPr lang="en-US" sz="3200" b="1" i="0" u="none" strike="noStrike" cap="none" baseline="0" dirty="0">
                <a:solidFill>
                  <a:srgbClr val="00427E"/>
                </a:solidFill>
                <a:latin typeface="Calibri"/>
                <a:ea typeface="Calibri"/>
                <a:cs typeface="Calibri"/>
                <a:sym typeface="Calibri"/>
              </a:rPr>
              <a:t/>
            </a:r>
            <a:br>
              <a:rPr lang="en-US" sz="3200" b="1" i="0" u="none" strike="noStrike" cap="none" baseline="0" dirty="0">
                <a:solidFill>
                  <a:srgbClr val="00427E"/>
                </a:solidFill>
                <a:latin typeface="Calibri"/>
                <a:ea typeface="Calibri"/>
                <a:cs typeface="Calibri"/>
                <a:sym typeface="Calibri"/>
              </a:rPr>
            </a:br>
            <a:r>
              <a:rPr lang="en-US" sz="3200" b="1" i="0" u="none" strike="noStrike" cap="none" baseline="0" dirty="0">
                <a:solidFill>
                  <a:srgbClr val="00427E"/>
                </a:solidFill>
                <a:latin typeface="Calibri"/>
                <a:ea typeface="Calibri"/>
                <a:cs typeface="Calibri"/>
                <a:sym typeface="Calibri"/>
              </a:rPr>
              <a:t>   Client Enrichment Series</a:t>
            </a:r>
            <a:r>
              <a:rPr lang="en-US" sz="2000" b="1" i="0" u="none" strike="noStrike" cap="none" baseline="0" dirty="0">
                <a:solidFill>
                  <a:srgbClr val="00315D"/>
                </a:solidFill>
                <a:latin typeface="Calibri"/>
                <a:ea typeface="Calibri"/>
                <a:cs typeface="Calibri"/>
                <a:sym typeface="Calibri"/>
              </a:rPr>
              <a:t/>
            </a:r>
            <a:br>
              <a:rPr lang="en-US" sz="2000" b="1" i="0" u="none" strike="noStrike" cap="none" baseline="0" dirty="0">
                <a:solidFill>
                  <a:srgbClr val="00315D"/>
                </a:solidFill>
                <a:latin typeface="Calibri"/>
                <a:ea typeface="Calibri"/>
                <a:cs typeface="Calibri"/>
                <a:sym typeface="Calibri"/>
              </a:rPr>
            </a:br>
            <a:endParaRPr lang="en-US" sz="2000" b="1" i="0" u="none" strike="noStrike" cap="none" baseline="0" dirty="0">
              <a:solidFill>
                <a:srgbClr val="00315D"/>
              </a:solidFill>
              <a:latin typeface="Calibri"/>
              <a:ea typeface="Calibri"/>
              <a:cs typeface="Calibri"/>
              <a:sym typeface="Calibri"/>
            </a:endParaRPr>
          </a:p>
        </p:txBody>
      </p:sp>
      <p:sp>
        <p:nvSpPr>
          <p:cNvPr id="79" name="Shape 79"/>
          <p:cNvSpPr txBox="1">
            <a:spLocks noGrp="1"/>
          </p:cNvSpPr>
          <p:nvPr>
            <p:ph type="body" idx="1"/>
          </p:nvPr>
        </p:nvSpPr>
        <p:spPr>
          <a:xfrm>
            <a:off x="152400" y="1447800"/>
            <a:ext cx="8686800" cy="4495800"/>
          </a:xfrm>
          <a:prstGeom prst="rect">
            <a:avLst/>
          </a:prstGeom>
          <a:noFill/>
          <a:ln>
            <a:noFill/>
          </a:ln>
        </p:spPr>
        <p:txBody>
          <a:bodyPr lIns="91425" tIns="45700" rIns="91425" bIns="45700" anchor="ctr" anchorCtr="0">
            <a:noAutofit/>
          </a:bodyPr>
          <a:lstStyle/>
          <a:p>
            <a:pPr marL="342900" marR="0" lvl="0" indent="-342900" algn="l" rtl="0">
              <a:spcBef>
                <a:spcPts val="0"/>
              </a:spcBef>
              <a:spcAft>
                <a:spcPts val="0"/>
              </a:spcAft>
              <a:buClr>
                <a:srgbClr val="4E4E4E"/>
              </a:buClr>
              <a:buSzPct val="25000"/>
              <a:buFont typeface="Calibri"/>
              <a:buNone/>
            </a:pPr>
            <a:r>
              <a:rPr lang="en-US" sz="3600" b="0" i="0" u="none" strike="noStrike" cap="none" baseline="0" dirty="0">
                <a:solidFill>
                  <a:srgbClr val="4E4E4E"/>
                </a:solidFill>
                <a:latin typeface="Calibri"/>
                <a:ea typeface="Calibri"/>
                <a:cs typeface="Calibri"/>
                <a:sym typeface="Calibri"/>
              </a:rPr>
              <a:t>                  </a:t>
            </a:r>
            <a:r>
              <a:rPr lang="en-US" sz="2400" b="1" i="0" u="sng" strike="noStrike" cap="none" baseline="0" dirty="0">
                <a:solidFill>
                  <a:srgbClr val="4E4E4E"/>
                </a:solidFill>
                <a:latin typeface="Calibri"/>
                <a:ea typeface="Calibri"/>
                <a:cs typeface="Calibri"/>
                <a:sym typeface="Calibri"/>
              </a:rPr>
              <a:t>Welcome</a:t>
            </a:r>
            <a:r>
              <a:rPr lang="en-US" sz="2400" b="1" i="0" u="none" strike="noStrike" cap="none" baseline="0" dirty="0">
                <a:solidFill>
                  <a:srgbClr val="4E4E4E"/>
                </a:solidFill>
                <a:latin typeface="Calibri"/>
                <a:ea typeface="Calibri"/>
                <a:cs typeface="Calibri"/>
                <a:sym typeface="Calibri"/>
              </a:rPr>
              <a:t> to today’s presentation on:</a:t>
            </a:r>
          </a:p>
          <a:p>
            <a:pPr marL="342900" marR="0" lvl="0" indent="-342900" algn="l" rtl="0">
              <a:spcBef>
                <a:spcPts val="480"/>
              </a:spcBef>
              <a:spcAft>
                <a:spcPts val="0"/>
              </a:spcAft>
              <a:buClr>
                <a:srgbClr val="4E4E4E"/>
              </a:buClr>
              <a:buSzPct val="25000"/>
              <a:buFont typeface="Calibri"/>
              <a:buNone/>
            </a:pPr>
            <a:r>
              <a:rPr lang="en-US" sz="2400" b="0" i="0" u="none" strike="noStrike" cap="none" baseline="0" dirty="0">
                <a:solidFill>
                  <a:srgbClr val="4E4E4E"/>
                </a:solidFill>
                <a:latin typeface="Calibri"/>
                <a:ea typeface="Calibri"/>
                <a:cs typeface="Calibri"/>
                <a:sym typeface="Calibri"/>
              </a:rPr>
              <a:t>                  </a:t>
            </a:r>
            <a:r>
              <a:rPr lang="en-US" sz="2400" b="1" i="1" dirty="0">
                <a:solidFill>
                  <a:srgbClr val="0070C0"/>
                </a:solidFill>
              </a:rPr>
              <a:t>Sustainability in Leasing - Green Lease Requirements</a:t>
            </a:r>
          </a:p>
          <a:p>
            <a:pPr marL="342900" marR="0" lvl="0" indent="-342900" algn="l" rtl="0">
              <a:spcBef>
                <a:spcPts val="480"/>
              </a:spcBef>
              <a:spcAft>
                <a:spcPts val="0"/>
              </a:spcAft>
              <a:buClr>
                <a:srgbClr val="41AED6"/>
              </a:buClr>
              <a:buSzPct val="25000"/>
              <a:buFont typeface="Calibri"/>
              <a:buNone/>
            </a:pPr>
            <a:r>
              <a:rPr lang="en-US" sz="2400" b="1" i="0" u="none" strike="noStrike" cap="none" baseline="0" dirty="0">
                <a:solidFill>
                  <a:srgbClr val="41AED6"/>
                </a:solidFill>
                <a:latin typeface="Calibri"/>
                <a:ea typeface="Calibri"/>
                <a:cs typeface="Calibri"/>
                <a:sym typeface="Calibri"/>
              </a:rPr>
              <a:t>                        </a:t>
            </a:r>
            <a:r>
              <a:rPr lang="en-US" sz="2400" b="1" i="0" u="none" strike="noStrike" cap="none" baseline="0" dirty="0">
                <a:solidFill>
                  <a:srgbClr val="0070C0"/>
                </a:solidFill>
                <a:latin typeface="Calibri"/>
                <a:ea typeface="Calibri"/>
                <a:cs typeface="Calibri"/>
                <a:sym typeface="Calibri"/>
              </a:rPr>
              <a:t>the presentation will start at </a:t>
            </a:r>
            <a:r>
              <a:rPr lang="en-US" sz="2400" b="1" i="1" dirty="0">
                <a:solidFill>
                  <a:srgbClr val="0070C0"/>
                </a:solidFill>
              </a:rPr>
              <a:t>2:00pm Eastern</a:t>
            </a:r>
          </a:p>
          <a:p>
            <a:pPr marL="342900" marR="0" lvl="0" indent="-342900" algn="l" rtl="0">
              <a:spcBef>
                <a:spcPts val="480"/>
              </a:spcBef>
              <a:spcAft>
                <a:spcPts val="0"/>
              </a:spcAft>
              <a:buClr>
                <a:srgbClr val="41AED6"/>
              </a:buClr>
              <a:buSzPct val="25000"/>
              <a:buFont typeface="Calibri"/>
              <a:buNone/>
            </a:pPr>
            <a:r>
              <a:rPr lang="en-US" sz="2400" b="1" i="0" u="none" strike="noStrike" cap="none" baseline="0" dirty="0">
                <a:solidFill>
                  <a:srgbClr val="41AED6"/>
                </a:solidFill>
                <a:latin typeface="Calibri"/>
                <a:ea typeface="Calibri"/>
                <a:cs typeface="Calibri"/>
                <a:sym typeface="Calibri"/>
              </a:rPr>
              <a:t>     </a:t>
            </a:r>
          </a:p>
          <a:p>
            <a:pPr marL="342900" marR="0" lvl="0" indent="-342900" algn="l" rtl="0">
              <a:spcBef>
                <a:spcPts val="480"/>
              </a:spcBef>
              <a:spcAft>
                <a:spcPts val="0"/>
              </a:spcAft>
              <a:buClr>
                <a:srgbClr val="4E4E4E"/>
              </a:buClr>
              <a:buSzPct val="25000"/>
              <a:buFont typeface="Calibri"/>
              <a:buNone/>
            </a:pPr>
            <a:r>
              <a:rPr lang="en-US" sz="2000" b="1" i="0" u="none" strike="noStrike" cap="none" baseline="0" dirty="0">
                <a:solidFill>
                  <a:srgbClr val="4E4E4E"/>
                </a:solidFill>
                <a:latin typeface="Calibri"/>
                <a:ea typeface="Calibri"/>
                <a:cs typeface="Calibri"/>
                <a:sym typeface="Calibri"/>
              </a:rPr>
              <a:t>      Note: </a:t>
            </a:r>
            <a:r>
              <a:rPr lang="en-US" sz="2000" b="0" i="0" u="none" strike="noStrike" cap="none" baseline="0" dirty="0">
                <a:solidFill>
                  <a:srgbClr val="4E4E4E"/>
                </a:solidFill>
                <a:latin typeface="Calibri"/>
                <a:ea typeface="Calibri"/>
                <a:cs typeface="Calibri"/>
                <a:sym typeface="Calibri"/>
              </a:rPr>
              <a:t>Phones are automatically muted during the presentation.  You have the ability to send questions to the host and presenters through your questions pane.  They will answer as many of the questions as possible throughout and at the end of the presentation.  All questions will be captured, and answers sent to all participants prior to the next presentation</a:t>
            </a:r>
            <a:r>
              <a:rPr lang="en-US" sz="2400" b="0" i="0" u="none" strike="noStrike" cap="none" baseline="0" dirty="0">
                <a:solidFill>
                  <a:srgbClr val="4E4E4E"/>
                </a:solidFill>
                <a:latin typeface="Calibri"/>
                <a:ea typeface="Calibri"/>
                <a:cs typeface="Calibri"/>
                <a:sym typeface="Calibri"/>
              </a:rPr>
              <a:t>.</a:t>
            </a:r>
          </a:p>
          <a:p>
            <a:pPr marL="342900" marR="0" lvl="0" indent="-342900" algn="l" rtl="0">
              <a:spcBef>
                <a:spcPts val="400"/>
              </a:spcBef>
              <a:spcAft>
                <a:spcPts val="0"/>
              </a:spcAft>
              <a:buClr>
                <a:srgbClr val="41AED6"/>
              </a:buClr>
              <a:buSzPct val="25000"/>
              <a:buFont typeface="Calibri"/>
              <a:buNone/>
            </a:pPr>
            <a:r>
              <a:rPr lang="en-US" sz="2000" b="1" i="0" u="none" strike="noStrike" cap="none" baseline="0" dirty="0">
                <a:solidFill>
                  <a:srgbClr val="41AED6"/>
                </a:solidFill>
                <a:latin typeface="Calibri"/>
                <a:ea typeface="Calibri"/>
                <a:cs typeface="Calibri"/>
                <a:sym typeface="Calibri"/>
              </a:rPr>
              <a:t>      </a:t>
            </a:r>
          </a:p>
        </p:txBody>
      </p:sp>
      <p:pic>
        <p:nvPicPr>
          <p:cNvPr id="81" name="Shape 81"/>
          <p:cNvPicPr preferRelativeResize="0"/>
          <p:nvPr/>
        </p:nvPicPr>
        <p:blipFill rotWithShape="1">
          <a:blip r:embed="rId3">
            <a:alphaModFix/>
          </a:blip>
          <a:srcRect/>
          <a:stretch/>
        </p:blipFill>
        <p:spPr>
          <a:xfrm>
            <a:off x="0" y="228600"/>
            <a:ext cx="4572000" cy="822900"/>
          </a:xfrm>
          <a:prstGeom prst="rect">
            <a:avLst/>
          </a:prstGeom>
          <a:noFill/>
          <a:ln>
            <a:noFill/>
          </a:ln>
        </p:spPr>
      </p:pic>
      <p:sp>
        <p:nvSpPr>
          <p:cNvPr id="6" name="Slide Number Placeholder 5"/>
          <p:cNvSpPr>
            <a:spLocks noGrp="1"/>
          </p:cNvSpPr>
          <p:nvPr>
            <p:ph type="sldNum" idx="12"/>
          </p:nvPr>
        </p:nvSpPr>
        <p:spPr>
          <a:xfrm>
            <a:off x="8153400" y="6400800"/>
            <a:ext cx="685799" cy="457200"/>
          </a:xfrm>
        </p:spPr>
        <p:txBody>
          <a:bodyPr/>
          <a:lstStyle/>
          <a:p>
            <a:pPr marL="0" marR="0" lvl="0" indent="0" algn="r" rtl="0">
              <a:spcBef>
                <a:spcPts val="0"/>
              </a:spcBef>
              <a:spcAft>
                <a:spcPts val="0"/>
              </a:spcAft>
              <a:buSzPct val="25000"/>
              <a:buNone/>
            </a:pPr>
            <a:fld id="{00000000-1234-1234-1234-123412341234}" type="slidenum">
              <a:rPr lang="en-US" b="0" i="0" u="none" strike="noStrike" cap="none" baseline="0" smtClean="0">
                <a:solidFill>
                  <a:srgbClr val="060606"/>
                </a:solidFill>
                <a:latin typeface="Arial"/>
                <a:ea typeface="Arial"/>
                <a:cs typeface="Arial"/>
                <a:sym typeface="Arial"/>
              </a:rPr>
              <a:pPr marL="0" marR="0" lvl="0" indent="0" algn="r" rtl="0">
                <a:spcBef>
                  <a:spcPts val="0"/>
                </a:spcBef>
                <a:spcAft>
                  <a:spcPts val="0"/>
                </a:spcAft>
                <a:buSzPct val="25000"/>
                <a:buNone/>
              </a:pPr>
              <a:t>1</a:t>
            </a:fld>
            <a:endParaRPr lang="en-US" b="0" i="0" u="none" strike="noStrike" cap="none" baseline="0" dirty="0">
              <a:solidFill>
                <a:srgbClr val="060606"/>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sldNum" idx="12"/>
          </p:nvPr>
        </p:nvSpPr>
        <p:spPr>
          <a:xfrm>
            <a:off x="6779852" y="6381751"/>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buSzPct val="25000"/>
                <a:buNone/>
              </a:pPr>
              <a:t>10</a:t>
            </a:fld>
            <a:endParaRPr lang="en-US" sz="1400" b="0" i="0" u="none" strike="noStrike" cap="none" baseline="0" dirty="0">
              <a:solidFill>
                <a:schemeClr val="tx1"/>
              </a:solidFill>
              <a:latin typeface="Arial"/>
              <a:ea typeface="Arial"/>
              <a:cs typeface="Arial"/>
              <a:sym typeface="Arial"/>
            </a:endParaRPr>
          </a:p>
        </p:txBody>
      </p:sp>
      <p:sp>
        <p:nvSpPr>
          <p:cNvPr id="330" name="Shape 330"/>
          <p:cNvSpPr txBox="1"/>
          <p:nvPr/>
        </p:nvSpPr>
        <p:spPr>
          <a:xfrm>
            <a:off x="1707200" y="408225"/>
            <a:ext cx="6553200" cy="4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dirty="0">
                <a:solidFill>
                  <a:srgbClr val="00427E"/>
                </a:solidFill>
                <a:latin typeface="Calibri"/>
                <a:ea typeface="Calibri"/>
                <a:cs typeface="Calibri"/>
                <a:sym typeface="Calibri"/>
              </a:rPr>
              <a:t>Utility Consumption Reporting Process</a:t>
            </a:r>
          </a:p>
        </p:txBody>
      </p:sp>
      <p:grpSp>
        <p:nvGrpSpPr>
          <p:cNvPr id="331" name="Shape 331"/>
          <p:cNvGrpSpPr/>
          <p:nvPr/>
        </p:nvGrpSpPr>
        <p:grpSpPr>
          <a:xfrm>
            <a:off x="228600" y="1371600"/>
            <a:ext cx="8686799" cy="4571999"/>
            <a:chOff x="0" y="0"/>
            <a:chExt cx="8686799" cy="4571999"/>
          </a:xfrm>
        </p:grpSpPr>
        <p:sp>
          <p:nvSpPr>
            <p:cNvPr id="332" name="Shape 332"/>
            <p:cNvSpPr/>
            <p:nvPr/>
          </p:nvSpPr>
          <p:spPr>
            <a:xfrm>
              <a:off x="0" y="0"/>
              <a:ext cx="6688836" cy="822960"/>
            </a:xfrm>
            <a:prstGeom prst="roundRect">
              <a:avLst>
                <a:gd name="adj" fmla="val 10000"/>
              </a:avLst>
            </a:prstGeom>
            <a:solidFill>
              <a:srgbClr val="003C7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33" name="Shape 333"/>
            <p:cNvSpPr txBox="1"/>
            <p:nvPr/>
          </p:nvSpPr>
          <p:spPr>
            <a:xfrm>
              <a:off x="0" y="0"/>
              <a:ext cx="5752718" cy="822960"/>
            </a:xfrm>
            <a:prstGeom prst="rect">
              <a:avLst/>
            </a:prstGeom>
            <a:noFill/>
            <a:ln>
              <a:noFill/>
            </a:ln>
          </p:spPr>
          <p:txBody>
            <a:bodyPr lIns="80000" tIns="80000" rIns="80000" bIns="80000" anchor="ctr" anchorCtr="0">
              <a:noAutofit/>
            </a:bodyPr>
            <a:lstStyle/>
            <a:p>
              <a:pPr marL="0" marR="0" lvl="0" indent="0" algn="l" rtl="0">
                <a:lnSpc>
                  <a:spcPct val="90000"/>
                </a:lnSpc>
                <a:spcBef>
                  <a:spcPts val="0"/>
                </a:spcBef>
                <a:spcAft>
                  <a:spcPts val="735"/>
                </a:spcAft>
                <a:buSzPct val="25000"/>
                <a:buNone/>
              </a:pPr>
              <a:r>
                <a:rPr lang="en-US" sz="2100" b="1" i="0" u="none" strike="noStrike" cap="none" baseline="0" dirty="0">
                  <a:solidFill>
                    <a:schemeClr val="lt1"/>
                  </a:solidFill>
                  <a:latin typeface="Arial"/>
                  <a:ea typeface="Arial"/>
                  <a:cs typeface="Arial"/>
                  <a:sym typeface="Arial"/>
                </a:rPr>
                <a:t>Adjust Lease Language to Make Utility Reporting Mandatory for 10,000+ Leases</a:t>
              </a:r>
            </a:p>
          </p:txBody>
        </p:sp>
        <p:sp>
          <p:nvSpPr>
            <p:cNvPr id="334" name="Shape 334"/>
            <p:cNvSpPr/>
            <p:nvPr/>
          </p:nvSpPr>
          <p:spPr>
            <a:xfrm>
              <a:off x="499489" y="937259"/>
              <a:ext cx="6688836" cy="822960"/>
            </a:xfrm>
            <a:prstGeom prst="roundRect">
              <a:avLst>
                <a:gd name="adj" fmla="val 10000"/>
              </a:avLst>
            </a:prstGeom>
            <a:solidFill>
              <a:srgbClr val="827A04"/>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35" name="Shape 335"/>
            <p:cNvSpPr txBox="1"/>
            <p:nvPr/>
          </p:nvSpPr>
          <p:spPr>
            <a:xfrm>
              <a:off x="499489" y="937259"/>
              <a:ext cx="5654420" cy="822959"/>
            </a:xfrm>
            <a:prstGeom prst="rect">
              <a:avLst/>
            </a:prstGeom>
            <a:noFill/>
            <a:ln>
              <a:noFill/>
            </a:ln>
          </p:spPr>
          <p:txBody>
            <a:bodyPr lIns="80000" tIns="80000" rIns="80000" bIns="80000" anchor="ctr" anchorCtr="0">
              <a:noAutofit/>
            </a:bodyPr>
            <a:lstStyle/>
            <a:p>
              <a:pPr marL="0" marR="0" lvl="0" indent="0" algn="l" rtl="0">
                <a:lnSpc>
                  <a:spcPct val="90000"/>
                </a:lnSpc>
                <a:spcBef>
                  <a:spcPts val="0"/>
                </a:spcBef>
                <a:spcAft>
                  <a:spcPts val="735"/>
                </a:spcAft>
                <a:buSzPct val="25000"/>
                <a:buNone/>
              </a:pPr>
              <a:r>
                <a:rPr lang="en-US" sz="2100" b="1" i="0" u="none" strike="noStrike" cap="none" baseline="0" dirty="0">
                  <a:solidFill>
                    <a:schemeClr val="lt1"/>
                  </a:solidFill>
                  <a:latin typeface="Arial"/>
                  <a:ea typeface="Arial"/>
                  <a:cs typeface="Arial"/>
                  <a:sym typeface="Arial"/>
                </a:rPr>
                <a:t>Developing/Testing Process for Lessors to Report Monthly Energy/ Water Data</a:t>
              </a:r>
            </a:p>
          </p:txBody>
        </p:sp>
        <p:sp>
          <p:nvSpPr>
            <p:cNvPr id="336" name="Shape 336"/>
            <p:cNvSpPr/>
            <p:nvPr/>
          </p:nvSpPr>
          <p:spPr>
            <a:xfrm>
              <a:off x="998980" y="1874519"/>
              <a:ext cx="6688836" cy="822960"/>
            </a:xfrm>
            <a:prstGeom prst="roundRect">
              <a:avLst>
                <a:gd name="adj" fmla="val 10000"/>
              </a:avLst>
            </a:prstGeom>
            <a:solidFill>
              <a:srgbClr val="862633"/>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37" name="Shape 337"/>
            <p:cNvSpPr txBox="1"/>
            <p:nvPr/>
          </p:nvSpPr>
          <p:spPr>
            <a:xfrm>
              <a:off x="998980" y="1874519"/>
              <a:ext cx="5654420" cy="822960"/>
            </a:xfrm>
            <a:prstGeom prst="rect">
              <a:avLst/>
            </a:prstGeom>
            <a:noFill/>
            <a:ln>
              <a:noFill/>
            </a:ln>
          </p:spPr>
          <p:txBody>
            <a:bodyPr lIns="80000" tIns="80000" rIns="80000" bIns="80000" anchor="ctr" anchorCtr="0">
              <a:noAutofit/>
            </a:bodyPr>
            <a:lstStyle/>
            <a:p>
              <a:pPr marL="0" marR="0" lvl="0" indent="0" algn="l" rtl="0">
                <a:lnSpc>
                  <a:spcPct val="90000"/>
                </a:lnSpc>
                <a:spcBef>
                  <a:spcPts val="0"/>
                </a:spcBef>
                <a:spcAft>
                  <a:spcPts val="735"/>
                </a:spcAft>
                <a:buSzPct val="25000"/>
                <a:buNone/>
              </a:pPr>
              <a:r>
                <a:rPr lang="en-US" sz="2100" b="1" i="0" u="none" strike="noStrike" cap="none" baseline="0" dirty="0">
                  <a:solidFill>
                    <a:schemeClr val="lt1"/>
                  </a:solidFill>
                  <a:latin typeface="Arial"/>
                  <a:ea typeface="Arial"/>
                  <a:cs typeface="Arial"/>
                  <a:sym typeface="Arial"/>
                </a:rPr>
                <a:t>Lessors Populate Consumption Data in EPA’s </a:t>
              </a:r>
              <a:r>
                <a:rPr lang="en-US" sz="2100" b="1" i="0" u="none" strike="noStrike" cap="none" baseline="0" dirty="0" smtClean="0">
                  <a:solidFill>
                    <a:schemeClr val="lt1"/>
                  </a:solidFill>
                  <a:latin typeface="Arial"/>
                  <a:ea typeface="Arial"/>
                  <a:cs typeface="Arial"/>
                  <a:sym typeface="Arial"/>
                </a:rPr>
                <a:t>Portfolio </a:t>
              </a:r>
              <a:r>
                <a:rPr lang="en-US" sz="2100" b="1" i="0" u="none" strike="noStrike" cap="none" baseline="0" dirty="0">
                  <a:solidFill>
                    <a:schemeClr val="lt1"/>
                  </a:solidFill>
                  <a:latin typeface="Arial"/>
                  <a:ea typeface="Arial"/>
                  <a:cs typeface="Arial"/>
                  <a:sym typeface="Arial"/>
                </a:rPr>
                <a:t>Manager Tool</a:t>
              </a:r>
            </a:p>
          </p:txBody>
        </p:sp>
        <p:sp>
          <p:nvSpPr>
            <p:cNvPr id="338" name="Shape 338"/>
            <p:cNvSpPr/>
            <p:nvPr/>
          </p:nvSpPr>
          <p:spPr>
            <a:xfrm>
              <a:off x="1498471" y="2811780"/>
              <a:ext cx="6688836" cy="822960"/>
            </a:xfrm>
            <a:prstGeom prst="roundRect">
              <a:avLst>
                <a:gd name="adj" fmla="val 10000"/>
              </a:avLst>
            </a:prstGeom>
            <a:solidFill>
              <a:srgbClr val="60606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39" name="Shape 339"/>
            <p:cNvSpPr txBox="1"/>
            <p:nvPr/>
          </p:nvSpPr>
          <p:spPr>
            <a:xfrm>
              <a:off x="1498471" y="2811780"/>
              <a:ext cx="5654420" cy="822960"/>
            </a:xfrm>
            <a:prstGeom prst="rect">
              <a:avLst/>
            </a:prstGeom>
            <a:noFill/>
            <a:ln>
              <a:noFill/>
            </a:ln>
          </p:spPr>
          <p:txBody>
            <a:bodyPr lIns="80000" tIns="80000" rIns="80000" bIns="80000" anchor="ctr" anchorCtr="0">
              <a:noAutofit/>
            </a:bodyPr>
            <a:lstStyle/>
            <a:p>
              <a:pPr marL="0" marR="0" lvl="0" indent="0" algn="l" rtl="0">
                <a:lnSpc>
                  <a:spcPct val="90000"/>
                </a:lnSpc>
                <a:spcBef>
                  <a:spcPts val="0"/>
                </a:spcBef>
                <a:spcAft>
                  <a:spcPts val="735"/>
                </a:spcAft>
                <a:buSzPct val="25000"/>
                <a:buNone/>
              </a:pPr>
              <a:r>
                <a:rPr lang="en-US" sz="2100" b="1" i="0" u="none" strike="noStrike" cap="none" baseline="0" dirty="0">
                  <a:solidFill>
                    <a:schemeClr val="lt1"/>
                  </a:solidFill>
                  <a:latin typeface="Arial"/>
                  <a:ea typeface="Arial"/>
                  <a:cs typeface="Arial"/>
                  <a:sym typeface="Arial"/>
                </a:rPr>
                <a:t>Adjust Data for Partial Building Occupancies</a:t>
              </a:r>
            </a:p>
          </p:txBody>
        </p:sp>
        <p:sp>
          <p:nvSpPr>
            <p:cNvPr id="340" name="Shape 340"/>
            <p:cNvSpPr/>
            <p:nvPr/>
          </p:nvSpPr>
          <p:spPr>
            <a:xfrm>
              <a:off x="1997963" y="3749039"/>
              <a:ext cx="6688836" cy="822960"/>
            </a:xfrm>
            <a:prstGeom prst="roundRect">
              <a:avLst>
                <a:gd name="adj" fmla="val 10000"/>
              </a:avLst>
            </a:prstGeom>
            <a:solidFill>
              <a:srgbClr val="003C7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41" name="Shape 341"/>
            <p:cNvSpPr txBox="1"/>
            <p:nvPr/>
          </p:nvSpPr>
          <p:spPr>
            <a:xfrm>
              <a:off x="1997963" y="3749039"/>
              <a:ext cx="5654420" cy="822959"/>
            </a:xfrm>
            <a:prstGeom prst="rect">
              <a:avLst/>
            </a:prstGeom>
            <a:noFill/>
            <a:ln>
              <a:noFill/>
            </a:ln>
          </p:spPr>
          <p:txBody>
            <a:bodyPr lIns="80000" tIns="80000" rIns="80000" bIns="80000" anchor="ctr" anchorCtr="0">
              <a:noAutofit/>
            </a:bodyPr>
            <a:lstStyle/>
            <a:p>
              <a:pPr marL="0" marR="0" lvl="0" indent="0" algn="l" rtl="0">
                <a:lnSpc>
                  <a:spcPct val="90000"/>
                </a:lnSpc>
                <a:spcBef>
                  <a:spcPts val="0"/>
                </a:spcBef>
                <a:spcAft>
                  <a:spcPts val="735"/>
                </a:spcAft>
                <a:buSzPct val="25000"/>
                <a:buNone/>
              </a:pPr>
              <a:r>
                <a:rPr lang="en-US" sz="2100" b="1" i="0" u="none" strike="noStrike" cap="none" baseline="0" dirty="0">
                  <a:solidFill>
                    <a:schemeClr val="lt1"/>
                  </a:solidFill>
                  <a:latin typeface="Arial"/>
                  <a:ea typeface="Arial"/>
                  <a:cs typeface="Arial"/>
                  <a:sym typeface="Arial"/>
                </a:rPr>
                <a:t>Regularly Report Utility Data to GSA and Provide Annual GHG Estimates</a:t>
              </a:r>
            </a:p>
          </p:txBody>
        </p:sp>
        <p:sp>
          <p:nvSpPr>
            <p:cNvPr id="342" name="Shape 342"/>
            <p:cNvSpPr/>
            <p:nvPr/>
          </p:nvSpPr>
          <p:spPr>
            <a:xfrm>
              <a:off x="6153912" y="601216"/>
              <a:ext cx="534923" cy="534923"/>
            </a:xfrm>
            <a:prstGeom prst="downArrow">
              <a:avLst>
                <a:gd name="adj1" fmla="val 55000"/>
                <a:gd name="adj2" fmla="val 45000"/>
              </a:avLst>
            </a:prstGeom>
            <a:solidFill>
              <a:srgbClr val="F2F2F2">
                <a:alpha val="89803"/>
              </a:srgbClr>
            </a:solidFill>
            <a:ln w="25400" cap="flat" cmpd="sng">
              <a:solidFill>
                <a:srgbClr val="5B6770">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43" name="Shape 343"/>
            <p:cNvSpPr txBox="1"/>
            <p:nvPr/>
          </p:nvSpPr>
          <p:spPr>
            <a:xfrm>
              <a:off x="6153912" y="601216"/>
              <a:ext cx="534923" cy="534923"/>
            </a:xfrm>
            <a:prstGeom prst="rect">
              <a:avLst/>
            </a:prstGeom>
            <a:noFill/>
            <a:ln>
              <a:noFill/>
            </a:ln>
          </p:spPr>
          <p:txBody>
            <a:bodyPr lIns="31750" tIns="31750" rIns="31750" bIns="31750" anchor="ctr" anchorCtr="0">
              <a:noAutofit/>
            </a:bodyPr>
            <a:lstStyle/>
            <a:p>
              <a:pPr marL="0" marR="0" lvl="0" indent="0" algn="ctr" rtl="0">
                <a:lnSpc>
                  <a:spcPct val="90000"/>
                </a:lnSpc>
                <a:spcBef>
                  <a:spcPts val="0"/>
                </a:spcBef>
                <a:spcAft>
                  <a:spcPts val="875"/>
                </a:spcAft>
                <a:buNone/>
              </a:pPr>
              <a:endParaRPr sz="2500" b="0" i="0" u="none" strike="noStrike" cap="none" baseline="0" dirty="0">
                <a:solidFill>
                  <a:schemeClr val="dk1"/>
                </a:solidFill>
                <a:latin typeface="Arial"/>
                <a:ea typeface="Arial"/>
                <a:cs typeface="Arial"/>
                <a:sym typeface="Arial"/>
              </a:endParaRPr>
            </a:p>
          </p:txBody>
        </p:sp>
        <p:sp>
          <p:nvSpPr>
            <p:cNvPr id="344" name="Shape 344"/>
            <p:cNvSpPr/>
            <p:nvPr/>
          </p:nvSpPr>
          <p:spPr>
            <a:xfrm>
              <a:off x="6653403" y="1538478"/>
              <a:ext cx="534923" cy="534923"/>
            </a:xfrm>
            <a:prstGeom prst="downArrow">
              <a:avLst>
                <a:gd name="adj1" fmla="val 55000"/>
                <a:gd name="adj2" fmla="val 45000"/>
              </a:avLst>
            </a:prstGeom>
            <a:solidFill>
              <a:srgbClr val="F2F2F2">
                <a:alpha val="89803"/>
              </a:srgbClr>
            </a:solidFill>
            <a:ln w="25400" cap="flat" cmpd="sng">
              <a:solidFill>
                <a:srgbClr val="5B6770">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45" name="Shape 345"/>
            <p:cNvSpPr txBox="1"/>
            <p:nvPr/>
          </p:nvSpPr>
          <p:spPr>
            <a:xfrm>
              <a:off x="6653403" y="1538478"/>
              <a:ext cx="534923" cy="534923"/>
            </a:xfrm>
            <a:prstGeom prst="rect">
              <a:avLst/>
            </a:prstGeom>
            <a:noFill/>
            <a:ln>
              <a:noFill/>
            </a:ln>
          </p:spPr>
          <p:txBody>
            <a:bodyPr lIns="31750" tIns="31750" rIns="31750" bIns="31750" anchor="ctr" anchorCtr="0">
              <a:noAutofit/>
            </a:bodyPr>
            <a:lstStyle/>
            <a:p>
              <a:pPr marL="0" marR="0" lvl="0" indent="0" algn="ctr" rtl="0">
                <a:lnSpc>
                  <a:spcPct val="90000"/>
                </a:lnSpc>
                <a:spcBef>
                  <a:spcPts val="0"/>
                </a:spcBef>
                <a:spcAft>
                  <a:spcPts val="875"/>
                </a:spcAft>
                <a:buNone/>
              </a:pPr>
              <a:endParaRPr sz="2500" b="0" i="0" u="none" strike="noStrike" cap="none" baseline="0" dirty="0">
                <a:solidFill>
                  <a:schemeClr val="dk1"/>
                </a:solidFill>
                <a:latin typeface="Arial"/>
                <a:ea typeface="Arial"/>
                <a:cs typeface="Arial"/>
                <a:sym typeface="Arial"/>
              </a:endParaRPr>
            </a:p>
          </p:txBody>
        </p:sp>
        <p:sp>
          <p:nvSpPr>
            <p:cNvPr id="346" name="Shape 346"/>
            <p:cNvSpPr/>
            <p:nvPr/>
          </p:nvSpPr>
          <p:spPr>
            <a:xfrm>
              <a:off x="7162800" y="2362199"/>
              <a:ext cx="534923" cy="534923"/>
            </a:xfrm>
            <a:prstGeom prst="downArrow">
              <a:avLst>
                <a:gd name="adj1" fmla="val 55000"/>
                <a:gd name="adj2" fmla="val 45000"/>
              </a:avLst>
            </a:prstGeom>
            <a:solidFill>
              <a:srgbClr val="E7F2F3">
                <a:alpha val="89803"/>
              </a:srgbClr>
            </a:solidFill>
            <a:ln w="28575" cap="flat" cmpd="sng">
              <a:solidFill>
                <a:srgbClr val="7F7F7F">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47" name="Shape 347"/>
            <p:cNvSpPr txBox="1"/>
            <p:nvPr/>
          </p:nvSpPr>
          <p:spPr>
            <a:xfrm>
              <a:off x="7162800" y="2362199"/>
              <a:ext cx="534923" cy="534923"/>
            </a:xfrm>
            <a:prstGeom prst="rect">
              <a:avLst/>
            </a:prstGeom>
            <a:noFill/>
            <a:ln>
              <a:noFill/>
            </a:ln>
          </p:spPr>
          <p:txBody>
            <a:bodyPr lIns="31750" tIns="31750" rIns="31750" bIns="31750" anchor="ctr" anchorCtr="0">
              <a:noAutofit/>
            </a:bodyPr>
            <a:lstStyle/>
            <a:p>
              <a:pPr marL="0" marR="0" lvl="0" indent="0" algn="ctr" rtl="0">
                <a:lnSpc>
                  <a:spcPct val="90000"/>
                </a:lnSpc>
                <a:spcBef>
                  <a:spcPts val="0"/>
                </a:spcBef>
                <a:spcAft>
                  <a:spcPts val="875"/>
                </a:spcAft>
                <a:buNone/>
              </a:pPr>
              <a:endParaRPr sz="2500" b="0" i="0" u="none" strike="noStrike" cap="none" baseline="0" dirty="0">
                <a:solidFill>
                  <a:schemeClr val="dk1"/>
                </a:solidFill>
                <a:latin typeface="Arial"/>
                <a:ea typeface="Arial"/>
                <a:cs typeface="Arial"/>
                <a:sym typeface="Arial"/>
              </a:endParaRPr>
            </a:p>
          </p:txBody>
        </p:sp>
        <p:sp>
          <p:nvSpPr>
            <p:cNvPr id="348" name="Shape 348"/>
            <p:cNvSpPr/>
            <p:nvPr/>
          </p:nvSpPr>
          <p:spPr>
            <a:xfrm>
              <a:off x="7652385" y="3408425"/>
              <a:ext cx="534923" cy="534923"/>
            </a:xfrm>
            <a:prstGeom prst="downArrow">
              <a:avLst>
                <a:gd name="adj1" fmla="val 55000"/>
                <a:gd name="adj2" fmla="val 45000"/>
              </a:avLst>
            </a:prstGeom>
            <a:solidFill>
              <a:srgbClr val="E7F2F3">
                <a:alpha val="89803"/>
              </a:srgbClr>
            </a:solidFill>
            <a:ln w="25400" cap="flat" cmpd="sng">
              <a:solidFill>
                <a:srgbClr val="E7F2F3">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49" name="Shape 349"/>
            <p:cNvSpPr txBox="1"/>
            <p:nvPr/>
          </p:nvSpPr>
          <p:spPr>
            <a:xfrm>
              <a:off x="7652385" y="3408425"/>
              <a:ext cx="534923" cy="534923"/>
            </a:xfrm>
            <a:prstGeom prst="rect">
              <a:avLst/>
            </a:prstGeom>
            <a:noFill/>
            <a:ln>
              <a:noFill/>
            </a:ln>
          </p:spPr>
          <p:txBody>
            <a:bodyPr lIns="31750" tIns="31750" rIns="31750" bIns="31750" anchor="ctr" anchorCtr="0">
              <a:noAutofit/>
            </a:bodyPr>
            <a:lstStyle/>
            <a:p>
              <a:pPr marL="0" marR="0" lvl="0" indent="0" algn="ctr" rtl="0">
                <a:lnSpc>
                  <a:spcPct val="90000"/>
                </a:lnSpc>
                <a:spcBef>
                  <a:spcPts val="0"/>
                </a:spcBef>
                <a:spcAft>
                  <a:spcPts val="875"/>
                </a:spcAft>
                <a:buNone/>
              </a:pPr>
              <a:endParaRPr sz="2500" b="0" i="0" u="none" strike="noStrike" cap="none" baseline="0" dirty="0">
                <a:solidFill>
                  <a:schemeClr val="dk1"/>
                </a:solidFill>
                <a:latin typeface="Arial"/>
                <a:ea typeface="Arial"/>
                <a:cs typeface="Arial"/>
                <a:sym typeface="Arial"/>
              </a:endParaRPr>
            </a:p>
          </p:txBody>
        </p:sp>
      </p:gr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sldNum" idx="12"/>
          </p:nvPr>
        </p:nvSpPr>
        <p:spPr>
          <a:xfrm>
            <a:off x="6934200" y="6610350"/>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FFFFFF"/>
                </a:solidFill>
                <a:latin typeface="Arial"/>
                <a:ea typeface="Arial"/>
                <a:cs typeface="Arial"/>
                <a:sym typeface="Arial"/>
              </a:rPr>
              <a:pPr marL="0" marR="0" lvl="0" indent="0" algn="r" rtl="0">
                <a:spcBef>
                  <a:spcPts val="0"/>
                </a:spcBef>
                <a:buSzPct val="25000"/>
                <a:buNone/>
              </a:pPr>
              <a:t>11</a:t>
            </a:fld>
            <a:endParaRPr lang="en-US" sz="1400" b="0" i="0" u="none" strike="noStrike" cap="none" baseline="0" dirty="0">
              <a:solidFill>
                <a:srgbClr val="FFFFFF"/>
              </a:solidFill>
              <a:latin typeface="Arial"/>
              <a:ea typeface="Arial"/>
              <a:cs typeface="Arial"/>
              <a:sym typeface="Arial"/>
            </a:endParaRPr>
          </a:p>
        </p:txBody>
      </p:sp>
      <p:sp>
        <p:nvSpPr>
          <p:cNvPr id="356" name="Shape 356"/>
          <p:cNvSpPr txBox="1"/>
          <p:nvPr/>
        </p:nvSpPr>
        <p:spPr>
          <a:xfrm>
            <a:off x="1447800" y="381000"/>
            <a:ext cx="6324600" cy="47705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dirty="0">
                <a:solidFill>
                  <a:srgbClr val="00427E"/>
                </a:solidFill>
                <a:latin typeface="Calibri"/>
                <a:ea typeface="Calibri"/>
                <a:cs typeface="Calibri"/>
                <a:sym typeface="Calibri"/>
              </a:rPr>
              <a:t>Utility Consumption Reporting Clause</a:t>
            </a:r>
          </a:p>
        </p:txBody>
      </p:sp>
      <p:graphicFrame>
        <p:nvGraphicFramePr>
          <p:cNvPr id="357" name="Shape 357"/>
          <p:cNvGraphicFramePr/>
          <p:nvPr/>
        </p:nvGraphicFramePr>
        <p:xfrm>
          <a:off x="457200" y="2209800"/>
          <a:ext cx="8077200" cy="3886200"/>
        </p:xfrm>
        <a:graphic>
          <a:graphicData uri="http://schemas.openxmlformats.org/drawingml/2006/table">
            <a:tbl>
              <a:tblPr>
                <a:noFill/>
                <a:tableStyleId>{682054C0-DDF9-474D-A300-72FADCBFAAF8}</a:tableStyleId>
              </a:tblPr>
              <a:tblGrid>
                <a:gridCol w="8077200"/>
              </a:tblGrid>
              <a:tr h="534200">
                <a:tc>
                  <a:txBody>
                    <a:bodyPr/>
                    <a:lstStyle/>
                    <a:p>
                      <a:pPr marL="0" marR="0" lvl="0" indent="0" algn="ctr" rtl="0">
                        <a:lnSpc>
                          <a:spcPct val="115000"/>
                        </a:lnSpc>
                        <a:spcBef>
                          <a:spcPts val="0"/>
                        </a:spcBef>
                        <a:spcAft>
                          <a:spcPts val="0"/>
                        </a:spcAft>
                        <a:buSzPct val="25000"/>
                        <a:buNone/>
                      </a:pPr>
                      <a:r>
                        <a:rPr lang="en-US" sz="1400" b="1" u="none" strike="noStrike" cap="none" baseline="0" dirty="0">
                          <a:solidFill>
                            <a:schemeClr val="lt1"/>
                          </a:solidFill>
                          <a:latin typeface="Arial"/>
                          <a:ea typeface="Arial"/>
                          <a:cs typeface="Arial"/>
                          <a:sym typeface="Arial"/>
                        </a:rPr>
                        <a:t>UTILITY CONSUMPTION REPORTING CLAUSE   (OCT 2015)</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solidFill>
                      <a:srgbClr val="862633"/>
                    </a:solidFill>
                  </a:tcPr>
                </a:tc>
              </a:tr>
              <a:tr h="3352000">
                <a:tc>
                  <a:txBody>
                    <a:bodyPr/>
                    <a:lstStyle/>
                    <a:p>
                      <a:pPr marL="0" marR="0" lvl="0" indent="0" algn="l" rtl="0">
                        <a:spcBef>
                          <a:spcPts val="0"/>
                        </a:spcBef>
                        <a:buSzPct val="25000"/>
                        <a:buNone/>
                      </a:pPr>
                      <a:r>
                        <a:rPr lang="en-US" sz="2200" u="none" strike="noStrike" cap="none" baseline="0" dirty="0">
                          <a:solidFill>
                            <a:schemeClr val="dk1"/>
                          </a:solidFill>
                          <a:latin typeface="Arial"/>
                          <a:ea typeface="Arial"/>
                          <a:cs typeface="Arial"/>
                          <a:sym typeface="Arial"/>
                        </a:rPr>
                        <a:t> </a:t>
                      </a:r>
                      <a:r>
                        <a:rPr lang="en-US" sz="2200" b="0" i="0" u="none" strike="noStrike" cap="none" baseline="0" dirty="0">
                          <a:solidFill>
                            <a:schemeClr val="dk1"/>
                          </a:solidFill>
                          <a:latin typeface="Arial"/>
                          <a:ea typeface="Arial"/>
                          <a:cs typeface="Arial"/>
                          <a:sym typeface="Arial"/>
                        </a:rPr>
                        <a:t>Upon the </a:t>
                      </a:r>
                      <a:r>
                        <a:rPr lang="en-US" sz="2200" b="0" i="0" u="sng" strike="noStrike" cap="none" baseline="0" dirty="0">
                          <a:solidFill>
                            <a:schemeClr val="dk1"/>
                          </a:solidFill>
                          <a:latin typeface="Arial"/>
                          <a:ea typeface="Arial"/>
                          <a:cs typeface="Arial"/>
                          <a:sym typeface="Arial"/>
                        </a:rPr>
                        <a:t>effective date </a:t>
                      </a:r>
                      <a:r>
                        <a:rPr lang="en-US" sz="2200" b="0" i="0" u="none" strike="noStrike" cap="none" baseline="0" dirty="0">
                          <a:solidFill>
                            <a:schemeClr val="dk1"/>
                          </a:solidFill>
                          <a:latin typeface="Arial"/>
                          <a:ea typeface="Arial"/>
                          <a:cs typeface="Arial"/>
                          <a:sym typeface="Arial"/>
                        </a:rPr>
                        <a:t>of the Lease, only for leases </a:t>
                      </a:r>
                      <a:r>
                        <a:rPr lang="en-US" sz="2200" b="0" i="0" u="sng" strike="noStrike" cap="none" baseline="0" dirty="0">
                          <a:solidFill>
                            <a:schemeClr val="dk1"/>
                          </a:solidFill>
                          <a:latin typeface="Arial"/>
                          <a:ea typeface="Arial"/>
                          <a:cs typeface="Arial"/>
                          <a:sym typeface="Arial"/>
                        </a:rPr>
                        <a:t>over 10,000 RSF, </a:t>
                      </a:r>
                      <a:r>
                        <a:rPr lang="en-US" sz="2200" b="0" i="0" u="none" strike="noStrike" cap="none" baseline="0" dirty="0">
                          <a:solidFill>
                            <a:schemeClr val="dk1"/>
                          </a:solidFill>
                          <a:latin typeface="Arial"/>
                          <a:ea typeface="Arial"/>
                          <a:cs typeface="Arial"/>
                          <a:sym typeface="Arial"/>
                        </a:rPr>
                        <a:t>the Lessor shall provide regular quarterly reports for the amount of </a:t>
                      </a:r>
                      <a:r>
                        <a:rPr lang="en-US" sz="2200" b="0" i="0" u="sng" strike="noStrike" cap="none" baseline="0" dirty="0">
                          <a:solidFill>
                            <a:schemeClr val="dk1"/>
                          </a:solidFill>
                          <a:latin typeface="Arial"/>
                          <a:ea typeface="Arial"/>
                          <a:cs typeface="Arial"/>
                          <a:sym typeface="Arial"/>
                        </a:rPr>
                        <a:t>utilities (including water) </a:t>
                      </a:r>
                      <a:r>
                        <a:rPr lang="en-US" sz="2200" b="0" i="0" u="none" strike="noStrike" cap="none" baseline="0" dirty="0">
                          <a:solidFill>
                            <a:schemeClr val="dk1"/>
                          </a:solidFill>
                          <a:latin typeface="Arial"/>
                          <a:ea typeface="Arial"/>
                          <a:cs typeface="Arial"/>
                          <a:sym typeface="Arial"/>
                        </a:rPr>
                        <a:t>consumed at the Building broken down by utility type per month for the duration of the Lease. Lessors shall report this utility consumption data within 45 calendar days of the end of each calendar quarter. Data reported includes, but is not limited to, the number of actual units consumed, by utility type per month, and associated start and end date(s) for that consumption.</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r>
            </a:tbl>
          </a:graphicData>
        </a:graphic>
      </p:graphicFrame>
      <p:sp>
        <p:nvSpPr>
          <p:cNvPr id="358" name="Shape 358"/>
          <p:cNvSpPr txBox="1"/>
          <p:nvPr/>
        </p:nvSpPr>
        <p:spPr>
          <a:xfrm>
            <a:off x="609600" y="1295400"/>
            <a:ext cx="7391399"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i="0" u="none" strike="noStrike" cap="none" baseline="0" dirty="0">
                <a:solidFill>
                  <a:schemeClr val="dk1"/>
                </a:solidFill>
                <a:latin typeface="Arial"/>
                <a:ea typeface="Arial"/>
                <a:cs typeface="Arial"/>
                <a:sym typeface="Arial"/>
              </a:rPr>
              <a:t>UCR clause and UCR process is a response to GHG reporting requirements (2008-2014) and the new E.O. (2015)</a:t>
            </a:r>
            <a:r>
              <a:rPr lang="en-US" sz="1800" b="1" i="0" u="none" strike="noStrike" cap="none" baseline="0" dirty="0">
                <a:solidFill>
                  <a:schemeClr val="dk1"/>
                </a:solidFill>
                <a:latin typeface="Arial"/>
                <a:ea typeface="Arial"/>
                <a:cs typeface="Arial"/>
                <a:sym typeface="Arial"/>
              </a:rPr>
              <a:t> </a:t>
            </a:r>
          </a:p>
        </p:txBody>
      </p:sp>
      <p:pic>
        <p:nvPicPr>
          <p:cNvPr id="359" name="Shape 359"/>
          <p:cNvPicPr preferRelativeResize="0"/>
          <p:nvPr/>
        </p:nvPicPr>
        <p:blipFill rotWithShape="1">
          <a:blip r:embed="rId3">
            <a:alphaModFix/>
          </a:blip>
          <a:srcRect/>
          <a:stretch/>
        </p:blipFill>
        <p:spPr>
          <a:xfrm>
            <a:off x="7696200" y="304800"/>
            <a:ext cx="1219199" cy="9975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sldNum" idx="12"/>
          </p:nvPr>
        </p:nvSpPr>
        <p:spPr>
          <a:xfrm>
            <a:off x="6842113" y="6381751"/>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buSzPct val="25000"/>
                <a:buNone/>
              </a:pPr>
              <a:t>12</a:t>
            </a:fld>
            <a:endParaRPr lang="en-US" sz="1400" b="0" i="0" u="none" strike="noStrike" cap="none" baseline="0" dirty="0">
              <a:solidFill>
                <a:schemeClr val="tx1"/>
              </a:solidFill>
              <a:latin typeface="Arial"/>
              <a:ea typeface="Arial"/>
              <a:cs typeface="Arial"/>
              <a:sym typeface="Arial"/>
            </a:endParaRPr>
          </a:p>
        </p:txBody>
      </p:sp>
      <p:graphicFrame>
        <p:nvGraphicFramePr>
          <p:cNvPr id="366" name="Shape 366"/>
          <p:cNvGraphicFramePr/>
          <p:nvPr/>
        </p:nvGraphicFramePr>
        <p:xfrm>
          <a:off x="381000" y="1420101"/>
          <a:ext cx="6385925" cy="4768006"/>
        </p:xfrm>
        <a:graphic>
          <a:graphicData uri="http://schemas.openxmlformats.org/drawingml/2006/table">
            <a:tbl>
              <a:tblPr>
                <a:noFill/>
                <a:tableStyleId>{EA61FE2E-2401-4420-BA45-1FE521285D97}</a:tableStyleId>
              </a:tblPr>
              <a:tblGrid>
                <a:gridCol w="2807314"/>
                <a:gridCol w="1491393"/>
                <a:gridCol w="683561"/>
                <a:gridCol w="684161"/>
                <a:gridCol w="719496"/>
              </a:tblGrid>
              <a:tr h="352913">
                <a:tc>
                  <a:txBody>
                    <a:bodyPr/>
                    <a:lstStyle/>
                    <a:p>
                      <a:pPr marL="0" marR="0" lvl="0" indent="0" algn="l" rtl="0">
                        <a:spcBef>
                          <a:spcPts val="0"/>
                        </a:spcBef>
                        <a:spcAft>
                          <a:spcPts val="0"/>
                        </a:spcAft>
                        <a:buSzPct val="25000"/>
                        <a:buNone/>
                      </a:pPr>
                      <a:r>
                        <a:rPr lang="en-US" sz="1800" b="1" i="0" u="none" strike="noStrike" cap="none" baseline="0" dirty="0">
                          <a:solidFill>
                            <a:srgbClr val="000000"/>
                          </a:solidFill>
                          <a:latin typeface="Calibri"/>
                          <a:ea typeface="Calibri"/>
                          <a:cs typeface="Calibri"/>
                          <a:sym typeface="Calibri"/>
                        </a:rPr>
                        <a:t>Universe of Leases</a:t>
                      </a:r>
                    </a:p>
                  </a:txBody>
                  <a:tcPr marL="47250" marR="47250" marT="47250" marB="472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1" i="0" u="none" strike="noStrike" cap="none" baseline="0" dirty="0">
                          <a:solidFill>
                            <a:srgbClr val="000000"/>
                          </a:solidFill>
                          <a:latin typeface="Calibri"/>
                          <a:ea typeface="Calibri"/>
                          <a:cs typeface="Calibri"/>
                          <a:sym typeface="Calibri"/>
                        </a:rPr>
                        <a:t>RSF</a:t>
                      </a:r>
                    </a:p>
                  </a:txBody>
                  <a:tcPr marL="47250" marR="47250" marT="47250" marB="472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800" b="1" i="0" u="none" strike="noStrike" cap="none" baseline="0" dirty="0">
                          <a:solidFill>
                            <a:srgbClr val="000000"/>
                          </a:solidFill>
                          <a:latin typeface="Calibri"/>
                          <a:ea typeface="Calibri"/>
                          <a:cs typeface="Calibri"/>
                          <a:sym typeface="Calibri"/>
                        </a:rPr>
                        <a:t>FY15</a:t>
                      </a:r>
                    </a:p>
                  </a:txBody>
                  <a:tcPr marL="47250" marR="47250" marT="47250" marB="472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800" b="1" i="0" u="none" strike="noStrike" cap="none" baseline="0" dirty="0">
                          <a:solidFill>
                            <a:srgbClr val="000000"/>
                          </a:solidFill>
                          <a:latin typeface="Calibri"/>
                          <a:ea typeface="Calibri"/>
                          <a:cs typeface="Calibri"/>
                          <a:sym typeface="Calibri"/>
                        </a:rPr>
                        <a:t>FY16</a:t>
                      </a:r>
                    </a:p>
                  </a:txBody>
                  <a:tcPr marL="47250" marR="47250" marT="47250" marB="472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800" b="1" i="0" u="none" strike="noStrike" cap="none" baseline="0" dirty="0">
                          <a:solidFill>
                            <a:srgbClr val="000000"/>
                          </a:solidFill>
                          <a:latin typeface="Calibri"/>
                          <a:ea typeface="Calibri"/>
                          <a:cs typeface="Calibri"/>
                          <a:sym typeface="Calibri"/>
                        </a:rPr>
                        <a:t>FY17</a:t>
                      </a:r>
                    </a:p>
                  </a:txBody>
                  <a:tcPr marL="47250" marR="47250" marT="47250" marB="472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80813">
                <a:tc>
                  <a:txBody>
                    <a:bodyPr/>
                    <a:lstStyle/>
                    <a:p>
                      <a:pPr marL="0" marR="0" lvl="0" indent="0" algn="l" rtl="0">
                        <a:spcBef>
                          <a:spcPts val="0"/>
                        </a:spcBef>
                        <a:spcAft>
                          <a:spcPts val="0"/>
                        </a:spcAft>
                        <a:buSzPct val="25000"/>
                        <a:buNone/>
                      </a:pPr>
                      <a:r>
                        <a:rPr lang="en-US" sz="1600" b="1" i="0" u="none" strike="noStrike" cap="none" baseline="0" dirty="0">
                          <a:solidFill>
                            <a:srgbClr val="FFFFFF"/>
                          </a:solidFill>
                          <a:latin typeface="Calibri"/>
                          <a:ea typeface="Calibri"/>
                          <a:cs typeface="Calibri"/>
                          <a:sym typeface="Calibri"/>
                        </a:rPr>
                        <a:t>8,500 Total Leases</a:t>
                      </a:r>
                    </a:p>
                    <a:p>
                      <a:pPr marL="0" marR="0" lvl="0" indent="0" algn="l" rtl="0">
                        <a:spcBef>
                          <a:spcPts val="0"/>
                        </a:spcBef>
                        <a:spcAft>
                          <a:spcPts val="0"/>
                        </a:spcAft>
                        <a:buSzPct val="25000"/>
                        <a:buNone/>
                      </a:pPr>
                      <a:r>
                        <a:rPr lang="en-US" sz="1600" b="1" i="0" u="none" strike="noStrike" cap="none" baseline="0" dirty="0">
                          <a:solidFill>
                            <a:srgbClr val="FFFFFF"/>
                          </a:solidFill>
                          <a:latin typeface="Calibri"/>
                          <a:ea typeface="Calibri"/>
                          <a:cs typeface="Calibri"/>
                          <a:sym typeface="Calibri"/>
                        </a:rPr>
                        <a:t>(As of Jan 2015 REXUS Data)</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606060"/>
                    </a:solidFill>
                  </a:tcPr>
                </a:tc>
                <a:tc>
                  <a:txBody>
                    <a:bodyPr/>
                    <a:lstStyle/>
                    <a:p>
                      <a:pPr marL="0" marR="0" lvl="0" indent="0" algn="ctr" rtl="0">
                        <a:spcBef>
                          <a:spcPts val="0"/>
                        </a:spcBef>
                        <a:spcAft>
                          <a:spcPts val="0"/>
                        </a:spcAft>
                        <a:buSzPct val="25000"/>
                        <a:buNone/>
                      </a:pPr>
                      <a:r>
                        <a:rPr lang="en-US" sz="1700" b="1" i="0" u="none" strike="noStrike" cap="none" baseline="0" dirty="0">
                          <a:solidFill>
                            <a:srgbClr val="FFFFFF"/>
                          </a:solidFill>
                          <a:latin typeface="Calibri"/>
                          <a:ea typeface="Calibri"/>
                          <a:cs typeface="Calibri"/>
                          <a:sym typeface="Calibri"/>
                        </a:rPr>
                        <a:t>195,650,597</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606060"/>
                    </a:solidFill>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606060"/>
                    </a:solidFill>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606060"/>
                    </a:solidFill>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606060"/>
                    </a:solidFill>
                  </a:tcPr>
                </a:tc>
              </a:tr>
              <a:tr h="651413">
                <a:tc>
                  <a:txBody>
                    <a:bodyPr/>
                    <a:lstStyle/>
                    <a:p>
                      <a:pPr marL="0" marR="0" lvl="0" indent="0" algn="l" rtl="0">
                        <a:spcBef>
                          <a:spcPts val="0"/>
                        </a:spcBef>
                        <a:spcAft>
                          <a:spcPts val="0"/>
                        </a:spcAft>
                        <a:buSzPct val="25000"/>
                        <a:buNone/>
                      </a:pPr>
                      <a:r>
                        <a:rPr lang="en-US" sz="1600" b="1" i="0" u="none" strike="noStrike" cap="none" baseline="0" dirty="0">
                          <a:solidFill>
                            <a:srgbClr val="000000"/>
                          </a:solidFill>
                          <a:latin typeface="Calibri"/>
                          <a:ea typeface="Calibri"/>
                          <a:cs typeface="Calibri"/>
                          <a:sym typeface="Calibri"/>
                        </a:rPr>
                        <a:t>1,036 Leases</a:t>
                      </a:r>
                    </a:p>
                    <a:p>
                      <a:pPr marL="0" marR="0" lvl="0" indent="0" algn="l" rtl="0">
                        <a:spcBef>
                          <a:spcPts val="0"/>
                        </a:spcBef>
                        <a:spcAft>
                          <a:spcPts val="0"/>
                        </a:spcAft>
                        <a:buSzPct val="25000"/>
                        <a:buNone/>
                      </a:pPr>
                      <a:r>
                        <a:rPr lang="en-US" sz="1600" b="1" i="0" u="none" strike="noStrike" cap="none" baseline="0" dirty="0">
                          <a:solidFill>
                            <a:srgbClr val="000000"/>
                          </a:solidFill>
                          <a:latin typeface="Calibri"/>
                          <a:ea typeface="Calibri"/>
                          <a:cs typeface="Calibri"/>
                          <a:sym typeface="Calibri"/>
                        </a:rPr>
                        <a:t>w/ UCR Clause (Jan. 2013)</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A5A5"/>
                    </a:solidFill>
                  </a:tcPr>
                </a:tc>
                <a:tc>
                  <a:txBody>
                    <a:bodyPr/>
                    <a:lstStyle/>
                    <a:p>
                      <a:pPr marL="0" marR="0" lvl="0" indent="0" algn="ctr" rtl="0">
                        <a:spcBef>
                          <a:spcPts val="0"/>
                        </a:spcBef>
                        <a:spcAft>
                          <a:spcPts val="0"/>
                        </a:spcAft>
                        <a:buSzPct val="25000"/>
                        <a:buNone/>
                      </a:pPr>
                      <a:r>
                        <a:rPr lang="en-US" sz="1700" b="1" i="0" u="none" strike="noStrike" cap="none" baseline="0" dirty="0">
                          <a:solidFill>
                            <a:srgbClr val="000000"/>
                          </a:solidFill>
                          <a:latin typeface="Calibri"/>
                          <a:ea typeface="Calibri"/>
                          <a:cs typeface="Calibri"/>
                          <a:sym typeface="Calibri"/>
                        </a:rPr>
                        <a:t>22,492,987 (100%)</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A5A5"/>
                    </a:solidFill>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A5A5"/>
                    </a:solidFill>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A5A5"/>
                    </a:solidFill>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A5A5"/>
                    </a:solidFill>
                  </a:tcPr>
                </a:tc>
              </a:tr>
              <a:tr h="770759">
                <a:tc>
                  <a:txBody>
                    <a:bodyPr/>
                    <a:lstStyle/>
                    <a:p>
                      <a:pPr marL="0" marR="0" lvl="0" indent="0" algn="l" rtl="0">
                        <a:spcBef>
                          <a:spcPts val="0"/>
                        </a:spcBef>
                        <a:spcAft>
                          <a:spcPts val="0"/>
                        </a:spcAft>
                        <a:buSzPct val="25000"/>
                        <a:buNone/>
                      </a:pPr>
                      <a:r>
                        <a:rPr lang="en-US" sz="1600" b="1" i="0" u="none" strike="noStrike" cap="none" baseline="0" dirty="0">
                          <a:solidFill>
                            <a:srgbClr val="000000"/>
                          </a:solidFill>
                          <a:latin typeface="Calibri"/>
                          <a:ea typeface="Calibri"/>
                          <a:cs typeface="Calibri"/>
                          <a:sym typeface="Calibri"/>
                        </a:rPr>
                        <a:t>1st Pilot Group - 64 Leases</a:t>
                      </a:r>
                    </a:p>
                    <a:p>
                      <a:pPr marL="0" marR="0" lvl="0" indent="0" algn="l" rtl="0">
                        <a:spcBef>
                          <a:spcPts val="0"/>
                        </a:spcBef>
                        <a:spcAft>
                          <a:spcPts val="0"/>
                        </a:spcAft>
                        <a:buSzPct val="25000"/>
                        <a:buNone/>
                      </a:pPr>
                      <a:r>
                        <a:rPr lang="en-US" sz="1600" b="1" i="0" u="none" strike="noStrike" cap="none" baseline="0" dirty="0">
                          <a:solidFill>
                            <a:srgbClr val="000000"/>
                          </a:solidFill>
                          <a:latin typeface="Calibri"/>
                          <a:ea typeface="Calibri"/>
                          <a:cs typeface="Calibri"/>
                          <a:sym typeface="Calibri"/>
                        </a:rPr>
                        <a:t>Full Occupancy; &gt;= 50K RSF</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700" b="1" i="0" u="none" strike="noStrike" cap="none" baseline="0" dirty="0">
                          <a:solidFill>
                            <a:srgbClr val="000000"/>
                          </a:solidFill>
                          <a:latin typeface="Calibri"/>
                          <a:ea typeface="Calibri"/>
                          <a:cs typeface="Calibri"/>
                          <a:sym typeface="Calibri"/>
                        </a:rPr>
                        <a:t>10,726,293 </a:t>
                      </a:r>
                      <a:r>
                        <a:rPr lang="en-US" sz="1700" b="1" i="0" u="none" strike="noStrike" cap="none" baseline="0" dirty="0">
                          <a:solidFill>
                            <a:srgbClr val="C00000"/>
                          </a:solidFill>
                          <a:latin typeface="Calibri"/>
                          <a:ea typeface="Calibri"/>
                          <a:cs typeface="Calibri"/>
                          <a:sym typeface="Calibri"/>
                        </a:rPr>
                        <a:t>(48%)</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350" b="1" i="0" u="none" strike="noStrike" cap="none" baseline="0" dirty="0">
                          <a:solidFill>
                            <a:srgbClr val="000000"/>
                          </a:solidFill>
                          <a:latin typeface="Calibri"/>
                          <a:ea typeface="Calibri"/>
                          <a:cs typeface="Calibri"/>
                          <a:sym typeface="Calibri"/>
                        </a:rPr>
                        <a:t>✔</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806402">
                <a:tc>
                  <a:txBody>
                    <a:bodyPr/>
                    <a:lstStyle/>
                    <a:p>
                      <a:pPr marL="0" marR="0" lvl="0" indent="0" algn="l" rtl="0">
                        <a:spcBef>
                          <a:spcPts val="0"/>
                        </a:spcBef>
                        <a:spcAft>
                          <a:spcPts val="0"/>
                        </a:spcAft>
                        <a:buSzPct val="25000"/>
                        <a:buNone/>
                      </a:pPr>
                      <a:r>
                        <a:rPr lang="en-US" sz="1600" b="1" i="0" u="none" strike="noStrike" cap="none" baseline="0" dirty="0">
                          <a:solidFill>
                            <a:srgbClr val="000000"/>
                          </a:solidFill>
                          <a:latin typeface="Calibri"/>
                          <a:ea typeface="Calibri"/>
                          <a:cs typeface="Calibri"/>
                          <a:sym typeface="Calibri"/>
                        </a:rPr>
                        <a:t>2nd Pilot Group - 19 Leases</a:t>
                      </a:r>
                    </a:p>
                    <a:p>
                      <a:pPr marL="0" marR="0" lvl="0" indent="0" algn="l" rtl="0">
                        <a:spcBef>
                          <a:spcPts val="0"/>
                        </a:spcBef>
                        <a:spcAft>
                          <a:spcPts val="0"/>
                        </a:spcAft>
                        <a:buSzPct val="25000"/>
                        <a:buNone/>
                      </a:pPr>
                      <a:r>
                        <a:rPr lang="en-US" sz="1600" b="1" i="0" u="none" strike="noStrike" cap="none" baseline="0" dirty="0">
                          <a:solidFill>
                            <a:srgbClr val="000000"/>
                          </a:solidFill>
                          <a:latin typeface="Calibri"/>
                          <a:ea typeface="Calibri"/>
                          <a:cs typeface="Calibri"/>
                          <a:sym typeface="Calibri"/>
                        </a:rPr>
                        <a:t>Partial Occupancy; &gt;= 50K RSF</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700" b="1" i="0" u="none" strike="noStrike" cap="none" baseline="0" dirty="0">
                          <a:solidFill>
                            <a:srgbClr val="000000"/>
                          </a:solidFill>
                          <a:latin typeface="Calibri"/>
                          <a:ea typeface="Calibri"/>
                          <a:cs typeface="Calibri"/>
                          <a:sym typeface="Calibri"/>
                        </a:rPr>
                        <a:t>1,948,462 </a:t>
                      </a:r>
                    </a:p>
                    <a:p>
                      <a:pPr marL="0" marR="0" lvl="0" indent="0" algn="ctr" rtl="0">
                        <a:spcBef>
                          <a:spcPts val="0"/>
                        </a:spcBef>
                        <a:spcAft>
                          <a:spcPts val="0"/>
                        </a:spcAft>
                        <a:buSzPct val="25000"/>
                        <a:buNone/>
                      </a:pPr>
                      <a:r>
                        <a:rPr lang="en-US" sz="1700" b="1" i="0" u="none" strike="noStrike" cap="none" baseline="0" dirty="0">
                          <a:solidFill>
                            <a:srgbClr val="C00000"/>
                          </a:solidFill>
                          <a:latin typeface="Calibri"/>
                          <a:ea typeface="Calibri"/>
                          <a:cs typeface="Calibri"/>
                          <a:sym typeface="Calibri"/>
                        </a:rPr>
                        <a:t>(9%)</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350" b="1" i="0" u="none" strike="noStrike" cap="none" baseline="0" dirty="0">
                          <a:solidFill>
                            <a:srgbClr val="000000"/>
                          </a:solidFill>
                          <a:latin typeface="Calibri"/>
                          <a:ea typeface="Calibri"/>
                          <a:cs typeface="Calibri"/>
                          <a:sym typeface="Calibri"/>
                        </a:rPr>
                        <a:t>✔</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838386">
                <a:tc>
                  <a:txBody>
                    <a:bodyPr/>
                    <a:lstStyle/>
                    <a:p>
                      <a:pPr marL="0" marR="0" lvl="0" indent="0" algn="l" rtl="0">
                        <a:spcBef>
                          <a:spcPts val="0"/>
                        </a:spcBef>
                        <a:spcAft>
                          <a:spcPts val="0"/>
                        </a:spcAft>
                        <a:buSzPct val="25000"/>
                        <a:buNone/>
                      </a:pPr>
                      <a:r>
                        <a:rPr lang="en-US" sz="1600" b="1" i="0" u="none" strike="noStrike" cap="none" baseline="0" dirty="0">
                          <a:solidFill>
                            <a:srgbClr val="000000"/>
                          </a:solidFill>
                          <a:latin typeface="Calibri"/>
                          <a:ea typeface="Calibri"/>
                          <a:cs typeface="Calibri"/>
                          <a:sym typeface="Calibri"/>
                        </a:rPr>
                        <a:t>3rd Pilot Group - 70 Leases</a:t>
                      </a:r>
                    </a:p>
                    <a:p>
                      <a:pPr marL="0" marR="0" lvl="0" indent="0" algn="l" rtl="0">
                        <a:spcBef>
                          <a:spcPts val="0"/>
                        </a:spcBef>
                        <a:spcAft>
                          <a:spcPts val="0"/>
                        </a:spcAft>
                        <a:buSzPct val="25000"/>
                        <a:buNone/>
                      </a:pPr>
                      <a:r>
                        <a:rPr lang="en-US" sz="1600" b="1" i="0" u="none" strike="noStrike" cap="none" baseline="0" dirty="0">
                          <a:solidFill>
                            <a:srgbClr val="000000"/>
                          </a:solidFill>
                          <a:latin typeface="Calibri"/>
                          <a:ea typeface="Calibri"/>
                          <a:cs typeface="Calibri"/>
                          <a:sym typeface="Calibri"/>
                        </a:rPr>
                        <a:t>All Occupancy; &lt;50K &amp; &gt;=30K RSF</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700" b="1" i="0" u="none" strike="noStrike" cap="none" baseline="0" dirty="0">
                          <a:solidFill>
                            <a:srgbClr val="000000"/>
                          </a:solidFill>
                          <a:latin typeface="Calibri"/>
                          <a:ea typeface="Calibri"/>
                          <a:cs typeface="Calibri"/>
                          <a:sym typeface="Calibri"/>
                        </a:rPr>
                        <a:t>2,701,400 </a:t>
                      </a:r>
                      <a:r>
                        <a:rPr lang="en-US" sz="1700" b="1" i="0" u="none" strike="noStrike" cap="none" baseline="0" dirty="0">
                          <a:solidFill>
                            <a:srgbClr val="C00000"/>
                          </a:solidFill>
                          <a:latin typeface="Calibri"/>
                          <a:ea typeface="Calibri"/>
                          <a:cs typeface="Calibri"/>
                          <a:sym typeface="Calibri"/>
                        </a:rPr>
                        <a:t>(12%)</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350" b="1" i="0" u="none" strike="noStrike" cap="none" baseline="0" dirty="0">
                          <a:solidFill>
                            <a:srgbClr val="000000"/>
                          </a:solidFill>
                          <a:latin typeface="Calibri"/>
                          <a:ea typeface="Calibri"/>
                          <a:cs typeface="Calibri"/>
                          <a:sym typeface="Calibri"/>
                        </a:rPr>
                        <a:t>✔</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51413">
                <a:tc>
                  <a:txBody>
                    <a:bodyPr/>
                    <a:lstStyle/>
                    <a:p>
                      <a:pPr marL="0" marR="0" lvl="0" indent="0" algn="l" rtl="0">
                        <a:spcBef>
                          <a:spcPts val="0"/>
                        </a:spcBef>
                        <a:spcAft>
                          <a:spcPts val="0"/>
                        </a:spcAft>
                        <a:buSzPct val="25000"/>
                        <a:buNone/>
                      </a:pPr>
                      <a:r>
                        <a:rPr lang="en-US" sz="1600" b="1" i="0" u="none" strike="noStrike" cap="none" baseline="0" dirty="0">
                          <a:solidFill>
                            <a:srgbClr val="000000"/>
                          </a:solidFill>
                          <a:latin typeface="Calibri"/>
                          <a:ea typeface="Calibri"/>
                          <a:cs typeface="Calibri"/>
                          <a:sym typeface="Calibri"/>
                        </a:rPr>
                        <a:t>New EO Leases</a:t>
                      </a:r>
                    </a:p>
                    <a:p>
                      <a:pPr marL="0" marR="0" lvl="0" indent="0" algn="l" rtl="0">
                        <a:spcBef>
                          <a:spcPts val="0"/>
                        </a:spcBef>
                        <a:spcAft>
                          <a:spcPts val="0"/>
                        </a:spcAft>
                        <a:buSzPct val="25000"/>
                        <a:buNone/>
                      </a:pPr>
                      <a:r>
                        <a:rPr lang="en-US" sz="1600" b="1" i="0" u="none" strike="noStrike" cap="none" baseline="0" dirty="0">
                          <a:solidFill>
                            <a:srgbClr val="000000"/>
                          </a:solidFill>
                          <a:latin typeface="Calibri"/>
                          <a:ea typeface="Calibri"/>
                          <a:cs typeface="Calibri"/>
                          <a:sym typeface="Calibri"/>
                        </a:rPr>
                        <a:t>All Occupancy; &gt;= 10K RSF</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70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350" b="1" u="none" strike="noStrike" cap="none" baseline="0" dirty="0"/>
                        <a:t> </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350" b="1" i="0" u="none" strike="noStrike" cap="none" baseline="0" dirty="0">
                          <a:solidFill>
                            <a:srgbClr val="000000"/>
                          </a:solidFill>
                          <a:latin typeface="Calibri"/>
                          <a:ea typeface="Calibri"/>
                          <a:cs typeface="Calibri"/>
                          <a:sym typeface="Calibri"/>
                        </a:rPr>
                        <a:t>✔</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350" b="1" i="0" u="none" strike="noStrike" cap="none" baseline="0" dirty="0">
                          <a:solidFill>
                            <a:srgbClr val="000000"/>
                          </a:solidFill>
                          <a:latin typeface="Calibri"/>
                          <a:ea typeface="Calibri"/>
                          <a:cs typeface="Calibri"/>
                          <a:sym typeface="Calibri"/>
                        </a:rPr>
                        <a:t>✔</a:t>
                      </a:r>
                    </a:p>
                  </a:txBody>
                  <a:tcPr marL="47250" marR="47250" marT="47250" marB="472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pic>
        <p:nvPicPr>
          <p:cNvPr id="367" name="Shape 367"/>
          <p:cNvPicPr preferRelativeResize="0"/>
          <p:nvPr/>
        </p:nvPicPr>
        <p:blipFill rotWithShape="1">
          <a:blip r:embed="rId3">
            <a:alphaModFix/>
          </a:blip>
          <a:srcRect l="12242"/>
          <a:stretch/>
        </p:blipFill>
        <p:spPr>
          <a:xfrm>
            <a:off x="6847800" y="2557050"/>
            <a:ext cx="2306400" cy="1743900"/>
          </a:xfrm>
          <a:prstGeom prst="rect">
            <a:avLst/>
          </a:prstGeom>
          <a:noFill/>
          <a:ln>
            <a:noFill/>
          </a:ln>
        </p:spPr>
      </p:pic>
      <p:sp>
        <p:nvSpPr>
          <p:cNvPr id="368" name="Shape 368"/>
          <p:cNvSpPr txBox="1"/>
          <p:nvPr/>
        </p:nvSpPr>
        <p:spPr>
          <a:xfrm>
            <a:off x="2357900" y="320975"/>
            <a:ext cx="4678199"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dirty="0">
                <a:solidFill>
                  <a:srgbClr val="00427E"/>
                </a:solidFill>
                <a:latin typeface="Calibri"/>
                <a:ea typeface="Calibri"/>
                <a:cs typeface="Calibri"/>
                <a:sym typeface="Calibri"/>
              </a:rPr>
              <a:t>UCR Testing by Pilot Group</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sldNum" idx="12"/>
          </p:nvPr>
        </p:nvSpPr>
        <p:spPr>
          <a:xfrm>
            <a:off x="6705600" y="6346494"/>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buSzPct val="25000"/>
                <a:buNone/>
              </a:pPr>
              <a:t>13</a:t>
            </a:fld>
            <a:endParaRPr lang="en-US" sz="1400" b="0" i="0" u="none" strike="noStrike" cap="none" baseline="0" dirty="0">
              <a:solidFill>
                <a:schemeClr val="tx1"/>
              </a:solidFill>
              <a:latin typeface="Arial"/>
              <a:ea typeface="Arial"/>
              <a:cs typeface="Arial"/>
              <a:sym typeface="Arial"/>
            </a:endParaRPr>
          </a:p>
        </p:txBody>
      </p:sp>
      <p:grpSp>
        <p:nvGrpSpPr>
          <p:cNvPr id="375" name="Shape 375"/>
          <p:cNvGrpSpPr/>
          <p:nvPr/>
        </p:nvGrpSpPr>
        <p:grpSpPr>
          <a:xfrm>
            <a:off x="461534" y="1676397"/>
            <a:ext cx="8373327" cy="3810000"/>
            <a:chOff x="4334" y="457197"/>
            <a:chExt cx="8373327" cy="3810000"/>
          </a:xfrm>
        </p:grpSpPr>
        <p:sp>
          <p:nvSpPr>
            <p:cNvPr id="376" name="Shape 376"/>
            <p:cNvSpPr/>
            <p:nvPr/>
          </p:nvSpPr>
          <p:spPr>
            <a:xfrm>
              <a:off x="4191000" y="1994300"/>
              <a:ext cx="3282416" cy="684587"/>
            </a:xfrm>
            <a:custGeom>
              <a:avLst/>
              <a:gdLst/>
              <a:ahLst/>
              <a:cxnLst/>
              <a:rect l="0" t="0" r="0" b="0"/>
              <a:pathLst>
                <a:path w="120000" h="120000" extrusionOk="0">
                  <a:moveTo>
                    <a:pt x="0" y="0"/>
                  </a:moveTo>
                  <a:lnTo>
                    <a:pt x="0" y="86714"/>
                  </a:lnTo>
                  <a:lnTo>
                    <a:pt x="120000" y="86714"/>
                  </a:lnTo>
                  <a:lnTo>
                    <a:pt x="120000" y="120000"/>
                  </a:lnTo>
                </a:path>
              </a:pathLst>
            </a:custGeom>
            <a:noFill/>
            <a:ln w="63500" cap="flat" cmpd="sng">
              <a:solidFill>
                <a:srgbClr val="003C71"/>
              </a:solidFill>
              <a:prstDash val="solid"/>
              <a:round/>
              <a:headEnd type="none" w="med" len="med"/>
              <a:tailEnd type="none" w="med" len="med"/>
            </a:ln>
          </p:spPr>
        </p:sp>
        <p:sp>
          <p:nvSpPr>
            <p:cNvPr id="377" name="Shape 377"/>
            <p:cNvSpPr/>
            <p:nvPr/>
          </p:nvSpPr>
          <p:spPr>
            <a:xfrm>
              <a:off x="4191000" y="1994300"/>
              <a:ext cx="1094139" cy="684587"/>
            </a:xfrm>
            <a:custGeom>
              <a:avLst/>
              <a:gdLst/>
              <a:ahLst/>
              <a:cxnLst/>
              <a:rect l="0" t="0" r="0" b="0"/>
              <a:pathLst>
                <a:path w="120000" h="120000" extrusionOk="0">
                  <a:moveTo>
                    <a:pt x="0" y="0"/>
                  </a:moveTo>
                  <a:lnTo>
                    <a:pt x="0" y="86714"/>
                  </a:lnTo>
                  <a:lnTo>
                    <a:pt x="120000" y="86714"/>
                  </a:lnTo>
                  <a:lnTo>
                    <a:pt x="120000" y="120000"/>
                  </a:lnTo>
                </a:path>
              </a:pathLst>
            </a:custGeom>
            <a:noFill/>
            <a:ln w="63500" cap="flat" cmpd="sng">
              <a:solidFill>
                <a:srgbClr val="003C71"/>
              </a:solidFill>
              <a:prstDash val="solid"/>
              <a:round/>
              <a:headEnd type="none" w="med" len="med"/>
              <a:tailEnd type="none" w="med" len="med"/>
            </a:ln>
          </p:spPr>
        </p:sp>
        <p:sp>
          <p:nvSpPr>
            <p:cNvPr id="378" name="Shape 378"/>
            <p:cNvSpPr/>
            <p:nvPr/>
          </p:nvSpPr>
          <p:spPr>
            <a:xfrm>
              <a:off x="3096859" y="1994300"/>
              <a:ext cx="1094139" cy="684587"/>
            </a:xfrm>
            <a:custGeom>
              <a:avLst/>
              <a:gdLst/>
              <a:ahLst/>
              <a:cxnLst/>
              <a:rect l="0" t="0" r="0" b="0"/>
              <a:pathLst>
                <a:path w="120000" h="120000" extrusionOk="0">
                  <a:moveTo>
                    <a:pt x="120000" y="0"/>
                  </a:moveTo>
                  <a:lnTo>
                    <a:pt x="120000" y="86714"/>
                  </a:lnTo>
                  <a:lnTo>
                    <a:pt x="0" y="86714"/>
                  </a:lnTo>
                  <a:lnTo>
                    <a:pt x="0" y="120000"/>
                  </a:lnTo>
                </a:path>
              </a:pathLst>
            </a:custGeom>
            <a:noFill/>
            <a:ln w="63500" cap="flat" cmpd="sng">
              <a:solidFill>
                <a:srgbClr val="003C71"/>
              </a:solidFill>
              <a:prstDash val="solid"/>
              <a:round/>
              <a:headEnd type="none" w="med" len="med"/>
              <a:tailEnd type="none" w="med" len="med"/>
            </a:ln>
          </p:spPr>
        </p:sp>
        <p:sp>
          <p:nvSpPr>
            <p:cNvPr id="379" name="Shape 379"/>
            <p:cNvSpPr/>
            <p:nvPr/>
          </p:nvSpPr>
          <p:spPr>
            <a:xfrm>
              <a:off x="908582" y="1994300"/>
              <a:ext cx="3282416" cy="684587"/>
            </a:xfrm>
            <a:custGeom>
              <a:avLst/>
              <a:gdLst/>
              <a:ahLst/>
              <a:cxnLst/>
              <a:rect l="0" t="0" r="0" b="0"/>
              <a:pathLst>
                <a:path w="120000" h="120000" extrusionOk="0">
                  <a:moveTo>
                    <a:pt x="120000" y="0"/>
                  </a:moveTo>
                  <a:lnTo>
                    <a:pt x="120000" y="86714"/>
                  </a:lnTo>
                  <a:lnTo>
                    <a:pt x="0" y="86714"/>
                  </a:lnTo>
                  <a:lnTo>
                    <a:pt x="0" y="120000"/>
                  </a:lnTo>
                </a:path>
              </a:pathLst>
            </a:custGeom>
            <a:noFill/>
            <a:ln w="63500" cap="flat" cmpd="sng">
              <a:solidFill>
                <a:srgbClr val="003C71"/>
              </a:solidFill>
              <a:prstDash val="solid"/>
              <a:round/>
              <a:headEnd type="none" w="med" len="med"/>
              <a:tailEnd type="none" w="med" len="med"/>
            </a:ln>
          </p:spPr>
        </p:sp>
        <p:sp>
          <p:nvSpPr>
            <p:cNvPr id="380" name="Shape 380"/>
            <p:cNvSpPr/>
            <p:nvPr/>
          </p:nvSpPr>
          <p:spPr>
            <a:xfrm>
              <a:off x="1066799" y="457197"/>
              <a:ext cx="6248401" cy="1537101"/>
            </a:xfrm>
            <a:prstGeom prst="rect">
              <a:avLst/>
            </a:prstGeom>
            <a:solidFill>
              <a:srgbClr val="A5A5A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81" name="Shape 381"/>
            <p:cNvSpPr txBox="1"/>
            <p:nvPr/>
          </p:nvSpPr>
          <p:spPr>
            <a:xfrm>
              <a:off x="1066799" y="457197"/>
              <a:ext cx="6248401" cy="1537101"/>
            </a:xfrm>
            <a:prstGeom prst="rect">
              <a:avLst/>
            </a:prstGeom>
            <a:noFill/>
            <a:ln>
              <a:noFill/>
            </a:ln>
          </p:spPr>
          <p:txBody>
            <a:bodyPr lIns="17125" tIns="17125" rIns="17125" bIns="17125" anchor="ctr" anchorCtr="0">
              <a:noAutofit/>
            </a:bodyPr>
            <a:lstStyle/>
            <a:p>
              <a:pPr marL="0" marR="0" lvl="0" indent="0" algn="ctr" rtl="0">
                <a:lnSpc>
                  <a:spcPct val="90000"/>
                </a:lnSpc>
                <a:spcBef>
                  <a:spcPts val="0"/>
                </a:spcBef>
                <a:spcAft>
                  <a:spcPts val="0"/>
                </a:spcAft>
                <a:buSzPct val="25000"/>
                <a:buNone/>
              </a:pPr>
              <a:r>
                <a:rPr lang="en-US" sz="2700" b="1" i="0" u="none" strike="noStrike" cap="none" baseline="0" dirty="0">
                  <a:solidFill>
                    <a:srgbClr val="003C71"/>
                  </a:solidFill>
                  <a:latin typeface="Arial"/>
                  <a:ea typeface="Arial"/>
                  <a:cs typeface="Arial"/>
                  <a:sym typeface="Arial"/>
                </a:rPr>
                <a:t>Energy Efficiency Improvement Act:</a:t>
              </a:r>
            </a:p>
            <a:p>
              <a:pPr marL="0" marR="0" lvl="0" indent="0" algn="ctr" rtl="0">
                <a:lnSpc>
                  <a:spcPct val="90000"/>
                </a:lnSpc>
                <a:spcBef>
                  <a:spcPts val="945"/>
                </a:spcBef>
                <a:spcAft>
                  <a:spcPts val="980"/>
                </a:spcAft>
                <a:buSzPct val="25000"/>
                <a:buNone/>
              </a:pPr>
              <a:r>
                <a:rPr lang="en-US" sz="2800" b="0" i="0" u="none" strike="noStrike" cap="none" baseline="0" dirty="0">
                  <a:solidFill>
                    <a:srgbClr val="003C71"/>
                  </a:solidFill>
                  <a:latin typeface="Arial"/>
                  <a:ea typeface="Arial"/>
                  <a:cs typeface="Arial"/>
                  <a:sym typeface="Arial"/>
                </a:rPr>
                <a:t> </a:t>
              </a:r>
              <a:r>
                <a:rPr lang="en-US" sz="2400" b="1" i="0" u="none" strike="noStrike" cap="none" baseline="0" dirty="0">
                  <a:solidFill>
                    <a:srgbClr val="003C71"/>
                  </a:solidFill>
                  <a:latin typeface="Arial"/>
                  <a:ea typeface="Arial"/>
                  <a:cs typeface="Arial"/>
                  <a:sym typeface="Arial"/>
                </a:rPr>
                <a:t>Leasing-Related Provisions</a:t>
              </a:r>
            </a:p>
          </p:txBody>
        </p:sp>
        <p:sp>
          <p:nvSpPr>
            <p:cNvPr id="382" name="Shape 382"/>
            <p:cNvSpPr/>
            <p:nvPr/>
          </p:nvSpPr>
          <p:spPr>
            <a:xfrm>
              <a:off x="4334" y="2678888"/>
              <a:ext cx="1808493" cy="1588309"/>
            </a:xfrm>
            <a:prstGeom prst="rect">
              <a:avLst/>
            </a:prstGeom>
            <a:solidFill>
              <a:srgbClr val="003C7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83" name="Shape 383"/>
            <p:cNvSpPr txBox="1"/>
            <p:nvPr/>
          </p:nvSpPr>
          <p:spPr>
            <a:xfrm>
              <a:off x="4334" y="2678888"/>
              <a:ext cx="1808493" cy="1588309"/>
            </a:xfrm>
            <a:prstGeom prst="rect">
              <a:avLst/>
            </a:prstGeom>
            <a:noFill/>
            <a:ln>
              <a:noFill/>
            </a:ln>
          </p:spPr>
          <p:txBody>
            <a:bodyPr lIns="12700" tIns="12700" rIns="12700" bIns="12700" anchor="ctr" anchorCtr="0">
              <a:noAutofit/>
            </a:bodyPr>
            <a:lstStyle/>
            <a:p>
              <a:pPr marL="0" marR="0" lvl="0" indent="0" algn="ctr" rtl="0">
                <a:lnSpc>
                  <a:spcPct val="90000"/>
                </a:lnSpc>
                <a:spcBef>
                  <a:spcPts val="0"/>
                </a:spcBef>
                <a:spcAft>
                  <a:spcPts val="0"/>
                </a:spcAft>
                <a:buSzPct val="25000"/>
                <a:buNone/>
              </a:pPr>
              <a:r>
                <a:rPr lang="en-US" sz="2000" b="1" i="0" u="none" strike="noStrike" cap="none" baseline="0" dirty="0">
                  <a:solidFill>
                    <a:schemeClr val="lt1"/>
                  </a:solidFill>
                  <a:latin typeface="Arial"/>
                  <a:ea typeface="Arial"/>
                  <a:cs typeface="Arial"/>
                  <a:sym typeface="Arial"/>
                </a:rPr>
                <a:t>Tenant </a:t>
              </a:r>
            </a:p>
            <a:p>
              <a:pPr marL="0" marR="0" lvl="0" indent="0" algn="ctr" rtl="0">
                <a:lnSpc>
                  <a:spcPct val="90000"/>
                </a:lnSpc>
                <a:spcBef>
                  <a:spcPts val="700"/>
                </a:spcBef>
                <a:spcAft>
                  <a:spcPts val="700"/>
                </a:spcAft>
                <a:buSzPct val="25000"/>
                <a:buNone/>
              </a:pPr>
              <a:r>
                <a:rPr lang="en-US" sz="2000" b="1" i="0" u="none" strike="noStrike" cap="none" baseline="0" dirty="0">
                  <a:solidFill>
                    <a:schemeClr val="lt1"/>
                  </a:solidFill>
                  <a:latin typeface="Arial"/>
                  <a:ea typeface="Arial"/>
                  <a:cs typeface="Arial"/>
                  <a:sym typeface="Arial"/>
                </a:rPr>
                <a:t>Star</a:t>
              </a:r>
            </a:p>
          </p:txBody>
        </p:sp>
        <p:sp>
          <p:nvSpPr>
            <p:cNvPr id="384" name="Shape 384"/>
            <p:cNvSpPr/>
            <p:nvPr/>
          </p:nvSpPr>
          <p:spPr>
            <a:xfrm>
              <a:off x="2192613" y="2678888"/>
              <a:ext cx="1808493" cy="1588309"/>
            </a:xfrm>
            <a:prstGeom prst="rect">
              <a:avLst/>
            </a:prstGeom>
            <a:solidFill>
              <a:srgbClr val="827A04"/>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85" name="Shape 385"/>
            <p:cNvSpPr txBox="1"/>
            <p:nvPr/>
          </p:nvSpPr>
          <p:spPr>
            <a:xfrm>
              <a:off x="2192613" y="2678888"/>
              <a:ext cx="1808493" cy="1588309"/>
            </a:xfrm>
            <a:prstGeom prst="rect">
              <a:avLst/>
            </a:prstGeom>
            <a:noFill/>
            <a:ln>
              <a:noFill/>
            </a:ln>
          </p:spPr>
          <p:txBody>
            <a:bodyPr lIns="12700" tIns="12700" rIns="12700" bIns="12700" anchor="ctr" anchorCtr="0">
              <a:noAutofit/>
            </a:bodyPr>
            <a:lstStyle/>
            <a:p>
              <a:pPr marL="0" marR="0" lvl="0" indent="0" algn="ctr" rtl="0">
                <a:lnSpc>
                  <a:spcPct val="90000"/>
                </a:lnSpc>
                <a:spcBef>
                  <a:spcPts val="0"/>
                </a:spcBef>
                <a:spcAft>
                  <a:spcPts val="0"/>
                </a:spcAft>
                <a:buSzPct val="25000"/>
                <a:buNone/>
              </a:pPr>
              <a:r>
                <a:rPr lang="en-US" sz="2000" b="1" i="0" u="none" strike="noStrike" cap="none" baseline="0" dirty="0">
                  <a:solidFill>
                    <a:schemeClr val="lt1"/>
                  </a:solidFill>
                  <a:latin typeface="Arial"/>
                  <a:ea typeface="Arial"/>
                  <a:cs typeface="Arial"/>
                  <a:sym typeface="Arial"/>
                </a:rPr>
                <a:t>Model </a:t>
              </a:r>
            </a:p>
            <a:p>
              <a:pPr marL="0" marR="0" lvl="0" indent="0" algn="ctr" rtl="0">
                <a:lnSpc>
                  <a:spcPct val="90000"/>
                </a:lnSpc>
                <a:spcBef>
                  <a:spcPts val="700"/>
                </a:spcBef>
                <a:spcAft>
                  <a:spcPts val="0"/>
                </a:spcAft>
                <a:buSzPct val="25000"/>
                <a:buNone/>
              </a:pPr>
              <a:r>
                <a:rPr lang="en-US" sz="2000" b="1" i="0" u="none" strike="noStrike" cap="none" baseline="0" dirty="0">
                  <a:solidFill>
                    <a:schemeClr val="lt1"/>
                  </a:solidFill>
                  <a:latin typeface="Arial"/>
                  <a:ea typeface="Arial"/>
                  <a:cs typeface="Arial"/>
                  <a:sym typeface="Arial"/>
                </a:rPr>
                <a:t>Commercial</a:t>
              </a:r>
            </a:p>
            <a:p>
              <a:pPr marL="0" marR="0" lvl="0" indent="0" algn="ctr" rtl="0">
                <a:lnSpc>
                  <a:spcPct val="90000"/>
                </a:lnSpc>
                <a:spcBef>
                  <a:spcPts val="700"/>
                </a:spcBef>
                <a:spcAft>
                  <a:spcPts val="0"/>
                </a:spcAft>
                <a:buSzPct val="25000"/>
                <a:buNone/>
              </a:pPr>
              <a:r>
                <a:rPr lang="en-US" sz="2000" b="1" i="0" u="none" strike="noStrike" cap="none" baseline="0" dirty="0">
                  <a:solidFill>
                    <a:schemeClr val="lt1"/>
                  </a:solidFill>
                  <a:latin typeface="Arial"/>
                  <a:ea typeface="Arial"/>
                  <a:cs typeface="Arial"/>
                  <a:sym typeface="Arial"/>
                </a:rPr>
                <a:t> Leasing </a:t>
              </a:r>
            </a:p>
            <a:p>
              <a:pPr marL="0" marR="0" lvl="0" indent="0" algn="ctr" rtl="0">
                <a:lnSpc>
                  <a:spcPct val="90000"/>
                </a:lnSpc>
                <a:spcBef>
                  <a:spcPts val="700"/>
                </a:spcBef>
                <a:spcAft>
                  <a:spcPts val="700"/>
                </a:spcAft>
                <a:buSzPct val="25000"/>
                <a:buNone/>
              </a:pPr>
              <a:r>
                <a:rPr lang="en-US" sz="2000" b="1" i="0" u="none" strike="noStrike" cap="none" baseline="0" dirty="0">
                  <a:solidFill>
                    <a:schemeClr val="lt1"/>
                  </a:solidFill>
                  <a:latin typeface="Arial"/>
                  <a:ea typeface="Arial"/>
                  <a:cs typeface="Arial"/>
                  <a:sym typeface="Arial"/>
                </a:rPr>
                <a:t>Provisions</a:t>
              </a:r>
            </a:p>
          </p:txBody>
        </p:sp>
        <p:sp>
          <p:nvSpPr>
            <p:cNvPr id="386" name="Shape 386"/>
            <p:cNvSpPr/>
            <p:nvPr/>
          </p:nvSpPr>
          <p:spPr>
            <a:xfrm>
              <a:off x="4380891" y="2678888"/>
              <a:ext cx="1808493" cy="1588309"/>
            </a:xfrm>
            <a:prstGeom prst="rect">
              <a:avLst/>
            </a:prstGeom>
            <a:solidFill>
              <a:srgbClr val="862633"/>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87" name="Shape 387"/>
            <p:cNvSpPr txBox="1"/>
            <p:nvPr/>
          </p:nvSpPr>
          <p:spPr>
            <a:xfrm>
              <a:off x="4380891" y="2678888"/>
              <a:ext cx="1808493" cy="1588309"/>
            </a:xfrm>
            <a:prstGeom prst="rect">
              <a:avLst/>
            </a:prstGeom>
            <a:noFill/>
            <a:ln>
              <a:noFill/>
            </a:ln>
          </p:spPr>
          <p:txBody>
            <a:bodyPr lIns="12050" tIns="12050" rIns="12050" bIns="12050" anchor="ctr" anchorCtr="0">
              <a:noAutofit/>
            </a:bodyPr>
            <a:lstStyle/>
            <a:p>
              <a:pPr marL="0" marR="0" lvl="0" indent="0" algn="ctr" rtl="0">
                <a:lnSpc>
                  <a:spcPct val="90000"/>
                </a:lnSpc>
                <a:spcBef>
                  <a:spcPts val="0"/>
                </a:spcBef>
                <a:spcAft>
                  <a:spcPts val="0"/>
                </a:spcAft>
                <a:buSzPct val="25000"/>
                <a:buNone/>
              </a:pPr>
              <a:r>
                <a:rPr lang="en-US" sz="1900" b="1" i="0" u="none" strike="noStrike" cap="none" baseline="0" dirty="0">
                  <a:solidFill>
                    <a:schemeClr val="lt1"/>
                  </a:solidFill>
                  <a:latin typeface="Arial"/>
                  <a:ea typeface="Arial"/>
                  <a:cs typeface="Arial"/>
                  <a:sym typeface="Arial"/>
                </a:rPr>
                <a:t>Federal </a:t>
              </a:r>
            </a:p>
            <a:p>
              <a:pPr marL="0" marR="0" lvl="0" indent="0" algn="ctr" rtl="0">
                <a:lnSpc>
                  <a:spcPct val="90000"/>
                </a:lnSpc>
                <a:spcBef>
                  <a:spcPts val="665"/>
                </a:spcBef>
                <a:spcAft>
                  <a:spcPts val="0"/>
                </a:spcAft>
                <a:buSzPct val="25000"/>
                <a:buNone/>
              </a:pPr>
              <a:r>
                <a:rPr lang="en-US" sz="1900" b="1" i="0" u="none" strike="noStrike" cap="none" baseline="0" dirty="0">
                  <a:solidFill>
                    <a:schemeClr val="lt1"/>
                  </a:solidFill>
                  <a:latin typeface="Arial"/>
                  <a:ea typeface="Arial"/>
                  <a:cs typeface="Arial"/>
                  <a:sym typeface="Arial"/>
                </a:rPr>
                <a:t>Tenant </a:t>
              </a:r>
            </a:p>
            <a:p>
              <a:pPr marL="0" marR="0" lvl="0" indent="0" algn="ctr" rtl="0">
                <a:lnSpc>
                  <a:spcPct val="90000"/>
                </a:lnSpc>
                <a:spcBef>
                  <a:spcPts val="665"/>
                </a:spcBef>
                <a:spcAft>
                  <a:spcPts val="665"/>
                </a:spcAft>
                <a:buSzPct val="25000"/>
                <a:buNone/>
              </a:pPr>
              <a:r>
                <a:rPr lang="en-US" sz="1900" b="1" i="0" u="none" strike="noStrike" cap="none" baseline="0" dirty="0">
                  <a:solidFill>
                    <a:schemeClr val="lt1"/>
                  </a:solidFill>
                  <a:latin typeface="Arial"/>
                  <a:ea typeface="Arial"/>
                  <a:cs typeface="Arial"/>
                  <a:sym typeface="Arial"/>
                </a:rPr>
                <a:t>Benchmarking</a:t>
              </a:r>
            </a:p>
          </p:txBody>
        </p:sp>
        <p:sp>
          <p:nvSpPr>
            <p:cNvPr id="388" name="Shape 388"/>
            <p:cNvSpPr/>
            <p:nvPr/>
          </p:nvSpPr>
          <p:spPr>
            <a:xfrm>
              <a:off x="6569168" y="2678888"/>
              <a:ext cx="1808493" cy="1588309"/>
            </a:xfrm>
            <a:prstGeom prst="rect">
              <a:avLst/>
            </a:prstGeom>
            <a:solidFill>
              <a:srgbClr val="003C7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389" name="Shape 389"/>
            <p:cNvSpPr txBox="1"/>
            <p:nvPr/>
          </p:nvSpPr>
          <p:spPr>
            <a:xfrm>
              <a:off x="6569168" y="2678888"/>
              <a:ext cx="1808493" cy="1588309"/>
            </a:xfrm>
            <a:prstGeom prst="rect">
              <a:avLst/>
            </a:prstGeom>
            <a:noFill/>
            <a:ln>
              <a:noFill/>
            </a:ln>
          </p:spPr>
          <p:txBody>
            <a:bodyPr lIns="12700" tIns="12700" rIns="12700" bIns="12700" anchor="ctr" anchorCtr="0">
              <a:noAutofit/>
            </a:bodyPr>
            <a:lstStyle/>
            <a:p>
              <a:pPr marL="0" marR="0" lvl="0" indent="0" algn="ctr" rtl="0">
                <a:lnSpc>
                  <a:spcPct val="90000"/>
                </a:lnSpc>
                <a:spcBef>
                  <a:spcPts val="0"/>
                </a:spcBef>
                <a:spcAft>
                  <a:spcPts val="0"/>
                </a:spcAft>
                <a:buSzPct val="25000"/>
                <a:buNone/>
              </a:pPr>
              <a:r>
                <a:rPr lang="en-US" sz="2000" b="1" i="0" u="none" strike="noStrike" cap="none" baseline="0" dirty="0">
                  <a:solidFill>
                    <a:schemeClr val="lt1"/>
                  </a:solidFill>
                  <a:latin typeface="Arial"/>
                  <a:ea typeface="Arial"/>
                  <a:cs typeface="Arial"/>
                  <a:sym typeface="Arial"/>
                </a:rPr>
                <a:t>Separate</a:t>
              </a:r>
            </a:p>
            <a:p>
              <a:pPr marL="0" marR="0" lvl="0" indent="0" algn="ctr" rtl="0">
                <a:lnSpc>
                  <a:spcPct val="90000"/>
                </a:lnSpc>
                <a:spcBef>
                  <a:spcPts val="700"/>
                </a:spcBef>
                <a:spcAft>
                  <a:spcPts val="0"/>
                </a:spcAft>
                <a:buSzPct val="25000"/>
                <a:buNone/>
              </a:pPr>
              <a:r>
                <a:rPr lang="en-US" sz="2000" b="1" i="0" u="none" strike="noStrike" cap="none" baseline="0" dirty="0">
                  <a:solidFill>
                    <a:schemeClr val="lt1"/>
                  </a:solidFill>
                  <a:latin typeface="Arial"/>
                  <a:ea typeface="Arial"/>
                  <a:cs typeface="Arial"/>
                  <a:sym typeface="Arial"/>
                </a:rPr>
                <a:t> Spaces </a:t>
              </a:r>
            </a:p>
            <a:p>
              <a:pPr marL="0" marR="0" lvl="0" indent="0" algn="ctr" rtl="0">
                <a:lnSpc>
                  <a:spcPct val="90000"/>
                </a:lnSpc>
                <a:spcBef>
                  <a:spcPts val="700"/>
                </a:spcBef>
                <a:spcAft>
                  <a:spcPts val="700"/>
                </a:spcAft>
                <a:buSzPct val="25000"/>
                <a:buNone/>
              </a:pPr>
              <a:r>
                <a:rPr lang="en-US" sz="2000" b="1" i="0" u="none" strike="noStrike" cap="none" baseline="0" dirty="0">
                  <a:solidFill>
                    <a:schemeClr val="lt1"/>
                  </a:solidFill>
                  <a:latin typeface="Arial"/>
                  <a:ea typeface="Arial"/>
                  <a:cs typeface="Arial"/>
                  <a:sym typeface="Arial"/>
                </a:rPr>
                <a:t>Study</a:t>
              </a:r>
            </a:p>
          </p:txBody>
        </p:sp>
      </p:grpSp>
      <p:sp>
        <p:nvSpPr>
          <p:cNvPr id="390" name="Shape 390"/>
          <p:cNvSpPr txBox="1"/>
          <p:nvPr/>
        </p:nvSpPr>
        <p:spPr>
          <a:xfrm>
            <a:off x="762000" y="147725"/>
            <a:ext cx="7619999" cy="892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000" b="1" i="0" u="none" strike="noStrike" cap="none" baseline="0" dirty="0">
                <a:solidFill>
                  <a:srgbClr val="00427E"/>
                </a:solidFill>
                <a:latin typeface="Calibri"/>
                <a:ea typeface="Calibri"/>
                <a:cs typeface="Calibri"/>
                <a:sym typeface="Calibri"/>
              </a:rPr>
              <a:t>Energy Efficiency Improvement Act: PL 114-11 (April 2015) : Leasing Related Provisions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sldNum" idx="12"/>
          </p:nvPr>
        </p:nvSpPr>
        <p:spPr>
          <a:xfrm>
            <a:off x="6858000" y="6381751"/>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spcAft>
                  <a:spcPts val="0"/>
                </a:spcAft>
                <a:buSzPct val="25000"/>
                <a:buNone/>
              </a:pPr>
              <a:t>14</a:t>
            </a:fld>
            <a:endParaRPr lang="en-US" sz="1400" b="0" i="0" u="none" strike="noStrike" cap="none" baseline="0" dirty="0">
              <a:solidFill>
                <a:schemeClr val="tx1"/>
              </a:solidFill>
              <a:latin typeface="Arial"/>
              <a:ea typeface="Arial"/>
              <a:cs typeface="Arial"/>
              <a:sym typeface="Arial"/>
            </a:endParaRPr>
          </a:p>
        </p:txBody>
      </p:sp>
      <p:sp>
        <p:nvSpPr>
          <p:cNvPr id="397" name="Shape 397"/>
          <p:cNvSpPr txBox="1"/>
          <p:nvPr/>
        </p:nvSpPr>
        <p:spPr>
          <a:xfrm>
            <a:off x="1514650" y="65925"/>
            <a:ext cx="662940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000" b="1" i="0" u="none" strike="noStrike" cap="none" baseline="0" dirty="0">
                <a:solidFill>
                  <a:srgbClr val="00427E"/>
                </a:solidFill>
                <a:latin typeface="Calibri"/>
                <a:ea typeface="Calibri"/>
                <a:cs typeface="Calibri"/>
                <a:sym typeface="Calibri"/>
              </a:rPr>
              <a:t>Energy Efficiency Improvement Act:</a:t>
            </a:r>
          </a:p>
          <a:p>
            <a:pPr marL="0" marR="0" lvl="0" indent="0" algn="ctr" rtl="0">
              <a:spcBef>
                <a:spcPts val="0"/>
              </a:spcBef>
              <a:buSzPct val="25000"/>
              <a:buNone/>
            </a:pPr>
            <a:r>
              <a:rPr lang="en-US" sz="3000" b="1" i="0" u="none" strike="noStrike" cap="none" baseline="0" dirty="0">
                <a:solidFill>
                  <a:srgbClr val="00427E"/>
                </a:solidFill>
                <a:latin typeface="Calibri"/>
                <a:ea typeface="Calibri"/>
                <a:cs typeface="Calibri"/>
                <a:sym typeface="Calibri"/>
              </a:rPr>
              <a:t> PL 114-11 (April 2015)</a:t>
            </a:r>
          </a:p>
        </p:txBody>
      </p:sp>
      <p:sp>
        <p:nvSpPr>
          <p:cNvPr id="398" name="Shape 398"/>
          <p:cNvSpPr/>
          <p:nvPr/>
        </p:nvSpPr>
        <p:spPr>
          <a:xfrm>
            <a:off x="381000" y="1397000"/>
            <a:ext cx="8305799" cy="1409700"/>
          </a:xfrm>
          <a:prstGeom prst="rect">
            <a:avLst/>
          </a:prstGeom>
          <a:solidFill>
            <a:srgbClr val="827A04"/>
          </a:solidFill>
          <a:ln>
            <a:noFill/>
          </a:ln>
        </p:spPr>
        <p:txBody>
          <a:bodyPr lIns="91425" tIns="91425" rIns="91425" bIns="91425" anchor="ctr" anchorCtr="0">
            <a:noAutofit/>
          </a:bodyPr>
          <a:lstStyle/>
          <a:p>
            <a:pPr>
              <a:spcBef>
                <a:spcPts val="0"/>
              </a:spcBef>
              <a:buNone/>
            </a:pPr>
            <a:endParaRPr dirty="0"/>
          </a:p>
        </p:txBody>
      </p:sp>
      <p:sp>
        <p:nvSpPr>
          <p:cNvPr id="399" name="Shape 399"/>
          <p:cNvSpPr txBox="1"/>
          <p:nvPr/>
        </p:nvSpPr>
        <p:spPr>
          <a:xfrm>
            <a:off x="381000" y="1397000"/>
            <a:ext cx="8305799" cy="1409700"/>
          </a:xfrm>
          <a:prstGeom prst="rect">
            <a:avLst/>
          </a:prstGeom>
          <a:solidFill>
            <a:schemeClr val="accent5">
              <a:lumMod val="50000"/>
            </a:schemeClr>
          </a:solidFill>
          <a:ln>
            <a:noFill/>
          </a:ln>
        </p:spPr>
        <p:txBody>
          <a:bodyPr lIns="125725" tIns="125725" rIns="125725" bIns="125725"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dirty="0">
                <a:solidFill>
                  <a:schemeClr val="dk1"/>
                </a:solidFill>
                <a:latin typeface="Arial"/>
                <a:ea typeface="Arial"/>
                <a:cs typeface="Arial"/>
                <a:sym typeface="Arial"/>
              </a:rPr>
              <a:t>Model Commercial Leasing Provisions</a:t>
            </a:r>
          </a:p>
          <a:p>
            <a:pPr marL="0" marR="0" lvl="0" indent="0" algn="ctr" rtl="0">
              <a:lnSpc>
                <a:spcPct val="90000"/>
              </a:lnSpc>
              <a:spcBef>
                <a:spcPts val="1155"/>
              </a:spcBef>
              <a:spcAft>
                <a:spcPts val="910"/>
              </a:spcAft>
              <a:buSzPct val="25000"/>
              <a:buNone/>
            </a:pPr>
            <a:r>
              <a:rPr lang="en-US" sz="2800" b="1" i="0" u="none" strike="noStrike" cap="none" baseline="0" dirty="0">
                <a:solidFill>
                  <a:schemeClr val="dk1"/>
                </a:solidFill>
                <a:latin typeface="Arial"/>
                <a:ea typeface="Arial"/>
                <a:cs typeface="Arial"/>
                <a:sym typeface="Arial"/>
              </a:rPr>
              <a:t> (Section 301)</a:t>
            </a:r>
          </a:p>
        </p:txBody>
      </p:sp>
      <p:sp>
        <p:nvSpPr>
          <p:cNvPr id="400" name="Shape 400"/>
          <p:cNvSpPr/>
          <p:nvPr/>
        </p:nvSpPr>
        <p:spPr>
          <a:xfrm>
            <a:off x="381000" y="2806700"/>
            <a:ext cx="2076448" cy="2960370"/>
          </a:xfrm>
          <a:prstGeom prst="rect">
            <a:avLst/>
          </a:prstGeom>
          <a:solidFill>
            <a:srgbClr val="BFBFBF"/>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401" name="Shape 401"/>
          <p:cNvSpPr txBox="1"/>
          <p:nvPr/>
        </p:nvSpPr>
        <p:spPr>
          <a:xfrm>
            <a:off x="381000" y="2924875"/>
            <a:ext cx="2076299" cy="2842199"/>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SzPct val="25000"/>
              <a:buNone/>
            </a:pPr>
            <a:r>
              <a:rPr lang="en-US" sz="1600" b="1" i="0" u="none" strike="noStrike" cap="none" baseline="0" dirty="0">
                <a:solidFill>
                  <a:schemeClr val="accent6"/>
                </a:solidFill>
                <a:latin typeface="Arial"/>
                <a:ea typeface="Arial"/>
                <a:cs typeface="Arial"/>
                <a:sym typeface="Arial"/>
              </a:rPr>
              <a:t>GSA (with DOE) shall develop model leasing provisions and  best practices to encourage </a:t>
            </a:r>
            <a:r>
              <a:rPr lang="en-US" sz="1600" b="0" i="0" u="none" strike="noStrike" cap="none" baseline="0" dirty="0">
                <a:solidFill>
                  <a:schemeClr val="dk1"/>
                </a:solidFill>
                <a:latin typeface="Arial"/>
                <a:ea typeface="Arial"/>
                <a:cs typeface="Arial"/>
                <a:sym typeface="Arial"/>
              </a:rPr>
              <a:t>commercial bldg. owners + tenants to invest in cost-effective </a:t>
            </a:r>
            <a:r>
              <a:rPr lang="en-US" sz="1600" b="1" i="0" u="none" strike="noStrike" cap="none" baseline="0" dirty="0">
                <a:solidFill>
                  <a:schemeClr val="accent6"/>
                </a:solidFill>
                <a:latin typeface="Arial"/>
                <a:ea typeface="Arial"/>
                <a:cs typeface="Arial"/>
                <a:sym typeface="Arial"/>
              </a:rPr>
              <a:t>energy + water efficiency measures</a:t>
            </a:r>
          </a:p>
          <a:p>
            <a:pPr marL="0" marR="0" lvl="0" indent="0" algn="ctr" rtl="0">
              <a:lnSpc>
                <a:spcPct val="90000"/>
              </a:lnSpc>
              <a:spcBef>
                <a:spcPts val="560"/>
              </a:spcBef>
              <a:spcAft>
                <a:spcPts val="560"/>
              </a:spcAft>
              <a:buNone/>
            </a:pPr>
            <a:endParaRPr sz="1600" b="0" i="0" u="none" strike="noStrike" cap="none" baseline="0" dirty="0">
              <a:solidFill>
                <a:schemeClr val="dk1"/>
              </a:solidFill>
              <a:latin typeface="Arial"/>
              <a:ea typeface="Arial"/>
              <a:cs typeface="Arial"/>
              <a:sym typeface="Arial"/>
            </a:endParaRPr>
          </a:p>
        </p:txBody>
      </p:sp>
      <p:sp>
        <p:nvSpPr>
          <p:cNvPr id="402" name="Shape 402"/>
          <p:cNvSpPr/>
          <p:nvPr/>
        </p:nvSpPr>
        <p:spPr>
          <a:xfrm>
            <a:off x="2457450" y="2806700"/>
            <a:ext cx="2076448" cy="2960370"/>
          </a:xfrm>
          <a:prstGeom prst="rect">
            <a:avLst/>
          </a:prstGeom>
          <a:solidFill>
            <a:srgbClr val="E5E5E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403" name="Shape 403"/>
          <p:cNvSpPr txBox="1"/>
          <p:nvPr/>
        </p:nvSpPr>
        <p:spPr>
          <a:xfrm>
            <a:off x="2457450" y="2806700"/>
            <a:ext cx="2076448" cy="2960370"/>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560"/>
              </a:spcAft>
              <a:buSzPct val="25000"/>
              <a:buNone/>
            </a:pPr>
            <a:r>
              <a:rPr lang="en-US" sz="1600" b="0" i="0" u="none" strike="noStrike" cap="none" baseline="0" dirty="0">
                <a:solidFill>
                  <a:schemeClr val="dk1"/>
                </a:solidFill>
                <a:latin typeface="Arial"/>
                <a:ea typeface="Arial"/>
                <a:cs typeface="Arial"/>
                <a:sym typeface="Arial"/>
              </a:rPr>
              <a:t>GSA shall </a:t>
            </a:r>
            <a:r>
              <a:rPr lang="en-US" sz="1600" b="1" i="0" u="none" strike="noStrike" cap="none" baseline="0" dirty="0">
                <a:solidFill>
                  <a:schemeClr val="accent6"/>
                </a:solidFill>
                <a:latin typeface="Arial"/>
                <a:ea typeface="Arial"/>
                <a:cs typeface="Arial"/>
                <a:sym typeface="Arial"/>
              </a:rPr>
              <a:t>periodically  publish</a:t>
            </a:r>
            <a:r>
              <a:rPr lang="en-US" sz="1600" b="1" i="0" u="none" strike="noStrike" cap="none" baseline="0" dirty="0">
                <a:solidFill>
                  <a:srgbClr val="FF0000"/>
                </a:solidFill>
                <a:latin typeface="Arial"/>
                <a:ea typeface="Arial"/>
                <a:cs typeface="Arial"/>
                <a:sym typeface="Arial"/>
              </a:rPr>
              <a:t> </a:t>
            </a:r>
            <a:r>
              <a:rPr lang="en-US" sz="1600" b="0" i="0" u="none" strike="noStrike" cap="none" baseline="0" dirty="0">
                <a:solidFill>
                  <a:schemeClr val="dk1"/>
                </a:solidFill>
                <a:latin typeface="Arial"/>
                <a:ea typeface="Arial"/>
                <a:cs typeface="Arial"/>
                <a:sym typeface="Arial"/>
              </a:rPr>
              <a:t>the model commercial leasing provisions with explanatory materials </a:t>
            </a:r>
            <a:r>
              <a:rPr lang="en-US" sz="1600" b="1" i="0" u="none" strike="noStrike" cap="none" baseline="0" dirty="0">
                <a:solidFill>
                  <a:schemeClr val="accent6"/>
                </a:solidFill>
                <a:latin typeface="Arial"/>
                <a:ea typeface="Arial"/>
                <a:cs typeface="Arial"/>
                <a:sym typeface="Arial"/>
              </a:rPr>
              <a:t>to encourage private-sector use of the efficiency measures in leases</a:t>
            </a:r>
          </a:p>
        </p:txBody>
      </p:sp>
      <p:sp>
        <p:nvSpPr>
          <p:cNvPr id="404" name="Shape 404"/>
          <p:cNvSpPr/>
          <p:nvPr/>
        </p:nvSpPr>
        <p:spPr>
          <a:xfrm>
            <a:off x="4533900" y="2806700"/>
            <a:ext cx="2076448" cy="2960370"/>
          </a:xfrm>
          <a:prstGeom prst="rect">
            <a:avLst/>
          </a:prstGeom>
          <a:solidFill>
            <a:srgbClr val="BFBFBF"/>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405" name="Shape 405"/>
          <p:cNvSpPr txBox="1"/>
          <p:nvPr/>
        </p:nvSpPr>
        <p:spPr>
          <a:xfrm>
            <a:off x="4533900" y="2924874"/>
            <a:ext cx="2076299" cy="2842199"/>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560"/>
              </a:spcAft>
              <a:buSzPct val="25000"/>
              <a:buNone/>
            </a:pPr>
            <a:r>
              <a:rPr lang="en-US" sz="1600" b="0" i="0" u="none" strike="noStrike" cap="none" baseline="0" dirty="0">
                <a:solidFill>
                  <a:schemeClr val="dk1"/>
                </a:solidFill>
                <a:latin typeface="Arial"/>
                <a:ea typeface="Arial"/>
                <a:cs typeface="Arial"/>
                <a:sym typeface="Arial"/>
              </a:rPr>
              <a:t>GSA shall </a:t>
            </a:r>
            <a:r>
              <a:rPr lang="en-US" sz="1600" b="1" i="0" u="none" strike="noStrike" cap="none" baseline="0" dirty="0">
                <a:solidFill>
                  <a:schemeClr val="accent6"/>
                </a:solidFill>
                <a:latin typeface="Arial"/>
                <a:ea typeface="Arial"/>
                <a:cs typeface="Arial"/>
                <a:sym typeface="Arial"/>
              </a:rPr>
              <a:t>make provisions and best practices available to State, county, and municipal governments</a:t>
            </a:r>
            <a:r>
              <a:rPr lang="en-US" sz="1600" b="0" i="0" u="none" strike="noStrike" cap="none" baseline="0" dirty="0">
                <a:solidFill>
                  <a:schemeClr val="accent6"/>
                </a:solidFill>
                <a:latin typeface="Arial"/>
                <a:ea typeface="Arial"/>
                <a:cs typeface="Arial"/>
                <a:sym typeface="Arial"/>
              </a:rPr>
              <a:t> </a:t>
            </a:r>
            <a:r>
              <a:rPr lang="en-US" sz="1600" b="0" i="0" u="none" strike="noStrike" cap="none" baseline="0" dirty="0">
                <a:solidFill>
                  <a:schemeClr val="dk1"/>
                </a:solidFill>
                <a:latin typeface="Arial"/>
                <a:ea typeface="Arial"/>
                <a:cs typeface="Arial"/>
                <a:sym typeface="Arial"/>
              </a:rPr>
              <a:t>– with the goal of encouraging investment in cost effective energy + water efficient measures</a:t>
            </a:r>
          </a:p>
        </p:txBody>
      </p:sp>
      <p:sp>
        <p:nvSpPr>
          <p:cNvPr id="406" name="Shape 406"/>
          <p:cNvSpPr/>
          <p:nvPr/>
        </p:nvSpPr>
        <p:spPr>
          <a:xfrm>
            <a:off x="6610348" y="2806700"/>
            <a:ext cx="2076448" cy="2960370"/>
          </a:xfrm>
          <a:prstGeom prst="rect">
            <a:avLst/>
          </a:prstGeom>
          <a:solidFill>
            <a:schemeClr val="l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407" name="Shape 407"/>
          <p:cNvSpPr txBox="1"/>
          <p:nvPr/>
        </p:nvSpPr>
        <p:spPr>
          <a:xfrm>
            <a:off x="6610348" y="2806700"/>
            <a:ext cx="2076448" cy="2960370"/>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560"/>
              </a:spcAft>
              <a:buSzPct val="25000"/>
              <a:buNone/>
            </a:pPr>
            <a:r>
              <a:rPr lang="en-US" sz="1600" b="0" i="0" u="none" strike="noStrike" cap="none" baseline="0" dirty="0">
                <a:solidFill>
                  <a:schemeClr val="dk1"/>
                </a:solidFill>
                <a:latin typeface="Arial"/>
                <a:ea typeface="Arial"/>
                <a:cs typeface="Arial"/>
                <a:sym typeface="Arial"/>
              </a:rPr>
              <a:t>GSA shall develop </a:t>
            </a:r>
            <a:r>
              <a:rPr lang="en-US" sz="1600" b="1" i="0" u="none" strike="noStrike" cap="none" baseline="0" dirty="0">
                <a:solidFill>
                  <a:schemeClr val="accent6"/>
                </a:solidFill>
                <a:latin typeface="Arial"/>
                <a:ea typeface="Arial"/>
                <a:cs typeface="Arial"/>
                <a:sym typeface="Arial"/>
              </a:rPr>
              <a:t>policies and practices</a:t>
            </a:r>
            <a:r>
              <a:rPr lang="en-US" sz="1600" b="1" i="0" u="none" strike="noStrike" cap="none" baseline="0" dirty="0">
                <a:solidFill>
                  <a:srgbClr val="FF0000"/>
                </a:solidFill>
                <a:latin typeface="Arial"/>
                <a:ea typeface="Arial"/>
                <a:cs typeface="Arial"/>
                <a:sym typeface="Arial"/>
              </a:rPr>
              <a:t> </a:t>
            </a:r>
            <a:r>
              <a:rPr lang="en-US" sz="1600" b="0" i="0" u="none" strike="noStrike" cap="none" baseline="0" dirty="0">
                <a:solidFill>
                  <a:schemeClr val="dk1"/>
                </a:solidFill>
                <a:latin typeface="Arial"/>
                <a:ea typeface="Arial"/>
                <a:cs typeface="Arial"/>
                <a:sym typeface="Arial"/>
              </a:rPr>
              <a:t>to implement cost-effective energy + water efficient measures </a:t>
            </a:r>
            <a:r>
              <a:rPr lang="en-US" sz="1600" b="1" i="0" u="none" strike="noStrike" cap="none" baseline="0" dirty="0">
                <a:solidFill>
                  <a:schemeClr val="accent6"/>
                </a:solidFill>
                <a:latin typeface="Arial"/>
                <a:ea typeface="Arial"/>
                <a:cs typeface="Arial"/>
                <a:sym typeface="Arial"/>
              </a:rPr>
              <a:t>for realty services it provides to other Federal agencies</a:t>
            </a:r>
          </a:p>
        </p:txBody>
      </p:sp>
      <p:sp>
        <p:nvSpPr>
          <p:cNvPr id="408" name="Shape 408"/>
          <p:cNvSpPr/>
          <p:nvPr/>
        </p:nvSpPr>
        <p:spPr>
          <a:xfrm>
            <a:off x="381000" y="5767069"/>
            <a:ext cx="8305799" cy="328929"/>
          </a:xfrm>
          <a:prstGeom prst="rect">
            <a:avLst/>
          </a:prstGeom>
          <a:solidFill>
            <a:schemeClr val="accent5">
              <a:lumMod val="50000"/>
            </a:schemeClr>
          </a:solidFill>
          <a:ln>
            <a:noFill/>
          </a:ln>
        </p:spPr>
        <p:txBody>
          <a:bodyPr lIns="91425" tIns="91425" rIns="91425" bIns="91425" anchor="ctr" anchorCtr="0">
            <a:noAutofit/>
          </a:bodyPr>
          <a:lstStyle/>
          <a:p>
            <a:pPr marL="0" marR="0" lvl="0" indent="0" algn="ctr" rtl="0">
              <a:lnSpc>
                <a:spcPct val="90000"/>
              </a:lnSpc>
              <a:spcBef>
                <a:spcPts val="0"/>
              </a:spcBef>
              <a:spcAft>
                <a:spcPts val="0"/>
              </a:spcAft>
              <a:buClr>
                <a:srgbClr val="000000"/>
              </a:buClr>
              <a:buFont typeface="Arial"/>
              <a:buNone/>
            </a:pPr>
            <a:endParaRPr sz="3300" b="1" dirty="0">
              <a:solidFill>
                <a:schemeClr val="dk1"/>
              </a:solidFil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p:nvPr/>
        </p:nvSpPr>
        <p:spPr>
          <a:xfrm>
            <a:off x="4724400" y="2362200"/>
            <a:ext cx="4038599" cy="33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dirty="0">
                <a:solidFill>
                  <a:srgbClr val="862633"/>
                </a:solidFill>
                <a:latin typeface="Arial"/>
                <a:ea typeface="Arial"/>
                <a:cs typeface="Arial"/>
                <a:sym typeface="Arial"/>
              </a:rPr>
              <a:t>Research/Develop Leasing Provisions</a:t>
            </a:r>
          </a:p>
        </p:txBody>
      </p:sp>
      <p:sp>
        <p:nvSpPr>
          <p:cNvPr id="414" name="Shape 414"/>
          <p:cNvSpPr/>
          <p:nvPr/>
        </p:nvSpPr>
        <p:spPr>
          <a:xfrm>
            <a:off x="4495800" y="3200400"/>
            <a:ext cx="4267200"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dirty="0">
                <a:solidFill>
                  <a:srgbClr val="862633"/>
                </a:solidFill>
                <a:latin typeface="Arial"/>
                <a:ea typeface="Arial"/>
                <a:cs typeface="Arial"/>
                <a:sym typeface="Arial"/>
              </a:rPr>
              <a:t>PBS Issuance Process for New Provision</a:t>
            </a:r>
          </a:p>
        </p:txBody>
      </p:sp>
      <p:sp>
        <p:nvSpPr>
          <p:cNvPr id="415" name="Shape 415"/>
          <p:cNvSpPr/>
          <p:nvPr/>
        </p:nvSpPr>
        <p:spPr>
          <a:xfrm>
            <a:off x="228600" y="2057400"/>
            <a:ext cx="3809999"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a:solidFill>
                  <a:schemeClr val="dk1"/>
                </a:solidFill>
                <a:latin typeface="Arial"/>
                <a:ea typeface="Arial"/>
                <a:cs typeface="Arial"/>
                <a:sym typeface="Arial"/>
              </a:rPr>
              <a:t>Use </a:t>
            </a:r>
            <a:r>
              <a:rPr lang="en-US" sz="1600" b="0" i="0" u="sng" strike="noStrike" cap="none" baseline="0" dirty="0">
                <a:solidFill>
                  <a:schemeClr val="dk1"/>
                </a:solidFill>
                <a:latin typeface="Arial"/>
                <a:ea typeface="Arial"/>
                <a:cs typeface="Arial"/>
                <a:sym typeface="Arial"/>
              </a:rPr>
              <a:t>existing GSA  RLP + Lease </a:t>
            </a:r>
            <a:r>
              <a:rPr lang="en-US" sz="1600" b="0" i="0" u="none" strike="noStrike" cap="none" baseline="0" dirty="0">
                <a:solidFill>
                  <a:schemeClr val="dk1"/>
                </a:solidFill>
                <a:latin typeface="Arial"/>
                <a:ea typeface="Arial"/>
                <a:cs typeface="Arial"/>
                <a:sym typeface="Arial"/>
              </a:rPr>
              <a:t>as model commercial provisions (MCP)</a:t>
            </a:r>
          </a:p>
        </p:txBody>
      </p:sp>
      <p:sp>
        <p:nvSpPr>
          <p:cNvPr id="416" name="Shape 416"/>
          <p:cNvSpPr/>
          <p:nvPr/>
        </p:nvSpPr>
        <p:spPr>
          <a:xfrm>
            <a:off x="304800" y="4495800"/>
            <a:ext cx="4114800" cy="33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sng" strike="noStrike" cap="none" baseline="0" dirty="0">
                <a:solidFill>
                  <a:schemeClr val="dk1"/>
                </a:solidFill>
                <a:latin typeface="Arial"/>
                <a:ea typeface="Arial"/>
                <a:cs typeface="Arial"/>
                <a:sym typeface="Arial"/>
              </a:rPr>
              <a:t>Public Comment </a:t>
            </a:r>
            <a:r>
              <a:rPr lang="en-US" sz="1600" b="0" i="0" u="none" strike="noStrike" cap="none" baseline="0" dirty="0">
                <a:solidFill>
                  <a:schemeClr val="dk1"/>
                </a:solidFill>
                <a:latin typeface="Arial"/>
                <a:ea typeface="Arial"/>
                <a:cs typeface="Arial"/>
                <a:sym typeface="Arial"/>
              </a:rPr>
              <a:t>Period (prior to Fed. Reg.</a:t>
            </a:r>
          </a:p>
        </p:txBody>
      </p:sp>
      <p:sp>
        <p:nvSpPr>
          <p:cNvPr id="417" name="Shape 417"/>
          <p:cNvSpPr/>
          <p:nvPr/>
        </p:nvSpPr>
        <p:spPr>
          <a:xfrm>
            <a:off x="4960961" y="4101152"/>
            <a:ext cx="3200400" cy="33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0" strike="noStrike" cap="none" baseline="0" dirty="0">
                <a:solidFill>
                  <a:srgbClr val="800000"/>
                </a:solidFill>
                <a:latin typeface="Arial"/>
                <a:ea typeface="Arial"/>
                <a:cs typeface="Arial"/>
                <a:sym typeface="Arial"/>
              </a:rPr>
              <a:t>Publish </a:t>
            </a:r>
            <a:r>
              <a:rPr lang="en-US" sz="1600" b="1" i="0" u="none" strike="noStrike" cap="none" baseline="0" dirty="0">
                <a:solidFill>
                  <a:srgbClr val="800000"/>
                </a:solidFill>
                <a:latin typeface="Arial"/>
                <a:ea typeface="Arial"/>
                <a:cs typeface="Arial"/>
                <a:sym typeface="Arial"/>
              </a:rPr>
              <a:t>in Federal Register</a:t>
            </a:r>
          </a:p>
        </p:txBody>
      </p:sp>
      <p:sp>
        <p:nvSpPr>
          <p:cNvPr id="419" name="Shape 419"/>
          <p:cNvSpPr/>
          <p:nvPr/>
        </p:nvSpPr>
        <p:spPr>
          <a:xfrm>
            <a:off x="381000" y="2819400"/>
            <a:ext cx="37338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a:solidFill>
                  <a:schemeClr val="dk1"/>
                </a:solidFill>
                <a:latin typeface="Arial"/>
                <a:ea typeface="Arial"/>
                <a:cs typeface="Arial"/>
                <a:sym typeface="Arial"/>
              </a:rPr>
              <a:t>Modify existing GSA lease language for </a:t>
            </a:r>
            <a:r>
              <a:rPr lang="en-US" sz="1600" b="0" i="0" u="sng" strike="noStrike" cap="none" baseline="0" dirty="0">
                <a:solidFill>
                  <a:schemeClr val="dk1"/>
                </a:solidFill>
                <a:latin typeface="Arial"/>
                <a:ea typeface="Arial"/>
                <a:cs typeface="Arial"/>
                <a:sym typeface="Arial"/>
              </a:rPr>
              <a:t>commercial landlord </a:t>
            </a:r>
            <a:r>
              <a:rPr lang="en-US" sz="1600" b="0" i="0" u="none" strike="noStrike" cap="none" baseline="0" dirty="0">
                <a:solidFill>
                  <a:schemeClr val="dk1"/>
                </a:solidFill>
                <a:latin typeface="Arial"/>
                <a:ea typeface="Arial"/>
                <a:cs typeface="Arial"/>
                <a:sym typeface="Arial"/>
              </a:rPr>
              <a:t>application</a:t>
            </a:r>
          </a:p>
        </p:txBody>
      </p:sp>
      <p:sp>
        <p:nvSpPr>
          <p:cNvPr id="420" name="Shape 420"/>
          <p:cNvSpPr/>
          <p:nvPr/>
        </p:nvSpPr>
        <p:spPr>
          <a:xfrm>
            <a:off x="381000" y="3962400"/>
            <a:ext cx="3886200" cy="33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a:solidFill>
                  <a:schemeClr val="dk1"/>
                </a:solidFill>
                <a:latin typeface="Arial"/>
                <a:ea typeface="Arial"/>
                <a:cs typeface="Arial"/>
                <a:sym typeface="Arial"/>
              </a:rPr>
              <a:t>Publish </a:t>
            </a:r>
            <a:r>
              <a:rPr lang="en-US" sz="1600" b="0" i="0" u="sng" strike="noStrike" cap="none" baseline="0" dirty="0">
                <a:solidFill>
                  <a:schemeClr val="dk1"/>
                </a:solidFill>
                <a:latin typeface="Arial"/>
                <a:ea typeface="Arial"/>
                <a:cs typeface="Arial"/>
                <a:sym typeface="Arial"/>
              </a:rPr>
              <a:t>Draft</a:t>
            </a:r>
            <a:r>
              <a:rPr lang="en-US" sz="1600" b="0" i="0" u="none" strike="noStrike" cap="none" baseline="0" dirty="0">
                <a:solidFill>
                  <a:schemeClr val="dk1"/>
                </a:solidFill>
                <a:latin typeface="Arial"/>
                <a:ea typeface="Arial"/>
                <a:cs typeface="Arial"/>
                <a:sym typeface="Arial"/>
              </a:rPr>
              <a:t> MCP in Federal Register</a:t>
            </a:r>
          </a:p>
        </p:txBody>
      </p:sp>
      <p:sp>
        <p:nvSpPr>
          <p:cNvPr id="421" name="Shape 421"/>
          <p:cNvSpPr/>
          <p:nvPr/>
        </p:nvSpPr>
        <p:spPr>
          <a:xfrm>
            <a:off x="4800600" y="2819400"/>
            <a:ext cx="3429000" cy="33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dirty="0">
                <a:solidFill>
                  <a:srgbClr val="862633"/>
                </a:solidFill>
                <a:latin typeface="Arial"/>
                <a:ea typeface="Arial"/>
                <a:cs typeface="Arial"/>
                <a:sym typeface="Arial"/>
              </a:rPr>
              <a:t>“Issue Info. Collection Request” </a:t>
            </a:r>
          </a:p>
        </p:txBody>
      </p:sp>
      <p:sp>
        <p:nvSpPr>
          <p:cNvPr id="422" name="Shape 422"/>
          <p:cNvSpPr/>
          <p:nvPr/>
        </p:nvSpPr>
        <p:spPr>
          <a:xfrm>
            <a:off x="457200" y="3505200"/>
            <a:ext cx="3124199" cy="33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a:solidFill>
                  <a:schemeClr val="dk1"/>
                </a:solidFill>
                <a:latin typeface="Arial"/>
                <a:ea typeface="Arial"/>
                <a:cs typeface="Arial"/>
                <a:sym typeface="Arial"/>
              </a:rPr>
              <a:t>Reach out to </a:t>
            </a:r>
            <a:r>
              <a:rPr lang="en-US" sz="1600" b="0" i="0" u="sng" strike="noStrike" cap="none" baseline="0" dirty="0">
                <a:solidFill>
                  <a:schemeClr val="dk1"/>
                </a:solidFill>
                <a:latin typeface="Arial"/>
                <a:ea typeface="Arial"/>
                <a:cs typeface="Arial"/>
                <a:sym typeface="Arial"/>
              </a:rPr>
              <a:t>DOE</a:t>
            </a:r>
            <a:r>
              <a:rPr lang="en-US" sz="1600" b="0" i="0" u="none" strike="noStrike" cap="none" baseline="0" dirty="0">
                <a:solidFill>
                  <a:schemeClr val="dk1"/>
                </a:solidFill>
                <a:latin typeface="Arial"/>
                <a:ea typeface="Arial"/>
                <a:cs typeface="Arial"/>
                <a:sym typeface="Arial"/>
              </a:rPr>
              <a:t> for Input</a:t>
            </a:r>
          </a:p>
        </p:txBody>
      </p:sp>
      <p:sp>
        <p:nvSpPr>
          <p:cNvPr id="423" name="Shape 423"/>
          <p:cNvSpPr/>
          <p:nvPr/>
        </p:nvSpPr>
        <p:spPr>
          <a:xfrm>
            <a:off x="4953000" y="3657600"/>
            <a:ext cx="3505200" cy="33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dirty="0">
                <a:solidFill>
                  <a:srgbClr val="862633"/>
                </a:solidFill>
                <a:latin typeface="Arial"/>
                <a:ea typeface="Arial"/>
                <a:cs typeface="Arial"/>
                <a:sym typeface="Arial"/>
              </a:rPr>
              <a:t>Public Comment Period</a:t>
            </a:r>
          </a:p>
        </p:txBody>
      </p:sp>
      <p:sp>
        <p:nvSpPr>
          <p:cNvPr id="424" name="Shape 424"/>
          <p:cNvSpPr txBox="1"/>
          <p:nvPr/>
        </p:nvSpPr>
        <p:spPr>
          <a:xfrm>
            <a:off x="6705600" y="5410200"/>
            <a:ext cx="1219199"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dirty="0">
                <a:solidFill>
                  <a:srgbClr val="C00000"/>
                </a:solidFill>
                <a:latin typeface="Arial"/>
                <a:ea typeface="Arial"/>
                <a:cs typeface="Arial"/>
                <a:sym typeface="Arial"/>
              </a:rPr>
              <a:t>F Y  2016</a:t>
            </a:r>
          </a:p>
        </p:txBody>
      </p:sp>
      <p:cxnSp>
        <p:nvCxnSpPr>
          <p:cNvPr id="425" name="Shape 425"/>
          <p:cNvCxnSpPr/>
          <p:nvPr/>
        </p:nvCxnSpPr>
        <p:spPr>
          <a:xfrm>
            <a:off x="914400" y="5105400"/>
            <a:ext cx="0" cy="609599"/>
          </a:xfrm>
          <a:prstGeom prst="straightConnector1">
            <a:avLst/>
          </a:prstGeom>
          <a:noFill/>
          <a:ln w="38100" cap="flat" cmpd="sng">
            <a:solidFill>
              <a:schemeClr val="dk1"/>
            </a:solidFill>
            <a:prstDash val="solid"/>
            <a:round/>
            <a:headEnd type="none" w="med" len="med"/>
            <a:tailEnd type="none" w="med" len="med"/>
          </a:ln>
        </p:spPr>
      </p:cxnSp>
      <p:cxnSp>
        <p:nvCxnSpPr>
          <p:cNvPr id="426" name="Shape 426"/>
          <p:cNvCxnSpPr/>
          <p:nvPr/>
        </p:nvCxnSpPr>
        <p:spPr>
          <a:xfrm>
            <a:off x="1828800" y="5105400"/>
            <a:ext cx="0" cy="609599"/>
          </a:xfrm>
          <a:prstGeom prst="straightConnector1">
            <a:avLst/>
          </a:prstGeom>
          <a:noFill/>
          <a:ln w="38100" cap="flat" cmpd="sng">
            <a:solidFill>
              <a:schemeClr val="dk1"/>
            </a:solidFill>
            <a:prstDash val="solid"/>
            <a:round/>
            <a:headEnd type="none" w="med" len="med"/>
            <a:tailEnd type="none" w="med" len="med"/>
          </a:ln>
        </p:spPr>
      </p:cxnSp>
      <p:cxnSp>
        <p:nvCxnSpPr>
          <p:cNvPr id="427" name="Shape 427"/>
          <p:cNvCxnSpPr/>
          <p:nvPr/>
        </p:nvCxnSpPr>
        <p:spPr>
          <a:xfrm>
            <a:off x="2667000" y="5105400"/>
            <a:ext cx="0" cy="609599"/>
          </a:xfrm>
          <a:prstGeom prst="straightConnector1">
            <a:avLst/>
          </a:prstGeom>
          <a:noFill/>
          <a:ln w="38100" cap="flat" cmpd="sng">
            <a:solidFill>
              <a:schemeClr val="dk1"/>
            </a:solidFill>
            <a:prstDash val="solid"/>
            <a:round/>
            <a:headEnd type="none" w="med" len="med"/>
            <a:tailEnd type="none" w="med" len="med"/>
          </a:ln>
        </p:spPr>
      </p:cxnSp>
      <p:cxnSp>
        <p:nvCxnSpPr>
          <p:cNvPr id="428" name="Shape 428"/>
          <p:cNvCxnSpPr/>
          <p:nvPr/>
        </p:nvCxnSpPr>
        <p:spPr>
          <a:xfrm>
            <a:off x="3505200" y="5105400"/>
            <a:ext cx="0" cy="609599"/>
          </a:xfrm>
          <a:prstGeom prst="straightConnector1">
            <a:avLst/>
          </a:prstGeom>
          <a:noFill/>
          <a:ln w="38100" cap="flat" cmpd="sng">
            <a:solidFill>
              <a:schemeClr val="dk1"/>
            </a:solidFill>
            <a:prstDash val="solid"/>
            <a:round/>
            <a:headEnd type="none" w="med" len="med"/>
            <a:tailEnd type="none" w="med" len="med"/>
          </a:ln>
        </p:spPr>
      </p:cxnSp>
      <p:cxnSp>
        <p:nvCxnSpPr>
          <p:cNvPr id="429" name="Shape 429"/>
          <p:cNvCxnSpPr/>
          <p:nvPr/>
        </p:nvCxnSpPr>
        <p:spPr>
          <a:xfrm>
            <a:off x="4419600" y="5105400"/>
            <a:ext cx="0" cy="609599"/>
          </a:xfrm>
          <a:prstGeom prst="straightConnector1">
            <a:avLst/>
          </a:prstGeom>
          <a:noFill/>
          <a:ln w="38100" cap="flat" cmpd="sng">
            <a:solidFill>
              <a:schemeClr val="dk1"/>
            </a:solidFill>
            <a:prstDash val="solid"/>
            <a:round/>
            <a:headEnd type="none" w="med" len="med"/>
            <a:tailEnd type="none" w="med" len="med"/>
          </a:ln>
        </p:spPr>
      </p:cxnSp>
      <p:cxnSp>
        <p:nvCxnSpPr>
          <p:cNvPr id="430" name="Shape 430"/>
          <p:cNvCxnSpPr/>
          <p:nvPr/>
        </p:nvCxnSpPr>
        <p:spPr>
          <a:xfrm>
            <a:off x="5334000" y="5029200"/>
            <a:ext cx="0" cy="685799"/>
          </a:xfrm>
          <a:prstGeom prst="straightConnector1">
            <a:avLst/>
          </a:prstGeom>
          <a:noFill/>
          <a:ln w="38100" cap="flat" cmpd="sng">
            <a:solidFill>
              <a:schemeClr val="dk1"/>
            </a:solidFill>
            <a:prstDash val="solid"/>
            <a:round/>
            <a:headEnd type="none" w="med" len="med"/>
            <a:tailEnd type="none" w="med" len="med"/>
          </a:ln>
        </p:spPr>
      </p:cxnSp>
      <p:cxnSp>
        <p:nvCxnSpPr>
          <p:cNvPr id="431" name="Shape 431"/>
          <p:cNvCxnSpPr/>
          <p:nvPr/>
        </p:nvCxnSpPr>
        <p:spPr>
          <a:xfrm>
            <a:off x="8077200" y="5029200"/>
            <a:ext cx="0" cy="685799"/>
          </a:xfrm>
          <a:prstGeom prst="straightConnector1">
            <a:avLst/>
          </a:prstGeom>
          <a:noFill/>
          <a:ln w="38100" cap="flat" cmpd="sng">
            <a:solidFill>
              <a:schemeClr val="dk1"/>
            </a:solidFill>
            <a:prstDash val="solid"/>
            <a:round/>
            <a:headEnd type="none" w="med" len="med"/>
            <a:tailEnd type="none" w="med" len="med"/>
          </a:ln>
        </p:spPr>
      </p:cxnSp>
      <p:sp>
        <p:nvSpPr>
          <p:cNvPr id="432" name="Shape 432"/>
          <p:cNvSpPr/>
          <p:nvPr/>
        </p:nvSpPr>
        <p:spPr>
          <a:xfrm>
            <a:off x="381000" y="5181600"/>
            <a:ext cx="8458200" cy="1143000"/>
          </a:xfrm>
          <a:prstGeom prst="rightArrow">
            <a:avLst>
              <a:gd name="adj1" fmla="val 50000"/>
              <a:gd name="adj2" fmla="val 50000"/>
            </a:avLst>
          </a:prstGeom>
          <a:solidFill>
            <a:schemeClr val="accent3">
              <a:lumMod val="65000"/>
            </a:schemeClr>
          </a:solidFill>
          <a:ln w="9525" cap="flat" cmpd="sng">
            <a:solidFill>
              <a:schemeClr val="bg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200" b="1" i="0" u="none" strike="noStrike" cap="none" baseline="0" dirty="0">
              <a:solidFill>
                <a:schemeClr val="dk1"/>
              </a:solidFill>
              <a:latin typeface="Arial"/>
              <a:ea typeface="Arial"/>
              <a:cs typeface="Arial"/>
              <a:sym typeface="Arial"/>
            </a:endParaRPr>
          </a:p>
        </p:txBody>
      </p:sp>
      <p:sp>
        <p:nvSpPr>
          <p:cNvPr id="433" name="Shape 433"/>
          <p:cNvSpPr txBox="1"/>
          <p:nvPr/>
        </p:nvSpPr>
        <p:spPr>
          <a:xfrm>
            <a:off x="762000" y="5486400"/>
            <a:ext cx="609599"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dirty="0">
                <a:solidFill>
                  <a:schemeClr val="lt1"/>
                </a:solidFill>
                <a:latin typeface="Arial"/>
                <a:ea typeface="Arial"/>
                <a:cs typeface="Arial"/>
                <a:sym typeface="Arial"/>
              </a:rPr>
              <a:t>May 2015</a:t>
            </a:r>
          </a:p>
        </p:txBody>
      </p:sp>
      <p:sp>
        <p:nvSpPr>
          <p:cNvPr id="434" name="Shape 434"/>
          <p:cNvSpPr txBox="1"/>
          <p:nvPr/>
        </p:nvSpPr>
        <p:spPr>
          <a:xfrm>
            <a:off x="1676400" y="5486400"/>
            <a:ext cx="685799"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dirty="0">
                <a:solidFill>
                  <a:schemeClr val="lt1"/>
                </a:solidFill>
                <a:latin typeface="Arial"/>
                <a:ea typeface="Arial"/>
                <a:cs typeface="Arial"/>
                <a:sym typeface="Arial"/>
              </a:rPr>
              <a:t>June 2015</a:t>
            </a:r>
          </a:p>
        </p:txBody>
      </p:sp>
      <p:sp>
        <p:nvSpPr>
          <p:cNvPr id="435" name="Shape 435"/>
          <p:cNvSpPr txBox="1"/>
          <p:nvPr/>
        </p:nvSpPr>
        <p:spPr>
          <a:xfrm>
            <a:off x="2514600" y="5486400"/>
            <a:ext cx="609599"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dirty="0">
                <a:solidFill>
                  <a:schemeClr val="lt1"/>
                </a:solidFill>
                <a:latin typeface="Arial"/>
                <a:ea typeface="Arial"/>
                <a:cs typeface="Arial"/>
                <a:sym typeface="Arial"/>
              </a:rPr>
              <a:t>July 2015</a:t>
            </a:r>
          </a:p>
        </p:txBody>
      </p:sp>
      <p:sp>
        <p:nvSpPr>
          <p:cNvPr id="436" name="Shape 436"/>
          <p:cNvSpPr txBox="1"/>
          <p:nvPr/>
        </p:nvSpPr>
        <p:spPr>
          <a:xfrm>
            <a:off x="3352800" y="5486400"/>
            <a:ext cx="609599"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dirty="0">
                <a:solidFill>
                  <a:schemeClr val="lt1"/>
                </a:solidFill>
                <a:latin typeface="Arial"/>
                <a:ea typeface="Arial"/>
                <a:cs typeface="Arial"/>
                <a:sym typeface="Arial"/>
              </a:rPr>
              <a:t>Aug 2015</a:t>
            </a:r>
          </a:p>
        </p:txBody>
      </p:sp>
      <p:sp>
        <p:nvSpPr>
          <p:cNvPr id="437" name="Shape 437"/>
          <p:cNvSpPr txBox="1"/>
          <p:nvPr/>
        </p:nvSpPr>
        <p:spPr>
          <a:xfrm>
            <a:off x="4267200" y="5486400"/>
            <a:ext cx="685799"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dirty="0">
                <a:solidFill>
                  <a:schemeClr val="lt1"/>
                </a:solidFill>
                <a:latin typeface="Arial"/>
                <a:ea typeface="Arial"/>
                <a:cs typeface="Arial"/>
                <a:sym typeface="Arial"/>
              </a:rPr>
              <a:t>Sept 2015</a:t>
            </a:r>
          </a:p>
        </p:txBody>
      </p:sp>
      <p:cxnSp>
        <p:nvCxnSpPr>
          <p:cNvPr id="438" name="Shape 438"/>
          <p:cNvCxnSpPr/>
          <p:nvPr/>
        </p:nvCxnSpPr>
        <p:spPr>
          <a:xfrm>
            <a:off x="5334000" y="5029200"/>
            <a:ext cx="2743199" cy="0"/>
          </a:xfrm>
          <a:prstGeom prst="straightConnector1">
            <a:avLst/>
          </a:prstGeom>
          <a:noFill/>
          <a:ln w="41275" cap="flat" cmpd="sng">
            <a:solidFill>
              <a:srgbClr val="862633"/>
            </a:solidFill>
            <a:prstDash val="solid"/>
            <a:round/>
            <a:headEnd type="stealth" w="lg" len="lg"/>
            <a:tailEnd type="stealth" w="lg" len="lg"/>
          </a:ln>
        </p:spPr>
      </p:cxnSp>
      <p:sp>
        <p:nvSpPr>
          <p:cNvPr id="439" name="Shape 439"/>
          <p:cNvSpPr txBox="1"/>
          <p:nvPr/>
        </p:nvSpPr>
        <p:spPr>
          <a:xfrm>
            <a:off x="5181600" y="5486400"/>
            <a:ext cx="609599"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dirty="0">
                <a:solidFill>
                  <a:schemeClr val="lt1"/>
                </a:solidFill>
                <a:latin typeface="Arial"/>
                <a:ea typeface="Arial"/>
                <a:cs typeface="Arial"/>
                <a:sym typeface="Arial"/>
              </a:rPr>
              <a:t>Oct 2015</a:t>
            </a:r>
          </a:p>
        </p:txBody>
      </p:sp>
      <p:sp>
        <p:nvSpPr>
          <p:cNvPr id="440" name="Shape 440"/>
          <p:cNvSpPr txBox="1"/>
          <p:nvPr/>
        </p:nvSpPr>
        <p:spPr>
          <a:xfrm>
            <a:off x="609600" y="12450"/>
            <a:ext cx="7924800" cy="105435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dirty="0">
                <a:solidFill>
                  <a:srgbClr val="00427E"/>
                </a:solidFill>
                <a:latin typeface="Calibri"/>
                <a:ea typeface="Calibri"/>
                <a:cs typeface="Calibri"/>
                <a:sym typeface="Calibri"/>
              </a:rPr>
              <a:t>Better Building Act of 2015- Model Commercial Leasing Provision: Time Frame for Developing New Provisions + Publishing in Federal Register</a:t>
            </a:r>
          </a:p>
        </p:txBody>
      </p:sp>
      <p:sp>
        <p:nvSpPr>
          <p:cNvPr id="441" name="Shape 441"/>
          <p:cNvSpPr txBox="1"/>
          <p:nvPr/>
        </p:nvSpPr>
        <p:spPr>
          <a:xfrm>
            <a:off x="6248400" y="5562600"/>
            <a:ext cx="1600199"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dirty="0">
                <a:solidFill>
                  <a:schemeClr val="lt1"/>
                </a:solidFill>
                <a:latin typeface="Arial"/>
                <a:ea typeface="Arial"/>
                <a:cs typeface="Arial"/>
                <a:sym typeface="Arial"/>
              </a:rPr>
              <a:t>FY 2016</a:t>
            </a:r>
          </a:p>
        </p:txBody>
      </p:sp>
      <p:sp>
        <p:nvSpPr>
          <p:cNvPr id="442" name="Shape 442"/>
          <p:cNvSpPr txBox="1">
            <a:spLocks noGrp="1"/>
          </p:cNvSpPr>
          <p:nvPr>
            <p:ph type="sldNum" idx="12"/>
          </p:nvPr>
        </p:nvSpPr>
        <p:spPr>
          <a:xfrm>
            <a:off x="8556783" y="6333134"/>
            <a:ext cx="548699" cy="524999"/>
          </a:xfrm>
          <a:prstGeom prst="rect">
            <a:avLst/>
          </a:prstGeom>
        </p:spPr>
        <p:txBody>
          <a:bodyPr lIns="91425" tIns="45700" rIns="91425" bIns="45700" anchor="t" anchorCtr="0">
            <a:noAutofit/>
          </a:bodyPr>
          <a:lstStyle/>
          <a:p>
            <a:pPr>
              <a:spcBef>
                <a:spcPts val="0"/>
              </a:spcBef>
              <a:buNone/>
            </a:pPr>
            <a:fld id="{00000000-1234-1234-1234-123412341234}" type="slidenum">
              <a:rPr lang="en-US"/>
              <a:pPr>
                <a:spcBef>
                  <a:spcPts val="0"/>
                </a:spcBef>
                <a:buNone/>
              </a:pPr>
              <a:t>15</a:t>
            </a:fld>
            <a:endParaRPr lang="en-US" dirty="0"/>
          </a:p>
        </p:txBody>
      </p:sp>
      <p:sp>
        <p:nvSpPr>
          <p:cNvPr id="32" name="TextBox 31"/>
          <p:cNvSpPr txBox="1"/>
          <p:nvPr/>
        </p:nvSpPr>
        <p:spPr>
          <a:xfrm>
            <a:off x="381000" y="1600200"/>
            <a:ext cx="3276600" cy="400110"/>
          </a:xfrm>
          <a:prstGeom prst="rect">
            <a:avLst/>
          </a:prstGeom>
          <a:noFill/>
        </p:spPr>
        <p:txBody>
          <a:bodyPr wrap="square" rtlCol="0">
            <a:spAutoFit/>
          </a:bodyPr>
          <a:lstStyle/>
          <a:p>
            <a:pPr algn="ctr"/>
            <a:r>
              <a:rPr lang="en-US" sz="2000" b="1" u="sng" dirty="0" smtClean="0"/>
              <a:t>FY 2015</a:t>
            </a:r>
            <a:endParaRPr lang="en-US" sz="2000" b="1" u="sng" dirty="0"/>
          </a:p>
        </p:txBody>
      </p:sp>
      <p:sp>
        <p:nvSpPr>
          <p:cNvPr id="33" name="Rectangle 32"/>
          <p:cNvSpPr/>
          <p:nvPr/>
        </p:nvSpPr>
        <p:spPr>
          <a:xfrm>
            <a:off x="5791200" y="1600200"/>
            <a:ext cx="1154483" cy="400110"/>
          </a:xfrm>
          <a:prstGeom prst="rect">
            <a:avLst/>
          </a:prstGeom>
        </p:spPr>
        <p:txBody>
          <a:bodyPr wrap="none">
            <a:spAutoFit/>
          </a:bodyPr>
          <a:lstStyle/>
          <a:p>
            <a:pPr algn="ctr"/>
            <a:r>
              <a:rPr lang="en-US" sz="2000" b="1" u="sng" dirty="0" smtClean="0">
                <a:solidFill>
                  <a:srgbClr val="800000"/>
                </a:solidFill>
              </a:rPr>
              <a:t>FY 2016</a:t>
            </a:r>
            <a:endParaRPr lang="en-US" sz="2000" b="1" u="sng" dirty="0">
              <a:solidFill>
                <a:srgbClr val="800000"/>
              </a:solidFil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sldNum" idx="12"/>
          </p:nvPr>
        </p:nvSpPr>
        <p:spPr>
          <a:xfrm>
            <a:off x="6858000" y="6373790"/>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buSzPct val="25000"/>
                <a:buNone/>
              </a:pPr>
              <a:t>16</a:t>
            </a:fld>
            <a:endParaRPr lang="en-US" sz="1400" b="0" i="0" u="none" strike="noStrike" cap="none" baseline="0" dirty="0">
              <a:solidFill>
                <a:schemeClr val="tx1"/>
              </a:solidFill>
              <a:latin typeface="Arial"/>
              <a:ea typeface="Arial"/>
              <a:cs typeface="Arial"/>
              <a:sym typeface="Arial"/>
            </a:endParaRPr>
          </a:p>
        </p:txBody>
      </p:sp>
      <p:graphicFrame>
        <p:nvGraphicFramePr>
          <p:cNvPr id="449" name="Shape 449"/>
          <p:cNvGraphicFramePr/>
          <p:nvPr/>
        </p:nvGraphicFramePr>
        <p:xfrm>
          <a:off x="3200400" y="1828800"/>
          <a:ext cx="5486400" cy="4244375"/>
        </p:xfrm>
        <a:graphic>
          <a:graphicData uri="http://schemas.openxmlformats.org/drawingml/2006/table">
            <a:tbl>
              <a:tblPr>
                <a:noFill/>
                <a:tableStyleId>{634118B8-51D9-4E6A-AE04-B1D9078CD9AB}</a:tableStyleId>
              </a:tblPr>
              <a:tblGrid>
                <a:gridCol w="734975"/>
                <a:gridCol w="712825"/>
                <a:gridCol w="853875"/>
                <a:gridCol w="3184725"/>
              </a:tblGrid>
              <a:tr h="350625">
                <a:tc>
                  <a:txBody>
                    <a:bodyPr/>
                    <a:lstStyle/>
                    <a:p>
                      <a:pPr marL="0" marR="0" lvl="0" indent="0" algn="ctr" rtl="0">
                        <a:lnSpc>
                          <a:spcPct val="115000"/>
                        </a:lnSpc>
                        <a:spcBef>
                          <a:spcPts val="0"/>
                        </a:spcBef>
                        <a:spcAft>
                          <a:spcPts val="0"/>
                        </a:spcAft>
                        <a:buSzPct val="25000"/>
                        <a:buNone/>
                      </a:pPr>
                      <a:r>
                        <a:rPr lang="en-US" sz="1000" b="1" u="none" strike="noStrike" cap="none" baseline="0" dirty="0">
                          <a:solidFill>
                            <a:srgbClr val="FFFFFF"/>
                          </a:solidFill>
                          <a:latin typeface="Arial"/>
                          <a:ea typeface="Arial"/>
                          <a:cs typeface="Arial"/>
                          <a:sym typeface="Arial"/>
                        </a:rPr>
                        <a:t>Lease Type</a:t>
                      </a: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8A8D8F"/>
                    </a:solidFill>
                  </a:tcPr>
                </a:tc>
                <a:tc>
                  <a:txBody>
                    <a:bodyPr/>
                    <a:lstStyle/>
                    <a:p>
                      <a:pPr marL="0" marR="0" lvl="0" indent="0" algn="ctr" rtl="0">
                        <a:lnSpc>
                          <a:spcPct val="115000"/>
                        </a:lnSpc>
                        <a:spcBef>
                          <a:spcPts val="0"/>
                        </a:spcBef>
                        <a:spcAft>
                          <a:spcPts val="0"/>
                        </a:spcAft>
                        <a:buSzPct val="25000"/>
                        <a:buNone/>
                      </a:pPr>
                      <a:r>
                        <a:rPr lang="en-US" sz="1000" b="1" u="none" strike="noStrike" cap="none" baseline="0" dirty="0">
                          <a:solidFill>
                            <a:srgbClr val="FFFFFF"/>
                          </a:solidFill>
                          <a:latin typeface="Arial"/>
                          <a:ea typeface="Arial"/>
                          <a:cs typeface="Arial"/>
                          <a:sym typeface="Arial"/>
                        </a:rPr>
                        <a:t>Risk Burden</a:t>
                      </a: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8A8D8F"/>
                    </a:solidFill>
                  </a:tcPr>
                </a:tc>
                <a:tc>
                  <a:txBody>
                    <a:bodyPr/>
                    <a:lstStyle/>
                    <a:p>
                      <a:pPr marL="0" marR="0" lvl="0" indent="0" algn="ctr" rtl="0">
                        <a:lnSpc>
                          <a:spcPct val="115000"/>
                        </a:lnSpc>
                        <a:spcBef>
                          <a:spcPts val="0"/>
                        </a:spcBef>
                        <a:spcAft>
                          <a:spcPts val="0"/>
                        </a:spcAft>
                        <a:buSzPct val="25000"/>
                        <a:buNone/>
                      </a:pPr>
                      <a:r>
                        <a:rPr lang="en-US" sz="1000" b="1" u="none" strike="noStrike" cap="none" baseline="0" dirty="0">
                          <a:solidFill>
                            <a:srgbClr val="FFFFFF"/>
                          </a:solidFill>
                          <a:latin typeface="Arial"/>
                          <a:ea typeface="Arial"/>
                          <a:cs typeface="Arial"/>
                          <a:sym typeface="Arial"/>
                        </a:rPr>
                        <a:t>Utility Payment</a:t>
                      </a:r>
                    </a:p>
                  </a:txBody>
                  <a:tcPr marL="62450" marR="62450" marT="0" marB="0">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8A8D8F"/>
                    </a:solidFill>
                  </a:tcPr>
                </a:tc>
                <a:tc>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FFFFFF"/>
                          </a:solidFill>
                          <a:latin typeface="Arial"/>
                          <a:ea typeface="Arial"/>
                          <a:cs typeface="Arial"/>
                          <a:sym typeface="Arial"/>
                        </a:rPr>
                        <a:t>Lease Structure</a:t>
                      </a: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8A8D8F"/>
                    </a:solidFill>
                  </a:tcPr>
                </a:tc>
              </a:tr>
              <a:tr h="970750">
                <a:tc>
                  <a:txBody>
                    <a:bodyPr/>
                    <a:lstStyle/>
                    <a:p>
                      <a:pPr marL="0" marR="0" lvl="0" indent="0" algn="l" rtl="0">
                        <a:lnSpc>
                          <a:spcPct val="115000"/>
                        </a:lnSpc>
                        <a:spcBef>
                          <a:spcPts val="0"/>
                        </a:spcBef>
                        <a:spcAft>
                          <a:spcPts val="1200"/>
                        </a:spcAft>
                        <a:buSzPct val="25000"/>
                        <a:buNone/>
                      </a:pPr>
                      <a:r>
                        <a:rPr lang="en-US" sz="1000" u="none" strike="noStrike" cap="none" baseline="0" dirty="0">
                          <a:solidFill>
                            <a:srgbClr val="000000"/>
                          </a:solidFill>
                          <a:latin typeface="Arial"/>
                          <a:ea typeface="Arial"/>
                          <a:cs typeface="Arial"/>
                          <a:sym typeface="Arial"/>
                        </a:rPr>
                        <a:t>Fully Serviced</a:t>
                      </a: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c>
                  <a:txBody>
                    <a:bodyPr/>
                    <a:lstStyle/>
                    <a:p>
                      <a:pPr marL="0" marR="0" lvl="0" indent="0" algn="ctr" rtl="0">
                        <a:lnSpc>
                          <a:spcPct val="115000"/>
                        </a:lnSpc>
                        <a:spcBef>
                          <a:spcPts val="0"/>
                        </a:spcBef>
                        <a:spcAft>
                          <a:spcPts val="1200"/>
                        </a:spcAft>
                        <a:buSzPct val="25000"/>
                        <a:buNone/>
                      </a:pPr>
                      <a:r>
                        <a:rPr lang="en-US" sz="1000" u="none" strike="noStrike" cap="none" baseline="0" dirty="0">
                          <a:solidFill>
                            <a:srgbClr val="000000"/>
                          </a:solidFill>
                          <a:latin typeface="Arial"/>
                          <a:ea typeface="Arial"/>
                          <a:cs typeface="Arial"/>
                          <a:sym typeface="Arial"/>
                        </a:rPr>
                        <a:t>Landlord</a:t>
                      </a: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c>
                  <a:txBody>
                    <a:bodyPr/>
                    <a:lstStyle/>
                    <a:p>
                      <a:pPr marL="274320" marR="0" lvl="0" indent="-7620" algn="l" rtl="0">
                        <a:spcBef>
                          <a:spcPts val="0"/>
                        </a:spcBef>
                        <a:spcAft>
                          <a:spcPts val="0"/>
                        </a:spcAft>
                        <a:buNone/>
                      </a:pPr>
                      <a:endParaRPr sz="1000" u="none" strike="noStrike" cap="none" baseline="0" dirty="0">
                        <a:latin typeface="Arial"/>
                        <a:ea typeface="Arial"/>
                        <a:cs typeface="Arial"/>
                        <a:sym typeface="Arial"/>
                      </a:endParaRPr>
                    </a:p>
                    <a:p>
                      <a:pPr marL="274320" marR="0" lvl="0" indent="-7620" algn="l" rtl="0">
                        <a:spcBef>
                          <a:spcPts val="600"/>
                        </a:spcBef>
                        <a:spcAft>
                          <a:spcPts val="600"/>
                        </a:spcAft>
                        <a:buSzPct val="25000"/>
                        <a:buNone/>
                      </a:pPr>
                      <a:r>
                        <a:rPr lang="en-US" sz="1000" u="none" strike="noStrike" cap="none" baseline="0" dirty="0">
                          <a:latin typeface="Arial"/>
                          <a:ea typeface="Arial"/>
                          <a:cs typeface="Arial"/>
                          <a:sym typeface="Arial"/>
                        </a:rPr>
                        <a:t>Tenant pays utilities in Rent </a:t>
                      </a:r>
                    </a:p>
                  </a:txBody>
                  <a:tcPr marL="62450" marR="62450" marT="0" marB="0">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c>
                  <a:txBody>
                    <a:bodyPr/>
                    <a:lstStyle/>
                    <a:p>
                      <a:pPr marL="0" marR="0" lvl="0" indent="0" algn="l" rtl="0">
                        <a:spcBef>
                          <a:spcPts val="0"/>
                        </a:spcBef>
                        <a:spcAft>
                          <a:spcPts val="600"/>
                        </a:spcAft>
                        <a:buNone/>
                      </a:pPr>
                      <a:endParaRPr sz="900" u="none" strike="noStrike" cap="none" baseline="0" dirty="0">
                        <a:latin typeface="Arial"/>
                        <a:ea typeface="Arial"/>
                        <a:cs typeface="Arial"/>
                        <a:sym typeface="Arial"/>
                      </a:endParaRP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r>
              <a:tr h="1474800">
                <a:tc>
                  <a:txBody>
                    <a:bodyPr/>
                    <a:lstStyle/>
                    <a:p>
                      <a:pPr marL="0" marR="0" lvl="0" indent="0" algn="l" rtl="0">
                        <a:lnSpc>
                          <a:spcPct val="115000"/>
                        </a:lnSpc>
                        <a:spcBef>
                          <a:spcPts val="0"/>
                        </a:spcBef>
                        <a:spcAft>
                          <a:spcPts val="1200"/>
                        </a:spcAft>
                        <a:buSzPct val="25000"/>
                        <a:buNone/>
                      </a:pPr>
                      <a:r>
                        <a:rPr lang="en-US" sz="1000" u="none" strike="noStrike" cap="none" baseline="0" dirty="0">
                          <a:solidFill>
                            <a:srgbClr val="000000"/>
                          </a:solidFill>
                          <a:latin typeface="Arial"/>
                          <a:ea typeface="Arial"/>
                          <a:cs typeface="Arial"/>
                          <a:sym typeface="Arial"/>
                        </a:rPr>
                        <a:t>Net of Utilities (GSA pays)</a:t>
                      </a: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c>
                  <a:txBody>
                    <a:bodyPr/>
                    <a:lstStyle/>
                    <a:p>
                      <a:pPr marL="0" marR="0" lvl="0" indent="0" algn="ctr" rtl="0">
                        <a:lnSpc>
                          <a:spcPct val="115000"/>
                        </a:lnSpc>
                        <a:spcBef>
                          <a:spcPts val="0"/>
                        </a:spcBef>
                        <a:spcAft>
                          <a:spcPts val="1200"/>
                        </a:spcAft>
                        <a:buSzPct val="25000"/>
                        <a:buNone/>
                      </a:pPr>
                      <a:r>
                        <a:rPr lang="en-US" sz="1000" u="none" strike="noStrike" cap="none" baseline="0" dirty="0">
                          <a:solidFill>
                            <a:srgbClr val="000000"/>
                          </a:solidFill>
                          <a:latin typeface="Arial"/>
                          <a:ea typeface="Arial"/>
                          <a:cs typeface="Arial"/>
                          <a:sym typeface="Arial"/>
                        </a:rPr>
                        <a:t>GSA</a:t>
                      </a: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c>
                  <a:txBody>
                    <a:bodyPr/>
                    <a:lstStyle/>
                    <a:p>
                      <a:pPr marL="274320" marR="0" lvl="0" indent="-7620" algn="l" rtl="0">
                        <a:spcBef>
                          <a:spcPts val="0"/>
                        </a:spcBef>
                        <a:spcAft>
                          <a:spcPts val="0"/>
                        </a:spcAft>
                        <a:buNone/>
                      </a:pPr>
                      <a:endParaRPr sz="1000" u="none" strike="noStrike" cap="none" baseline="0" dirty="0">
                        <a:latin typeface="Arial"/>
                        <a:ea typeface="Arial"/>
                        <a:cs typeface="Arial"/>
                        <a:sym typeface="Arial"/>
                      </a:endParaRPr>
                    </a:p>
                    <a:p>
                      <a:pPr marL="274320" marR="0" lvl="0" indent="-7620" algn="l" rtl="0">
                        <a:spcBef>
                          <a:spcPts val="600"/>
                        </a:spcBef>
                        <a:spcAft>
                          <a:spcPts val="600"/>
                        </a:spcAft>
                        <a:buSzPct val="25000"/>
                        <a:buNone/>
                      </a:pPr>
                      <a:r>
                        <a:rPr lang="en-US" sz="1000" u="none" strike="noStrike" cap="none" baseline="0" dirty="0">
                          <a:latin typeface="Arial"/>
                          <a:ea typeface="Arial"/>
                          <a:cs typeface="Arial"/>
                          <a:sym typeface="Arial"/>
                        </a:rPr>
                        <a:t>Tenant Pays GSA for Utilities </a:t>
                      </a:r>
                    </a:p>
                  </a:txBody>
                  <a:tcPr marL="62450" marR="62450" marT="0" marB="0">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c>
                  <a:txBody>
                    <a:bodyPr/>
                    <a:lstStyle/>
                    <a:p>
                      <a:pPr marL="0" marR="0" lvl="0" indent="0" algn="l" rtl="0">
                        <a:spcBef>
                          <a:spcPts val="0"/>
                        </a:spcBef>
                        <a:spcAft>
                          <a:spcPts val="600"/>
                        </a:spcAft>
                        <a:buNone/>
                      </a:pPr>
                      <a:endParaRPr sz="900" u="none" strike="noStrike" cap="none" baseline="0" dirty="0">
                        <a:latin typeface="Arial"/>
                        <a:ea typeface="Arial"/>
                        <a:cs typeface="Arial"/>
                        <a:sym typeface="Arial"/>
                      </a:endParaRP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r>
              <a:tr h="1448200">
                <a:tc>
                  <a:txBody>
                    <a:bodyPr/>
                    <a:lstStyle/>
                    <a:p>
                      <a:pPr marL="0" marR="0" lvl="0" indent="0" algn="l" rtl="0">
                        <a:lnSpc>
                          <a:spcPct val="115000"/>
                        </a:lnSpc>
                        <a:spcBef>
                          <a:spcPts val="0"/>
                        </a:spcBef>
                        <a:spcAft>
                          <a:spcPts val="1200"/>
                        </a:spcAft>
                        <a:buSzPct val="25000"/>
                        <a:buNone/>
                      </a:pPr>
                      <a:r>
                        <a:rPr lang="en-US" sz="1000" u="none" strike="noStrike" cap="none" baseline="0" dirty="0">
                          <a:solidFill>
                            <a:srgbClr val="000000"/>
                          </a:solidFill>
                          <a:latin typeface="Arial"/>
                          <a:ea typeface="Arial"/>
                          <a:cs typeface="Arial"/>
                          <a:sym typeface="Arial"/>
                        </a:rPr>
                        <a:t>Net of Utilities (Tenant pays)</a:t>
                      </a: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c>
                  <a:txBody>
                    <a:bodyPr/>
                    <a:lstStyle/>
                    <a:p>
                      <a:pPr marL="0" marR="0" lvl="0" indent="0" algn="ctr" rtl="0">
                        <a:lnSpc>
                          <a:spcPct val="115000"/>
                        </a:lnSpc>
                        <a:spcBef>
                          <a:spcPts val="0"/>
                        </a:spcBef>
                        <a:spcAft>
                          <a:spcPts val="1200"/>
                        </a:spcAft>
                        <a:buSzPct val="25000"/>
                        <a:buNone/>
                      </a:pPr>
                      <a:r>
                        <a:rPr lang="en-US" sz="1000" u="none" strike="noStrike" cap="none" baseline="0" dirty="0">
                          <a:solidFill>
                            <a:srgbClr val="000000"/>
                          </a:solidFill>
                          <a:latin typeface="Arial"/>
                          <a:ea typeface="Arial"/>
                          <a:cs typeface="Arial"/>
                          <a:sym typeface="Arial"/>
                        </a:rPr>
                        <a:t>Tenant</a:t>
                      </a: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c>
                  <a:txBody>
                    <a:bodyPr/>
                    <a:lstStyle/>
                    <a:p>
                      <a:pPr marL="274320" marR="0" lvl="0" indent="-7620" algn="l" rtl="0">
                        <a:spcBef>
                          <a:spcPts val="0"/>
                        </a:spcBef>
                        <a:spcAft>
                          <a:spcPts val="0"/>
                        </a:spcAft>
                        <a:buNone/>
                      </a:pPr>
                      <a:endParaRPr sz="1000" u="none" strike="noStrike" cap="none" baseline="0" dirty="0">
                        <a:latin typeface="Arial"/>
                        <a:ea typeface="Arial"/>
                        <a:cs typeface="Arial"/>
                        <a:sym typeface="Arial"/>
                      </a:endParaRPr>
                    </a:p>
                    <a:p>
                      <a:pPr marL="274320" marR="0" lvl="0" indent="-7620" algn="l" rtl="0">
                        <a:spcBef>
                          <a:spcPts val="600"/>
                        </a:spcBef>
                        <a:spcAft>
                          <a:spcPts val="600"/>
                        </a:spcAft>
                        <a:buSzPct val="25000"/>
                        <a:buNone/>
                      </a:pPr>
                      <a:r>
                        <a:rPr lang="en-US" sz="950" u="none" strike="noStrike" cap="none" baseline="0" dirty="0">
                          <a:latin typeface="Arial"/>
                          <a:ea typeface="Arial"/>
                          <a:cs typeface="Arial"/>
                          <a:sym typeface="Arial"/>
                        </a:rPr>
                        <a:t>Tenant Pays Utility Bill Directly to Utility Provider</a:t>
                      </a:r>
                    </a:p>
                  </a:txBody>
                  <a:tcPr marL="62450" marR="62450" marT="0" marB="0">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c>
                  <a:txBody>
                    <a:bodyPr/>
                    <a:lstStyle/>
                    <a:p>
                      <a:pPr marL="0" marR="0" lvl="0" indent="0" algn="l" rtl="0">
                        <a:spcBef>
                          <a:spcPts val="0"/>
                        </a:spcBef>
                        <a:spcAft>
                          <a:spcPts val="600"/>
                        </a:spcAft>
                        <a:buNone/>
                      </a:pPr>
                      <a:endParaRPr sz="900" u="none" strike="noStrike" cap="none" baseline="0" dirty="0">
                        <a:latin typeface="Arial"/>
                        <a:ea typeface="Arial"/>
                        <a:cs typeface="Arial"/>
                        <a:sym typeface="Arial"/>
                      </a:endParaRPr>
                    </a:p>
                  </a:txBody>
                  <a:tcPr marL="62450" marR="62450" marT="0" marB="0" anchor="ctr">
                    <a:lnL w="19050" cap="flat" cmpd="sng">
                      <a:solidFill>
                        <a:srgbClr val="5B6770"/>
                      </a:solidFill>
                      <a:prstDash val="solid"/>
                      <a:round/>
                      <a:headEnd type="none" w="med" len="med"/>
                      <a:tailEnd type="none" w="med" len="med"/>
                    </a:lnL>
                    <a:lnR w="19050" cap="flat" cmpd="sng">
                      <a:solidFill>
                        <a:srgbClr val="5B6770"/>
                      </a:solidFill>
                      <a:prstDash val="solid"/>
                      <a:round/>
                      <a:headEnd type="none" w="med" len="med"/>
                      <a:tailEnd type="none" w="med" len="med"/>
                    </a:lnR>
                    <a:lnT w="19050" cap="flat" cmpd="sng">
                      <a:solidFill>
                        <a:srgbClr val="5B6770"/>
                      </a:solidFill>
                      <a:prstDash val="solid"/>
                      <a:round/>
                      <a:headEnd type="none" w="med" len="med"/>
                      <a:tailEnd type="none" w="med" len="med"/>
                    </a:lnT>
                    <a:lnB w="19050" cap="flat" cmpd="sng">
                      <a:solidFill>
                        <a:srgbClr val="5B6770"/>
                      </a:solidFill>
                      <a:prstDash val="solid"/>
                      <a:round/>
                      <a:headEnd type="none" w="med" len="med"/>
                      <a:tailEnd type="none" w="med" len="med"/>
                    </a:lnB>
                    <a:solidFill>
                      <a:srgbClr val="F2F2F2"/>
                    </a:solidFill>
                  </a:tcPr>
                </a:tc>
              </a:tr>
            </a:tbl>
          </a:graphicData>
        </a:graphic>
      </p:graphicFrame>
      <p:pic>
        <p:nvPicPr>
          <p:cNvPr id="450" name="Shape 450"/>
          <p:cNvPicPr preferRelativeResize="0"/>
          <p:nvPr/>
        </p:nvPicPr>
        <p:blipFill rotWithShape="1">
          <a:blip r:embed="rId3">
            <a:alphaModFix/>
          </a:blip>
          <a:srcRect/>
          <a:stretch/>
        </p:blipFill>
        <p:spPr>
          <a:xfrm>
            <a:off x="5791200" y="4800600"/>
            <a:ext cx="2829113" cy="1032942"/>
          </a:xfrm>
          <a:prstGeom prst="rect">
            <a:avLst/>
          </a:prstGeom>
          <a:noFill/>
          <a:ln>
            <a:noFill/>
          </a:ln>
        </p:spPr>
      </p:pic>
      <p:pic>
        <p:nvPicPr>
          <p:cNvPr id="451" name="Shape 451"/>
          <p:cNvPicPr preferRelativeResize="0"/>
          <p:nvPr/>
        </p:nvPicPr>
        <p:blipFill rotWithShape="1">
          <a:blip r:embed="rId4">
            <a:alphaModFix/>
          </a:blip>
          <a:srcRect/>
          <a:stretch/>
        </p:blipFill>
        <p:spPr>
          <a:xfrm>
            <a:off x="5638800" y="3276600"/>
            <a:ext cx="2906700" cy="1025699"/>
          </a:xfrm>
          <a:prstGeom prst="rect">
            <a:avLst/>
          </a:prstGeom>
          <a:noFill/>
          <a:ln>
            <a:noFill/>
          </a:ln>
        </p:spPr>
      </p:pic>
      <p:pic>
        <p:nvPicPr>
          <p:cNvPr id="452" name="Shape 452"/>
          <p:cNvPicPr preferRelativeResize="0"/>
          <p:nvPr/>
        </p:nvPicPr>
        <p:blipFill rotWithShape="1">
          <a:blip r:embed="rId5">
            <a:alphaModFix/>
          </a:blip>
          <a:srcRect/>
          <a:stretch/>
        </p:blipFill>
        <p:spPr>
          <a:xfrm>
            <a:off x="5715000" y="2286000"/>
            <a:ext cx="2860674" cy="668543"/>
          </a:xfrm>
          <a:prstGeom prst="rect">
            <a:avLst/>
          </a:prstGeom>
          <a:noFill/>
          <a:ln>
            <a:noFill/>
          </a:ln>
        </p:spPr>
      </p:pic>
      <p:pic>
        <p:nvPicPr>
          <p:cNvPr id="453" name="Shape 453"/>
          <p:cNvPicPr preferRelativeResize="0"/>
          <p:nvPr/>
        </p:nvPicPr>
        <p:blipFill rotWithShape="1">
          <a:blip r:embed="rId6">
            <a:alphaModFix/>
          </a:blip>
          <a:srcRect/>
          <a:stretch/>
        </p:blipFill>
        <p:spPr>
          <a:xfrm>
            <a:off x="0" y="2362200"/>
            <a:ext cx="2921585" cy="1600199"/>
          </a:xfrm>
          <a:prstGeom prst="rect">
            <a:avLst/>
          </a:prstGeom>
          <a:noFill/>
          <a:ln>
            <a:noFill/>
          </a:ln>
        </p:spPr>
      </p:pic>
      <p:sp>
        <p:nvSpPr>
          <p:cNvPr id="454" name="Shape 454"/>
          <p:cNvSpPr txBox="1"/>
          <p:nvPr/>
        </p:nvSpPr>
        <p:spPr>
          <a:xfrm>
            <a:off x="1345375" y="381000"/>
            <a:ext cx="6705599" cy="4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dirty="0">
                <a:solidFill>
                  <a:srgbClr val="00427E"/>
                </a:solidFill>
                <a:latin typeface="Calibri"/>
                <a:ea typeface="Calibri"/>
                <a:cs typeface="Calibri"/>
                <a:sym typeface="Calibri"/>
              </a:rPr>
              <a:t>Fully Serviced vs. Net of Utilities Leases</a:t>
            </a:r>
          </a:p>
        </p:txBody>
      </p:sp>
      <p:sp>
        <p:nvSpPr>
          <p:cNvPr id="455" name="Shape 455"/>
          <p:cNvSpPr/>
          <p:nvPr/>
        </p:nvSpPr>
        <p:spPr>
          <a:xfrm>
            <a:off x="228600" y="4191000"/>
            <a:ext cx="2590800" cy="1246495"/>
          </a:xfrm>
          <a:prstGeom prst="rect">
            <a:avLst/>
          </a:prstGeom>
          <a:noFill/>
          <a:ln>
            <a:noFill/>
          </a:ln>
        </p:spPr>
        <p:txBody>
          <a:bodyPr lIns="91425" tIns="45700" rIns="91425" bIns="45700" anchor="ctr" anchorCtr="0">
            <a:noAutofit/>
          </a:bodyPr>
          <a:lstStyle/>
          <a:p>
            <a:pPr marR="0" lvl="0" algn="l" rtl="0">
              <a:lnSpc>
                <a:spcPct val="100000"/>
              </a:lnSpc>
              <a:spcBef>
                <a:spcPts val="0"/>
              </a:spcBef>
              <a:spcAft>
                <a:spcPts val="0"/>
              </a:spcAft>
              <a:buNone/>
            </a:pPr>
            <a:r>
              <a:rPr lang="en-US" sz="1450" b="0" i="0" u="none" strike="noStrike" cap="none" baseline="0" dirty="0">
                <a:solidFill>
                  <a:schemeClr val="dk1"/>
                </a:solidFill>
                <a:latin typeface="Arial"/>
                <a:ea typeface="Arial"/>
                <a:cs typeface="Arial"/>
                <a:sym typeface="Arial"/>
              </a:rPr>
              <a:t>95% of GSA</a:t>
            </a:r>
            <a:r>
              <a:rPr lang="en-US" sz="1450" b="0" i="0" u="none" strike="noStrike" cap="none" baseline="0" dirty="0">
                <a:solidFill>
                  <a:schemeClr val="dk1"/>
                </a:solidFill>
                <a:latin typeface="Georgia"/>
                <a:ea typeface="Georgia"/>
                <a:cs typeface="Georgia"/>
                <a:sym typeface="Georgia"/>
              </a:rPr>
              <a:t>’</a:t>
            </a:r>
            <a:r>
              <a:rPr lang="en-US" sz="1450" b="0" i="0" u="none" strike="noStrike" cap="none" baseline="0" dirty="0">
                <a:solidFill>
                  <a:schemeClr val="dk1"/>
                </a:solidFill>
                <a:latin typeface="Arial"/>
                <a:ea typeface="Arial"/>
                <a:cs typeface="Arial"/>
                <a:sym typeface="Arial"/>
              </a:rPr>
              <a:t>s leases are Fully Serviced</a:t>
            </a:r>
          </a:p>
          <a:p>
            <a:pPr marL="0" marR="0" lvl="0" indent="92075" algn="l" rtl="0">
              <a:lnSpc>
                <a:spcPct val="100000"/>
              </a:lnSpc>
              <a:spcBef>
                <a:spcPts val="0"/>
              </a:spcBef>
              <a:spcAft>
                <a:spcPts val="0"/>
              </a:spcAft>
              <a:buClr>
                <a:schemeClr val="dk1"/>
              </a:buClr>
              <a:buFont typeface="Noto Sans Symbols"/>
              <a:buNone/>
            </a:pPr>
            <a:endParaRPr sz="1450" b="0" i="0" u="none" strike="noStrike" cap="none" baseline="0" dirty="0">
              <a:solidFill>
                <a:schemeClr val="dk1"/>
              </a:solidFill>
              <a:latin typeface="Arial"/>
              <a:ea typeface="Arial"/>
              <a:cs typeface="Arial"/>
              <a:sym typeface="Arial"/>
            </a:endParaRPr>
          </a:p>
          <a:p>
            <a:pPr marR="0" lvl="0" algn="l" rtl="0">
              <a:lnSpc>
                <a:spcPct val="100000"/>
              </a:lnSpc>
              <a:spcBef>
                <a:spcPts val="0"/>
              </a:spcBef>
              <a:spcAft>
                <a:spcPts val="0"/>
              </a:spcAft>
              <a:buNone/>
            </a:pPr>
            <a:r>
              <a:rPr lang="en-US" sz="1450" b="0" i="0" u="none" strike="noStrike" cap="none" baseline="0" dirty="0">
                <a:solidFill>
                  <a:schemeClr val="dk1"/>
                </a:solidFill>
                <a:latin typeface="Arial"/>
                <a:ea typeface="Arial"/>
                <a:cs typeface="Arial"/>
                <a:sym typeface="Arial"/>
              </a:rPr>
              <a:t>5% of GSA’s leases are Non-Fully Serviced</a:t>
            </a:r>
          </a:p>
        </p:txBody>
      </p:sp>
      <p:sp>
        <p:nvSpPr>
          <p:cNvPr id="456" name="Shape 456"/>
          <p:cNvSpPr txBox="1"/>
          <p:nvPr/>
        </p:nvSpPr>
        <p:spPr>
          <a:xfrm>
            <a:off x="0" y="2133600"/>
            <a:ext cx="289560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GSA’s Leased Portfolio by # of Leases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sldNum" idx="12"/>
          </p:nvPr>
        </p:nvSpPr>
        <p:spPr>
          <a:xfrm>
            <a:off x="6819125" y="6248400"/>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buSzPct val="25000"/>
                <a:buNone/>
              </a:pPr>
              <a:t>17</a:t>
            </a:fld>
            <a:endParaRPr lang="en-US" sz="1400" b="0" i="0" u="none" strike="noStrike" cap="none" baseline="0" dirty="0">
              <a:solidFill>
                <a:schemeClr val="tx1"/>
              </a:solidFill>
              <a:latin typeface="Arial"/>
              <a:ea typeface="Arial"/>
              <a:cs typeface="Arial"/>
              <a:sym typeface="Arial"/>
            </a:endParaRPr>
          </a:p>
        </p:txBody>
      </p:sp>
      <p:sp>
        <p:nvSpPr>
          <p:cNvPr id="463" name="Shape 463"/>
          <p:cNvSpPr txBox="1"/>
          <p:nvPr/>
        </p:nvSpPr>
        <p:spPr>
          <a:xfrm>
            <a:off x="542550" y="360150"/>
            <a:ext cx="8058900"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dirty="0">
                <a:solidFill>
                  <a:srgbClr val="00427E"/>
                </a:solidFill>
                <a:latin typeface="Calibri"/>
                <a:ea typeface="Calibri"/>
                <a:cs typeface="Calibri"/>
                <a:sym typeface="Calibri"/>
              </a:rPr>
              <a:t>Net of Utility Pilot 1 Studies Underway (10/2015)</a:t>
            </a:r>
          </a:p>
        </p:txBody>
      </p:sp>
      <p:sp>
        <p:nvSpPr>
          <p:cNvPr id="464" name="Shape 464"/>
          <p:cNvSpPr/>
          <p:nvPr/>
        </p:nvSpPr>
        <p:spPr>
          <a:xfrm>
            <a:off x="1828799" y="1447800"/>
            <a:ext cx="7123925" cy="48006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SzPct val="25000"/>
              <a:buNone/>
            </a:pPr>
            <a:r>
              <a:rPr lang="en-US" sz="1300" b="0" i="0" u="sng" strike="noStrike" cap="none" baseline="0" dirty="0">
                <a:solidFill>
                  <a:srgbClr val="000000"/>
                </a:solidFill>
                <a:latin typeface="Arial"/>
                <a:ea typeface="Arial"/>
                <a:cs typeface="Arial"/>
                <a:sym typeface="Arial"/>
              </a:rPr>
              <a:t>Region 8: DOE-Western Area Power Administration (Lakewood, CO.)</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115,650 RSF lease representing 100% of building</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12155 West Alameda Parkway: LCO 013474; Expiration: 11/1/29</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Lease shifted from Fully Serviced to Net of Utilities (in DOE’s name) in 11/2014</a:t>
            </a:r>
          </a:p>
          <a:p>
            <a:pPr marL="228600" marR="0" lvl="0" indent="-228600" algn="l" rtl="0">
              <a:lnSpc>
                <a:spcPct val="90000"/>
              </a:lnSpc>
              <a:spcBef>
                <a:spcPts val="1000"/>
              </a:spcBef>
              <a:buSzPct val="25000"/>
              <a:buNone/>
            </a:pPr>
            <a:r>
              <a:rPr lang="en-US" sz="1300" b="0" i="0" u="sng" strike="noStrike" cap="none" baseline="0" dirty="0">
                <a:solidFill>
                  <a:srgbClr val="000000"/>
                </a:solidFill>
                <a:latin typeface="Arial"/>
                <a:ea typeface="Arial"/>
                <a:cs typeface="Arial"/>
                <a:sym typeface="Arial"/>
              </a:rPr>
              <a:t>Region 11: DOJ- Criminal Division (Washington, D.C.)</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168,496 RSF lease representing 100% of building</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1400 New York Avenue: Bond Building: LDC 012554; Expiration:8/31/29</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“Hybrid” pilot: Lease shifted from Net of Utilities in GSA’s name to DOJ’s name (in 9/2014)</a:t>
            </a:r>
          </a:p>
          <a:p>
            <a:pPr marL="228600" marR="0" lvl="0" indent="-228600" algn="l" rtl="0">
              <a:lnSpc>
                <a:spcPct val="90000"/>
              </a:lnSpc>
              <a:spcBef>
                <a:spcPts val="1000"/>
              </a:spcBef>
              <a:buSzPct val="25000"/>
              <a:buNone/>
            </a:pPr>
            <a:r>
              <a:rPr lang="en-US" sz="1300" b="0" i="0" u="sng" strike="noStrike" cap="none" baseline="0" dirty="0">
                <a:solidFill>
                  <a:srgbClr val="000000"/>
                </a:solidFill>
                <a:latin typeface="Arial"/>
                <a:ea typeface="Arial"/>
                <a:cs typeface="Arial"/>
                <a:sym typeface="Arial"/>
              </a:rPr>
              <a:t>Region 9: BLM- National Training Center (Phoenix, AZ.)</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72,454 RSF lease representing 100% of building</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9828 N. 31</a:t>
            </a:r>
            <a:r>
              <a:rPr lang="en-US" sz="1300" b="0" i="0" u="none" strike="noStrike" cap="none" baseline="30000" dirty="0">
                <a:solidFill>
                  <a:srgbClr val="000000"/>
                </a:solidFill>
                <a:latin typeface="Arial"/>
                <a:ea typeface="Arial"/>
                <a:cs typeface="Arial"/>
                <a:sym typeface="Arial"/>
              </a:rPr>
              <a:t>st</a:t>
            </a:r>
            <a:r>
              <a:rPr lang="en-US" sz="1300" b="0" i="0" u="none" strike="noStrike" cap="none" baseline="0" dirty="0">
                <a:solidFill>
                  <a:srgbClr val="000000"/>
                </a:solidFill>
                <a:latin typeface="Arial"/>
                <a:ea typeface="Arial"/>
                <a:cs typeface="Arial"/>
                <a:sym typeface="Arial"/>
              </a:rPr>
              <a:t> Avenue (3-building complex): LAZ 03224</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Lease shifted from Fully Serviced to Net of Electric + Gas in 8/2014</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Lease expiration: 7/2017 firm term; 7/2019 full term; BLM prefers to move in 7/2017</a:t>
            </a:r>
          </a:p>
          <a:p>
            <a:pPr marL="228600" marR="0" lvl="0" indent="-228600" algn="l" rtl="0">
              <a:lnSpc>
                <a:spcPct val="90000"/>
              </a:lnSpc>
              <a:spcBef>
                <a:spcPts val="1000"/>
              </a:spcBef>
              <a:buSzPct val="25000"/>
              <a:buNone/>
            </a:pPr>
            <a:r>
              <a:rPr lang="en-US" sz="1300" b="0" i="0" u="sng" strike="noStrike" cap="none" baseline="0" dirty="0">
                <a:solidFill>
                  <a:srgbClr val="000000"/>
                </a:solidFill>
                <a:latin typeface="Arial"/>
                <a:ea typeface="Arial"/>
                <a:cs typeface="Arial"/>
                <a:sym typeface="Arial"/>
              </a:rPr>
              <a:t>Region 11: USDA Service Center- Warehouse (Washington, DC)</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116,987 RSF lease representing 100% of building</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6351 Ammendale Road: LMD 12550; Expiration: 3/31/21</a:t>
            </a:r>
          </a:p>
          <a:p>
            <a:pPr marL="685800" marR="0" lvl="0" indent="-228600" algn="l" rtl="0">
              <a:lnSpc>
                <a:spcPct val="90000"/>
              </a:lnSpc>
              <a:spcBef>
                <a:spcPts val="500"/>
              </a:spcBef>
              <a:buClr>
                <a:srgbClr val="000000"/>
              </a:buClr>
              <a:buSzPct val="96428"/>
              <a:buFont typeface="Noto Sans Symbols"/>
              <a:buChar char="▪"/>
            </a:pPr>
            <a:r>
              <a:rPr lang="en-US" sz="1300" b="0" i="0" u="none" strike="noStrike" cap="none" baseline="0" dirty="0">
                <a:solidFill>
                  <a:srgbClr val="000000"/>
                </a:solidFill>
                <a:latin typeface="Arial"/>
                <a:ea typeface="Arial"/>
                <a:cs typeface="Arial"/>
                <a:sym typeface="Arial"/>
              </a:rPr>
              <a:t>Lease shifted (2 years ago) from GSA paying utilities to USDA paying utilities</a:t>
            </a:r>
          </a:p>
        </p:txBody>
      </p:sp>
      <p:pic>
        <p:nvPicPr>
          <p:cNvPr id="465" name="Shape 465"/>
          <p:cNvPicPr preferRelativeResize="0"/>
          <p:nvPr/>
        </p:nvPicPr>
        <p:blipFill rotWithShape="1">
          <a:blip r:embed="rId3">
            <a:alphaModFix/>
          </a:blip>
          <a:srcRect/>
          <a:stretch/>
        </p:blipFill>
        <p:spPr>
          <a:xfrm>
            <a:off x="228600" y="2590800"/>
            <a:ext cx="1485124" cy="1107440"/>
          </a:xfrm>
          <a:prstGeom prst="rect">
            <a:avLst/>
          </a:prstGeom>
          <a:noFill/>
          <a:ln>
            <a:noFill/>
          </a:ln>
        </p:spPr>
      </p:pic>
      <p:pic>
        <p:nvPicPr>
          <p:cNvPr id="466" name="Shape 466"/>
          <p:cNvPicPr preferRelativeResize="0"/>
          <p:nvPr/>
        </p:nvPicPr>
        <p:blipFill rotWithShape="1">
          <a:blip r:embed="rId4">
            <a:alphaModFix/>
          </a:blip>
          <a:srcRect/>
          <a:stretch/>
        </p:blipFill>
        <p:spPr>
          <a:xfrm>
            <a:off x="228600" y="3962400"/>
            <a:ext cx="1451475" cy="990599"/>
          </a:xfrm>
          <a:prstGeom prst="rect">
            <a:avLst/>
          </a:prstGeom>
          <a:noFill/>
          <a:ln>
            <a:noFill/>
          </a:ln>
        </p:spPr>
      </p:pic>
      <p:pic>
        <p:nvPicPr>
          <p:cNvPr id="467" name="Shape 467"/>
          <p:cNvPicPr preferRelativeResize="0"/>
          <p:nvPr/>
        </p:nvPicPr>
        <p:blipFill rotWithShape="1">
          <a:blip r:embed="rId5">
            <a:alphaModFix/>
          </a:blip>
          <a:srcRect/>
          <a:stretch/>
        </p:blipFill>
        <p:spPr>
          <a:xfrm>
            <a:off x="236062" y="1371600"/>
            <a:ext cx="1413273" cy="990599"/>
          </a:xfrm>
          <a:prstGeom prst="rect">
            <a:avLst/>
          </a:prstGeom>
          <a:noFill/>
          <a:ln>
            <a:noFill/>
          </a:ln>
        </p:spPr>
      </p:pic>
      <p:pic>
        <p:nvPicPr>
          <p:cNvPr id="468" name="Shape 468"/>
          <p:cNvPicPr preferRelativeResize="0"/>
          <p:nvPr/>
        </p:nvPicPr>
        <p:blipFill rotWithShape="1">
          <a:blip r:embed="rId6">
            <a:alphaModFix/>
          </a:blip>
          <a:srcRect/>
          <a:stretch/>
        </p:blipFill>
        <p:spPr>
          <a:xfrm>
            <a:off x="206362" y="5212080"/>
            <a:ext cx="1470038" cy="88392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Shape 475"/>
          <p:cNvPicPr preferRelativeResize="0"/>
          <p:nvPr/>
        </p:nvPicPr>
        <p:blipFill rotWithShape="1">
          <a:blip r:embed="rId3">
            <a:alphaModFix/>
          </a:blip>
          <a:srcRect/>
          <a:stretch/>
        </p:blipFill>
        <p:spPr>
          <a:xfrm>
            <a:off x="609600" y="1290925"/>
            <a:ext cx="8305799" cy="2290499"/>
          </a:xfrm>
          <a:prstGeom prst="rect">
            <a:avLst/>
          </a:prstGeom>
          <a:noFill/>
          <a:ln>
            <a:noFill/>
          </a:ln>
        </p:spPr>
      </p:pic>
      <p:sp>
        <p:nvSpPr>
          <p:cNvPr id="476" name="Shape 476"/>
          <p:cNvSpPr txBox="1"/>
          <p:nvPr/>
        </p:nvSpPr>
        <p:spPr>
          <a:xfrm>
            <a:off x="381000" y="158100"/>
            <a:ext cx="8686800" cy="984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dirty="0">
                <a:solidFill>
                  <a:srgbClr val="00427E"/>
                </a:solidFill>
                <a:latin typeface="Calibri"/>
                <a:ea typeface="Calibri"/>
                <a:cs typeface="Calibri"/>
                <a:sym typeface="Calibri"/>
              </a:rPr>
              <a:t>Sample Data for Net of Utility Pilot Studies:</a:t>
            </a:r>
          </a:p>
          <a:p>
            <a:pPr marL="0" marR="0" lvl="0" indent="0" algn="l" rtl="0">
              <a:spcBef>
                <a:spcPts val="0"/>
              </a:spcBef>
              <a:buSzPct val="25000"/>
              <a:buNone/>
            </a:pPr>
            <a:r>
              <a:rPr lang="en-US" sz="3000" b="1" i="0" u="none" strike="noStrike" cap="none" baseline="0" dirty="0">
                <a:solidFill>
                  <a:srgbClr val="00427E"/>
                </a:solidFill>
                <a:latin typeface="Calibri"/>
                <a:ea typeface="Calibri"/>
                <a:cs typeface="Calibri"/>
                <a:sym typeface="Calibri"/>
              </a:rPr>
              <a:t>Utility Costs and Consumption– </a:t>
            </a:r>
            <a:r>
              <a:rPr lang="en-US" sz="1800" b="1" i="0" u="none" strike="noStrike" cap="none" baseline="0" dirty="0">
                <a:solidFill>
                  <a:srgbClr val="00427E"/>
                </a:solidFill>
                <a:latin typeface="Calibri"/>
                <a:ea typeface="Calibri"/>
                <a:cs typeface="Calibri"/>
                <a:sym typeface="Calibri"/>
              </a:rPr>
              <a:t>“Before” (as F.S.) + “After” (as N.U.)</a:t>
            </a:r>
          </a:p>
        </p:txBody>
      </p:sp>
      <p:sp>
        <p:nvSpPr>
          <p:cNvPr id="477" name="Shape 477"/>
          <p:cNvSpPr txBox="1"/>
          <p:nvPr/>
        </p:nvSpPr>
        <p:spPr>
          <a:xfrm>
            <a:off x="457200" y="6642556"/>
            <a:ext cx="350288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none" strike="noStrike" cap="none" baseline="0" dirty="0">
                <a:solidFill>
                  <a:schemeClr val="lt1"/>
                </a:solidFill>
                <a:latin typeface="Arial"/>
                <a:ea typeface="Arial"/>
                <a:cs typeface="Arial"/>
                <a:sym typeface="Arial"/>
              </a:rPr>
              <a:t>*2014 EUAS data for Federally owned facilities was used for the AZ data</a:t>
            </a:r>
          </a:p>
        </p:txBody>
      </p:sp>
      <p:grpSp>
        <p:nvGrpSpPr>
          <p:cNvPr id="478" name="Shape 478"/>
          <p:cNvGrpSpPr/>
          <p:nvPr/>
        </p:nvGrpSpPr>
        <p:grpSpPr>
          <a:xfrm>
            <a:off x="381000" y="2438399"/>
            <a:ext cx="8305841" cy="2290465"/>
            <a:chOff x="1002915" y="2662534"/>
            <a:chExt cx="7970252" cy="2290465"/>
          </a:xfrm>
        </p:grpSpPr>
        <p:cxnSp>
          <p:nvCxnSpPr>
            <p:cNvPr id="479" name="Shape 479"/>
            <p:cNvCxnSpPr/>
            <p:nvPr/>
          </p:nvCxnSpPr>
          <p:spPr>
            <a:xfrm>
              <a:off x="5562600" y="2662534"/>
              <a:ext cx="0" cy="2286000"/>
            </a:xfrm>
            <a:prstGeom prst="straightConnector1">
              <a:avLst/>
            </a:prstGeom>
            <a:noFill/>
            <a:ln w="9525" cap="flat" cmpd="sng">
              <a:solidFill>
                <a:schemeClr val="dk1"/>
              </a:solidFill>
              <a:prstDash val="dash"/>
              <a:round/>
              <a:headEnd type="none" w="med" len="med"/>
              <a:tailEnd type="none" w="med" len="med"/>
            </a:ln>
          </p:spPr>
        </p:cxnSp>
        <p:sp>
          <p:nvSpPr>
            <p:cNvPr id="480" name="Shape 480"/>
            <p:cNvSpPr txBox="1"/>
            <p:nvPr/>
          </p:nvSpPr>
          <p:spPr>
            <a:xfrm>
              <a:off x="4255274" y="3734422"/>
              <a:ext cx="1243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1" u="none" strike="noStrike" cap="none" baseline="0" dirty="0">
                  <a:solidFill>
                    <a:schemeClr val="dk1"/>
                  </a:solidFill>
                  <a:latin typeface="Arial"/>
                  <a:ea typeface="Arial"/>
                  <a:cs typeface="Arial"/>
                  <a:sym typeface="Arial"/>
                </a:rPr>
                <a:t>Transition </a:t>
              </a:r>
            </a:p>
            <a:p>
              <a:pPr marL="0" marR="0" lvl="0" indent="0" algn="ctr" rtl="0">
                <a:spcBef>
                  <a:spcPts val="0"/>
                </a:spcBef>
                <a:buSzPct val="25000"/>
                <a:buNone/>
              </a:pPr>
              <a:r>
                <a:rPr lang="en-US" sz="1400" b="1" i="1" u="none" strike="noStrike" cap="none" baseline="0" dirty="0">
                  <a:solidFill>
                    <a:schemeClr val="dk1"/>
                  </a:solidFill>
                  <a:latin typeface="Arial"/>
                  <a:ea typeface="Arial"/>
                  <a:cs typeface="Arial"/>
                  <a:sym typeface="Arial"/>
                </a:rPr>
                <a:t>Period</a:t>
              </a:r>
            </a:p>
          </p:txBody>
        </p:sp>
        <p:sp>
          <p:nvSpPr>
            <p:cNvPr id="481" name="Shape 481"/>
            <p:cNvSpPr txBox="1"/>
            <p:nvPr/>
          </p:nvSpPr>
          <p:spPr>
            <a:xfrm>
              <a:off x="1002915" y="3805535"/>
              <a:ext cx="3876899" cy="38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dirty="0">
                  <a:solidFill>
                    <a:srgbClr val="862633"/>
                  </a:solidFill>
                  <a:latin typeface="Arial"/>
                  <a:ea typeface="Arial"/>
                  <a:cs typeface="Arial"/>
                  <a:sym typeface="Arial"/>
                </a:rPr>
                <a:t>← </a:t>
              </a:r>
              <a:r>
                <a:rPr lang="en-US" sz="1800" b="1" i="1" u="none" strike="noStrike" cap="none" baseline="0" dirty="0">
                  <a:solidFill>
                    <a:srgbClr val="862633"/>
                  </a:solidFill>
                  <a:latin typeface="Arial"/>
                  <a:ea typeface="Arial"/>
                  <a:cs typeface="Arial"/>
                  <a:sym typeface="Arial"/>
                </a:rPr>
                <a:t>Fully Serviced </a:t>
              </a:r>
              <a:r>
                <a:rPr lang="en-US" sz="1800" b="1" i="0" u="none" strike="noStrike" cap="none" baseline="0" dirty="0">
                  <a:solidFill>
                    <a:srgbClr val="862633"/>
                  </a:solidFill>
                  <a:latin typeface="Arial"/>
                  <a:ea typeface="Arial"/>
                  <a:cs typeface="Arial"/>
                  <a:sym typeface="Arial"/>
                </a:rPr>
                <a:t>→</a:t>
              </a:r>
            </a:p>
          </p:txBody>
        </p:sp>
        <p:cxnSp>
          <p:nvCxnSpPr>
            <p:cNvPr id="482" name="Shape 482"/>
            <p:cNvCxnSpPr/>
            <p:nvPr/>
          </p:nvCxnSpPr>
          <p:spPr>
            <a:xfrm>
              <a:off x="4191000" y="2667000"/>
              <a:ext cx="0" cy="2286000"/>
            </a:xfrm>
            <a:prstGeom prst="straightConnector1">
              <a:avLst/>
            </a:prstGeom>
            <a:noFill/>
            <a:ln w="9525" cap="flat" cmpd="sng">
              <a:solidFill>
                <a:schemeClr val="dk1"/>
              </a:solidFill>
              <a:prstDash val="dash"/>
              <a:round/>
              <a:headEnd type="none" w="med" len="med"/>
              <a:tailEnd type="none" w="med" len="med"/>
            </a:ln>
          </p:spPr>
        </p:cxnSp>
        <p:sp>
          <p:nvSpPr>
            <p:cNvPr id="483" name="Shape 483"/>
            <p:cNvSpPr txBox="1"/>
            <p:nvPr/>
          </p:nvSpPr>
          <p:spPr>
            <a:xfrm>
              <a:off x="5317067" y="3811372"/>
              <a:ext cx="3656100" cy="369299"/>
            </a:xfrm>
            <a:prstGeom prst="rect">
              <a:avLst/>
            </a:prstGeom>
            <a:noFill/>
            <a:ln>
              <a:noFill/>
            </a:ln>
          </p:spPr>
          <p:txBody>
            <a:bodyPr lIns="91425" tIns="45700" rIns="91425" bIns="45700" anchor="t" anchorCtr="0">
              <a:noAutofit/>
            </a:bodyPr>
            <a:lstStyle/>
            <a:p>
              <a:pPr marL="171450" marR="0" lvl="0" indent="-171450" algn="l" rtl="0">
                <a:spcBef>
                  <a:spcPts val="0"/>
                </a:spcBef>
                <a:buClr>
                  <a:srgbClr val="003C71"/>
                </a:buClr>
                <a:buSzPct val="100000"/>
                <a:buFont typeface="Noto Sans Symbols"/>
                <a:buChar char="←"/>
              </a:pPr>
              <a:r>
                <a:rPr lang="en-US" sz="1800" b="1" i="1" u="none" strike="noStrike" cap="none" baseline="0" dirty="0">
                  <a:solidFill>
                    <a:srgbClr val="003C71"/>
                  </a:solidFill>
                  <a:latin typeface="Arial"/>
                  <a:ea typeface="Arial"/>
                  <a:cs typeface="Arial"/>
                  <a:sym typeface="Arial"/>
                </a:rPr>
                <a:t>Tenant Pays Utilities</a:t>
              </a:r>
              <a:r>
                <a:rPr lang="en-US" sz="1600" b="1" i="0" u="none" strike="noStrike" cap="none" baseline="0" dirty="0">
                  <a:solidFill>
                    <a:srgbClr val="003C71"/>
                  </a:solidFill>
                  <a:latin typeface="Arial"/>
                  <a:ea typeface="Arial"/>
                  <a:cs typeface="Arial"/>
                  <a:sym typeface="Arial"/>
                </a:rPr>
                <a:t>→</a:t>
              </a:r>
            </a:p>
          </p:txBody>
        </p:sp>
      </p:grpSp>
      <p:sp>
        <p:nvSpPr>
          <p:cNvPr id="484" name="Shape 484"/>
          <p:cNvSpPr txBox="1">
            <a:spLocks noGrp="1"/>
          </p:cNvSpPr>
          <p:nvPr>
            <p:ph type="sldNum" idx="12"/>
          </p:nvPr>
        </p:nvSpPr>
        <p:spPr>
          <a:xfrm>
            <a:off x="6800017" y="632471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spcAft>
                  <a:spcPts val="0"/>
                </a:spcAft>
                <a:buSzPct val="25000"/>
                <a:buNone/>
              </a:pPr>
              <a:t>18</a:t>
            </a:fld>
            <a:endParaRPr lang="en-US" sz="1400" b="0" i="0" u="none" strike="noStrike" cap="none" baseline="0" dirty="0">
              <a:solidFill>
                <a:schemeClr val="tx1"/>
              </a:solidFill>
              <a:latin typeface="Arial"/>
              <a:ea typeface="Arial"/>
              <a:cs typeface="Arial"/>
              <a:sym typeface="Arial"/>
            </a:endParaRPr>
          </a:p>
        </p:txBody>
      </p:sp>
      <p:pic>
        <p:nvPicPr>
          <p:cNvPr id="485" name="Shape 485"/>
          <p:cNvPicPr preferRelativeResize="0"/>
          <p:nvPr/>
        </p:nvPicPr>
        <p:blipFill rotWithShape="1">
          <a:blip r:embed="rId4">
            <a:alphaModFix/>
          </a:blip>
          <a:srcRect/>
          <a:stretch/>
        </p:blipFill>
        <p:spPr>
          <a:xfrm>
            <a:off x="609600" y="3993900"/>
            <a:ext cx="8305799" cy="27438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sldNum" idx="12"/>
          </p:nvPr>
        </p:nvSpPr>
        <p:spPr>
          <a:xfrm>
            <a:off x="6858000" y="6381751"/>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buSzPct val="25000"/>
                <a:buNone/>
              </a:pPr>
              <a:t>19</a:t>
            </a:fld>
            <a:endParaRPr lang="en-US" sz="1400" b="0" i="0" u="none" strike="noStrike" cap="none" baseline="0" dirty="0">
              <a:solidFill>
                <a:schemeClr val="tx1"/>
              </a:solidFill>
              <a:latin typeface="Arial"/>
              <a:ea typeface="Arial"/>
              <a:cs typeface="Arial"/>
              <a:sym typeface="Arial"/>
            </a:endParaRPr>
          </a:p>
        </p:txBody>
      </p:sp>
      <p:sp>
        <p:nvSpPr>
          <p:cNvPr id="501" name="Shape 501"/>
          <p:cNvSpPr txBox="1"/>
          <p:nvPr/>
        </p:nvSpPr>
        <p:spPr>
          <a:xfrm>
            <a:off x="3124200" y="457200"/>
            <a:ext cx="48006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dirty="0">
                <a:solidFill>
                  <a:srgbClr val="00427E"/>
                </a:solidFill>
                <a:latin typeface="Calibri"/>
                <a:ea typeface="Calibri"/>
                <a:cs typeface="Calibri"/>
                <a:sym typeface="Calibri"/>
              </a:rPr>
              <a:t>First Fuel Pilots</a:t>
            </a:r>
          </a:p>
        </p:txBody>
      </p:sp>
      <p:graphicFrame>
        <p:nvGraphicFramePr>
          <p:cNvPr id="502" name="Shape 502"/>
          <p:cNvGraphicFramePr/>
          <p:nvPr/>
        </p:nvGraphicFramePr>
        <p:xfrm>
          <a:off x="381000" y="3048000"/>
          <a:ext cx="4114800" cy="3124200"/>
        </p:xfrm>
        <a:graphic>
          <a:graphicData uri="http://schemas.openxmlformats.org/drawingml/2006/table">
            <a:tbl>
              <a:tblPr>
                <a:noFill/>
                <a:tableStyleId>{8AE01FB7-8D2C-4D23-A9E2-969DCE5CD8DF}</a:tableStyleId>
              </a:tblPr>
              <a:tblGrid>
                <a:gridCol w="2057400"/>
                <a:gridCol w="2057400"/>
              </a:tblGrid>
              <a:tr h="698325">
                <a:tc>
                  <a:txBody>
                    <a:bodyPr/>
                    <a:lstStyle/>
                    <a:p>
                      <a:pPr marL="0" marR="0" lvl="0" indent="0" algn="ctr" rtl="0">
                        <a:lnSpc>
                          <a:spcPct val="115000"/>
                        </a:lnSpc>
                        <a:spcBef>
                          <a:spcPts val="0"/>
                        </a:spcBef>
                        <a:spcAft>
                          <a:spcPts val="0"/>
                        </a:spcAft>
                        <a:buSzPct val="25000"/>
                        <a:buNone/>
                      </a:pPr>
                      <a:r>
                        <a:rPr lang="en-US" sz="1400" b="1" u="none" strike="noStrike" cap="none" baseline="0" dirty="0">
                          <a:solidFill>
                            <a:schemeClr val="lt1"/>
                          </a:solidFill>
                          <a:latin typeface="Arial"/>
                          <a:ea typeface="Arial"/>
                          <a:cs typeface="Arial"/>
                          <a:sym typeface="Arial"/>
                        </a:rPr>
                        <a:t>Pilot 1: Buildings</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solidFill>
                      <a:srgbClr val="003C71"/>
                    </a:solidFill>
                  </a:tcPr>
                </a:tc>
                <a:tc>
                  <a:txBody>
                    <a:bodyPr/>
                    <a:lstStyle/>
                    <a:p>
                      <a:pPr marL="0" marR="0" lvl="0" indent="0" algn="ctr" rtl="0">
                        <a:lnSpc>
                          <a:spcPct val="115000"/>
                        </a:lnSpc>
                        <a:spcBef>
                          <a:spcPts val="0"/>
                        </a:spcBef>
                        <a:spcAft>
                          <a:spcPts val="0"/>
                        </a:spcAft>
                        <a:buSzPct val="25000"/>
                        <a:buNone/>
                      </a:pPr>
                      <a:r>
                        <a:rPr lang="en-US" sz="1400" b="1" u="none" strike="noStrike" cap="none" baseline="0" dirty="0">
                          <a:solidFill>
                            <a:schemeClr val="lt1"/>
                          </a:solidFill>
                          <a:latin typeface="Arial"/>
                          <a:ea typeface="Arial"/>
                          <a:cs typeface="Arial"/>
                          <a:sym typeface="Arial"/>
                        </a:rPr>
                        <a:t>Tenant Agency</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solidFill>
                      <a:srgbClr val="003C71"/>
                    </a:solidFill>
                  </a:tcPr>
                </a:tc>
              </a:tr>
              <a:tr h="825675">
                <a:tc>
                  <a:txBody>
                    <a:bodyPr/>
                    <a:lstStyle/>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Silver Spring, MD.:</a:t>
                      </a:r>
                    </a:p>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1305 E-W Highway</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c>
                  <a:txBody>
                    <a:bodyPr/>
                    <a:lstStyle/>
                    <a:p>
                      <a:pPr marL="285750" marR="0" lvl="0" indent="-285750" algn="ctr" rtl="0">
                        <a:lnSpc>
                          <a:spcPct val="115000"/>
                        </a:lnSpc>
                        <a:spcBef>
                          <a:spcPts val="0"/>
                        </a:spcBef>
                        <a:spcAft>
                          <a:spcPts val="0"/>
                        </a:spcAft>
                        <a:buClr>
                          <a:schemeClr val="dk1"/>
                        </a:buClr>
                        <a:buSzPct val="25000"/>
                        <a:buFont typeface="Arial"/>
                        <a:buNone/>
                      </a:pPr>
                      <a:r>
                        <a:rPr lang="en-US" sz="1600" b="1" u="none" strike="noStrike" cap="none" baseline="0" dirty="0"/>
                        <a:t>NOAA</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r>
              <a:tr h="838200">
                <a:tc>
                  <a:txBody>
                    <a:bodyPr/>
                    <a:lstStyle/>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Silver Spring, MD.:</a:t>
                      </a:r>
                    </a:p>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1315 E-W Highway</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c>
                  <a:txBody>
                    <a:bodyPr/>
                    <a:lstStyle/>
                    <a:p>
                      <a:pPr marL="285750" marR="0" lvl="0" indent="-285750" algn="ctr" rtl="0">
                        <a:lnSpc>
                          <a:spcPct val="115000"/>
                        </a:lnSpc>
                        <a:spcBef>
                          <a:spcPts val="0"/>
                        </a:spcBef>
                        <a:spcAft>
                          <a:spcPts val="0"/>
                        </a:spcAft>
                        <a:buClr>
                          <a:schemeClr val="dk1"/>
                        </a:buClr>
                        <a:buSzPct val="25000"/>
                        <a:buFont typeface="Arial"/>
                        <a:buNone/>
                      </a:pPr>
                      <a:r>
                        <a:rPr lang="en-US" sz="1600" b="1" u="none" strike="noStrike" cap="none" baseline="0" dirty="0">
                          <a:latin typeface="Arial"/>
                          <a:ea typeface="Arial"/>
                          <a:cs typeface="Arial"/>
                          <a:sym typeface="Arial"/>
                        </a:rPr>
                        <a:t>NOAA</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r>
              <a:tr h="762000">
                <a:tc>
                  <a:txBody>
                    <a:bodyPr/>
                    <a:lstStyle/>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Silver Spring, MD.:</a:t>
                      </a:r>
                    </a:p>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1325 E-W Highway</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c>
                  <a:txBody>
                    <a:bodyPr/>
                    <a:lstStyle/>
                    <a:p>
                      <a:pPr marL="285750" marR="0" lvl="0" indent="-285750" algn="ctr" rtl="0">
                        <a:lnSpc>
                          <a:spcPct val="115000"/>
                        </a:lnSpc>
                        <a:spcBef>
                          <a:spcPts val="0"/>
                        </a:spcBef>
                        <a:spcAft>
                          <a:spcPts val="0"/>
                        </a:spcAft>
                        <a:buClr>
                          <a:schemeClr val="dk1"/>
                        </a:buClr>
                        <a:buSzPct val="25000"/>
                        <a:buFont typeface="Arial"/>
                        <a:buNone/>
                      </a:pPr>
                      <a:r>
                        <a:rPr lang="en-US" sz="1600" b="1" u="none" strike="noStrike" cap="none" baseline="0" dirty="0">
                          <a:latin typeface="Arial"/>
                          <a:ea typeface="Arial"/>
                          <a:cs typeface="Arial"/>
                          <a:sym typeface="Arial"/>
                        </a:rPr>
                        <a:t>NOAA</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r>
            </a:tbl>
          </a:graphicData>
        </a:graphic>
      </p:graphicFrame>
      <p:graphicFrame>
        <p:nvGraphicFramePr>
          <p:cNvPr id="503" name="Shape 503"/>
          <p:cNvGraphicFramePr/>
          <p:nvPr/>
        </p:nvGraphicFramePr>
        <p:xfrm>
          <a:off x="4800600" y="3048000"/>
          <a:ext cx="4114800" cy="3124200"/>
        </p:xfrm>
        <a:graphic>
          <a:graphicData uri="http://schemas.openxmlformats.org/drawingml/2006/table">
            <a:tbl>
              <a:tblPr>
                <a:noFill/>
                <a:tableStyleId>{CEF5F716-A482-4BCD-AD5D-D18E8BAEFBAF}</a:tableStyleId>
              </a:tblPr>
              <a:tblGrid>
                <a:gridCol w="2209800"/>
                <a:gridCol w="1905000"/>
              </a:tblGrid>
              <a:tr h="678950">
                <a:tc>
                  <a:txBody>
                    <a:bodyPr/>
                    <a:lstStyle/>
                    <a:p>
                      <a:pPr marL="0" marR="0" lvl="0" indent="0" algn="ctr" rtl="0">
                        <a:lnSpc>
                          <a:spcPct val="115000"/>
                        </a:lnSpc>
                        <a:spcBef>
                          <a:spcPts val="0"/>
                        </a:spcBef>
                        <a:spcAft>
                          <a:spcPts val="0"/>
                        </a:spcAft>
                        <a:buSzPct val="25000"/>
                        <a:buNone/>
                      </a:pPr>
                      <a:r>
                        <a:rPr lang="en-US" sz="1400" b="1" u="none" strike="noStrike" cap="none" baseline="0" dirty="0">
                          <a:solidFill>
                            <a:schemeClr val="lt1"/>
                          </a:solidFill>
                          <a:latin typeface="Arial"/>
                          <a:ea typeface="Arial"/>
                          <a:cs typeface="Arial"/>
                          <a:sym typeface="Arial"/>
                        </a:rPr>
                        <a:t>Pilot 2: Buildings</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solidFill>
                      <a:srgbClr val="862633"/>
                    </a:solidFill>
                  </a:tcPr>
                </a:tc>
                <a:tc>
                  <a:txBody>
                    <a:bodyPr/>
                    <a:lstStyle/>
                    <a:p>
                      <a:pPr marL="0" marR="0" lvl="0" indent="0" algn="ctr" rtl="0">
                        <a:lnSpc>
                          <a:spcPct val="115000"/>
                        </a:lnSpc>
                        <a:spcBef>
                          <a:spcPts val="0"/>
                        </a:spcBef>
                        <a:spcAft>
                          <a:spcPts val="0"/>
                        </a:spcAft>
                        <a:buSzPct val="25000"/>
                        <a:buNone/>
                      </a:pPr>
                      <a:r>
                        <a:rPr lang="en-US" sz="1400" b="1" u="none" strike="noStrike" cap="none" baseline="0" dirty="0">
                          <a:solidFill>
                            <a:schemeClr val="lt1"/>
                          </a:solidFill>
                          <a:latin typeface="Arial"/>
                          <a:ea typeface="Arial"/>
                          <a:cs typeface="Arial"/>
                          <a:sym typeface="Arial"/>
                        </a:rPr>
                        <a:t>Tenant Agency</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solidFill>
                      <a:srgbClr val="862633"/>
                    </a:solidFill>
                  </a:tcPr>
                </a:tc>
              </a:tr>
              <a:tr h="883150">
                <a:tc>
                  <a:txBody>
                    <a:bodyPr/>
                    <a:lstStyle/>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Kansas City, MO.: </a:t>
                      </a:r>
                    </a:p>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6501 Beacon Drive</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c>
                  <a:txBody>
                    <a:bodyPr/>
                    <a:lstStyle/>
                    <a:p>
                      <a:pPr marL="285750" marR="0" lvl="0" indent="-285750" algn="ctr" rtl="0">
                        <a:lnSpc>
                          <a:spcPct val="115000"/>
                        </a:lnSpc>
                        <a:spcBef>
                          <a:spcPts val="0"/>
                        </a:spcBef>
                        <a:spcAft>
                          <a:spcPts val="0"/>
                        </a:spcAft>
                        <a:buClr>
                          <a:schemeClr val="dk1"/>
                        </a:buClr>
                        <a:buSzPct val="25000"/>
                        <a:buFont typeface="Arial"/>
                        <a:buNone/>
                      </a:pPr>
                      <a:r>
                        <a:rPr lang="en-US" sz="1600" b="1" u="none" strike="noStrike" cap="none" baseline="0" dirty="0"/>
                        <a:t>USDA</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r>
              <a:tr h="813375">
                <a:tc>
                  <a:txBody>
                    <a:bodyPr/>
                    <a:lstStyle/>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Lincoln, NE.:</a:t>
                      </a:r>
                    </a:p>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1301 Highland Blvd.</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c>
                  <a:txBody>
                    <a:bodyPr/>
                    <a:lstStyle/>
                    <a:p>
                      <a:pPr marL="285750" marR="0" lvl="0" indent="-285750" algn="ctr" rtl="0">
                        <a:lnSpc>
                          <a:spcPct val="115000"/>
                        </a:lnSpc>
                        <a:spcBef>
                          <a:spcPts val="0"/>
                        </a:spcBef>
                        <a:spcAft>
                          <a:spcPts val="0"/>
                        </a:spcAft>
                        <a:buClr>
                          <a:schemeClr val="dk1"/>
                        </a:buClr>
                        <a:buSzPct val="25000"/>
                        <a:buFont typeface="Arial"/>
                        <a:buNone/>
                      </a:pPr>
                      <a:r>
                        <a:rPr lang="en-US" sz="1600" b="1" u="none" strike="noStrike" cap="none" baseline="0" dirty="0">
                          <a:latin typeface="Arial"/>
                          <a:ea typeface="Arial"/>
                          <a:cs typeface="Arial"/>
                          <a:sym typeface="Arial"/>
                        </a:rPr>
                        <a:t>CIS</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r>
              <a:tr h="748725">
                <a:tc>
                  <a:txBody>
                    <a:bodyPr/>
                    <a:lstStyle/>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Waco, TX.: </a:t>
                      </a:r>
                    </a:p>
                    <a:p>
                      <a:pPr marL="0" marR="0" lvl="0" indent="0" algn="l" rtl="0">
                        <a:lnSpc>
                          <a:spcPct val="115000"/>
                        </a:lnSpc>
                        <a:spcBef>
                          <a:spcPts val="0"/>
                        </a:spcBef>
                        <a:spcAft>
                          <a:spcPts val="0"/>
                        </a:spcAft>
                        <a:buSzPct val="25000"/>
                        <a:buNone/>
                      </a:pPr>
                      <a:r>
                        <a:rPr lang="en-US" sz="1600" b="1" u="none" strike="noStrike" cap="none" baseline="0" dirty="0">
                          <a:latin typeface="Arial"/>
                          <a:ea typeface="Arial"/>
                          <a:cs typeface="Arial"/>
                          <a:sym typeface="Arial"/>
                        </a:rPr>
                        <a:t>800 Franklin St.</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c>
                  <a:txBody>
                    <a:bodyPr/>
                    <a:lstStyle/>
                    <a:p>
                      <a:pPr marL="285750" marR="0" lvl="0" indent="-285750" algn="ctr" rtl="0">
                        <a:lnSpc>
                          <a:spcPct val="115000"/>
                        </a:lnSpc>
                        <a:spcBef>
                          <a:spcPts val="0"/>
                        </a:spcBef>
                        <a:spcAft>
                          <a:spcPts val="0"/>
                        </a:spcAft>
                        <a:buClr>
                          <a:schemeClr val="dk1"/>
                        </a:buClr>
                        <a:buSzPct val="25000"/>
                        <a:buFont typeface="Arial"/>
                        <a:buNone/>
                      </a:pPr>
                      <a:r>
                        <a:rPr lang="en-US" sz="1600" b="1" u="none" strike="noStrike" cap="none" baseline="0" dirty="0">
                          <a:latin typeface="Arial"/>
                          <a:ea typeface="Arial"/>
                          <a:cs typeface="Arial"/>
                          <a:sym typeface="Arial"/>
                        </a:rPr>
                        <a:t>U.S. Courthouse</a:t>
                      </a:r>
                    </a:p>
                  </a:txBody>
                  <a:tcPr marL="55325" marR="55325" marT="0" marB="0" anchor="ctr">
                    <a:lnL w="12700" cap="flat" cmpd="sng">
                      <a:solidFill>
                        <a:srgbClr val="862633"/>
                      </a:solidFill>
                      <a:prstDash val="solid"/>
                      <a:round/>
                      <a:headEnd type="none" w="med" len="med"/>
                      <a:tailEnd type="none" w="med" len="med"/>
                    </a:lnL>
                    <a:lnR w="12700" cap="flat" cmpd="sng">
                      <a:solidFill>
                        <a:srgbClr val="862633"/>
                      </a:solidFill>
                      <a:prstDash val="solid"/>
                      <a:round/>
                      <a:headEnd type="none" w="med" len="med"/>
                      <a:tailEnd type="none" w="med" len="med"/>
                    </a:lnR>
                    <a:lnT w="12700" cap="flat" cmpd="sng">
                      <a:solidFill>
                        <a:srgbClr val="862633"/>
                      </a:solidFill>
                      <a:prstDash val="solid"/>
                      <a:round/>
                      <a:headEnd type="none" w="med" len="med"/>
                      <a:tailEnd type="none" w="med" len="med"/>
                    </a:lnT>
                    <a:lnB w="12700" cap="flat" cmpd="sng">
                      <a:solidFill>
                        <a:srgbClr val="862633"/>
                      </a:solidFill>
                      <a:prstDash val="solid"/>
                      <a:round/>
                      <a:headEnd type="none" w="med" len="med"/>
                      <a:tailEnd type="none" w="med" len="med"/>
                    </a:lnB>
                  </a:tcPr>
                </a:tc>
              </a:tr>
            </a:tbl>
          </a:graphicData>
        </a:graphic>
      </p:graphicFrame>
      <p:sp>
        <p:nvSpPr>
          <p:cNvPr id="504" name="Shape 504"/>
          <p:cNvSpPr txBox="1"/>
          <p:nvPr/>
        </p:nvSpPr>
        <p:spPr>
          <a:xfrm>
            <a:off x="533400" y="1316250"/>
            <a:ext cx="8305799" cy="16310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Wingdings" pitchFamily="2" charset="2"/>
              <a:buChar char="§"/>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FF is the FMSP “Rapid Building Assessment” project where a sample of buildings go through a “virtual” energy audit and </a:t>
            </a:r>
            <a:r>
              <a:rPr lang="en-US" sz="2000" b="0" i="0" u="none" strike="noStrike" cap="none" baseline="0" dirty="0" smtClean="0">
                <a:solidFill>
                  <a:schemeClr val="dk1"/>
                </a:solidFill>
                <a:latin typeface="Arial"/>
                <a:ea typeface="Arial"/>
                <a:cs typeface="Arial"/>
                <a:sym typeface="Arial"/>
              </a:rPr>
              <a:t>analysis.</a:t>
            </a:r>
            <a:endParaRPr lang="en-US" sz="20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100000"/>
              <a:buFont typeface="Wingdings" pitchFamily="2" charset="2"/>
              <a:buChar char="§"/>
            </a:pPr>
            <a:r>
              <a:rPr lang="en-US" sz="2000" b="0" i="0" u="none" strike="noStrike" cap="none" baseline="0" dirty="0">
                <a:solidFill>
                  <a:schemeClr val="dk1"/>
                </a:solidFill>
                <a:latin typeface="Arial"/>
                <a:ea typeface="Arial"/>
                <a:cs typeface="Arial"/>
                <a:sym typeface="Arial"/>
              </a:rPr>
              <a:t> </a:t>
            </a:r>
            <a:r>
              <a:rPr lang="en-US" sz="2000" b="0" i="0" u="none" strike="noStrike" cap="none" baseline="0" dirty="0" smtClean="0">
                <a:solidFill>
                  <a:schemeClr val="dk1"/>
                </a:solidFill>
                <a:latin typeface="Arial"/>
                <a:ea typeface="Arial"/>
                <a:cs typeface="Arial"/>
                <a:sym typeface="Arial"/>
              </a:rPr>
              <a:t> Identify </a:t>
            </a:r>
            <a:r>
              <a:rPr lang="en-US" sz="2000" b="0" i="0" u="none" strike="noStrike" cap="none" baseline="0" dirty="0">
                <a:solidFill>
                  <a:schemeClr val="dk1"/>
                </a:solidFill>
                <a:latin typeface="Arial"/>
                <a:ea typeface="Arial"/>
                <a:cs typeface="Arial"/>
                <a:sym typeface="Arial"/>
              </a:rPr>
              <a:t>opportunities for energy savings and </a:t>
            </a:r>
            <a:r>
              <a:rPr lang="en-US" sz="2000" b="0" i="0" u="none" strike="noStrike" cap="none" baseline="0" dirty="0" smtClean="0">
                <a:solidFill>
                  <a:schemeClr val="dk1"/>
                </a:solidFill>
                <a:latin typeface="Arial"/>
                <a:ea typeface="Arial"/>
                <a:cs typeface="Arial"/>
                <a:sym typeface="Arial"/>
              </a:rPr>
              <a:t>efficiencies.</a:t>
            </a:r>
            <a:endParaRPr lang="en-US" sz="20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100000"/>
              <a:buFont typeface="Wingdings" pitchFamily="2" charset="2"/>
              <a:buChar char="§"/>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“365-day/ 24-hour” analysis of a </a:t>
            </a:r>
            <a:r>
              <a:rPr lang="en-US" sz="2000" b="0" i="0" u="none" strike="noStrike" cap="none" baseline="0" dirty="0" smtClean="0">
                <a:solidFill>
                  <a:schemeClr val="dk1"/>
                </a:solidFill>
                <a:latin typeface="Arial"/>
                <a:ea typeface="Arial"/>
                <a:cs typeface="Arial"/>
                <a:sym typeface="Arial"/>
              </a:rPr>
              <a:t>building.</a:t>
            </a:r>
            <a:endParaRPr lang="en-US" sz="20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100000"/>
              <a:buFont typeface="Wingdings" pitchFamily="2" charset="2"/>
              <a:buChar char="§"/>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Operational and Retrofit Recommendations are </a:t>
            </a:r>
            <a:r>
              <a:rPr lang="en-US" sz="2000" b="0" i="0" u="none" strike="noStrike" cap="none" baseline="0" dirty="0" smtClean="0">
                <a:solidFill>
                  <a:schemeClr val="dk1"/>
                </a:solidFill>
                <a:latin typeface="Arial"/>
                <a:ea typeface="Arial"/>
                <a:cs typeface="Arial"/>
                <a:sym typeface="Arial"/>
              </a:rPr>
              <a:t>provided.</a:t>
            </a:r>
            <a:endParaRPr lang="en-US" sz="20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228600" y="2428100"/>
            <a:ext cx="8367899" cy="5847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spcAft>
                <a:spcPts val="0"/>
              </a:spcAft>
              <a:buSzPct val="25000"/>
              <a:buNone/>
            </a:pPr>
            <a:r>
              <a:rPr lang="en-US" sz="3000" b="0" i="0" u="none" strike="noStrike" cap="none" baseline="0" dirty="0">
                <a:solidFill>
                  <a:srgbClr val="002D55"/>
                </a:solidFill>
                <a:latin typeface="Calibri"/>
                <a:ea typeface="Calibri"/>
                <a:cs typeface="Calibri"/>
                <a:sym typeface="Calibri"/>
              </a:rPr>
              <a:t/>
            </a:r>
            <a:br>
              <a:rPr lang="en-US" sz="3000" b="0" i="0" u="none" strike="noStrike" cap="none" baseline="0" dirty="0">
                <a:solidFill>
                  <a:srgbClr val="002D55"/>
                </a:solidFill>
                <a:latin typeface="Calibri"/>
                <a:ea typeface="Calibri"/>
                <a:cs typeface="Calibri"/>
                <a:sym typeface="Calibri"/>
              </a:rPr>
            </a:br>
            <a:r>
              <a:rPr lang="en-US" i="1" dirty="0"/>
              <a:t>Sustainability in Leasing - Green Lease Requirements</a:t>
            </a:r>
            <a:r>
              <a:rPr lang="en-US" sz="3000" b="0" i="0" u="none" strike="noStrike" cap="none" baseline="0" dirty="0">
                <a:solidFill>
                  <a:srgbClr val="002D55"/>
                </a:solidFill>
                <a:latin typeface="Calibri"/>
                <a:ea typeface="Calibri"/>
                <a:cs typeface="Calibri"/>
                <a:sym typeface="Calibri"/>
              </a:rPr>
              <a:t> </a:t>
            </a:r>
            <a:br>
              <a:rPr lang="en-US" sz="3000" b="0" i="0" u="none" strike="noStrike" cap="none" baseline="0" dirty="0">
                <a:solidFill>
                  <a:srgbClr val="002D55"/>
                </a:solidFill>
                <a:latin typeface="Calibri"/>
                <a:ea typeface="Calibri"/>
                <a:cs typeface="Calibri"/>
                <a:sym typeface="Calibri"/>
              </a:rPr>
            </a:br>
            <a:r>
              <a:rPr lang="en-US" sz="3000" b="0" i="0" u="none" strike="noStrike" cap="none" baseline="0" dirty="0">
                <a:solidFill>
                  <a:srgbClr val="002D55"/>
                </a:solidFill>
                <a:latin typeface="Calibri"/>
                <a:ea typeface="Calibri"/>
                <a:cs typeface="Calibri"/>
                <a:sym typeface="Calibri"/>
              </a:rPr>
              <a:t/>
            </a:r>
            <a:br>
              <a:rPr lang="en-US" sz="3000" b="0" i="0" u="none" strike="noStrike" cap="none" baseline="0" dirty="0">
                <a:solidFill>
                  <a:srgbClr val="002D55"/>
                </a:solidFill>
                <a:latin typeface="Calibri"/>
                <a:ea typeface="Calibri"/>
                <a:cs typeface="Calibri"/>
                <a:sym typeface="Calibri"/>
              </a:rPr>
            </a:br>
            <a:endParaRPr lang="en-US" sz="3000" b="0" i="0" u="none" strike="noStrike" cap="none" baseline="0" dirty="0">
              <a:solidFill>
                <a:srgbClr val="002D55"/>
              </a:solidFill>
              <a:latin typeface="Calibri"/>
              <a:ea typeface="Calibri"/>
              <a:cs typeface="Calibri"/>
              <a:sym typeface="Calibri"/>
            </a:endParaRPr>
          </a:p>
        </p:txBody>
      </p:sp>
      <p:sp>
        <p:nvSpPr>
          <p:cNvPr id="88" name="Shape 88"/>
          <p:cNvSpPr/>
          <p:nvPr/>
        </p:nvSpPr>
        <p:spPr>
          <a:xfrm>
            <a:off x="0" y="1853700"/>
            <a:ext cx="9144000" cy="584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baseline="0" dirty="0">
                <a:solidFill>
                  <a:srgbClr val="00427E"/>
                </a:solidFill>
                <a:latin typeface="Arial"/>
                <a:ea typeface="Arial"/>
                <a:cs typeface="Arial"/>
                <a:sym typeface="Arial"/>
              </a:rPr>
              <a:t>Client Enrichment Series</a:t>
            </a:r>
          </a:p>
        </p:txBody>
      </p:sp>
      <p:sp>
        <p:nvSpPr>
          <p:cNvPr id="89" name="Shape 89"/>
          <p:cNvSpPr txBox="1"/>
          <p:nvPr/>
        </p:nvSpPr>
        <p:spPr>
          <a:xfrm>
            <a:off x="228600" y="2895600"/>
            <a:ext cx="6019799" cy="4616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200" b="0" i="0" u="none" strike="noStrike" cap="none" baseline="0" dirty="0">
                <a:solidFill>
                  <a:schemeClr val="dk1"/>
                </a:solidFill>
                <a:sym typeface="Arial"/>
              </a:rPr>
              <a:t>Hosted by: </a:t>
            </a:r>
            <a:r>
              <a:rPr lang="en-US" sz="2200" dirty="0">
                <a:solidFill>
                  <a:schemeClr val="dk1"/>
                </a:solidFill>
              </a:rPr>
              <a:t>Dawn Warner</a:t>
            </a:r>
          </a:p>
          <a:p>
            <a:pPr marL="0" marR="0" lvl="0" indent="0" algn="l" rtl="0">
              <a:spcBef>
                <a:spcPts val="0"/>
              </a:spcBef>
              <a:spcAft>
                <a:spcPts val="0"/>
              </a:spcAft>
              <a:buSzPct val="25000"/>
              <a:buNone/>
            </a:pPr>
            <a:r>
              <a:rPr lang="en-US" sz="2200" b="0" i="0" u="none" strike="noStrike" cap="none" baseline="0" dirty="0">
                <a:solidFill>
                  <a:schemeClr val="dk1"/>
                </a:solidFill>
                <a:sym typeface="Arial"/>
              </a:rPr>
              <a:t>PBS </a:t>
            </a:r>
            <a:r>
              <a:rPr lang="en-US" sz="2200" dirty="0">
                <a:solidFill>
                  <a:schemeClr val="dk1"/>
                </a:solidFill>
              </a:rPr>
              <a:t>Regional Account Manager</a:t>
            </a:r>
          </a:p>
          <a:p>
            <a:pPr marL="0" marR="0" lvl="0" indent="0" algn="l" rtl="0">
              <a:spcBef>
                <a:spcPts val="0"/>
              </a:spcBef>
              <a:spcAft>
                <a:spcPts val="0"/>
              </a:spcAft>
              <a:buSzPct val="25000"/>
              <a:buNone/>
            </a:pPr>
            <a:r>
              <a:rPr lang="en-US" sz="2200" dirty="0">
                <a:solidFill>
                  <a:schemeClr val="dk1"/>
                </a:solidFill>
              </a:rPr>
              <a:t>Denver, CO</a:t>
            </a:r>
          </a:p>
        </p:txBody>
      </p:sp>
      <p:sp>
        <p:nvSpPr>
          <p:cNvPr id="90" name="Shape 90"/>
          <p:cNvSpPr txBox="1"/>
          <p:nvPr/>
        </p:nvSpPr>
        <p:spPr>
          <a:xfrm>
            <a:off x="228600" y="4306020"/>
            <a:ext cx="6248399" cy="1315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dirty="0">
                <a:solidFill>
                  <a:schemeClr val="dk1"/>
                </a:solidFill>
                <a:latin typeface="Arial"/>
                <a:ea typeface="Arial"/>
                <a:cs typeface="Arial"/>
                <a:sym typeface="Arial"/>
              </a:rPr>
              <a:t>Presented by: </a:t>
            </a:r>
            <a:r>
              <a:rPr lang="en-US" sz="2400" dirty="0">
                <a:solidFill>
                  <a:schemeClr val="dk1"/>
                </a:solidFill>
              </a:rPr>
              <a:t>Alexandra Kosmides</a:t>
            </a:r>
            <a:r>
              <a:rPr lang="en-US" sz="2400" b="0" i="0" u="none" strike="noStrike" cap="none" baseline="0" dirty="0">
                <a:solidFill>
                  <a:schemeClr val="dk1"/>
                </a:solidFill>
                <a:latin typeface="Arial"/>
                <a:ea typeface="Arial"/>
                <a:cs typeface="Arial"/>
                <a:sym typeface="Arial"/>
              </a:rPr>
              <a:t>, </a:t>
            </a:r>
            <a:r>
              <a:rPr lang="en-US" sz="2200" dirty="0">
                <a:solidFill>
                  <a:schemeClr val="dk1"/>
                </a:solidFill>
              </a:rPr>
              <a:t>Management Analyst, LEED AP</a:t>
            </a:r>
          </a:p>
          <a:p>
            <a:pPr marL="0" marR="0" lvl="0" indent="0" algn="l" rtl="0">
              <a:spcBef>
                <a:spcPts val="0"/>
              </a:spcBef>
              <a:spcAft>
                <a:spcPts val="0"/>
              </a:spcAft>
              <a:buSzPct val="25000"/>
              <a:buNone/>
            </a:pPr>
            <a:r>
              <a:rPr lang="en-US" sz="2200" dirty="0">
                <a:solidFill>
                  <a:schemeClr val="dk1"/>
                </a:solidFill>
              </a:rPr>
              <a:t>PBS Office of Leasing</a:t>
            </a:r>
          </a:p>
          <a:p>
            <a:pPr marL="0" marR="0" lvl="0" indent="0" algn="l" rtl="0">
              <a:spcBef>
                <a:spcPts val="0"/>
              </a:spcBef>
              <a:spcAft>
                <a:spcPts val="0"/>
              </a:spcAft>
              <a:buSzPct val="25000"/>
              <a:buNone/>
            </a:pPr>
            <a:r>
              <a:rPr lang="en-US" sz="2200" dirty="0">
                <a:solidFill>
                  <a:schemeClr val="dk1"/>
                </a:solidFill>
              </a:rPr>
              <a:t>Washington, DC</a:t>
            </a:r>
          </a:p>
        </p:txBody>
      </p:sp>
      <p:sp>
        <p:nvSpPr>
          <p:cNvPr id="91" name="Shape 91"/>
          <p:cNvSpPr txBox="1">
            <a:spLocks noGrp="1"/>
          </p:cNvSpPr>
          <p:nvPr>
            <p:ph type="sldNum" idx="12"/>
          </p:nvPr>
        </p:nvSpPr>
        <p:spPr>
          <a:xfrm>
            <a:off x="8556783" y="6333134"/>
            <a:ext cx="548699" cy="524999"/>
          </a:xfrm>
          <a:prstGeom prst="rect">
            <a:avLst/>
          </a:prstGeom>
        </p:spPr>
        <p:txBody>
          <a:bodyPr lIns="91425" tIns="45700" rIns="91425" bIns="45700" anchor="t" anchorCtr="0">
            <a:noAutofit/>
          </a:bodyPr>
          <a:lstStyle/>
          <a:p>
            <a:pPr>
              <a:spcBef>
                <a:spcPts val="0"/>
              </a:spcBef>
              <a:buNone/>
            </a:pPr>
            <a:fld id="{00000000-1234-1234-1234-123412341234}" type="slidenum">
              <a:rPr lang="en-US"/>
              <a:pPr>
                <a:spcBef>
                  <a:spcPts val="0"/>
                </a:spcBef>
                <a:buNone/>
              </a:pPr>
              <a:t>2</a:t>
            </a:fld>
            <a:endParaRPr lang="en-US" dirty="0"/>
          </a:p>
        </p:txBody>
      </p:sp>
      <p:pic>
        <p:nvPicPr>
          <p:cNvPr id="1026" name="Picture 2" descr="C:\Users\DawnLWarner\Desktop\Alexandra Kosmides pic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086" y="4306020"/>
            <a:ext cx="1589314" cy="15893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wnLWarner\Desktop\Personal\Dawn\Work p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619" y="2935036"/>
            <a:ext cx="1262248" cy="126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p:nvPr/>
        </p:nvSpPr>
        <p:spPr>
          <a:xfrm>
            <a:off x="619835" y="1435500"/>
            <a:ext cx="2287135" cy="562632"/>
          </a:xfrm>
          <a:prstGeom prst="roundRect">
            <a:avLst>
              <a:gd name="adj" fmla="val 16667"/>
            </a:avLst>
          </a:prstGeom>
          <a:solidFill>
            <a:srgbClr val="548123"/>
          </a:solid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r>
              <a:rPr lang="en-US" sz="1800" b="1" i="0" u="none" strike="noStrike" cap="small" baseline="0" dirty="0">
                <a:solidFill>
                  <a:schemeClr val="lt1"/>
                </a:solidFill>
                <a:latin typeface="Arial"/>
                <a:ea typeface="Arial"/>
                <a:cs typeface="Arial"/>
                <a:sym typeface="Arial"/>
              </a:rPr>
              <a:t>Minimal Data Inputs</a:t>
            </a:r>
          </a:p>
        </p:txBody>
      </p:sp>
      <p:sp>
        <p:nvSpPr>
          <p:cNvPr id="510" name="Shape 510"/>
          <p:cNvSpPr/>
          <p:nvPr/>
        </p:nvSpPr>
        <p:spPr>
          <a:xfrm>
            <a:off x="3588589" y="1451265"/>
            <a:ext cx="2287135" cy="562632"/>
          </a:xfrm>
          <a:prstGeom prst="roundRect">
            <a:avLst>
              <a:gd name="adj" fmla="val 16667"/>
            </a:avLst>
          </a:prstGeom>
          <a:solidFill>
            <a:srgbClr val="548123"/>
          </a:solidFill>
          <a:ln>
            <a:noFill/>
          </a:ln>
        </p:spPr>
        <p:txBody>
          <a:bodyPr lIns="91425" tIns="45700" rIns="91425" bIns="45700" anchor="ctr" anchorCtr="0">
            <a:noAutofit/>
          </a:bodyPr>
          <a:lstStyle/>
          <a:p>
            <a:pPr marL="0" marR="0" lvl="0" indent="0" algn="r" rtl="0">
              <a:spcBef>
                <a:spcPts val="0"/>
              </a:spcBef>
              <a:buSzPct val="25000"/>
              <a:buNone/>
            </a:pPr>
            <a:r>
              <a:rPr lang="en-US" sz="1800" b="1" i="0" u="none" strike="noStrike" cap="small" baseline="0" dirty="0" smtClean="0">
                <a:solidFill>
                  <a:schemeClr val="lt1"/>
                </a:solidFill>
                <a:latin typeface="Arial"/>
                <a:ea typeface="Arial"/>
                <a:cs typeface="Arial"/>
                <a:sym typeface="Arial"/>
              </a:rPr>
              <a:t>First Fuel </a:t>
            </a:r>
            <a:r>
              <a:rPr lang="en-US" sz="1800" b="0" i="0" u="none" strike="noStrike" cap="small" baseline="0" dirty="0">
                <a:solidFill>
                  <a:schemeClr val="lt1"/>
                </a:solidFill>
                <a:latin typeface="Arial"/>
                <a:ea typeface="Arial"/>
                <a:cs typeface="Arial"/>
                <a:sym typeface="Arial"/>
              </a:rPr>
              <a:t>Meter          Data Analytics</a:t>
            </a:r>
          </a:p>
        </p:txBody>
      </p:sp>
      <p:sp>
        <p:nvSpPr>
          <p:cNvPr id="511" name="Shape 511"/>
          <p:cNvSpPr/>
          <p:nvPr/>
        </p:nvSpPr>
        <p:spPr>
          <a:xfrm>
            <a:off x="6641911" y="1444313"/>
            <a:ext cx="2287135" cy="562632"/>
          </a:xfrm>
          <a:prstGeom prst="roundRect">
            <a:avLst>
              <a:gd name="adj" fmla="val 16667"/>
            </a:avLst>
          </a:prstGeom>
          <a:solidFill>
            <a:srgbClr val="548123"/>
          </a:solidFill>
          <a:ln>
            <a:noFill/>
          </a:ln>
        </p:spPr>
        <p:txBody>
          <a:bodyPr lIns="91425" tIns="45700" rIns="91425" bIns="45700" anchor="ctr" anchorCtr="0">
            <a:noAutofit/>
          </a:bodyPr>
          <a:lstStyle/>
          <a:p>
            <a:pPr marL="0" marR="0" lvl="0" indent="0" algn="r" rtl="0">
              <a:lnSpc>
                <a:spcPct val="100000"/>
              </a:lnSpc>
              <a:spcBef>
                <a:spcPts val="0"/>
              </a:spcBef>
              <a:buClr>
                <a:schemeClr val="lt1"/>
              </a:buClr>
              <a:buSzPct val="25000"/>
              <a:buFont typeface="Arial"/>
              <a:buNone/>
            </a:pPr>
            <a:r>
              <a:rPr lang="en-US" sz="1800" b="1" i="0" u="none" strike="noStrike" cap="small" baseline="0" dirty="0">
                <a:solidFill>
                  <a:schemeClr val="lt1"/>
                </a:solidFill>
                <a:latin typeface="Arial"/>
                <a:ea typeface="Arial"/>
                <a:cs typeface="Arial"/>
                <a:sym typeface="Arial"/>
              </a:rPr>
              <a:t>Deep </a:t>
            </a:r>
            <a:r>
              <a:rPr lang="en-US" sz="1800" b="0" i="0" u="none" strike="noStrike" cap="small" baseline="0" dirty="0">
                <a:solidFill>
                  <a:schemeClr val="lt1"/>
                </a:solidFill>
                <a:latin typeface="Arial"/>
                <a:ea typeface="Arial"/>
                <a:cs typeface="Arial"/>
                <a:sym typeface="Arial"/>
              </a:rPr>
              <a:t>Building Insight</a:t>
            </a:r>
          </a:p>
        </p:txBody>
      </p:sp>
      <p:sp>
        <p:nvSpPr>
          <p:cNvPr id="512" name="Shape 512"/>
          <p:cNvSpPr/>
          <p:nvPr/>
        </p:nvSpPr>
        <p:spPr>
          <a:xfrm>
            <a:off x="455435" y="1283629"/>
            <a:ext cx="328800" cy="327025"/>
          </a:xfrm>
          <a:prstGeom prst="ellipse">
            <a:avLst/>
          </a:prstGeom>
          <a:solidFill>
            <a:schemeClr val="lt1"/>
          </a:solidFill>
          <a:ln w="9525" cap="flat" cmpd="sng">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r>
              <a:rPr lang="en-US" sz="1400" b="0" i="0" u="none" strike="noStrike" cap="none" baseline="0" dirty="0">
                <a:solidFill>
                  <a:schemeClr val="dk1"/>
                </a:solidFill>
                <a:latin typeface="Arial"/>
                <a:ea typeface="Arial"/>
                <a:cs typeface="Arial"/>
                <a:sym typeface="Arial"/>
              </a:rPr>
              <a:t>1</a:t>
            </a:r>
          </a:p>
        </p:txBody>
      </p:sp>
      <p:sp>
        <p:nvSpPr>
          <p:cNvPr id="513" name="Shape 513"/>
          <p:cNvSpPr/>
          <p:nvPr/>
        </p:nvSpPr>
        <p:spPr>
          <a:xfrm>
            <a:off x="3421467" y="1299395"/>
            <a:ext cx="328800" cy="327025"/>
          </a:xfrm>
          <a:prstGeom prst="ellipse">
            <a:avLst/>
          </a:prstGeom>
          <a:solidFill>
            <a:schemeClr val="lt1"/>
          </a:solidFill>
          <a:ln w="9525" cap="flat" cmpd="sng">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r>
              <a:rPr lang="en-US" sz="1400" b="0" i="0" u="none" strike="noStrike" cap="none" baseline="0" dirty="0">
                <a:solidFill>
                  <a:schemeClr val="dk1"/>
                </a:solidFill>
                <a:latin typeface="Arial"/>
                <a:ea typeface="Arial"/>
                <a:cs typeface="Arial"/>
                <a:sym typeface="Arial"/>
              </a:rPr>
              <a:t>2</a:t>
            </a:r>
          </a:p>
        </p:txBody>
      </p:sp>
      <p:sp>
        <p:nvSpPr>
          <p:cNvPr id="514" name="Shape 514"/>
          <p:cNvSpPr/>
          <p:nvPr/>
        </p:nvSpPr>
        <p:spPr>
          <a:xfrm>
            <a:off x="6498887" y="1398605"/>
            <a:ext cx="328800" cy="327025"/>
          </a:xfrm>
          <a:prstGeom prst="ellipse">
            <a:avLst/>
          </a:prstGeom>
          <a:solidFill>
            <a:schemeClr val="lt1"/>
          </a:solidFill>
          <a:ln w="9525" cap="flat" cmpd="sng">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r>
              <a:rPr lang="en-US" sz="1400" b="0" i="0" u="none" strike="noStrike" cap="none" baseline="0" dirty="0">
                <a:solidFill>
                  <a:schemeClr val="dk1"/>
                </a:solidFill>
                <a:latin typeface="Arial"/>
                <a:ea typeface="Arial"/>
                <a:cs typeface="Arial"/>
                <a:sym typeface="Arial"/>
              </a:rPr>
              <a:t>3</a:t>
            </a:r>
          </a:p>
        </p:txBody>
      </p:sp>
      <p:sp>
        <p:nvSpPr>
          <p:cNvPr id="515" name="Shape 515"/>
          <p:cNvSpPr txBox="1"/>
          <p:nvPr/>
        </p:nvSpPr>
        <p:spPr>
          <a:xfrm>
            <a:off x="1652032" y="2252935"/>
            <a:ext cx="1306829" cy="692497"/>
          </a:xfrm>
          <a:prstGeom prst="rect">
            <a:avLst/>
          </a:prstGeom>
          <a:noFill/>
          <a:ln>
            <a:noFill/>
          </a:ln>
        </p:spPr>
        <p:txBody>
          <a:bodyPr lIns="0" tIns="45700" rIns="0" bIns="45700" anchor="t" anchorCtr="0">
            <a:noAutofit/>
          </a:bodyPr>
          <a:lstStyle/>
          <a:p>
            <a:pPr marL="0" marR="0" lvl="0" indent="0" algn="ctr" rtl="0">
              <a:spcBef>
                <a:spcPts val="0"/>
              </a:spcBef>
              <a:buSzPct val="25000"/>
              <a:buNone/>
            </a:pPr>
            <a:r>
              <a:rPr lang="en-US" sz="1300" b="1" i="0" u="none" strike="noStrike" cap="none" baseline="0" dirty="0">
                <a:solidFill>
                  <a:schemeClr val="dk1"/>
                </a:solidFill>
                <a:latin typeface="Arial"/>
                <a:ea typeface="Arial"/>
                <a:cs typeface="Arial"/>
                <a:sym typeface="Arial"/>
              </a:rPr>
              <a:t>1 yr electric interval meter data</a:t>
            </a:r>
          </a:p>
        </p:txBody>
      </p:sp>
      <p:grpSp>
        <p:nvGrpSpPr>
          <p:cNvPr id="516" name="Shape 516"/>
          <p:cNvGrpSpPr/>
          <p:nvPr/>
        </p:nvGrpSpPr>
        <p:grpSpPr>
          <a:xfrm>
            <a:off x="638230" y="2253085"/>
            <a:ext cx="1007304" cy="1162269"/>
            <a:chOff x="612352" y="2236309"/>
            <a:chExt cx="1007304" cy="1162269"/>
          </a:xfrm>
        </p:grpSpPr>
        <p:pic>
          <p:nvPicPr>
            <p:cNvPr id="517" name="Shape 517"/>
            <p:cNvPicPr preferRelativeResize="0"/>
            <p:nvPr/>
          </p:nvPicPr>
          <p:blipFill rotWithShape="1">
            <a:blip r:embed="rId3">
              <a:alphaModFix/>
            </a:blip>
            <a:srcRect/>
            <a:stretch/>
          </p:blipFill>
          <p:spPr>
            <a:xfrm>
              <a:off x="869407" y="2757350"/>
              <a:ext cx="609291" cy="641229"/>
            </a:xfrm>
            <a:prstGeom prst="rect">
              <a:avLst/>
            </a:prstGeom>
            <a:noFill/>
            <a:ln>
              <a:noFill/>
            </a:ln>
          </p:spPr>
        </p:pic>
        <p:sp>
          <p:nvSpPr>
            <p:cNvPr id="518" name="Shape 518"/>
            <p:cNvSpPr txBox="1"/>
            <p:nvPr/>
          </p:nvSpPr>
          <p:spPr>
            <a:xfrm>
              <a:off x="612352" y="2236309"/>
              <a:ext cx="1007304" cy="49244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300" b="1" i="0" u="none" strike="noStrike" cap="none" baseline="0" dirty="0">
                  <a:solidFill>
                    <a:schemeClr val="dk1"/>
                  </a:solidFill>
                  <a:latin typeface="Arial"/>
                  <a:ea typeface="Arial"/>
                  <a:cs typeface="Arial"/>
                  <a:sym typeface="Arial"/>
                </a:rPr>
                <a:t>Building address</a:t>
              </a:r>
            </a:p>
          </p:txBody>
        </p:sp>
      </p:grpSp>
      <p:sp>
        <p:nvSpPr>
          <p:cNvPr id="519" name="Shape 519"/>
          <p:cNvSpPr txBox="1"/>
          <p:nvPr/>
        </p:nvSpPr>
        <p:spPr>
          <a:xfrm rot="-5400000">
            <a:off x="-139647" y="2707707"/>
            <a:ext cx="113466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b="0" i="0" u="none" strike="noStrike" cap="none" baseline="0" dirty="0">
                <a:solidFill>
                  <a:schemeClr val="dk1"/>
                </a:solidFill>
                <a:latin typeface="Arial"/>
                <a:ea typeface="Arial"/>
                <a:cs typeface="Arial"/>
                <a:sym typeface="Arial"/>
              </a:rPr>
              <a:t>From GSA:</a:t>
            </a:r>
          </a:p>
        </p:txBody>
      </p:sp>
      <p:sp>
        <p:nvSpPr>
          <p:cNvPr id="520" name="Shape 520"/>
          <p:cNvSpPr txBox="1"/>
          <p:nvPr/>
        </p:nvSpPr>
        <p:spPr>
          <a:xfrm rot="-5400000">
            <a:off x="-413025" y="4281533"/>
            <a:ext cx="1502270"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b="0" i="0" u="none" strike="noStrike" cap="none" baseline="0" dirty="0">
                <a:solidFill>
                  <a:schemeClr val="dk1"/>
                </a:solidFill>
                <a:latin typeface="Arial"/>
                <a:ea typeface="Arial"/>
                <a:cs typeface="Arial"/>
                <a:sym typeface="Arial"/>
              </a:rPr>
              <a:t>From </a:t>
            </a:r>
            <a:r>
              <a:rPr lang="en-US" sz="1700" b="0" i="0" u="none" strike="noStrike" cap="none" baseline="0" dirty="0" smtClean="0">
                <a:solidFill>
                  <a:schemeClr val="dk1"/>
                </a:solidFill>
                <a:latin typeface="Arial"/>
                <a:ea typeface="Arial"/>
                <a:cs typeface="Arial"/>
                <a:sym typeface="Arial"/>
              </a:rPr>
              <a:t>First Fuel:</a:t>
            </a:r>
            <a:endParaRPr lang="en-US" sz="1700" b="0" i="0" u="none" strike="noStrike" cap="none" baseline="0" dirty="0">
              <a:solidFill>
                <a:schemeClr val="dk1"/>
              </a:solidFill>
              <a:latin typeface="Arial"/>
              <a:ea typeface="Arial"/>
              <a:cs typeface="Arial"/>
              <a:sym typeface="Arial"/>
            </a:endParaRPr>
          </a:p>
        </p:txBody>
      </p:sp>
      <p:pic>
        <p:nvPicPr>
          <p:cNvPr id="521" name="Shape 521"/>
          <p:cNvPicPr preferRelativeResize="0"/>
          <p:nvPr/>
        </p:nvPicPr>
        <p:blipFill rotWithShape="1">
          <a:blip r:embed="rId4">
            <a:alphaModFix/>
          </a:blip>
          <a:srcRect/>
          <a:stretch/>
        </p:blipFill>
        <p:spPr>
          <a:xfrm>
            <a:off x="723254" y="4349957"/>
            <a:ext cx="971907" cy="931650"/>
          </a:xfrm>
          <a:prstGeom prst="rect">
            <a:avLst/>
          </a:prstGeom>
          <a:noFill/>
          <a:ln>
            <a:noFill/>
          </a:ln>
        </p:spPr>
      </p:pic>
      <p:sp>
        <p:nvSpPr>
          <p:cNvPr id="522" name="Shape 522"/>
          <p:cNvSpPr txBox="1"/>
          <p:nvPr/>
        </p:nvSpPr>
        <p:spPr>
          <a:xfrm>
            <a:off x="619835" y="3922164"/>
            <a:ext cx="1143566" cy="69249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300" b="1" i="0" u="none" strike="noStrike" cap="none" baseline="0" dirty="0">
                <a:solidFill>
                  <a:schemeClr val="dk1"/>
                </a:solidFill>
                <a:latin typeface="Arial"/>
                <a:ea typeface="Arial"/>
                <a:cs typeface="Arial"/>
                <a:sym typeface="Arial"/>
              </a:rPr>
              <a:t>Local weather </a:t>
            </a:r>
          </a:p>
          <a:p>
            <a:pPr marL="0" marR="0" lvl="0" indent="0" algn="ctr" rtl="0">
              <a:spcBef>
                <a:spcPts val="0"/>
              </a:spcBef>
              <a:buSzPct val="25000"/>
              <a:buNone/>
            </a:pPr>
            <a:r>
              <a:rPr lang="en-US" sz="1300" b="1" i="0" u="none" strike="noStrike" cap="none" baseline="0" dirty="0">
                <a:solidFill>
                  <a:schemeClr val="dk1"/>
                </a:solidFill>
                <a:latin typeface="Arial"/>
                <a:ea typeface="Arial"/>
                <a:cs typeface="Arial"/>
                <a:sym typeface="Arial"/>
              </a:rPr>
              <a:t>data</a:t>
            </a:r>
          </a:p>
        </p:txBody>
      </p:sp>
      <p:pic>
        <p:nvPicPr>
          <p:cNvPr id="523" name="Shape 523"/>
          <p:cNvPicPr preferRelativeResize="0"/>
          <p:nvPr/>
        </p:nvPicPr>
        <p:blipFill rotWithShape="1">
          <a:blip r:embed="rId5">
            <a:alphaModFix/>
          </a:blip>
          <a:srcRect/>
          <a:stretch/>
        </p:blipFill>
        <p:spPr>
          <a:xfrm>
            <a:off x="1929274" y="4398841"/>
            <a:ext cx="813925" cy="780213"/>
          </a:xfrm>
          <a:prstGeom prst="rect">
            <a:avLst/>
          </a:prstGeom>
          <a:noFill/>
          <a:ln>
            <a:noFill/>
          </a:ln>
        </p:spPr>
      </p:pic>
      <p:sp>
        <p:nvSpPr>
          <p:cNvPr id="524" name="Shape 524"/>
          <p:cNvSpPr txBox="1"/>
          <p:nvPr/>
        </p:nvSpPr>
        <p:spPr>
          <a:xfrm>
            <a:off x="1738731" y="3934676"/>
            <a:ext cx="1307261"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0" u="none" strike="noStrike" cap="none" baseline="0" dirty="0">
                <a:solidFill>
                  <a:schemeClr val="dk1"/>
                </a:solidFill>
                <a:latin typeface="Arial"/>
                <a:ea typeface="Arial"/>
                <a:cs typeface="Arial"/>
                <a:sym typeface="Arial"/>
              </a:rPr>
              <a:t>GIS Mapping/ Semantic Search</a:t>
            </a:r>
          </a:p>
        </p:txBody>
      </p:sp>
      <p:cxnSp>
        <p:nvCxnSpPr>
          <p:cNvPr id="525" name="Shape 525"/>
          <p:cNvCxnSpPr/>
          <p:nvPr/>
        </p:nvCxnSpPr>
        <p:spPr>
          <a:xfrm>
            <a:off x="5992982" y="3271006"/>
            <a:ext cx="584700" cy="599"/>
          </a:xfrm>
          <a:prstGeom prst="bentConnector3">
            <a:avLst>
              <a:gd name="adj1" fmla="val 50000"/>
            </a:avLst>
          </a:prstGeom>
          <a:noFill/>
          <a:ln w="25400" cap="flat" cmpd="sng">
            <a:solidFill>
              <a:srgbClr val="212167"/>
            </a:solidFill>
            <a:prstDash val="solid"/>
            <a:round/>
            <a:headEnd type="none" w="med" len="med"/>
            <a:tailEnd type="stealth" w="lg" len="lg"/>
          </a:ln>
        </p:spPr>
      </p:cxnSp>
      <p:sp>
        <p:nvSpPr>
          <p:cNvPr id="526" name="Shape 526"/>
          <p:cNvSpPr txBox="1"/>
          <p:nvPr/>
        </p:nvSpPr>
        <p:spPr>
          <a:xfrm>
            <a:off x="3841407" y="4070005"/>
            <a:ext cx="1994777"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1" u="none" strike="noStrike" cap="none" baseline="0" dirty="0">
                <a:solidFill>
                  <a:schemeClr val="dk1"/>
                </a:solidFill>
                <a:latin typeface="Arial"/>
                <a:ea typeface="Arial"/>
                <a:cs typeface="Arial"/>
                <a:sym typeface="Arial"/>
              </a:rPr>
              <a:t>Patent Pending RBA platform</a:t>
            </a:r>
          </a:p>
        </p:txBody>
      </p:sp>
      <p:cxnSp>
        <p:nvCxnSpPr>
          <p:cNvPr id="527" name="Shape 527"/>
          <p:cNvCxnSpPr/>
          <p:nvPr/>
        </p:nvCxnSpPr>
        <p:spPr>
          <a:xfrm>
            <a:off x="1174053" y="3480007"/>
            <a:ext cx="0" cy="401811"/>
          </a:xfrm>
          <a:prstGeom prst="straightConnector1">
            <a:avLst/>
          </a:prstGeom>
          <a:noFill/>
          <a:ln w="25400" cap="flat" cmpd="sng">
            <a:solidFill>
              <a:srgbClr val="212167"/>
            </a:solidFill>
            <a:prstDash val="solid"/>
            <a:round/>
            <a:headEnd type="none" w="med" len="med"/>
            <a:tailEnd type="none" w="med" len="med"/>
          </a:ln>
        </p:spPr>
      </p:cxnSp>
      <p:pic>
        <p:nvPicPr>
          <p:cNvPr id="528" name="Shape 528"/>
          <p:cNvPicPr preferRelativeResize="0"/>
          <p:nvPr/>
        </p:nvPicPr>
        <p:blipFill rotWithShape="1">
          <a:blip r:embed="rId6">
            <a:alphaModFix/>
          </a:blip>
          <a:srcRect l="16699" t="12069" r="2666" b="6356"/>
          <a:stretch/>
        </p:blipFill>
        <p:spPr>
          <a:xfrm>
            <a:off x="3503878" y="2729613"/>
            <a:ext cx="2558309" cy="1223788"/>
          </a:xfrm>
          <a:prstGeom prst="rect">
            <a:avLst/>
          </a:prstGeom>
          <a:noFill/>
          <a:ln>
            <a:noFill/>
          </a:ln>
        </p:spPr>
      </p:pic>
      <p:cxnSp>
        <p:nvCxnSpPr>
          <p:cNvPr id="529" name="Shape 529"/>
          <p:cNvCxnSpPr/>
          <p:nvPr/>
        </p:nvCxnSpPr>
        <p:spPr>
          <a:xfrm>
            <a:off x="1174053" y="3680912"/>
            <a:ext cx="1647976" cy="0"/>
          </a:xfrm>
          <a:prstGeom prst="straightConnector1">
            <a:avLst/>
          </a:prstGeom>
          <a:noFill/>
          <a:ln w="25400" cap="flat" cmpd="sng">
            <a:solidFill>
              <a:srgbClr val="212167"/>
            </a:solidFill>
            <a:prstDash val="solid"/>
            <a:round/>
            <a:headEnd type="none" w="med" len="med"/>
            <a:tailEnd type="none" w="med" len="med"/>
          </a:ln>
        </p:spPr>
      </p:cxnSp>
      <p:cxnSp>
        <p:nvCxnSpPr>
          <p:cNvPr id="530" name="Shape 530"/>
          <p:cNvCxnSpPr/>
          <p:nvPr/>
        </p:nvCxnSpPr>
        <p:spPr>
          <a:xfrm>
            <a:off x="2597318" y="3077489"/>
            <a:ext cx="938100" cy="184799"/>
          </a:xfrm>
          <a:prstGeom prst="bentConnector3">
            <a:avLst>
              <a:gd name="adj1" fmla="val 24252"/>
            </a:avLst>
          </a:prstGeom>
          <a:noFill/>
          <a:ln w="25400" cap="flat" cmpd="sng">
            <a:solidFill>
              <a:srgbClr val="212167"/>
            </a:solidFill>
            <a:prstDash val="solid"/>
            <a:round/>
            <a:headEnd type="none" w="med" len="med"/>
            <a:tailEnd type="stealth" w="lg" len="lg"/>
          </a:ln>
        </p:spPr>
      </p:cxnSp>
      <p:cxnSp>
        <p:nvCxnSpPr>
          <p:cNvPr id="531" name="Shape 531"/>
          <p:cNvCxnSpPr/>
          <p:nvPr/>
        </p:nvCxnSpPr>
        <p:spPr>
          <a:xfrm>
            <a:off x="2822030" y="3271006"/>
            <a:ext cx="0" cy="610813"/>
          </a:xfrm>
          <a:prstGeom prst="straightConnector1">
            <a:avLst/>
          </a:prstGeom>
          <a:noFill/>
          <a:ln w="25400" cap="flat" cmpd="sng">
            <a:solidFill>
              <a:srgbClr val="212167"/>
            </a:solidFill>
            <a:prstDash val="solid"/>
            <a:round/>
            <a:headEnd type="none" w="med" len="med"/>
            <a:tailEnd type="none" w="med" len="med"/>
          </a:ln>
        </p:spPr>
      </p:cxnSp>
      <p:pic>
        <p:nvPicPr>
          <p:cNvPr id="532" name="Shape 532"/>
          <p:cNvPicPr preferRelativeResize="0"/>
          <p:nvPr/>
        </p:nvPicPr>
        <p:blipFill rotWithShape="1">
          <a:blip r:embed="rId7">
            <a:alphaModFix/>
          </a:blip>
          <a:srcRect/>
          <a:stretch/>
        </p:blipFill>
        <p:spPr>
          <a:xfrm>
            <a:off x="6554229" y="2717108"/>
            <a:ext cx="2513569" cy="1457017"/>
          </a:xfrm>
          <a:prstGeom prst="rect">
            <a:avLst/>
          </a:prstGeom>
          <a:noFill/>
          <a:ln>
            <a:noFill/>
          </a:ln>
        </p:spPr>
      </p:pic>
      <p:sp>
        <p:nvSpPr>
          <p:cNvPr id="533" name="Shape 533"/>
          <p:cNvSpPr txBox="1"/>
          <p:nvPr/>
        </p:nvSpPr>
        <p:spPr>
          <a:xfrm>
            <a:off x="6725027" y="2468201"/>
            <a:ext cx="2225288" cy="276998"/>
          </a:xfrm>
          <a:prstGeom prst="rect">
            <a:avLst/>
          </a:prstGeom>
          <a:solidFill>
            <a:srgbClr val="F2F2F2"/>
          </a:solid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Annual Electric End-Use per SqFt</a:t>
            </a:r>
          </a:p>
        </p:txBody>
      </p:sp>
      <p:pic>
        <p:nvPicPr>
          <p:cNvPr id="534" name="Shape 534"/>
          <p:cNvPicPr preferRelativeResize="0"/>
          <p:nvPr/>
        </p:nvPicPr>
        <p:blipFill rotWithShape="1">
          <a:blip r:embed="rId8">
            <a:alphaModFix/>
          </a:blip>
          <a:srcRect/>
          <a:stretch/>
        </p:blipFill>
        <p:spPr>
          <a:xfrm>
            <a:off x="1923508" y="2763642"/>
            <a:ext cx="689576" cy="671430"/>
          </a:xfrm>
          <a:prstGeom prst="rect">
            <a:avLst/>
          </a:prstGeom>
          <a:noFill/>
          <a:ln>
            <a:noFill/>
          </a:ln>
        </p:spPr>
      </p:pic>
      <p:sp>
        <p:nvSpPr>
          <p:cNvPr id="535" name="Shape 535"/>
          <p:cNvSpPr txBox="1"/>
          <p:nvPr/>
        </p:nvSpPr>
        <p:spPr>
          <a:xfrm>
            <a:off x="3048000" y="4648200"/>
            <a:ext cx="5714810" cy="170815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ans Symbols"/>
              <a:buChar char="▪"/>
            </a:pPr>
            <a:r>
              <a:rPr lang="en-US" sz="1500" b="0" i="0" u="none" strike="noStrike" cap="none" baseline="0" dirty="0">
                <a:solidFill>
                  <a:schemeClr val="dk1"/>
                </a:solidFill>
                <a:latin typeface="Arial"/>
                <a:ea typeface="Arial"/>
                <a:cs typeface="Arial"/>
                <a:sym typeface="Arial"/>
              </a:rPr>
              <a:t>FF is the FMSP “Rapid Building Assessment” project where a sample of buildings go through a “virtual” energy audit and </a:t>
            </a:r>
            <a:r>
              <a:rPr lang="en-US" sz="1500" b="0" i="0" u="none" strike="noStrike" cap="none" baseline="0" dirty="0" smtClean="0">
                <a:solidFill>
                  <a:schemeClr val="dk1"/>
                </a:solidFill>
                <a:latin typeface="Arial"/>
                <a:ea typeface="Arial"/>
                <a:cs typeface="Arial"/>
                <a:sym typeface="Arial"/>
              </a:rPr>
              <a:t>analysis.</a:t>
            </a:r>
            <a:endParaRPr lang="en-US" sz="1500" b="0" i="0" u="none" strike="noStrike" cap="none" baseline="0" dirty="0">
              <a:solidFill>
                <a:schemeClr val="dk1"/>
              </a:solidFill>
              <a:latin typeface="Arial"/>
              <a:ea typeface="Arial"/>
              <a:cs typeface="Arial"/>
              <a:sym typeface="Arial"/>
            </a:endParaRPr>
          </a:p>
          <a:p>
            <a:pPr marL="342900" marR="0" lvl="0" indent="-342900" algn="l" rtl="0">
              <a:spcBef>
                <a:spcPts val="0"/>
              </a:spcBef>
              <a:buClr>
                <a:schemeClr val="dk1"/>
              </a:buClr>
              <a:buSzPct val="100000"/>
              <a:buFont typeface="Noto Sans Symbols"/>
              <a:buChar char="▪"/>
            </a:pPr>
            <a:r>
              <a:rPr lang="en-US" sz="1500" b="0" i="0" u="none" strike="noStrike" cap="none" baseline="0" dirty="0">
                <a:solidFill>
                  <a:schemeClr val="dk1"/>
                </a:solidFill>
                <a:latin typeface="Arial"/>
                <a:ea typeface="Arial"/>
                <a:cs typeface="Arial"/>
                <a:sym typeface="Arial"/>
              </a:rPr>
              <a:t>Opportunities for energy savings and efficiencies are </a:t>
            </a:r>
            <a:r>
              <a:rPr lang="en-US" sz="1500" b="0" i="0" u="none" strike="noStrike" cap="none" baseline="0" dirty="0" smtClean="0">
                <a:solidFill>
                  <a:schemeClr val="dk1"/>
                </a:solidFill>
                <a:latin typeface="Arial"/>
                <a:ea typeface="Arial"/>
                <a:cs typeface="Arial"/>
                <a:sym typeface="Arial"/>
              </a:rPr>
              <a:t>identified.</a:t>
            </a:r>
            <a:endParaRPr lang="en-US" sz="1500" b="0" i="0" u="none" strike="noStrike" cap="none" baseline="0" dirty="0">
              <a:solidFill>
                <a:schemeClr val="dk1"/>
              </a:solidFill>
              <a:latin typeface="Arial"/>
              <a:ea typeface="Arial"/>
              <a:cs typeface="Arial"/>
              <a:sym typeface="Arial"/>
            </a:endParaRPr>
          </a:p>
          <a:p>
            <a:pPr marL="342900" marR="0" lvl="0" indent="-342900" algn="l" rtl="0">
              <a:spcBef>
                <a:spcPts val="0"/>
              </a:spcBef>
              <a:buClr>
                <a:schemeClr val="dk1"/>
              </a:buClr>
              <a:buSzPct val="100000"/>
              <a:buFont typeface="Noto Sans Symbols"/>
              <a:buChar char="▪"/>
            </a:pPr>
            <a:r>
              <a:rPr lang="en-US" sz="1500" b="0" i="0" u="none" strike="noStrike" cap="none" baseline="0" dirty="0" smtClean="0">
                <a:solidFill>
                  <a:schemeClr val="dk1"/>
                </a:solidFill>
                <a:latin typeface="Arial"/>
                <a:ea typeface="Arial"/>
                <a:cs typeface="Arial"/>
                <a:sym typeface="Arial"/>
              </a:rPr>
              <a:t>Operational </a:t>
            </a:r>
            <a:r>
              <a:rPr lang="en-US" sz="1500" b="0" i="0" u="none" strike="noStrike" cap="none" baseline="0" dirty="0">
                <a:solidFill>
                  <a:schemeClr val="dk1"/>
                </a:solidFill>
                <a:latin typeface="Arial"/>
                <a:ea typeface="Arial"/>
                <a:cs typeface="Arial"/>
                <a:sym typeface="Arial"/>
              </a:rPr>
              <a:t>and Retrofit Recommendations are </a:t>
            </a:r>
            <a:r>
              <a:rPr lang="en-US" sz="1500" b="0" i="0" u="none" strike="noStrike" cap="none" baseline="0" dirty="0" smtClean="0">
                <a:solidFill>
                  <a:schemeClr val="dk1"/>
                </a:solidFill>
                <a:latin typeface="Arial"/>
                <a:ea typeface="Arial"/>
                <a:cs typeface="Arial"/>
                <a:sym typeface="Arial"/>
              </a:rPr>
              <a:t>provided.</a:t>
            </a:r>
            <a:endParaRPr lang="en-US" sz="1500" b="0" i="0" u="none" strike="noStrike" cap="none" baseline="0" dirty="0">
              <a:solidFill>
                <a:schemeClr val="dk1"/>
              </a:solidFill>
              <a:latin typeface="Arial"/>
              <a:ea typeface="Arial"/>
              <a:cs typeface="Arial"/>
              <a:sym typeface="Arial"/>
            </a:endParaRPr>
          </a:p>
          <a:p>
            <a:pPr marL="342900" marR="0" lvl="0" indent="-342900" algn="l" rtl="0">
              <a:spcBef>
                <a:spcPts val="0"/>
              </a:spcBef>
              <a:buClr>
                <a:schemeClr val="dk1"/>
              </a:buClr>
              <a:buSzPct val="100000"/>
              <a:buFont typeface="Noto Sans Symbols"/>
              <a:buChar char="▪"/>
            </a:pPr>
            <a:r>
              <a:rPr lang="en-US" sz="1500" b="0" i="0" u="none" strike="noStrike" cap="none" baseline="0" dirty="0">
                <a:solidFill>
                  <a:schemeClr val="dk1"/>
                </a:solidFill>
                <a:latin typeface="Arial"/>
                <a:ea typeface="Arial"/>
                <a:cs typeface="Arial"/>
                <a:sym typeface="Arial"/>
              </a:rPr>
              <a:t>Applied to 100+ Federally Owned </a:t>
            </a:r>
            <a:r>
              <a:rPr lang="en-US" sz="1500" b="0" i="0" u="none" strike="noStrike" cap="none" baseline="0" dirty="0" smtClean="0">
                <a:solidFill>
                  <a:schemeClr val="dk1"/>
                </a:solidFill>
                <a:latin typeface="Arial"/>
                <a:ea typeface="Arial"/>
                <a:cs typeface="Arial"/>
                <a:sym typeface="Arial"/>
              </a:rPr>
              <a:t>buildings.</a:t>
            </a:r>
            <a:endParaRPr lang="en-US" sz="1500" b="0" i="0" u="none" strike="noStrike" cap="none" baseline="0" dirty="0">
              <a:solidFill>
                <a:schemeClr val="dk1"/>
              </a:solidFill>
              <a:latin typeface="Arial"/>
              <a:ea typeface="Arial"/>
              <a:cs typeface="Arial"/>
              <a:sym typeface="Arial"/>
            </a:endParaRPr>
          </a:p>
        </p:txBody>
      </p:sp>
      <p:sp>
        <p:nvSpPr>
          <p:cNvPr id="536" name="Shape 536"/>
          <p:cNvSpPr txBox="1">
            <a:spLocks noGrp="1"/>
          </p:cNvSpPr>
          <p:nvPr>
            <p:ph type="title"/>
          </p:nvPr>
        </p:nvSpPr>
        <p:spPr>
          <a:xfrm>
            <a:off x="798600" y="55575"/>
            <a:ext cx="7546799" cy="6785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000" b="1" i="0" u="none" strike="noStrike" cap="none" baseline="0" dirty="0">
                <a:solidFill>
                  <a:srgbClr val="00427E"/>
                </a:solidFill>
                <a:latin typeface="Calibri"/>
                <a:ea typeface="Calibri"/>
                <a:cs typeface="Calibri"/>
                <a:sym typeface="Calibri"/>
              </a:rPr>
              <a:t>First Fuel Analysis</a:t>
            </a:r>
            <a:br>
              <a:rPr lang="en-US" sz="3000" b="1" i="0" u="none" strike="noStrike" cap="none" baseline="0" dirty="0">
                <a:solidFill>
                  <a:srgbClr val="00427E"/>
                </a:solidFill>
                <a:latin typeface="Calibri"/>
                <a:ea typeface="Calibri"/>
                <a:cs typeface="Calibri"/>
                <a:sym typeface="Calibri"/>
              </a:rPr>
            </a:br>
            <a:r>
              <a:rPr lang="en-US" sz="3000" b="1" i="0" u="none" strike="noStrike" cap="none" baseline="0" dirty="0">
                <a:solidFill>
                  <a:srgbClr val="00427E"/>
                </a:solidFill>
                <a:latin typeface="Calibri"/>
                <a:ea typeface="Calibri"/>
                <a:cs typeface="Calibri"/>
                <a:sym typeface="Calibri"/>
              </a:rPr>
              <a:t>Remote Building Assessments</a:t>
            </a:r>
          </a:p>
        </p:txBody>
      </p:sp>
      <p:sp>
        <p:nvSpPr>
          <p:cNvPr id="537" name="Shape 537"/>
          <p:cNvSpPr txBox="1">
            <a:spLocks noGrp="1"/>
          </p:cNvSpPr>
          <p:nvPr>
            <p:ph type="sldNum" idx="12"/>
          </p:nvPr>
        </p:nvSpPr>
        <p:spPr>
          <a:xfrm>
            <a:off x="6827687" y="6405784"/>
            <a:ext cx="2133599" cy="476100"/>
          </a:xfrm>
          <a:prstGeom prst="rect">
            <a:avLst/>
          </a:prstGeom>
        </p:spPr>
        <p:txBody>
          <a:bodyPr lIns="91425" tIns="45700" rIns="91425" bIns="45700" anchor="t" anchorCtr="0">
            <a:noAutofit/>
          </a:bodyPr>
          <a:lstStyle/>
          <a:p>
            <a:pPr lvl="0" algn="r">
              <a:spcBef>
                <a:spcPts val="0"/>
              </a:spcBef>
              <a:buClr>
                <a:srgbClr val="000000"/>
              </a:buClr>
              <a:buSzPct val="25000"/>
              <a:buFont typeface="Arial"/>
              <a:buNone/>
            </a:pPr>
            <a:fld id="{00000000-1234-1234-1234-123412341234}" type="slidenum">
              <a:rPr lang="en-US"/>
              <a:pPr lvl="0" algn="r">
                <a:spcBef>
                  <a:spcPts val="0"/>
                </a:spcBef>
                <a:buClr>
                  <a:srgbClr val="000000"/>
                </a:buClr>
                <a:buSzPct val="25000"/>
                <a:buFont typeface="Arial"/>
                <a:buNone/>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Shape 542"/>
          <p:cNvPicPr preferRelativeResize="0"/>
          <p:nvPr/>
        </p:nvPicPr>
        <p:blipFill rotWithShape="1">
          <a:blip r:embed="rId3">
            <a:alphaModFix/>
          </a:blip>
          <a:srcRect/>
          <a:stretch/>
        </p:blipFill>
        <p:spPr>
          <a:xfrm>
            <a:off x="390526" y="2209800"/>
            <a:ext cx="8524874" cy="3962399"/>
          </a:xfrm>
          <a:prstGeom prst="rect">
            <a:avLst/>
          </a:prstGeom>
          <a:noFill/>
          <a:ln>
            <a:noFill/>
          </a:ln>
        </p:spPr>
      </p:pic>
      <p:sp>
        <p:nvSpPr>
          <p:cNvPr id="543" name="Shape 543"/>
          <p:cNvSpPr txBox="1"/>
          <p:nvPr/>
        </p:nvSpPr>
        <p:spPr>
          <a:xfrm>
            <a:off x="381000" y="2057400"/>
            <a:ext cx="3809999" cy="954106"/>
          </a:xfrm>
          <a:prstGeom prst="rect">
            <a:avLst/>
          </a:prstGeom>
          <a:solidFill>
            <a:srgbClr val="BFBFBF"/>
          </a:solidFill>
          <a:ln>
            <a:noFill/>
          </a:ln>
        </p:spPr>
        <p:txBody>
          <a:bodyPr lIns="91425" tIns="45700" rIns="91425" bIns="45700" anchor="t" anchorCtr="0">
            <a:noAutofit/>
          </a:bodyPr>
          <a:lstStyle/>
          <a:p>
            <a:pPr marL="0" marR="0" lvl="0" indent="0" algn="ctr" rtl="0">
              <a:spcBef>
                <a:spcPts val="0"/>
              </a:spcBef>
              <a:buNone/>
            </a:pPr>
            <a:endParaRPr sz="1800" b="1" i="0" u="none" strike="noStrike" cap="none" baseline="0" dirty="0">
              <a:solidFill>
                <a:schemeClr val="dk1"/>
              </a:solidFill>
              <a:latin typeface="Arial"/>
              <a:ea typeface="Arial"/>
              <a:cs typeface="Arial"/>
              <a:sym typeface="Arial"/>
            </a:endParaRPr>
          </a:p>
          <a:p>
            <a:pPr marL="0" marR="0" lvl="0" indent="0" algn="ctr" rtl="0">
              <a:spcBef>
                <a:spcPts val="0"/>
              </a:spcBef>
              <a:buSzPct val="25000"/>
              <a:buNone/>
            </a:pPr>
            <a:r>
              <a:rPr lang="en-US" sz="2000" b="1" i="0" u="none" strike="noStrike" cap="none" baseline="0" dirty="0">
                <a:solidFill>
                  <a:schemeClr val="dk1"/>
                </a:solidFill>
                <a:latin typeface="Arial"/>
                <a:ea typeface="Arial"/>
                <a:cs typeface="Arial"/>
                <a:sym typeface="Arial"/>
              </a:rPr>
              <a:t>Building A</a:t>
            </a:r>
          </a:p>
          <a:p>
            <a:pPr marL="0" marR="0" lvl="0" indent="0" algn="ctr" rtl="0">
              <a:spcBef>
                <a:spcPts val="0"/>
              </a:spcBef>
              <a:buNone/>
            </a:pPr>
            <a:endParaRPr sz="1800" b="1" i="0" u="none" strike="noStrike" cap="none" baseline="0" dirty="0">
              <a:solidFill>
                <a:schemeClr val="dk1"/>
              </a:solidFill>
              <a:latin typeface="Arial"/>
              <a:ea typeface="Arial"/>
              <a:cs typeface="Arial"/>
              <a:sym typeface="Arial"/>
            </a:endParaRPr>
          </a:p>
        </p:txBody>
      </p:sp>
      <p:sp>
        <p:nvSpPr>
          <p:cNvPr id="544" name="Shape 544"/>
          <p:cNvSpPr txBox="1"/>
          <p:nvPr/>
        </p:nvSpPr>
        <p:spPr>
          <a:xfrm>
            <a:off x="4648200" y="2057400"/>
            <a:ext cx="4267199" cy="954106"/>
          </a:xfrm>
          <a:prstGeom prst="rect">
            <a:avLst/>
          </a:prstGeom>
          <a:solidFill>
            <a:srgbClr val="BFBFBF"/>
          </a:solidFill>
          <a:ln>
            <a:noFill/>
          </a:ln>
        </p:spPr>
        <p:txBody>
          <a:bodyPr lIns="91425" tIns="45700" rIns="91425" bIns="45700" anchor="t" anchorCtr="0">
            <a:noAutofit/>
          </a:bodyPr>
          <a:lstStyle/>
          <a:p>
            <a:pPr marL="0" marR="0" lvl="0" indent="0" algn="ctr" rtl="0">
              <a:spcBef>
                <a:spcPts val="0"/>
              </a:spcBef>
              <a:buNone/>
            </a:pPr>
            <a:endParaRPr sz="1800" b="1" i="0" u="none" strike="noStrike" cap="none" baseline="0" dirty="0">
              <a:solidFill>
                <a:schemeClr val="dk1"/>
              </a:solidFill>
              <a:latin typeface="Arial"/>
              <a:ea typeface="Arial"/>
              <a:cs typeface="Arial"/>
              <a:sym typeface="Arial"/>
            </a:endParaRPr>
          </a:p>
          <a:p>
            <a:pPr marL="0" marR="0" lvl="0" indent="0" algn="ctr" rtl="0">
              <a:spcBef>
                <a:spcPts val="0"/>
              </a:spcBef>
              <a:buSzPct val="25000"/>
              <a:buNone/>
            </a:pPr>
            <a:r>
              <a:rPr lang="en-US" sz="2000" b="1" i="0" u="none" strike="noStrike" cap="none" baseline="0" dirty="0">
                <a:solidFill>
                  <a:schemeClr val="dk1"/>
                </a:solidFill>
                <a:latin typeface="Arial"/>
                <a:ea typeface="Arial"/>
                <a:cs typeface="Arial"/>
                <a:sym typeface="Arial"/>
              </a:rPr>
              <a:t>Building B</a:t>
            </a:r>
          </a:p>
          <a:p>
            <a:pPr marL="0" marR="0" lvl="0" indent="0" algn="ctr" rtl="0">
              <a:spcBef>
                <a:spcPts val="0"/>
              </a:spcBef>
              <a:buNone/>
            </a:pPr>
            <a:endParaRPr sz="1800" b="1" i="0" u="none" strike="noStrike" cap="none" baseline="0" dirty="0">
              <a:solidFill>
                <a:schemeClr val="dk1"/>
              </a:solidFill>
              <a:latin typeface="Arial"/>
              <a:ea typeface="Arial"/>
              <a:cs typeface="Arial"/>
              <a:sym typeface="Arial"/>
            </a:endParaRPr>
          </a:p>
        </p:txBody>
      </p:sp>
      <p:sp>
        <p:nvSpPr>
          <p:cNvPr id="546" name="Shape 546"/>
          <p:cNvSpPr txBox="1">
            <a:spLocks noGrp="1"/>
          </p:cNvSpPr>
          <p:nvPr>
            <p:ph type="sldNum" idx="12"/>
          </p:nvPr>
        </p:nvSpPr>
        <p:spPr>
          <a:xfrm>
            <a:off x="6781801" y="6381900"/>
            <a:ext cx="2133599" cy="476100"/>
          </a:xfrm>
          <a:prstGeom prst="rect">
            <a:avLst/>
          </a:prstGeom>
        </p:spPr>
        <p:txBody>
          <a:bodyPr lIns="91425" tIns="45700" rIns="91425" bIns="45700" anchor="t" anchorCtr="0">
            <a:noAutofit/>
          </a:bodyPr>
          <a:lstStyle/>
          <a:p>
            <a:pPr lvl="0" algn="r">
              <a:spcBef>
                <a:spcPts val="0"/>
              </a:spcBef>
              <a:buClr>
                <a:srgbClr val="000000"/>
              </a:buClr>
              <a:buSzPct val="25000"/>
              <a:buFont typeface="Arial"/>
              <a:buNone/>
            </a:pPr>
            <a:fld id="{00000000-1234-1234-1234-123412341234}" type="slidenum">
              <a:rPr lang="en-US"/>
              <a:pPr lvl="0" algn="r">
                <a:spcBef>
                  <a:spcPts val="0"/>
                </a:spcBef>
                <a:buClr>
                  <a:srgbClr val="000000"/>
                </a:buClr>
                <a:buSzPct val="25000"/>
                <a:buFont typeface="Arial"/>
                <a:buNone/>
              </a:pPr>
              <a:t>21</a:t>
            </a:fld>
            <a:endParaRPr lang="en-US" dirty="0"/>
          </a:p>
        </p:txBody>
      </p:sp>
      <p:sp>
        <p:nvSpPr>
          <p:cNvPr id="547" name="Shape 547"/>
          <p:cNvSpPr txBox="1"/>
          <p:nvPr/>
        </p:nvSpPr>
        <p:spPr>
          <a:xfrm>
            <a:off x="-134862" y="355825"/>
            <a:ext cx="9413700" cy="476100"/>
          </a:xfrm>
          <a:prstGeom prst="rect">
            <a:avLst/>
          </a:prstGeom>
          <a:noFill/>
          <a:ln>
            <a:noFill/>
          </a:ln>
        </p:spPr>
        <p:txBody>
          <a:bodyPr lIns="91425" tIns="91425" rIns="91425" bIns="91425" anchor="ctr" anchorCtr="0">
            <a:noAutofit/>
          </a:bodyPr>
          <a:lstStyle/>
          <a:p>
            <a:pPr lvl="0" algn="ctr" rtl="0">
              <a:spcBef>
                <a:spcPts val="0"/>
              </a:spcBef>
              <a:buNone/>
            </a:pPr>
            <a:r>
              <a:rPr lang="en-US" sz="3000" b="1" dirty="0">
                <a:solidFill>
                  <a:srgbClr val="00427E"/>
                </a:solidFill>
                <a:latin typeface="Calibri"/>
                <a:ea typeface="Calibri"/>
                <a:cs typeface="Calibri"/>
                <a:sym typeface="Calibri"/>
              </a:rPr>
              <a:t>First Fuel</a:t>
            </a:r>
          </a:p>
          <a:p>
            <a:pPr lvl="0" algn="ctr" rtl="0">
              <a:spcBef>
                <a:spcPts val="0"/>
              </a:spcBef>
              <a:buNone/>
            </a:pPr>
            <a:r>
              <a:rPr lang="en-US" sz="3000" b="1" dirty="0">
                <a:solidFill>
                  <a:srgbClr val="00427E"/>
                </a:solidFill>
                <a:latin typeface="Calibri"/>
                <a:ea typeface="Calibri"/>
                <a:cs typeface="Calibri"/>
                <a:sym typeface="Calibri"/>
              </a:rPr>
              <a:t>Building Comparison – Energy Intensity</a:t>
            </a:r>
          </a:p>
        </p:txBody>
      </p:sp>
      <p:sp>
        <p:nvSpPr>
          <p:cNvPr id="548" name="Shape 548"/>
          <p:cNvSpPr txBox="1"/>
          <p:nvPr/>
        </p:nvSpPr>
        <p:spPr>
          <a:xfrm>
            <a:off x="1198787" y="1200000"/>
            <a:ext cx="6746400" cy="857400"/>
          </a:xfrm>
          <a:prstGeom prst="rect">
            <a:avLst/>
          </a:prstGeom>
          <a:noFill/>
          <a:ln>
            <a:noFill/>
          </a:ln>
        </p:spPr>
        <p:txBody>
          <a:bodyPr lIns="91425" tIns="91425" rIns="91425" bIns="91425" anchor="ctr" anchorCtr="0">
            <a:noAutofit/>
          </a:bodyPr>
          <a:lstStyle/>
          <a:p>
            <a:pPr lvl="0" algn="ctr" rtl="0">
              <a:spcBef>
                <a:spcPts val="0"/>
              </a:spcBef>
              <a:buNone/>
            </a:pPr>
            <a:r>
              <a:rPr lang="en-US" sz="2400" b="1" dirty="0">
                <a:solidFill>
                  <a:schemeClr val="accent6"/>
                </a:solidFill>
                <a:latin typeface="Calibri"/>
                <a:ea typeface="Calibri"/>
                <a:cs typeface="Calibri"/>
                <a:sym typeface="Calibri"/>
              </a:rPr>
              <a:t>365 Day/ 24 Hour Building Profile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457200" y="1676400"/>
            <a:ext cx="8153400" cy="4343400"/>
          </a:xfrm>
          <a:prstGeom prst="rect">
            <a:avLst/>
          </a:prstGeom>
          <a:noFill/>
          <a:ln>
            <a:noFill/>
          </a:ln>
        </p:spPr>
        <p:txBody>
          <a:bodyPr lIns="91425" tIns="45700" rIns="91425" bIns="45700" anchor="t" anchorCtr="0">
            <a:noAutofit/>
          </a:bodyPr>
          <a:lstStyle/>
          <a:p>
            <a:pPr algn="l">
              <a:buFont typeface="Wingdings" pitchFamily="2" charset="2"/>
              <a:buChar char="q"/>
            </a:pPr>
            <a:r>
              <a:rPr lang="en-US" sz="2000" dirty="0" smtClean="0"/>
              <a:t>Given the quickly shifting sustainability landscape, it’s important to stay current with all changes related to Executive Orders, legislation, and changing  industry standards.</a:t>
            </a:r>
          </a:p>
          <a:p>
            <a:pPr algn="l">
              <a:buFont typeface="Wingdings" pitchFamily="2" charset="2"/>
              <a:buChar char="q"/>
            </a:pPr>
            <a:r>
              <a:rPr lang="en-US" sz="2000" dirty="0" smtClean="0"/>
              <a:t>We  can support your agency with the following:</a:t>
            </a:r>
          </a:p>
          <a:p>
            <a:pPr lvl="1" algn="l">
              <a:buFont typeface="Wingdings" pitchFamily="2" charset="2"/>
              <a:buChar char="§"/>
            </a:pPr>
            <a:r>
              <a:rPr lang="en-US" sz="2000" dirty="0" smtClean="0"/>
              <a:t>Hosting further discussions specific to your agency for your key sustainability stakeholders</a:t>
            </a:r>
          </a:p>
          <a:p>
            <a:pPr lvl="1" algn="l">
              <a:buFont typeface="Wingdings" pitchFamily="2" charset="2"/>
              <a:buChar char="§"/>
            </a:pPr>
            <a:r>
              <a:rPr lang="en-US" sz="2000" dirty="0" smtClean="0"/>
              <a:t>Sharing the results of our pilot efforts and lessons learned</a:t>
            </a:r>
          </a:p>
          <a:p>
            <a:pPr lvl="1" algn="l">
              <a:buFont typeface="Wingdings" pitchFamily="2" charset="2"/>
              <a:buChar char="§"/>
            </a:pPr>
            <a:r>
              <a:rPr lang="en-US" sz="2000" dirty="0" smtClean="0"/>
              <a:t> Collaborating  to provide guidance with various reporting requirements </a:t>
            </a:r>
          </a:p>
          <a:p>
            <a:pPr algn="l">
              <a:buFont typeface="Wingdings" pitchFamily="2" charset="2"/>
              <a:buChar char="q"/>
            </a:pPr>
            <a:r>
              <a:rPr lang="en-US" sz="2200" dirty="0" smtClean="0">
                <a:solidFill>
                  <a:schemeClr val="dk2"/>
                </a:solidFill>
              </a:rPr>
              <a:t>Contact Information:   </a:t>
            </a:r>
            <a:r>
              <a:rPr lang="en-US" sz="2200" dirty="0" smtClean="0">
                <a:solidFill>
                  <a:schemeClr val="dk2"/>
                </a:solidFill>
                <a:hlinkClick r:id="rId3"/>
              </a:rPr>
              <a:t>Alexandra.Kosmides@gsa.gov</a:t>
            </a:r>
            <a:r>
              <a:rPr lang="en-US" sz="2200" dirty="0" smtClean="0">
                <a:solidFill>
                  <a:schemeClr val="dk2"/>
                </a:solidFill>
              </a:rPr>
              <a:t>      (202) 208-4067</a:t>
            </a:r>
          </a:p>
          <a:p>
            <a:pPr algn="l"/>
            <a:r>
              <a:rPr lang="en-US" sz="2200" dirty="0" smtClean="0">
                <a:solidFill>
                  <a:schemeClr val="dk2"/>
                </a:solidFill>
              </a:rPr>
              <a:t> </a:t>
            </a:r>
            <a:endParaRPr sz="2200" dirty="0">
              <a:solidFill>
                <a:schemeClr val="dk2"/>
              </a:solidFill>
            </a:endParaRPr>
          </a:p>
        </p:txBody>
      </p:sp>
      <p:sp>
        <p:nvSpPr>
          <p:cNvPr id="555" name="Shape 555"/>
          <p:cNvSpPr txBox="1">
            <a:spLocks noGrp="1"/>
          </p:cNvSpPr>
          <p:nvPr>
            <p:ph type="sldNum" idx="12"/>
          </p:nvPr>
        </p:nvSpPr>
        <p:spPr>
          <a:xfrm>
            <a:off x="8115300" y="643037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b="0" i="0" u="none" strike="noStrike" cap="none" baseline="0">
                <a:solidFill>
                  <a:schemeClr val="tx1"/>
                </a:solidFill>
                <a:latin typeface="Arial"/>
                <a:ea typeface="Arial"/>
                <a:cs typeface="Arial"/>
                <a:sym typeface="Arial"/>
              </a:rPr>
              <a:pPr marL="0" marR="0" lvl="0" indent="0" algn="r" rtl="0">
                <a:spcBef>
                  <a:spcPts val="0"/>
                </a:spcBef>
                <a:spcAft>
                  <a:spcPts val="0"/>
                </a:spcAft>
                <a:buSzPct val="25000"/>
                <a:buNone/>
              </a:pPr>
              <a:t>22</a:t>
            </a:fld>
            <a:endParaRPr lang="en-US" b="0" i="0" u="none" strike="noStrike" cap="none" baseline="0" dirty="0">
              <a:solidFill>
                <a:schemeClr val="tx1"/>
              </a:solidFill>
              <a:latin typeface="Arial"/>
              <a:ea typeface="Arial"/>
              <a:cs typeface="Arial"/>
              <a:sym typeface="Arial"/>
            </a:endParaRPr>
          </a:p>
        </p:txBody>
      </p:sp>
      <p:sp>
        <p:nvSpPr>
          <p:cNvPr id="5" name="Rectangle 4"/>
          <p:cNvSpPr/>
          <p:nvPr/>
        </p:nvSpPr>
        <p:spPr>
          <a:xfrm>
            <a:off x="838200" y="228600"/>
            <a:ext cx="7620000" cy="523220"/>
          </a:xfrm>
          <a:prstGeom prst="rect">
            <a:avLst/>
          </a:prstGeom>
        </p:spPr>
        <p:txBody>
          <a:bodyPr wrap="square">
            <a:spAutoFit/>
          </a:bodyPr>
          <a:lstStyle/>
          <a:p>
            <a:pPr lvl="0" algn="ctr"/>
            <a:r>
              <a:rPr lang="en-US" sz="2800" b="1" dirty="0" smtClean="0">
                <a:solidFill>
                  <a:srgbClr val="00427E"/>
                </a:solidFill>
                <a:latin typeface="Calibri"/>
                <a:ea typeface="Calibri"/>
                <a:cs typeface="Calibri"/>
                <a:sym typeface="Calibri"/>
              </a:rPr>
              <a:t>Wrap Up</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342900" y="1533075"/>
            <a:ext cx="8458200" cy="3590099"/>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rgbClr val="4E4E4E"/>
              </a:buClr>
              <a:buSzPct val="25000"/>
              <a:buFont typeface="Calibri"/>
              <a:buNone/>
            </a:pPr>
            <a:r>
              <a:rPr lang="en-US" sz="2800" b="1" i="0" u="none" strike="noStrike" cap="none" baseline="0" dirty="0">
                <a:solidFill>
                  <a:srgbClr val="4E4E4E"/>
                </a:solidFill>
                <a:latin typeface="Calibri"/>
                <a:ea typeface="Calibri"/>
                <a:cs typeface="Calibri"/>
                <a:sym typeface="Calibri"/>
              </a:rPr>
              <a:t>Thank you for joining us today for a discussion on </a:t>
            </a:r>
          </a:p>
          <a:p>
            <a:pPr marL="342900" marR="0" lvl="0" indent="-342900" algn="ctr" rtl="0">
              <a:spcBef>
                <a:spcPts val="0"/>
              </a:spcBef>
              <a:spcAft>
                <a:spcPts val="0"/>
              </a:spcAft>
              <a:buClr>
                <a:srgbClr val="4E4E4E"/>
              </a:buClr>
              <a:buSzPct val="25000"/>
              <a:buFont typeface="Calibri"/>
              <a:buNone/>
            </a:pPr>
            <a:r>
              <a:rPr lang="en-US" sz="2800" b="1" dirty="0">
                <a:solidFill>
                  <a:srgbClr val="4E4E4E"/>
                </a:solidFill>
              </a:rPr>
              <a:t>Sustainability in Leasing - Green Lease </a:t>
            </a:r>
            <a:r>
              <a:rPr lang="en-US" sz="2800" b="1" dirty="0" smtClean="0">
                <a:solidFill>
                  <a:srgbClr val="4E4E4E"/>
                </a:solidFill>
              </a:rPr>
              <a:t>Requirements</a:t>
            </a:r>
          </a:p>
          <a:p>
            <a:pPr marL="342900" marR="0" lvl="0" indent="-342900" algn="ctr" rtl="0">
              <a:spcBef>
                <a:spcPts val="0"/>
              </a:spcBef>
              <a:spcAft>
                <a:spcPts val="0"/>
              </a:spcAft>
              <a:buClr>
                <a:srgbClr val="4E4E4E"/>
              </a:buClr>
              <a:buSzPct val="25000"/>
              <a:buFont typeface="Calibri"/>
              <a:buNone/>
            </a:pPr>
            <a:endParaRPr lang="en-US" sz="2800" b="1" dirty="0">
              <a:solidFill>
                <a:srgbClr val="4E4E4E"/>
              </a:solidFill>
            </a:endParaRPr>
          </a:p>
          <a:p>
            <a:pPr marL="342900" marR="0" lvl="0" indent="-342900" algn="l" rtl="0">
              <a:spcBef>
                <a:spcPts val="600"/>
              </a:spcBef>
              <a:spcAft>
                <a:spcPts val="0"/>
              </a:spcAft>
              <a:buClr>
                <a:schemeClr val="dk2"/>
              </a:buClr>
              <a:buSzPct val="100000"/>
              <a:buFont typeface="Calibri"/>
              <a:buChar char="•"/>
            </a:pPr>
            <a:r>
              <a:rPr lang="en-US" sz="2800" b="1" dirty="0">
                <a:solidFill>
                  <a:schemeClr val="dk2"/>
                </a:solidFill>
              </a:rPr>
              <a:t>Next</a:t>
            </a:r>
            <a:r>
              <a:rPr lang="en-US" sz="2800" b="1" i="0" u="none" strike="noStrike" cap="none" baseline="0" dirty="0">
                <a:solidFill>
                  <a:schemeClr val="dk2"/>
                </a:solidFill>
                <a:latin typeface="Calibri"/>
                <a:ea typeface="Calibri"/>
                <a:cs typeface="Calibri"/>
                <a:sym typeface="Calibri"/>
              </a:rPr>
              <a:t> session</a:t>
            </a:r>
          </a:p>
          <a:p>
            <a:pPr marL="742950" marR="0" lvl="1" indent="-285750" algn="l" rtl="0">
              <a:spcBef>
                <a:spcPts val="520"/>
              </a:spcBef>
              <a:spcAft>
                <a:spcPts val="0"/>
              </a:spcAft>
              <a:buClr>
                <a:schemeClr val="dk2"/>
              </a:buClr>
              <a:buSzPct val="86666"/>
              <a:buFont typeface="Calibri"/>
              <a:buChar char="–"/>
            </a:pPr>
            <a:r>
              <a:rPr lang="en-US" sz="2800" b="1" dirty="0">
                <a:solidFill>
                  <a:schemeClr val="dk2"/>
                </a:solidFill>
              </a:rPr>
              <a:t>February 18, 2016 - Updated RWA Policies</a:t>
            </a:r>
          </a:p>
          <a:p>
            <a:pPr marL="457200" marR="0" lvl="0" indent="0" algn="l" rtl="0">
              <a:spcBef>
                <a:spcPts val="520"/>
              </a:spcBef>
              <a:spcAft>
                <a:spcPts val="0"/>
              </a:spcAft>
              <a:buNone/>
            </a:pPr>
            <a:endParaRPr dirty="0">
              <a:solidFill>
                <a:schemeClr val="dk2"/>
              </a:solidFill>
            </a:endParaRPr>
          </a:p>
        </p:txBody>
      </p:sp>
      <p:sp>
        <p:nvSpPr>
          <p:cNvPr id="555" name="Shape 555"/>
          <p:cNvSpPr txBox="1">
            <a:spLocks noGrp="1"/>
          </p:cNvSpPr>
          <p:nvPr>
            <p:ph type="sldNum" idx="12"/>
          </p:nvPr>
        </p:nvSpPr>
        <p:spPr>
          <a:xfrm>
            <a:off x="7924800" y="6426200"/>
            <a:ext cx="6857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b="0" i="0" u="none" strike="noStrike" cap="none" baseline="0">
                <a:solidFill>
                  <a:srgbClr val="030809"/>
                </a:solidFill>
                <a:latin typeface="Arial"/>
                <a:ea typeface="Arial"/>
                <a:cs typeface="Arial"/>
                <a:sym typeface="Arial"/>
              </a:rPr>
              <a:pPr marL="0" marR="0" lvl="0" indent="0" algn="r" rtl="0">
                <a:spcBef>
                  <a:spcPts val="0"/>
                </a:spcBef>
                <a:spcAft>
                  <a:spcPts val="0"/>
                </a:spcAft>
                <a:buSzPct val="25000"/>
                <a:buNone/>
              </a:pPr>
              <a:t>23</a:t>
            </a:fld>
            <a:endParaRPr lang="en-US" b="0" i="0" u="none" strike="noStrike" cap="none" baseline="0" dirty="0">
              <a:solidFill>
                <a:srgbClr val="030809"/>
              </a:solidFill>
              <a:latin typeface="Arial"/>
              <a:ea typeface="Arial"/>
              <a:cs typeface="Arial"/>
              <a:sym typeface="Arial"/>
            </a:endParaRPr>
          </a:p>
        </p:txBody>
      </p:sp>
      <p:sp>
        <p:nvSpPr>
          <p:cNvPr id="557" name="Shape 557"/>
          <p:cNvSpPr txBox="1"/>
          <p:nvPr/>
        </p:nvSpPr>
        <p:spPr>
          <a:xfrm>
            <a:off x="685800" y="5029200"/>
            <a:ext cx="8001000" cy="685799"/>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SzPct val="25000"/>
              <a:buNone/>
            </a:pPr>
            <a:r>
              <a:rPr lang="en-US" sz="2800" b="0" i="0" u="none" strike="noStrike" cap="none" baseline="0" dirty="0">
                <a:solidFill>
                  <a:schemeClr val="dk2"/>
                </a:solidFill>
                <a:latin typeface="Calibri"/>
                <a:ea typeface="Calibri"/>
                <a:cs typeface="Calibri"/>
                <a:sym typeface="Calibri"/>
              </a:rPr>
              <a:t>www.gsa.gov/ces</a:t>
            </a:r>
          </a:p>
          <a:p>
            <a:pPr marL="342900" marR="0" lvl="0" indent="-342900" algn="ctr" rtl="0">
              <a:lnSpc>
                <a:spcPct val="100000"/>
              </a:lnSpc>
              <a:spcBef>
                <a:spcPts val="560"/>
              </a:spcBef>
              <a:spcAft>
                <a:spcPts val="0"/>
              </a:spcAft>
              <a:buSzPct val="25000"/>
              <a:buNone/>
            </a:pPr>
            <a:r>
              <a:rPr lang="en-US" sz="2800" b="0" i="0" u="none" strike="noStrike" cap="none" baseline="0" dirty="0">
                <a:solidFill>
                  <a:schemeClr val="dk2"/>
                </a:solidFill>
                <a:latin typeface="Calibri"/>
                <a:ea typeface="Calibri"/>
                <a:cs typeface="Calibri"/>
                <a:sym typeface="Calibri"/>
              </a:rPr>
              <a:t>ClientEnrichmentSeries@gsa.gov</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sldNum" idx="12"/>
          </p:nvPr>
        </p:nvSpPr>
        <p:spPr>
          <a:xfrm>
            <a:off x="6789763" y="6381751"/>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buSzPct val="25000"/>
                <a:buNone/>
              </a:pPr>
              <a:t>3</a:t>
            </a:fld>
            <a:endParaRPr lang="en-US" sz="1400" b="0" i="0" u="none" strike="noStrike" cap="none" baseline="0" dirty="0">
              <a:solidFill>
                <a:schemeClr val="tx1"/>
              </a:solidFill>
              <a:latin typeface="Arial"/>
              <a:ea typeface="Arial"/>
              <a:cs typeface="Arial"/>
              <a:sym typeface="Arial"/>
            </a:endParaRPr>
          </a:p>
        </p:txBody>
      </p:sp>
      <p:grpSp>
        <p:nvGrpSpPr>
          <p:cNvPr id="163" name="Shape 163"/>
          <p:cNvGrpSpPr/>
          <p:nvPr/>
        </p:nvGrpSpPr>
        <p:grpSpPr>
          <a:xfrm>
            <a:off x="457200" y="1160610"/>
            <a:ext cx="8458201" cy="5398014"/>
            <a:chOff x="512136" y="2213680"/>
            <a:chExt cx="6413921" cy="4053953"/>
          </a:xfrm>
        </p:grpSpPr>
        <p:sp>
          <p:nvSpPr>
            <p:cNvPr id="164" name="Shape 164"/>
            <p:cNvSpPr/>
            <p:nvPr/>
          </p:nvSpPr>
          <p:spPr>
            <a:xfrm>
              <a:off x="546272" y="4016271"/>
              <a:ext cx="79561" cy="202937"/>
            </a:xfrm>
            <a:prstGeom prst="rect">
              <a:avLst/>
            </a:prstGeom>
            <a:solidFill>
              <a:srgbClr val="FFFFFF"/>
            </a:solidFill>
            <a:ln>
              <a:noFill/>
            </a:ln>
          </p:spPr>
          <p:txBody>
            <a:bodyPr lIns="54000" tIns="54000" rIns="54000" bIns="54000" anchor="ctr" anchorCtr="0">
              <a:noAutofit/>
            </a:bodyPr>
            <a:lstStyle/>
            <a:p>
              <a:pPr marL="0" marR="0" lvl="0" indent="0" algn="l" rtl="0">
                <a:lnSpc>
                  <a:spcPct val="100000"/>
                </a:lnSpc>
                <a:spcBef>
                  <a:spcPts val="0"/>
                </a:spcBef>
                <a:spcAft>
                  <a:spcPts val="0"/>
                </a:spcAft>
                <a:buClr>
                  <a:schemeClr val="lt2"/>
                </a:buClr>
                <a:buFont typeface="Arial"/>
                <a:buNone/>
              </a:pPr>
              <a:endParaRPr sz="1100" b="0" i="0" u="none" strike="noStrike" cap="none" baseline="0" dirty="0">
                <a:solidFill>
                  <a:srgbClr val="EEECE1"/>
                </a:solidFill>
                <a:latin typeface="Georgia"/>
                <a:ea typeface="Georgia"/>
                <a:cs typeface="Georgia"/>
                <a:sym typeface="Georgia"/>
              </a:endParaRPr>
            </a:p>
          </p:txBody>
        </p:sp>
        <p:cxnSp>
          <p:nvCxnSpPr>
            <p:cNvPr id="165" name="Shape 165"/>
            <p:cNvCxnSpPr/>
            <p:nvPr/>
          </p:nvCxnSpPr>
          <p:spPr>
            <a:xfrm>
              <a:off x="3692376" y="2213680"/>
              <a:ext cx="0" cy="3866888"/>
            </a:xfrm>
            <a:prstGeom prst="straightConnector1">
              <a:avLst/>
            </a:prstGeom>
            <a:noFill/>
            <a:ln w="12700" cap="flat" cmpd="sng">
              <a:solidFill>
                <a:srgbClr val="1F497D"/>
              </a:solidFill>
              <a:prstDash val="solid"/>
              <a:round/>
              <a:headEnd type="none" w="med" len="med"/>
              <a:tailEnd type="none" w="med" len="med"/>
            </a:ln>
          </p:spPr>
        </p:cxnSp>
        <p:grpSp>
          <p:nvGrpSpPr>
            <p:cNvPr id="168" name="Shape 168"/>
            <p:cNvGrpSpPr/>
            <p:nvPr/>
          </p:nvGrpSpPr>
          <p:grpSpPr>
            <a:xfrm>
              <a:off x="2157831" y="2742476"/>
              <a:ext cx="2959936" cy="2823867"/>
              <a:chOff x="3479" y="1552"/>
              <a:chExt cx="2006" cy="1915"/>
            </a:xfrm>
          </p:grpSpPr>
          <p:sp>
            <p:nvSpPr>
              <p:cNvPr id="169" name="Shape 169"/>
              <p:cNvSpPr/>
              <p:nvPr/>
            </p:nvSpPr>
            <p:spPr>
              <a:xfrm>
                <a:off x="4520" y="2032"/>
                <a:ext cx="965" cy="955"/>
              </a:xfrm>
              <a:custGeom>
                <a:avLst/>
                <a:gdLst/>
                <a:ahLst/>
                <a:cxnLst/>
                <a:rect l="0" t="0" r="0" b="0"/>
                <a:pathLst>
                  <a:path w="120000" h="120000" extrusionOk="0">
                    <a:moveTo>
                      <a:pt x="103448" y="120000"/>
                    </a:moveTo>
                    <a:cubicBezTo>
                      <a:pt x="113793" y="101965"/>
                      <a:pt x="120000" y="81156"/>
                      <a:pt x="120000" y="60346"/>
                    </a:cubicBezTo>
                    <a:cubicBezTo>
                      <a:pt x="120000" y="38843"/>
                      <a:pt x="113793" y="18034"/>
                      <a:pt x="103448" y="0"/>
                    </a:cubicBezTo>
                    <a:lnTo>
                      <a:pt x="0" y="60346"/>
                    </a:lnTo>
                    <a:lnTo>
                      <a:pt x="103448" y="120000"/>
                    </a:lnTo>
                    <a:close/>
                  </a:path>
                </a:pathLst>
              </a:custGeom>
              <a:solidFill>
                <a:srgbClr val="827A04"/>
              </a:solidFill>
              <a:ln w="127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Font typeface="Arial"/>
                  <a:buNone/>
                </a:pPr>
                <a:endParaRPr sz="1100" b="0" i="0" u="none" strike="noStrike" cap="none" baseline="0" dirty="0">
                  <a:solidFill>
                    <a:srgbClr val="EEECE1"/>
                  </a:solidFill>
                  <a:latin typeface="Georgia"/>
                  <a:ea typeface="Georgia"/>
                  <a:cs typeface="Georgia"/>
                  <a:sym typeface="Georgia"/>
                </a:endParaRPr>
              </a:p>
            </p:txBody>
          </p:sp>
          <p:sp>
            <p:nvSpPr>
              <p:cNvPr id="170" name="Shape 170"/>
              <p:cNvSpPr/>
              <p:nvPr/>
            </p:nvSpPr>
            <p:spPr>
              <a:xfrm>
                <a:off x="4520" y="1552"/>
                <a:ext cx="832" cy="961"/>
              </a:xfrm>
              <a:custGeom>
                <a:avLst/>
                <a:gdLst/>
                <a:ahLst/>
                <a:cxnLst/>
                <a:rect l="0" t="0" r="0" b="0"/>
                <a:pathLst>
                  <a:path w="120000" h="120000" extrusionOk="0">
                    <a:moveTo>
                      <a:pt x="120000" y="60000"/>
                    </a:moveTo>
                    <a:cubicBezTo>
                      <a:pt x="95200" y="22758"/>
                      <a:pt x="49600" y="0"/>
                      <a:pt x="0" y="0"/>
                    </a:cubicBezTo>
                    <a:lnTo>
                      <a:pt x="0" y="120000"/>
                    </a:lnTo>
                    <a:lnTo>
                      <a:pt x="120000" y="60000"/>
                    </a:lnTo>
                    <a:close/>
                  </a:path>
                </a:pathLst>
              </a:custGeom>
              <a:solidFill>
                <a:srgbClr val="862633"/>
              </a:solidFill>
              <a:ln w="127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Font typeface="Arial"/>
                  <a:buNone/>
                </a:pPr>
                <a:endParaRPr sz="1100" b="0" i="0" u="none" strike="noStrike" cap="none" baseline="0" dirty="0">
                  <a:solidFill>
                    <a:srgbClr val="EEECE1"/>
                  </a:solidFill>
                  <a:latin typeface="Georgia"/>
                  <a:ea typeface="Georgia"/>
                  <a:cs typeface="Georgia"/>
                  <a:sym typeface="Georgia"/>
                </a:endParaRPr>
              </a:p>
            </p:txBody>
          </p:sp>
          <p:sp>
            <p:nvSpPr>
              <p:cNvPr id="171" name="Shape 171"/>
              <p:cNvSpPr/>
              <p:nvPr/>
            </p:nvSpPr>
            <p:spPr>
              <a:xfrm>
                <a:off x="4520" y="2513"/>
                <a:ext cx="832" cy="954"/>
              </a:xfrm>
              <a:custGeom>
                <a:avLst/>
                <a:gdLst/>
                <a:ahLst/>
                <a:cxnLst/>
                <a:rect l="0" t="0" r="0" b="0"/>
                <a:pathLst>
                  <a:path w="120000" h="120000" extrusionOk="0">
                    <a:moveTo>
                      <a:pt x="0" y="120000"/>
                    </a:moveTo>
                    <a:cubicBezTo>
                      <a:pt x="49600" y="120000"/>
                      <a:pt x="95200" y="97109"/>
                      <a:pt x="120000" y="59653"/>
                    </a:cubicBezTo>
                    <a:lnTo>
                      <a:pt x="0" y="0"/>
                    </a:lnTo>
                    <a:lnTo>
                      <a:pt x="0" y="120000"/>
                    </a:lnTo>
                    <a:close/>
                  </a:path>
                </a:pathLst>
              </a:custGeom>
              <a:solidFill>
                <a:srgbClr val="003C71"/>
              </a:solidFill>
              <a:ln w="127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Font typeface="Arial"/>
                  <a:buNone/>
                </a:pPr>
                <a:endParaRPr sz="1100" b="0" i="0" u="none" strike="noStrike" cap="none" baseline="0" dirty="0">
                  <a:solidFill>
                    <a:srgbClr val="EEECE1"/>
                  </a:solidFill>
                  <a:latin typeface="Georgia"/>
                  <a:ea typeface="Georgia"/>
                  <a:cs typeface="Georgia"/>
                  <a:sym typeface="Georgia"/>
                </a:endParaRPr>
              </a:p>
            </p:txBody>
          </p:sp>
          <p:sp>
            <p:nvSpPr>
              <p:cNvPr id="172" name="Shape 172"/>
              <p:cNvSpPr/>
              <p:nvPr/>
            </p:nvSpPr>
            <p:spPr>
              <a:xfrm>
                <a:off x="3683" y="2513"/>
                <a:ext cx="837" cy="954"/>
              </a:xfrm>
              <a:custGeom>
                <a:avLst/>
                <a:gdLst/>
                <a:ahLst/>
                <a:cxnLst/>
                <a:rect l="0" t="0" r="0" b="0"/>
                <a:pathLst>
                  <a:path w="120000" h="120000" extrusionOk="0">
                    <a:moveTo>
                      <a:pt x="0" y="59653"/>
                    </a:moveTo>
                    <a:cubicBezTo>
                      <a:pt x="24635" y="97109"/>
                      <a:pt x="69933" y="120000"/>
                      <a:pt x="120000" y="120000"/>
                    </a:cubicBezTo>
                    <a:lnTo>
                      <a:pt x="120000" y="0"/>
                    </a:lnTo>
                    <a:lnTo>
                      <a:pt x="0" y="59653"/>
                    </a:lnTo>
                    <a:close/>
                  </a:path>
                </a:pathLst>
              </a:custGeom>
              <a:solidFill>
                <a:srgbClr val="862633"/>
              </a:solidFill>
              <a:ln w="127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Font typeface="Arial"/>
                  <a:buNone/>
                </a:pPr>
                <a:endParaRPr sz="1100" b="1" i="1" u="none" strike="noStrike" cap="none" baseline="0" dirty="0">
                  <a:solidFill>
                    <a:srgbClr val="EEECE1"/>
                  </a:solidFill>
                  <a:latin typeface="Georgia"/>
                  <a:ea typeface="Georgia"/>
                  <a:cs typeface="Georgia"/>
                  <a:sym typeface="Georgia"/>
                </a:endParaRPr>
              </a:p>
            </p:txBody>
          </p:sp>
          <p:sp>
            <p:nvSpPr>
              <p:cNvPr id="173" name="Shape 173"/>
              <p:cNvSpPr/>
              <p:nvPr/>
            </p:nvSpPr>
            <p:spPr>
              <a:xfrm>
                <a:off x="3550" y="2032"/>
                <a:ext cx="971" cy="955"/>
              </a:xfrm>
              <a:custGeom>
                <a:avLst/>
                <a:gdLst/>
                <a:ahLst/>
                <a:cxnLst/>
                <a:rect l="0" t="0" r="0" b="0"/>
                <a:pathLst>
                  <a:path w="120000" h="120000" extrusionOk="0">
                    <a:moveTo>
                      <a:pt x="16457" y="0"/>
                    </a:moveTo>
                    <a:cubicBezTo>
                      <a:pt x="6171" y="18034"/>
                      <a:pt x="685" y="38843"/>
                      <a:pt x="685" y="59653"/>
                    </a:cubicBezTo>
                    <a:cubicBezTo>
                      <a:pt x="0" y="81156"/>
                      <a:pt x="6171" y="101965"/>
                      <a:pt x="16457" y="120000"/>
                    </a:cubicBezTo>
                    <a:lnTo>
                      <a:pt x="119999" y="60346"/>
                    </a:lnTo>
                    <a:lnTo>
                      <a:pt x="16457" y="0"/>
                    </a:lnTo>
                    <a:close/>
                  </a:path>
                </a:pathLst>
              </a:custGeom>
              <a:solidFill>
                <a:srgbClr val="827A04"/>
              </a:solidFill>
              <a:ln w="127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Font typeface="Arial"/>
                  <a:buNone/>
                </a:pPr>
                <a:endParaRPr sz="1100" b="0" i="0" u="none" strike="noStrike" cap="none" baseline="0" dirty="0">
                  <a:solidFill>
                    <a:srgbClr val="EEECE1"/>
                  </a:solidFill>
                  <a:latin typeface="Georgia"/>
                  <a:ea typeface="Georgia"/>
                  <a:cs typeface="Georgia"/>
                  <a:sym typeface="Georgia"/>
                </a:endParaRPr>
              </a:p>
            </p:txBody>
          </p:sp>
          <p:sp>
            <p:nvSpPr>
              <p:cNvPr id="174" name="Shape 174"/>
              <p:cNvSpPr/>
              <p:nvPr/>
            </p:nvSpPr>
            <p:spPr>
              <a:xfrm>
                <a:off x="3683" y="1552"/>
                <a:ext cx="837" cy="961"/>
              </a:xfrm>
              <a:custGeom>
                <a:avLst/>
                <a:gdLst/>
                <a:ahLst/>
                <a:cxnLst/>
                <a:rect l="0" t="0" r="0" b="0"/>
                <a:pathLst>
                  <a:path w="120000" h="120000" extrusionOk="0">
                    <a:moveTo>
                      <a:pt x="119205" y="0"/>
                    </a:moveTo>
                    <a:cubicBezTo>
                      <a:pt x="69933" y="0"/>
                      <a:pt x="24635" y="22758"/>
                      <a:pt x="0" y="60000"/>
                    </a:cubicBezTo>
                    <a:lnTo>
                      <a:pt x="120000" y="120000"/>
                    </a:lnTo>
                    <a:lnTo>
                      <a:pt x="119205" y="0"/>
                    </a:lnTo>
                    <a:close/>
                  </a:path>
                </a:pathLst>
              </a:custGeom>
              <a:solidFill>
                <a:srgbClr val="003C71"/>
              </a:solidFill>
              <a:ln w="127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Font typeface="Arial"/>
                  <a:buNone/>
                </a:pPr>
                <a:endParaRPr sz="1100" b="1" i="1" u="none" strike="noStrike" cap="none" baseline="0" dirty="0">
                  <a:solidFill>
                    <a:srgbClr val="EEECE1"/>
                  </a:solidFill>
                  <a:latin typeface="Georgia"/>
                  <a:ea typeface="Georgia"/>
                  <a:cs typeface="Georgia"/>
                  <a:sym typeface="Georgia"/>
                </a:endParaRPr>
              </a:p>
            </p:txBody>
          </p:sp>
          <p:sp>
            <p:nvSpPr>
              <p:cNvPr id="175" name="Shape 175"/>
              <p:cNvSpPr/>
              <p:nvPr/>
            </p:nvSpPr>
            <p:spPr>
              <a:xfrm>
                <a:off x="4124" y="2118"/>
                <a:ext cx="788" cy="785"/>
              </a:xfrm>
              <a:prstGeom prst="ellipse">
                <a:avLst/>
              </a:prstGeom>
              <a:solidFill>
                <a:srgbClr val="F2F2F2"/>
              </a:solidFill>
              <a:ln w="1270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300" b="1" i="1" u="none" strike="noStrike" cap="none" baseline="0" dirty="0">
                    <a:solidFill>
                      <a:srgbClr val="000000"/>
                    </a:solidFill>
                    <a:latin typeface="Arial"/>
                    <a:ea typeface="Arial"/>
                    <a:cs typeface="Arial"/>
                    <a:sym typeface="Arial"/>
                  </a:rPr>
                  <a:t>Office of Leasing </a:t>
                </a:r>
              </a:p>
              <a:p>
                <a:pPr marL="0" marR="0" lvl="0" indent="0" algn="ctr" rtl="0">
                  <a:lnSpc>
                    <a:spcPct val="100000"/>
                  </a:lnSpc>
                  <a:spcBef>
                    <a:spcPts val="0"/>
                  </a:spcBef>
                  <a:spcAft>
                    <a:spcPts val="0"/>
                  </a:spcAft>
                  <a:buClr>
                    <a:srgbClr val="000000"/>
                  </a:buClr>
                  <a:buSzPct val="25000"/>
                  <a:buFont typeface="Arial"/>
                  <a:buNone/>
                </a:pPr>
                <a:r>
                  <a:rPr lang="en-US" sz="1300" b="1" i="1" u="none" strike="noStrike" cap="none" baseline="0" dirty="0">
                    <a:solidFill>
                      <a:srgbClr val="000000"/>
                    </a:solidFill>
                    <a:latin typeface="Arial"/>
                    <a:ea typeface="Arial"/>
                    <a:cs typeface="Arial"/>
                    <a:sym typeface="Arial"/>
                  </a:rPr>
                  <a:t>Sustainability</a:t>
                </a:r>
              </a:p>
              <a:p>
                <a:pPr marL="0" marR="0" lvl="0" indent="0" algn="ctr" rtl="0">
                  <a:lnSpc>
                    <a:spcPct val="100000"/>
                  </a:lnSpc>
                  <a:spcBef>
                    <a:spcPts val="0"/>
                  </a:spcBef>
                  <a:spcAft>
                    <a:spcPts val="0"/>
                  </a:spcAft>
                  <a:buClr>
                    <a:srgbClr val="000000"/>
                  </a:buClr>
                  <a:buSzPct val="25000"/>
                  <a:buFont typeface="Arial"/>
                  <a:buNone/>
                </a:pPr>
                <a:r>
                  <a:rPr lang="en-US" sz="1300" b="1" i="1" u="none" strike="noStrike" cap="none" baseline="0" dirty="0">
                    <a:solidFill>
                      <a:srgbClr val="000000"/>
                    </a:solidFill>
                    <a:latin typeface="Arial"/>
                    <a:ea typeface="Arial"/>
                    <a:cs typeface="Arial"/>
                    <a:sym typeface="Arial"/>
                  </a:rPr>
                  <a:t>Initiatives</a:t>
                </a:r>
              </a:p>
            </p:txBody>
          </p:sp>
          <p:sp>
            <p:nvSpPr>
              <p:cNvPr id="176" name="Shape 176"/>
              <p:cNvSpPr/>
              <p:nvPr/>
            </p:nvSpPr>
            <p:spPr>
              <a:xfrm>
                <a:off x="3865" y="1795"/>
                <a:ext cx="615" cy="21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400" b="1" i="1" u="none" strike="noStrike" cap="none" baseline="0" dirty="0">
                    <a:solidFill>
                      <a:srgbClr val="FFFFFF"/>
                    </a:solidFill>
                    <a:latin typeface="Arial"/>
                    <a:ea typeface="Arial"/>
                    <a:cs typeface="Arial"/>
                    <a:sym typeface="Arial"/>
                  </a:rPr>
                  <a:t>Net of Utility Pilots</a:t>
                </a:r>
              </a:p>
            </p:txBody>
          </p:sp>
          <p:sp>
            <p:nvSpPr>
              <p:cNvPr id="177" name="Shape 177"/>
              <p:cNvSpPr/>
              <p:nvPr/>
            </p:nvSpPr>
            <p:spPr>
              <a:xfrm>
                <a:off x="4556" y="1740"/>
                <a:ext cx="615" cy="32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400" b="1" i="1" u="none" strike="noStrike" cap="none" baseline="0" dirty="0">
                    <a:solidFill>
                      <a:srgbClr val="FFFFFF"/>
                    </a:solidFill>
                    <a:latin typeface="Arial"/>
                    <a:ea typeface="Arial"/>
                    <a:cs typeface="Arial"/>
                    <a:sym typeface="Arial"/>
                  </a:rPr>
                  <a:t>Green Language Modifications</a:t>
                </a:r>
              </a:p>
            </p:txBody>
          </p:sp>
          <p:sp>
            <p:nvSpPr>
              <p:cNvPr id="178" name="Shape 178"/>
              <p:cNvSpPr/>
              <p:nvPr/>
            </p:nvSpPr>
            <p:spPr>
              <a:xfrm>
                <a:off x="4952" y="2342"/>
                <a:ext cx="511" cy="32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400" b="1" i="1" u="none" strike="noStrike" cap="none" baseline="0" dirty="0">
                    <a:solidFill>
                      <a:srgbClr val="FFFFFF"/>
                    </a:solidFill>
                    <a:latin typeface="Arial"/>
                    <a:ea typeface="Arial"/>
                    <a:cs typeface="Arial"/>
                    <a:sym typeface="Arial"/>
                  </a:rPr>
                  <a:t>Guiding</a:t>
                </a:r>
              </a:p>
              <a:p>
                <a:pPr marL="0" marR="0" lvl="0" indent="0" algn="ctr" rtl="0">
                  <a:lnSpc>
                    <a:spcPct val="100000"/>
                  </a:lnSpc>
                  <a:spcBef>
                    <a:spcPts val="0"/>
                  </a:spcBef>
                  <a:spcAft>
                    <a:spcPts val="0"/>
                  </a:spcAft>
                  <a:buClr>
                    <a:srgbClr val="FFFFFF"/>
                  </a:buClr>
                  <a:buSzPct val="25000"/>
                  <a:buFont typeface="Arial"/>
                  <a:buNone/>
                </a:pPr>
                <a:r>
                  <a:rPr lang="en-US" sz="1400" b="1" i="1" u="none" strike="noStrike" cap="none" baseline="0" dirty="0">
                    <a:solidFill>
                      <a:srgbClr val="FFFFFF"/>
                    </a:solidFill>
                    <a:latin typeface="Arial"/>
                    <a:ea typeface="Arial"/>
                    <a:cs typeface="Arial"/>
                    <a:sym typeface="Arial"/>
                  </a:rPr>
                  <a:t>Principle</a:t>
                </a:r>
              </a:p>
              <a:p>
                <a:pPr marL="0" marR="0" lvl="0" indent="0" algn="ctr" rtl="0">
                  <a:lnSpc>
                    <a:spcPct val="100000"/>
                  </a:lnSpc>
                  <a:spcBef>
                    <a:spcPts val="0"/>
                  </a:spcBef>
                  <a:spcAft>
                    <a:spcPts val="0"/>
                  </a:spcAft>
                  <a:buClr>
                    <a:srgbClr val="FFFFFF"/>
                  </a:buClr>
                  <a:buSzPct val="25000"/>
                  <a:buFont typeface="Arial"/>
                  <a:buNone/>
                </a:pPr>
                <a:r>
                  <a:rPr lang="en-US" sz="1400" b="1" i="1" u="none" strike="noStrike" cap="none" baseline="0" dirty="0">
                    <a:solidFill>
                      <a:srgbClr val="FFFFFF"/>
                    </a:solidFill>
                    <a:latin typeface="Arial"/>
                    <a:ea typeface="Arial"/>
                    <a:cs typeface="Arial"/>
                    <a:sym typeface="Arial"/>
                  </a:rPr>
                  <a:t>Compliance</a:t>
                </a:r>
              </a:p>
            </p:txBody>
          </p:sp>
          <p:sp>
            <p:nvSpPr>
              <p:cNvPr id="179" name="Shape 179"/>
              <p:cNvSpPr/>
              <p:nvPr/>
            </p:nvSpPr>
            <p:spPr>
              <a:xfrm>
                <a:off x="3479" y="2348"/>
                <a:ext cx="680" cy="32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400" b="1" i="1" u="none" strike="noStrike" cap="none" baseline="0" dirty="0">
                    <a:solidFill>
                      <a:srgbClr val="FFFFFF"/>
                    </a:solidFill>
                    <a:latin typeface="Arial"/>
                    <a:ea typeface="Arial"/>
                    <a:cs typeface="Arial"/>
                    <a:sym typeface="Arial"/>
                  </a:rPr>
                  <a:t>Utility Consumption Reporting</a:t>
                </a:r>
              </a:p>
            </p:txBody>
          </p:sp>
          <p:sp>
            <p:nvSpPr>
              <p:cNvPr id="180" name="Shape 180"/>
              <p:cNvSpPr/>
              <p:nvPr/>
            </p:nvSpPr>
            <p:spPr>
              <a:xfrm>
                <a:off x="3904" y="2957"/>
                <a:ext cx="568" cy="21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400" b="1" i="1" u="none" strike="noStrike" cap="none" baseline="0" dirty="0">
                    <a:solidFill>
                      <a:srgbClr val="FFFFFF"/>
                    </a:solidFill>
                    <a:latin typeface="Arial"/>
                    <a:ea typeface="Arial"/>
                    <a:cs typeface="Arial"/>
                    <a:sym typeface="Arial"/>
                  </a:rPr>
                  <a:t>First Fuel Pilots</a:t>
                </a:r>
              </a:p>
            </p:txBody>
          </p:sp>
          <p:sp>
            <p:nvSpPr>
              <p:cNvPr id="181" name="Shape 181"/>
              <p:cNvSpPr/>
              <p:nvPr/>
            </p:nvSpPr>
            <p:spPr>
              <a:xfrm>
                <a:off x="4529" y="2957"/>
                <a:ext cx="715" cy="21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400" b="1" i="1" u="none" strike="noStrike" cap="none" baseline="0" dirty="0">
                    <a:solidFill>
                      <a:srgbClr val="FFFFFF"/>
                    </a:solidFill>
                    <a:latin typeface="Arial"/>
                    <a:ea typeface="Arial"/>
                    <a:cs typeface="Arial"/>
                    <a:sym typeface="Arial"/>
                  </a:rPr>
                  <a:t>Outreach and Training</a:t>
                </a:r>
              </a:p>
            </p:txBody>
          </p:sp>
        </p:grpSp>
        <p:sp>
          <p:nvSpPr>
            <p:cNvPr id="182" name="Shape 182"/>
            <p:cNvSpPr/>
            <p:nvPr/>
          </p:nvSpPr>
          <p:spPr>
            <a:xfrm>
              <a:off x="545637" y="2372689"/>
              <a:ext cx="2122799" cy="1113599"/>
            </a:xfrm>
            <a:prstGeom prst="rect">
              <a:avLst/>
            </a:prstGeom>
            <a:noFill/>
            <a:ln>
              <a:noFill/>
            </a:ln>
          </p:spPr>
          <p:txBody>
            <a:bodyPr lIns="90000" tIns="54000" rIns="54000" bIns="54000" anchor="t" anchorCtr="0">
              <a:noAutofit/>
            </a:bodyPr>
            <a:lstStyle/>
            <a:p>
              <a:pPr marL="0" marR="0" lvl="0" indent="0" algn="l" rtl="0">
                <a:lnSpc>
                  <a:spcPct val="100000"/>
                </a:lnSpc>
                <a:spcBef>
                  <a:spcPts val="0"/>
                </a:spcBef>
                <a:spcAft>
                  <a:spcPts val="0"/>
                </a:spcAft>
                <a:buClr>
                  <a:srgbClr val="003C71"/>
                </a:buClr>
                <a:buSzPct val="25000"/>
                <a:buFont typeface="Arial"/>
                <a:buNone/>
              </a:pPr>
              <a:r>
                <a:rPr lang="en-US" sz="1400" b="1" i="0" u="none" strike="noStrike" cap="none" baseline="0" dirty="0">
                  <a:solidFill>
                    <a:srgbClr val="003C71"/>
                  </a:solidFill>
                  <a:latin typeface="Arial"/>
                  <a:ea typeface="Arial"/>
                  <a:cs typeface="Arial"/>
                  <a:sym typeface="Arial"/>
                </a:rPr>
                <a:t>Net of Utility Leases Pilots</a:t>
              </a:r>
            </a:p>
            <a:p>
              <a:pPr marL="180975" marR="0" lvl="2" indent="-180975" algn="l" rtl="0">
                <a:lnSpc>
                  <a:spcPct val="100000"/>
                </a:lnSpc>
                <a:spcBef>
                  <a:spcPts val="200"/>
                </a:spcBef>
                <a:spcAft>
                  <a:spcPts val="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Examine utility consumption and costs as a sample of leases are shifted from F.S</a:t>
              </a:r>
              <a:r>
                <a:rPr lang="en-US" sz="1200" b="0" i="0" u="none" strike="noStrike" cap="none" baseline="0" dirty="0" smtClean="0">
                  <a:solidFill>
                    <a:srgbClr val="000000"/>
                  </a:solidFill>
                  <a:latin typeface="Arial"/>
                  <a:ea typeface="Arial"/>
                  <a:cs typeface="Arial"/>
                  <a:sym typeface="Arial"/>
                </a:rPr>
                <a:t>. </a:t>
              </a:r>
              <a:r>
                <a:rPr lang="en-US" sz="1200" b="0" i="0" u="none" strike="noStrike" cap="none" baseline="0" dirty="0">
                  <a:solidFill>
                    <a:srgbClr val="000000"/>
                  </a:solidFill>
                  <a:latin typeface="Arial"/>
                  <a:ea typeface="Arial"/>
                  <a:cs typeface="Arial"/>
                  <a:sym typeface="Arial"/>
                </a:rPr>
                <a:t>to Net of Utilities, or from GSA to Tenant paying </a:t>
              </a:r>
              <a:r>
                <a:rPr lang="en-US" sz="1200" b="0" i="0" u="none" strike="noStrike" cap="none" baseline="0" dirty="0" smtClean="0">
                  <a:solidFill>
                    <a:srgbClr val="000000"/>
                  </a:solidFill>
                  <a:latin typeface="Arial"/>
                  <a:ea typeface="Arial"/>
                  <a:cs typeface="Arial"/>
                  <a:sym typeface="Arial"/>
                </a:rPr>
                <a:t>utilities.</a:t>
              </a:r>
              <a:endParaRPr lang="en-US" sz="1200" b="0" i="0" u="none" strike="noStrike" cap="none" baseline="0" dirty="0">
                <a:solidFill>
                  <a:srgbClr val="000000"/>
                </a:solidFill>
                <a:latin typeface="Arial"/>
                <a:ea typeface="Arial"/>
                <a:cs typeface="Arial"/>
                <a:sym typeface="Arial"/>
              </a:endParaRPr>
            </a:p>
            <a:p>
              <a:pPr marL="180975" marR="0" lvl="2" indent="-180975" algn="l" rtl="0">
                <a:lnSpc>
                  <a:spcPct val="100000"/>
                </a:lnSpc>
                <a:spcBef>
                  <a:spcPts val="200"/>
                </a:spcBef>
                <a:spcAft>
                  <a:spcPts val="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Have offerors provide utility rates for both F.S. And Net of </a:t>
              </a:r>
              <a:r>
                <a:rPr lang="en-US" sz="1200" b="0" i="0" u="none" strike="noStrike" cap="none" baseline="0" dirty="0" smtClean="0">
                  <a:solidFill>
                    <a:srgbClr val="000000"/>
                  </a:solidFill>
                  <a:latin typeface="Arial"/>
                  <a:ea typeface="Arial"/>
                  <a:cs typeface="Arial"/>
                  <a:sym typeface="Arial"/>
                </a:rPr>
                <a:t>Utilities.</a:t>
              </a:r>
              <a:endParaRPr lang="en-US" sz="1200" b="0" i="0" u="none" strike="noStrike" cap="none" baseline="0" dirty="0">
                <a:solidFill>
                  <a:srgbClr val="000000"/>
                </a:solidFill>
                <a:latin typeface="Arial"/>
                <a:ea typeface="Arial"/>
                <a:cs typeface="Arial"/>
                <a:sym typeface="Arial"/>
              </a:endParaRPr>
            </a:p>
            <a:p>
              <a:pPr marL="180975" marR="0" lvl="2" indent="-104775" algn="l" rtl="0">
                <a:lnSpc>
                  <a:spcPct val="100000"/>
                </a:lnSpc>
                <a:spcBef>
                  <a:spcPts val="200"/>
                </a:spcBef>
                <a:spcAft>
                  <a:spcPts val="200"/>
                </a:spcAft>
                <a:buClr>
                  <a:schemeClr val="lt2"/>
                </a:buClr>
                <a:buFont typeface="Noto Sans Symbols"/>
                <a:buNone/>
              </a:pPr>
              <a:endParaRPr sz="1200" b="0" i="0" u="none" strike="noStrike" cap="none" baseline="0" dirty="0">
                <a:solidFill>
                  <a:srgbClr val="000000"/>
                </a:solidFill>
                <a:latin typeface="Georgia"/>
                <a:ea typeface="Georgia"/>
                <a:cs typeface="Georgia"/>
                <a:sym typeface="Georgia"/>
              </a:endParaRPr>
            </a:p>
          </p:txBody>
        </p:sp>
        <p:sp>
          <p:nvSpPr>
            <p:cNvPr id="183" name="Shape 183"/>
            <p:cNvSpPr/>
            <p:nvPr/>
          </p:nvSpPr>
          <p:spPr>
            <a:xfrm>
              <a:off x="512136" y="3609985"/>
              <a:ext cx="1785937" cy="1367211"/>
            </a:xfrm>
            <a:prstGeom prst="rect">
              <a:avLst/>
            </a:prstGeom>
            <a:noFill/>
            <a:ln>
              <a:noFill/>
            </a:ln>
          </p:spPr>
          <p:txBody>
            <a:bodyPr lIns="90000" tIns="54000" rIns="54000" bIns="54000" anchor="t" anchorCtr="0">
              <a:noAutofit/>
            </a:bodyPr>
            <a:lstStyle/>
            <a:p>
              <a:pPr marL="0" marR="0" lvl="0" indent="0" algn="l" rtl="0">
                <a:lnSpc>
                  <a:spcPct val="100000"/>
                </a:lnSpc>
                <a:spcBef>
                  <a:spcPts val="0"/>
                </a:spcBef>
                <a:spcAft>
                  <a:spcPts val="0"/>
                </a:spcAft>
                <a:buClr>
                  <a:srgbClr val="827A04"/>
                </a:buClr>
                <a:buSzPct val="25000"/>
                <a:buFont typeface="Arial"/>
                <a:buNone/>
              </a:pPr>
              <a:r>
                <a:rPr lang="en-US" sz="1400" b="1" i="0" u="none" strike="noStrike" cap="none" baseline="0" dirty="0">
                  <a:solidFill>
                    <a:srgbClr val="827A04"/>
                  </a:solidFill>
                  <a:latin typeface="Arial"/>
                  <a:ea typeface="Arial"/>
                  <a:cs typeface="Arial"/>
                  <a:sym typeface="Arial"/>
                </a:rPr>
                <a:t>Utility Consumption Reporting</a:t>
              </a:r>
            </a:p>
            <a:p>
              <a:pPr marL="180975" marR="0" lvl="2" indent="-180975" algn="l" rtl="0">
                <a:lnSpc>
                  <a:spcPct val="100000"/>
                </a:lnSpc>
                <a:spcBef>
                  <a:spcPts val="200"/>
                </a:spcBef>
                <a:spcAft>
                  <a:spcPts val="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Developing and testing process for lessors to report energy and water consumption data on a monthly </a:t>
              </a:r>
              <a:r>
                <a:rPr lang="en-US" sz="1200" b="0" i="0" u="none" strike="noStrike" cap="none" baseline="0" dirty="0" smtClean="0">
                  <a:solidFill>
                    <a:srgbClr val="000000"/>
                  </a:solidFill>
                  <a:latin typeface="Arial"/>
                  <a:ea typeface="Arial"/>
                  <a:cs typeface="Arial"/>
                  <a:sym typeface="Arial"/>
                </a:rPr>
                <a:t>basis.</a:t>
              </a:r>
              <a:endParaRPr lang="en-US" sz="1200" b="0" i="0" u="none" strike="noStrike" cap="none" baseline="0" dirty="0">
                <a:solidFill>
                  <a:srgbClr val="000000"/>
                </a:solidFill>
                <a:latin typeface="Arial"/>
                <a:ea typeface="Arial"/>
                <a:cs typeface="Arial"/>
                <a:sym typeface="Arial"/>
              </a:endParaRPr>
            </a:p>
            <a:p>
              <a:pPr marL="180975" marR="0" lvl="2" indent="-180975" algn="l" rtl="0">
                <a:lnSpc>
                  <a:spcPct val="100000"/>
                </a:lnSpc>
                <a:spcBef>
                  <a:spcPts val="200"/>
                </a:spcBef>
                <a:spcAft>
                  <a:spcPts val="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Lease language changed to make this </a:t>
              </a:r>
              <a:r>
                <a:rPr lang="en-US" sz="1200" b="0" i="0" u="none" strike="noStrike" cap="none" baseline="0" dirty="0" smtClean="0">
                  <a:solidFill>
                    <a:srgbClr val="000000"/>
                  </a:solidFill>
                  <a:latin typeface="Arial"/>
                  <a:ea typeface="Arial"/>
                  <a:cs typeface="Arial"/>
                  <a:sym typeface="Arial"/>
                </a:rPr>
                <a:t>mandatory. </a:t>
              </a:r>
              <a:endParaRPr lang="en-US" sz="1200" b="0" i="0" u="none" strike="noStrike" cap="none" baseline="0" dirty="0">
                <a:solidFill>
                  <a:srgbClr val="000000"/>
                </a:solidFill>
                <a:latin typeface="Arial"/>
                <a:ea typeface="Arial"/>
                <a:cs typeface="Arial"/>
                <a:sym typeface="Arial"/>
              </a:endParaRPr>
            </a:p>
            <a:p>
              <a:pPr marL="180975" marR="0" lvl="2" indent="-104775" algn="l" rtl="0">
                <a:lnSpc>
                  <a:spcPct val="100000"/>
                </a:lnSpc>
                <a:spcBef>
                  <a:spcPts val="200"/>
                </a:spcBef>
                <a:spcAft>
                  <a:spcPts val="0"/>
                </a:spcAft>
                <a:buClr>
                  <a:schemeClr val="lt2"/>
                </a:buClr>
                <a:buFont typeface="Noto Sans Symbols"/>
                <a:buNone/>
              </a:pPr>
              <a:endParaRPr sz="1200" b="0" i="0" u="none" strike="noStrike" cap="none" baseline="0" dirty="0">
                <a:solidFill>
                  <a:srgbClr val="000000"/>
                </a:solidFill>
                <a:latin typeface="Georgia"/>
                <a:ea typeface="Georgia"/>
                <a:cs typeface="Georgia"/>
                <a:sym typeface="Georgia"/>
              </a:endParaRPr>
            </a:p>
            <a:p>
              <a:pPr marL="180975" marR="0" lvl="2" indent="-104775" algn="l" rtl="0">
                <a:lnSpc>
                  <a:spcPct val="100000"/>
                </a:lnSpc>
                <a:spcBef>
                  <a:spcPts val="200"/>
                </a:spcBef>
                <a:spcAft>
                  <a:spcPts val="200"/>
                </a:spcAft>
                <a:buClr>
                  <a:schemeClr val="lt2"/>
                </a:buClr>
                <a:buFont typeface="Noto Sans Symbols"/>
                <a:buNone/>
              </a:pPr>
              <a:endParaRPr sz="1200" b="0" i="0" u="none" strike="noStrike" cap="none" baseline="0" dirty="0">
                <a:solidFill>
                  <a:srgbClr val="000000"/>
                </a:solidFill>
                <a:latin typeface="Georgia"/>
                <a:ea typeface="Georgia"/>
                <a:cs typeface="Georgia"/>
                <a:sym typeface="Georgia"/>
              </a:endParaRPr>
            </a:p>
          </p:txBody>
        </p:sp>
        <p:sp>
          <p:nvSpPr>
            <p:cNvPr id="184" name="Shape 184"/>
            <p:cNvSpPr/>
            <p:nvPr/>
          </p:nvSpPr>
          <p:spPr>
            <a:xfrm>
              <a:off x="546987" y="5085754"/>
              <a:ext cx="2008521" cy="1078444"/>
            </a:xfrm>
            <a:prstGeom prst="rect">
              <a:avLst/>
            </a:prstGeom>
            <a:noFill/>
            <a:ln>
              <a:noFill/>
            </a:ln>
          </p:spPr>
          <p:txBody>
            <a:bodyPr lIns="90000" tIns="54000" rIns="54000" bIns="54000" anchor="t" anchorCtr="0">
              <a:noAutofit/>
            </a:bodyPr>
            <a:lstStyle/>
            <a:p>
              <a:pPr marL="0" marR="0" lvl="0" indent="0" algn="l" rtl="0">
                <a:lnSpc>
                  <a:spcPct val="100000"/>
                </a:lnSpc>
                <a:spcBef>
                  <a:spcPts val="0"/>
                </a:spcBef>
                <a:spcAft>
                  <a:spcPts val="0"/>
                </a:spcAft>
                <a:buClr>
                  <a:srgbClr val="862633"/>
                </a:buClr>
                <a:buSzPct val="25000"/>
                <a:buFont typeface="Arial"/>
                <a:buNone/>
              </a:pPr>
              <a:r>
                <a:rPr lang="en-US" sz="1400" b="1" i="0" u="none" strike="noStrike" cap="none" baseline="0" dirty="0">
                  <a:solidFill>
                    <a:srgbClr val="862633"/>
                  </a:solidFill>
                  <a:latin typeface="Arial"/>
                  <a:ea typeface="Arial"/>
                  <a:cs typeface="Arial"/>
                  <a:sym typeface="Arial"/>
                </a:rPr>
                <a:t>First Fuel Pilots</a:t>
              </a:r>
            </a:p>
            <a:p>
              <a:pPr marL="180975" marR="0" lvl="2" indent="-180975" algn="l" rtl="0">
                <a:lnSpc>
                  <a:spcPct val="100000"/>
                </a:lnSpc>
                <a:spcBef>
                  <a:spcPts val="200"/>
                </a:spcBef>
                <a:spcAft>
                  <a:spcPts val="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“Rapid Building Assessments”/ Virtual Energy Audits being applied to 7 leased </a:t>
              </a:r>
              <a:r>
                <a:rPr lang="en-US" sz="1200" b="0" i="0" u="none" strike="noStrike" cap="none" baseline="0" dirty="0" smtClean="0">
                  <a:solidFill>
                    <a:srgbClr val="000000"/>
                  </a:solidFill>
                  <a:latin typeface="Arial"/>
                  <a:ea typeface="Arial"/>
                  <a:cs typeface="Arial"/>
                  <a:sym typeface="Arial"/>
                </a:rPr>
                <a:t>buildings.</a:t>
              </a:r>
              <a:endParaRPr lang="en-US" sz="1200" b="0" i="0" u="none" strike="noStrike" cap="none" baseline="0" dirty="0">
                <a:solidFill>
                  <a:srgbClr val="000000"/>
                </a:solidFill>
                <a:latin typeface="Arial"/>
                <a:ea typeface="Arial"/>
                <a:cs typeface="Arial"/>
                <a:sym typeface="Arial"/>
              </a:endParaRPr>
            </a:p>
            <a:p>
              <a:pPr marL="180975" marR="0" lvl="2" indent="-180975" algn="l" rtl="0">
                <a:lnSpc>
                  <a:spcPct val="100000"/>
                </a:lnSpc>
                <a:spcBef>
                  <a:spcPts val="200"/>
                </a:spcBef>
                <a:spcAft>
                  <a:spcPts val="20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Develop guidance/best practices related to common </a:t>
              </a:r>
              <a:r>
                <a:rPr lang="en-US" sz="1200" b="0" i="0" u="none" strike="noStrike" cap="none" baseline="0" dirty="0" smtClean="0">
                  <a:solidFill>
                    <a:srgbClr val="000000"/>
                  </a:solidFill>
                  <a:latin typeface="Arial"/>
                  <a:ea typeface="Arial"/>
                  <a:cs typeface="Arial"/>
                  <a:sym typeface="Arial"/>
                </a:rPr>
                <a:t>findings.</a:t>
              </a:r>
              <a:endParaRPr lang="en-US" sz="1200" b="0" i="0" u="none" strike="noStrike" cap="none" baseline="0" dirty="0">
                <a:solidFill>
                  <a:srgbClr val="000000"/>
                </a:solidFill>
                <a:latin typeface="Arial"/>
                <a:ea typeface="Arial"/>
                <a:cs typeface="Arial"/>
                <a:sym typeface="Arial"/>
              </a:endParaRPr>
            </a:p>
          </p:txBody>
        </p:sp>
        <p:sp>
          <p:nvSpPr>
            <p:cNvPr id="185" name="Shape 185"/>
            <p:cNvSpPr/>
            <p:nvPr/>
          </p:nvSpPr>
          <p:spPr>
            <a:xfrm>
              <a:off x="4900068" y="2372688"/>
              <a:ext cx="2025989" cy="1363499"/>
            </a:xfrm>
            <a:prstGeom prst="rect">
              <a:avLst/>
            </a:prstGeom>
            <a:noFill/>
            <a:ln>
              <a:noFill/>
            </a:ln>
          </p:spPr>
          <p:txBody>
            <a:bodyPr lIns="90000" tIns="54000" rIns="54000" bIns="54000" anchor="t" anchorCtr="0">
              <a:noAutofit/>
            </a:bodyPr>
            <a:lstStyle/>
            <a:p>
              <a:pPr marL="0" marR="0" lvl="0" indent="0" algn="l" rtl="0">
                <a:lnSpc>
                  <a:spcPct val="100000"/>
                </a:lnSpc>
                <a:spcBef>
                  <a:spcPts val="0"/>
                </a:spcBef>
                <a:spcAft>
                  <a:spcPts val="0"/>
                </a:spcAft>
                <a:buClr>
                  <a:srgbClr val="862633"/>
                </a:buClr>
                <a:buSzPct val="25000"/>
                <a:buFont typeface="Arial"/>
                <a:buNone/>
              </a:pPr>
              <a:r>
                <a:rPr lang="en-US" sz="1400" b="1" i="0" u="none" strike="noStrike" cap="none" baseline="0" dirty="0">
                  <a:solidFill>
                    <a:srgbClr val="862633"/>
                  </a:solidFill>
                  <a:latin typeface="Arial"/>
                  <a:ea typeface="Arial"/>
                  <a:cs typeface="Arial"/>
                  <a:sym typeface="Arial"/>
                </a:rPr>
                <a:t>Green Language Changes</a:t>
              </a:r>
            </a:p>
            <a:p>
              <a:pPr marL="180975" marR="0" lvl="2" indent="-180975" algn="l" rtl="0">
                <a:lnSpc>
                  <a:spcPct val="100000"/>
                </a:lnSpc>
                <a:spcBef>
                  <a:spcPts val="200"/>
                </a:spcBef>
                <a:spcAft>
                  <a:spcPts val="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Recently modified green specs related to Key Sustainable Product </a:t>
              </a:r>
              <a:r>
                <a:rPr lang="en-US" sz="1200" b="0" i="0" u="none" strike="noStrike" cap="none" baseline="0" dirty="0" smtClean="0">
                  <a:solidFill>
                    <a:srgbClr val="000000"/>
                  </a:solidFill>
                  <a:latin typeface="Arial"/>
                  <a:ea typeface="Arial"/>
                  <a:cs typeface="Arial"/>
                  <a:sym typeface="Arial"/>
                </a:rPr>
                <a:t>standards.</a:t>
              </a:r>
              <a:endParaRPr lang="en-US" sz="1200" b="0" i="0" u="none" strike="noStrike" cap="none" baseline="0" dirty="0">
                <a:solidFill>
                  <a:srgbClr val="000000"/>
                </a:solidFill>
                <a:latin typeface="Arial"/>
                <a:ea typeface="Arial"/>
                <a:cs typeface="Arial"/>
                <a:sym typeface="Arial"/>
              </a:endParaRPr>
            </a:p>
            <a:p>
              <a:pPr marL="180975" marR="0" lvl="2" indent="-180975" algn="l" rtl="0">
                <a:lnSpc>
                  <a:spcPct val="100000"/>
                </a:lnSpc>
                <a:spcBef>
                  <a:spcPts val="200"/>
                </a:spcBef>
                <a:spcAft>
                  <a:spcPts val="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Language changes pending – related to new E.O. + Energy Act</a:t>
              </a:r>
            </a:p>
            <a:p>
              <a:pPr marL="180975" marR="0" lvl="2" indent="-180975" algn="l" rtl="0">
                <a:lnSpc>
                  <a:spcPct val="100000"/>
                </a:lnSpc>
                <a:spcBef>
                  <a:spcPts val="200"/>
                </a:spcBef>
                <a:spcAft>
                  <a:spcPts val="20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Language changes pending – related to LEED v4, GG, </a:t>
              </a:r>
              <a:r>
                <a:rPr lang="en-US" sz="1200" b="0" i="0" u="none" strike="noStrike" cap="none" baseline="0" dirty="0" smtClean="0">
                  <a:solidFill>
                    <a:srgbClr val="000000"/>
                  </a:solidFill>
                  <a:latin typeface="Arial"/>
                  <a:ea typeface="Arial"/>
                  <a:cs typeface="Arial"/>
                  <a:sym typeface="Arial"/>
                </a:rPr>
                <a:t>LBC.</a:t>
              </a:r>
              <a:endParaRPr lang="en-US" sz="1200" b="0" i="0" u="none" strike="noStrike" cap="none" baseline="0" dirty="0">
                <a:solidFill>
                  <a:srgbClr val="000000"/>
                </a:solidFill>
                <a:latin typeface="Arial"/>
                <a:ea typeface="Arial"/>
                <a:cs typeface="Arial"/>
                <a:sym typeface="Arial"/>
              </a:endParaRPr>
            </a:p>
          </p:txBody>
        </p:sp>
        <p:sp>
          <p:nvSpPr>
            <p:cNvPr id="186" name="Shape 186"/>
            <p:cNvSpPr/>
            <p:nvPr/>
          </p:nvSpPr>
          <p:spPr>
            <a:xfrm>
              <a:off x="5109725" y="3609985"/>
              <a:ext cx="1759570" cy="1253692"/>
            </a:xfrm>
            <a:prstGeom prst="rect">
              <a:avLst/>
            </a:prstGeom>
            <a:noFill/>
            <a:ln>
              <a:noFill/>
            </a:ln>
          </p:spPr>
          <p:txBody>
            <a:bodyPr lIns="90000" tIns="54000" rIns="54000" bIns="54000" anchor="t" anchorCtr="0">
              <a:noAutofit/>
            </a:bodyPr>
            <a:lstStyle/>
            <a:p>
              <a:pPr marL="0" marR="0" lvl="0" indent="0" algn="l" rtl="0">
                <a:lnSpc>
                  <a:spcPct val="100000"/>
                </a:lnSpc>
                <a:spcBef>
                  <a:spcPts val="0"/>
                </a:spcBef>
                <a:spcAft>
                  <a:spcPts val="0"/>
                </a:spcAft>
                <a:buClr>
                  <a:srgbClr val="827A04"/>
                </a:buClr>
                <a:buSzPct val="25000"/>
                <a:buFont typeface="Arial"/>
                <a:buNone/>
              </a:pPr>
              <a:r>
                <a:rPr lang="en-US" sz="1400" b="1" i="0" u="none" strike="noStrike" cap="none" baseline="0" dirty="0">
                  <a:solidFill>
                    <a:srgbClr val="827A04"/>
                  </a:solidFill>
                  <a:latin typeface="Arial"/>
                  <a:ea typeface="Arial"/>
                  <a:cs typeface="Arial"/>
                  <a:sym typeface="Arial"/>
                </a:rPr>
                <a:t>Guiding Principle Compliance</a:t>
              </a:r>
            </a:p>
            <a:p>
              <a:pPr marL="180975" marR="0" lvl="2" indent="-180975" algn="l" rtl="0">
                <a:lnSpc>
                  <a:spcPct val="100000"/>
                </a:lnSpc>
                <a:spcBef>
                  <a:spcPts val="200"/>
                </a:spcBef>
                <a:spcAft>
                  <a:spcPts val="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Provide clear guidance for “culprit </a:t>
              </a:r>
              <a:r>
                <a:rPr lang="en-US" sz="1200" b="0" i="0" u="none" strike="noStrike" cap="none" baseline="0" dirty="0" smtClean="0">
                  <a:solidFill>
                    <a:srgbClr val="000000"/>
                  </a:solidFill>
                  <a:latin typeface="Arial"/>
                  <a:ea typeface="Arial"/>
                  <a:cs typeface="Arial"/>
                  <a:sym typeface="Arial"/>
                </a:rPr>
                <a:t>clauses.”</a:t>
              </a:r>
              <a:endParaRPr lang="en-US" sz="1200" b="0" i="0" u="none" strike="noStrike" cap="none" baseline="0" dirty="0">
                <a:solidFill>
                  <a:srgbClr val="000000"/>
                </a:solidFill>
                <a:latin typeface="Arial"/>
                <a:ea typeface="Arial"/>
                <a:cs typeface="Arial"/>
                <a:sym typeface="Arial"/>
              </a:endParaRPr>
            </a:p>
            <a:p>
              <a:pPr marL="180975" marR="0" lvl="2" indent="-180975" algn="l" rtl="0">
                <a:lnSpc>
                  <a:spcPct val="100000"/>
                </a:lnSpc>
                <a:spcBef>
                  <a:spcPts val="200"/>
                </a:spcBef>
                <a:spcAft>
                  <a:spcPts val="20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New Guiding Principles in Oct. 2015 – lease language will change in </a:t>
              </a:r>
              <a:r>
                <a:rPr lang="en-US" sz="1200" b="0" i="0" u="none" strike="noStrike" cap="none" baseline="0" dirty="0" smtClean="0">
                  <a:solidFill>
                    <a:srgbClr val="000000"/>
                  </a:solidFill>
                  <a:latin typeface="Arial"/>
                  <a:ea typeface="Arial"/>
                  <a:cs typeface="Arial"/>
                  <a:sym typeface="Arial"/>
                </a:rPr>
                <a:t>response.</a:t>
              </a:r>
              <a:endParaRPr lang="en-US" sz="1200" b="0" i="0" u="none" strike="noStrike" cap="none" baseline="0" dirty="0">
                <a:solidFill>
                  <a:srgbClr val="000000"/>
                </a:solidFill>
                <a:latin typeface="Arial"/>
                <a:ea typeface="Arial"/>
                <a:cs typeface="Arial"/>
                <a:sym typeface="Arial"/>
              </a:endParaRPr>
            </a:p>
          </p:txBody>
        </p:sp>
        <p:sp>
          <p:nvSpPr>
            <p:cNvPr id="187" name="Shape 187"/>
            <p:cNvSpPr/>
            <p:nvPr/>
          </p:nvSpPr>
          <p:spPr>
            <a:xfrm>
              <a:off x="4939444" y="4972233"/>
              <a:ext cx="1828800" cy="1295400"/>
            </a:xfrm>
            <a:prstGeom prst="rect">
              <a:avLst/>
            </a:prstGeom>
            <a:noFill/>
            <a:ln>
              <a:noFill/>
            </a:ln>
          </p:spPr>
          <p:txBody>
            <a:bodyPr lIns="90000" tIns="54000" rIns="54000" bIns="54000" anchor="t" anchorCtr="0">
              <a:noAutofit/>
            </a:bodyPr>
            <a:lstStyle/>
            <a:p>
              <a:pPr marL="0" marR="0" lvl="0" indent="0" algn="l" rtl="0">
                <a:lnSpc>
                  <a:spcPct val="100000"/>
                </a:lnSpc>
                <a:spcBef>
                  <a:spcPts val="0"/>
                </a:spcBef>
                <a:spcAft>
                  <a:spcPts val="0"/>
                </a:spcAft>
                <a:buClr>
                  <a:srgbClr val="003C71"/>
                </a:buClr>
                <a:buSzPct val="25000"/>
                <a:buFont typeface="Arial"/>
                <a:buNone/>
              </a:pPr>
              <a:r>
                <a:rPr lang="en-US" sz="1400" b="1" i="0" u="none" strike="noStrike" cap="none" baseline="0" dirty="0">
                  <a:solidFill>
                    <a:srgbClr val="003C71"/>
                  </a:solidFill>
                  <a:latin typeface="Arial"/>
                  <a:ea typeface="Arial"/>
                  <a:cs typeface="Arial"/>
                  <a:sym typeface="Arial"/>
                </a:rPr>
                <a:t>Outreach/Training</a:t>
              </a:r>
            </a:p>
            <a:p>
              <a:pPr marL="180975" marR="0" lvl="2" indent="-180975" algn="l" rtl="0">
                <a:lnSpc>
                  <a:spcPct val="100000"/>
                </a:lnSpc>
                <a:spcBef>
                  <a:spcPts val="200"/>
                </a:spcBef>
                <a:spcAft>
                  <a:spcPts val="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Collaborate with private-sector, other agencies, industry experts on green leasing </a:t>
              </a:r>
              <a:r>
                <a:rPr lang="en-US" sz="1200" b="0" i="0" u="none" strike="noStrike" cap="none" baseline="0" dirty="0" smtClean="0">
                  <a:solidFill>
                    <a:srgbClr val="000000"/>
                  </a:solidFill>
                  <a:latin typeface="Arial"/>
                  <a:ea typeface="Arial"/>
                  <a:cs typeface="Arial"/>
                  <a:sym typeface="Arial"/>
                </a:rPr>
                <a:t>issues.</a:t>
              </a:r>
              <a:endParaRPr lang="en-US" sz="1200" b="0" i="0" u="none" strike="noStrike" cap="none" baseline="0" dirty="0">
                <a:solidFill>
                  <a:srgbClr val="000000"/>
                </a:solidFill>
                <a:latin typeface="Arial"/>
                <a:ea typeface="Arial"/>
                <a:cs typeface="Arial"/>
                <a:sym typeface="Arial"/>
              </a:endParaRPr>
            </a:p>
            <a:p>
              <a:pPr marL="180975" marR="0" lvl="2" indent="-180975" algn="l" rtl="0">
                <a:lnSpc>
                  <a:spcPct val="100000"/>
                </a:lnSpc>
                <a:spcBef>
                  <a:spcPts val="200"/>
                </a:spcBef>
                <a:spcAft>
                  <a:spcPts val="200"/>
                </a:spcAft>
                <a:buClr>
                  <a:srgbClr val="000000"/>
                </a:buClr>
                <a:buSzPct val="100000"/>
                <a:buFont typeface="Noto Sans Symbols"/>
                <a:buChar char="●"/>
              </a:pPr>
              <a:r>
                <a:rPr lang="en-US" sz="1200" b="0" i="0" u="none" strike="noStrike" cap="none" baseline="0" dirty="0">
                  <a:solidFill>
                    <a:srgbClr val="000000"/>
                  </a:solidFill>
                  <a:latin typeface="Arial"/>
                  <a:ea typeface="Arial"/>
                  <a:cs typeface="Arial"/>
                  <a:sym typeface="Arial"/>
                </a:rPr>
                <a:t>Regular “Industry Days/Roundtables”, webinar training, etc.</a:t>
              </a:r>
            </a:p>
          </p:txBody>
        </p:sp>
      </p:grpSp>
      <p:sp>
        <p:nvSpPr>
          <p:cNvPr id="188" name="Shape 188"/>
          <p:cNvSpPr txBox="1"/>
          <p:nvPr/>
        </p:nvSpPr>
        <p:spPr>
          <a:xfrm>
            <a:off x="1091950" y="360150"/>
            <a:ext cx="7696199"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dirty="0">
                <a:solidFill>
                  <a:srgbClr val="00427E"/>
                </a:solidFill>
                <a:latin typeface="Calibri"/>
                <a:ea typeface="Calibri"/>
                <a:cs typeface="Calibri"/>
                <a:sym typeface="Calibri"/>
              </a:rPr>
              <a:t>GSA </a:t>
            </a:r>
            <a:r>
              <a:rPr lang="en-US" sz="3000" b="1" i="0" u="none" strike="noStrike" cap="none" baseline="0" dirty="0">
                <a:solidFill>
                  <a:srgbClr val="00427E"/>
                </a:solidFill>
                <a:latin typeface="Calibri"/>
                <a:ea typeface="Calibri"/>
                <a:cs typeface="Calibri"/>
                <a:sym typeface="Calibri"/>
              </a:rPr>
              <a:t>Office of Leasing Sustainability Initiatives</a:t>
            </a:r>
          </a:p>
        </p:txBody>
      </p:sp>
      <p:pic>
        <p:nvPicPr>
          <p:cNvPr id="189" name="Shape 189"/>
          <p:cNvPicPr preferRelativeResize="0"/>
          <p:nvPr/>
        </p:nvPicPr>
        <p:blipFill rotWithShape="1">
          <a:blip r:embed="rId3">
            <a:alphaModFix/>
          </a:blip>
          <a:srcRect b="85638"/>
          <a:stretch/>
        </p:blipFill>
        <p:spPr>
          <a:xfrm>
            <a:off x="0" y="1066800"/>
            <a:ext cx="9145500" cy="2624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1481050" y="421924"/>
            <a:ext cx="6923699" cy="470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dirty="0">
                <a:solidFill>
                  <a:srgbClr val="00427E"/>
                </a:solidFill>
                <a:latin typeface="Calibri"/>
                <a:ea typeface="Calibri"/>
                <a:cs typeface="Calibri"/>
                <a:sym typeface="Calibri"/>
              </a:rPr>
              <a:t>Green Lease Language Modifications</a:t>
            </a:r>
          </a:p>
        </p:txBody>
      </p:sp>
      <p:grpSp>
        <p:nvGrpSpPr>
          <p:cNvPr id="196" name="Shape 196"/>
          <p:cNvGrpSpPr/>
          <p:nvPr/>
        </p:nvGrpSpPr>
        <p:grpSpPr>
          <a:xfrm>
            <a:off x="381001" y="1367015"/>
            <a:ext cx="8482298" cy="4883457"/>
            <a:chOff x="1119863" y="1295400"/>
            <a:chExt cx="6498306" cy="4963871"/>
          </a:xfrm>
        </p:grpSpPr>
        <p:sp>
          <p:nvSpPr>
            <p:cNvPr id="197" name="Shape 197"/>
            <p:cNvSpPr/>
            <p:nvPr/>
          </p:nvSpPr>
          <p:spPr>
            <a:xfrm>
              <a:off x="1141134" y="4213137"/>
              <a:ext cx="1512035" cy="1535006"/>
            </a:xfrm>
            <a:custGeom>
              <a:avLst/>
              <a:gdLst/>
              <a:ahLst/>
              <a:cxnLst/>
              <a:rect l="0" t="0" r="0" b="0"/>
              <a:pathLst>
                <a:path w="120000" h="120000" extrusionOk="0">
                  <a:moveTo>
                    <a:pt x="120000" y="120000"/>
                  </a:moveTo>
                  <a:lnTo>
                    <a:pt x="0" y="120000"/>
                  </a:lnTo>
                  <a:lnTo>
                    <a:pt x="0" y="0"/>
                  </a:lnTo>
                  <a:lnTo>
                    <a:pt x="62743" y="35438"/>
                  </a:lnTo>
                  <a:lnTo>
                    <a:pt x="120000" y="0"/>
                  </a:lnTo>
                  <a:lnTo>
                    <a:pt x="120000" y="120000"/>
                  </a:lnTo>
                  <a:close/>
                </a:path>
              </a:pathLst>
            </a:custGeom>
            <a:solidFill>
              <a:srgbClr val="968C6D"/>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198" name="Shape 198"/>
            <p:cNvSpPr/>
            <p:nvPr/>
          </p:nvSpPr>
          <p:spPr>
            <a:xfrm>
              <a:off x="1142917" y="4061886"/>
              <a:ext cx="1512000" cy="2193300"/>
            </a:xfrm>
            <a:custGeom>
              <a:avLst/>
              <a:gdLst/>
              <a:ahLst/>
              <a:cxnLst/>
              <a:rect l="0" t="0" r="0" b="0"/>
              <a:pathLst>
                <a:path w="120000" h="120000" extrusionOk="0">
                  <a:moveTo>
                    <a:pt x="120000" y="120000"/>
                  </a:moveTo>
                  <a:lnTo>
                    <a:pt x="0" y="120000"/>
                  </a:lnTo>
                  <a:lnTo>
                    <a:pt x="0" y="0"/>
                  </a:lnTo>
                  <a:lnTo>
                    <a:pt x="62743" y="35438"/>
                  </a:lnTo>
                  <a:lnTo>
                    <a:pt x="120000" y="0"/>
                  </a:lnTo>
                  <a:lnTo>
                    <a:pt x="120000" y="120000"/>
                  </a:lnTo>
                </a:path>
              </a:pathLst>
            </a:custGeom>
            <a:solidFill>
              <a:srgbClr val="5B6770"/>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199" name="Shape 199"/>
            <p:cNvSpPr/>
            <p:nvPr/>
          </p:nvSpPr>
          <p:spPr>
            <a:xfrm>
              <a:off x="2764849" y="3993190"/>
              <a:ext cx="1512000" cy="2262000"/>
            </a:xfrm>
            <a:custGeom>
              <a:avLst/>
              <a:gdLst/>
              <a:ahLst/>
              <a:cxnLst/>
              <a:rect l="0" t="0" r="0" b="0"/>
              <a:pathLst>
                <a:path w="120000" h="120000" extrusionOk="0">
                  <a:moveTo>
                    <a:pt x="120000" y="120000"/>
                  </a:moveTo>
                  <a:lnTo>
                    <a:pt x="0" y="120000"/>
                  </a:lnTo>
                  <a:lnTo>
                    <a:pt x="0" y="0"/>
                  </a:lnTo>
                  <a:lnTo>
                    <a:pt x="62743" y="35438"/>
                  </a:lnTo>
                  <a:lnTo>
                    <a:pt x="120000" y="0"/>
                  </a:lnTo>
                  <a:lnTo>
                    <a:pt x="120000" y="120000"/>
                  </a:lnTo>
                  <a:close/>
                </a:path>
              </a:pathLst>
            </a:custGeom>
            <a:solidFill>
              <a:srgbClr val="5B6770"/>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00" name="Shape 200"/>
            <p:cNvSpPr/>
            <p:nvPr/>
          </p:nvSpPr>
          <p:spPr>
            <a:xfrm>
              <a:off x="4393873" y="4213137"/>
              <a:ext cx="1512035" cy="1535006"/>
            </a:xfrm>
            <a:custGeom>
              <a:avLst/>
              <a:gdLst/>
              <a:ahLst/>
              <a:cxnLst/>
              <a:rect l="0" t="0" r="0" b="0"/>
              <a:pathLst>
                <a:path w="120000" h="120000" extrusionOk="0">
                  <a:moveTo>
                    <a:pt x="120000" y="120000"/>
                  </a:moveTo>
                  <a:lnTo>
                    <a:pt x="0" y="120000"/>
                  </a:lnTo>
                  <a:lnTo>
                    <a:pt x="0" y="0"/>
                  </a:lnTo>
                  <a:lnTo>
                    <a:pt x="62743" y="35438"/>
                  </a:lnTo>
                  <a:lnTo>
                    <a:pt x="120000" y="0"/>
                  </a:lnTo>
                  <a:lnTo>
                    <a:pt x="120000" y="120000"/>
                  </a:lnTo>
                  <a:close/>
                </a:path>
              </a:pathLst>
            </a:custGeom>
            <a:solidFill>
              <a:srgbClr val="968C6D"/>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01" name="Shape 201"/>
            <p:cNvSpPr/>
            <p:nvPr/>
          </p:nvSpPr>
          <p:spPr>
            <a:xfrm>
              <a:off x="4393866" y="3993190"/>
              <a:ext cx="1512000" cy="2262000"/>
            </a:xfrm>
            <a:custGeom>
              <a:avLst/>
              <a:gdLst/>
              <a:ahLst/>
              <a:cxnLst/>
              <a:rect l="0" t="0" r="0" b="0"/>
              <a:pathLst>
                <a:path w="120000" h="120000" extrusionOk="0">
                  <a:moveTo>
                    <a:pt x="120000" y="120000"/>
                  </a:moveTo>
                  <a:lnTo>
                    <a:pt x="0" y="120000"/>
                  </a:lnTo>
                  <a:lnTo>
                    <a:pt x="0" y="0"/>
                  </a:lnTo>
                  <a:lnTo>
                    <a:pt x="62743" y="35438"/>
                  </a:lnTo>
                  <a:lnTo>
                    <a:pt x="120000" y="0"/>
                  </a:lnTo>
                  <a:lnTo>
                    <a:pt x="120000" y="120000"/>
                  </a:lnTo>
                </a:path>
              </a:pathLst>
            </a:custGeom>
            <a:solidFill>
              <a:srgbClr val="5B6770"/>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02" name="Shape 202"/>
            <p:cNvSpPr/>
            <p:nvPr/>
          </p:nvSpPr>
          <p:spPr>
            <a:xfrm>
              <a:off x="6024664" y="3997271"/>
              <a:ext cx="1586400" cy="2262000"/>
            </a:xfrm>
            <a:custGeom>
              <a:avLst/>
              <a:gdLst/>
              <a:ahLst/>
              <a:cxnLst/>
              <a:rect l="0" t="0" r="0" b="0"/>
              <a:pathLst>
                <a:path w="120000" h="120000" extrusionOk="0">
                  <a:moveTo>
                    <a:pt x="120000" y="120000"/>
                  </a:moveTo>
                  <a:lnTo>
                    <a:pt x="0" y="120000"/>
                  </a:lnTo>
                  <a:lnTo>
                    <a:pt x="0" y="0"/>
                  </a:lnTo>
                  <a:lnTo>
                    <a:pt x="62743" y="35438"/>
                  </a:lnTo>
                  <a:lnTo>
                    <a:pt x="120000" y="0"/>
                  </a:lnTo>
                  <a:lnTo>
                    <a:pt x="120000" y="120000"/>
                  </a:lnTo>
                  <a:close/>
                </a:path>
              </a:pathLst>
            </a:custGeom>
            <a:solidFill>
              <a:srgbClr val="5B6770"/>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03" name="Shape 203"/>
            <p:cNvSpPr/>
            <p:nvPr/>
          </p:nvSpPr>
          <p:spPr>
            <a:xfrm>
              <a:off x="1119863" y="1295401"/>
              <a:ext cx="1533306" cy="3225789"/>
            </a:xfrm>
            <a:custGeom>
              <a:avLst/>
              <a:gdLst/>
              <a:ahLst/>
              <a:cxnLst/>
              <a:rect l="0" t="0" r="0" b="0"/>
              <a:pathLst>
                <a:path w="120000" h="120000" extrusionOk="0">
                  <a:moveTo>
                    <a:pt x="120000" y="103982"/>
                  </a:moveTo>
                  <a:lnTo>
                    <a:pt x="60763" y="120000"/>
                  </a:lnTo>
                  <a:lnTo>
                    <a:pt x="0" y="103982"/>
                  </a:lnTo>
                  <a:lnTo>
                    <a:pt x="0" y="16798"/>
                  </a:lnTo>
                  <a:lnTo>
                    <a:pt x="60763" y="0"/>
                  </a:lnTo>
                  <a:lnTo>
                    <a:pt x="120000" y="16082"/>
                  </a:lnTo>
                  <a:lnTo>
                    <a:pt x="120000" y="103982"/>
                  </a:lnTo>
                  <a:close/>
                </a:path>
              </a:pathLst>
            </a:custGeom>
            <a:solidFill>
              <a:srgbClr val="FFFFFF"/>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04" name="Shape 204"/>
            <p:cNvSpPr/>
            <p:nvPr/>
          </p:nvSpPr>
          <p:spPr>
            <a:xfrm>
              <a:off x="1119863" y="1295401"/>
              <a:ext cx="1533306" cy="3225789"/>
            </a:xfrm>
            <a:custGeom>
              <a:avLst/>
              <a:gdLst/>
              <a:ahLst/>
              <a:cxnLst/>
              <a:rect l="0" t="0" r="0" b="0"/>
              <a:pathLst>
                <a:path w="120000" h="120000" extrusionOk="0">
                  <a:moveTo>
                    <a:pt x="120000" y="103982"/>
                  </a:moveTo>
                  <a:lnTo>
                    <a:pt x="60763" y="120000"/>
                  </a:lnTo>
                  <a:lnTo>
                    <a:pt x="0" y="103982"/>
                  </a:lnTo>
                  <a:lnTo>
                    <a:pt x="0" y="16798"/>
                  </a:lnTo>
                  <a:lnTo>
                    <a:pt x="60763" y="0"/>
                  </a:lnTo>
                  <a:lnTo>
                    <a:pt x="120000" y="16082"/>
                  </a:lnTo>
                  <a:lnTo>
                    <a:pt x="120000" y="103982"/>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05" name="Shape 205"/>
            <p:cNvSpPr/>
            <p:nvPr/>
          </p:nvSpPr>
          <p:spPr>
            <a:xfrm>
              <a:off x="1141134" y="1295400"/>
              <a:ext cx="1512035" cy="2767213"/>
            </a:xfrm>
            <a:custGeom>
              <a:avLst/>
              <a:gdLst/>
              <a:ahLst/>
              <a:cxnLst/>
              <a:rect l="0" t="0" r="0" b="0"/>
              <a:pathLst>
                <a:path w="120000" h="120000" extrusionOk="0">
                  <a:moveTo>
                    <a:pt x="59929" y="0"/>
                  </a:moveTo>
                  <a:lnTo>
                    <a:pt x="0" y="18747"/>
                  </a:lnTo>
                  <a:lnTo>
                    <a:pt x="0" y="18975"/>
                  </a:lnTo>
                  <a:lnTo>
                    <a:pt x="59929" y="0"/>
                  </a:lnTo>
                  <a:lnTo>
                    <a:pt x="120000" y="18747"/>
                  </a:lnTo>
                  <a:lnTo>
                    <a:pt x="120000" y="120000"/>
                  </a:lnTo>
                  <a:lnTo>
                    <a:pt x="120000" y="18747"/>
                  </a:lnTo>
                  <a:lnTo>
                    <a:pt x="59929" y="0"/>
                  </a:lnTo>
                  <a:close/>
                </a:path>
              </a:pathLst>
            </a:custGeom>
            <a:solidFill>
              <a:srgbClr val="E5E1DE"/>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06" name="Shape 206"/>
            <p:cNvSpPr/>
            <p:nvPr/>
          </p:nvSpPr>
          <p:spPr>
            <a:xfrm>
              <a:off x="1141134" y="1295400"/>
              <a:ext cx="1512035" cy="2767213"/>
            </a:xfrm>
            <a:custGeom>
              <a:avLst/>
              <a:gdLst/>
              <a:ahLst/>
              <a:cxnLst/>
              <a:rect l="0" t="0" r="0" b="0"/>
              <a:pathLst>
                <a:path w="120000" h="120000" extrusionOk="0">
                  <a:moveTo>
                    <a:pt x="59929" y="0"/>
                  </a:moveTo>
                  <a:lnTo>
                    <a:pt x="0" y="18747"/>
                  </a:lnTo>
                  <a:lnTo>
                    <a:pt x="0" y="18975"/>
                  </a:lnTo>
                  <a:lnTo>
                    <a:pt x="59929" y="0"/>
                  </a:lnTo>
                  <a:lnTo>
                    <a:pt x="120000" y="18747"/>
                  </a:lnTo>
                  <a:lnTo>
                    <a:pt x="120000" y="120000"/>
                  </a:lnTo>
                  <a:lnTo>
                    <a:pt x="120000" y="18747"/>
                  </a:lnTo>
                  <a:lnTo>
                    <a:pt x="59929" y="0"/>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07" name="Shape 207"/>
            <p:cNvSpPr/>
            <p:nvPr/>
          </p:nvSpPr>
          <p:spPr>
            <a:xfrm>
              <a:off x="1141134" y="1295400"/>
              <a:ext cx="1512035" cy="3199534"/>
            </a:xfrm>
            <a:custGeom>
              <a:avLst/>
              <a:gdLst/>
              <a:ahLst/>
              <a:cxnLst/>
              <a:rect l="0" t="0" r="0" b="0"/>
              <a:pathLst>
                <a:path w="120000" h="120000" extrusionOk="0">
                  <a:moveTo>
                    <a:pt x="59929" y="0"/>
                  </a:moveTo>
                  <a:lnTo>
                    <a:pt x="0" y="16411"/>
                  </a:lnTo>
                  <a:lnTo>
                    <a:pt x="0" y="103785"/>
                  </a:lnTo>
                  <a:lnTo>
                    <a:pt x="59929" y="120000"/>
                  </a:lnTo>
                  <a:lnTo>
                    <a:pt x="120000" y="103785"/>
                  </a:lnTo>
                  <a:lnTo>
                    <a:pt x="120000" y="16214"/>
                  </a:lnTo>
                  <a:lnTo>
                    <a:pt x="59929" y="0"/>
                  </a:lnTo>
                  <a:close/>
                </a:path>
              </a:pathLst>
            </a:custGeom>
            <a:solidFill>
              <a:srgbClr val="ECEAE8"/>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08" name="Shape 208"/>
            <p:cNvSpPr/>
            <p:nvPr/>
          </p:nvSpPr>
          <p:spPr>
            <a:xfrm>
              <a:off x="1141136" y="1295412"/>
              <a:ext cx="1512000" cy="2993399"/>
            </a:xfrm>
            <a:custGeom>
              <a:avLst/>
              <a:gdLst/>
              <a:ahLst/>
              <a:cxnLst/>
              <a:rect l="0" t="0" r="0" b="0"/>
              <a:pathLst>
                <a:path w="120000" h="120000" extrusionOk="0">
                  <a:moveTo>
                    <a:pt x="59929" y="0"/>
                  </a:moveTo>
                  <a:lnTo>
                    <a:pt x="0" y="16411"/>
                  </a:lnTo>
                  <a:lnTo>
                    <a:pt x="0" y="103785"/>
                  </a:lnTo>
                  <a:lnTo>
                    <a:pt x="59929" y="120000"/>
                  </a:lnTo>
                  <a:lnTo>
                    <a:pt x="120000" y="103785"/>
                  </a:lnTo>
                  <a:lnTo>
                    <a:pt x="120000" y="16214"/>
                  </a:lnTo>
                  <a:lnTo>
                    <a:pt x="59929" y="0"/>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09" name="Shape 209"/>
            <p:cNvSpPr/>
            <p:nvPr/>
          </p:nvSpPr>
          <p:spPr>
            <a:xfrm>
              <a:off x="1243945" y="1412671"/>
              <a:ext cx="1311731" cy="2489297"/>
            </a:xfrm>
            <a:custGeom>
              <a:avLst/>
              <a:gdLst/>
              <a:ahLst/>
              <a:cxnLst/>
              <a:rect l="0" t="0" r="0" b="0"/>
              <a:pathLst>
                <a:path w="120000" h="120000" extrusionOk="0">
                  <a:moveTo>
                    <a:pt x="120000" y="80744"/>
                  </a:moveTo>
                  <a:lnTo>
                    <a:pt x="59675" y="120000"/>
                  </a:lnTo>
                  <a:lnTo>
                    <a:pt x="0" y="80744"/>
                  </a:lnTo>
                  <a:lnTo>
                    <a:pt x="0" y="39255"/>
                  </a:lnTo>
                  <a:lnTo>
                    <a:pt x="59675" y="0"/>
                  </a:lnTo>
                  <a:lnTo>
                    <a:pt x="120000" y="39255"/>
                  </a:lnTo>
                  <a:lnTo>
                    <a:pt x="120000" y="80744"/>
                  </a:lnTo>
                  <a:close/>
                </a:path>
              </a:pathLst>
            </a:custGeom>
            <a:solidFill>
              <a:srgbClr val="862633"/>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10" name="Shape 210"/>
            <p:cNvSpPr/>
            <p:nvPr/>
          </p:nvSpPr>
          <p:spPr>
            <a:xfrm>
              <a:off x="2750661" y="1295401"/>
              <a:ext cx="1533306" cy="3225789"/>
            </a:xfrm>
            <a:custGeom>
              <a:avLst/>
              <a:gdLst/>
              <a:ahLst/>
              <a:cxnLst/>
              <a:rect l="0" t="0" r="0" b="0"/>
              <a:pathLst>
                <a:path w="120000" h="120000" extrusionOk="0">
                  <a:moveTo>
                    <a:pt x="120000" y="103982"/>
                  </a:moveTo>
                  <a:lnTo>
                    <a:pt x="60763" y="120000"/>
                  </a:lnTo>
                  <a:lnTo>
                    <a:pt x="0" y="103982"/>
                  </a:lnTo>
                  <a:lnTo>
                    <a:pt x="0" y="16798"/>
                  </a:lnTo>
                  <a:lnTo>
                    <a:pt x="60763" y="0"/>
                  </a:lnTo>
                  <a:lnTo>
                    <a:pt x="120000" y="16082"/>
                  </a:lnTo>
                  <a:lnTo>
                    <a:pt x="120000" y="103982"/>
                  </a:lnTo>
                  <a:close/>
                </a:path>
              </a:pathLst>
            </a:custGeom>
            <a:solidFill>
              <a:srgbClr val="FFFFFF"/>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11" name="Shape 211"/>
            <p:cNvSpPr/>
            <p:nvPr/>
          </p:nvSpPr>
          <p:spPr>
            <a:xfrm>
              <a:off x="2750661" y="1295401"/>
              <a:ext cx="1533306" cy="3225789"/>
            </a:xfrm>
            <a:custGeom>
              <a:avLst/>
              <a:gdLst/>
              <a:ahLst/>
              <a:cxnLst/>
              <a:rect l="0" t="0" r="0" b="0"/>
              <a:pathLst>
                <a:path w="120000" h="120000" extrusionOk="0">
                  <a:moveTo>
                    <a:pt x="120000" y="103982"/>
                  </a:moveTo>
                  <a:lnTo>
                    <a:pt x="60763" y="120000"/>
                  </a:lnTo>
                  <a:lnTo>
                    <a:pt x="0" y="103982"/>
                  </a:lnTo>
                  <a:lnTo>
                    <a:pt x="0" y="16798"/>
                  </a:lnTo>
                  <a:lnTo>
                    <a:pt x="60763" y="0"/>
                  </a:lnTo>
                  <a:lnTo>
                    <a:pt x="120000" y="16082"/>
                  </a:lnTo>
                  <a:lnTo>
                    <a:pt x="120000" y="103982"/>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12" name="Shape 212"/>
            <p:cNvSpPr/>
            <p:nvPr/>
          </p:nvSpPr>
          <p:spPr>
            <a:xfrm>
              <a:off x="2770164" y="1295400"/>
              <a:ext cx="1513808" cy="2767213"/>
            </a:xfrm>
            <a:custGeom>
              <a:avLst/>
              <a:gdLst/>
              <a:ahLst/>
              <a:cxnLst/>
              <a:rect l="0" t="0" r="0" b="0"/>
              <a:pathLst>
                <a:path w="120000" h="120000" extrusionOk="0">
                  <a:moveTo>
                    <a:pt x="60000" y="0"/>
                  </a:moveTo>
                  <a:lnTo>
                    <a:pt x="0" y="18747"/>
                  </a:lnTo>
                  <a:lnTo>
                    <a:pt x="0" y="18975"/>
                  </a:lnTo>
                  <a:lnTo>
                    <a:pt x="60000" y="0"/>
                  </a:lnTo>
                  <a:lnTo>
                    <a:pt x="120000" y="18747"/>
                  </a:lnTo>
                  <a:lnTo>
                    <a:pt x="120000" y="120000"/>
                  </a:lnTo>
                  <a:lnTo>
                    <a:pt x="120000" y="18747"/>
                  </a:lnTo>
                  <a:lnTo>
                    <a:pt x="60000" y="0"/>
                  </a:lnTo>
                  <a:close/>
                </a:path>
              </a:pathLst>
            </a:custGeom>
            <a:solidFill>
              <a:srgbClr val="E5E1DE"/>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13" name="Shape 213"/>
            <p:cNvSpPr/>
            <p:nvPr/>
          </p:nvSpPr>
          <p:spPr>
            <a:xfrm>
              <a:off x="2770164" y="1295400"/>
              <a:ext cx="1513808" cy="2767213"/>
            </a:xfrm>
            <a:custGeom>
              <a:avLst/>
              <a:gdLst/>
              <a:ahLst/>
              <a:cxnLst/>
              <a:rect l="0" t="0" r="0" b="0"/>
              <a:pathLst>
                <a:path w="120000" h="120000" extrusionOk="0">
                  <a:moveTo>
                    <a:pt x="60000" y="0"/>
                  </a:moveTo>
                  <a:lnTo>
                    <a:pt x="0" y="18747"/>
                  </a:lnTo>
                  <a:lnTo>
                    <a:pt x="0" y="18975"/>
                  </a:lnTo>
                  <a:lnTo>
                    <a:pt x="60000" y="0"/>
                  </a:lnTo>
                  <a:lnTo>
                    <a:pt x="120000" y="18747"/>
                  </a:lnTo>
                  <a:lnTo>
                    <a:pt x="120000" y="120000"/>
                  </a:lnTo>
                  <a:lnTo>
                    <a:pt x="120000" y="18747"/>
                  </a:lnTo>
                  <a:lnTo>
                    <a:pt x="60000" y="0"/>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14" name="Shape 214"/>
            <p:cNvSpPr/>
            <p:nvPr/>
          </p:nvSpPr>
          <p:spPr>
            <a:xfrm>
              <a:off x="2770164" y="1295400"/>
              <a:ext cx="1513808" cy="3199534"/>
            </a:xfrm>
            <a:custGeom>
              <a:avLst/>
              <a:gdLst/>
              <a:ahLst/>
              <a:cxnLst/>
              <a:rect l="0" t="0" r="0" b="0"/>
              <a:pathLst>
                <a:path w="120000" h="120000" extrusionOk="0">
                  <a:moveTo>
                    <a:pt x="60000" y="0"/>
                  </a:moveTo>
                  <a:lnTo>
                    <a:pt x="0" y="16411"/>
                  </a:lnTo>
                  <a:lnTo>
                    <a:pt x="0" y="103785"/>
                  </a:lnTo>
                  <a:lnTo>
                    <a:pt x="60000" y="120000"/>
                  </a:lnTo>
                  <a:lnTo>
                    <a:pt x="120000" y="103785"/>
                  </a:lnTo>
                  <a:lnTo>
                    <a:pt x="120000" y="16214"/>
                  </a:lnTo>
                  <a:lnTo>
                    <a:pt x="60000" y="0"/>
                  </a:lnTo>
                  <a:close/>
                </a:path>
              </a:pathLst>
            </a:custGeom>
            <a:solidFill>
              <a:srgbClr val="ECEAE8"/>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15" name="Shape 215"/>
            <p:cNvSpPr/>
            <p:nvPr/>
          </p:nvSpPr>
          <p:spPr>
            <a:xfrm>
              <a:off x="2770173" y="1295412"/>
              <a:ext cx="1513799" cy="3199499"/>
            </a:xfrm>
            <a:custGeom>
              <a:avLst/>
              <a:gdLst/>
              <a:ahLst/>
              <a:cxnLst/>
              <a:rect l="0" t="0" r="0" b="0"/>
              <a:pathLst>
                <a:path w="120000" h="120000" extrusionOk="0">
                  <a:moveTo>
                    <a:pt x="60000" y="0"/>
                  </a:moveTo>
                  <a:lnTo>
                    <a:pt x="0" y="16411"/>
                  </a:lnTo>
                  <a:lnTo>
                    <a:pt x="0" y="103785"/>
                  </a:lnTo>
                  <a:lnTo>
                    <a:pt x="60000" y="120000"/>
                  </a:lnTo>
                  <a:lnTo>
                    <a:pt x="120000" y="103785"/>
                  </a:lnTo>
                  <a:lnTo>
                    <a:pt x="120000" y="16214"/>
                  </a:lnTo>
                  <a:lnTo>
                    <a:pt x="60000" y="0"/>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16" name="Shape 216"/>
            <p:cNvSpPr/>
            <p:nvPr/>
          </p:nvSpPr>
          <p:spPr>
            <a:xfrm>
              <a:off x="4379692" y="1295401"/>
              <a:ext cx="1533306" cy="3225789"/>
            </a:xfrm>
            <a:custGeom>
              <a:avLst/>
              <a:gdLst/>
              <a:ahLst/>
              <a:cxnLst/>
              <a:rect l="0" t="0" r="0" b="0"/>
              <a:pathLst>
                <a:path w="120000" h="120000" extrusionOk="0">
                  <a:moveTo>
                    <a:pt x="120000" y="103982"/>
                  </a:moveTo>
                  <a:lnTo>
                    <a:pt x="60901" y="120000"/>
                  </a:lnTo>
                  <a:lnTo>
                    <a:pt x="0" y="103982"/>
                  </a:lnTo>
                  <a:lnTo>
                    <a:pt x="0" y="16798"/>
                  </a:lnTo>
                  <a:lnTo>
                    <a:pt x="60901" y="0"/>
                  </a:lnTo>
                  <a:lnTo>
                    <a:pt x="120000" y="16082"/>
                  </a:lnTo>
                  <a:lnTo>
                    <a:pt x="120000" y="103982"/>
                  </a:lnTo>
                  <a:close/>
                </a:path>
              </a:pathLst>
            </a:custGeom>
            <a:solidFill>
              <a:srgbClr val="FFFFFF"/>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17" name="Shape 217"/>
            <p:cNvSpPr/>
            <p:nvPr/>
          </p:nvSpPr>
          <p:spPr>
            <a:xfrm>
              <a:off x="4379692" y="1295401"/>
              <a:ext cx="1533306" cy="3225789"/>
            </a:xfrm>
            <a:custGeom>
              <a:avLst/>
              <a:gdLst/>
              <a:ahLst/>
              <a:cxnLst/>
              <a:rect l="0" t="0" r="0" b="0"/>
              <a:pathLst>
                <a:path w="120000" h="120000" extrusionOk="0">
                  <a:moveTo>
                    <a:pt x="120000" y="103982"/>
                  </a:moveTo>
                  <a:lnTo>
                    <a:pt x="60901" y="120000"/>
                  </a:lnTo>
                  <a:lnTo>
                    <a:pt x="0" y="103982"/>
                  </a:lnTo>
                  <a:lnTo>
                    <a:pt x="0" y="16798"/>
                  </a:lnTo>
                  <a:lnTo>
                    <a:pt x="60901" y="0"/>
                  </a:lnTo>
                  <a:lnTo>
                    <a:pt x="120000" y="16082"/>
                  </a:lnTo>
                  <a:lnTo>
                    <a:pt x="120000" y="103982"/>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18" name="Shape 218"/>
            <p:cNvSpPr/>
            <p:nvPr/>
          </p:nvSpPr>
          <p:spPr>
            <a:xfrm>
              <a:off x="4400962" y="1295400"/>
              <a:ext cx="1512035" cy="2767213"/>
            </a:xfrm>
            <a:custGeom>
              <a:avLst/>
              <a:gdLst/>
              <a:ahLst/>
              <a:cxnLst/>
              <a:rect l="0" t="0" r="0" b="0"/>
              <a:pathLst>
                <a:path w="120000" h="120000" extrusionOk="0">
                  <a:moveTo>
                    <a:pt x="60070" y="0"/>
                  </a:moveTo>
                  <a:lnTo>
                    <a:pt x="0" y="18747"/>
                  </a:lnTo>
                  <a:lnTo>
                    <a:pt x="0" y="18975"/>
                  </a:lnTo>
                  <a:lnTo>
                    <a:pt x="60070" y="0"/>
                  </a:lnTo>
                  <a:lnTo>
                    <a:pt x="120000" y="18747"/>
                  </a:lnTo>
                  <a:lnTo>
                    <a:pt x="120000" y="120000"/>
                  </a:lnTo>
                  <a:lnTo>
                    <a:pt x="120000" y="18747"/>
                  </a:lnTo>
                  <a:lnTo>
                    <a:pt x="60070" y="0"/>
                  </a:lnTo>
                  <a:close/>
                </a:path>
              </a:pathLst>
            </a:custGeom>
            <a:solidFill>
              <a:srgbClr val="E5E1DE"/>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19" name="Shape 219"/>
            <p:cNvSpPr/>
            <p:nvPr/>
          </p:nvSpPr>
          <p:spPr>
            <a:xfrm>
              <a:off x="4400962" y="1295400"/>
              <a:ext cx="1512035" cy="2767213"/>
            </a:xfrm>
            <a:custGeom>
              <a:avLst/>
              <a:gdLst/>
              <a:ahLst/>
              <a:cxnLst/>
              <a:rect l="0" t="0" r="0" b="0"/>
              <a:pathLst>
                <a:path w="120000" h="120000" extrusionOk="0">
                  <a:moveTo>
                    <a:pt x="60070" y="0"/>
                  </a:moveTo>
                  <a:lnTo>
                    <a:pt x="0" y="18747"/>
                  </a:lnTo>
                  <a:lnTo>
                    <a:pt x="0" y="18975"/>
                  </a:lnTo>
                  <a:lnTo>
                    <a:pt x="60070" y="0"/>
                  </a:lnTo>
                  <a:lnTo>
                    <a:pt x="120000" y="18747"/>
                  </a:lnTo>
                  <a:lnTo>
                    <a:pt x="120000" y="120000"/>
                  </a:lnTo>
                  <a:lnTo>
                    <a:pt x="120000" y="18747"/>
                  </a:lnTo>
                  <a:lnTo>
                    <a:pt x="60070" y="0"/>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20" name="Shape 220"/>
            <p:cNvSpPr/>
            <p:nvPr/>
          </p:nvSpPr>
          <p:spPr>
            <a:xfrm>
              <a:off x="4400962" y="1295400"/>
              <a:ext cx="1512035" cy="3199534"/>
            </a:xfrm>
            <a:custGeom>
              <a:avLst/>
              <a:gdLst/>
              <a:ahLst/>
              <a:cxnLst/>
              <a:rect l="0" t="0" r="0" b="0"/>
              <a:pathLst>
                <a:path w="120000" h="120000" extrusionOk="0">
                  <a:moveTo>
                    <a:pt x="60070" y="0"/>
                  </a:moveTo>
                  <a:lnTo>
                    <a:pt x="0" y="16411"/>
                  </a:lnTo>
                  <a:lnTo>
                    <a:pt x="0" y="103785"/>
                  </a:lnTo>
                  <a:lnTo>
                    <a:pt x="60070" y="120000"/>
                  </a:lnTo>
                  <a:lnTo>
                    <a:pt x="120000" y="103785"/>
                  </a:lnTo>
                  <a:lnTo>
                    <a:pt x="120000" y="16214"/>
                  </a:lnTo>
                  <a:lnTo>
                    <a:pt x="60070" y="0"/>
                  </a:lnTo>
                  <a:close/>
                </a:path>
              </a:pathLst>
            </a:custGeom>
            <a:solidFill>
              <a:srgbClr val="ECEAE8"/>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21" name="Shape 221"/>
            <p:cNvSpPr/>
            <p:nvPr/>
          </p:nvSpPr>
          <p:spPr>
            <a:xfrm>
              <a:off x="4400962" y="1295400"/>
              <a:ext cx="1512035" cy="3199534"/>
            </a:xfrm>
            <a:custGeom>
              <a:avLst/>
              <a:gdLst/>
              <a:ahLst/>
              <a:cxnLst/>
              <a:rect l="0" t="0" r="0" b="0"/>
              <a:pathLst>
                <a:path w="120000" h="120000" extrusionOk="0">
                  <a:moveTo>
                    <a:pt x="60070" y="0"/>
                  </a:moveTo>
                  <a:lnTo>
                    <a:pt x="0" y="16411"/>
                  </a:lnTo>
                  <a:lnTo>
                    <a:pt x="0" y="103785"/>
                  </a:lnTo>
                  <a:lnTo>
                    <a:pt x="60070" y="120000"/>
                  </a:lnTo>
                  <a:lnTo>
                    <a:pt x="120000" y="103785"/>
                  </a:lnTo>
                  <a:lnTo>
                    <a:pt x="120000" y="16214"/>
                  </a:lnTo>
                  <a:lnTo>
                    <a:pt x="60070" y="0"/>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22" name="Shape 222"/>
            <p:cNvSpPr/>
            <p:nvPr/>
          </p:nvSpPr>
          <p:spPr>
            <a:xfrm>
              <a:off x="4505546" y="1412671"/>
              <a:ext cx="1311731" cy="2489297"/>
            </a:xfrm>
            <a:custGeom>
              <a:avLst/>
              <a:gdLst/>
              <a:ahLst/>
              <a:cxnLst/>
              <a:rect l="0" t="0" r="0" b="0"/>
              <a:pathLst>
                <a:path w="120000" h="120000" extrusionOk="0">
                  <a:moveTo>
                    <a:pt x="120000" y="80744"/>
                  </a:moveTo>
                  <a:lnTo>
                    <a:pt x="59675" y="120000"/>
                  </a:lnTo>
                  <a:lnTo>
                    <a:pt x="0" y="80744"/>
                  </a:lnTo>
                  <a:lnTo>
                    <a:pt x="0" y="39255"/>
                  </a:lnTo>
                  <a:lnTo>
                    <a:pt x="59675" y="0"/>
                  </a:lnTo>
                  <a:lnTo>
                    <a:pt x="120000" y="39255"/>
                  </a:lnTo>
                  <a:lnTo>
                    <a:pt x="120000" y="80744"/>
                  </a:lnTo>
                  <a:close/>
                </a:path>
              </a:pathLst>
            </a:custGeom>
            <a:solidFill>
              <a:srgbClr val="827A04"/>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23" name="Shape 223"/>
            <p:cNvSpPr/>
            <p:nvPr/>
          </p:nvSpPr>
          <p:spPr>
            <a:xfrm>
              <a:off x="6010492" y="1295401"/>
              <a:ext cx="1533306" cy="3225789"/>
            </a:xfrm>
            <a:custGeom>
              <a:avLst/>
              <a:gdLst/>
              <a:ahLst/>
              <a:cxnLst/>
              <a:rect l="0" t="0" r="0" b="0"/>
              <a:pathLst>
                <a:path w="120000" h="120000" extrusionOk="0">
                  <a:moveTo>
                    <a:pt x="120000" y="103982"/>
                  </a:moveTo>
                  <a:lnTo>
                    <a:pt x="60763" y="120000"/>
                  </a:lnTo>
                  <a:lnTo>
                    <a:pt x="0" y="103982"/>
                  </a:lnTo>
                  <a:lnTo>
                    <a:pt x="0" y="16798"/>
                  </a:lnTo>
                  <a:lnTo>
                    <a:pt x="60763" y="0"/>
                  </a:lnTo>
                  <a:lnTo>
                    <a:pt x="120000" y="16082"/>
                  </a:lnTo>
                  <a:lnTo>
                    <a:pt x="120000" y="103982"/>
                  </a:lnTo>
                  <a:close/>
                </a:path>
              </a:pathLst>
            </a:custGeom>
            <a:solidFill>
              <a:srgbClr val="FFFFFF"/>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24" name="Shape 224"/>
            <p:cNvSpPr/>
            <p:nvPr/>
          </p:nvSpPr>
          <p:spPr>
            <a:xfrm>
              <a:off x="6010492" y="1295401"/>
              <a:ext cx="1533306" cy="3225789"/>
            </a:xfrm>
            <a:custGeom>
              <a:avLst/>
              <a:gdLst/>
              <a:ahLst/>
              <a:cxnLst/>
              <a:rect l="0" t="0" r="0" b="0"/>
              <a:pathLst>
                <a:path w="120000" h="120000" extrusionOk="0">
                  <a:moveTo>
                    <a:pt x="120000" y="103982"/>
                  </a:moveTo>
                  <a:lnTo>
                    <a:pt x="60763" y="120000"/>
                  </a:lnTo>
                  <a:lnTo>
                    <a:pt x="0" y="103982"/>
                  </a:lnTo>
                  <a:lnTo>
                    <a:pt x="0" y="16798"/>
                  </a:lnTo>
                  <a:lnTo>
                    <a:pt x="60763" y="0"/>
                  </a:lnTo>
                  <a:lnTo>
                    <a:pt x="120000" y="16082"/>
                  </a:lnTo>
                  <a:lnTo>
                    <a:pt x="120000" y="103982"/>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25" name="Shape 225"/>
            <p:cNvSpPr/>
            <p:nvPr/>
          </p:nvSpPr>
          <p:spPr>
            <a:xfrm>
              <a:off x="6031764" y="1295400"/>
              <a:ext cx="1512035" cy="2767213"/>
            </a:xfrm>
            <a:custGeom>
              <a:avLst/>
              <a:gdLst/>
              <a:ahLst/>
              <a:cxnLst/>
              <a:rect l="0" t="0" r="0" b="0"/>
              <a:pathLst>
                <a:path w="120000" h="120000" extrusionOk="0">
                  <a:moveTo>
                    <a:pt x="59929" y="0"/>
                  </a:moveTo>
                  <a:lnTo>
                    <a:pt x="0" y="18747"/>
                  </a:lnTo>
                  <a:lnTo>
                    <a:pt x="0" y="18975"/>
                  </a:lnTo>
                  <a:lnTo>
                    <a:pt x="59929" y="0"/>
                  </a:lnTo>
                  <a:lnTo>
                    <a:pt x="120000" y="18747"/>
                  </a:lnTo>
                  <a:lnTo>
                    <a:pt x="120000" y="120000"/>
                  </a:lnTo>
                  <a:lnTo>
                    <a:pt x="120000" y="18747"/>
                  </a:lnTo>
                  <a:lnTo>
                    <a:pt x="59929" y="0"/>
                  </a:lnTo>
                  <a:close/>
                </a:path>
              </a:pathLst>
            </a:custGeom>
            <a:solidFill>
              <a:srgbClr val="E5E1DE"/>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26" name="Shape 226"/>
            <p:cNvSpPr/>
            <p:nvPr/>
          </p:nvSpPr>
          <p:spPr>
            <a:xfrm>
              <a:off x="6031764" y="1295400"/>
              <a:ext cx="1512035" cy="2767213"/>
            </a:xfrm>
            <a:custGeom>
              <a:avLst/>
              <a:gdLst/>
              <a:ahLst/>
              <a:cxnLst/>
              <a:rect l="0" t="0" r="0" b="0"/>
              <a:pathLst>
                <a:path w="120000" h="120000" extrusionOk="0">
                  <a:moveTo>
                    <a:pt x="59929" y="0"/>
                  </a:moveTo>
                  <a:lnTo>
                    <a:pt x="0" y="18747"/>
                  </a:lnTo>
                  <a:lnTo>
                    <a:pt x="0" y="18975"/>
                  </a:lnTo>
                  <a:lnTo>
                    <a:pt x="59929" y="0"/>
                  </a:lnTo>
                  <a:lnTo>
                    <a:pt x="120000" y="18747"/>
                  </a:lnTo>
                  <a:lnTo>
                    <a:pt x="120000" y="120000"/>
                  </a:lnTo>
                  <a:lnTo>
                    <a:pt x="120000" y="18747"/>
                  </a:lnTo>
                  <a:lnTo>
                    <a:pt x="59929" y="0"/>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27" name="Shape 227"/>
            <p:cNvSpPr/>
            <p:nvPr/>
          </p:nvSpPr>
          <p:spPr>
            <a:xfrm>
              <a:off x="6031764" y="1295400"/>
              <a:ext cx="1512035" cy="3199534"/>
            </a:xfrm>
            <a:custGeom>
              <a:avLst/>
              <a:gdLst/>
              <a:ahLst/>
              <a:cxnLst/>
              <a:rect l="0" t="0" r="0" b="0"/>
              <a:pathLst>
                <a:path w="120000" h="120000" extrusionOk="0">
                  <a:moveTo>
                    <a:pt x="59929" y="0"/>
                  </a:moveTo>
                  <a:lnTo>
                    <a:pt x="0" y="16411"/>
                  </a:lnTo>
                  <a:lnTo>
                    <a:pt x="0" y="103785"/>
                  </a:lnTo>
                  <a:lnTo>
                    <a:pt x="59929" y="120000"/>
                  </a:lnTo>
                  <a:lnTo>
                    <a:pt x="120000" y="103785"/>
                  </a:lnTo>
                  <a:lnTo>
                    <a:pt x="120000" y="16214"/>
                  </a:lnTo>
                  <a:lnTo>
                    <a:pt x="59929" y="0"/>
                  </a:lnTo>
                  <a:close/>
                </a:path>
              </a:pathLst>
            </a:custGeom>
            <a:solidFill>
              <a:srgbClr val="ECEAE8"/>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28" name="Shape 228"/>
            <p:cNvSpPr/>
            <p:nvPr/>
          </p:nvSpPr>
          <p:spPr>
            <a:xfrm>
              <a:off x="6031770" y="1295413"/>
              <a:ext cx="1586400" cy="3199499"/>
            </a:xfrm>
            <a:custGeom>
              <a:avLst/>
              <a:gdLst/>
              <a:ahLst/>
              <a:cxnLst/>
              <a:rect l="0" t="0" r="0" b="0"/>
              <a:pathLst>
                <a:path w="120000" h="120000" extrusionOk="0">
                  <a:moveTo>
                    <a:pt x="59929" y="0"/>
                  </a:moveTo>
                  <a:lnTo>
                    <a:pt x="0" y="16411"/>
                  </a:lnTo>
                  <a:lnTo>
                    <a:pt x="0" y="103785"/>
                  </a:lnTo>
                  <a:lnTo>
                    <a:pt x="59929" y="120000"/>
                  </a:lnTo>
                  <a:lnTo>
                    <a:pt x="120000" y="103785"/>
                  </a:lnTo>
                  <a:lnTo>
                    <a:pt x="120000" y="16214"/>
                  </a:lnTo>
                  <a:lnTo>
                    <a:pt x="59929" y="0"/>
                  </a:lnTo>
                </a:path>
              </a:pathLst>
            </a:custGeom>
            <a:no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29" name="Shape 229"/>
            <p:cNvSpPr/>
            <p:nvPr/>
          </p:nvSpPr>
          <p:spPr>
            <a:xfrm>
              <a:off x="6136348" y="1412671"/>
              <a:ext cx="1309958" cy="2379689"/>
            </a:xfrm>
            <a:custGeom>
              <a:avLst/>
              <a:gdLst/>
              <a:ahLst/>
              <a:cxnLst/>
              <a:rect l="0" t="0" r="0" b="0"/>
              <a:pathLst>
                <a:path w="120000" h="120000" extrusionOk="0">
                  <a:moveTo>
                    <a:pt x="120000" y="80744"/>
                  </a:moveTo>
                  <a:lnTo>
                    <a:pt x="59594" y="120000"/>
                  </a:lnTo>
                  <a:lnTo>
                    <a:pt x="0" y="80744"/>
                  </a:lnTo>
                  <a:lnTo>
                    <a:pt x="0" y="39255"/>
                  </a:lnTo>
                  <a:lnTo>
                    <a:pt x="59594" y="0"/>
                  </a:lnTo>
                  <a:lnTo>
                    <a:pt x="120000" y="39255"/>
                  </a:lnTo>
                  <a:lnTo>
                    <a:pt x="120000" y="80744"/>
                  </a:lnTo>
                  <a:close/>
                </a:path>
              </a:pathLst>
            </a:custGeom>
            <a:solidFill>
              <a:srgbClr val="003C71"/>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30" name="Shape 230"/>
            <p:cNvSpPr/>
            <p:nvPr/>
          </p:nvSpPr>
          <p:spPr>
            <a:xfrm>
              <a:off x="2874747" y="1412671"/>
              <a:ext cx="1311731" cy="2489297"/>
            </a:xfrm>
            <a:custGeom>
              <a:avLst/>
              <a:gdLst/>
              <a:ahLst/>
              <a:cxnLst/>
              <a:rect l="0" t="0" r="0" b="0"/>
              <a:pathLst>
                <a:path w="120000" h="120000" extrusionOk="0">
                  <a:moveTo>
                    <a:pt x="120000" y="80744"/>
                  </a:moveTo>
                  <a:lnTo>
                    <a:pt x="59675" y="120000"/>
                  </a:lnTo>
                  <a:lnTo>
                    <a:pt x="0" y="80744"/>
                  </a:lnTo>
                  <a:lnTo>
                    <a:pt x="0" y="39255"/>
                  </a:lnTo>
                  <a:lnTo>
                    <a:pt x="59675" y="0"/>
                  </a:lnTo>
                  <a:lnTo>
                    <a:pt x="120000" y="39255"/>
                  </a:lnTo>
                  <a:lnTo>
                    <a:pt x="120000" y="80744"/>
                  </a:lnTo>
                  <a:close/>
                </a:path>
              </a:pathLst>
            </a:custGeom>
            <a:solidFill>
              <a:srgbClr val="4F758B"/>
            </a:solidFill>
            <a:ln>
              <a:noFill/>
            </a:ln>
          </p:spPr>
          <p:txBody>
            <a:bodyPr lIns="104275" tIns="52125" rIns="104275" bIns="52125" anchor="t" anchorCtr="0">
              <a:noAutofit/>
            </a:bodyPr>
            <a:lstStyle/>
            <a:p>
              <a:pPr marL="0" marR="0" lvl="0" indent="0" algn="l" rtl="0">
                <a:spcBef>
                  <a:spcPts val="0"/>
                </a:spcBef>
                <a:buNone/>
              </a:pPr>
              <a:endParaRPr sz="2100" b="0" i="0" u="none" strike="noStrike" cap="none" baseline="0" dirty="0">
                <a:solidFill>
                  <a:srgbClr val="000000"/>
                </a:solidFill>
                <a:latin typeface="Calibri"/>
                <a:ea typeface="Calibri"/>
                <a:cs typeface="Calibri"/>
                <a:sym typeface="Calibri"/>
              </a:endParaRPr>
            </a:p>
          </p:txBody>
        </p:sp>
        <p:sp>
          <p:nvSpPr>
            <p:cNvPr id="231" name="Shape 231"/>
            <p:cNvSpPr/>
            <p:nvPr/>
          </p:nvSpPr>
          <p:spPr>
            <a:xfrm>
              <a:off x="1346044" y="2109952"/>
              <a:ext cx="1082493" cy="888308"/>
            </a:xfrm>
            <a:prstGeom prst="rect">
              <a:avLst/>
            </a:prstGeom>
            <a:noFill/>
            <a:ln>
              <a:noFill/>
            </a:ln>
          </p:spPr>
          <p:txBody>
            <a:bodyPr lIns="0" tIns="0" rIns="0" bIns="0" anchor="t" anchorCtr="0">
              <a:noAutofit/>
            </a:bodyPr>
            <a:lstStyle/>
            <a:p>
              <a:pPr marL="0" marR="0" lvl="0" indent="0" algn="ctr" rtl="0">
                <a:spcBef>
                  <a:spcPts val="0"/>
                </a:spcBef>
                <a:spcAft>
                  <a:spcPts val="0"/>
                </a:spcAft>
                <a:buSzPct val="25000"/>
                <a:buNone/>
              </a:pPr>
              <a:r>
                <a:rPr lang="en-US" sz="1800" b="1" i="1" u="none" strike="noStrike" cap="none" baseline="0" dirty="0">
                  <a:solidFill>
                    <a:srgbClr val="FFFFFF"/>
                  </a:solidFill>
                  <a:latin typeface="Arial"/>
                  <a:ea typeface="Arial"/>
                  <a:cs typeface="Arial"/>
                  <a:sym typeface="Arial"/>
                </a:rPr>
                <a:t>Key </a:t>
              </a:r>
            </a:p>
            <a:p>
              <a:pPr marL="0" marR="0" lvl="0" indent="0" algn="ctr" rtl="0">
                <a:spcBef>
                  <a:spcPts val="0"/>
                </a:spcBef>
                <a:spcAft>
                  <a:spcPts val="0"/>
                </a:spcAft>
                <a:buSzPct val="25000"/>
                <a:buNone/>
              </a:pPr>
              <a:r>
                <a:rPr lang="en-US" sz="1800" b="1" i="1" u="none" strike="noStrike" cap="none" baseline="0" dirty="0">
                  <a:solidFill>
                    <a:srgbClr val="FFFFFF"/>
                  </a:solidFill>
                  <a:latin typeface="Arial"/>
                  <a:ea typeface="Arial"/>
                  <a:cs typeface="Arial"/>
                  <a:sym typeface="Arial"/>
                </a:rPr>
                <a:t>Sustainable </a:t>
              </a:r>
            </a:p>
            <a:p>
              <a:pPr marL="0" marR="0" lvl="0" indent="0" algn="ctr" rtl="0">
                <a:spcBef>
                  <a:spcPts val="0"/>
                </a:spcBef>
                <a:spcAft>
                  <a:spcPts val="0"/>
                </a:spcAft>
                <a:buSzPct val="25000"/>
                <a:buNone/>
              </a:pPr>
              <a:r>
                <a:rPr lang="en-US" sz="1800" b="1" i="1" u="none" strike="noStrike" cap="none" baseline="0" dirty="0">
                  <a:solidFill>
                    <a:srgbClr val="FFFFFF"/>
                  </a:solidFill>
                  <a:latin typeface="Arial"/>
                  <a:ea typeface="Arial"/>
                  <a:cs typeface="Arial"/>
                  <a:sym typeface="Arial"/>
                </a:rPr>
                <a:t>Products</a:t>
              </a:r>
            </a:p>
          </p:txBody>
        </p:sp>
        <p:sp>
          <p:nvSpPr>
            <p:cNvPr id="232" name="Shape 232"/>
            <p:cNvSpPr/>
            <p:nvPr/>
          </p:nvSpPr>
          <p:spPr>
            <a:xfrm>
              <a:off x="3061644" y="2028498"/>
              <a:ext cx="925401" cy="1316011"/>
            </a:xfrm>
            <a:prstGeom prst="rect">
              <a:avLst/>
            </a:prstGeom>
            <a:noFill/>
            <a:ln>
              <a:noFill/>
            </a:ln>
          </p:spPr>
          <p:txBody>
            <a:bodyPr lIns="0" tIns="0" rIns="0" bIns="0" anchor="t" anchorCtr="0">
              <a:noAutofit/>
            </a:bodyPr>
            <a:lstStyle/>
            <a:p>
              <a:pPr marL="0" marR="0" lvl="0" indent="0" algn="ctr" rtl="0">
                <a:spcBef>
                  <a:spcPts val="0"/>
                </a:spcBef>
                <a:spcAft>
                  <a:spcPts val="0"/>
                </a:spcAft>
                <a:buSzPct val="25000"/>
                <a:buNone/>
              </a:pPr>
              <a:r>
                <a:rPr lang="en-US" sz="1600" b="1" i="1" u="none" strike="noStrike" cap="none" baseline="0" dirty="0">
                  <a:solidFill>
                    <a:srgbClr val="FFFFFF"/>
                  </a:solidFill>
                  <a:latin typeface="Arial"/>
                  <a:ea typeface="Arial"/>
                  <a:cs typeface="Arial"/>
                  <a:sym typeface="Arial"/>
                </a:rPr>
                <a:t>E.O. 13693 + Energy </a:t>
              </a:r>
            </a:p>
            <a:p>
              <a:pPr marL="0" marR="0" lvl="0" indent="0" algn="ctr" rtl="0">
                <a:spcBef>
                  <a:spcPts val="0"/>
                </a:spcBef>
                <a:spcAft>
                  <a:spcPts val="0"/>
                </a:spcAft>
                <a:buSzPct val="25000"/>
                <a:buNone/>
              </a:pPr>
              <a:r>
                <a:rPr lang="en-US" sz="1600" b="1" i="1" u="none" strike="noStrike" cap="none" baseline="0" dirty="0">
                  <a:solidFill>
                    <a:srgbClr val="FFFFFF"/>
                  </a:solidFill>
                  <a:latin typeface="Arial"/>
                  <a:ea typeface="Arial"/>
                  <a:cs typeface="Arial"/>
                  <a:sym typeface="Arial"/>
                </a:rPr>
                <a:t>Efficiency</a:t>
              </a:r>
            </a:p>
            <a:p>
              <a:pPr marL="0" marR="0" lvl="0" indent="0" algn="ctr" rtl="0">
                <a:spcBef>
                  <a:spcPts val="0"/>
                </a:spcBef>
                <a:spcAft>
                  <a:spcPts val="0"/>
                </a:spcAft>
                <a:buSzPct val="25000"/>
                <a:buNone/>
              </a:pPr>
              <a:r>
                <a:rPr lang="en-US" sz="1600" b="1" i="1" u="none" strike="noStrike" cap="none" baseline="0" dirty="0">
                  <a:solidFill>
                    <a:srgbClr val="FFFFFF"/>
                  </a:solidFill>
                  <a:latin typeface="Arial"/>
                  <a:ea typeface="Arial"/>
                  <a:cs typeface="Arial"/>
                  <a:sym typeface="Arial"/>
                </a:rPr>
                <a:t>Improve-</a:t>
              </a:r>
            </a:p>
            <a:p>
              <a:pPr marL="0" marR="0" lvl="0" indent="0" algn="ctr" rtl="0">
                <a:spcBef>
                  <a:spcPts val="0"/>
                </a:spcBef>
                <a:spcAft>
                  <a:spcPts val="0"/>
                </a:spcAft>
                <a:buSzPct val="25000"/>
                <a:buNone/>
              </a:pPr>
              <a:r>
                <a:rPr lang="en-US" sz="1600" b="1" i="1" u="none" strike="noStrike" cap="none" baseline="0" dirty="0">
                  <a:solidFill>
                    <a:srgbClr val="FFFFFF"/>
                  </a:solidFill>
                  <a:latin typeface="Arial"/>
                  <a:ea typeface="Arial"/>
                  <a:cs typeface="Arial"/>
                  <a:sym typeface="Arial"/>
                </a:rPr>
                <a:t>ment Act</a:t>
              </a:r>
            </a:p>
          </p:txBody>
        </p:sp>
        <p:sp>
          <p:nvSpPr>
            <p:cNvPr id="233" name="Shape 233"/>
            <p:cNvSpPr/>
            <p:nvPr/>
          </p:nvSpPr>
          <p:spPr>
            <a:xfrm>
              <a:off x="4622112" y="1947041"/>
              <a:ext cx="1152704" cy="1357136"/>
            </a:xfrm>
            <a:prstGeom prst="rect">
              <a:avLst/>
            </a:prstGeom>
            <a:noFill/>
            <a:ln>
              <a:noFill/>
            </a:ln>
          </p:spPr>
          <p:txBody>
            <a:bodyPr lIns="0" tIns="0" rIns="0" bIns="0" anchor="t" anchorCtr="0">
              <a:noAutofit/>
            </a:bodyPr>
            <a:lstStyle/>
            <a:p>
              <a:pPr marL="0" marR="0" lvl="0" indent="0" algn="ctr" rtl="0">
                <a:spcBef>
                  <a:spcPts val="0"/>
                </a:spcBef>
                <a:spcAft>
                  <a:spcPts val="0"/>
                </a:spcAft>
                <a:buSzPct val="25000"/>
                <a:buNone/>
              </a:pPr>
              <a:r>
                <a:rPr lang="en-US" sz="1650" b="1" i="1" u="none" strike="noStrike" cap="none" baseline="0" dirty="0">
                  <a:solidFill>
                    <a:srgbClr val="FFFFFF"/>
                  </a:solidFill>
                  <a:latin typeface="Arial"/>
                  <a:ea typeface="Arial"/>
                  <a:cs typeface="Arial"/>
                  <a:sym typeface="Arial"/>
                </a:rPr>
                <a:t>LEED v4, </a:t>
              </a:r>
            </a:p>
            <a:p>
              <a:pPr marL="0" marR="0" lvl="0" indent="0" algn="ctr" rtl="0">
                <a:spcBef>
                  <a:spcPts val="0"/>
                </a:spcBef>
                <a:spcAft>
                  <a:spcPts val="0"/>
                </a:spcAft>
                <a:buSzPct val="25000"/>
                <a:buNone/>
              </a:pPr>
              <a:r>
                <a:rPr lang="en-US" sz="1650" b="1" i="1" u="none" strike="noStrike" cap="none" baseline="0" dirty="0">
                  <a:solidFill>
                    <a:srgbClr val="FFFFFF"/>
                  </a:solidFill>
                  <a:latin typeface="Arial"/>
                  <a:ea typeface="Arial"/>
                  <a:cs typeface="Arial"/>
                  <a:sym typeface="Arial"/>
                </a:rPr>
                <a:t>Green Globes,</a:t>
              </a:r>
            </a:p>
            <a:p>
              <a:pPr marL="0" marR="0" lvl="0" indent="0" algn="ctr" rtl="0">
                <a:spcBef>
                  <a:spcPts val="0"/>
                </a:spcBef>
                <a:spcAft>
                  <a:spcPts val="0"/>
                </a:spcAft>
                <a:buSzPct val="25000"/>
                <a:buNone/>
              </a:pPr>
              <a:r>
                <a:rPr lang="en-US" sz="1650" b="1" i="1" u="none" strike="noStrike" cap="none" baseline="0" dirty="0">
                  <a:solidFill>
                    <a:srgbClr val="FFFFFF"/>
                  </a:solidFill>
                  <a:latin typeface="Arial"/>
                  <a:ea typeface="Arial"/>
                  <a:cs typeface="Arial"/>
                  <a:sym typeface="Arial"/>
                </a:rPr>
                <a:t>Rating </a:t>
              </a:r>
            </a:p>
            <a:p>
              <a:pPr marL="0" marR="0" lvl="0" indent="0" algn="ctr" rtl="0">
                <a:spcBef>
                  <a:spcPts val="0"/>
                </a:spcBef>
                <a:spcAft>
                  <a:spcPts val="0"/>
                </a:spcAft>
                <a:buSzPct val="25000"/>
                <a:buNone/>
              </a:pPr>
              <a:r>
                <a:rPr lang="en-US" sz="1650" b="1" i="1" u="none" strike="noStrike" cap="none" baseline="0" dirty="0">
                  <a:solidFill>
                    <a:srgbClr val="FFFFFF"/>
                  </a:solidFill>
                  <a:latin typeface="Arial"/>
                  <a:ea typeface="Arial"/>
                  <a:cs typeface="Arial"/>
                  <a:sym typeface="Arial"/>
                </a:rPr>
                <a:t>System</a:t>
              </a:r>
            </a:p>
            <a:p>
              <a:pPr marL="0" marR="0" lvl="0" indent="0" algn="ctr" rtl="0">
                <a:spcBef>
                  <a:spcPts val="0"/>
                </a:spcBef>
                <a:spcAft>
                  <a:spcPts val="0"/>
                </a:spcAft>
                <a:buSzPct val="25000"/>
                <a:buNone/>
              </a:pPr>
              <a:r>
                <a:rPr lang="en-US" sz="1650" b="1" i="1" u="none" strike="noStrike" cap="none" baseline="0" dirty="0">
                  <a:solidFill>
                    <a:srgbClr val="FFFFFF"/>
                  </a:solidFill>
                  <a:latin typeface="Arial"/>
                  <a:ea typeface="Arial"/>
                  <a:cs typeface="Arial"/>
                  <a:sym typeface="Arial"/>
                </a:rPr>
                <a:t> Updates</a:t>
              </a:r>
            </a:p>
          </p:txBody>
        </p:sp>
        <p:sp>
          <p:nvSpPr>
            <p:cNvPr id="234" name="Shape 234"/>
            <p:cNvSpPr/>
            <p:nvPr/>
          </p:nvSpPr>
          <p:spPr>
            <a:xfrm>
              <a:off x="6338403" y="2109952"/>
              <a:ext cx="878250" cy="888308"/>
            </a:xfrm>
            <a:prstGeom prst="rect">
              <a:avLst/>
            </a:prstGeom>
            <a:noFill/>
            <a:ln>
              <a:noFill/>
            </a:ln>
          </p:spPr>
          <p:txBody>
            <a:bodyPr lIns="0" tIns="0" rIns="0" bIns="0" anchor="t" anchorCtr="0">
              <a:noAutofit/>
            </a:bodyPr>
            <a:lstStyle/>
            <a:p>
              <a:pPr marL="0" marR="0" lvl="0" indent="0" algn="ctr" rtl="0">
                <a:spcBef>
                  <a:spcPts val="0"/>
                </a:spcBef>
                <a:spcAft>
                  <a:spcPts val="0"/>
                </a:spcAft>
                <a:buSzPct val="25000"/>
                <a:buNone/>
              </a:pPr>
              <a:r>
                <a:rPr lang="en-US" sz="1800" b="1" i="1" u="none" strike="noStrike" cap="none" baseline="0" dirty="0">
                  <a:solidFill>
                    <a:srgbClr val="FFFFFF"/>
                  </a:solidFill>
                  <a:latin typeface="Arial"/>
                  <a:ea typeface="Arial"/>
                  <a:cs typeface="Arial"/>
                  <a:sym typeface="Arial"/>
                </a:rPr>
                <a:t>Guiding</a:t>
              </a:r>
            </a:p>
            <a:p>
              <a:pPr marL="0" marR="0" lvl="0" indent="0" algn="ctr" rtl="0">
                <a:spcBef>
                  <a:spcPts val="0"/>
                </a:spcBef>
                <a:spcAft>
                  <a:spcPts val="0"/>
                </a:spcAft>
                <a:buSzPct val="25000"/>
                <a:buNone/>
              </a:pPr>
              <a:r>
                <a:rPr lang="en-US" sz="1800" b="1" i="1" u="none" strike="noStrike" cap="none" baseline="0" dirty="0">
                  <a:solidFill>
                    <a:srgbClr val="FFFFFF"/>
                  </a:solidFill>
                  <a:latin typeface="Arial"/>
                  <a:ea typeface="Arial"/>
                  <a:cs typeface="Arial"/>
                  <a:sym typeface="Arial"/>
                </a:rPr>
                <a:t>Principles</a:t>
              </a:r>
            </a:p>
            <a:p>
              <a:pPr marL="0" marR="0" lvl="0" indent="0" algn="ctr" rtl="0">
                <a:spcBef>
                  <a:spcPts val="0"/>
                </a:spcBef>
                <a:spcAft>
                  <a:spcPts val="0"/>
                </a:spcAft>
                <a:buSzPct val="25000"/>
                <a:buNone/>
              </a:pPr>
              <a:r>
                <a:rPr lang="en-US" sz="1800" b="1" i="1" u="none" strike="noStrike" cap="none" baseline="0" dirty="0">
                  <a:solidFill>
                    <a:srgbClr val="FFFFFF"/>
                  </a:solidFill>
                  <a:latin typeface="Arial"/>
                  <a:ea typeface="Arial"/>
                  <a:cs typeface="Arial"/>
                  <a:sym typeface="Arial"/>
                </a:rPr>
                <a:t>Changes</a:t>
              </a:r>
            </a:p>
          </p:txBody>
        </p:sp>
        <p:sp>
          <p:nvSpPr>
            <p:cNvPr id="235" name="Shape 235"/>
            <p:cNvSpPr/>
            <p:nvPr/>
          </p:nvSpPr>
          <p:spPr>
            <a:xfrm>
              <a:off x="1172732" y="4669126"/>
              <a:ext cx="1475099" cy="1513499"/>
            </a:xfrm>
            <a:prstGeom prst="rect">
              <a:avLst/>
            </a:prstGeom>
            <a:noFill/>
            <a:ln>
              <a:noFill/>
            </a:ln>
          </p:spPr>
          <p:txBody>
            <a:bodyPr lIns="0" tIns="0" rIns="0" bIns="0" anchor="t" anchorCtr="0">
              <a:noAutofit/>
            </a:bodyPr>
            <a:lstStyle/>
            <a:p>
              <a:pPr marR="0" algn="l" rtl="0">
                <a:spcBef>
                  <a:spcPts val="0"/>
                </a:spcBef>
                <a:spcAft>
                  <a:spcPts val="200"/>
                </a:spcAft>
                <a:buNone/>
              </a:pPr>
              <a:r>
                <a:rPr lang="en-US" sz="1400" b="1" i="0" u="none" strike="noStrike" cap="none" baseline="0" dirty="0">
                  <a:solidFill>
                    <a:srgbClr val="EEECE1"/>
                  </a:solidFill>
                  <a:latin typeface="Arial"/>
                  <a:ea typeface="Arial"/>
                  <a:cs typeface="Arial"/>
                  <a:sym typeface="Arial"/>
                </a:rPr>
                <a:t>PBS Consistency</a:t>
              </a:r>
            </a:p>
            <a:p>
              <a:pPr marR="0" lvl="0" algn="l" rtl="0">
                <a:spcBef>
                  <a:spcPts val="0"/>
                </a:spcBef>
                <a:spcAft>
                  <a:spcPts val="200"/>
                </a:spcAft>
                <a:buNone/>
              </a:pPr>
              <a:endParaRPr sz="600" b="1" dirty="0">
                <a:solidFill>
                  <a:srgbClr val="EEECE1"/>
                </a:solidFill>
              </a:endParaRPr>
            </a:p>
            <a:p>
              <a:pPr marR="0" algn="l" rtl="0">
                <a:spcBef>
                  <a:spcPts val="0"/>
                </a:spcBef>
                <a:spcAft>
                  <a:spcPts val="200"/>
                </a:spcAft>
                <a:buNone/>
              </a:pPr>
              <a:r>
                <a:rPr lang="en-US" sz="1400" b="1" i="0" u="none" strike="noStrike" cap="none" baseline="0" dirty="0">
                  <a:solidFill>
                    <a:srgbClr val="EEECE1"/>
                  </a:solidFill>
                  <a:latin typeface="Arial"/>
                  <a:ea typeface="Arial"/>
                  <a:cs typeface="Arial"/>
                  <a:sym typeface="Arial"/>
                </a:rPr>
                <a:t>LAC Issued</a:t>
              </a:r>
            </a:p>
            <a:p>
              <a:pPr marR="0" algn="l" rtl="0">
                <a:spcBef>
                  <a:spcPts val="0"/>
                </a:spcBef>
                <a:spcAft>
                  <a:spcPts val="200"/>
                </a:spcAft>
                <a:buNone/>
              </a:pPr>
              <a:r>
                <a:rPr lang="en-US" sz="1200" i="1" dirty="0">
                  <a:solidFill>
                    <a:srgbClr val="EEECE1"/>
                  </a:solidFill>
                </a:rPr>
                <a:t>(</a:t>
              </a:r>
              <a:r>
                <a:rPr lang="en-US" sz="1200" i="1" u="none" strike="noStrike" cap="none" baseline="0" dirty="0">
                  <a:solidFill>
                    <a:srgbClr val="EEECE1"/>
                  </a:solidFill>
                  <a:latin typeface="Arial"/>
                  <a:ea typeface="Arial"/>
                  <a:cs typeface="Arial"/>
                  <a:sym typeface="Arial"/>
                </a:rPr>
                <a:t>April 2015)</a:t>
              </a:r>
            </a:p>
            <a:p>
              <a:pPr marR="0" lvl="0" algn="l" rtl="0">
                <a:spcBef>
                  <a:spcPts val="0"/>
                </a:spcBef>
                <a:spcAft>
                  <a:spcPts val="200"/>
                </a:spcAft>
                <a:buNone/>
              </a:pPr>
              <a:endParaRPr sz="600" b="1" dirty="0">
                <a:solidFill>
                  <a:srgbClr val="EEECE1"/>
                </a:solidFill>
              </a:endParaRPr>
            </a:p>
            <a:p>
              <a:pPr marR="0" algn="l" rtl="0">
                <a:spcBef>
                  <a:spcPts val="0"/>
                </a:spcBef>
                <a:spcAft>
                  <a:spcPts val="200"/>
                </a:spcAft>
                <a:buNone/>
              </a:pPr>
              <a:r>
                <a:rPr lang="en-US" sz="1400" b="1" i="0" u="none" strike="noStrike" cap="none" baseline="0" dirty="0">
                  <a:solidFill>
                    <a:srgbClr val="EEECE1"/>
                  </a:solidFill>
                  <a:latin typeface="Arial"/>
                  <a:ea typeface="Arial"/>
                  <a:cs typeface="Arial"/>
                  <a:sym typeface="Arial"/>
                </a:rPr>
                <a:t>KSP language in new  lease models </a:t>
              </a:r>
            </a:p>
            <a:p>
              <a:pPr marR="0" lvl="0" algn="l" rtl="0">
                <a:spcBef>
                  <a:spcPts val="0"/>
                </a:spcBef>
                <a:spcAft>
                  <a:spcPts val="200"/>
                </a:spcAft>
                <a:buNone/>
              </a:pPr>
              <a:r>
                <a:rPr lang="en-US" sz="1200" i="1" dirty="0">
                  <a:solidFill>
                    <a:srgbClr val="EEECE1"/>
                  </a:solidFill>
                </a:rPr>
                <a:t>(May 2015)</a:t>
              </a:r>
            </a:p>
            <a:p>
              <a:pPr marL="0" marR="0" lvl="0" indent="0" algn="l" rtl="0">
                <a:spcBef>
                  <a:spcPts val="0"/>
                </a:spcBef>
                <a:spcAft>
                  <a:spcPts val="200"/>
                </a:spcAft>
                <a:buNone/>
              </a:pPr>
              <a:endParaRPr sz="1100" b="1" i="0" u="none" strike="noStrike" cap="none" baseline="0" dirty="0">
                <a:solidFill>
                  <a:srgbClr val="EEECE1"/>
                </a:solidFill>
                <a:latin typeface="Arial"/>
                <a:ea typeface="Arial"/>
                <a:cs typeface="Arial"/>
                <a:sym typeface="Arial"/>
              </a:endParaRPr>
            </a:p>
          </p:txBody>
        </p:sp>
        <p:sp>
          <p:nvSpPr>
            <p:cNvPr id="236" name="Shape 236"/>
            <p:cNvSpPr/>
            <p:nvPr/>
          </p:nvSpPr>
          <p:spPr>
            <a:xfrm>
              <a:off x="1192153" y="2598684"/>
              <a:ext cx="1277359" cy="263201"/>
            </a:xfrm>
            <a:prstGeom prst="rect">
              <a:avLst/>
            </a:prstGeom>
            <a:noFill/>
            <a:ln>
              <a:noFill/>
            </a:ln>
          </p:spPr>
          <p:txBody>
            <a:bodyPr lIns="0" tIns="0" rIns="0" bIns="0" anchor="t" anchorCtr="0">
              <a:noAutofit/>
            </a:bodyPr>
            <a:lstStyle/>
            <a:p>
              <a:pPr marL="0" marR="0" lvl="0" indent="0" algn="ctr" rtl="0">
                <a:spcBef>
                  <a:spcPts val="0"/>
                </a:spcBef>
                <a:spcAft>
                  <a:spcPts val="200"/>
                </a:spcAft>
                <a:buNone/>
              </a:pPr>
              <a:endParaRPr sz="1600" b="0" i="0" u="none" strike="noStrike" cap="none" baseline="0" dirty="0">
                <a:solidFill>
                  <a:srgbClr val="862633"/>
                </a:solidFill>
                <a:latin typeface="Arial"/>
                <a:ea typeface="Arial"/>
                <a:cs typeface="Arial"/>
                <a:sym typeface="Arial"/>
              </a:endParaRPr>
            </a:p>
          </p:txBody>
        </p:sp>
        <p:sp>
          <p:nvSpPr>
            <p:cNvPr id="237" name="Shape 237"/>
            <p:cNvSpPr/>
            <p:nvPr/>
          </p:nvSpPr>
          <p:spPr>
            <a:xfrm>
              <a:off x="2778884" y="4502926"/>
              <a:ext cx="1475099" cy="1321800"/>
            </a:xfrm>
            <a:prstGeom prst="rect">
              <a:avLst/>
            </a:prstGeom>
            <a:noFill/>
            <a:ln>
              <a:noFill/>
            </a:ln>
          </p:spPr>
          <p:txBody>
            <a:bodyPr lIns="0" tIns="0" rIns="0" bIns="0" anchor="t" anchorCtr="0">
              <a:noAutofit/>
            </a:bodyPr>
            <a:lstStyle/>
            <a:p>
              <a:pPr marL="0" marR="0" lvl="0" indent="0" algn="l" rtl="0">
                <a:spcBef>
                  <a:spcPts val="0"/>
                </a:spcBef>
                <a:spcAft>
                  <a:spcPts val="200"/>
                </a:spcAft>
                <a:buSzPct val="25000"/>
                <a:buNone/>
              </a:pPr>
              <a:r>
                <a:rPr lang="en-US" sz="1400" b="1" i="0" u="none" strike="noStrike" cap="none" baseline="0" dirty="0">
                  <a:solidFill>
                    <a:srgbClr val="EEECE1"/>
                  </a:solidFill>
                  <a:latin typeface="Arial"/>
                  <a:ea typeface="Arial"/>
                  <a:cs typeface="Arial"/>
                  <a:sym typeface="Arial"/>
                </a:rPr>
                <a:t> </a:t>
              </a:r>
            </a:p>
            <a:p>
              <a:pPr marR="0" algn="l" rtl="0">
                <a:spcBef>
                  <a:spcPts val="0"/>
                </a:spcBef>
                <a:spcAft>
                  <a:spcPts val="200"/>
                </a:spcAft>
                <a:buNone/>
              </a:pPr>
              <a:r>
                <a:rPr lang="en-US" sz="1400" b="1" i="0" u="none" strike="noStrike" cap="none" baseline="0" dirty="0">
                  <a:solidFill>
                    <a:srgbClr val="EEECE1"/>
                  </a:solidFill>
                  <a:latin typeface="Arial"/>
                  <a:ea typeface="Arial"/>
                  <a:cs typeface="Arial"/>
                  <a:sym typeface="Arial"/>
                </a:rPr>
                <a:t>New E.O. on Sustainability</a:t>
              </a:r>
            </a:p>
            <a:p>
              <a:pPr marR="0" algn="l" rtl="0">
                <a:spcBef>
                  <a:spcPts val="0"/>
                </a:spcBef>
                <a:spcAft>
                  <a:spcPts val="200"/>
                </a:spcAft>
                <a:buNone/>
              </a:pPr>
              <a:r>
                <a:rPr lang="en-US" sz="1200" i="1" u="none" strike="noStrike" cap="none" baseline="0" dirty="0">
                  <a:solidFill>
                    <a:srgbClr val="EEECE1"/>
                  </a:solidFill>
                  <a:latin typeface="Arial"/>
                  <a:ea typeface="Arial"/>
                  <a:cs typeface="Arial"/>
                  <a:sym typeface="Arial"/>
                </a:rPr>
                <a:t>(March 2015)</a:t>
              </a:r>
            </a:p>
            <a:p>
              <a:pPr marR="0" lvl="0" algn="l" rtl="0">
                <a:spcBef>
                  <a:spcPts val="0"/>
                </a:spcBef>
                <a:spcAft>
                  <a:spcPts val="200"/>
                </a:spcAft>
                <a:buNone/>
              </a:pPr>
              <a:endParaRPr sz="600" b="1" dirty="0">
                <a:solidFill>
                  <a:srgbClr val="EEECE1"/>
                </a:solidFill>
              </a:endParaRPr>
            </a:p>
            <a:p>
              <a:pPr marR="0" lvl="0" algn="l" rtl="0">
                <a:spcBef>
                  <a:spcPts val="0"/>
                </a:spcBef>
                <a:spcAft>
                  <a:spcPts val="200"/>
                </a:spcAft>
                <a:buNone/>
              </a:pPr>
              <a:r>
                <a:rPr lang="en-US" sz="1400" b="1" i="0" u="none" strike="noStrike" cap="none" baseline="0" dirty="0">
                  <a:solidFill>
                    <a:srgbClr val="EEECE1"/>
                  </a:solidFill>
                  <a:latin typeface="Arial"/>
                  <a:ea typeface="Arial"/>
                  <a:cs typeface="Arial"/>
                  <a:sym typeface="Arial"/>
                </a:rPr>
                <a:t>Energy Efficiency Act (</a:t>
              </a:r>
              <a:r>
                <a:rPr lang="en-US" sz="1200" i="1" u="none" strike="noStrike" cap="none" baseline="0" dirty="0">
                  <a:solidFill>
                    <a:srgbClr val="EEECE1"/>
                  </a:solidFill>
                  <a:latin typeface="Arial"/>
                  <a:ea typeface="Arial"/>
                  <a:cs typeface="Arial"/>
                  <a:sym typeface="Arial"/>
                </a:rPr>
                <a:t>April 2015)</a:t>
              </a:r>
            </a:p>
          </p:txBody>
        </p:sp>
        <p:sp>
          <p:nvSpPr>
            <p:cNvPr id="238" name="Shape 238"/>
            <p:cNvSpPr/>
            <p:nvPr/>
          </p:nvSpPr>
          <p:spPr>
            <a:xfrm>
              <a:off x="4431365" y="4669128"/>
              <a:ext cx="1534199" cy="1109699"/>
            </a:xfrm>
            <a:prstGeom prst="rect">
              <a:avLst/>
            </a:prstGeom>
            <a:noFill/>
            <a:ln>
              <a:noFill/>
            </a:ln>
          </p:spPr>
          <p:txBody>
            <a:bodyPr lIns="0" tIns="0" rIns="0" bIns="0" anchor="t" anchorCtr="0">
              <a:noAutofit/>
            </a:bodyPr>
            <a:lstStyle/>
            <a:p>
              <a:pPr marR="0" algn="l" rtl="0">
                <a:spcBef>
                  <a:spcPts val="0"/>
                </a:spcBef>
                <a:spcAft>
                  <a:spcPts val="200"/>
                </a:spcAft>
                <a:buNone/>
              </a:pPr>
              <a:r>
                <a:rPr lang="en-US" sz="1400" b="1" i="0" u="none" strike="noStrike" cap="none" baseline="0" dirty="0">
                  <a:solidFill>
                    <a:schemeClr val="lt1"/>
                  </a:solidFill>
                  <a:latin typeface="Arial"/>
                  <a:ea typeface="Arial"/>
                  <a:cs typeface="Arial"/>
                  <a:sym typeface="Arial"/>
                </a:rPr>
                <a:t>LEED v4 mandatory </a:t>
              </a:r>
              <a:r>
                <a:rPr lang="en-US" sz="1200" i="1" dirty="0">
                  <a:solidFill>
                    <a:schemeClr val="lt1"/>
                  </a:solidFill>
                </a:rPr>
                <a:t>(</a:t>
              </a:r>
              <a:r>
                <a:rPr lang="en-US" sz="1200" i="1" u="none" strike="noStrike" cap="none" baseline="0" dirty="0">
                  <a:solidFill>
                    <a:schemeClr val="lt1"/>
                  </a:solidFill>
                  <a:latin typeface="Arial"/>
                  <a:ea typeface="Arial"/>
                  <a:cs typeface="Arial"/>
                  <a:sym typeface="Arial"/>
                </a:rPr>
                <a:t>October 2016)</a:t>
              </a:r>
            </a:p>
            <a:p>
              <a:pPr marR="0" lvl="0" algn="l" rtl="0">
                <a:spcBef>
                  <a:spcPts val="0"/>
                </a:spcBef>
                <a:spcAft>
                  <a:spcPts val="200"/>
                </a:spcAft>
                <a:buNone/>
              </a:pPr>
              <a:endParaRPr sz="600" b="1" dirty="0">
                <a:solidFill>
                  <a:schemeClr val="lt1"/>
                </a:solidFill>
              </a:endParaRPr>
            </a:p>
            <a:p>
              <a:pPr marR="0" algn="l" rtl="0">
                <a:spcBef>
                  <a:spcPts val="0"/>
                </a:spcBef>
                <a:spcAft>
                  <a:spcPts val="200"/>
                </a:spcAft>
                <a:buNone/>
              </a:pPr>
              <a:r>
                <a:rPr lang="en-US" sz="1400" b="1" i="0" u="none" strike="noStrike" cap="none" baseline="0" dirty="0">
                  <a:solidFill>
                    <a:schemeClr val="lt1"/>
                  </a:solidFill>
                  <a:latin typeface="Arial"/>
                  <a:ea typeface="Arial"/>
                  <a:cs typeface="Arial"/>
                  <a:sym typeface="Arial"/>
                </a:rPr>
                <a:t>Cost study D&amp;C</a:t>
              </a:r>
            </a:p>
            <a:p>
              <a:pPr marR="0" lvl="0" algn="l" rtl="0">
                <a:spcBef>
                  <a:spcPts val="0"/>
                </a:spcBef>
                <a:spcAft>
                  <a:spcPts val="200"/>
                </a:spcAft>
                <a:buNone/>
              </a:pPr>
              <a:endParaRPr sz="600" b="1" dirty="0">
                <a:solidFill>
                  <a:schemeClr val="lt1"/>
                </a:solidFill>
              </a:endParaRPr>
            </a:p>
            <a:p>
              <a:pPr marR="0" lvl="0" algn="l" rtl="0">
                <a:spcBef>
                  <a:spcPts val="0"/>
                </a:spcBef>
                <a:spcAft>
                  <a:spcPts val="200"/>
                </a:spcAft>
                <a:buNone/>
              </a:pPr>
              <a:r>
                <a:rPr lang="en-US" sz="1400" b="1" i="0" u="none" strike="noStrike" cap="none" baseline="0" dirty="0">
                  <a:solidFill>
                    <a:schemeClr val="lt1"/>
                  </a:solidFill>
                  <a:latin typeface="Arial"/>
                  <a:ea typeface="Arial"/>
                  <a:cs typeface="Arial"/>
                  <a:sym typeface="Arial"/>
                </a:rPr>
                <a:t>Green Globes/ Living Bldg. Challenge </a:t>
              </a:r>
              <a:r>
                <a:rPr lang="en-US" b="1" dirty="0">
                  <a:solidFill>
                    <a:schemeClr val="lt1"/>
                  </a:solidFill>
                </a:rPr>
                <a:t> + </a:t>
              </a:r>
              <a:r>
                <a:rPr lang="en-US" sz="1400" b="1" i="0" u="none" strike="noStrike" cap="none" baseline="0" dirty="0">
                  <a:solidFill>
                    <a:schemeClr val="lt1"/>
                  </a:solidFill>
                  <a:latin typeface="Arial"/>
                  <a:ea typeface="Arial"/>
                  <a:cs typeface="Arial"/>
                  <a:sym typeface="Arial"/>
                </a:rPr>
                <a:t>Guiding Principles</a:t>
              </a:r>
            </a:p>
          </p:txBody>
        </p:sp>
        <p:sp>
          <p:nvSpPr>
            <p:cNvPr id="239" name="Shape 239"/>
            <p:cNvSpPr/>
            <p:nvPr/>
          </p:nvSpPr>
          <p:spPr>
            <a:xfrm>
              <a:off x="6022962" y="4804391"/>
              <a:ext cx="1586400" cy="1064399"/>
            </a:xfrm>
            <a:prstGeom prst="rect">
              <a:avLst/>
            </a:prstGeom>
            <a:noFill/>
            <a:ln>
              <a:noFill/>
            </a:ln>
          </p:spPr>
          <p:txBody>
            <a:bodyPr lIns="0" tIns="0" rIns="0" bIns="0" anchor="t" anchorCtr="0">
              <a:noAutofit/>
            </a:bodyPr>
            <a:lstStyle/>
            <a:p>
              <a:pPr marR="0" algn="l" rtl="0">
                <a:spcBef>
                  <a:spcPts val="0"/>
                </a:spcBef>
                <a:spcAft>
                  <a:spcPts val="200"/>
                </a:spcAft>
                <a:buNone/>
              </a:pPr>
              <a:r>
                <a:rPr lang="en-US" sz="1400" b="1" i="0" u="none" strike="noStrike" cap="none" baseline="0" dirty="0">
                  <a:solidFill>
                    <a:schemeClr val="lt1"/>
                  </a:solidFill>
                  <a:latin typeface="Arial"/>
                  <a:ea typeface="Arial"/>
                  <a:cs typeface="Arial"/>
                  <a:sym typeface="Arial"/>
                </a:rPr>
                <a:t>New Guiding Principles </a:t>
              </a:r>
            </a:p>
            <a:p>
              <a:pPr marR="0" algn="l" rtl="0">
                <a:spcBef>
                  <a:spcPts val="0"/>
                </a:spcBef>
                <a:spcAft>
                  <a:spcPts val="200"/>
                </a:spcAft>
                <a:buNone/>
              </a:pPr>
              <a:r>
                <a:rPr lang="en-US" sz="1200" i="1" dirty="0">
                  <a:solidFill>
                    <a:schemeClr val="lt1"/>
                  </a:solidFill>
                </a:rPr>
                <a:t>(</a:t>
              </a:r>
              <a:r>
                <a:rPr lang="en-US" sz="1200" i="1" u="none" strike="noStrike" cap="none" baseline="0" dirty="0">
                  <a:solidFill>
                    <a:schemeClr val="lt1"/>
                  </a:solidFill>
                  <a:latin typeface="Arial"/>
                  <a:ea typeface="Arial"/>
                  <a:cs typeface="Arial"/>
                  <a:sym typeface="Arial"/>
                </a:rPr>
                <a:t>October 2015</a:t>
              </a:r>
              <a:r>
                <a:rPr lang="en-US" sz="1200" i="1" dirty="0">
                  <a:solidFill>
                    <a:schemeClr val="lt1"/>
                  </a:solidFill>
                </a:rPr>
                <a:t>)</a:t>
              </a:r>
            </a:p>
            <a:p>
              <a:pPr marR="0" lvl="0" algn="l" rtl="0">
                <a:spcBef>
                  <a:spcPts val="0"/>
                </a:spcBef>
                <a:spcAft>
                  <a:spcPts val="200"/>
                </a:spcAft>
                <a:buNone/>
              </a:pPr>
              <a:endParaRPr sz="600" b="1" dirty="0">
                <a:solidFill>
                  <a:schemeClr val="lt1"/>
                </a:solidFill>
              </a:endParaRPr>
            </a:p>
            <a:p>
              <a:pPr marR="0" lvl="0" algn="l" rtl="0">
                <a:spcBef>
                  <a:spcPts val="0"/>
                </a:spcBef>
                <a:spcAft>
                  <a:spcPts val="200"/>
                </a:spcAft>
                <a:buNone/>
              </a:pPr>
              <a:r>
                <a:rPr lang="en-US" sz="1400" b="1" i="0" u="none" strike="noStrike" cap="none" baseline="0" dirty="0">
                  <a:solidFill>
                    <a:schemeClr val="lt1"/>
                  </a:solidFill>
                  <a:latin typeface="Arial"/>
                  <a:ea typeface="Arial"/>
                  <a:cs typeface="Arial"/>
                  <a:sym typeface="Arial"/>
                </a:rPr>
                <a:t>Lease language will align with new GPs</a:t>
              </a:r>
            </a:p>
            <a:p>
              <a:pPr marL="0" marR="0" lvl="0" indent="0" algn="l" rtl="0">
                <a:spcBef>
                  <a:spcPts val="0"/>
                </a:spcBef>
                <a:spcAft>
                  <a:spcPts val="200"/>
                </a:spcAft>
                <a:buNone/>
              </a:pPr>
              <a:endParaRPr sz="1100" b="1" i="0" u="none" strike="noStrike" cap="none" baseline="0" dirty="0">
                <a:solidFill>
                  <a:schemeClr val="lt1"/>
                </a:solidFill>
                <a:latin typeface="Arial"/>
                <a:ea typeface="Arial"/>
                <a:cs typeface="Arial"/>
                <a:sym typeface="Arial"/>
              </a:endParaRPr>
            </a:p>
          </p:txBody>
        </p:sp>
      </p:grpSp>
      <p:sp>
        <p:nvSpPr>
          <p:cNvPr id="240" name="Shape 240"/>
          <p:cNvSpPr txBox="1">
            <a:spLocks noGrp="1"/>
          </p:cNvSpPr>
          <p:nvPr>
            <p:ph type="sldNum" idx="12"/>
          </p:nvPr>
        </p:nvSpPr>
        <p:spPr>
          <a:xfrm>
            <a:off x="6795970" y="6381900"/>
            <a:ext cx="2133599" cy="476100"/>
          </a:xfrm>
          <a:prstGeom prst="rect">
            <a:avLst/>
          </a:prstGeom>
        </p:spPr>
        <p:txBody>
          <a:bodyPr lIns="91425" tIns="45700" rIns="91425" bIns="45700" anchor="t" anchorCtr="0">
            <a:noAutofit/>
          </a:bodyPr>
          <a:lstStyle/>
          <a:p>
            <a:pPr lvl="0" algn="r">
              <a:spcBef>
                <a:spcPts val="0"/>
              </a:spcBef>
              <a:buClr>
                <a:srgbClr val="000000"/>
              </a:buClr>
              <a:buSzPct val="25000"/>
              <a:buFont typeface="Arial"/>
              <a:buNone/>
            </a:pPr>
            <a:fld id="{00000000-1234-1234-1234-123412341234}" type="slidenum">
              <a:rPr lang="en-US"/>
              <a:pPr lvl="0" algn="r">
                <a:spcBef>
                  <a:spcPts val="0"/>
                </a:spcBef>
                <a:buClr>
                  <a:srgbClr val="000000"/>
                </a:buClr>
                <a:buSzPct val="25000"/>
                <a:buFont typeface="Arial"/>
                <a:buNone/>
              </a:pPr>
              <a:t>4</a:t>
            </a:fld>
            <a:endParaRPr lang="en-US" dirty="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539100" y="110800"/>
            <a:ext cx="8376299" cy="716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000" b="1" i="0" u="none" strike="noStrike" cap="none" baseline="0" dirty="0">
                <a:solidFill>
                  <a:srgbClr val="00427E"/>
                </a:solidFill>
                <a:latin typeface="Calibri"/>
                <a:ea typeface="Calibri"/>
                <a:cs typeface="Calibri"/>
                <a:sym typeface="Calibri"/>
              </a:rPr>
              <a:t>New Executive Order 13693: Planning for Federal Sustainability in the Next Decade </a:t>
            </a:r>
            <a:r>
              <a:rPr lang="en-US" sz="1800" i="1" u="none" strike="noStrike" cap="none" baseline="0" dirty="0">
                <a:solidFill>
                  <a:srgbClr val="00427E"/>
                </a:solidFill>
                <a:latin typeface="Calibri"/>
                <a:ea typeface="Calibri"/>
                <a:cs typeface="Calibri"/>
                <a:sym typeface="Calibri"/>
              </a:rPr>
              <a:t>(March 19, 2015)</a:t>
            </a:r>
          </a:p>
        </p:txBody>
      </p:sp>
      <p:sp>
        <p:nvSpPr>
          <p:cNvPr id="279" name="Shape 279"/>
          <p:cNvSpPr/>
          <p:nvPr/>
        </p:nvSpPr>
        <p:spPr>
          <a:xfrm>
            <a:off x="1691775" y="1303200"/>
            <a:ext cx="7376099" cy="1425300"/>
          </a:xfrm>
          <a:prstGeom prst="rightArrow">
            <a:avLst>
              <a:gd name="adj1" fmla="val 75000"/>
              <a:gd name="adj2" fmla="val 50000"/>
            </a:avLst>
          </a:prstGeom>
          <a:solidFill>
            <a:srgbClr val="BFBFBF">
              <a:alpha val="89803"/>
            </a:srgbClr>
          </a:solidFill>
          <a:ln w="25400" cap="flat" cmpd="sng">
            <a:solidFill>
              <a:srgbClr val="E7F2F3">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280" name="Shape 280"/>
          <p:cNvSpPr txBox="1"/>
          <p:nvPr/>
        </p:nvSpPr>
        <p:spPr>
          <a:xfrm>
            <a:off x="1676262" y="1503962"/>
            <a:ext cx="7223700" cy="1169400"/>
          </a:xfrm>
          <a:prstGeom prst="rect">
            <a:avLst/>
          </a:prstGeom>
          <a:noFill/>
          <a:ln>
            <a:noFill/>
          </a:ln>
        </p:spPr>
        <p:txBody>
          <a:bodyPr lIns="8250" tIns="8250" rIns="8250" bIns="8250" anchor="t" anchorCtr="0">
            <a:noAutofit/>
          </a:bodyPr>
          <a:lstStyle/>
          <a:p>
            <a:pPr marL="114300" marR="0" lvl="1" indent="-114300" algn="l" rtl="0">
              <a:lnSpc>
                <a:spcPct val="90000"/>
              </a:lnSpc>
              <a:spcBef>
                <a:spcPts val="0"/>
              </a:spcBef>
              <a:spcAft>
                <a:spcPts val="0"/>
              </a:spcAft>
              <a:buClr>
                <a:schemeClr val="dk1"/>
              </a:buClr>
              <a:buSzPct val="100000"/>
              <a:buFont typeface="Arial"/>
              <a:buChar char="•"/>
            </a:pPr>
            <a:r>
              <a:rPr lang="en-US" sz="1300" b="0" i="0" u="none" strike="noStrike" cap="none" baseline="0" dirty="0">
                <a:solidFill>
                  <a:schemeClr val="dk1"/>
                </a:solidFill>
                <a:latin typeface="Arial"/>
                <a:ea typeface="Arial"/>
                <a:cs typeface="Arial"/>
                <a:sym typeface="Arial"/>
              </a:rPr>
              <a:t>All new solicitations over 10,000 RSF require energy efficiency either as a required</a:t>
            </a:r>
          </a:p>
          <a:p>
            <a:pPr marL="0" marR="0" lvl="0" indent="0" algn="l" rtl="0">
              <a:lnSpc>
                <a:spcPct val="90000"/>
              </a:lnSpc>
              <a:spcBef>
                <a:spcPts val="0"/>
              </a:spcBef>
              <a:spcAft>
                <a:spcPts val="0"/>
              </a:spcAft>
              <a:buNone/>
            </a:pPr>
            <a:r>
              <a:rPr lang="en-US" sz="1300" b="0" i="0" u="none" strike="noStrike" cap="none" baseline="0" dirty="0">
                <a:solidFill>
                  <a:schemeClr val="dk1"/>
                </a:solidFill>
                <a:latin typeface="Arial"/>
                <a:ea typeface="Arial"/>
                <a:cs typeface="Arial"/>
                <a:sym typeface="Arial"/>
              </a:rPr>
              <a:t>performance criterion or as a source selection factor in best-value tradeoff </a:t>
            </a:r>
            <a:r>
              <a:rPr lang="en-US" sz="1300" b="0" i="0" u="none" strike="noStrike" cap="none" baseline="0" dirty="0" smtClean="0">
                <a:solidFill>
                  <a:schemeClr val="dk1"/>
                </a:solidFill>
                <a:latin typeface="Arial"/>
                <a:ea typeface="Arial"/>
                <a:cs typeface="Arial"/>
                <a:sym typeface="Arial"/>
              </a:rPr>
              <a:t>procurement.</a:t>
            </a:r>
            <a:endParaRPr lang="en-US" sz="1300" b="0" i="0" u="none" strike="noStrike" cap="none" baseline="0" dirty="0">
              <a:solidFill>
                <a:schemeClr val="dk1"/>
              </a:solidFill>
              <a:latin typeface="Arial"/>
              <a:ea typeface="Arial"/>
              <a:cs typeface="Arial"/>
              <a:sym typeface="Arial"/>
            </a:endParaRPr>
          </a:p>
          <a:p>
            <a:pPr marL="114300" marR="0" lvl="1" indent="-114300" algn="l" rtl="0">
              <a:lnSpc>
                <a:spcPct val="90000"/>
              </a:lnSpc>
              <a:spcBef>
                <a:spcPts val="195"/>
              </a:spcBef>
              <a:spcAft>
                <a:spcPts val="195"/>
              </a:spcAft>
              <a:buClr>
                <a:srgbClr val="FF0000"/>
              </a:buClr>
              <a:buSzPct val="100000"/>
              <a:buFont typeface="Arial"/>
              <a:buChar char="•"/>
            </a:pPr>
            <a:r>
              <a:rPr lang="en-US" sz="1300" b="0" i="0" u="none" strike="noStrike" cap="none" baseline="0" dirty="0">
                <a:solidFill>
                  <a:srgbClr val="FF0000"/>
                </a:solidFill>
                <a:latin typeface="Arial"/>
                <a:ea typeface="Arial"/>
                <a:cs typeface="Arial"/>
                <a:sym typeface="Arial"/>
              </a:rPr>
              <a:t>Leasing is using the existing Energy Star requirement  or cost-effective improvement provision in the lease document to be equivalent to this “criteria for energy efficiency as a required performance </a:t>
            </a:r>
            <a:r>
              <a:rPr lang="en-US" sz="1300" b="0" i="0" u="none" strike="noStrike" cap="none" baseline="0" dirty="0" smtClean="0">
                <a:solidFill>
                  <a:srgbClr val="FF0000"/>
                </a:solidFill>
                <a:latin typeface="Arial"/>
                <a:ea typeface="Arial"/>
                <a:cs typeface="Arial"/>
                <a:sym typeface="Arial"/>
              </a:rPr>
              <a:t>specification.”</a:t>
            </a:r>
            <a:endParaRPr lang="en-US" sz="1300" b="0" i="0" u="none" strike="noStrike" cap="none" baseline="0" dirty="0">
              <a:solidFill>
                <a:srgbClr val="FF0000"/>
              </a:solidFill>
              <a:latin typeface="Arial"/>
              <a:ea typeface="Arial"/>
              <a:cs typeface="Arial"/>
              <a:sym typeface="Arial"/>
            </a:endParaRPr>
          </a:p>
        </p:txBody>
      </p:sp>
      <p:sp>
        <p:nvSpPr>
          <p:cNvPr id="281" name="Shape 281"/>
          <p:cNvSpPr/>
          <p:nvPr/>
        </p:nvSpPr>
        <p:spPr>
          <a:xfrm>
            <a:off x="228537" y="1355350"/>
            <a:ext cx="1456833" cy="1093544"/>
          </a:xfrm>
          <a:prstGeom prst="roundRect">
            <a:avLst>
              <a:gd name="adj" fmla="val 16667"/>
            </a:avLst>
          </a:prstGeom>
          <a:solidFill>
            <a:srgbClr val="003C7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282" name="Shape 282"/>
          <p:cNvSpPr txBox="1"/>
          <p:nvPr/>
        </p:nvSpPr>
        <p:spPr>
          <a:xfrm>
            <a:off x="228537" y="1355350"/>
            <a:ext cx="1456833" cy="1093544"/>
          </a:xfrm>
          <a:prstGeom prst="rect">
            <a:avLst/>
          </a:prstGeom>
          <a:noFill/>
          <a:ln>
            <a:noFill/>
          </a:ln>
        </p:spPr>
        <p:txBody>
          <a:bodyPr lIns="45700" tIns="22850" rIns="45700" bIns="22850" anchor="ctr" anchorCtr="0">
            <a:noAutofit/>
          </a:bodyPr>
          <a:lstStyle/>
          <a:p>
            <a:pPr marL="0" marR="0" lvl="0" indent="0" algn="ctr" rtl="0">
              <a:lnSpc>
                <a:spcPct val="90000"/>
              </a:lnSpc>
              <a:spcBef>
                <a:spcPts val="0"/>
              </a:spcBef>
              <a:spcAft>
                <a:spcPts val="420"/>
              </a:spcAft>
              <a:buSzPct val="25000"/>
              <a:buNone/>
            </a:pPr>
            <a:r>
              <a:rPr lang="en-US" sz="1200" b="1" i="0" u="none" strike="noStrike" cap="none" baseline="0" dirty="0">
                <a:solidFill>
                  <a:srgbClr val="E5E5E5"/>
                </a:solidFill>
                <a:latin typeface="Arial"/>
                <a:ea typeface="Arial"/>
                <a:cs typeface="Arial"/>
                <a:sym typeface="Arial"/>
              </a:rPr>
              <a:t>Energy Efficiency Performance Criteria or Source Selection Factor</a:t>
            </a:r>
          </a:p>
        </p:txBody>
      </p:sp>
      <p:sp>
        <p:nvSpPr>
          <p:cNvPr id="283" name="Shape 283"/>
          <p:cNvSpPr/>
          <p:nvPr/>
        </p:nvSpPr>
        <p:spPr>
          <a:xfrm>
            <a:off x="1691774" y="2633480"/>
            <a:ext cx="7223562" cy="1169428"/>
          </a:xfrm>
          <a:prstGeom prst="rightArrow">
            <a:avLst>
              <a:gd name="adj1" fmla="val 75000"/>
              <a:gd name="adj2" fmla="val 50000"/>
            </a:avLst>
          </a:prstGeom>
          <a:solidFill>
            <a:srgbClr val="BFBFBF">
              <a:alpha val="89803"/>
            </a:srgbClr>
          </a:solidFill>
          <a:ln w="25400" cap="flat" cmpd="sng">
            <a:solidFill>
              <a:srgbClr val="E7F2F3">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284" name="Shape 284"/>
          <p:cNvSpPr txBox="1"/>
          <p:nvPr/>
        </p:nvSpPr>
        <p:spPr>
          <a:xfrm>
            <a:off x="1676274" y="2844304"/>
            <a:ext cx="7223700" cy="1169400"/>
          </a:xfrm>
          <a:prstGeom prst="rect">
            <a:avLst/>
          </a:prstGeom>
          <a:noFill/>
          <a:ln>
            <a:noFill/>
          </a:ln>
        </p:spPr>
        <p:txBody>
          <a:bodyPr lIns="8250" tIns="8250" rIns="8250" bIns="8250" anchor="t" anchorCtr="0">
            <a:noAutofit/>
          </a:bodyPr>
          <a:lstStyle/>
          <a:p>
            <a:pPr marL="114300" marR="0" lvl="1" indent="-114300" algn="l" rtl="0">
              <a:lnSpc>
                <a:spcPct val="90000"/>
              </a:lnSpc>
              <a:spcBef>
                <a:spcPts val="0"/>
              </a:spcBef>
              <a:spcAft>
                <a:spcPts val="0"/>
              </a:spcAft>
              <a:buClr>
                <a:schemeClr val="dk1"/>
              </a:buClr>
              <a:buSzPct val="100000"/>
              <a:buFont typeface="Arial"/>
              <a:buChar char="•"/>
            </a:pPr>
            <a:r>
              <a:rPr lang="en-US" sz="1300" b="0" i="0" u="none" strike="noStrike" cap="none" baseline="0" dirty="0">
                <a:solidFill>
                  <a:schemeClr val="dk1"/>
                </a:solidFill>
                <a:latin typeface="Arial"/>
                <a:ea typeface="Arial"/>
                <a:cs typeface="Arial"/>
                <a:sym typeface="Arial"/>
              </a:rPr>
              <a:t>Lessors are required to disclose carbon emissions and/or energy consumption data for the leased spaces over 10,000 RSF via sub-metering or estimation from pro-rated occupancy </a:t>
            </a:r>
            <a:r>
              <a:rPr lang="en-US" sz="1300" b="0" i="0" u="none" strike="noStrike" cap="none" baseline="0" dirty="0" smtClean="0">
                <a:solidFill>
                  <a:schemeClr val="dk1"/>
                </a:solidFill>
                <a:latin typeface="Arial"/>
                <a:ea typeface="Arial"/>
                <a:cs typeface="Arial"/>
                <a:sym typeface="Arial"/>
              </a:rPr>
              <a:t>data.</a:t>
            </a:r>
            <a:endParaRPr lang="en-US" sz="1300" b="0" i="0" u="none" strike="noStrike" cap="none" baseline="0" dirty="0">
              <a:solidFill>
                <a:schemeClr val="dk1"/>
              </a:solidFill>
              <a:latin typeface="Arial"/>
              <a:ea typeface="Arial"/>
              <a:cs typeface="Arial"/>
              <a:sym typeface="Arial"/>
            </a:endParaRPr>
          </a:p>
          <a:p>
            <a:pPr marL="114300" marR="0" lvl="1" indent="-114300" algn="l" rtl="0">
              <a:lnSpc>
                <a:spcPct val="90000"/>
              </a:lnSpc>
              <a:spcBef>
                <a:spcPts val="195"/>
              </a:spcBef>
              <a:spcAft>
                <a:spcPts val="195"/>
              </a:spcAft>
              <a:buClr>
                <a:srgbClr val="FF0000"/>
              </a:buClr>
              <a:buSzPct val="100000"/>
              <a:buFont typeface="Arial"/>
              <a:buChar char="•"/>
            </a:pPr>
            <a:r>
              <a:rPr lang="en-US" sz="1300" b="0" i="0" u="none" strike="noStrike" cap="none" baseline="0" dirty="0">
                <a:solidFill>
                  <a:srgbClr val="FF0000"/>
                </a:solidFill>
                <a:latin typeface="Arial"/>
                <a:ea typeface="Arial"/>
                <a:cs typeface="Arial"/>
                <a:sym typeface="Arial"/>
              </a:rPr>
              <a:t>Office of Leasing is developing a process to track and report energy consumption by lessors. Testing to begin in August 2015.</a:t>
            </a:r>
          </a:p>
        </p:txBody>
      </p:sp>
      <p:sp>
        <p:nvSpPr>
          <p:cNvPr id="285" name="Shape 285"/>
          <p:cNvSpPr/>
          <p:nvPr/>
        </p:nvSpPr>
        <p:spPr>
          <a:xfrm>
            <a:off x="228542" y="2673362"/>
            <a:ext cx="1456833" cy="1089661"/>
          </a:xfrm>
          <a:prstGeom prst="roundRect">
            <a:avLst>
              <a:gd name="adj" fmla="val 16667"/>
            </a:avLst>
          </a:prstGeom>
          <a:solidFill>
            <a:srgbClr val="827A04"/>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286" name="Shape 286"/>
          <p:cNvSpPr txBox="1"/>
          <p:nvPr/>
        </p:nvSpPr>
        <p:spPr>
          <a:xfrm>
            <a:off x="228542" y="2673362"/>
            <a:ext cx="1456833" cy="1089661"/>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490"/>
              </a:spcAft>
              <a:buSzPct val="25000"/>
              <a:buNone/>
            </a:pPr>
            <a:r>
              <a:rPr lang="en-US" sz="1400" b="1" i="0" u="none" strike="noStrike" cap="none" baseline="0" dirty="0">
                <a:solidFill>
                  <a:srgbClr val="E5E5E5"/>
                </a:solidFill>
                <a:latin typeface="Arial"/>
                <a:ea typeface="Arial"/>
                <a:cs typeface="Arial"/>
                <a:sym typeface="Arial"/>
              </a:rPr>
              <a:t>Energy Disclosure</a:t>
            </a:r>
          </a:p>
        </p:txBody>
      </p:sp>
      <p:sp>
        <p:nvSpPr>
          <p:cNvPr id="287" name="Shape 287"/>
          <p:cNvSpPr/>
          <p:nvPr/>
        </p:nvSpPr>
        <p:spPr>
          <a:xfrm>
            <a:off x="1691700" y="3728087"/>
            <a:ext cx="7223700" cy="1868399"/>
          </a:xfrm>
          <a:prstGeom prst="rightArrow">
            <a:avLst>
              <a:gd name="adj1" fmla="val 75000"/>
              <a:gd name="adj2" fmla="val 50000"/>
            </a:avLst>
          </a:prstGeom>
          <a:solidFill>
            <a:srgbClr val="BFBFBF">
              <a:alpha val="89803"/>
            </a:srgbClr>
          </a:solidFill>
          <a:ln w="25400" cap="flat" cmpd="sng">
            <a:solidFill>
              <a:srgbClr val="E7F2F3">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288" name="Shape 288"/>
          <p:cNvSpPr txBox="1"/>
          <p:nvPr/>
        </p:nvSpPr>
        <p:spPr>
          <a:xfrm>
            <a:off x="1695013" y="4013709"/>
            <a:ext cx="7186200" cy="1637100"/>
          </a:xfrm>
          <a:prstGeom prst="rect">
            <a:avLst/>
          </a:prstGeom>
          <a:noFill/>
          <a:ln>
            <a:noFill/>
          </a:ln>
        </p:spPr>
        <p:txBody>
          <a:bodyPr lIns="8250" tIns="8250" rIns="8250" bIns="8250" anchor="t" anchorCtr="0">
            <a:noAutofit/>
          </a:bodyPr>
          <a:lstStyle/>
          <a:p>
            <a:pPr marL="114300" marR="0" lvl="1" indent="-114300" algn="l" rtl="0">
              <a:lnSpc>
                <a:spcPct val="90000"/>
              </a:lnSpc>
              <a:spcBef>
                <a:spcPts val="0"/>
              </a:spcBef>
              <a:spcAft>
                <a:spcPts val="0"/>
              </a:spcAft>
              <a:buClr>
                <a:schemeClr val="dk1"/>
              </a:buClr>
              <a:buSzPct val="100000"/>
              <a:buFont typeface="Arial"/>
              <a:buChar char="•"/>
            </a:pPr>
            <a:r>
              <a:rPr lang="en-US" sz="1300" b="0" i="0" u="none" strike="noStrike" cap="none" baseline="0" dirty="0">
                <a:solidFill>
                  <a:schemeClr val="dk1"/>
                </a:solidFill>
                <a:latin typeface="Arial"/>
                <a:ea typeface="Arial"/>
                <a:cs typeface="Arial"/>
                <a:sym typeface="Arial"/>
              </a:rPr>
              <a:t>Revised Guiding Principles will be issued within 150 days of the new E.O. (by late Aug. 2015) ; Implementing instructions to be provided with 45 days (by May 2015)</a:t>
            </a:r>
          </a:p>
          <a:p>
            <a:pPr marL="114300" marR="0" lvl="1" indent="-114300" algn="l" rtl="0">
              <a:lnSpc>
                <a:spcPct val="90000"/>
              </a:lnSpc>
              <a:spcBef>
                <a:spcPts val="195"/>
              </a:spcBef>
              <a:spcAft>
                <a:spcPts val="0"/>
              </a:spcAft>
              <a:buClr>
                <a:schemeClr val="dk1"/>
              </a:buClr>
              <a:buSzPct val="100000"/>
              <a:buFont typeface="Arial"/>
              <a:buChar char="•"/>
            </a:pPr>
            <a:r>
              <a:rPr lang="en-US" sz="1300" b="0" i="0" u="none" strike="noStrike" cap="none" baseline="0" dirty="0">
                <a:solidFill>
                  <a:schemeClr val="dk1"/>
                </a:solidFill>
                <a:latin typeface="Arial"/>
                <a:ea typeface="Arial"/>
                <a:cs typeface="Arial"/>
                <a:sym typeface="Arial"/>
              </a:rPr>
              <a:t>While the EO provision addressing Guiding Principles is silent on leases, the proposed revisions to the GPs that GSA and DOE submitted to CEQ last year did include GPs for </a:t>
            </a:r>
            <a:r>
              <a:rPr lang="en-US" sz="1300" b="0" i="0" u="none" strike="noStrike" cap="none" baseline="0" dirty="0" smtClean="0">
                <a:solidFill>
                  <a:schemeClr val="dk1"/>
                </a:solidFill>
                <a:latin typeface="Arial"/>
                <a:ea typeface="Arial"/>
                <a:cs typeface="Arial"/>
                <a:sym typeface="Arial"/>
              </a:rPr>
              <a:t>leases.</a:t>
            </a:r>
            <a:endParaRPr lang="en-US" sz="1300" b="0" i="0" u="none" strike="noStrike" cap="none" baseline="0" dirty="0">
              <a:solidFill>
                <a:schemeClr val="dk1"/>
              </a:solidFill>
              <a:latin typeface="Arial"/>
              <a:ea typeface="Arial"/>
              <a:cs typeface="Arial"/>
              <a:sym typeface="Arial"/>
            </a:endParaRPr>
          </a:p>
          <a:p>
            <a:pPr marL="114300" marR="0" lvl="1" indent="-114300" algn="l" rtl="0">
              <a:lnSpc>
                <a:spcPct val="90000"/>
              </a:lnSpc>
              <a:spcBef>
                <a:spcPts val="195"/>
              </a:spcBef>
              <a:spcAft>
                <a:spcPts val="195"/>
              </a:spcAft>
              <a:buClr>
                <a:srgbClr val="FF0000"/>
              </a:buClr>
              <a:buSzPct val="100000"/>
              <a:buFont typeface="Arial"/>
              <a:buChar char="•"/>
            </a:pPr>
            <a:r>
              <a:rPr lang="en-US" sz="1300" b="0" i="0" u="none" strike="noStrike" cap="none" baseline="0" dirty="0">
                <a:solidFill>
                  <a:srgbClr val="FF0000"/>
                </a:solidFill>
                <a:latin typeface="Arial"/>
                <a:ea typeface="Arial"/>
                <a:cs typeface="Arial"/>
                <a:sym typeface="Arial"/>
              </a:rPr>
              <a:t>Leasing is estimating that an FY 2016 GP target will increase from 18% (in FY15)                      to a range of 20-22</a:t>
            </a:r>
            <a:r>
              <a:rPr lang="en-US" sz="1300" b="0" i="0" u="none" strike="noStrike" cap="none" baseline="0" dirty="0" smtClean="0">
                <a:solidFill>
                  <a:srgbClr val="FF0000"/>
                </a:solidFill>
                <a:latin typeface="Arial"/>
                <a:ea typeface="Arial"/>
                <a:cs typeface="Arial"/>
                <a:sym typeface="Arial"/>
              </a:rPr>
              <a:t>%.</a:t>
            </a:r>
            <a:endParaRPr lang="en-US" sz="1300" b="0" i="0" u="none" strike="noStrike" cap="none" baseline="0" dirty="0">
              <a:solidFill>
                <a:srgbClr val="FF0000"/>
              </a:solidFill>
              <a:latin typeface="Arial"/>
              <a:ea typeface="Arial"/>
              <a:cs typeface="Arial"/>
              <a:sym typeface="Arial"/>
            </a:endParaRPr>
          </a:p>
        </p:txBody>
      </p:sp>
      <p:sp>
        <p:nvSpPr>
          <p:cNvPr id="289" name="Shape 289"/>
          <p:cNvSpPr/>
          <p:nvPr/>
        </p:nvSpPr>
        <p:spPr>
          <a:xfrm>
            <a:off x="228537" y="3862463"/>
            <a:ext cx="1497521" cy="1425425"/>
          </a:xfrm>
          <a:prstGeom prst="roundRect">
            <a:avLst>
              <a:gd name="adj" fmla="val 16667"/>
            </a:avLst>
          </a:prstGeom>
          <a:solidFill>
            <a:srgbClr val="862633"/>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290" name="Shape 290"/>
          <p:cNvSpPr txBox="1"/>
          <p:nvPr/>
        </p:nvSpPr>
        <p:spPr>
          <a:xfrm>
            <a:off x="228537" y="3862463"/>
            <a:ext cx="1497521" cy="1425425"/>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490"/>
              </a:spcAft>
              <a:buSzPct val="25000"/>
              <a:buNone/>
            </a:pPr>
            <a:r>
              <a:rPr lang="en-US" sz="1400" b="1" i="0" u="none" strike="noStrike" cap="none" baseline="0" dirty="0">
                <a:solidFill>
                  <a:srgbClr val="E5E5E5"/>
                </a:solidFill>
                <a:latin typeface="Arial"/>
                <a:ea typeface="Arial"/>
                <a:cs typeface="Arial"/>
                <a:sym typeface="Arial"/>
              </a:rPr>
              <a:t>Guiding Principle Targets</a:t>
            </a:r>
          </a:p>
        </p:txBody>
      </p:sp>
      <p:sp>
        <p:nvSpPr>
          <p:cNvPr id="291" name="Shape 291"/>
          <p:cNvSpPr/>
          <p:nvPr/>
        </p:nvSpPr>
        <p:spPr>
          <a:xfrm>
            <a:off x="1676346" y="5468175"/>
            <a:ext cx="7223562" cy="869506"/>
          </a:xfrm>
          <a:prstGeom prst="rightArrow">
            <a:avLst>
              <a:gd name="adj1" fmla="val 75000"/>
              <a:gd name="adj2" fmla="val 50000"/>
            </a:avLst>
          </a:prstGeom>
          <a:solidFill>
            <a:srgbClr val="BFBFBF">
              <a:alpha val="89803"/>
            </a:srgbClr>
          </a:solidFill>
          <a:ln w="25400" cap="flat" cmpd="sng">
            <a:solidFill>
              <a:srgbClr val="E7F2F3">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292" name="Shape 292"/>
          <p:cNvSpPr txBox="1"/>
          <p:nvPr/>
        </p:nvSpPr>
        <p:spPr>
          <a:xfrm>
            <a:off x="1676350" y="5468175"/>
            <a:ext cx="7467600" cy="869399"/>
          </a:xfrm>
          <a:prstGeom prst="rect">
            <a:avLst/>
          </a:prstGeom>
          <a:noFill/>
          <a:ln>
            <a:noFill/>
          </a:ln>
        </p:spPr>
        <p:txBody>
          <a:bodyPr lIns="8875" tIns="8875" rIns="8875" bIns="8875" anchor="t" anchorCtr="0">
            <a:noAutofit/>
          </a:bodyPr>
          <a:lstStyle/>
          <a:p>
            <a:pPr marL="114300" marR="0" lvl="1" indent="-28575" algn="l" rtl="0">
              <a:lnSpc>
                <a:spcPct val="90000"/>
              </a:lnSpc>
              <a:spcBef>
                <a:spcPts val="0"/>
              </a:spcBef>
              <a:spcAft>
                <a:spcPts val="0"/>
              </a:spcAft>
              <a:buClr>
                <a:schemeClr val="dk1"/>
              </a:buClr>
              <a:buFont typeface="Arial"/>
              <a:buNone/>
            </a:pPr>
            <a:endParaRPr sz="1350" b="0" i="0" u="none" strike="noStrike" cap="none" baseline="0" dirty="0">
              <a:solidFill>
                <a:schemeClr val="dk1"/>
              </a:solidFill>
              <a:latin typeface="Arial"/>
              <a:ea typeface="Arial"/>
              <a:cs typeface="Arial"/>
              <a:sym typeface="Arial"/>
            </a:endParaRPr>
          </a:p>
          <a:p>
            <a:pPr marL="114300" marR="0" lvl="1" indent="-114300" algn="l" rtl="0">
              <a:lnSpc>
                <a:spcPct val="90000"/>
              </a:lnSpc>
              <a:spcBef>
                <a:spcPts val="203"/>
              </a:spcBef>
              <a:spcAft>
                <a:spcPts val="203"/>
              </a:spcAft>
              <a:buClr>
                <a:schemeClr val="dk1"/>
              </a:buClr>
              <a:buSzPct val="96428"/>
              <a:buFont typeface="Arial"/>
              <a:buChar char="•"/>
            </a:pPr>
            <a:r>
              <a:rPr lang="en-US" sz="1350" b="0" i="0" u="none" strike="noStrike" cap="none" baseline="0" dirty="0">
                <a:solidFill>
                  <a:schemeClr val="dk1"/>
                </a:solidFill>
                <a:latin typeface="Arial"/>
                <a:ea typeface="Arial"/>
                <a:cs typeface="Arial"/>
                <a:sym typeface="Arial"/>
              </a:rPr>
              <a:t>Implementing Instructions from EO 13514 is kept under this E.O. – CEQ can revise. Focus        on an appropriate balance of sustainability, cost, and security.</a:t>
            </a:r>
            <a:r>
              <a:rPr lang="en-US" sz="1350" b="0" i="0" u="none" strike="noStrike" cap="none" baseline="0" dirty="0">
                <a:solidFill>
                  <a:srgbClr val="FF0000"/>
                </a:solidFill>
                <a:latin typeface="Arial"/>
                <a:ea typeface="Arial"/>
                <a:cs typeface="Arial"/>
                <a:sym typeface="Arial"/>
              </a:rPr>
              <a:t>	</a:t>
            </a:r>
          </a:p>
        </p:txBody>
      </p:sp>
      <p:sp>
        <p:nvSpPr>
          <p:cNvPr id="293" name="Shape 293"/>
          <p:cNvSpPr/>
          <p:nvPr/>
        </p:nvSpPr>
        <p:spPr>
          <a:xfrm>
            <a:off x="228542" y="5387344"/>
            <a:ext cx="1456799" cy="990900"/>
          </a:xfrm>
          <a:prstGeom prst="roundRect">
            <a:avLst>
              <a:gd name="adj" fmla="val 16667"/>
            </a:avLst>
          </a:prstGeom>
          <a:solidFill>
            <a:srgbClr val="5B677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294" name="Shape 294"/>
          <p:cNvSpPr txBox="1"/>
          <p:nvPr/>
        </p:nvSpPr>
        <p:spPr>
          <a:xfrm>
            <a:off x="248892" y="5347469"/>
            <a:ext cx="1456799" cy="990900"/>
          </a:xfrm>
          <a:prstGeom prst="rect">
            <a:avLst/>
          </a:prstGeom>
          <a:noFill/>
          <a:ln>
            <a:noFill/>
          </a:ln>
        </p:spPr>
        <p:txBody>
          <a:bodyPr lIns="45700" tIns="22850" rIns="45700" bIns="22850" anchor="ctr" anchorCtr="0">
            <a:noAutofit/>
          </a:bodyPr>
          <a:lstStyle/>
          <a:p>
            <a:pPr marL="0" marR="0" lvl="0" indent="0" algn="ctr" rtl="0">
              <a:lnSpc>
                <a:spcPct val="90000"/>
              </a:lnSpc>
              <a:spcBef>
                <a:spcPts val="0"/>
              </a:spcBef>
              <a:spcAft>
                <a:spcPts val="420"/>
              </a:spcAft>
              <a:buSzPct val="25000"/>
              <a:buNone/>
            </a:pPr>
            <a:r>
              <a:rPr lang="en-US" sz="1200" b="1" i="0" u="none" strike="noStrike" cap="none" baseline="0" dirty="0">
                <a:solidFill>
                  <a:srgbClr val="E5E5E5"/>
                </a:solidFill>
                <a:latin typeface="Arial"/>
                <a:ea typeface="Arial"/>
                <a:cs typeface="Arial"/>
                <a:sym typeface="Arial"/>
              </a:rPr>
              <a:t>Optimize Space Usage + Consider Existing Transp.+ </a:t>
            </a:r>
            <a:r>
              <a:rPr lang="en-US" sz="1200" b="0" i="0" u="none" strike="noStrike" cap="none" baseline="0" dirty="0">
                <a:solidFill>
                  <a:srgbClr val="E5E5E5"/>
                </a:solidFill>
                <a:latin typeface="Arial"/>
                <a:ea typeface="Arial"/>
                <a:cs typeface="Arial"/>
                <a:sym typeface="Arial"/>
              </a:rPr>
              <a:t>Infrastructure</a:t>
            </a:r>
          </a:p>
        </p:txBody>
      </p:sp>
      <p:sp>
        <p:nvSpPr>
          <p:cNvPr id="295" name="Shape 295"/>
          <p:cNvSpPr txBox="1">
            <a:spLocks noGrp="1"/>
          </p:cNvSpPr>
          <p:nvPr>
            <p:ph type="sldNum" idx="12"/>
          </p:nvPr>
        </p:nvSpPr>
        <p:spPr>
          <a:xfrm>
            <a:off x="6757210" y="6381751"/>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buSzPct val="25000"/>
                <a:buNone/>
              </a:pPr>
              <a:t>5</a:t>
            </a:fld>
            <a:endParaRPr lang="en-US" sz="1400" b="0" i="0" u="none" strike="noStrike" cap="none" baseline="0" dirty="0">
              <a:solidFill>
                <a:schemeClr val="tx1"/>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2"/>
          <p:cNvGrpSpPr/>
          <p:nvPr/>
        </p:nvGrpSpPr>
        <p:grpSpPr>
          <a:xfrm>
            <a:off x="1371600" y="2863056"/>
            <a:ext cx="6515100" cy="2103787"/>
            <a:chOff x="1371600" y="2863056"/>
            <a:chExt cx="6515100" cy="2103787"/>
          </a:xfrm>
        </p:grpSpPr>
        <p:sp>
          <p:nvSpPr>
            <p:cNvPr id="2" name="Oval 3" descr="This is an illustration of the 5 high level objectives in the guiding principles for the design, construction, and operations and maintenance of high performance green buildings."/>
            <p:cNvSpPr>
              <a:spLocks noChangeArrowheads="1"/>
            </p:cNvSpPr>
            <p:nvPr/>
          </p:nvSpPr>
          <p:spPr bwMode="auto">
            <a:xfrm>
              <a:off x="1371600" y="2863056"/>
              <a:ext cx="6515100" cy="2103787"/>
            </a:xfrm>
            <a:prstGeom prst="ellipse">
              <a:avLst/>
            </a:prstGeom>
            <a:noFill/>
            <a:ln w="63500">
              <a:solidFill>
                <a:schemeClr val="tx1"/>
              </a:solidFill>
              <a:round/>
              <a:headEnd/>
              <a:tailEnd/>
            </a:ln>
            <a:effectLst/>
          </p:spPr>
          <p:txBody>
            <a:bodyPr wrap="none" anchor="ctr">
              <a:prstTxWarp prst="textNoShape">
                <a:avLst/>
              </a:prstTxWarp>
            </a:bodyPr>
            <a:lstStyle/>
            <a:p>
              <a:endParaRPr lang="en-US" dirty="0">
                <a:solidFill>
                  <a:schemeClr val="bg2"/>
                </a:solidFill>
              </a:endParaRPr>
            </a:p>
          </p:txBody>
        </p:sp>
        <p:sp>
          <p:nvSpPr>
            <p:cNvPr id="15" name="TextBox 14"/>
            <p:cNvSpPr txBox="1"/>
            <p:nvPr/>
          </p:nvSpPr>
          <p:spPr>
            <a:xfrm>
              <a:off x="3733800" y="3352800"/>
              <a:ext cx="3200400" cy="954107"/>
            </a:xfrm>
            <a:prstGeom prst="rect">
              <a:avLst/>
            </a:prstGeom>
            <a:noFill/>
          </p:spPr>
          <p:txBody>
            <a:bodyPr wrap="square" rtlCol="0">
              <a:spAutoFit/>
            </a:bodyPr>
            <a:lstStyle/>
            <a:p>
              <a:r>
                <a:rPr lang="en-US" sz="2800" b="1" dirty="0" smtClean="0">
                  <a:ln w="1905"/>
                  <a:solidFill>
                    <a:schemeClr val="bg2"/>
                  </a:solidFill>
                  <a:effectLst>
                    <a:innerShdw blurRad="69850" dist="43180" dir="5400000">
                      <a:srgbClr val="000000">
                        <a:alpha val="65000"/>
                      </a:srgbClr>
                    </a:innerShdw>
                  </a:effectLst>
                  <a:latin typeface="+mn-lt"/>
                </a:rPr>
                <a:t>5  Guiding Principles</a:t>
              </a:r>
              <a:endParaRPr lang="en-US" sz="2800" b="1" dirty="0">
                <a:ln w="1905"/>
                <a:solidFill>
                  <a:schemeClr val="bg2"/>
                </a:solidFill>
                <a:effectLst>
                  <a:innerShdw blurRad="69850" dist="43180" dir="5400000">
                    <a:srgbClr val="000000">
                      <a:alpha val="65000"/>
                    </a:srgbClr>
                  </a:innerShdw>
                </a:effectLst>
                <a:latin typeface="+mn-lt"/>
              </a:endParaRPr>
            </a:p>
          </p:txBody>
        </p:sp>
      </p:grpSp>
      <p:grpSp>
        <p:nvGrpSpPr>
          <p:cNvPr id="14" name="Group 19"/>
          <p:cNvGrpSpPr/>
          <p:nvPr/>
        </p:nvGrpSpPr>
        <p:grpSpPr>
          <a:xfrm>
            <a:off x="2185225" y="4155326"/>
            <a:ext cx="1937004" cy="1107996"/>
            <a:chOff x="2185225" y="5057026"/>
            <a:chExt cx="1937004" cy="1107996"/>
          </a:xfrm>
        </p:grpSpPr>
        <p:sp>
          <p:nvSpPr>
            <p:cNvPr id="3" name="Oval 14"/>
            <p:cNvSpPr>
              <a:spLocks noChangeArrowheads="1"/>
            </p:cNvSpPr>
            <p:nvPr/>
          </p:nvSpPr>
          <p:spPr bwMode="auto">
            <a:xfrm>
              <a:off x="2185225" y="5057026"/>
              <a:ext cx="1937004" cy="1107996"/>
            </a:xfrm>
            <a:prstGeom prst="ellipse">
              <a:avLst/>
            </a:prstGeom>
            <a:solidFill>
              <a:schemeClr val="tx2"/>
            </a:solidFill>
            <a:ln w="9525">
              <a:noFill/>
              <a:round/>
              <a:headEnd/>
              <a:tailEnd/>
            </a:ln>
            <a:effectLst/>
          </p:spPr>
          <p:txBody>
            <a:bodyPr wrap="none" anchor="ctr">
              <a:prstTxWarp prst="textNoShape">
                <a:avLst/>
              </a:prstTxWarp>
            </a:bodyPr>
            <a:lstStyle/>
            <a:p>
              <a:endParaRPr lang="en-US" dirty="0"/>
            </a:p>
          </p:txBody>
        </p:sp>
        <p:sp>
          <p:nvSpPr>
            <p:cNvPr id="9" name="Text Box 5"/>
            <p:cNvSpPr txBox="1">
              <a:spLocks noChangeArrowheads="1"/>
            </p:cNvSpPr>
            <p:nvPr/>
          </p:nvSpPr>
          <p:spPr bwMode="auto">
            <a:xfrm>
              <a:off x="2288698" y="5316725"/>
              <a:ext cx="1782127" cy="387798"/>
            </a:xfrm>
            <a:prstGeom prst="rect">
              <a:avLst/>
            </a:prstGeom>
            <a:noFill/>
            <a:ln w="9525">
              <a:noFill/>
              <a:miter lim="800000"/>
              <a:headEnd/>
              <a:tailEnd/>
            </a:ln>
            <a:effectLst/>
          </p:spPr>
          <p:txBody>
            <a:bodyPr wrap="square" lIns="0" tIns="0" rIns="0" bIns="0">
              <a:prstTxWarp prst="textNoShape">
                <a:avLst/>
              </a:prstTxWarp>
              <a:spAutoFit/>
            </a:bodyPr>
            <a:lstStyle/>
            <a:p>
              <a:pPr algn="ctr" eaLnBrk="0" hangingPunct="0">
                <a:lnSpc>
                  <a:spcPct val="90000"/>
                </a:lnSpc>
              </a:pPr>
              <a:r>
                <a:rPr lang="en-US" b="1" dirty="0">
                  <a:solidFill>
                    <a:srgbClr val="FFFFFF"/>
                  </a:solidFill>
                  <a:latin typeface="+mn-lt"/>
                </a:rPr>
                <a:t>Optimize Energy Performance</a:t>
              </a:r>
            </a:p>
          </p:txBody>
        </p:sp>
      </p:grpSp>
      <p:grpSp>
        <p:nvGrpSpPr>
          <p:cNvPr id="16" name="Group 20"/>
          <p:cNvGrpSpPr/>
          <p:nvPr/>
        </p:nvGrpSpPr>
        <p:grpSpPr>
          <a:xfrm>
            <a:off x="1371600" y="2738398"/>
            <a:ext cx="1937004" cy="990600"/>
            <a:chOff x="1371600" y="3640098"/>
            <a:chExt cx="1937004" cy="990600"/>
          </a:xfrm>
        </p:grpSpPr>
        <p:sp>
          <p:nvSpPr>
            <p:cNvPr id="4" name="Oval 14"/>
            <p:cNvSpPr>
              <a:spLocks noChangeArrowheads="1"/>
            </p:cNvSpPr>
            <p:nvPr/>
          </p:nvSpPr>
          <p:spPr bwMode="auto">
            <a:xfrm>
              <a:off x="1371600" y="3640098"/>
              <a:ext cx="1937004" cy="990600"/>
            </a:xfrm>
            <a:prstGeom prst="ellipse">
              <a:avLst/>
            </a:prstGeom>
            <a:solidFill>
              <a:schemeClr val="accent5">
                <a:lumMod val="50000"/>
              </a:schemeClr>
            </a:solidFill>
            <a:ln w="9525">
              <a:noFill/>
              <a:round/>
              <a:headEnd/>
              <a:tailEnd/>
            </a:ln>
            <a:effectLst/>
          </p:spPr>
          <p:txBody>
            <a:bodyPr wrap="none" anchor="ctr">
              <a:prstTxWarp prst="textNoShape">
                <a:avLst/>
              </a:prstTxWarp>
            </a:bodyPr>
            <a:lstStyle/>
            <a:p>
              <a:endParaRPr lang="en-US" dirty="0"/>
            </a:p>
          </p:txBody>
        </p:sp>
        <p:sp>
          <p:nvSpPr>
            <p:cNvPr id="10" name="Text Box 9"/>
            <p:cNvSpPr txBox="1">
              <a:spLocks noChangeArrowheads="1"/>
            </p:cNvSpPr>
            <p:nvPr/>
          </p:nvSpPr>
          <p:spPr bwMode="auto">
            <a:xfrm>
              <a:off x="1479804" y="3847847"/>
              <a:ext cx="1757362" cy="498598"/>
            </a:xfrm>
            <a:prstGeom prst="rect">
              <a:avLst/>
            </a:prstGeom>
            <a:noFill/>
            <a:ln w="9525">
              <a:noFill/>
              <a:miter lim="800000"/>
              <a:headEnd/>
              <a:tailEnd/>
            </a:ln>
            <a:effectLst/>
          </p:spPr>
          <p:txBody>
            <a:bodyPr wrap="square" lIns="0" tIns="0" rIns="0" bIns="0">
              <a:prstTxWarp prst="textNoShape">
                <a:avLst/>
              </a:prstTxWarp>
              <a:spAutoFit/>
            </a:bodyPr>
            <a:lstStyle/>
            <a:p>
              <a:pPr algn="ctr" eaLnBrk="0" hangingPunct="0">
                <a:lnSpc>
                  <a:spcPct val="90000"/>
                </a:lnSpc>
              </a:pPr>
              <a:r>
                <a:rPr lang="en-US" b="1" dirty="0">
                  <a:solidFill>
                    <a:srgbClr val="FFFFFF"/>
                  </a:solidFill>
                  <a:latin typeface="+mn-lt"/>
                </a:rPr>
                <a:t>Protect and </a:t>
              </a:r>
            </a:p>
            <a:p>
              <a:pPr algn="ctr" eaLnBrk="0" hangingPunct="0">
                <a:lnSpc>
                  <a:spcPct val="90000"/>
                </a:lnSpc>
              </a:pPr>
              <a:r>
                <a:rPr lang="en-US" b="1" dirty="0">
                  <a:solidFill>
                    <a:srgbClr val="FFFFFF"/>
                  </a:solidFill>
                  <a:latin typeface="+mn-lt"/>
                </a:rPr>
                <a:t>Conserve Water</a:t>
              </a:r>
            </a:p>
          </p:txBody>
        </p:sp>
      </p:grpSp>
      <p:grpSp>
        <p:nvGrpSpPr>
          <p:cNvPr id="17" name="Group 15"/>
          <p:cNvGrpSpPr/>
          <p:nvPr/>
        </p:nvGrpSpPr>
        <p:grpSpPr>
          <a:xfrm>
            <a:off x="3657600" y="2070100"/>
            <a:ext cx="1828799" cy="1028700"/>
            <a:chOff x="3657600" y="2971800"/>
            <a:chExt cx="1828799" cy="1028700"/>
          </a:xfrm>
        </p:grpSpPr>
        <p:sp>
          <p:nvSpPr>
            <p:cNvPr id="5" name="Oval 14"/>
            <p:cNvSpPr>
              <a:spLocks noChangeArrowheads="1"/>
            </p:cNvSpPr>
            <p:nvPr/>
          </p:nvSpPr>
          <p:spPr bwMode="auto">
            <a:xfrm>
              <a:off x="3657600" y="2971800"/>
              <a:ext cx="1828799" cy="1028700"/>
            </a:xfrm>
            <a:prstGeom prst="ellipse">
              <a:avLst/>
            </a:prstGeom>
            <a:solidFill>
              <a:schemeClr val="accent5">
                <a:lumMod val="50000"/>
              </a:schemeClr>
            </a:solidFill>
            <a:ln w="9525">
              <a:solidFill>
                <a:srgbClr val="CCECFF"/>
              </a:solidFill>
              <a:round/>
              <a:headEnd/>
              <a:tailEnd/>
            </a:ln>
            <a:effectLst/>
          </p:spPr>
          <p:txBody>
            <a:bodyPr wrap="none" anchor="ctr">
              <a:prstTxWarp prst="textNoShape">
                <a:avLst/>
              </a:prstTxWarp>
            </a:bodyPr>
            <a:lstStyle/>
            <a:p>
              <a:endParaRPr lang="en-US" dirty="0">
                <a:solidFill>
                  <a:schemeClr val="bg1">
                    <a:lumMod val="65000"/>
                  </a:schemeClr>
                </a:solidFill>
              </a:endParaRPr>
            </a:p>
          </p:txBody>
        </p:sp>
        <p:sp>
          <p:nvSpPr>
            <p:cNvPr id="11" name="Text Box 11"/>
            <p:cNvSpPr txBox="1">
              <a:spLocks noChangeArrowheads="1"/>
            </p:cNvSpPr>
            <p:nvPr/>
          </p:nvSpPr>
          <p:spPr bwMode="auto">
            <a:xfrm>
              <a:off x="3863900" y="3113749"/>
              <a:ext cx="1447798" cy="581698"/>
            </a:xfrm>
            <a:prstGeom prst="rect">
              <a:avLst/>
            </a:prstGeom>
            <a:noFill/>
            <a:ln w="9525">
              <a:noFill/>
              <a:miter lim="800000"/>
              <a:headEnd/>
              <a:tailEnd/>
            </a:ln>
            <a:effectLst/>
          </p:spPr>
          <p:txBody>
            <a:bodyPr wrap="square" lIns="0" tIns="0" rIns="0" bIns="0">
              <a:prstTxWarp prst="textNoShape">
                <a:avLst/>
              </a:prstTxWarp>
              <a:spAutoFit/>
            </a:bodyPr>
            <a:lstStyle/>
            <a:p>
              <a:pPr algn="ctr" eaLnBrk="0" hangingPunct="0">
                <a:lnSpc>
                  <a:spcPct val="90000"/>
                </a:lnSpc>
              </a:pPr>
              <a:r>
                <a:rPr lang="en-US" b="1" dirty="0" smtClean="0">
                  <a:solidFill>
                    <a:schemeClr val="bg2"/>
                  </a:solidFill>
                  <a:latin typeface="+mn-lt"/>
                </a:rPr>
                <a:t>Employ</a:t>
              </a:r>
              <a:r>
                <a:rPr lang="en-US" b="1" dirty="0">
                  <a:solidFill>
                    <a:schemeClr val="bg2"/>
                  </a:solidFill>
                  <a:latin typeface="+mn-lt"/>
                </a:rPr>
                <a:t/>
              </a:r>
              <a:br>
                <a:rPr lang="en-US" b="1" dirty="0">
                  <a:solidFill>
                    <a:schemeClr val="bg2"/>
                  </a:solidFill>
                  <a:latin typeface="+mn-lt"/>
                </a:rPr>
              </a:br>
              <a:r>
                <a:rPr lang="en-US" b="1" dirty="0">
                  <a:solidFill>
                    <a:schemeClr val="bg2"/>
                  </a:solidFill>
                  <a:latin typeface="+mn-lt"/>
                </a:rPr>
                <a:t>Integrated Design</a:t>
              </a:r>
            </a:p>
          </p:txBody>
        </p:sp>
      </p:grpSp>
      <p:grpSp>
        <p:nvGrpSpPr>
          <p:cNvPr id="18" name="Group 18"/>
          <p:cNvGrpSpPr/>
          <p:nvPr/>
        </p:nvGrpSpPr>
        <p:grpSpPr>
          <a:xfrm>
            <a:off x="5044281" y="4155326"/>
            <a:ext cx="2433637" cy="1107996"/>
            <a:chOff x="5044281" y="5057026"/>
            <a:chExt cx="2433637" cy="1107996"/>
          </a:xfrm>
        </p:grpSpPr>
        <p:sp>
          <p:nvSpPr>
            <p:cNvPr id="7" name="Oval 14"/>
            <p:cNvSpPr>
              <a:spLocks noChangeArrowheads="1"/>
            </p:cNvSpPr>
            <p:nvPr/>
          </p:nvSpPr>
          <p:spPr bwMode="auto">
            <a:xfrm>
              <a:off x="5163884" y="5057026"/>
              <a:ext cx="2095500" cy="1107996"/>
            </a:xfrm>
            <a:prstGeom prst="ellipse">
              <a:avLst/>
            </a:prstGeom>
            <a:solidFill>
              <a:schemeClr val="accent1">
                <a:lumMod val="75000"/>
              </a:schemeClr>
            </a:solidFill>
            <a:ln w="9525">
              <a:noFill/>
              <a:round/>
              <a:headEnd/>
              <a:tailEnd/>
            </a:ln>
            <a:effectLst/>
          </p:spPr>
          <p:txBody>
            <a:bodyPr wrap="none" anchor="ctr">
              <a:prstTxWarp prst="textNoShape">
                <a:avLst/>
              </a:prstTxWarp>
            </a:bodyPr>
            <a:lstStyle/>
            <a:p>
              <a:endParaRPr lang="en-US" dirty="0"/>
            </a:p>
          </p:txBody>
        </p:sp>
        <p:sp>
          <p:nvSpPr>
            <p:cNvPr id="12" name="Text Box 13"/>
            <p:cNvSpPr txBox="1">
              <a:spLocks noChangeArrowheads="1"/>
            </p:cNvSpPr>
            <p:nvPr/>
          </p:nvSpPr>
          <p:spPr bwMode="auto">
            <a:xfrm>
              <a:off x="5044281" y="5278625"/>
              <a:ext cx="2433637" cy="581698"/>
            </a:xfrm>
            <a:prstGeom prst="rect">
              <a:avLst/>
            </a:prstGeom>
            <a:noFill/>
            <a:ln w="9525">
              <a:noFill/>
              <a:miter lim="800000"/>
              <a:headEnd/>
              <a:tailEnd/>
            </a:ln>
            <a:effectLst/>
          </p:spPr>
          <p:txBody>
            <a:bodyPr wrap="square" lIns="0" tIns="0" rIns="0" bIns="0">
              <a:prstTxWarp prst="textNoShape">
                <a:avLst/>
              </a:prstTxWarp>
              <a:spAutoFit/>
            </a:bodyPr>
            <a:lstStyle/>
            <a:p>
              <a:pPr algn="ctr" eaLnBrk="0" hangingPunct="0">
                <a:lnSpc>
                  <a:spcPct val="90000"/>
                </a:lnSpc>
              </a:pPr>
              <a:r>
                <a:rPr lang="en-US" b="1" dirty="0">
                  <a:solidFill>
                    <a:srgbClr val="FFFFFF"/>
                  </a:solidFill>
                  <a:latin typeface="+mn-lt"/>
                </a:rPr>
                <a:t>Enhance Indoor Environmental</a:t>
              </a:r>
            </a:p>
            <a:p>
              <a:pPr algn="ctr" eaLnBrk="0" hangingPunct="0">
                <a:lnSpc>
                  <a:spcPct val="90000"/>
                </a:lnSpc>
              </a:pPr>
              <a:r>
                <a:rPr lang="en-US" b="1" dirty="0">
                  <a:solidFill>
                    <a:srgbClr val="FFFFFF"/>
                  </a:solidFill>
                  <a:latin typeface="+mn-lt"/>
                </a:rPr>
                <a:t>Quality</a:t>
              </a:r>
            </a:p>
          </p:txBody>
        </p:sp>
      </p:grpSp>
      <p:grpSp>
        <p:nvGrpSpPr>
          <p:cNvPr id="19" name="Group 16"/>
          <p:cNvGrpSpPr/>
          <p:nvPr/>
        </p:nvGrpSpPr>
        <p:grpSpPr>
          <a:xfrm>
            <a:off x="5943600" y="2585998"/>
            <a:ext cx="2062163" cy="1143000"/>
            <a:chOff x="5943600" y="3487698"/>
            <a:chExt cx="2062163" cy="1143000"/>
          </a:xfrm>
        </p:grpSpPr>
        <p:sp>
          <p:nvSpPr>
            <p:cNvPr id="6" name="Oval 14"/>
            <p:cNvSpPr>
              <a:spLocks noChangeArrowheads="1"/>
            </p:cNvSpPr>
            <p:nvPr/>
          </p:nvSpPr>
          <p:spPr bwMode="auto">
            <a:xfrm>
              <a:off x="5943600" y="3487698"/>
              <a:ext cx="2057400" cy="1143000"/>
            </a:xfrm>
            <a:prstGeom prst="ellipse">
              <a:avLst/>
            </a:prstGeom>
            <a:solidFill>
              <a:schemeClr val="bg1">
                <a:lumMod val="65000"/>
              </a:schemeClr>
            </a:solidFill>
            <a:ln w="9525">
              <a:noFill/>
              <a:round/>
              <a:headEnd/>
              <a:tailEnd/>
            </a:ln>
            <a:effectLst/>
          </p:spPr>
          <p:txBody>
            <a:bodyPr wrap="none" anchor="ctr">
              <a:prstTxWarp prst="textNoShape">
                <a:avLst/>
              </a:prstTxWarp>
            </a:bodyPr>
            <a:lstStyle/>
            <a:p>
              <a:endParaRPr lang="en-US" dirty="0"/>
            </a:p>
          </p:txBody>
        </p:sp>
        <p:sp>
          <p:nvSpPr>
            <p:cNvPr id="13" name="Text Box 15"/>
            <p:cNvSpPr txBox="1">
              <a:spLocks noChangeArrowheads="1"/>
            </p:cNvSpPr>
            <p:nvPr/>
          </p:nvSpPr>
          <p:spPr bwMode="auto">
            <a:xfrm>
              <a:off x="6019800" y="3797300"/>
              <a:ext cx="1985963" cy="387798"/>
            </a:xfrm>
            <a:prstGeom prst="rect">
              <a:avLst/>
            </a:prstGeom>
            <a:noFill/>
            <a:ln w="9525">
              <a:noFill/>
              <a:miter lim="800000"/>
              <a:headEnd/>
              <a:tailEnd/>
            </a:ln>
            <a:effectLst/>
          </p:spPr>
          <p:txBody>
            <a:bodyPr wrap="square" lIns="0" tIns="0" rIns="0" bIns="0">
              <a:prstTxWarp prst="textNoShape">
                <a:avLst/>
              </a:prstTxWarp>
              <a:spAutoFit/>
            </a:bodyPr>
            <a:lstStyle/>
            <a:p>
              <a:pPr algn="ctr" eaLnBrk="0" hangingPunct="0">
                <a:lnSpc>
                  <a:spcPct val="90000"/>
                </a:lnSpc>
              </a:pPr>
              <a:r>
                <a:rPr lang="en-US" b="1" dirty="0">
                  <a:solidFill>
                    <a:schemeClr val="bg2"/>
                  </a:solidFill>
                  <a:latin typeface="+mn-lt"/>
                </a:rPr>
                <a:t>Reduce Environmental Impact of Materials</a:t>
              </a:r>
            </a:p>
          </p:txBody>
        </p:sp>
      </p:grpSp>
      <p:sp>
        <p:nvSpPr>
          <p:cNvPr id="22" name="Title 21"/>
          <p:cNvSpPr>
            <a:spLocks noGrp="1"/>
          </p:cNvSpPr>
          <p:nvPr>
            <p:ph type="title"/>
          </p:nvPr>
        </p:nvSpPr>
        <p:spPr>
          <a:xfrm>
            <a:off x="1311401" y="304800"/>
            <a:ext cx="6521196" cy="685800"/>
          </a:xfrm>
        </p:spPr>
        <p:txBody>
          <a:bodyPr>
            <a:normAutofit/>
          </a:bodyPr>
          <a:lstStyle/>
          <a:p>
            <a:pPr algn="ctr"/>
            <a:r>
              <a:rPr lang="en-US" sz="2800" b="1" dirty="0" smtClean="0">
                <a:solidFill>
                  <a:srgbClr val="00427E"/>
                </a:solidFill>
              </a:rPr>
              <a:t>Guiding Principles</a:t>
            </a:r>
            <a:endParaRPr lang="en-US" sz="2800" b="1" dirty="0">
              <a:solidFill>
                <a:srgbClr val="00427E"/>
              </a:solidFill>
            </a:endParaRPr>
          </a:p>
        </p:txBody>
      </p:sp>
      <p:sp>
        <p:nvSpPr>
          <p:cNvPr id="21" name="Slide Number Placeholder 20"/>
          <p:cNvSpPr>
            <a:spLocks noGrp="1"/>
          </p:cNvSpPr>
          <p:nvPr>
            <p:ph type="sldNum" idx="12"/>
          </p:nvPr>
        </p:nvSpPr>
        <p:spPr>
          <a:xfrm>
            <a:off x="6705600" y="6381751"/>
            <a:ext cx="2133599" cy="476249"/>
          </a:xfrm>
        </p:spPr>
        <p:txBody>
          <a:bodyPr/>
          <a:lstStyle/>
          <a:p>
            <a:pPr marL="0" marR="0" lvl="0" indent="0" algn="r" rtl="0">
              <a:spcBef>
                <a:spcPts val="0"/>
              </a:spcBef>
              <a:buSzPct val="25000"/>
              <a:buNone/>
            </a:pPr>
            <a:fld id="{00000000-1234-1234-1234-123412341234}" type="slidenum">
              <a:rPr lang="en-US" sz="1400" b="0" i="0" u="none" strike="noStrike" cap="none" baseline="0" smtClean="0">
                <a:solidFill>
                  <a:schemeClr val="tx1"/>
                </a:solidFill>
                <a:latin typeface="Arial"/>
                <a:ea typeface="Arial"/>
                <a:cs typeface="Arial"/>
                <a:sym typeface="Arial"/>
              </a:rPr>
              <a:pPr marL="0" marR="0" lvl="0" indent="0" algn="r" rtl="0">
                <a:spcBef>
                  <a:spcPts val="0"/>
                </a:spcBef>
                <a:buSzPct val="25000"/>
                <a:buNone/>
              </a:pPr>
              <a:t>6</a:t>
            </a:fld>
            <a:endParaRPr lang="en-US" sz="1400" b="0" i="0" u="none" strike="noStrike" cap="none" baseline="0"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sldNum" idx="12"/>
          </p:nvPr>
        </p:nvSpPr>
        <p:spPr>
          <a:xfrm>
            <a:off x="6781801" y="6354599"/>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buSzPct val="25000"/>
                <a:buNone/>
              </a:pPr>
              <a:t>7</a:t>
            </a:fld>
            <a:endParaRPr lang="en-US" sz="1400" b="0" i="0" u="none" strike="noStrike" cap="none" baseline="0" dirty="0">
              <a:solidFill>
                <a:schemeClr val="tx1"/>
              </a:solidFill>
              <a:latin typeface="Arial"/>
              <a:ea typeface="Arial"/>
              <a:cs typeface="Arial"/>
              <a:sym typeface="Arial"/>
            </a:endParaRPr>
          </a:p>
        </p:txBody>
      </p:sp>
      <p:pic>
        <p:nvPicPr>
          <p:cNvPr id="301" name="Shape 301"/>
          <p:cNvPicPr preferRelativeResize="0"/>
          <p:nvPr/>
        </p:nvPicPr>
        <p:blipFill rotWithShape="1">
          <a:blip r:embed="rId3">
            <a:alphaModFix/>
          </a:blip>
          <a:srcRect/>
          <a:stretch/>
        </p:blipFill>
        <p:spPr>
          <a:xfrm>
            <a:off x="426925" y="1219200"/>
            <a:ext cx="8574299" cy="5135399"/>
          </a:xfrm>
          <a:prstGeom prst="rect">
            <a:avLst/>
          </a:prstGeom>
          <a:noFill/>
          <a:ln>
            <a:noFill/>
          </a:ln>
        </p:spPr>
      </p:pic>
      <p:sp>
        <p:nvSpPr>
          <p:cNvPr id="302" name="Shape 302"/>
          <p:cNvSpPr txBox="1"/>
          <p:nvPr/>
        </p:nvSpPr>
        <p:spPr>
          <a:xfrm>
            <a:off x="581100" y="78350"/>
            <a:ext cx="8334300" cy="820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dirty="0">
                <a:solidFill>
                  <a:srgbClr val="00427E"/>
                </a:solidFill>
                <a:latin typeface="Calibri"/>
                <a:ea typeface="Calibri"/>
                <a:cs typeface="Calibri"/>
                <a:sym typeface="Calibri"/>
              </a:rPr>
              <a:t>Matrix of Green Clauses that Align With the Guiding Principles Modifications Pending Per the New Guiding Princi</a:t>
            </a:r>
            <a:r>
              <a:rPr lang="en-US" sz="2400" b="1" dirty="0">
                <a:solidFill>
                  <a:srgbClr val="00427E"/>
                </a:solidFill>
                <a:latin typeface="Calibri"/>
                <a:ea typeface="Calibri"/>
                <a:cs typeface="Calibri"/>
                <a:sym typeface="Calibri"/>
              </a:rPr>
              <a:t>ple</a:t>
            </a:r>
            <a:r>
              <a:rPr lang="en-US" sz="2400" b="1" i="0" u="none" strike="noStrike" cap="none" baseline="0" dirty="0">
                <a:solidFill>
                  <a:srgbClr val="00427E"/>
                </a:solidFill>
                <a:latin typeface="Calibri"/>
                <a:ea typeface="Calibri"/>
                <a:cs typeface="Calibri"/>
                <a:sym typeface="Calibri"/>
              </a:rPr>
              <a:t>s</a:t>
            </a:r>
          </a:p>
        </p:txBody>
      </p:sp>
      <p:sp>
        <p:nvSpPr>
          <p:cNvPr id="303" name="Shape 303"/>
          <p:cNvSpPr txBox="1"/>
          <p:nvPr/>
        </p:nvSpPr>
        <p:spPr>
          <a:xfrm>
            <a:off x="1828800" y="836175"/>
            <a:ext cx="7315200" cy="338699"/>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b="0" i="0" u="sng" strike="noStrike" cap="none" baseline="0" dirty="0">
                <a:solidFill>
                  <a:schemeClr val="hlink"/>
                </a:solidFill>
                <a:latin typeface="Arial"/>
                <a:ea typeface="Arial"/>
                <a:cs typeface="Arial"/>
                <a:sym typeface="Arial"/>
                <a:hlinkClick r:id="rId4"/>
              </a:rPr>
              <a:t>external PBS Portal</a:t>
            </a:r>
            <a:r>
              <a:rPr lang="en-US" sz="1600" b="0" i="0" u="none" strike="noStrike" cap="none" baseline="0" dirty="0">
                <a:solidFill>
                  <a:schemeClr val="dk1"/>
                </a:solidFill>
                <a:latin typeface="Arial"/>
                <a:ea typeface="Arial"/>
                <a:cs typeface="Arial"/>
                <a:sym typeface="Arial"/>
              </a:rPr>
              <a:t> </a:t>
            </a:r>
            <a:r>
              <a:rPr lang="en-US" sz="1400" b="0" i="0" u="none" strike="noStrike" cap="none" baseline="0" dirty="0">
                <a:solidFill>
                  <a:schemeClr val="dk1"/>
                </a:solidFill>
                <a:latin typeface="Arial"/>
                <a:ea typeface="Arial"/>
                <a:cs typeface="Arial"/>
                <a:sym typeface="Arial"/>
              </a:rPr>
              <a:t>GREX - Docs/Sustainability  or  GSA internal </a:t>
            </a:r>
            <a:r>
              <a:rPr lang="en-US" sz="1400" b="0" i="0" u="sng" strike="noStrike" cap="none" baseline="0" dirty="0">
                <a:solidFill>
                  <a:schemeClr val="hlink"/>
                </a:solidFill>
                <a:latin typeface="Arial"/>
                <a:ea typeface="Arial"/>
                <a:cs typeface="Arial"/>
                <a:sym typeface="Arial"/>
                <a:hlinkClick r:id="rId5"/>
              </a:rPr>
              <a:t>NOL Google Site</a:t>
            </a:r>
            <a:r>
              <a:rPr lang="en-US" sz="1600" b="0" i="0" u="sng" strike="noStrike" cap="none" baseline="0" dirty="0">
                <a:solidFill>
                  <a:schemeClr val="hlink"/>
                </a:solidFill>
                <a:latin typeface="Arial"/>
                <a:ea typeface="Arial"/>
                <a:cs typeface="Arial"/>
                <a:sym typeface="Arial"/>
                <a:hlinkClick r:id="rId5"/>
              </a:rPr>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sldNum" idx="12"/>
          </p:nvPr>
        </p:nvSpPr>
        <p:spPr>
          <a:xfrm>
            <a:off x="6705600" y="6381751"/>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buSzPct val="25000"/>
                <a:buNone/>
              </a:pPr>
              <a:t>8</a:t>
            </a:fld>
            <a:endParaRPr lang="en-US" sz="1400" b="0" i="0" u="none" strike="noStrike" cap="none" baseline="0" dirty="0">
              <a:solidFill>
                <a:schemeClr val="tx1"/>
              </a:solidFill>
              <a:latin typeface="Arial"/>
              <a:ea typeface="Arial"/>
              <a:cs typeface="Arial"/>
              <a:sym typeface="Arial"/>
            </a:endParaRPr>
          </a:p>
        </p:txBody>
      </p:sp>
      <p:pic>
        <p:nvPicPr>
          <p:cNvPr id="310" name="Shape 310"/>
          <p:cNvPicPr preferRelativeResize="0"/>
          <p:nvPr/>
        </p:nvPicPr>
        <p:blipFill rotWithShape="1">
          <a:blip r:embed="rId3">
            <a:alphaModFix/>
          </a:blip>
          <a:srcRect/>
          <a:stretch/>
        </p:blipFill>
        <p:spPr>
          <a:xfrm>
            <a:off x="489000" y="1480150"/>
            <a:ext cx="8165999" cy="4648199"/>
          </a:xfrm>
          <a:prstGeom prst="rect">
            <a:avLst/>
          </a:prstGeom>
          <a:noFill/>
          <a:ln>
            <a:noFill/>
          </a:ln>
        </p:spPr>
      </p:pic>
      <p:sp>
        <p:nvSpPr>
          <p:cNvPr id="311" name="Shape 311"/>
          <p:cNvSpPr txBox="1"/>
          <p:nvPr/>
        </p:nvSpPr>
        <p:spPr>
          <a:xfrm>
            <a:off x="907950" y="381000"/>
            <a:ext cx="7599899"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dirty="0">
                <a:solidFill>
                  <a:srgbClr val="00427E"/>
                </a:solidFill>
                <a:latin typeface="Calibri"/>
                <a:ea typeface="Calibri"/>
                <a:cs typeface="Calibri"/>
                <a:sym typeface="Calibri"/>
              </a:rPr>
              <a:t>Energy Disclosure/Benchmarking Jurisdictions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sldNum" idx="12"/>
          </p:nvPr>
        </p:nvSpPr>
        <p:spPr>
          <a:xfrm>
            <a:off x="6721488" y="6384026"/>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baseline="0">
                <a:solidFill>
                  <a:schemeClr val="tx1"/>
                </a:solidFill>
                <a:latin typeface="Arial"/>
                <a:ea typeface="Arial"/>
                <a:cs typeface="Arial"/>
                <a:sym typeface="Arial"/>
              </a:rPr>
              <a:pPr marL="0" marR="0" lvl="0" indent="0" algn="r" rtl="0">
                <a:spcBef>
                  <a:spcPts val="0"/>
                </a:spcBef>
                <a:buSzPct val="25000"/>
                <a:buNone/>
              </a:pPr>
              <a:t>9</a:t>
            </a:fld>
            <a:endParaRPr lang="en-US" sz="1400" b="0" i="0" u="none" strike="noStrike" cap="none" baseline="0" dirty="0">
              <a:solidFill>
                <a:schemeClr val="tx1"/>
              </a:solidFill>
              <a:latin typeface="Arial"/>
              <a:ea typeface="Arial"/>
              <a:cs typeface="Arial"/>
              <a:sym typeface="Arial"/>
            </a:endParaRPr>
          </a:p>
        </p:txBody>
      </p:sp>
      <p:sp>
        <p:nvSpPr>
          <p:cNvPr id="318" name="Shape 318"/>
          <p:cNvSpPr/>
          <p:nvPr/>
        </p:nvSpPr>
        <p:spPr>
          <a:xfrm>
            <a:off x="1371600" y="1371600"/>
            <a:ext cx="2362200" cy="42671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dirty="0">
              <a:solidFill>
                <a:srgbClr val="FFFFFF"/>
              </a:solidFill>
              <a:latin typeface="Arial"/>
              <a:ea typeface="Arial"/>
              <a:cs typeface="Arial"/>
              <a:sym typeface="Arial"/>
            </a:endParaRPr>
          </a:p>
        </p:txBody>
      </p:sp>
      <p:sp>
        <p:nvSpPr>
          <p:cNvPr id="319" name="Shape 319"/>
          <p:cNvSpPr txBox="1"/>
          <p:nvPr/>
        </p:nvSpPr>
        <p:spPr>
          <a:xfrm>
            <a:off x="304800" y="1371600"/>
            <a:ext cx="3886200" cy="32316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b="0" i="0" u="none" strike="noStrike" cap="none" baseline="0" dirty="0">
                <a:solidFill>
                  <a:schemeClr val="dk1"/>
                </a:solidFill>
                <a:latin typeface="Arial"/>
                <a:ea typeface="Arial"/>
                <a:cs typeface="Arial"/>
                <a:sym typeface="Arial"/>
              </a:rPr>
              <a:t>According to a  </a:t>
            </a:r>
            <a:r>
              <a:rPr lang="en-US" sz="1700" b="0" i="0" u="none" strike="noStrike" cap="none" baseline="0" dirty="0">
                <a:solidFill>
                  <a:schemeClr val="dk2"/>
                </a:solidFill>
                <a:latin typeface="Arial"/>
                <a:ea typeface="Arial"/>
                <a:cs typeface="Arial"/>
                <a:sym typeface="Arial"/>
              </a:rPr>
              <a:t>2012  EPA analysis, </a:t>
            </a:r>
            <a:r>
              <a:rPr lang="en-US" sz="1700" b="1" i="0" u="none" strike="noStrike" cap="none" baseline="0" dirty="0">
                <a:solidFill>
                  <a:srgbClr val="FF0000"/>
                </a:solidFill>
                <a:latin typeface="Arial"/>
                <a:ea typeface="Arial"/>
                <a:cs typeface="Arial"/>
                <a:sym typeface="Arial"/>
              </a:rPr>
              <a:t>buildings that used Portfolio Manager to track energy </a:t>
            </a:r>
            <a:r>
              <a:rPr lang="en-US" sz="1700" b="0" i="0" u="none" strike="noStrike" cap="none" baseline="0" dirty="0">
                <a:solidFill>
                  <a:schemeClr val="dk2"/>
                </a:solidFill>
                <a:latin typeface="Arial"/>
                <a:ea typeface="Arial"/>
                <a:cs typeface="Arial"/>
                <a:sym typeface="Arial"/>
              </a:rPr>
              <a:t>usage between 2008 and 2011 </a:t>
            </a:r>
            <a:r>
              <a:rPr lang="en-US" sz="1700" b="1" i="0" u="none" strike="noStrike" cap="none" baseline="0" dirty="0">
                <a:solidFill>
                  <a:srgbClr val="FF0000"/>
                </a:solidFill>
                <a:latin typeface="Arial"/>
                <a:ea typeface="Arial"/>
                <a:cs typeface="Arial"/>
                <a:sym typeface="Arial"/>
              </a:rPr>
              <a:t>realized an annual energy savings of  2.4% and a total energy savings of  7.0%.</a:t>
            </a:r>
          </a:p>
          <a:p>
            <a:pPr marL="0" marR="0" lvl="0" indent="0" algn="l" rtl="0">
              <a:spcBef>
                <a:spcPts val="0"/>
              </a:spcBef>
              <a:buNone/>
            </a:pPr>
            <a:endParaRPr sz="1700" b="0" i="0" u="none" strike="noStrike" cap="none" baseline="0" dirty="0">
              <a:solidFill>
                <a:srgbClr val="FFFFFF"/>
              </a:solidFill>
              <a:latin typeface="Arial"/>
              <a:ea typeface="Arial"/>
              <a:cs typeface="Arial"/>
              <a:sym typeface="Arial"/>
            </a:endParaRPr>
          </a:p>
          <a:p>
            <a:pPr marL="0" marR="0" lvl="0" indent="0" algn="l" rtl="0">
              <a:spcBef>
                <a:spcPts val="0"/>
              </a:spcBef>
              <a:buSzPct val="25000"/>
              <a:buNone/>
            </a:pPr>
            <a:r>
              <a:rPr lang="en-US" sz="1700" b="0" i="0" u="none" strike="noStrike" cap="none" baseline="0" dirty="0">
                <a:solidFill>
                  <a:schemeClr val="dk1"/>
                </a:solidFill>
                <a:latin typeface="Arial"/>
                <a:ea typeface="Arial"/>
                <a:cs typeface="Arial"/>
                <a:sym typeface="Arial"/>
              </a:rPr>
              <a:t>Based on a 2015 “Resources for the Future” Study, </a:t>
            </a:r>
            <a:r>
              <a:rPr lang="en-US" sz="1700" b="1" i="0" u="none" strike="noStrike" cap="none" baseline="0" dirty="0">
                <a:solidFill>
                  <a:srgbClr val="FF0000"/>
                </a:solidFill>
                <a:latin typeface="Arial"/>
                <a:ea typeface="Arial"/>
                <a:cs typeface="Arial"/>
                <a:sym typeface="Arial"/>
              </a:rPr>
              <a:t>Benchmarking and Transparency laws correlated with 3% lower utility expenses </a:t>
            </a:r>
            <a:r>
              <a:rPr lang="en-US" sz="1700" b="0" i="0" u="none" strike="noStrike" cap="none" baseline="0" dirty="0">
                <a:solidFill>
                  <a:schemeClr val="dk1"/>
                </a:solidFill>
                <a:latin typeface="Arial"/>
                <a:ea typeface="Arial"/>
                <a:cs typeface="Arial"/>
                <a:sym typeface="Arial"/>
              </a:rPr>
              <a:t>in private office buildings.</a:t>
            </a:r>
            <a:r>
              <a:rPr lang="en-US" sz="1700" b="0" i="0" u="none" strike="noStrike" cap="none" baseline="0" dirty="0">
                <a:solidFill>
                  <a:srgbClr val="FFFFFF"/>
                </a:solidFill>
                <a:latin typeface="Cambria"/>
                <a:ea typeface="Cambria"/>
                <a:cs typeface="Cambria"/>
                <a:sym typeface="Cambria"/>
              </a:rPr>
              <a:t>  </a:t>
            </a:r>
          </a:p>
        </p:txBody>
      </p:sp>
      <p:pic>
        <p:nvPicPr>
          <p:cNvPr id="320" name="Shape 320"/>
          <p:cNvPicPr preferRelativeResize="0"/>
          <p:nvPr/>
        </p:nvPicPr>
        <p:blipFill rotWithShape="1">
          <a:blip r:embed="rId3">
            <a:alphaModFix/>
          </a:blip>
          <a:srcRect/>
          <a:stretch/>
        </p:blipFill>
        <p:spPr>
          <a:xfrm>
            <a:off x="838200" y="4778032"/>
            <a:ext cx="2878976" cy="1013167"/>
          </a:xfrm>
          <a:prstGeom prst="rect">
            <a:avLst/>
          </a:prstGeom>
          <a:noFill/>
          <a:ln>
            <a:noFill/>
          </a:ln>
        </p:spPr>
      </p:pic>
      <p:pic>
        <p:nvPicPr>
          <p:cNvPr id="321" name="Shape 321"/>
          <p:cNvPicPr preferRelativeResize="0"/>
          <p:nvPr/>
        </p:nvPicPr>
        <p:blipFill rotWithShape="1">
          <a:blip r:embed="rId4">
            <a:alphaModFix/>
          </a:blip>
          <a:srcRect/>
          <a:stretch/>
        </p:blipFill>
        <p:spPr>
          <a:xfrm>
            <a:off x="4267200" y="1371600"/>
            <a:ext cx="4572000" cy="4267199"/>
          </a:xfrm>
          <a:prstGeom prst="rect">
            <a:avLst/>
          </a:prstGeom>
          <a:noFill/>
          <a:ln w="19050" cap="flat" cmpd="sng">
            <a:solidFill>
              <a:srgbClr val="434343">
                <a:alpha val="0"/>
              </a:srgbClr>
            </a:solidFill>
            <a:prstDash val="solid"/>
            <a:round/>
            <a:headEnd type="none" w="med" len="med"/>
            <a:tailEnd type="none" w="med" len="med"/>
          </a:ln>
        </p:spPr>
      </p:pic>
      <p:sp>
        <p:nvSpPr>
          <p:cNvPr id="322" name="Shape 322"/>
          <p:cNvSpPr txBox="1"/>
          <p:nvPr/>
        </p:nvSpPr>
        <p:spPr>
          <a:xfrm>
            <a:off x="2209800" y="5943600"/>
            <a:ext cx="6639600" cy="281098"/>
          </a:xfrm>
          <a:prstGeom prst="rect">
            <a:avLst/>
          </a:prstGeom>
          <a:noFill/>
          <a:ln>
            <a:noFill/>
          </a:ln>
        </p:spPr>
        <p:txBody>
          <a:bodyPr lIns="91425" tIns="45700" rIns="91425" bIns="45700" anchor="t" anchorCtr="0">
            <a:noAutofit/>
          </a:bodyPr>
          <a:lstStyle/>
          <a:p>
            <a:pPr marL="0" marR="0" lvl="0" indent="0" algn="l" rtl="0">
              <a:spcBef>
                <a:spcPts val="0"/>
              </a:spcBef>
              <a:buClr>
                <a:srgbClr val="000000"/>
              </a:buClr>
              <a:buSzPct val="25000"/>
              <a:buFont typeface="Calibri"/>
              <a:buNone/>
            </a:pPr>
            <a:r>
              <a:rPr lang="en-US" sz="1050" b="0" i="0" u="none" strike="noStrike" cap="none" baseline="0" dirty="0">
                <a:solidFill>
                  <a:srgbClr val="000000"/>
                </a:solidFill>
                <a:latin typeface="Calibri"/>
                <a:ea typeface="Calibri"/>
                <a:cs typeface="Calibri"/>
                <a:sym typeface="Calibri"/>
              </a:rPr>
              <a:t>Source: EPA ENERGY STAR Portfolio Manager “Benchmarking and Energy Savings” Data Trends, October 2012</a:t>
            </a:r>
            <a:r>
              <a:rPr lang="en-US" sz="900" b="0" i="0" u="none" strike="noStrike" cap="none" baseline="0" dirty="0">
                <a:solidFill>
                  <a:srgbClr val="000000"/>
                </a:solidFill>
                <a:latin typeface="Calibri"/>
                <a:ea typeface="Calibri"/>
                <a:cs typeface="Calibri"/>
                <a:sym typeface="Calibri"/>
              </a:rPr>
              <a:t>.</a:t>
            </a:r>
          </a:p>
          <a:p>
            <a:pPr marL="0" marR="0" lvl="0" indent="0" algn="l" rtl="0">
              <a:spcBef>
                <a:spcPts val="0"/>
              </a:spcBef>
              <a:buClr>
                <a:schemeClr val="dk1"/>
              </a:buClr>
              <a:buFont typeface="Arial"/>
              <a:buNone/>
            </a:pPr>
            <a:endParaRPr sz="900" b="0" i="0" u="none" strike="noStrike" cap="none" baseline="0" dirty="0">
              <a:solidFill>
                <a:srgbClr val="000000"/>
              </a:solidFill>
              <a:latin typeface="Calibri"/>
              <a:ea typeface="Calibri"/>
              <a:cs typeface="Calibri"/>
              <a:sym typeface="Calibri"/>
            </a:endParaRPr>
          </a:p>
        </p:txBody>
      </p:sp>
      <p:sp>
        <p:nvSpPr>
          <p:cNvPr id="323" name="Shape 323"/>
          <p:cNvSpPr txBox="1"/>
          <p:nvPr/>
        </p:nvSpPr>
        <p:spPr>
          <a:xfrm>
            <a:off x="639000" y="376325"/>
            <a:ext cx="8505000" cy="430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dirty="0">
                <a:solidFill>
                  <a:srgbClr val="00427E"/>
                </a:solidFill>
                <a:latin typeface="Calibri"/>
                <a:ea typeface="Calibri"/>
                <a:cs typeface="Calibri"/>
                <a:sym typeface="Calibri"/>
              </a:rPr>
              <a:t>Energy Savings Related to Tracking Energy Usage</a:t>
            </a:r>
          </a:p>
        </p:txBody>
      </p:sp>
    </p:spTree>
  </p:cSld>
  <p:clrMapOvr>
    <a:masterClrMapping/>
  </p:clrMapOvr>
  <p:transition spd="slow">
    <p:cut/>
  </p:transition>
</p:sld>
</file>

<file path=ppt/theme/theme1.xml><?xml version="1.0" encoding="utf-8"?>
<a:theme xmlns:a="http://schemas.openxmlformats.org/drawingml/2006/main" name="Blank Presentation">
  <a:themeElements>
    <a:clrScheme name="Blank Presentation 1">
      <a:dk1>
        <a:srgbClr val="1B515C"/>
      </a:dk1>
      <a:lt1>
        <a:srgbClr val="FFFFFF"/>
      </a:lt1>
      <a:dk2>
        <a:srgbClr val="313232"/>
      </a:dk2>
      <a:lt2>
        <a:srgbClr val="808080"/>
      </a:lt2>
      <a:accent1>
        <a:srgbClr val="8FCFE7"/>
      </a:accent1>
      <a:accent2>
        <a:srgbClr val="316EA0"/>
      </a:accent2>
      <a:accent3>
        <a:srgbClr val="FFFFFF"/>
      </a:accent3>
      <a:accent4>
        <a:srgbClr val="15444D"/>
      </a:accent4>
      <a:accent5>
        <a:srgbClr val="C6E4F1"/>
      </a:accent5>
      <a:accent6>
        <a:srgbClr val="2B6391"/>
      </a:accent6>
      <a:hlink>
        <a:srgbClr val="C6A83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RAC_PresentationTemplate">
  <a:themeElements>
    <a:clrScheme name="BRAC_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3381</Words>
  <Application>Microsoft Office PowerPoint</Application>
  <PresentationFormat>On-screen Show (4:3)</PresentationFormat>
  <Paragraphs>455</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Blank Presentation</vt:lpstr>
      <vt:lpstr>1_BRAC_PresentationTemplate</vt:lpstr>
      <vt:lpstr>    Client Enrichment Series </vt:lpstr>
      <vt:lpstr> Sustainability in Leasing - Green Lease Requirements   </vt:lpstr>
      <vt:lpstr>PowerPoint Presentation</vt:lpstr>
      <vt:lpstr>PowerPoint Presentation</vt:lpstr>
      <vt:lpstr>New Executive Order 13693: Planning for Federal Sustainability in the Next Decade (March 19, 2015)</vt:lpstr>
      <vt:lpstr>Guiding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Fuel Analysis Remote Building Assessments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Enrichment Series</dc:title>
  <dc:creator>alexandraakosmides</dc:creator>
  <cp:lastModifiedBy>DawnLWarner</cp:lastModifiedBy>
  <cp:revision>22</cp:revision>
  <dcterms:modified xsi:type="dcterms:W3CDTF">2015-12-07T18:53:40Z</dcterms:modified>
</cp:coreProperties>
</file>