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8"/>
  </p:notesMasterIdLst>
  <p:sldIdLst>
    <p:sldId id="262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9CAC"/>
    <a:srgbClr val="2943C8"/>
    <a:srgbClr val="26326D"/>
    <a:srgbClr val="5D7AFF"/>
    <a:srgbClr val="273C7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37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1026" y="96"/>
      </p:cViewPr>
      <p:guideLst/>
    </p:cSldViewPr>
  </p:slideViewPr>
  <p:outlineViewPr>
    <p:cViewPr>
      <p:scale>
        <a:sx n="33" d="100"/>
        <a:sy n="33" d="100"/>
      </p:scale>
      <p:origin x="0" y="-87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CE6AB0-F062-4D2F-8688-CAB0ED1D224D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7A8814E5-1F35-4240-A2D2-5FE8C4B179B1}">
      <dgm:prSet phldrT="[Text]"/>
      <dgm:spPr/>
      <dgm:t>
        <a:bodyPr/>
        <a:lstStyle/>
        <a:p>
          <a:r>
            <a:rPr lang="en-US" dirty="0"/>
            <a:t>Market Research</a:t>
          </a:r>
        </a:p>
      </dgm:t>
    </dgm:pt>
    <dgm:pt modelId="{0F860C06-300A-4E9C-909E-DE8142280F6A}" type="parTrans" cxnId="{BFFB7FAB-30AF-4C43-B3C3-2BA6F296D425}">
      <dgm:prSet/>
      <dgm:spPr/>
      <dgm:t>
        <a:bodyPr/>
        <a:lstStyle/>
        <a:p>
          <a:endParaRPr lang="en-US"/>
        </a:p>
      </dgm:t>
    </dgm:pt>
    <dgm:pt modelId="{4015A07C-CA46-484E-8443-CA482445393E}" type="sibTrans" cxnId="{BFFB7FAB-30AF-4C43-B3C3-2BA6F296D425}">
      <dgm:prSet/>
      <dgm:spPr/>
      <dgm:t>
        <a:bodyPr/>
        <a:lstStyle/>
        <a:p>
          <a:endParaRPr lang="en-US"/>
        </a:p>
      </dgm:t>
    </dgm:pt>
    <dgm:pt modelId="{2EDE6512-0C00-43E4-86CB-BBC40909FBC0}">
      <dgm:prSet phldrT="[Text]"/>
      <dgm:spPr/>
      <dgm:t>
        <a:bodyPr/>
        <a:lstStyle/>
        <a:p>
          <a:r>
            <a:rPr lang="en-US" dirty="0"/>
            <a:t>Acquisition Strategy</a:t>
          </a:r>
        </a:p>
      </dgm:t>
    </dgm:pt>
    <dgm:pt modelId="{A7495EAB-35CE-4FFE-9B07-B7BD56C2156F}" type="parTrans" cxnId="{0CE4AEDD-B4D5-4617-8721-B02AEE7AB228}">
      <dgm:prSet/>
      <dgm:spPr/>
      <dgm:t>
        <a:bodyPr/>
        <a:lstStyle/>
        <a:p>
          <a:endParaRPr lang="en-US"/>
        </a:p>
      </dgm:t>
    </dgm:pt>
    <dgm:pt modelId="{6B14A84F-160B-43AC-B120-312517397246}" type="sibTrans" cxnId="{0CE4AEDD-B4D5-4617-8721-B02AEE7AB228}">
      <dgm:prSet/>
      <dgm:spPr/>
      <dgm:t>
        <a:bodyPr/>
        <a:lstStyle/>
        <a:p>
          <a:endParaRPr lang="en-US"/>
        </a:p>
      </dgm:t>
    </dgm:pt>
    <dgm:pt modelId="{4ABC53F6-BF7E-4FD4-A459-25698D739B6C}">
      <dgm:prSet phldrT="[Text]"/>
      <dgm:spPr/>
      <dgm:t>
        <a:bodyPr/>
        <a:lstStyle/>
        <a:p>
          <a:r>
            <a:rPr lang="en-US" dirty="0"/>
            <a:t>Draft RFP</a:t>
          </a:r>
        </a:p>
      </dgm:t>
    </dgm:pt>
    <dgm:pt modelId="{D544F9C3-B06B-4A06-8C6B-EF93AD56C04F}" type="parTrans" cxnId="{60D6279A-36F2-4ADB-87C6-4E80E677DA7C}">
      <dgm:prSet/>
      <dgm:spPr/>
      <dgm:t>
        <a:bodyPr/>
        <a:lstStyle/>
        <a:p>
          <a:endParaRPr lang="en-US"/>
        </a:p>
      </dgm:t>
    </dgm:pt>
    <dgm:pt modelId="{E3DC22BD-9A11-49E6-9D50-39E70ACBB4E1}" type="sibTrans" cxnId="{60D6279A-36F2-4ADB-87C6-4E80E677DA7C}">
      <dgm:prSet/>
      <dgm:spPr/>
      <dgm:t>
        <a:bodyPr/>
        <a:lstStyle/>
        <a:p>
          <a:endParaRPr lang="en-US"/>
        </a:p>
      </dgm:t>
    </dgm:pt>
    <dgm:pt modelId="{51D8C4CD-495F-4D6D-80CD-F400459779E1}">
      <dgm:prSet phldrT="[Text]"/>
      <dgm:spPr/>
      <dgm:t>
        <a:bodyPr/>
        <a:lstStyle/>
        <a:p>
          <a:r>
            <a:rPr lang="en-US" dirty="0"/>
            <a:t>RFP Release</a:t>
          </a:r>
        </a:p>
      </dgm:t>
    </dgm:pt>
    <dgm:pt modelId="{988695FE-5E23-4D2C-8C7C-D0840B887CF8}" type="parTrans" cxnId="{7DD51512-4F2F-4646-AD6B-679D9F27689B}">
      <dgm:prSet/>
      <dgm:spPr/>
      <dgm:t>
        <a:bodyPr/>
        <a:lstStyle/>
        <a:p>
          <a:endParaRPr lang="en-US"/>
        </a:p>
      </dgm:t>
    </dgm:pt>
    <dgm:pt modelId="{FC0A4E8E-FEE4-4843-99D3-B13D4BD19AAC}" type="sibTrans" cxnId="{7DD51512-4F2F-4646-AD6B-679D9F27689B}">
      <dgm:prSet/>
      <dgm:spPr/>
      <dgm:t>
        <a:bodyPr/>
        <a:lstStyle/>
        <a:p>
          <a:endParaRPr lang="en-US"/>
        </a:p>
      </dgm:t>
    </dgm:pt>
    <dgm:pt modelId="{9FA952B5-3A8E-4E90-B9E6-2E53A0A77DCB}">
      <dgm:prSet phldrT="[Text]"/>
      <dgm:spPr/>
      <dgm:t>
        <a:bodyPr/>
        <a:lstStyle/>
        <a:p>
          <a:r>
            <a:rPr lang="en-US" dirty="0"/>
            <a:t>Question Due Date</a:t>
          </a:r>
        </a:p>
      </dgm:t>
    </dgm:pt>
    <dgm:pt modelId="{AD1CCA5E-874C-4FCD-B1DC-0BE3AB952F3E}" type="parTrans" cxnId="{639CBBEE-7F82-4AD2-A9E2-0B8F8B7A67CF}">
      <dgm:prSet/>
      <dgm:spPr/>
      <dgm:t>
        <a:bodyPr/>
        <a:lstStyle/>
        <a:p>
          <a:endParaRPr lang="en-US"/>
        </a:p>
      </dgm:t>
    </dgm:pt>
    <dgm:pt modelId="{46929487-9D45-463B-A5A7-AF24785E8F30}" type="sibTrans" cxnId="{639CBBEE-7F82-4AD2-A9E2-0B8F8B7A67CF}">
      <dgm:prSet/>
      <dgm:spPr/>
      <dgm:t>
        <a:bodyPr/>
        <a:lstStyle/>
        <a:p>
          <a:endParaRPr lang="en-US"/>
        </a:p>
      </dgm:t>
    </dgm:pt>
    <dgm:pt modelId="{54C0B8C3-E5B7-4956-92EC-C11E6754576B}">
      <dgm:prSet phldrT="[Text]"/>
      <dgm:spPr/>
      <dgm:t>
        <a:bodyPr/>
        <a:lstStyle/>
        <a:p>
          <a:r>
            <a:rPr lang="en-US" dirty="0"/>
            <a:t>RFP Due Date</a:t>
          </a:r>
        </a:p>
      </dgm:t>
    </dgm:pt>
    <dgm:pt modelId="{2AFA6C66-EB06-4400-8A65-EB51008B75C3}" type="parTrans" cxnId="{F083D2A5-F51B-4837-BB3C-AF06E8B72C70}">
      <dgm:prSet/>
      <dgm:spPr/>
      <dgm:t>
        <a:bodyPr/>
        <a:lstStyle/>
        <a:p>
          <a:endParaRPr lang="en-US"/>
        </a:p>
      </dgm:t>
    </dgm:pt>
    <dgm:pt modelId="{5649F11D-EB54-4066-B3C9-71891C8CB190}" type="sibTrans" cxnId="{F083D2A5-F51B-4837-BB3C-AF06E8B72C70}">
      <dgm:prSet/>
      <dgm:spPr/>
      <dgm:t>
        <a:bodyPr/>
        <a:lstStyle/>
        <a:p>
          <a:endParaRPr lang="en-US"/>
        </a:p>
      </dgm:t>
    </dgm:pt>
    <dgm:pt modelId="{01507F82-97DF-414D-BE3A-A76B50BC1D89}">
      <dgm:prSet phldrT="[Text]"/>
      <dgm:spPr/>
      <dgm:t>
        <a:bodyPr/>
        <a:lstStyle/>
        <a:p>
          <a:r>
            <a:rPr lang="en-US" dirty="0"/>
            <a:t>Evaluation/Clarifications</a:t>
          </a:r>
        </a:p>
      </dgm:t>
    </dgm:pt>
    <dgm:pt modelId="{FC31B4EC-5D63-42BA-AD32-FF170FE9AACB}" type="parTrans" cxnId="{840AADE6-546B-4F78-A2BE-0A5DA36A4221}">
      <dgm:prSet/>
      <dgm:spPr/>
      <dgm:t>
        <a:bodyPr/>
        <a:lstStyle/>
        <a:p>
          <a:endParaRPr lang="en-US"/>
        </a:p>
      </dgm:t>
    </dgm:pt>
    <dgm:pt modelId="{3B0F227C-FEC2-4694-BFF2-B35421C612EF}" type="sibTrans" cxnId="{840AADE6-546B-4F78-A2BE-0A5DA36A4221}">
      <dgm:prSet/>
      <dgm:spPr/>
      <dgm:t>
        <a:bodyPr/>
        <a:lstStyle/>
        <a:p>
          <a:endParaRPr lang="en-US"/>
        </a:p>
      </dgm:t>
    </dgm:pt>
    <dgm:pt modelId="{8CF4601F-4B7B-4910-AD4F-9EA122070277}">
      <dgm:prSet phldrT="[Text]"/>
      <dgm:spPr/>
      <dgm:t>
        <a:bodyPr/>
        <a:lstStyle/>
        <a:p>
          <a:r>
            <a:rPr lang="en-US" dirty="0"/>
            <a:t>Contract Award</a:t>
          </a:r>
        </a:p>
      </dgm:t>
    </dgm:pt>
    <dgm:pt modelId="{41B6F045-7CC5-41D4-8052-E17A7A6A126C}" type="parTrans" cxnId="{5D6AE833-7188-4E21-B80D-6D4C99B30F31}">
      <dgm:prSet/>
      <dgm:spPr/>
      <dgm:t>
        <a:bodyPr/>
        <a:lstStyle/>
        <a:p>
          <a:endParaRPr lang="en-US"/>
        </a:p>
      </dgm:t>
    </dgm:pt>
    <dgm:pt modelId="{93A6739A-BABC-45A5-89D3-0373EE8DD270}" type="sibTrans" cxnId="{5D6AE833-7188-4E21-B80D-6D4C99B30F31}">
      <dgm:prSet/>
      <dgm:spPr/>
      <dgm:t>
        <a:bodyPr/>
        <a:lstStyle/>
        <a:p>
          <a:endParaRPr lang="en-US"/>
        </a:p>
      </dgm:t>
    </dgm:pt>
    <dgm:pt modelId="{C98430EB-4196-41F0-8CDF-AFBA70301E41}" type="pres">
      <dgm:prSet presAssocID="{98CE6AB0-F062-4D2F-8688-CAB0ED1D224D}" presName="linear" presStyleCnt="0">
        <dgm:presLayoutVars>
          <dgm:dir/>
          <dgm:animLvl val="lvl"/>
          <dgm:resizeHandles val="exact"/>
        </dgm:presLayoutVars>
      </dgm:prSet>
      <dgm:spPr/>
    </dgm:pt>
    <dgm:pt modelId="{45BD1816-9134-4119-A2D3-CA81A04AD04B}" type="pres">
      <dgm:prSet presAssocID="{7A8814E5-1F35-4240-A2D2-5FE8C4B179B1}" presName="parentLin" presStyleCnt="0"/>
      <dgm:spPr/>
    </dgm:pt>
    <dgm:pt modelId="{620DD408-E9F7-4CC8-9279-CA2990B8FBA7}" type="pres">
      <dgm:prSet presAssocID="{7A8814E5-1F35-4240-A2D2-5FE8C4B179B1}" presName="parentLeftMargin" presStyleLbl="node1" presStyleIdx="0" presStyleCnt="8"/>
      <dgm:spPr/>
    </dgm:pt>
    <dgm:pt modelId="{A06227DB-80CE-4B1D-9661-6E3FCACD84BF}" type="pres">
      <dgm:prSet presAssocID="{7A8814E5-1F35-4240-A2D2-5FE8C4B179B1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B68CECB9-F4FD-4DE6-8549-C46865E950D6}" type="pres">
      <dgm:prSet presAssocID="{7A8814E5-1F35-4240-A2D2-5FE8C4B179B1}" presName="negativeSpace" presStyleCnt="0"/>
      <dgm:spPr/>
    </dgm:pt>
    <dgm:pt modelId="{3C85DE1C-386C-452F-AFDE-3E45082286A8}" type="pres">
      <dgm:prSet presAssocID="{7A8814E5-1F35-4240-A2D2-5FE8C4B179B1}" presName="childText" presStyleLbl="conFgAcc1" presStyleIdx="0" presStyleCnt="8">
        <dgm:presLayoutVars>
          <dgm:bulletEnabled val="1"/>
        </dgm:presLayoutVars>
      </dgm:prSet>
      <dgm:spPr/>
    </dgm:pt>
    <dgm:pt modelId="{91F0BA10-555C-44E7-BB24-20F625C916B2}" type="pres">
      <dgm:prSet presAssocID="{4015A07C-CA46-484E-8443-CA482445393E}" presName="spaceBetweenRectangles" presStyleCnt="0"/>
      <dgm:spPr/>
    </dgm:pt>
    <dgm:pt modelId="{F61FAC8E-C216-4786-8195-56C78EB082D7}" type="pres">
      <dgm:prSet presAssocID="{2EDE6512-0C00-43E4-86CB-BBC40909FBC0}" presName="parentLin" presStyleCnt="0"/>
      <dgm:spPr/>
    </dgm:pt>
    <dgm:pt modelId="{D6602899-D83B-4B97-AFDC-D35ABBFF928A}" type="pres">
      <dgm:prSet presAssocID="{2EDE6512-0C00-43E4-86CB-BBC40909FBC0}" presName="parentLeftMargin" presStyleLbl="node1" presStyleIdx="0" presStyleCnt="8"/>
      <dgm:spPr/>
    </dgm:pt>
    <dgm:pt modelId="{81A42407-4573-4B0B-AEBE-E6EB0525D037}" type="pres">
      <dgm:prSet presAssocID="{2EDE6512-0C00-43E4-86CB-BBC40909FBC0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B6AE690F-A31B-4F39-AC7C-A742669068A8}" type="pres">
      <dgm:prSet presAssocID="{2EDE6512-0C00-43E4-86CB-BBC40909FBC0}" presName="negativeSpace" presStyleCnt="0"/>
      <dgm:spPr/>
    </dgm:pt>
    <dgm:pt modelId="{B5204886-C892-4928-9A96-AF4DE942C4FD}" type="pres">
      <dgm:prSet presAssocID="{2EDE6512-0C00-43E4-86CB-BBC40909FBC0}" presName="childText" presStyleLbl="conFgAcc1" presStyleIdx="1" presStyleCnt="8">
        <dgm:presLayoutVars>
          <dgm:bulletEnabled val="1"/>
        </dgm:presLayoutVars>
      </dgm:prSet>
      <dgm:spPr/>
    </dgm:pt>
    <dgm:pt modelId="{F1179C1A-A6E8-487C-9C9F-9B3A1810C6ED}" type="pres">
      <dgm:prSet presAssocID="{6B14A84F-160B-43AC-B120-312517397246}" presName="spaceBetweenRectangles" presStyleCnt="0"/>
      <dgm:spPr/>
    </dgm:pt>
    <dgm:pt modelId="{5244E496-AF48-4E3F-9536-CFC2ACB223A9}" type="pres">
      <dgm:prSet presAssocID="{4ABC53F6-BF7E-4FD4-A459-25698D739B6C}" presName="parentLin" presStyleCnt="0"/>
      <dgm:spPr/>
    </dgm:pt>
    <dgm:pt modelId="{CF995F3E-64E9-4D25-BCF0-690ACCB2D37C}" type="pres">
      <dgm:prSet presAssocID="{4ABC53F6-BF7E-4FD4-A459-25698D739B6C}" presName="parentLeftMargin" presStyleLbl="node1" presStyleIdx="1" presStyleCnt="8"/>
      <dgm:spPr/>
    </dgm:pt>
    <dgm:pt modelId="{EFFCE848-A7BA-425A-BDF4-ADEA2D45220C}" type="pres">
      <dgm:prSet presAssocID="{4ABC53F6-BF7E-4FD4-A459-25698D739B6C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CB8A3E0B-40A9-4D9C-BF7F-4E7898AC03DE}" type="pres">
      <dgm:prSet presAssocID="{4ABC53F6-BF7E-4FD4-A459-25698D739B6C}" presName="negativeSpace" presStyleCnt="0"/>
      <dgm:spPr/>
    </dgm:pt>
    <dgm:pt modelId="{E68ACBC2-76D7-4B39-A97C-74362873EC88}" type="pres">
      <dgm:prSet presAssocID="{4ABC53F6-BF7E-4FD4-A459-25698D739B6C}" presName="childText" presStyleLbl="conFgAcc1" presStyleIdx="2" presStyleCnt="8">
        <dgm:presLayoutVars>
          <dgm:bulletEnabled val="1"/>
        </dgm:presLayoutVars>
      </dgm:prSet>
      <dgm:spPr/>
    </dgm:pt>
    <dgm:pt modelId="{666E5B79-92A4-4F57-820C-1F8EC82E5EDA}" type="pres">
      <dgm:prSet presAssocID="{E3DC22BD-9A11-49E6-9D50-39E70ACBB4E1}" presName="spaceBetweenRectangles" presStyleCnt="0"/>
      <dgm:spPr/>
    </dgm:pt>
    <dgm:pt modelId="{D4AC2B91-495C-4936-831D-54454C125221}" type="pres">
      <dgm:prSet presAssocID="{51D8C4CD-495F-4D6D-80CD-F400459779E1}" presName="parentLin" presStyleCnt="0"/>
      <dgm:spPr/>
    </dgm:pt>
    <dgm:pt modelId="{D17B25C0-A042-4106-9128-3B9E19B72629}" type="pres">
      <dgm:prSet presAssocID="{51D8C4CD-495F-4D6D-80CD-F400459779E1}" presName="parentLeftMargin" presStyleLbl="node1" presStyleIdx="2" presStyleCnt="8"/>
      <dgm:spPr/>
    </dgm:pt>
    <dgm:pt modelId="{EFF3BAB3-94E0-473C-931F-28E441C1B2C7}" type="pres">
      <dgm:prSet presAssocID="{51D8C4CD-495F-4D6D-80CD-F400459779E1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B7BBB560-292F-4618-AF13-B713E42F1CDD}" type="pres">
      <dgm:prSet presAssocID="{51D8C4CD-495F-4D6D-80CD-F400459779E1}" presName="negativeSpace" presStyleCnt="0"/>
      <dgm:spPr/>
    </dgm:pt>
    <dgm:pt modelId="{CB224141-B4F9-471C-B56C-D03AD5F49CD9}" type="pres">
      <dgm:prSet presAssocID="{51D8C4CD-495F-4D6D-80CD-F400459779E1}" presName="childText" presStyleLbl="conFgAcc1" presStyleIdx="3" presStyleCnt="8">
        <dgm:presLayoutVars>
          <dgm:bulletEnabled val="1"/>
        </dgm:presLayoutVars>
      </dgm:prSet>
      <dgm:spPr/>
    </dgm:pt>
    <dgm:pt modelId="{1BE69911-D84F-4162-86C0-0556FDE39C59}" type="pres">
      <dgm:prSet presAssocID="{FC0A4E8E-FEE4-4843-99D3-B13D4BD19AAC}" presName="spaceBetweenRectangles" presStyleCnt="0"/>
      <dgm:spPr/>
    </dgm:pt>
    <dgm:pt modelId="{3613D053-7782-4E38-B9C8-7E0231B61854}" type="pres">
      <dgm:prSet presAssocID="{9FA952B5-3A8E-4E90-B9E6-2E53A0A77DCB}" presName="parentLin" presStyleCnt="0"/>
      <dgm:spPr/>
    </dgm:pt>
    <dgm:pt modelId="{83AE0C9C-C038-472A-90A8-50BB9C4E3190}" type="pres">
      <dgm:prSet presAssocID="{9FA952B5-3A8E-4E90-B9E6-2E53A0A77DCB}" presName="parentLeftMargin" presStyleLbl="node1" presStyleIdx="3" presStyleCnt="8"/>
      <dgm:spPr/>
    </dgm:pt>
    <dgm:pt modelId="{FCDC96E1-5BB5-4A6A-A722-A16AD4B77737}" type="pres">
      <dgm:prSet presAssocID="{9FA952B5-3A8E-4E90-B9E6-2E53A0A77DCB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84A89115-2C62-494C-8B1A-ECE118B5932D}" type="pres">
      <dgm:prSet presAssocID="{9FA952B5-3A8E-4E90-B9E6-2E53A0A77DCB}" presName="negativeSpace" presStyleCnt="0"/>
      <dgm:spPr/>
    </dgm:pt>
    <dgm:pt modelId="{6E66714D-D8FB-44BB-B943-454EDC60A2DB}" type="pres">
      <dgm:prSet presAssocID="{9FA952B5-3A8E-4E90-B9E6-2E53A0A77DCB}" presName="childText" presStyleLbl="conFgAcc1" presStyleIdx="4" presStyleCnt="8">
        <dgm:presLayoutVars>
          <dgm:bulletEnabled val="1"/>
        </dgm:presLayoutVars>
      </dgm:prSet>
      <dgm:spPr/>
    </dgm:pt>
    <dgm:pt modelId="{2CAE89EF-6861-4F04-9A37-70EA335BC346}" type="pres">
      <dgm:prSet presAssocID="{46929487-9D45-463B-A5A7-AF24785E8F30}" presName="spaceBetweenRectangles" presStyleCnt="0"/>
      <dgm:spPr/>
    </dgm:pt>
    <dgm:pt modelId="{81433DD9-6768-4B27-90F5-C9AEDEFE791A}" type="pres">
      <dgm:prSet presAssocID="{54C0B8C3-E5B7-4956-92EC-C11E6754576B}" presName="parentLin" presStyleCnt="0"/>
      <dgm:spPr/>
    </dgm:pt>
    <dgm:pt modelId="{BEB844AC-735C-4EBF-8BFB-7ECAA42AC436}" type="pres">
      <dgm:prSet presAssocID="{54C0B8C3-E5B7-4956-92EC-C11E6754576B}" presName="parentLeftMargin" presStyleLbl="node1" presStyleIdx="4" presStyleCnt="8"/>
      <dgm:spPr/>
    </dgm:pt>
    <dgm:pt modelId="{03988578-5EC1-41B5-A300-374FE422113E}" type="pres">
      <dgm:prSet presAssocID="{54C0B8C3-E5B7-4956-92EC-C11E6754576B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C4476850-EB50-4ED8-AE41-AD8FEC60C317}" type="pres">
      <dgm:prSet presAssocID="{54C0B8C3-E5B7-4956-92EC-C11E6754576B}" presName="negativeSpace" presStyleCnt="0"/>
      <dgm:spPr/>
    </dgm:pt>
    <dgm:pt modelId="{4C5AABE5-90B8-43F1-B033-A445F41A1201}" type="pres">
      <dgm:prSet presAssocID="{54C0B8C3-E5B7-4956-92EC-C11E6754576B}" presName="childText" presStyleLbl="conFgAcc1" presStyleIdx="5" presStyleCnt="8">
        <dgm:presLayoutVars>
          <dgm:bulletEnabled val="1"/>
        </dgm:presLayoutVars>
      </dgm:prSet>
      <dgm:spPr/>
    </dgm:pt>
    <dgm:pt modelId="{01A6362C-2526-410C-A574-32B05995523C}" type="pres">
      <dgm:prSet presAssocID="{5649F11D-EB54-4066-B3C9-71891C8CB190}" presName="spaceBetweenRectangles" presStyleCnt="0"/>
      <dgm:spPr/>
    </dgm:pt>
    <dgm:pt modelId="{008A6285-9286-4CC5-A8D8-5F954A20F1F9}" type="pres">
      <dgm:prSet presAssocID="{01507F82-97DF-414D-BE3A-A76B50BC1D89}" presName="parentLin" presStyleCnt="0"/>
      <dgm:spPr/>
    </dgm:pt>
    <dgm:pt modelId="{90A2E2E2-AC09-4B3D-B609-0DB02066B71D}" type="pres">
      <dgm:prSet presAssocID="{01507F82-97DF-414D-BE3A-A76B50BC1D89}" presName="parentLeftMargin" presStyleLbl="node1" presStyleIdx="5" presStyleCnt="8"/>
      <dgm:spPr/>
    </dgm:pt>
    <dgm:pt modelId="{54240A88-2382-4360-9B7F-5BDDDAEDCB37}" type="pres">
      <dgm:prSet presAssocID="{01507F82-97DF-414D-BE3A-A76B50BC1D89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53E6EABF-AC0A-4139-830C-3E2C9EE3F1C7}" type="pres">
      <dgm:prSet presAssocID="{01507F82-97DF-414D-BE3A-A76B50BC1D89}" presName="negativeSpace" presStyleCnt="0"/>
      <dgm:spPr/>
    </dgm:pt>
    <dgm:pt modelId="{0600EDF1-FDFC-4505-9C11-B5A7514546D9}" type="pres">
      <dgm:prSet presAssocID="{01507F82-97DF-414D-BE3A-A76B50BC1D89}" presName="childText" presStyleLbl="conFgAcc1" presStyleIdx="6" presStyleCnt="8">
        <dgm:presLayoutVars>
          <dgm:bulletEnabled val="1"/>
        </dgm:presLayoutVars>
      </dgm:prSet>
      <dgm:spPr/>
    </dgm:pt>
    <dgm:pt modelId="{50C9926E-623E-4117-80B2-BDF0D720A91B}" type="pres">
      <dgm:prSet presAssocID="{3B0F227C-FEC2-4694-BFF2-B35421C612EF}" presName="spaceBetweenRectangles" presStyleCnt="0"/>
      <dgm:spPr/>
    </dgm:pt>
    <dgm:pt modelId="{24D05605-9C2F-40BF-92D0-544205BC5AAD}" type="pres">
      <dgm:prSet presAssocID="{8CF4601F-4B7B-4910-AD4F-9EA122070277}" presName="parentLin" presStyleCnt="0"/>
      <dgm:spPr/>
    </dgm:pt>
    <dgm:pt modelId="{2F6B08F5-7ABB-4AF7-BEA4-3F34EE6AAFA3}" type="pres">
      <dgm:prSet presAssocID="{8CF4601F-4B7B-4910-AD4F-9EA122070277}" presName="parentLeftMargin" presStyleLbl="node1" presStyleIdx="6" presStyleCnt="8"/>
      <dgm:spPr/>
    </dgm:pt>
    <dgm:pt modelId="{5FE6CC6F-71D7-4E5D-9E14-4BA57C2D75A2}" type="pres">
      <dgm:prSet presAssocID="{8CF4601F-4B7B-4910-AD4F-9EA122070277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73B19006-7ED8-4BA5-B511-4DB099D54EF6}" type="pres">
      <dgm:prSet presAssocID="{8CF4601F-4B7B-4910-AD4F-9EA122070277}" presName="negativeSpace" presStyleCnt="0"/>
      <dgm:spPr/>
    </dgm:pt>
    <dgm:pt modelId="{7476FBED-798C-4E41-A748-188737F34EAF}" type="pres">
      <dgm:prSet presAssocID="{8CF4601F-4B7B-4910-AD4F-9EA122070277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43B5DE00-4A95-4F61-9AF1-259EF2E4D75E}" type="presOf" srcId="{54C0B8C3-E5B7-4956-92EC-C11E6754576B}" destId="{03988578-5EC1-41B5-A300-374FE422113E}" srcOrd="1" destOrd="0" presId="urn:microsoft.com/office/officeart/2005/8/layout/list1"/>
    <dgm:cxn modelId="{90CC1711-1B49-471D-AFEB-4C67F66B122E}" type="presOf" srcId="{7A8814E5-1F35-4240-A2D2-5FE8C4B179B1}" destId="{A06227DB-80CE-4B1D-9661-6E3FCACD84BF}" srcOrd="1" destOrd="0" presId="urn:microsoft.com/office/officeart/2005/8/layout/list1"/>
    <dgm:cxn modelId="{B013F311-336A-4D46-97A8-9C3C59E488ED}" type="presOf" srcId="{8CF4601F-4B7B-4910-AD4F-9EA122070277}" destId="{2F6B08F5-7ABB-4AF7-BEA4-3F34EE6AAFA3}" srcOrd="0" destOrd="0" presId="urn:microsoft.com/office/officeart/2005/8/layout/list1"/>
    <dgm:cxn modelId="{7DD51512-4F2F-4646-AD6B-679D9F27689B}" srcId="{98CE6AB0-F062-4D2F-8688-CAB0ED1D224D}" destId="{51D8C4CD-495F-4D6D-80CD-F400459779E1}" srcOrd="3" destOrd="0" parTransId="{988695FE-5E23-4D2C-8C7C-D0840B887CF8}" sibTransId="{FC0A4E8E-FEE4-4843-99D3-B13D4BD19AAC}"/>
    <dgm:cxn modelId="{F110B41D-7BD3-4601-B250-2FE6D53F3B8B}" type="presOf" srcId="{51D8C4CD-495F-4D6D-80CD-F400459779E1}" destId="{EFF3BAB3-94E0-473C-931F-28E441C1B2C7}" srcOrd="1" destOrd="0" presId="urn:microsoft.com/office/officeart/2005/8/layout/list1"/>
    <dgm:cxn modelId="{5D6AE833-7188-4E21-B80D-6D4C99B30F31}" srcId="{98CE6AB0-F062-4D2F-8688-CAB0ED1D224D}" destId="{8CF4601F-4B7B-4910-AD4F-9EA122070277}" srcOrd="7" destOrd="0" parTransId="{41B6F045-7CC5-41D4-8052-E17A7A6A126C}" sibTransId="{93A6739A-BABC-45A5-89D3-0373EE8DD270}"/>
    <dgm:cxn modelId="{84E9EC5C-AF92-4B41-A428-1378B2B112EB}" type="presOf" srcId="{8CF4601F-4B7B-4910-AD4F-9EA122070277}" destId="{5FE6CC6F-71D7-4E5D-9E14-4BA57C2D75A2}" srcOrd="1" destOrd="0" presId="urn:microsoft.com/office/officeart/2005/8/layout/list1"/>
    <dgm:cxn modelId="{8C6C155F-1CFF-4AF1-A271-369823E7EC5F}" type="presOf" srcId="{51D8C4CD-495F-4D6D-80CD-F400459779E1}" destId="{D17B25C0-A042-4106-9128-3B9E19B72629}" srcOrd="0" destOrd="0" presId="urn:microsoft.com/office/officeart/2005/8/layout/list1"/>
    <dgm:cxn modelId="{336D5146-CB59-4A8B-8099-F2DC815DF0C0}" type="presOf" srcId="{01507F82-97DF-414D-BE3A-A76B50BC1D89}" destId="{54240A88-2382-4360-9B7F-5BDDDAEDCB37}" srcOrd="1" destOrd="0" presId="urn:microsoft.com/office/officeart/2005/8/layout/list1"/>
    <dgm:cxn modelId="{BBFCFC6D-E8E1-4BB8-8D12-B71BFC036D4C}" type="presOf" srcId="{2EDE6512-0C00-43E4-86CB-BBC40909FBC0}" destId="{D6602899-D83B-4B97-AFDC-D35ABBFF928A}" srcOrd="0" destOrd="0" presId="urn:microsoft.com/office/officeart/2005/8/layout/list1"/>
    <dgm:cxn modelId="{0F84FF73-5CE3-48A4-BEEF-9333A2710D0B}" type="presOf" srcId="{4ABC53F6-BF7E-4FD4-A459-25698D739B6C}" destId="{EFFCE848-A7BA-425A-BDF4-ADEA2D45220C}" srcOrd="1" destOrd="0" presId="urn:microsoft.com/office/officeart/2005/8/layout/list1"/>
    <dgm:cxn modelId="{85521584-AA13-4DF4-87EB-3C51DCC56B28}" type="presOf" srcId="{2EDE6512-0C00-43E4-86CB-BBC40909FBC0}" destId="{81A42407-4573-4B0B-AEBE-E6EB0525D037}" srcOrd="1" destOrd="0" presId="urn:microsoft.com/office/officeart/2005/8/layout/list1"/>
    <dgm:cxn modelId="{3773CD99-1F79-46FD-A0EE-ED657158C2F3}" type="presOf" srcId="{01507F82-97DF-414D-BE3A-A76B50BC1D89}" destId="{90A2E2E2-AC09-4B3D-B609-0DB02066B71D}" srcOrd="0" destOrd="0" presId="urn:microsoft.com/office/officeart/2005/8/layout/list1"/>
    <dgm:cxn modelId="{60D6279A-36F2-4ADB-87C6-4E80E677DA7C}" srcId="{98CE6AB0-F062-4D2F-8688-CAB0ED1D224D}" destId="{4ABC53F6-BF7E-4FD4-A459-25698D739B6C}" srcOrd="2" destOrd="0" parTransId="{D544F9C3-B06B-4A06-8C6B-EF93AD56C04F}" sibTransId="{E3DC22BD-9A11-49E6-9D50-39E70ACBB4E1}"/>
    <dgm:cxn modelId="{F083D2A5-F51B-4837-BB3C-AF06E8B72C70}" srcId="{98CE6AB0-F062-4D2F-8688-CAB0ED1D224D}" destId="{54C0B8C3-E5B7-4956-92EC-C11E6754576B}" srcOrd="5" destOrd="0" parTransId="{2AFA6C66-EB06-4400-8A65-EB51008B75C3}" sibTransId="{5649F11D-EB54-4066-B3C9-71891C8CB190}"/>
    <dgm:cxn modelId="{BFFB7FAB-30AF-4C43-B3C3-2BA6F296D425}" srcId="{98CE6AB0-F062-4D2F-8688-CAB0ED1D224D}" destId="{7A8814E5-1F35-4240-A2D2-5FE8C4B179B1}" srcOrd="0" destOrd="0" parTransId="{0F860C06-300A-4E9C-909E-DE8142280F6A}" sibTransId="{4015A07C-CA46-484E-8443-CA482445393E}"/>
    <dgm:cxn modelId="{C0F706C2-B6FE-4C5F-84C9-F3009F472A97}" type="presOf" srcId="{7A8814E5-1F35-4240-A2D2-5FE8C4B179B1}" destId="{620DD408-E9F7-4CC8-9279-CA2990B8FBA7}" srcOrd="0" destOrd="0" presId="urn:microsoft.com/office/officeart/2005/8/layout/list1"/>
    <dgm:cxn modelId="{B07195C4-B90F-4051-AE26-D7A28E208D81}" type="presOf" srcId="{54C0B8C3-E5B7-4956-92EC-C11E6754576B}" destId="{BEB844AC-735C-4EBF-8BFB-7ECAA42AC436}" srcOrd="0" destOrd="0" presId="urn:microsoft.com/office/officeart/2005/8/layout/list1"/>
    <dgm:cxn modelId="{8ABC68D6-7C40-4471-905D-C3E5A1FD8429}" type="presOf" srcId="{9FA952B5-3A8E-4E90-B9E6-2E53A0A77DCB}" destId="{83AE0C9C-C038-472A-90A8-50BB9C4E3190}" srcOrd="0" destOrd="0" presId="urn:microsoft.com/office/officeart/2005/8/layout/list1"/>
    <dgm:cxn modelId="{5550D3DA-D0FC-42B2-B4D7-134F679126D2}" type="presOf" srcId="{9FA952B5-3A8E-4E90-B9E6-2E53A0A77DCB}" destId="{FCDC96E1-5BB5-4A6A-A722-A16AD4B77737}" srcOrd="1" destOrd="0" presId="urn:microsoft.com/office/officeart/2005/8/layout/list1"/>
    <dgm:cxn modelId="{0CE4AEDD-B4D5-4617-8721-B02AEE7AB228}" srcId="{98CE6AB0-F062-4D2F-8688-CAB0ED1D224D}" destId="{2EDE6512-0C00-43E4-86CB-BBC40909FBC0}" srcOrd="1" destOrd="0" parTransId="{A7495EAB-35CE-4FFE-9B07-B7BD56C2156F}" sibTransId="{6B14A84F-160B-43AC-B120-312517397246}"/>
    <dgm:cxn modelId="{93FFDDE2-A0AC-43E8-BBDB-92D604867B40}" type="presOf" srcId="{4ABC53F6-BF7E-4FD4-A459-25698D739B6C}" destId="{CF995F3E-64E9-4D25-BCF0-690ACCB2D37C}" srcOrd="0" destOrd="0" presId="urn:microsoft.com/office/officeart/2005/8/layout/list1"/>
    <dgm:cxn modelId="{840AADE6-546B-4F78-A2BE-0A5DA36A4221}" srcId="{98CE6AB0-F062-4D2F-8688-CAB0ED1D224D}" destId="{01507F82-97DF-414D-BE3A-A76B50BC1D89}" srcOrd="6" destOrd="0" parTransId="{FC31B4EC-5D63-42BA-AD32-FF170FE9AACB}" sibTransId="{3B0F227C-FEC2-4694-BFF2-B35421C612EF}"/>
    <dgm:cxn modelId="{A985D8E8-8A73-499F-B20B-6E1C5AFF173F}" type="presOf" srcId="{98CE6AB0-F062-4D2F-8688-CAB0ED1D224D}" destId="{C98430EB-4196-41F0-8CDF-AFBA70301E41}" srcOrd="0" destOrd="0" presId="urn:microsoft.com/office/officeart/2005/8/layout/list1"/>
    <dgm:cxn modelId="{639CBBEE-7F82-4AD2-A9E2-0B8F8B7A67CF}" srcId="{98CE6AB0-F062-4D2F-8688-CAB0ED1D224D}" destId="{9FA952B5-3A8E-4E90-B9E6-2E53A0A77DCB}" srcOrd="4" destOrd="0" parTransId="{AD1CCA5E-874C-4FCD-B1DC-0BE3AB952F3E}" sibTransId="{46929487-9D45-463B-A5A7-AF24785E8F30}"/>
    <dgm:cxn modelId="{4F7357C5-1340-4BF6-A1BB-9EB8500E7F48}" type="presParOf" srcId="{C98430EB-4196-41F0-8CDF-AFBA70301E41}" destId="{45BD1816-9134-4119-A2D3-CA81A04AD04B}" srcOrd="0" destOrd="0" presId="urn:microsoft.com/office/officeart/2005/8/layout/list1"/>
    <dgm:cxn modelId="{556AE2CD-AA13-4EE1-8F6B-E7FD4DFDB4B4}" type="presParOf" srcId="{45BD1816-9134-4119-A2D3-CA81A04AD04B}" destId="{620DD408-E9F7-4CC8-9279-CA2990B8FBA7}" srcOrd="0" destOrd="0" presId="urn:microsoft.com/office/officeart/2005/8/layout/list1"/>
    <dgm:cxn modelId="{7BD859D2-4C9F-47D8-B457-28CC162992C7}" type="presParOf" srcId="{45BD1816-9134-4119-A2D3-CA81A04AD04B}" destId="{A06227DB-80CE-4B1D-9661-6E3FCACD84BF}" srcOrd="1" destOrd="0" presId="urn:microsoft.com/office/officeart/2005/8/layout/list1"/>
    <dgm:cxn modelId="{FF05E758-8023-48A6-BEDE-A77413E5D4FF}" type="presParOf" srcId="{C98430EB-4196-41F0-8CDF-AFBA70301E41}" destId="{B68CECB9-F4FD-4DE6-8549-C46865E950D6}" srcOrd="1" destOrd="0" presId="urn:microsoft.com/office/officeart/2005/8/layout/list1"/>
    <dgm:cxn modelId="{4D9E65B1-72A2-452C-9B84-C43511FA0950}" type="presParOf" srcId="{C98430EB-4196-41F0-8CDF-AFBA70301E41}" destId="{3C85DE1C-386C-452F-AFDE-3E45082286A8}" srcOrd="2" destOrd="0" presId="urn:microsoft.com/office/officeart/2005/8/layout/list1"/>
    <dgm:cxn modelId="{A38ED96D-FE38-4035-B0A8-71211D3451BA}" type="presParOf" srcId="{C98430EB-4196-41F0-8CDF-AFBA70301E41}" destId="{91F0BA10-555C-44E7-BB24-20F625C916B2}" srcOrd="3" destOrd="0" presId="urn:microsoft.com/office/officeart/2005/8/layout/list1"/>
    <dgm:cxn modelId="{6B66873A-53FE-4573-AD1C-EA03A0010ACD}" type="presParOf" srcId="{C98430EB-4196-41F0-8CDF-AFBA70301E41}" destId="{F61FAC8E-C216-4786-8195-56C78EB082D7}" srcOrd="4" destOrd="0" presId="urn:microsoft.com/office/officeart/2005/8/layout/list1"/>
    <dgm:cxn modelId="{EB1377C3-3A48-4539-8588-5CF4B7F84003}" type="presParOf" srcId="{F61FAC8E-C216-4786-8195-56C78EB082D7}" destId="{D6602899-D83B-4B97-AFDC-D35ABBFF928A}" srcOrd="0" destOrd="0" presId="urn:microsoft.com/office/officeart/2005/8/layout/list1"/>
    <dgm:cxn modelId="{054BF82B-3AE0-40C2-A530-456747765E16}" type="presParOf" srcId="{F61FAC8E-C216-4786-8195-56C78EB082D7}" destId="{81A42407-4573-4B0B-AEBE-E6EB0525D037}" srcOrd="1" destOrd="0" presId="urn:microsoft.com/office/officeart/2005/8/layout/list1"/>
    <dgm:cxn modelId="{0467183B-0510-49EE-ABEF-B9EC7DE175D9}" type="presParOf" srcId="{C98430EB-4196-41F0-8CDF-AFBA70301E41}" destId="{B6AE690F-A31B-4F39-AC7C-A742669068A8}" srcOrd="5" destOrd="0" presId="urn:microsoft.com/office/officeart/2005/8/layout/list1"/>
    <dgm:cxn modelId="{0E2BAAAA-4805-4597-91B8-51290CD03DFB}" type="presParOf" srcId="{C98430EB-4196-41F0-8CDF-AFBA70301E41}" destId="{B5204886-C892-4928-9A96-AF4DE942C4FD}" srcOrd="6" destOrd="0" presId="urn:microsoft.com/office/officeart/2005/8/layout/list1"/>
    <dgm:cxn modelId="{F25D1E78-7B84-489D-8EFD-96D7B3C56874}" type="presParOf" srcId="{C98430EB-4196-41F0-8CDF-AFBA70301E41}" destId="{F1179C1A-A6E8-487C-9C9F-9B3A1810C6ED}" srcOrd="7" destOrd="0" presId="urn:microsoft.com/office/officeart/2005/8/layout/list1"/>
    <dgm:cxn modelId="{807DA6F2-563F-4B9E-BD87-C6FED14C69AD}" type="presParOf" srcId="{C98430EB-4196-41F0-8CDF-AFBA70301E41}" destId="{5244E496-AF48-4E3F-9536-CFC2ACB223A9}" srcOrd="8" destOrd="0" presId="urn:microsoft.com/office/officeart/2005/8/layout/list1"/>
    <dgm:cxn modelId="{620EA95D-014B-459F-A3DD-5F548EE23876}" type="presParOf" srcId="{5244E496-AF48-4E3F-9536-CFC2ACB223A9}" destId="{CF995F3E-64E9-4D25-BCF0-690ACCB2D37C}" srcOrd="0" destOrd="0" presId="urn:microsoft.com/office/officeart/2005/8/layout/list1"/>
    <dgm:cxn modelId="{89536BB8-BE1C-4632-9A4B-DFBDBB582C3C}" type="presParOf" srcId="{5244E496-AF48-4E3F-9536-CFC2ACB223A9}" destId="{EFFCE848-A7BA-425A-BDF4-ADEA2D45220C}" srcOrd="1" destOrd="0" presId="urn:microsoft.com/office/officeart/2005/8/layout/list1"/>
    <dgm:cxn modelId="{50BA9A51-B978-4029-B794-6F059D8A512C}" type="presParOf" srcId="{C98430EB-4196-41F0-8CDF-AFBA70301E41}" destId="{CB8A3E0B-40A9-4D9C-BF7F-4E7898AC03DE}" srcOrd="9" destOrd="0" presId="urn:microsoft.com/office/officeart/2005/8/layout/list1"/>
    <dgm:cxn modelId="{AE2356AD-7D09-44B5-8723-BFDE88F2CF17}" type="presParOf" srcId="{C98430EB-4196-41F0-8CDF-AFBA70301E41}" destId="{E68ACBC2-76D7-4B39-A97C-74362873EC88}" srcOrd="10" destOrd="0" presId="urn:microsoft.com/office/officeart/2005/8/layout/list1"/>
    <dgm:cxn modelId="{6A897D4D-4556-4A4B-9FD7-03248BE203C6}" type="presParOf" srcId="{C98430EB-4196-41F0-8CDF-AFBA70301E41}" destId="{666E5B79-92A4-4F57-820C-1F8EC82E5EDA}" srcOrd="11" destOrd="0" presId="urn:microsoft.com/office/officeart/2005/8/layout/list1"/>
    <dgm:cxn modelId="{ABF22DBC-48D5-4BF1-8F50-5AC1A1B135E5}" type="presParOf" srcId="{C98430EB-4196-41F0-8CDF-AFBA70301E41}" destId="{D4AC2B91-495C-4936-831D-54454C125221}" srcOrd="12" destOrd="0" presId="urn:microsoft.com/office/officeart/2005/8/layout/list1"/>
    <dgm:cxn modelId="{F9315825-982A-4E31-BBBF-E35BEC1948BC}" type="presParOf" srcId="{D4AC2B91-495C-4936-831D-54454C125221}" destId="{D17B25C0-A042-4106-9128-3B9E19B72629}" srcOrd="0" destOrd="0" presId="urn:microsoft.com/office/officeart/2005/8/layout/list1"/>
    <dgm:cxn modelId="{9B348AE0-D10A-4DAB-A197-FE0680A15A2E}" type="presParOf" srcId="{D4AC2B91-495C-4936-831D-54454C125221}" destId="{EFF3BAB3-94E0-473C-931F-28E441C1B2C7}" srcOrd="1" destOrd="0" presId="urn:microsoft.com/office/officeart/2005/8/layout/list1"/>
    <dgm:cxn modelId="{51A2D464-89B8-45D0-A883-B5C05077CE00}" type="presParOf" srcId="{C98430EB-4196-41F0-8CDF-AFBA70301E41}" destId="{B7BBB560-292F-4618-AF13-B713E42F1CDD}" srcOrd="13" destOrd="0" presId="urn:microsoft.com/office/officeart/2005/8/layout/list1"/>
    <dgm:cxn modelId="{0329B109-12BF-4333-93E1-4C56B5F688BC}" type="presParOf" srcId="{C98430EB-4196-41F0-8CDF-AFBA70301E41}" destId="{CB224141-B4F9-471C-B56C-D03AD5F49CD9}" srcOrd="14" destOrd="0" presId="urn:microsoft.com/office/officeart/2005/8/layout/list1"/>
    <dgm:cxn modelId="{8CE990E6-1B39-4E61-BACE-F60DAD5F5E05}" type="presParOf" srcId="{C98430EB-4196-41F0-8CDF-AFBA70301E41}" destId="{1BE69911-D84F-4162-86C0-0556FDE39C59}" srcOrd="15" destOrd="0" presId="urn:microsoft.com/office/officeart/2005/8/layout/list1"/>
    <dgm:cxn modelId="{56B4F0E5-B414-4A46-A813-1C924A8D044D}" type="presParOf" srcId="{C98430EB-4196-41F0-8CDF-AFBA70301E41}" destId="{3613D053-7782-4E38-B9C8-7E0231B61854}" srcOrd="16" destOrd="0" presId="urn:microsoft.com/office/officeart/2005/8/layout/list1"/>
    <dgm:cxn modelId="{54B874D4-1169-4D7D-B087-0A4CAF264CCE}" type="presParOf" srcId="{3613D053-7782-4E38-B9C8-7E0231B61854}" destId="{83AE0C9C-C038-472A-90A8-50BB9C4E3190}" srcOrd="0" destOrd="0" presId="urn:microsoft.com/office/officeart/2005/8/layout/list1"/>
    <dgm:cxn modelId="{DDF4E168-E06B-4649-A985-EB8714881138}" type="presParOf" srcId="{3613D053-7782-4E38-B9C8-7E0231B61854}" destId="{FCDC96E1-5BB5-4A6A-A722-A16AD4B77737}" srcOrd="1" destOrd="0" presId="urn:microsoft.com/office/officeart/2005/8/layout/list1"/>
    <dgm:cxn modelId="{176B1272-64FF-4DF6-9918-2F34DDD05EF5}" type="presParOf" srcId="{C98430EB-4196-41F0-8CDF-AFBA70301E41}" destId="{84A89115-2C62-494C-8B1A-ECE118B5932D}" srcOrd="17" destOrd="0" presId="urn:microsoft.com/office/officeart/2005/8/layout/list1"/>
    <dgm:cxn modelId="{A23C84F4-4104-43B5-997F-90FEEBF7D191}" type="presParOf" srcId="{C98430EB-4196-41F0-8CDF-AFBA70301E41}" destId="{6E66714D-D8FB-44BB-B943-454EDC60A2DB}" srcOrd="18" destOrd="0" presId="urn:microsoft.com/office/officeart/2005/8/layout/list1"/>
    <dgm:cxn modelId="{28E918DA-9062-474A-B153-E9FEE85EBDF5}" type="presParOf" srcId="{C98430EB-4196-41F0-8CDF-AFBA70301E41}" destId="{2CAE89EF-6861-4F04-9A37-70EA335BC346}" srcOrd="19" destOrd="0" presId="urn:microsoft.com/office/officeart/2005/8/layout/list1"/>
    <dgm:cxn modelId="{BB1A9F5A-E9B1-455F-B5F8-0E4090B359A7}" type="presParOf" srcId="{C98430EB-4196-41F0-8CDF-AFBA70301E41}" destId="{81433DD9-6768-4B27-90F5-C9AEDEFE791A}" srcOrd="20" destOrd="0" presId="urn:microsoft.com/office/officeart/2005/8/layout/list1"/>
    <dgm:cxn modelId="{4C166C6A-9AEF-43C8-B044-E5B0E7D92987}" type="presParOf" srcId="{81433DD9-6768-4B27-90F5-C9AEDEFE791A}" destId="{BEB844AC-735C-4EBF-8BFB-7ECAA42AC436}" srcOrd="0" destOrd="0" presId="urn:microsoft.com/office/officeart/2005/8/layout/list1"/>
    <dgm:cxn modelId="{C30DC4D4-9118-42C8-8E9D-DB7F677368AF}" type="presParOf" srcId="{81433DD9-6768-4B27-90F5-C9AEDEFE791A}" destId="{03988578-5EC1-41B5-A300-374FE422113E}" srcOrd="1" destOrd="0" presId="urn:microsoft.com/office/officeart/2005/8/layout/list1"/>
    <dgm:cxn modelId="{4682AB23-4801-49BB-8A6D-E44436055EDD}" type="presParOf" srcId="{C98430EB-4196-41F0-8CDF-AFBA70301E41}" destId="{C4476850-EB50-4ED8-AE41-AD8FEC60C317}" srcOrd="21" destOrd="0" presId="urn:microsoft.com/office/officeart/2005/8/layout/list1"/>
    <dgm:cxn modelId="{86070D53-11B8-4BA4-A884-4A4D3E7CA24C}" type="presParOf" srcId="{C98430EB-4196-41F0-8CDF-AFBA70301E41}" destId="{4C5AABE5-90B8-43F1-B033-A445F41A1201}" srcOrd="22" destOrd="0" presId="urn:microsoft.com/office/officeart/2005/8/layout/list1"/>
    <dgm:cxn modelId="{A299FE84-38BE-453F-BF9A-1B6EA9A2A97D}" type="presParOf" srcId="{C98430EB-4196-41F0-8CDF-AFBA70301E41}" destId="{01A6362C-2526-410C-A574-32B05995523C}" srcOrd="23" destOrd="0" presId="urn:microsoft.com/office/officeart/2005/8/layout/list1"/>
    <dgm:cxn modelId="{00E644FC-2303-451E-9F2F-B4B7E4CED27E}" type="presParOf" srcId="{C98430EB-4196-41F0-8CDF-AFBA70301E41}" destId="{008A6285-9286-4CC5-A8D8-5F954A20F1F9}" srcOrd="24" destOrd="0" presId="urn:microsoft.com/office/officeart/2005/8/layout/list1"/>
    <dgm:cxn modelId="{4EE532C2-C1B1-46A2-BA4F-77145172C3CF}" type="presParOf" srcId="{008A6285-9286-4CC5-A8D8-5F954A20F1F9}" destId="{90A2E2E2-AC09-4B3D-B609-0DB02066B71D}" srcOrd="0" destOrd="0" presId="urn:microsoft.com/office/officeart/2005/8/layout/list1"/>
    <dgm:cxn modelId="{3601AA27-43FE-4BCD-A8B2-AABD527AB687}" type="presParOf" srcId="{008A6285-9286-4CC5-A8D8-5F954A20F1F9}" destId="{54240A88-2382-4360-9B7F-5BDDDAEDCB37}" srcOrd="1" destOrd="0" presId="urn:microsoft.com/office/officeart/2005/8/layout/list1"/>
    <dgm:cxn modelId="{DF296F64-77B8-43CF-8DA2-F26F06D18700}" type="presParOf" srcId="{C98430EB-4196-41F0-8CDF-AFBA70301E41}" destId="{53E6EABF-AC0A-4139-830C-3E2C9EE3F1C7}" srcOrd="25" destOrd="0" presId="urn:microsoft.com/office/officeart/2005/8/layout/list1"/>
    <dgm:cxn modelId="{6269D089-86FC-4414-81E5-811F5EE9F16D}" type="presParOf" srcId="{C98430EB-4196-41F0-8CDF-AFBA70301E41}" destId="{0600EDF1-FDFC-4505-9C11-B5A7514546D9}" srcOrd="26" destOrd="0" presId="urn:microsoft.com/office/officeart/2005/8/layout/list1"/>
    <dgm:cxn modelId="{33DB7EBF-7BA1-4216-90F9-678B918028C8}" type="presParOf" srcId="{C98430EB-4196-41F0-8CDF-AFBA70301E41}" destId="{50C9926E-623E-4117-80B2-BDF0D720A91B}" srcOrd="27" destOrd="0" presId="urn:microsoft.com/office/officeart/2005/8/layout/list1"/>
    <dgm:cxn modelId="{151E96B1-08BF-48D6-9BD8-FC9914FCED54}" type="presParOf" srcId="{C98430EB-4196-41F0-8CDF-AFBA70301E41}" destId="{24D05605-9C2F-40BF-92D0-544205BC5AAD}" srcOrd="28" destOrd="0" presId="urn:microsoft.com/office/officeart/2005/8/layout/list1"/>
    <dgm:cxn modelId="{7DA75A70-5D88-45D4-9AD7-9AB6517AB992}" type="presParOf" srcId="{24D05605-9C2F-40BF-92D0-544205BC5AAD}" destId="{2F6B08F5-7ABB-4AF7-BEA4-3F34EE6AAFA3}" srcOrd="0" destOrd="0" presId="urn:microsoft.com/office/officeart/2005/8/layout/list1"/>
    <dgm:cxn modelId="{B37C43EB-7AE5-44D8-B3E3-650DAC56E25C}" type="presParOf" srcId="{24D05605-9C2F-40BF-92D0-544205BC5AAD}" destId="{5FE6CC6F-71D7-4E5D-9E14-4BA57C2D75A2}" srcOrd="1" destOrd="0" presId="urn:microsoft.com/office/officeart/2005/8/layout/list1"/>
    <dgm:cxn modelId="{B521C247-DB0E-4EDF-A795-2C295C1DF6B6}" type="presParOf" srcId="{C98430EB-4196-41F0-8CDF-AFBA70301E41}" destId="{73B19006-7ED8-4BA5-B511-4DB099D54EF6}" srcOrd="29" destOrd="0" presId="urn:microsoft.com/office/officeart/2005/8/layout/list1"/>
    <dgm:cxn modelId="{4BB64B3C-1B4A-4781-96AB-A0DD608991D7}" type="presParOf" srcId="{C98430EB-4196-41F0-8CDF-AFBA70301E41}" destId="{7476FBED-798C-4E41-A748-188737F34EAF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5DE1C-386C-452F-AFDE-3E45082286A8}">
      <dsp:nvSpPr>
        <dsp:cNvPr id="0" name=""/>
        <dsp:cNvSpPr/>
      </dsp:nvSpPr>
      <dsp:spPr>
        <a:xfrm>
          <a:off x="0" y="346359"/>
          <a:ext cx="636830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6227DB-80CE-4B1D-9661-6E3FCACD84BF}">
      <dsp:nvSpPr>
        <dsp:cNvPr id="0" name=""/>
        <dsp:cNvSpPr/>
      </dsp:nvSpPr>
      <dsp:spPr>
        <a:xfrm>
          <a:off x="318415" y="154479"/>
          <a:ext cx="4457814" cy="38376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95" tIns="0" rIns="16849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Market Research</a:t>
          </a:r>
        </a:p>
      </dsp:txBody>
      <dsp:txXfrm>
        <a:off x="337149" y="173213"/>
        <a:ext cx="4420346" cy="346292"/>
      </dsp:txXfrm>
    </dsp:sp>
    <dsp:sp modelId="{B5204886-C892-4928-9A96-AF4DE942C4FD}">
      <dsp:nvSpPr>
        <dsp:cNvPr id="0" name=""/>
        <dsp:cNvSpPr/>
      </dsp:nvSpPr>
      <dsp:spPr>
        <a:xfrm>
          <a:off x="0" y="936039"/>
          <a:ext cx="636830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7543"/>
              <a:satOff val="384"/>
              <a:lumOff val="3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42407-4573-4B0B-AEBE-E6EB0525D037}">
      <dsp:nvSpPr>
        <dsp:cNvPr id="0" name=""/>
        <dsp:cNvSpPr/>
      </dsp:nvSpPr>
      <dsp:spPr>
        <a:xfrm>
          <a:off x="318415" y="744159"/>
          <a:ext cx="4457814" cy="383760"/>
        </a:xfrm>
        <a:prstGeom prst="roundRect">
          <a:avLst/>
        </a:prstGeom>
        <a:solidFill>
          <a:schemeClr val="accent1">
            <a:shade val="80000"/>
            <a:hueOff val="37543"/>
            <a:satOff val="384"/>
            <a:lumOff val="3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95" tIns="0" rIns="16849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Acquisition Strategy</a:t>
          </a:r>
        </a:p>
      </dsp:txBody>
      <dsp:txXfrm>
        <a:off x="337149" y="762893"/>
        <a:ext cx="4420346" cy="346292"/>
      </dsp:txXfrm>
    </dsp:sp>
    <dsp:sp modelId="{E68ACBC2-76D7-4B39-A97C-74362873EC88}">
      <dsp:nvSpPr>
        <dsp:cNvPr id="0" name=""/>
        <dsp:cNvSpPr/>
      </dsp:nvSpPr>
      <dsp:spPr>
        <a:xfrm>
          <a:off x="0" y="1525720"/>
          <a:ext cx="636830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75086"/>
              <a:satOff val="769"/>
              <a:lumOff val="7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CE848-A7BA-425A-BDF4-ADEA2D45220C}">
      <dsp:nvSpPr>
        <dsp:cNvPr id="0" name=""/>
        <dsp:cNvSpPr/>
      </dsp:nvSpPr>
      <dsp:spPr>
        <a:xfrm>
          <a:off x="318415" y="1333840"/>
          <a:ext cx="4457814" cy="383760"/>
        </a:xfrm>
        <a:prstGeom prst="roundRect">
          <a:avLst/>
        </a:prstGeom>
        <a:solidFill>
          <a:schemeClr val="accent1">
            <a:shade val="80000"/>
            <a:hueOff val="75086"/>
            <a:satOff val="769"/>
            <a:lumOff val="7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95" tIns="0" rIns="16849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Draft RFP</a:t>
          </a:r>
        </a:p>
      </dsp:txBody>
      <dsp:txXfrm>
        <a:off x="337149" y="1352574"/>
        <a:ext cx="4420346" cy="346292"/>
      </dsp:txXfrm>
    </dsp:sp>
    <dsp:sp modelId="{CB224141-B4F9-471C-B56C-D03AD5F49CD9}">
      <dsp:nvSpPr>
        <dsp:cNvPr id="0" name=""/>
        <dsp:cNvSpPr/>
      </dsp:nvSpPr>
      <dsp:spPr>
        <a:xfrm>
          <a:off x="0" y="2115400"/>
          <a:ext cx="636830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12629"/>
              <a:satOff val="1153"/>
              <a:lumOff val="111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3BAB3-94E0-473C-931F-28E441C1B2C7}">
      <dsp:nvSpPr>
        <dsp:cNvPr id="0" name=""/>
        <dsp:cNvSpPr/>
      </dsp:nvSpPr>
      <dsp:spPr>
        <a:xfrm>
          <a:off x="318415" y="1923520"/>
          <a:ext cx="4457814" cy="383760"/>
        </a:xfrm>
        <a:prstGeom prst="roundRect">
          <a:avLst/>
        </a:prstGeom>
        <a:solidFill>
          <a:schemeClr val="accent1">
            <a:shade val="80000"/>
            <a:hueOff val="112629"/>
            <a:satOff val="1153"/>
            <a:lumOff val="11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95" tIns="0" rIns="16849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RFP Release</a:t>
          </a:r>
        </a:p>
      </dsp:txBody>
      <dsp:txXfrm>
        <a:off x="337149" y="1942254"/>
        <a:ext cx="4420346" cy="346292"/>
      </dsp:txXfrm>
    </dsp:sp>
    <dsp:sp modelId="{6E66714D-D8FB-44BB-B943-454EDC60A2DB}">
      <dsp:nvSpPr>
        <dsp:cNvPr id="0" name=""/>
        <dsp:cNvSpPr/>
      </dsp:nvSpPr>
      <dsp:spPr>
        <a:xfrm>
          <a:off x="0" y="2705080"/>
          <a:ext cx="636830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50172"/>
              <a:satOff val="1537"/>
              <a:lumOff val="148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C96E1-5BB5-4A6A-A722-A16AD4B77737}">
      <dsp:nvSpPr>
        <dsp:cNvPr id="0" name=""/>
        <dsp:cNvSpPr/>
      </dsp:nvSpPr>
      <dsp:spPr>
        <a:xfrm>
          <a:off x="318415" y="2513200"/>
          <a:ext cx="4457814" cy="383760"/>
        </a:xfrm>
        <a:prstGeom prst="roundRect">
          <a:avLst/>
        </a:prstGeom>
        <a:solidFill>
          <a:schemeClr val="accent1">
            <a:shade val="80000"/>
            <a:hueOff val="150172"/>
            <a:satOff val="1537"/>
            <a:lumOff val="14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95" tIns="0" rIns="16849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Question Due Date</a:t>
          </a:r>
        </a:p>
      </dsp:txBody>
      <dsp:txXfrm>
        <a:off x="337149" y="2531934"/>
        <a:ext cx="4420346" cy="346292"/>
      </dsp:txXfrm>
    </dsp:sp>
    <dsp:sp modelId="{4C5AABE5-90B8-43F1-B033-A445F41A1201}">
      <dsp:nvSpPr>
        <dsp:cNvPr id="0" name=""/>
        <dsp:cNvSpPr/>
      </dsp:nvSpPr>
      <dsp:spPr>
        <a:xfrm>
          <a:off x="0" y="3294760"/>
          <a:ext cx="636830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87715"/>
              <a:satOff val="1921"/>
              <a:lumOff val="18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988578-5EC1-41B5-A300-374FE422113E}">
      <dsp:nvSpPr>
        <dsp:cNvPr id="0" name=""/>
        <dsp:cNvSpPr/>
      </dsp:nvSpPr>
      <dsp:spPr>
        <a:xfrm>
          <a:off x="318415" y="3102880"/>
          <a:ext cx="4457814" cy="383760"/>
        </a:xfrm>
        <a:prstGeom prst="roundRect">
          <a:avLst/>
        </a:prstGeom>
        <a:solidFill>
          <a:schemeClr val="accent1">
            <a:shade val="80000"/>
            <a:hueOff val="187715"/>
            <a:satOff val="1921"/>
            <a:lumOff val="18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95" tIns="0" rIns="16849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RFP Due Date</a:t>
          </a:r>
        </a:p>
      </dsp:txBody>
      <dsp:txXfrm>
        <a:off x="337149" y="3121614"/>
        <a:ext cx="4420346" cy="346292"/>
      </dsp:txXfrm>
    </dsp:sp>
    <dsp:sp modelId="{0600EDF1-FDFC-4505-9C11-B5A7514546D9}">
      <dsp:nvSpPr>
        <dsp:cNvPr id="0" name=""/>
        <dsp:cNvSpPr/>
      </dsp:nvSpPr>
      <dsp:spPr>
        <a:xfrm>
          <a:off x="0" y="3884440"/>
          <a:ext cx="636830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25257"/>
              <a:satOff val="2306"/>
              <a:lumOff val="22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240A88-2382-4360-9B7F-5BDDDAEDCB37}">
      <dsp:nvSpPr>
        <dsp:cNvPr id="0" name=""/>
        <dsp:cNvSpPr/>
      </dsp:nvSpPr>
      <dsp:spPr>
        <a:xfrm>
          <a:off x="318415" y="3692560"/>
          <a:ext cx="4457814" cy="383760"/>
        </a:xfrm>
        <a:prstGeom prst="roundRect">
          <a:avLst/>
        </a:prstGeom>
        <a:solidFill>
          <a:schemeClr val="accent1">
            <a:shade val="80000"/>
            <a:hueOff val="225257"/>
            <a:satOff val="2306"/>
            <a:lumOff val="22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95" tIns="0" rIns="16849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Evaluation/Clarifications</a:t>
          </a:r>
        </a:p>
      </dsp:txBody>
      <dsp:txXfrm>
        <a:off x="337149" y="3711294"/>
        <a:ext cx="4420346" cy="346292"/>
      </dsp:txXfrm>
    </dsp:sp>
    <dsp:sp modelId="{7476FBED-798C-4E41-A748-188737F34EAF}">
      <dsp:nvSpPr>
        <dsp:cNvPr id="0" name=""/>
        <dsp:cNvSpPr/>
      </dsp:nvSpPr>
      <dsp:spPr>
        <a:xfrm>
          <a:off x="0" y="4474120"/>
          <a:ext cx="636830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62800"/>
              <a:satOff val="2690"/>
              <a:lumOff val="25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E6CC6F-71D7-4E5D-9E14-4BA57C2D75A2}">
      <dsp:nvSpPr>
        <dsp:cNvPr id="0" name=""/>
        <dsp:cNvSpPr/>
      </dsp:nvSpPr>
      <dsp:spPr>
        <a:xfrm>
          <a:off x="318415" y="4282240"/>
          <a:ext cx="4457814" cy="383760"/>
        </a:xfrm>
        <a:prstGeom prst="roundRect">
          <a:avLst/>
        </a:prstGeom>
        <a:solidFill>
          <a:schemeClr val="accent1">
            <a:shade val="80000"/>
            <a:hueOff val="262800"/>
            <a:satOff val="2690"/>
            <a:lumOff val="25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95" tIns="0" rIns="168495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Contract Award</a:t>
          </a:r>
        </a:p>
      </dsp:txBody>
      <dsp:txXfrm>
        <a:off x="337149" y="4300974"/>
        <a:ext cx="4420346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06364-143C-7444-985A-4BBD5645CC8F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11179-5E9C-6042-9466-3A393C8D5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96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8CCE05C-44D6-EEA6-F0EE-75E48BCF6F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222" y="4674848"/>
            <a:ext cx="2164977" cy="77058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78C284-2611-018A-1290-598B91AEAC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8525" y="5599113"/>
            <a:ext cx="3073400" cy="33809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rgbClr val="8D9CAC"/>
                </a:solidFill>
              </a:defRPr>
            </a:lvl1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CB8E8FA-E5D1-189B-2803-42F5141CA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9371" y="5640693"/>
            <a:ext cx="3352800" cy="32385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943C8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53DA2-8E48-412B-ED1E-FF68C7CAB4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8688" y="4005284"/>
            <a:ext cx="5173662" cy="769938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26326D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A6AEFABE-9D69-1EF9-1307-340A1A517A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54957" y="5298210"/>
            <a:ext cx="2007214" cy="32385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943C8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A05EC7-671A-DA7D-0B3F-17825B68166B}"/>
              </a:ext>
            </a:extLst>
          </p:cNvPr>
          <p:cNvSpPr txBox="1"/>
          <p:nvPr userDrawn="1"/>
        </p:nvSpPr>
        <p:spPr>
          <a:xfrm>
            <a:off x="6008686" y="5290858"/>
            <a:ext cx="134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943C8"/>
                </a:solidFill>
                <a:latin typeface="+mn-lt"/>
              </a:rPr>
              <a:t>Prepared For: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3BC6E1-019A-6D9B-7BF4-169CF2CEE070}"/>
              </a:ext>
            </a:extLst>
          </p:cNvPr>
          <p:cNvSpPr txBox="1"/>
          <p:nvPr userDrawn="1"/>
        </p:nvSpPr>
        <p:spPr>
          <a:xfrm>
            <a:off x="6008687" y="3625034"/>
            <a:ext cx="21637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b="1" dirty="0">
                <a:solidFill>
                  <a:srgbClr val="8D9CAC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002140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0BDF7-990E-BCD5-E335-29E7193E4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E1A5FA-5EFA-3802-0B53-B6B95A940A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6B773-308E-E4EB-7FFD-3C27A424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AE4D77A-9AFA-36E5-A006-CBC5B2972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1498" y="1614487"/>
            <a:ext cx="5412164" cy="3602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EA87A02-6C98-C06C-13C9-493D704453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555" y="1614486"/>
            <a:ext cx="5412164" cy="3602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B81B7B-0A09-89AB-7AA9-6D6B0E2D79D7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60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/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8AB932-AFC2-84D8-413D-82934E0582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EEAA1A-FEDF-E97B-6604-74EE16DBED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94389" y="1600200"/>
            <a:ext cx="493206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83D0CE-3027-73ED-9C48-DD2FE7C556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412" y="1600200"/>
            <a:ext cx="5029200" cy="4114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24088C-710B-1559-32C1-44ADDFD62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C8273-FEEF-1BB7-4C91-87C9232E07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z="1200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sz="1200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0FD453-816E-DE41-013E-B00F2320616C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660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054778-62E1-4B75-537B-29D574B563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B15E1B12-1955-8BA5-2B81-DF845465CF66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667265" y="1600200"/>
            <a:ext cx="10859190" cy="4114800"/>
          </a:xfrm>
        </p:spPr>
        <p:txBody>
          <a:bodyPr/>
          <a:lstStyle/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12642C-45EF-8A77-325E-38B59009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C023221-40BE-F790-6C7B-622514D7CA6E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E9C720-F14E-2BE1-204D-A996F3D15C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200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sz="1200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83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DF3BB-7B74-FB40-C7EA-8E87EE46BD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6955B65-2BF2-ACC9-B284-0C737965C23A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066800" y="1600200"/>
            <a:ext cx="10058400" cy="41148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50D386-0428-1524-6394-5C9C6F120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EB64785-8957-BD1E-FC7B-4B06D907B491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53067-09F0-8D57-9BA9-65B6BA42572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200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sz="1200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94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CCBD0-AFC5-A8C9-B9B5-A24EE048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00201"/>
            <a:ext cx="10058400" cy="41147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ECCEFC-4189-99B7-F39C-FEB7CC8CE4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A67CF-1FAE-9A6A-0B94-F8FCA0C1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AF7FC5-56CF-0E2C-2F06-060100153C3A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CABCE-D9A1-533C-03ED-A2F0EB9911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z="1200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sz="1200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402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6115DA-5AE9-4FEB-4A26-D93EE01CB1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2DCE78-49FB-C192-6F18-5733210D0A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66800" y="1600200"/>
            <a:ext cx="10058400" cy="4114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C84D31-7C9B-3F03-D42B-A5A530EAC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4CB1ED-0B33-1DC3-5163-182E2DD9C3DA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D0029C-55EA-5E9B-8221-69DC7CB9A71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200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sz="1200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34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E67003-B204-67A1-6560-5217E77350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947940F8-A4CE-CE34-01D2-FE18BE7CF34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066800" y="1600200"/>
            <a:ext cx="10058400" cy="41148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F36EC4-2A77-1551-7617-D33AE28C1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568FC86-5EE6-6CC2-AB29-84620B5AEA5B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2265C3-707A-68C2-7B2A-DF1C9EADC3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z="1200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sz="1200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732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2CC8F-7A92-198F-7108-AF26F726E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600201"/>
            <a:ext cx="4953000" cy="41147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6E355-3F30-6E78-E4DC-045CC86BB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00201"/>
            <a:ext cx="5029200" cy="41147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9B2D67-F329-3DF9-C6E2-EF4DD692AD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D4C15-31D8-63F8-80DB-34F30A5C8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65B309-95BD-5BE3-FCB0-50275F26012B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30B5E-1BBF-3A6A-FEE6-1BACD9C2789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z="1200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sz="1200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473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822EE-01E8-CD24-F081-F9555431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7975" cy="9048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69B0EE-F939-11E3-67E0-1CF41A748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476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AD479-8139-2363-4570-25C583C00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00200"/>
            <a:ext cx="5029200" cy="9048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6C0CB-EBDA-69EF-3308-32E93A3A75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029200" cy="3476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09EA871-18B7-329F-65D2-5962102822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23633-75F3-9492-3F39-C274C786F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130453-2045-A5B0-F943-760131E19048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8DD861-F1F1-E766-F1C5-4A1F2BC75CF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z="1200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sz="1200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785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94615-C4FD-342A-F656-DE58F4BF7F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37820-5B48-DFFB-5ED7-84EBF55FF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619ABC-A180-1169-D723-0A6456224391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D382A-35F2-180B-D61E-8B0F02E99C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z="1200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sz="1200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181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77CC08-FC1D-469E-8821-502FD7F4451A}"/>
              </a:ext>
            </a:extLst>
          </p:cNvPr>
          <p:cNvSpPr txBox="1"/>
          <p:nvPr userDrawn="1"/>
        </p:nvSpPr>
        <p:spPr>
          <a:xfrm>
            <a:off x="9088244" y="5255569"/>
            <a:ext cx="2533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43C8"/>
              </a:buClr>
            </a:pPr>
            <a:r>
              <a:rPr lang="en-US" sz="2000" dirty="0">
                <a:solidFill>
                  <a:srgbClr val="26326D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(888) 969-7832</a:t>
            </a:r>
          </a:p>
          <a:p>
            <a:pPr>
              <a:buClr>
                <a:srgbClr val="2943C8"/>
              </a:buClr>
            </a:pPr>
            <a:r>
              <a:rPr lang="en-US" sz="2000" dirty="0">
                <a:solidFill>
                  <a:srgbClr val="26326D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nystec@nystec.com</a:t>
            </a:r>
          </a:p>
          <a:p>
            <a:pPr>
              <a:buClr>
                <a:srgbClr val="2943C8"/>
              </a:buClr>
            </a:pPr>
            <a:r>
              <a:rPr lang="en-US" sz="2000" dirty="0">
                <a:solidFill>
                  <a:srgbClr val="5D7AFF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www.nystec.com</a:t>
            </a:r>
          </a:p>
        </p:txBody>
      </p:sp>
    </p:spTree>
    <p:extLst>
      <p:ext uri="{BB962C8B-B14F-4D97-AF65-F5344CB8AC3E}">
        <p14:creationId xmlns:p14="http://schemas.microsoft.com/office/powerpoint/2010/main" val="59114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94615-C4FD-342A-F656-DE58F4BF7F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B21CD8-8686-AA1F-9ED4-AE84AD356637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7C7E87-410D-0C4F-7A63-156EDC2EFF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z="1200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sz="1200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63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90CFA-C9D6-FA95-E9D5-0974939CC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92262"/>
            <a:ext cx="5942012" cy="412273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55E09C-41DE-7093-F618-4C0F450B3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1600200"/>
            <a:ext cx="3705226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95251E-C128-07D7-E2CA-4E90DC7D79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A1005-01CE-3006-F36F-943A42FE1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B55B8F-E9C0-6DB8-9A1B-62EF3D57E2A9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F04D8-7C6A-8A45-6AA2-1A0E587E30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z="1200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sz="1200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794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6EC7EC-15F7-60ED-F213-A539034469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00200"/>
            <a:ext cx="5942012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EAC4B0-63B0-2EEF-82CA-7AC7105F5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1600200"/>
            <a:ext cx="3705226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5EB3F-39C4-DD63-57A7-9560A6834C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139CA-DD5C-F7F2-7A60-25AD89B3F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D4867-99DE-9C16-9B19-0EF3AA6A5C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z="1200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sz="1200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1CEC77-C299-E050-1926-09C2A2B7BE9B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616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6EAC48-0054-8759-9113-EC8C25029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600201"/>
            <a:ext cx="10058400" cy="41147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AAF886-08D2-108F-420A-ABC800CCC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CF5439-30A1-3D5C-F2DF-7FDF6BDF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699B00-5B83-6FFD-0A1F-FB8BE262EC03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0A5CB-6E1E-81D4-8C81-3929DA1F1E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z="1200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sz="1200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719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D74EF0-A77E-CBD2-7F3B-D3D73B401C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600199"/>
            <a:ext cx="2400300" cy="411480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EA5D16-1F4E-557A-A2C4-BCBA2D16C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600199"/>
            <a:ext cx="7505700" cy="41148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6AC7D9-BBA2-4FCF-9003-C61A0AF301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B176C54-F23C-5388-0D5A-1C1DCB19663E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57E69-D784-B5DF-CC59-45AE27D07F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z="1200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sz="1200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685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CB4208-27B2-DE47-0874-949F338399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71425-A1DE-3688-B78E-C220337C6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sz="1200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7E1D006-A559-DDC0-9EAE-E75B84EA5B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30450" y="1415462"/>
            <a:ext cx="1257847" cy="1257846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0467F8-CB60-F74D-B06D-F428C5C5D9A5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89082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E2FFAF6-EF40-FD1F-1B42-DBC8AE064C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475" y="2844199"/>
            <a:ext cx="3576819" cy="36933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F8979E6-568C-517F-E43E-F969CBE6FE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8476" y="3233685"/>
            <a:ext cx="3576818" cy="313932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0D52EF9-FE23-EE41-8419-69C66A958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21">
            <a:extLst>
              <a:ext uri="{FF2B5EF4-FFF2-40B4-BE49-F238E27FC236}">
                <a16:creationId xmlns:a16="http://schemas.microsoft.com/office/drawing/2014/main" id="{8B05FB0C-3925-630A-0D70-ABA29F6F91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730450" y="3824831"/>
            <a:ext cx="1257847" cy="1257846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55A0F09F-83C7-D5A8-B58A-DBC5A14364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8475" y="5253568"/>
            <a:ext cx="3576819" cy="36933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22F492BC-7BE9-CA2A-45E9-7943FBF90B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8476" y="5643054"/>
            <a:ext cx="3576818" cy="313932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19" name="Picture Placeholder 21">
            <a:extLst>
              <a:ext uri="{FF2B5EF4-FFF2-40B4-BE49-F238E27FC236}">
                <a16:creationId xmlns:a16="http://schemas.microsoft.com/office/drawing/2014/main" id="{6CE456A3-6FDE-CA96-3177-6520259AAF7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467076" y="3824831"/>
            <a:ext cx="1257847" cy="1257846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FACEE5E5-E7AA-5DC9-1BA7-F796319C4AA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05101" y="5253568"/>
            <a:ext cx="3576819" cy="36933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1DB6E263-A92C-CE54-154B-1FAAF3D048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05102" y="5643054"/>
            <a:ext cx="3576818" cy="313932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30" name="Picture Placeholder 21">
            <a:extLst>
              <a:ext uri="{FF2B5EF4-FFF2-40B4-BE49-F238E27FC236}">
                <a16:creationId xmlns:a16="http://schemas.microsoft.com/office/drawing/2014/main" id="{4965480C-749F-81C5-1CAD-A60B3346B31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203703" y="3835887"/>
            <a:ext cx="1257847" cy="1257846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F91473A-FA57-2A09-4C3C-4034C84C07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1728" y="5264624"/>
            <a:ext cx="3576819" cy="36933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046E3A4F-3E68-F040-B5B7-E5ADF751D6A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41729" y="5654110"/>
            <a:ext cx="3576818" cy="313932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36" name="Picture Placeholder 21">
            <a:extLst>
              <a:ext uri="{FF2B5EF4-FFF2-40B4-BE49-F238E27FC236}">
                <a16:creationId xmlns:a16="http://schemas.microsoft.com/office/drawing/2014/main" id="{1DED558A-4591-02B1-47CB-18C9847893F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467076" y="1415462"/>
            <a:ext cx="1257847" cy="1257846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33A99EE1-C149-F6FB-99C0-9A380EF5058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05101" y="2844199"/>
            <a:ext cx="3576819" cy="36933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78E6D3CD-03ED-7E42-3AD6-F1F7123FC8B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05102" y="3233685"/>
            <a:ext cx="3576818" cy="313932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39" name="Picture Placeholder 21">
            <a:extLst>
              <a:ext uri="{FF2B5EF4-FFF2-40B4-BE49-F238E27FC236}">
                <a16:creationId xmlns:a16="http://schemas.microsoft.com/office/drawing/2014/main" id="{B1633524-0D17-8BF3-5DE5-CCD84C14F86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208680" y="1415462"/>
            <a:ext cx="1257847" cy="1257846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BBA77C44-2D42-DE61-3130-B39B6BCC97F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46705" y="2844199"/>
            <a:ext cx="3576819" cy="36933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559DFA00-0A54-3FB9-2D90-71AD73B51CE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046706" y="3233685"/>
            <a:ext cx="3576818" cy="313932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251863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Table of Content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0A650C1-A2CA-8078-4309-66FCC5660F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5625" y="1639888"/>
            <a:ext cx="10970830" cy="4175125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ADBFB9-80AB-C12A-3E89-6F04287C6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DC75A9-76C5-BC84-847D-08CA91CB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66281-58D3-40C6-6B8C-27F555154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8A6C15-922A-A549-8EF3-3D5227D43234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069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E5A6FD-8E31-AE7D-1065-D9C25EDA9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2554" y="3122341"/>
            <a:ext cx="4478158" cy="613317"/>
          </a:xfrm>
        </p:spPr>
        <p:txBody>
          <a:bodyPr>
            <a:noAutofit/>
          </a:bodyPr>
          <a:lstStyle>
            <a:lvl1pPr marL="0" indent="0">
              <a:buNone/>
              <a:defRPr sz="4800">
                <a:latin typeface="+mn-lt"/>
              </a:defRPr>
            </a:lvl1pPr>
          </a:lstStyle>
          <a:p>
            <a:pPr lvl="0"/>
            <a:r>
              <a:rPr lang="en-US" dirty="0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4046556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Questions with solid fill">
            <a:extLst>
              <a:ext uri="{FF2B5EF4-FFF2-40B4-BE49-F238E27FC236}">
                <a16:creationId xmlns:a16="http://schemas.microsoft.com/office/drawing/2014/main" id="{6DE2ACC7-36B4-0007-0ED0-C15B936FDE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5789" y="2332355"/>
            <a:ext cx="2940422" cy="294042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B2858E-070D-B6D0-51FF-1FFB17C84B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8067" y="3196166"/>
            <a:ext cx="4165600" cy="606400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</a:lstStyle>
          <a:p>
            <a:pPr lvl="0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7449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Ques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Questions with solid fill">
            <a:extLst>
              <a:ext uri="{FF2B5EF4-FFF2-40B4-BE49-F238E27FC236}">
                <a16:creationId xmlns:a16="http://schemas.microsoft.com/office/drawing/2014/main" id="{6DE2ACC7-36B4-0007-0ED0-C15B936FDE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429" y="1085228"/>
            <a:ext cx="4687544" cy="468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96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/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A9C825-7A59-5E5C-2F35-0BA13D2597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CA310C-8C75-F998-BB95-24B6C366213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0196" y="1600200"/>
            <a:ext cx="5049796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08B6B2E-43BA-1595-A6A0-CAB6D8D91D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660" y="1600200"/>
            <a:ext cx="5049795" cy="4114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F86FD2-94D9-DAF6-A26D-F11B0DCA8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BFF9A4-6350-D119-790E-CFB6DC96932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z="1200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sz="1200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7DCB52-D642-DCC7-5380-6D2D44C85787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026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F4FE9-D9C5-E3A6-1978-56B1EE150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7018C7-4E2B-1F4D-4D7B-6CCD176F90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DF7AB-5AA7-8777-97C1-57922B692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  <a:endParaRPr lang="en-US" dirty="0">
              <a:solidFill>
                <a:srgbClr val="8D9CA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5B6890-D24F-DEAD-26AB-62FDB395A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8338" y="1614488"/>
            <a:ext cx="10858500" cy="4181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D3E372-BB93-0F8F-F45A-FEDF7E779CC4}"/>
              </a:ext>
            </a:extLst>
          </p:cNvPr>
          <p:cNvCxnSpPr>
            <a:cxnSpLocks/>
          </p:cNvCxnSpPr>
          <p:nvPr userDrawn="1"/>
        </p:nvCxnSpPr>
        <p:spPr>
          <a:xfrm>
            <a:off x="10867819" y="6479655"/>
            <a:ext cx="0" cy="210464"/>
          </a:xfrm>
          <a:prstGeom prst="line">
            <a:avLst/>
          </a:prstGeom>
          <a:ln w="38100">
            <a:solidFill>
              <a:srgbClr val="A8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06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AE74B-C21B-D4DC-07C5-877D92022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2101"/>
            <a:ext cx="2743200" cy="53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3EFF732-2630-5F45-91FB-7B395D27F2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F95CC6B-4D93-010F-872A-231D28F16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555" y="1600200"/>
            <a:ext cx="10858899" cy="4114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itle Placeholder 23">
            <a:extLst>
              <a:ext uri="{FF2B5EF4-FFF2-40B4-BE49-F238E27FC236}">
                <a16:creationId xmlns:a16="http://schemas.microsoft.com/office/drawing/2014/main" id="{2C5E8DF8-BF85-51C3-77EB-28ACEC1CB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498" y="433531"/>
            <a:ext cx="5414956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39BF04-1DD9-B896-CC6A-DC7668CD0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7555" y="6322101"/>
            <a:ext cx="4114800" cy="53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8D9CA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Title</a:t>
            </a:r>
          </a:p>
        </p:txBody>
      </p:sp>
      <p:pic>
        <p:nvPicPr>
          <p:cNvPr id="2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39BA878-1A11-EBE9-6D06-A86167DF66F0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461478" y="239091"/>
            <a:ext cx="2118400" cy="75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2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3" r:id="rId2"/>
    <p:sldLayoutId id="2147483685" r:id="rId3"/>
    <p:sldLayoutId id="2147483686" r:id="rId4"/>
    <p:sldLayoutId id="2147483684" r:id="rId5"/>
    <p:sldLayoutId id="2147483699" r:id="rId6"/>
    <p:sldLayoutId id="2147483700" r:id="rId7"/>
    <p:sldLayoutId id="2147483691" r:id="rId8"/>
    <p:sldLayoutId id="2147483701" r:id="rId9"/>
    <p:sldLayoutId id="2147483702" r:id="rId10"/>
    <p:sldLayoutId id="2147483692" r:id="rId11"/>
    <p:sldLayoutId id="2147483687" r:id="rId12"/>
    <p:sldLayoutId id="2147483688" r:id="rId13"/>
    <p:sldLayoutId id="2147483674" r:id="rId14"/>
    <p:sldLayoutId id="2147483689" r:id="rId15"/>
    <p:sldLayoutId id="2147483690" r:id="rId16"/>
    <p:sldLayoutId id="2147483676" r:id="rId17"/>
    <p:sldLayoutId id="2147483677" r:id="rId18"/>
    <p:sldLayoutId id="2147483678" r:id="rId19"/>
    <p:sldLayoutId id="2147483696" r:id="rId20"/>
    <p:sldLayoutId id="2147483680" r:id="rId21"/>
    <p:sldLayoutId id="2147483681" r:id="rId22"/>
    <p:sldLayoutId id="2147483682" r:id="rId23"/>
    <p:sldLayoutId id="2147483683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n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8"/>
        </a:buBlip>
        <a:defRPr sz="2800" kern="1200">
          <a:solidFill>
            <a:schemeClr val="tx1"/>
          </a:solidFill>
          <a:latin typeface="+mn-lt"/>
          <a:ea typeface="Lato Medium" panose="020F0502020204030203" pitchFamily="34" charset="0"/>
          <a:cs typeface="Lato Medium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8">
          <p15:clr>
            <a:srgbClr val="F26B43"/>
          </p15:clr>
        </p15:guide>
        <p15:guide id="2" pos="7680">
          <p15:clr>
            <a:srgbClr val="F26B43"/>
          </p15:clr>
        </p15:guide>
        <p15:guide id="4" pos="672">
          <p15:clr>
            <a:srgbClr val="F26B43"/>
          </p15:clr>
        </p15:guide>
        <p15:guide id="5" orient="horz" pos="2736">
          <p15:clr>
            <a:srgbClr val="F26B43"/>
          </p15:clr>
        </p15:guide>
        <p15:guide id="7" pos="3840">
          <p15:clr>
            <a:srgbClr val="F26B43"/>
          </p15:clr>
        </p15:guide>
        <p15:guide id="8" pos="7008">
          <p15:clr>
            <a:srgbClr val="F26B43"/>
          </p15:clr>
        </p15:guide>
        <p15:guide id="9" orient="horz" pos="36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fkreidler@nystec.com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gniteuny.com/pta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fkreidler@nystec.com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igniteuny.com/pta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A9489-A64B-1A2F-086B-BC6CEF5406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March 7</a:t>
            </a:r>
            <a:r>
              <a:rPr lang="en-US" baseline="30000" dirty="0"/>
              <a:t>th</a:t>
            </a:r>
            <a:r>
              <a:rPr lang="en-US" dirty="0"/>
              <a:t>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5F68B6-A115-C50F-184D-664D917F6D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08688" y="3911600"/>
            <a:ext cx="5173662" cy="7699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6326D"/>
                </a:solidFill>
                <a:effectLst/>
                <a:uLnTx/>
                <a:uFillTx/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t>Developing Effective Responses to Requests for Proposals (Part 1) - Beginners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732F4D-BC74-39AD-F4CF-BA4A2BF46A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30780" y="5281446"/>
            <a:ext cx="3517556" cy="405532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GSA &amp; APEX ACCELERATORS WEBINARS </a:t>
            </a:r>
          </a:p>
        </p:txBody>
      </p:sp>
      <p:pic>
        <p:nvPicPr>
          <p:cNvPr id="1026" name="Picture 2" descr="Procurement Technical Assistance Center logo&#10;IGNITE U NY PTAC Procurement Technical Assistance Center Powered by NYSTEC">
            <a:extLst>
              <a:ext uri="{FF2B5EF4-FFF2-40B4-BE49-F238E27FC236}">
                <a16:creationId xmlns:a16="http://schemas.microsoft.com/office/drawing/2014/main" id="{B10888D6-14DA-3E84-9535-26251590E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63" y="4061762"/>
            <a:ext cx="2426878" cy="177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60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4DE314-29CE-4DE9-2376-54B081C14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172" y="2201197"/>
            <a:ext cx="4953000" cy="2912806"/>
          </a:xfrm>
        </p:spPr>
        <p:txBody>
          <a:bodyPr/>
          <a:lstStyle/>
          <a:p>
            <a:r>
              <a:rPr lang="en-US" dirty="0"/>
              <a:t>Always leave time to review your RFP</a:t>
            </a:r>
          </a:p>
          <a:p>
            <a:pPr lvl="1"/>
            <a:r>
              <a:rPr lang="en-US" dirty="0"/>
              <a:t>New sets of eyes are necessary</a:t>
            </a:r>
          </a:p>
          <a:p>
            <a:pPr lvl="1"/>
            <a:r>
              <a:rPr lang="en-US" dirty="0"/>
              <a:t>Double check for addendum or additional Q&amp;A</a:t>
            </a:r>
          </a:p>
          <a:p>
            <a:pPr lvl="1"/>
            <a:r>
              <a:rPr lang="en-US" dirty="0"/>
              <a:t>Conduct  a sample evaluation using Section M</a:t>
            </a:r>
          </a:p>
        </p:txBody>
      </p:sp>
      <p:pic>
        <p:nvPicPr>
          <p:cNvPr id="8" name="Content Placeholder 7" descr="Colleagues reviewing documents">
            <a:extLst>
              <a:ext uri="{FF2B5EF4-FFF2-40B4-BE49-F238E27FC236}">
                <a16:creationId xmlns:a16="http://schemas.microsoft.com/office/drawing/2014/main" id="{E7CAD329-90EF-6520-A227-182C881DA1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981200"/>
            <a:ext cx="5029200" cy="3352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20002-499A-8417-DD20-8EC8040DE6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37EAD7-4122-41E4-0880-ADFCFE150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Review, Review, Review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A0A3A-E5BC-1270-B4F2-E542F69C50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67555" y="6322101"/>
            <a:ext cx="5048920" cy="535899"/>
          </a:xfrm>
        </p:spPr>
        <p:txBody>
          <a:bodyPr/>
          <a:lstStyle/>
          <a:p>
            <a:r>
              <a:rPr lang="en-US" dirty="0"/>
              <a:t>Developing Effective Responses to Requests for Proposals (Part 1) - Beginners</a:t>
            </a:r>
          </a:p>
        </p:txBody>
      </p:sp>
    </p:spTree>
    <p:extLst>
      <p:ext uri="{BB962C8B-B14F-4D97-AF65-F5344CB8AC3E}">
        <p14:creationId xmlns:p14="http://schemas.microsoft.com/office/powerpoint/2010/main" val="4186964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3D9A09-E3E9-0D21-185F-66A3F8B82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7555" y="1800779"/>
            <a:ext cx="4953000" cy="41147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Submit using the correct vehicle and format</a:t>
            </a:r>
          </a:p>
          <a:p>
            <a:pPr lvl="1"/>
            <a:r>
              <a:rPr lang="en-US" dirty="0"/>
              <a:t>Is it a PDF via email? Are you submitting via mail?</a:t>
            </a:r>
          </a:p>
          <a:p>
            <a:r>
              <a:rPr lang="en-US" dirty="0"/>
              <a:t>Submit </a:t>
            </a:r>
            <a:r>
              <a:rPr lang="en-US" u="sng" dirty="0"/>
              <a:t>Early</a:t>
            </a:r>
          </a:p>
          <a:p>
            <a:pPr lvl="1"/>
            <a:r>
              <a:rPr lang="en-US" dirty="0"/>
              <a:t>Account for mail delays</a:t>
            </a:r>
          </a:p>
          <a:p>
            <a:pPr lvl="1"/>
            <a:r>
              <a:rPr lang="en-US" dirty="0"/>
              <a:t>Account for corrupted files</a:t>
            </a:r>
          </a:p>
          <a:p>
            <a:pPr lvl="1"/>
            <a:r>
              <a:rPr lang="en-US" dirty="0"/>
              <a:t>Account for email bounce back</a:t>
            </a:r>
          </a:p>
          <a:p>
            <a:r>
              <a:rPr lang="en-US" dirty="0"/>
              <a:t>Look for Submission Confirmation</a:t>
            </a:r>
          </a:p>
        </p:txBody>
      </p:sp>
      <p:pic>
        <p:nvPicPr>
          <p:cNvPr id="8" name="Content Placeholder 7" descr="Rural mailbox">
            <a:extLst>
              <a:ext uri="{FF2B5EF4-FFF2-40B4-BE49-F238E27FC236}">
                <a16:creationId xmlns:a16="http://schemas.microsoft.com/office/drawing/2014/main" id="{442C8618-5659-2B84-892D-69A6FFDABB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981200"/>
            <a:ext cx="5029200" cy="3352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08F89-EEC1-34EB-5863-0139F37FF2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E9394A-9871-7A40-55EA-9D4BF6C9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19E75-F880-1C9A-7B09-BD0A3E43B9C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67554" y="6322101"/>
            <a:ext cx="5131511" cy="535899"/>
          </a:xfrm>
        </p:spPr>
        <p:txBody>
          <a:bodyPr/>
          <a:lstStyle/>
          <a:p>
            <a:r>
              <a:rPr lang="en-US" dirty="0"/>
              <a:t>Developing Effective Responses to Requests for Proposals (Part 1) - Beginners</a:t>
            </a:r>
          </a:p>
        </p:txBody>
      </p:sp>
    </p:spTree>
    <p:extLst>
      <p:ext uri="{BB962C8B-B14F-4D97-AF65-F5344CB8AC3E}">
        <p14:creationId xmlns:p14="http://schemas.microsoft.com/office/powerpoint/2010/main" val="2455528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9BBBA5-A4A4-BB5C-994F-83B9FD71D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7554" y="2696374"/>
            <a:ext cx="4953000" cy="1922452"/>
          </a:xfrm>
        </p:spPr>
        <p:txBody>
          <a:bodyPr/>
          <a:lstStyle/>
          <a:p>
            <a:r>
              <a:rPr lang="en-US" dirty="0"/>
              <a:t>Keep track of the expected award date</a:t>
            </a:r>
          </a:p>
          <a:p>
            <a:r>
              <a:rPr lang="en-US" dirty="0"/>
              <a:t>If you lose, request a debrief</a:t>
            </a:r>
          </a:p>
          <a:p>
            <a:r>
              <a:rPr lang="en-US" dirty="0"/>
              <a:t>If you win, celebrate!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C7E1D-5654-5777-6375-376D584780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96D6FF-E122-AF19-D840-914589D11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Submission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674EE-0753-C752-3F81-FA4AE7DE7A5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67554" y="6322101"/>
            <a:ext cx="5202303" cy="535899"/>
          </a:xfrm>
        </p:spPr>
        <p:txBody>
          <a:bodyPr/>
          <a:lstStyle/>
          <a:p>
            <a:r>
              <a:rPr lang="en-US" dirty="0"/>
              <a:t>Developing Effective Responses to Requests for Proposals (Part 1) - Beginners</a:t>
            </a:r>
          </a:p>
        </p:txBody>
      </p:sp>
      <p:pic>
        <p:nvPicPr>
          <p:cNvPr id="12" name="Content Placeholder 11" descr="Business people clapping">
            <a:extLst>
              <a:ext uri="{FF2B5EF4-FFF2-40B4-BE49-F238E27FC236}">
                <a16:creationId xmlns:a16="http://schemas.microsoft.com/office/drawing/2014/main" id="{3BB25A3C-EEFD-B214-44C0-4407191113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981200"/>
            <a:ext cx="5029200" cy="3352800"/>
          </a:xfrm>
        </p:spPr>
      </p:pic>
    </p:spTree>
    <p:extLst>
      <p:ext uri="{BB962C8B-B14F-4D97-AF65-F5344CB8AC3E}">
        <p14:creationId xmlns:p14="http://schemas.microsoft.com/office/powerpoint/2010/main" val="3752049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ocurement Technical Assistance Center logo&#10;IGNITE U NY PTAC Procurement Technical Assistance Center Powered by NYSTEC">
            <a:extLst>
              <a:ext uri="{FF2B5EF4-FFF2-40B4-BE49-F238E27FC236}">
                <a16:creationId xmlns:a16="http://schemas.microsoft.com/office/drawing/2014/main" id="{535E2995-5CD7-F9D7-E0E7-02D4AFA72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209" y="4246141"/>
            <a:ext cx="3403673" cy="248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046922-8223-D0A3-AC58-DE3C07BC5508}"/>
              </a:ext>
            </a:extLst>
          </p:cNvPr>
          <p:cNvSpPr txBox="1"/>
          <p:nvPr/>
        </p:nvSpPr>
        <p:spPr>
          <a:xfrm>
            <a:off x="8289209" y="3322811"/>
            <a:ext cx="370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Finn Kreidler, APEX Accelerator</a:t>
            </a:r>
          </a:p>
          <a:p>
            <a:r>
              <a:rPr lang="en-US" dirty="0"/>
              <a:t>Email: </a:t>
            </a:r>
            <a:r>
              <a:rPr lang="en-US" dirty="0">
                <a:hlinkClick r:id="rId3"/>
              </a:rPr>
              <a:t>fkreidler@nystec.com</a:t>
            </a:r>
            <a:endParaRPr lang="en-US" dirty="0"/>
          </a:p>
          <a:p>
            <a:r>
              <a:rPr lang="en-US" dirty="0"/>
              <a:t>Website: </a:t>
            </a:r>
            <a:r>
              <a:rPr lang="en-US" dirty="0">
                <a:hlinkClick r:id="rId4"/>
              </a:rPr>
              <a:t>https://igniteuny.com/ptac</a:t>
            </a:r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DE3174-089B-ADA2-83C3-D3B1978D238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87907" y="2104027"/>
            <a:ext cx="5616185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52053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576342-99BD-C886-C8B7-1710E3EEF1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625" y="1639888"/>
            <a:ext cx="5402723" cy="4175125"/>
          </a:xfrm>
        </p:spPr>
        <p:txBody>
          <a:bodyPr>
            <a:normAutofit/>
          </a:bodyPr>
          <a:lstStyle/>
          <a:p>
            <a:r>
              <a:rPr lang="en-US" dirty="0"/>
              <a:t>What is an RFP?</a:t>
            </a:r>
          </a:p>
          <a:p>
            <a:r>
              <a:rPr lang="en-US" dirty="0"/>
              <a:t>Am I Eligible? </a:t>
            </a:r>
          </a:p>
          <a:p>
            <a:r>
              <a:rPr lang="en-US" dirty="0"/>
              <a:t>Gather Proposal Information</a:t>
            </a:r>
          </a:p>
          <a:p>
            <a:r>
              <a:rPr lang="en-US" dirty="0"/>
              <a:t>Ask Questions!</a:t>
            </a:r>
          </a:p>
          <a:p>
            <a:r>
              <a:rPr lang="en-US" dirty="0"/>
              <a:t>Build a Response Schedule</a:t>
            </a:r>
          </a:p>
          <a:p>
            <a:r>
              <a:rPr lang="en-US" dirty="0"/>
              <a:t>Draft Your Response</a:t>
            </a:r>
          </a:p>
          <a:p>
            <a:r>
              <a:rPr lang="en-US" dirty="0"/>
              <a:t>Review Your Response</a:t>
            </a:r>
          </a:p>
          <a:p>
            <a:r>
              <a:rPr lang="en-US" dirty="0"/>
              <a:t>Submission </a:t>
            </a:r>
          </a:p>
          <a:p>
            <a:r>
              <a:rPr lang="en-US" dirty="0"/>
              <a:t>Post Submission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12C622-82FE-0AB1-E82C-D2F81849E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F3103-D89F-61F4-23BC-AE33A05F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554" y="6322101"/>
            <a:ext cx="5402723" cy="535899"/>
          </a:xfrm>
        </p:spPr>
        <p:txBody>
          <a:bodyPr/>
          <a:lstStyle/>
          <a:p>
            <a:r>
              <a:rPr lang="en-US" dirty="0"/>
              <a:t>Developing Effective Responses to Requests for Proposals (Part 1) - Beginners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B04BB-855F-5290-8D96-2DDF33034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2" descr="Procurement Technical Assistance Center logo&#10;IGNITE U NY PTAC Procurement Technical Assistance Center Powered by NYSTEC">
            <a:extLst>
              <a:ext uri="{FF2B5EF4-FFF2-40B4-BE49-F238E27FC236}">
                <a16:creationId xmlns:a16="http://schemas.microsoft.com/office/drawing/2014/main" id="{76329393-E76F-EF3A-5F9C-6E772291B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61" y="1639888"/>
            <a:ext cx="3403673" cy="248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14D3B6-E900-706A-928F-3FFB972BC91A}"/>
              </a:ext>
            </a:extLst>
          </p:cNvPr>
          <p:cNvSpPr txBox="1"/>
          <p:nvPr/>
        </p:nvSpPr>
        <p:spPr>
          <a:xfrm>
            <a:off x="6759921" y="4123649"/>
            <a:ext cx="370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Finn Kreidler, APEX Accelerator</a:t>
            </a:r>
          </a:p>
          <a:p>
            <a:r>
              <a:rPr lang="en-US" dirty="0"/>
              <a:t>Email: </a:t>
            </a:r>
            <a:r>
              <a:rPr lang="en-US" dirty="0">
                <a:hlinkClick r:id="rId3"/>
              </a:rPr>
              <a:t>fkreidler@nystec.com</a:t>
            </a:r>
            <a:endParaRPr lang="en-US" dirty="0"/>
          </a:p>
          <a:p>
            <a:r>
              <a:rPr lang="en-US" dirty="0"/>
              <a:t>Website: </a:t>
            </a:r>
            <a:r>
              <a:rPr lang="en-US" dirty="0">
                <a:hlinkClick r:id="rId4"/>
              </a:rPr>
              <a:t>https://igniteuny.com/ptac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0888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18F8D-9969-3FBC-6B1F-1C0A6DFFC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555" y="1482215"/>
            <a:ext cx="5414956" cy="41147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u="sng" dirty="0"/>
              <a:t>48 CFR § 15.203 – Requests for proposals.</a:t>
            </a:r>
          </a:p>
          <a:p>
            <a:pPr marL="0" indent="0">
              <a:buNone/>
            </a:pPr>
            <a:endParaRPr lang="en-US" sz="1100" u="sng" dirty="0"/>
          </a:p>
          <a:p>
            <a:pPr marL="228600" lvl="1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“Requests for proposals (RFPs) are used in negotiated acquisitions to communicate Government requirements to prospective contractors and to solicit proposals. RFPs for competitive acquisitions shall, at a minimum, describe the -</a:t>
            </a:r>
          </a:p>
          <a:p>
            <a:pPr marL="228600" lvl="1" indent="0">
              <a:buNone/>
            </a:pP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228600" lvl="1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(1) Government's requirement;</a:t>
            </a:r>
          </a:p>
          <a:p>
            <a:pPr marL="228600" lvl="1" indent="0">
              <a:buNone/>
            </a:pP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228600" lvl="1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(2) Anticipated terms and conditions that will apply to the contract. The solicitation may authorize offerors to propose alternative terms and conditions…</a:t>
            </a:r>
          </a:p>
          <a:p>
            <a:pPr marL="228600" lvl="1" indent="0">
              <a:buNone/>
            </a:pP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228600" lvl="1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(3) Information required to be in the offeror's proposal; and</a:t>
            </a:r>
          </a:p>
          <a:p>
            <a:pPr marL="228600" lvl="1" indent="0">
              <a:buNone/>
            </a:pP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228600" lvl="1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(4) Factors and significant subfactors that will be used to evaluate the proposal and their relative importance.”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1D500-788A-0DDC-5D69-D1643743E3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01E0FC-2047-18BA-5767-48BB33552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RFP?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55067-F385-478B-84FA-CF3DBD969E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67555" y="6322101"/>
            <a:ext cx="5143310" cy="535899"/>
          </a:xfrm>
        </p:spPr>
        <p:txBody>
          <a:bodyPr/>
          <a:lstStyle/>
          <a:p>
            <a:r>
              <a:rPr lang="en-US" dirty="0"/>
              <a:t>Developing Effective Responses to Requests for Proposals (Part 1) - Beginners</a:t>
            </a:r>
          </a:p>
        </p:txBody>
      </p:sp>
      <p:pic>
        <p:nvPicPr>
          <p:cNvPr id="11" name="Picture 10" descr="Image of Acquisition.gov webpage&#10;Acquisition.gov&#10;">
            <a:extLst>
              <a:ext uri="{FF2B5EF4-FFF2-40B4-BE49-F238E27FC236}">
                <a16:creationId xmlns:a16="http://schemas.microsoft.com/office/drawing/2014/main" id="{2B0E4494-DE94-F3EF-A6DE-77D385A9D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024" y="1621493"/>
            <a:ext cx="4568221" cy="404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94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0DF51-56E4-5237-4CAE-D9FE1094FE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CA97C2-4BA1-BE7B-AE6E-B1CD92A94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RFP?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BFB49E-8CC8-6527-00F0-B52181CAE85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67555" y="6322101"/>
            <a:ext cx="5284894" cy="535899"/>
          </a:xfrm>
        </p:spPr>
        <p:txBody>
          <a:bodyPr/>
          <a:lstStyle/>
          <a:p>
            <a:r>
              <a:rPr lang="en-US" dirty="0"/>
              <a:t>Developing Effective Responses to Requests for Proposals (Part 1) - Beginners</a:t>
            </a:r>
          </a:p>
        </p:txBody>
      </p:sp>
      <p:graphicFrame>
        <p:nvGraphicFramePr>
          <p:cNvPr id="7" name="Content Placeholder 6" descr="Market Research&#10;Acquisition Strategy&#10;Draft RFP&#10;RFP Release&#10;Question Due Date&#10;RFP Due Date&#10;Evaluation/Clarifications&#10;Contract Award">
            <a:extLst>
              <a:ext uri="{FF2B5EF4-FFF2-40B4-BE49-F238E27FC236}">
                <a16:creationId xmlns:a16="http://schemas.microsoft.com/office/drawing/2014/main" id="{CED49406-2090-110C-B5B8-A9515D9083B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75532150"/>
              </p:ext>
            </p:extLst>
          </p:nvPr>
        </p:nvGraphicFramePr>
        <p:xfrm>
          <a:off x="2450669" y="1197570"/>
          <a:ext cx="6368307" cy="49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Left Brace 7">
            <a:extLst>
              <a:ext uri="{FF2B5EF4-FFF2-40B4-BE49-F238E27FC236}">
                <a16:creationId xmlns:a16="http://schemas.microsoft.com/office/drawing/2014/main" id="{2B334C7D-9929-30A8-3E63-F744F1070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5701" y="3167954"/>
            <a:ext cx="294968" cy="2926822"/>
          </a:xfrm>
          <a:prstGeom prst="leftBrac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738B493F-07B9-2958-4F95-433A94745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18976" y="1445342"/>
            <a:ext cx="319125" cy="1722612"/>
          </a:xfrm>
          <a:prstGeom prst="rightBrac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33E4EB-E646-1842-172E-255E0D662EFE}"/>
              </a:ext>
            </a:extLst>
          </p:cNvPr>
          <p:cNvSpPr txBox="1"/>
          <p:nvPr/>
        </p:nvSpPr>
        <p:spPr>
          <a:xfrm>
            <a:off x="262008" y="4446699"/>
            <a:ext cx="174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Our Focus Today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50B7D7-0A4D-CF81-565F-3FA8B75815C9}"/>
              </a:ext>
            </a:extLst>
          </p:cNvPr>
          <p:cNvSpPr txBox="1"/>
          <p:nvPr/>
        </p:nvSpPr>
        <p:spPr>
          <a:xfrm>
            <a:off x="9138101" y="2106899"/>
            <a:ext cx="174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Still Important</a:t>
            </a:r>
          </a:p>
        </p:txBody>
      </p:sp>
    </p:spTree>
    <p:extLst>
      <p:ext uri="{BB962C8B-B14F-4D97-AF65-F5344CB8AC3E}">
        <p14:creationId xmlns:p14="http://schemas.microsoft.com/office/powerpoint/2010/main" val="3775419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F8865D-B92A-88D6-29A1-355511124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8079" y="1600200"/>
            <a:ext cx="4953000" cy="41147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Is this contract a set-aside?</a:t>
            </a:r>
          </a:p>
          <a:p>
            <a:pPr lvl="1"/>
            <a:r>
              <a:rPr lang="en-US" dirty="0"/>
              <a:t>If the set-aside is partial, do I need to find a subcontractor?</a:t>
            </a:r>
          </a:p>
          <a:p>
            <a:r>
              <a:rPr lang="en-US" dirty="0"/>
              <a:t>Can I perform the required work?</a:t>
            </a:r>
          </a:p>
          <a:p>
            <a:pPr lvl="1"/>
            <a:r>
              <a:rPr lang="en-US" dirty="0"/>
              <a:t>Read the Section C Statement of Work (SOW) or Performance of Work Statement (PWS)</a:t>
            </a:r>
          </a:p>
          <a:p>
            <a:r>
              <a:rPr lang="en-US" dirty="0"/>
              <a:t>Do I have time to craft a proposal response?</a:t>
            </a:r>
          </a:p>
          <a:p>
            <a:pPr lvl="1"/>
            <a:r>
              <a:rPr lang="en-US" dirty="0"/>
              <a:t>Sometimes you may find a contract too close to the deadline, but make sure to check addendum for extensions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9120F-4E70-AB43-B77A-7059574504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573F8C-64C1-78AB-E6D5-E84191081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 I Eligible?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1CE9E8-3885-85A9-9CDA-28F0B6E8BF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67555" y="6322101"/>
            <a:ext cx="5013524" cy="535899"/>
          </a:xfrm>
        </p:spPr>
        <p:txBody>
          <a:bodyPr/>
          <a:lstStyle/>
          <a:p>
            <a:r>
              <a:rPr lang="en-US" dirty="0"/>
              <a:t>Developing Effective Responses to Requests for Proposals (Part 1) - Beginners</a:t>
            </a:r>
          </a:p>
        </p:txBody>
      </p:sp>
      <p:pic>
        <p:nvPicPr>
          <p:cNvPr id="12" name="Content Placeholder 11" descr="Cartoon checklist and pencil">
            <a:extLst>
              <a:ext uri="{FF2B5EF4-FFF2-40B4-BE49-F238E27FC236}">
                <a16:creationId xmlns:a16="http://schemas.microsoft.com/office/drawing/2014/main" id="{0E673890-8399-6A1B-D284-9986AD9F8D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771650"/>
            <a:ext cx="5029200" cy="3771900"/>
          </a:xfrm>
        </p:spPr>
      </p:pic>
    </p:spTree>
    <p:extLst>
      <p:ext uri="{BB962C8B-B14F-4D97-AF65-F5344CB8AC3E}">
        <p14:creationId xmlns:p14="http://schemas.microsoft.com/office/powerpoint/2010/main" val="1817755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25E9AA-4628-2CA8-E1DE-60FA030613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7807" y="1588402"/>
            <a:ext cx="4953000" cy="465901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u="sng" dirty="0"/>
              <a:t>Uniform Contract Format (FAR 15.204-1)</a:t>
            </a:r>
          </a:p>
          <a:p>
            <a:pPr marL="0" indent="0">
              <a:buNone/>
            </a:pPr>
            <a:endParaRPr lang="en-US" u="sng" dirty="0"/>
          </a:p>
          <a:p>
            <a:pPr marL="228600" lvl="1" indent="0">
              <a:buNone/>
            </a:pPr>
            <a:r>
              <a:rPr lang="en-US" dirty="0"/>
              <a:t>SF-33 – </a:t>
            </a:r>
            <a:r>
              <a:rPr lang="en-US" dirty="0">
                <a:solidFill>
                  <a:schemeClr val="accent2"/>
                </a:solidFill>
              </a:rPr>
              <a:t>Solicitation, Offer, and Award Document</a:t>
            </a:r>
          </a:p>
          <a:p>
            <a:pPr marL="228600" lvl="1" indent="0">
              <a:buNone/>
            </a:pPr>
            <a:r>
              <a:rPr lang="en-US" dirty="0"/>
              <a:t>Section A – </a:t>
            </a:r>
            <a:r>
              <a:rPr lang="en-US" dirty="0">
                <a:solidFill>
                  <a:schemeClr val="accent2"/>
                </a:solidFill>
              </a:rPr>
              <a:t>Procurement information, POCs</a:t>
            </a:r>
          </a:p>
          <a:p>
            <a:pPr marL="228600" lvl="1" indent="0">
              <a:buNone/>
            </a:pPr>
            <a:r>
              <a:rPr lang="en-US" dirty="0"/>
              <a:t>Section B – </a:t>
            </a:r>
            <a:r>
              <a:rPr lang="en-US" dirty="0">
                <a:solidFill>
                  <a:schemeClr val="accent2"/>
                </a:solidFill>
              </a:rPr>
              <a:t>Supplies or Services and Pricing/Cost</a:t>
            </a:r>
          </a:p>
          <a:p>
            <a:pPr marL="228600" lvl="1" indent="0">
              <a:buNone/>
            </a:pPr>
            <a:r>
              <a:rPr lang="en-US" dirty="0"/>
              <a:t>Section C – </a:t>
            </a:r>
            <a:r>
              <a:rPr lang="en-US" dirty="0">
                <a:solidFill>
                  <a:schemeClr val="accent2"/>
                </a:solidFill>
              </a:rPr>
              <a:t>Statement of Work (SOW) or Performance of Work Statement (PWS)</a:t>
            </a:r>
          </a:p>
          <a:p>
            <a:pPr marL="228600" lvl="1" indent="0">
              <a:buNone/>
            </a:pPr>
            <a:r>
              <a:rPr lang="en-US" dirty="0"/>
              <a:t>Section D – </a:t>
            </a:r>
            <a:r>
              <a:rPr lang="en-US" dirty="0">
                <a:solidFill>
                  <a:schemeClr val="accent2"/>
                </a:solidFill>
              </a:rPr>
              <a:t>Packaging and Marking</a:t>
            </a:r>
          </a:p>
          <a:p>
            <a:pPr marL="228600" lvl="1" indent="0">
              <a:buNone/>
            </a:pPr>
            <a:r>
              <a:rPr lang="en-US" dirty="0"/>
              <a:t>Section E – </a:t>
            </a:r>
            <a:r>
              <a:rPr lang="en-US" dirty="0">
                <a:solidFill>
                  <a:schemeClr val="accent2"/>
                </a:solidFill>
              </a:rPr>
              <a:t>Inspection and Acceptance</a:t>
            </a:r>
          </a:p>
          <a:p>
            <a:pPr marL="228600" lvl="1" indent="0">
              <a:buNone/>
            </a:pPr>
            <a:r>
              <a:rPr lang="en-US" dirty="0"/>
              <a:t>Section F – </a:t>
            </a:r>
            <a:r>
              <a:rPr lang="en-US" dirty="0">
                <a:solidFill>
                  <a:schemeClr val="accent2"/>
                </a:solidFill>
              </a:rPr>
              <a:t>Deliveries or Performance</a:t>
            </a:r>
          </a:p>
          <a:p>
            <a:pPr marL="228600" lvl="1" indent="0">
              <a:buNone/>
            </a:pPr>
            <a:r>
              <a:rPr lang="en-US" dirty="0"/>
              <a:t>Section G – </a:t>
            </a:r>
            <a:r>
              <a:rPr lang="en-US" dirty="0">
                <a:solidFill>
                  <a:schemeClr val="accent2"/>
                </a:solidFill>
              </a:rPr>
              <a:t>Contract Administrative Data</a:t>
            </a:r>
          </a:p>
          <a:p>
            <a:pPr marL="228600" lvl="1" indent="0">
              <a:buNone/>
            </a:pPr>
            <a:r>
              <a:rPr lang="en-US" dirty="0"/>
              <a:t>Section H – </a:t>
            </a:r>
            <a:r>
              <a:rPr lang="en-US" dirty="0">
                <a:solidFill>
                  <a:schemeClr val="accent2"/>
                </a:solidFill>
              </a:rPr>
              <a:t>Special Contract Requirements</a:t>
            </a:r>
          </a:p>
          <a:p>
            <a:pPr marL="228600" lvl="1" indent="0">
              <a:buNone/>
            </a:pPr>
            <a:r>
              <a:rPr lang="en-US" dirty="0"/>
              <a:t>Section I – </a:t>
            </a:r>
            <a:r>
              <a:rPr lang="en-US" dirty="0">
                <a:solidFill>
                  <a:schemeClr val="accent2"/>
                </a:solidFill>
              </a:rPr>
              <a:t>Contract Clauses/General Provisions</a:t>
            </a:r>
          </a:p>
          <a:p>
            <a:pPr marL="228600" lvl="1" indent="0">
              <a:buNone/>
            </a:pPr>
            <a:r>
              <a:rPr lang="en-US" dirty="0"/>
              <a:t>Section J – </a:t>
            </a:r>
            <a:r>
              <a:rPr lang="en-US" dirty="0">
                <a:solidFill>
                  <a:schemeClr val="accent2"/>
                </a:solidFill>
              </a:rPr>
              <a:t>Attachments</a:t>
            </a:r>
          </a:p>
          <a:p>
            <a:pPr marL="228600" lvl="1" indent="0">
              <a:buNone/>
            </a:pPr>
            <a:r>
              <a:rPr lang="en-US" dirty="0"/>
              <a:t>Section K – </a:t>
            </a:r>
            <a:r>
              <a:rPr lang="en-US" dirty="0">
                <a:solidFill>
                  <a:schemeClr val="accent2"/>
                </a:solidFill>
              </a:rPr>
              <a:t>Reps and Certs/Statement of Offerors</a:t>
            </a:r>
          </a:p>
          <a:p>
            <a:pPr marL="228600" lvl="1" indent="0">
              <a:buNone/>
            </a:pPr>
            <a:r>
              <a:rPr lang="en-US" dirty="0"/>
              <a:t>Section L – </a:t>
            </a:r>
            <a:r>
              <a:rPr lang="en-US" dirty="0">
                <a:solidFill>
                  <a:schemeClr val="accent2"/>
                </a:solidFill>
              </a:rPr>
              <a:t>Proposal Preparation Instructions</a:t>
            </a:r>
          </a:p>
          <a:p>
            <a:pPr marL="228600" lvl="1" indent="0">
              <a:buNone/>
            </a:pPr>
            <a:r>
              <a:rPr lang="en-US" dirty="0"/>
              <a:t>Section M – </a:t>
            </a:r>
            <a:r>
              <a:rPr lang="en-US" dirty="0">
                <a:solidFill>
                  <a:schemeClr val="accent2"/>
                </a:solidFill>
              </a:rPr>
              <a:t>Evaluation Criteria</a:t>
            </a:r>
          </a:p>
          <a:p>
            <a:pPr marL="228600" lvl="1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Not all RFP are formatted the same, especially at the State or Local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227A3-42D3-EE91-102F-F73FB2BFF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1498" y="1836912"/>
            <a:ext cx="5319252" cy="3184176"/>
          </a:xfrm>
        </p:spPr>
        <p:txBody>
          <a:bodyPr/>
          <a:lstStyle/>
          <a:p>
            <a:r>
              <a:rPr lang="en-US" dirty="0"/>
              <a:t>Read the whole RFP </a:t>
            </a:r>
          </a:p>
          <a:p>
            <a:pPr lvl="1"/>
            <a:r>
              <a:rPr lang="en-US" dirty="0"/>
              <a:t> Prioritize Section L and Section M to frame your reading around crafting your response</a:t>
            </a:r>
          </a:p>
          <a:p>
            <a:r>
              <a:rPr lang="en-US" dirty="0"/>
              <a:t>Check for Supplemental Postings</a:t>
            </a:r>
          </a:p>
          <a:p>
            <a:pPr lvl="1"/>
            <a:r>
              <a:rPr lang="en-US" dirty="0"/>
              <a:t>Addendum or Q&amp;A, any additional notices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9CF3A-19A9-1A6C-B77F-23C5ADB10E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97A57C-5498-96CA-56D8-01A9B2E87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Gather Proposal Information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59C8E-6367-774D-16CF-37A95B1C960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67554" y="6322101"/>
            <a:ext cx="4952999" cy="535899"/>
          </a:xfrm>
        </p:spPr>
        <p:txBody>
          <a:bodyPr/>
          <a:lstStyle/>
          <a:p>
            <a:r>
              <a:rPr lang="en-US" dirty="0"/>
              <a:t>Developing Effective Responses to Requests for Proposals (Part 1) - Beginners</a:t>
            </a:r>
          </a:p>
        </p:txBody>
      </p:sp>
    </p:spTree>
    <p:extLst>
      <p:ext uri="{BB962C8B-B14F-4D97-AF65-F5344CB8AC3E}">
        <p14:creationId xmlns:p14="http://schemas.microsoft.com/office/powerpoint/2010/main" val="3404159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5F6D20-0D2E-066B-6A82-F8B056C5C7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4953000" cy="4114799"/>
          </a:xfrm>
        </p:spPr>
        <p:txBody>
          <a:bodyPr/>
          <a:lstStyle/>
          <a:p>
            <a:r>
              <a:rPr lang="en-US" dirty="0"/>
              <a:t>Ask the POC designated in Section A of the RFP</a:t>
            </a:r>
          </a:p>
          <a:p>
            <a:pPr lvl="1"/>
            <a:r>
              <a:rPr lang="en-US" dirty="0"/>
              <a:t>It is better to reach then to wait until submission</a:t>
            </a:r>
          </a:p>
          <a:p>
            <a:pPr lvl="1"/>
            <a:r>
              <a:rPr lang="en-US" dirty="0"/>
              <a:t>RFP Drafts can have mistakes</a:t>
            </a:r>
          </a:p>
          <a:p>
            <a:r>
              <a:rPr lang="en-US" dirty="0"/>
              <a:t>Ask your local APEX Accelerator!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DFD6E-404A-90D2-05FF-ADCCBCC442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68E866-0B25-DEAB-AB69-D0D81BDA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 Questions!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AD889-2626-79CE-01EC-4097B8BDF7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67554" y="6361389"/>
            <a:ext cx="5107913" cy="535899"/>
          </a:xfrm>
        </p:spPr>
        <p:txBody>
          <a:bodyPr/>
          <a:lstStyle/>
          <a:p>
            <a:r>
              <a:rPr lang="en-US" dirty="0"/>
              <a:t>Developing Effective Responses to Requests for Proposals (Part 1) - Beginners</a:t>
            </a:r>
          </a:p>
        </p:txBody>
      </p:sp>
      <p:pic>
        <p:nvPicPr>
          <p:cNvPr id="7" name="Content Placeholder 7" descr="Wooden blocks with question marks">
            <a:extLst>
              <a:ext uri="{FF2B5EF4-FFF2-40B4-BE49-F238E27FC236}">
                <a16:creationId xmlns:a16="http://schemas.microsoft.com/office/drawing/2014/main" id="{D6631CAA-0268-F914-AD40-0CDC260706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981200"/>
            <a:ext cx="5029200" cy="3352800"/>
          </a:xfrm>
        </p:spPr>
      </p:pic>
    </p:spTree>
    <p:extLst>
      <p:ext uri="{BB962C8B-B14F-4D97-AF65-F5344CB8AC3E}">
        <p14:creationId xmlns:p14="http://schemas.microsoft.com/office/powerpoint/2010/main" val="3103129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A2A325-655F-43FC-B22C-048B94A60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598" y="1600200"/>
            <a:ext cx="4953000" cy="41147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Written Proposal</a:t>
            </a:r>
            <a:r>
              <a:rPr lang="en-US" dirty="0"/>
              <a:t> – will need time to…</a:t>
            </a:r>
          </a:p>
          <a:p>
            <a:pPr marL="514350" indent="-514350">
              <a:buAutoNum type="arabicPeriod"/>
            </a:pPr>
            <a:r>
              <a:rPr lang="en-US" dirty="0"/>
              <a:t>Draft the Technical Volume. </a:t>
            </a:r>
          </a:p>
          <a:p>
            <a:pPr marL="685800" lvl="2" indent="0">
              <a:buNone/>
            </a:pPr>
            <a:r>
              <a:rPr lang="en-US" dirty="0"/>
              <a:t>Explain how you will meet the needs expressed in the SOW or PWS</a:t>
            </a:r>
          </a:p>
          <a:p>
            <a:pPr marL="514350" indent="-514350">
              <a:buAutoNum type="arabicPeriod"/>
            </a:pPr>
            <a:r>
              <a:rPr lang="en-US" dirty="0"/>
              <a:t>Draft the Management Volume. </a:t>
            </a:r>
          </a:p>
          <a:p>
            <a:pPr marL="685800" lvl="2" indent="0">
              <a:buNone/>
            </a:pPr>
            <a:r>
              <a:rPr lang="en-US" dirty="0"/>
              <a:t>Explain how you will manage the solution you have proposed</a:t>
            </a:r>
          </a:p>
          <a:p>
            <a:pPr marL="514350" indent="-514350">
              <a:buAutoNum type="arabicPeriod"/>
            </a:pPr>
            <a:r>
              <a:rPr lang="en-US" dirty="0"/>
              <a:t>Draft the Past Performance Volume. </a:t>
            </a:r>
          </a:p>
          <a:p>
            <a:pPr marL="685800" lvl="2" indent="0">
              <a:buNone/>
            </a:pPr>
            <a:r>
              <a:rPr lang="en-US" dirty="0"/>
              <a:t>Explain your relevant (sometimes relevant is even defined in the RFP) past performance to show previous success</a:t>
            </a:r>
          </a:p>
          <a:p>
            <a:pPr marL="514350" indent="-514350">
              <a:buAutoNum type="arabicPeriod"/>
            </a:pPr>
            <a:r>
              <a:rPr lang="en-US" dirty="0"/>
              <a:t>Draft the Cost Volume. </a:t>
            </a:r>
          </a:p>
          <a:p>
            <a:pPr marL="685800" lvl="2" indent="0">
              <a:buNone/>
            </a:pPr>
            <a:r>
              <a:rPr lang="en-US" dirty="0"/>
              <a:t>Explain how much this proposed solution will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4877E-28E7-29B2-0D7E-1E99F002B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600200"/>
            <a:ext cx="5029200" cy="41147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Other Time Intensive Activities</a:t>
            </a:r>
          </a:p>
          <a:p>
            <a:pPr marL="514350" indent="-514350">
              <a:buAutoNum type="arabicPeriod"/>
            </a:pPr>
            <a:r>
              <a:rPr lang="en-US" dirty="0"/>
              <a:t>Gathering all required documents. </a:t>
            </a:r>
          </a:p>
          <a:p>
            <a:pPr marL="685800" lvl="2" indent="0">
              <a:buNone/>
            </a:pPr>
            <a:r>
              <a:rPr lang="en-US" dirty="0"/>
              <a:t>Legal documents, certification documents, past performance documents, etc. may be required</a:t>
            </a:r>
          </a:p>
          <a:p>
            <a:pPr marL="514350" indent="-514350">
              <a:buAutoNum type="arabicPeriod"/>
            </a:pPr>
            <a:r>
              <a:rPr lang="en-US" dirty="0"/>
              <a:t>Determining Pricing</a:t>
            </a:r>
          </a:p>
          <a:p>
            <a:pPr marL="514350" indent="-514350">
              <a:buAutoNum type="arabicPeriod"/>
            </a:pPr>
            <a:r>
              <a:rPr lang="en-US" dirty="0"/>
              <a:t>Working with subcontractor (if applicable)</a:t>
            </a:r>
          </a:p>
          <a:p>
            <a:pPr marL="514350" indent="-514350">
              <a:buAutoNum type="arabicPeriod"/>
            </a:pPr>
            <a:r>
              <a:rPr lang="en-US" dirty="0"/>
              <a:t>Miscellaneous activities such as site visits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A0DB3-441C-1B87-54A3-CB166EE0E1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622F35-ECCF-1DFF-C0B9-DC954DF4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 Response Schedule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57972-98B4-CE4F-D7EC-85CB2F346A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67554" y="6322101"/>
            <a:ext cx="5804037" cy="535899"/>
          </a:xfrm>
        </p:spPr>
        <p:txBody>
          <a:bodyPr/>
          <a:lstStyle/>
          <a:p>
            <a:r>
              <a:rPr lang="en-US" dirty="0"/>
              <a:t>Developing Effective Responses to Requests for Proposals (Part 1) - Beginners</a:t>
            </a:r>
          </a:p>
        </p:txBody>
      </p:sp>
    </p:spTree>
    <p:extLst>
      <p:ext uri="{BB962C8B-B14F-4D97-AF65-F5344CB8AC3E}">
        <p14:creationId xmlns:p14="http://schemas.microsoft.com/office/powerpoint/2010/main" val="612232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04FC8D-A150-5809-232A-3280D9F168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6436" y="1600199"/>
            <a:ext cx="4953000" cy="41147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Provide a clear solution to the problem the RFP is addressing</a:t>
            </a:r>
          </a:p>
          <a:p>
            <a:pPr lvl="1"/>
            <a:r>
              <a:rPr lang="en-US" dirty="0"/>
              <a:t>Your response should demonstrate a clear understanding of the issue</a:t>
            </a:r>
          </a:p>
          <a:p>
            <a:pPr lvl="1"/>
            <a:r>
              <a:rPr lang="en-US" dirty="0"/>
              <a:t>Your solution should be clearly laid out and understandable to your audience</a:t>
            </a:r>
          </a:p>
          <a:p>
            <a:r>
              <a:rPr lang="en-US" dirty="0"/>
              <a:t>Do Not Overextend</a:t>
            </a:r>
          </a:p>
          <a:p>
            <a:pPr lvl="1"/>
            <a:r>
              <a:rPr lang="en-US" dirty="0"/>
              <a:t>Do not promise more than you are capable of</a:t>
            </a:r>
          </a:p>
          <a:p>
            <a:pPr lvl="1"/>
            <a:r>
              <a:rPr lang="en-US" dirty="0"/>
              <a:t>Do not overcomplicate your response – less is more</a:t>
            </a:r>
          </a:p>
          <a:p>
            <a:r>
              <a:rPr lang="en-US" dirty="0"/>
              <a:t>Price Your Work Fairly</a:t>
            </a:r>
          </a:p>
          <a:p>
            <a:pPr lvl="1"/>
            <a:r>
              <a:rPr lang="en-US" dirty="0"/>
              <a:t>You need to make money</a:t>
            </a:r>
          </a:p>
          <a:p>
            <a:pPr lvl="1"/>
            <a:r>
              <a:rPr lang="en-US" dirty="0"/>
              <a:t>The government needs to understand why your services are priced as they are</a:t>
            </a:r>
          </a:p>
          <a:p>
            <a:pPr lvl="1"/>
            <a:endParaRPr lang="en-US" dirty="0"/>
          </a:p>
        </p:txBody>
      </p:sp>
      <p:pic>
        <p:nvPicPr>
          <p:cNvPr id="8" name="Content Placeholder 7" descr="Person writing on notebook">
            <a:extLst>
              <a:ext uri="{FF2B5EF4-FFF2-40B4-BE49-F238E27FC236}">
                <a16:creationId xmlns:a16="http://schemas.microsoft.com/office/drawing/2014/main" id="{7DD69A91-F39F-5BF5-8B3C-5871B1321B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2294553"/>
            <a:ext cx="5029200" cy="27260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92307-8DEE-E310-13CB-28F7FE8E24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FF732-2630-5F45-91FB-7B395D27F27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2068E0-D343-D777-30E2-52A2B791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Your Response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83CFF-5A53-27ED-618F-3D6D79C9D6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67554" y="6322101"/>
            <a:ext cx="4952999" cy="535899"/>
          </a:xfrm>
        </p:spPr>
        <p:txBody>
          <a:bodyPr/>
          <a:lstStyle/>
          <a:p>
            <a:r>
              <a:rPr lang="en-US" dirty="0"/>
              <a:t>Developing Effective Responses to Requests for Proposals (Part 1) - Beginners</a:t>
            </a:r>
          </a:p>
        </p:txBody>
      </p:sp>
    </p:spTree>
    <p:extLst>
      <p:ext uri="{BB962C8B-B14F-4D97-AF65-F5344CB8AC3E}">
        <p14:creationId xmlns:p14="http://schemas.microsoft.com/office/powerpoint/2010/main" val="4249071940"/>
      </p:ext>
    </p:extLst>
  </p:cSld>
  <p:clrMapOvr>
    <a:masterClrMapping/>
  </p:clrMapOvr>
</p:sld>
</file>

<file path=ppt/theme/theme1.xml><?xml version="1.0" encoding="utf-8"?>
<a:theme xmlns:a="http://schemas.openxmlformats.org/drawingml/2006/main" name="NYSTEC">
  <a:themeElements>
    <a:clrScheme name="NYSTEC">
      <a:dk1>
        <a:srgbClr val="142247"/>
      </a:dk1>
      <a:lt1>
        <a:srgbClr val="FFFFFF"/>
      </a:lt1>
      <a:dk2>
        <a:srgbClr val="26326E"/>
      </a:dk2>
      <a:lt2>
        <a:srgbClr val="2A4DFF"/>
      </a:lt2>
      <a:accent1>
        <a:srgbClr val="41B3D7"/>
      </a:accent1>
      <a:accent2>
        <a:srgbClr val="5F79FF"/>
      </a:accent2>
      <a:accent3>
        <a:srgbClr val="51D5FF"/>
      </a:accent3>
      <a:accent4>
        <a:srgbClr val="A8D9E8"/>
      </a:accent4>
      <a:accent5>
        <a:srgbClr val="8E9BAC"/>
      </a:accent5>
      <a:accent6>
        <a:srgbClr val="F3F3F3"/>
      </a:accent6>
      <a:hlink>
        <a:srgbClr val="2A4DFF"/>
      </a:hlink>
      <a:folHlink>
        <a:srgbClr val="8AD9E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 FY23" id="{083EA9DF-A78F-8F42-9D18-8D56BCD248BF}" vid="{F8920D94-5CC4-6A4C-A3BA-860885159952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3F73463E72AF45AFD9E3344D304FBB" ma:contentTypeVersion="9" ma:contentTypeDescription="Create a new document." ma:contentTypeScope="" ma:versionID="d27f5fef6493cf8dccaa71f044714215">
  <xsd:schema xmlns:xsd="http://www.w3.org/2001/XMLSchema" xmlns:xs="http://www.w3.org/2001/XMLSchema" xmlns:p="http://schemas.microsoft.com/office/2006/metadata/properties" xmlns:ns2="94965c13-77fc-4220-9c08-d4c91d33bc0a" xmlns:ns3="c6d347ee-2372-4a9b-8591-fe9f91e61aab" targetNamespace="http://schemas.microsoft.com/office/2006/metadata/properties" ma:root="true" ma:fieldsID="c7313f33b789f3cd72c9647853278643" ns2:_="" ns3:_="">
    <xsd:import namespace="94965c13-77fc-4220-9c08-d4c91d33bc0a"/>
    <xsd:import namespace="c6d347ee-2372-4a9b-8591-fe9f91e61aa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965c13-77fc-4220-9c08-d4c91d33bc0a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860eec0-c424-4697-9524-c9a45aa40c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d347ee-2372-4a9b-8591-fe9f91e61aa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9805b3ab-cb66-4f41-8527-9cf207fa8b2a}" ma:internalName="TaxCatchAll" ma:showField="CatchAllData" ma:web="c6d347ee-2372-4a9b-8591-fe9f91e61a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6d347ee-2372-4a9b-8591-fe9f91e61aab" xsi:nil="true"/>
    <lcf76f155ced4ddcb4097134ff3c332f xmlns="94965c13-77fc-4220-9c08-d4c91d33bc0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8581B9-B695-49F8-8CC3-2C77C103BE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965c13-77fc-4220-9c08-d4c91d33bc0a"/>
    <ds:schemaRef ds:uri="c6d347ee-2372-4a9b-8591-fe9f91e61a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92E2B4-ECF3-4D7B-B702-78340C1465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A8AAF0-39C9-4D6F-BC03-7CB13B110C0C}">
  <ds:schemaRefs>
    <ds:schemaRef ds:uri="http://schemas.microsoft.com/office/2006/metadata/properties"/>
    <ds:schemaRef ds:uri="http://schemas.microsoft.com/office/infopath/2007/PartnerControls"/>
    <ds:schemaRef ds:uri="c6d347ee-2372-4a9b-8591-fe9f91e61aab"/>
    <ds:schemaRef ds:uri="94965c13-77fc-4220-9c08-d4c91d33bc0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NYSTEC</Template>
  <TotalTime>362</TotalTime>
  <Words>967</Words>
  <Application>Microsoft Office PowerPoint</Application>
  <PresentationFormat>Widescreen</PresentationFormat>
  <Paragraphs>143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Courier New</vt:lpstr>
      <vt:lpstr>Lato</vt:lpstr>
      <vt:lpstr>NYSTEC</vt:lpstr>
      <vt:lpstr>Developing Effective Responses to Requests for Proposals (Part 1) - Beginners</vt:lpstr>
      <vt:lpstr>Agenda</vt:lpstr>
      <vt:lpstr>What is an RFP?</vt:lpstr>
      <vt:lpstr>What is an RFP?</vt:lpstr>
      <vt:lpstr>Am I Eligible?</vt:lpstr>
      <vt:lpstr>Gather Proposal Information</vt:lpstr>
      <vt:lpstr>Ask Questions!</vt:lpstr>
      <vt:lpstr>Build a Response Schedule</vt:lpstr>
      <vt:lpstr>Draft Your Response</vt:lpstr>
      <vt:lpstr>Review, Review, Review</vt:lpstr>
      <vt:lpstr>Submission</vt:lpstr>
      <vt:lpstr>Post Submission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Long</dc:creator>
  <cp:lastModifiedBy>YolandaGJohnson</cp:lastModifiedBy>
  <cp:revision>8</cp:revision>
  <dcterms:created xsi:type="dcterms:W3CDTF">2023-01-19T17:13:36Z</dcterms:created>
  <dcterms:modified xsi:type="dcterms:W3CDTF">2023-03-06T23:28:11Z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0x010100653F73463E72AF45AFD9E3344D304FBB</vt:lpwstr>
  </property>
</Properties>
</file>