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20"/>
  </p:notesMasterIdLst>
  <p:handoutMasterIdLst>
    <p:handoutMasterId r:id="rId21"/>
  </p:handoutMasterIdLst>
  <p:sldIdLst>
    <p:sldId id="256" r:id="rId8"/>
    <p:sldId id="345" r:id="rId9"/>
    <p:sldId id="347" r:id="rId10"/>
    <p:sldId id="348" r:id="rId11"/>
    <p:sldId id="350" r:id="rId12"/>
    <p:sldId id="342" r:id="rId13"/>
    <p:sldId id="351" r:id="rId14"/>
    <p:sldId id="353" r:id="rId15"/>
    <p:sldId id="354" r:id="rId16"/>
    <p:sldId id="355" r:id="rId17"/>
    <p:sldId id="352" r:id="rId18"/>
    <p:sldId id="343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tzen, Michael" initials="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FF"/>
    <a:srgbClr val="5187DF"/>
    <a:srgbClr val="A4F2FA"/>
    <a:srgbClr val="9FE6FF"/>
    <a:srgbClr val="85DFFF"/>
    <a:srgbClr val="2DC8FF"/>
    <a:srgbClr val="7BC1F1"/>
    <a:srgbClr val="8EDEDC"/>
    <a:srgbClr val="88E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01" autoAdjust="0"/>
  </p:normalViewPr>
  <p:slideViewPr>
    <p:cSldViewPr snapToGrid="0">
      <p:cViewPr varScale="1">
        <p:scale>
          <a:sx n="102" d="100"/>
          <a:sy n="102" d="100"/>
        </p:scale>
        <p:origin x="-150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348A9-3F82-494F-8D1E-7C822F49ADBA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13CB41-BAE2-4195-8F29-FD879FD433F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Business Impacts</a:t>
          </a:r>
          <a:endParaRPr lang="en-US" dirty="0">
            <a:solidFill>
              <a:schemeClr val="tx1"/>
            </a:solidFill>
          </a:endParaRPr>
        </a:p>
      </dgm:t>
    </dgm:pt>
    <dgm:pt modelId="{9DF8C862-7B32-401C-9AB7-DA086034411B}" type="parTrans" cxnId="{23DE0EAA-CA8F-4F2E-92DF-D981AEC25940}">
      <dgm:prSet/>
      <dgm:spPr/>
      <dgm:t>
        <a:bodyPr/>
        <a:lstStyle/>
        <a:p>
          <a:endParaRPr lang="en-US"/>
        </a:p>
      </dgm:t>
    </dgm:pt>
    <dgm:pt modelId="{C4DC9917-F7E3-48F2-843D-FB0F76C2AE60}" type="sibTrans" cxnId="{23DE0EAA-CA8F-4F2E-92DF-D981AEC25940}">
      <dgm:prSet/>
      <dgm:spPr/>
      <dgm:t>
        <a:bodyPr/>
        <a:lstStyle/>
        <a:p>
          <a:endParaRPr lang="en-US"/>
        </a:p>
      </dgm:t>
    </dgm:pt>
    <dgm:pt modelId="{D14F4A5A-6BC3-4A3B-B6B3-4DA1A9C22C2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Stakeholder Interest</a:t>
          </a:r>
          <a:endParaRPr lang="en-US" dirty="0">
            <a:solidFill>
              <a:schemeClr val="tx1"/>
            </a:solidFill>
          </a:endParaRPr>
        </a:p>
      </dgm:t>
    </dgm:pt>
    <dgm:pt modelId="{4E15D33B-EDB7-4A25-B0AF-FFB90217E175}" type="parTrans" cxnId="{55C6E49C-0B5E-45B7-B788-3768763C153F}">
      <dgm:prSet/>
      <dgm:spPr/>
      <dgm:t>
        <a:bodyPr/>
        <a:lstStyle/>
        <a:p>
          <a:endParaRPr lang="en-US"/>
        </a:p>
      </dgm:t>
    </dgm:pt>
    <dgm:pt modelId="{9EB7425A-2241-401A-8F69-60441FA9AD0D}" type="sibTrans" cxnId="{55C6E49C-0B5E-45B7-B788-3768763C153F}">
      <dgm:prSet/>
      <dgm:spPr/>
      <dgm:t>
        <a:bodyPr/>
        <a:lstStyle/>
        <a:p>
          <a:endParaRPr lang="en-US"/>
        </a:p>
      </dgm:t>
    </dgm:pt>
    <dgm:pt modelId="{282AAD81-050A-4A78-9E22-1C87FC6E4E7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Resources</a:t>
          </a:r>
          <a:endParaRPr lang="en-US" dirty="0">
            <a:solidFill>
              <a:schemeClr val="tx1"/>
            </a:solidFill>
          </a:endParaRPr>
        </a:p>
      </dgm:t>
    </dgm:pt>
    <dgm:pt modelId="{9D50E1F3-5C82-4ED7-B120-AE239EA2446C}" type="parTrans" cxnId="{B04CD71E-2FAF-4856-8EF7-813EB82E9DB4}">
      <dgm:prSet/>
      <dgm:spPr/>
      <dgm:t>
        <a:bodyPr/>
        <a:lstStyle/>
        <a:p>
          <a:endParaRPr lang="en-US"/>
        </a:p>
      </dgm:t>
    </dgm:pt>
    <dgm:pt modelId="{0C10BDA4-7A7C-4537-B2FE-D5A2E9D1356C}" type="sibTrans" cxnId="{B04CD71E-2FAF-4856-8EF7-813EB82E9DB4}">
      <dgm:prSet/>
      <dgm:spPr/>
      <dgm:t>
        <a:bodyPr/>
        <a:lstStyle/>
        <a:p>
          <a:endParaRPr lang="en-US"/>
        </a:p>
      </dgm:t>
    </dgm:pt>
    <dgm:pt modelId="{5C3CD0C2-4041-4B91-B924-C580AA34A0C3}">
      <dgm:prSet phldrT="[Text]"/>
      <dgm:spPr/>
      <dgm:t>
        <a:bodyPr/>
        <a:lstStyle/>
        <a:p>
          <a:r>
            <a:rPr lang="en-US" dirty="0" smtClean="0"/>
            <a:t>Efficiency </a:t>
          </a:r>
          <a:endParaRPr lang="en-US" dirty="0"/>
        </a:p>
      </dgm:t>
    </dgm:pt>
    <dgm:pt modelId="{55227428-2549-46B5-A6D0-290FFB5821C8}" type="parTrans" cxnId="{922FD9C9-07CB-4CDC-BB94-251D54BD3CF1}">
      <dgm:prSet/>
      <dgm:spPr/>
      <dgm:t>
        <a:bodyPr/>
        <a:lstStyle/>
        <a:p>
          <a:endParaRPr lang="en-US"/>
        </a:p>
      </dgm:t>
    </dgm:pt>
    <dgm:pt modelId="{271FDF3E-FE13-4B2E-BA0A-16CF60C5E1FE}" type="sibTrans" cxnId="{922FD9C9-07CB-4CDC-BB94-251D54BD3CF1}">
      <dgm:prSet/>
      <dgm:spPr/>
      <dgm:t>
        <a:bodyPr/>
        <a:lstStyle/>
        <a:p>
          <a:endParaRPr lang="en-US"/>
        </a:p>
      </dgm:t>
    </dgm:pt>
    <dgm:pt modelId="{45D5C45C-C767-4EDD-A6CE-1D125B18F4BE}">
      <dgm:prSet phldrT="[Text]"/>
      <dgm:spPr/>
      <dgm:t>
        <a:bodyPr/>
        <a:lstStyle/>
        <a:p>
          <a:r>
            <a:rPr lang="en-US" dirty="0" smtClean="0"/>
            <a:t>Energy consumption</a:t>
          </a:r>
          <a:endParaRPr lang="en-US" dirty="0"/>
        </a:p>
      </dgm:t>
    </dgm:pt>
    <dgm:pt modelId="{1ED21615-C03B-4D2E-A475-5AE484C2B759}" type="parTrans" cxnId="{DC235099-5CD0-4298-A264-ABE6862E8683}">
      <dgm:prSet/>
      <dgm:spPr/>
      <dgm:t>
        <a:bodyPr/>
        <a:lstStyle/>
        <a:p>
          <a:endParaRPr lang="en-US"/>
        </a:p>
      </dgm:t>
    </dgm:pt>
    <dgm:pt modelId="{FB8A46D0-BB0F-4B47-96E4-BA09E6CE6CB8}" type="sibTrans" cxnId="{DC235099-5CD0-4298-A264-ABE6862E8683}">
      <dgm:prSet/>
      <dgm:spPr/>
      <dgm:t>
        <a:bodyPr/>
        <a:lstStyle/>
        <a:p>
          <a:endParaRPr lang="en-US"/>
        </a:p>
      </dgm:t>
    </dgm:pt>
    <dgm:pt modelId="{F4650377-0FAE-4835-830F-D0DFBBA7B8F6}">
      <dgm:prSet phldrT="[Text]"/>
      <dgm:spPr/>
      <dgm:t>
        <a:bodyPr/>
        <a:lstStyle/>
        <a:p>
          <a:r>
            <a:rPr lang="en-US" dirty="0" smtClean="0"/>
            <a:t>Emissions</a:t>
          </a:r>
          <a:endParaRPr lang="en-US" dirty="0"/>
        </a:p>
      </dgm:t>
    </dgm:pt>
    <dgm:pt modelId="{A7AB3149-F415-4A71-BA4F-AFCA0C0D4B49}" type="parTrans" cxnId="{DCC55452-7278-4A0C-8EA8-4A2102B85302}">
      <dgm:prSet/>
      <dgm:spPr/>
      <dgm:t>
        <a:bodyPr/>
        <a:lstStyle/>
        <a:p>
          <a:endParaRPr lang="en-US"/>
        </a:p>
      </dgm:t>
    </dgm:pt>
    <dgm:pt modelId="{CBFCEB20-3A45-4E62-8123-AAB5F5C4AC30}" type="sibTrans" cxnId="{DCC55452-7278-4A0C-8EA8-4A2102B85302}">
      <dgm:prSet/>
      <dgm:spPr/>
      <dgm:t>
        <a:bodyPr/>
        <a:lstStyle/>
        <a:p>
          <a:endParaRPr lang="en-US"/>
        </a:p>
      </dgm:t>
    </dgm:pt>
    <dgm:pt modelId="{1A3C4F26-5595-4592-8AA3-CE2758E53068}">
      <dgm:prSet phldrT="[Text]"/>
      <dgm:spPr/>
      <dgm:t>
        <a:bodyPr/>
        <a:lstStyle/>
        <a:p>
          <a:r>
            <a:rPr lang="en-US" dirty="0" smtClean="0"/>
            <a:t>Water Use</a:t>
          </a:r>
          <a:endParaRPr lang="en-US" dirty="0"/>
        </a:p>
      </dgm:t>
    </dgm:pt>
    <dgm:pt modelId="{D0415058-A810-4B35-9E96-1843FEA9EEE7}" type="parTrans" cxnId="{3E6403CC-2510-4596-B2B9-80F232CEC6DE}">
      <dgm:prSet/>
      <dgm:spPr/>
      <dgm:t>
        <a:bodyPr/>
        <a:lstStyle/>
        <a:p>
          <a:endParaRPr lang="en-US"/>
        </a:p>
      </dgm:t>
    </dgm:pt>
    <dgm:pt modelId="{835FC127-C759-4A06-9635-3871D673F044}" type="sibTrans" cxnId="{3E6403CC-2510-4596-B2B9-80F232CEC6DE}">
      <dgm:prSet/>
      <dgm:spPr/>
      <dgm:t>
        <a:bodyPr/>
        <a:lstStyle/>
        <a:p>
          <a:endParaRPr lang="en-US"/>
        </a:p>
      </dgm:t>
    </dgm:pt>
    <dgm:pt modelId="{150F0C1E-84D3-481B-8C14-6F3DCC93E21F}">
      <dgm:prSet phldrT="[Text]"/>
      <dgm:spPr/>
      <dgm:t>
        <a:bodyPr/>
        <a:lstStyle/>
        <a:p>
          <a:r>
            <a:rPr lang="en-US" dirty="0" smtClean="0"/>
            <a:t>Waste Disposal </a:t>
          </a:r>
          <a:endParaRPr lang="en-US" dirty="0"/>
        </a:p>
      </dgm:t>
    </dgm:pt>
    <dgm:pt modelId="{E562A468-ADF1-4F69-BF5E-A8562323B1CE}" type="parTrans" cxnId="{9042C7F0-1FAC-4A4C-8073-087762A9CE4E}">
      <dgm:prSet/>
      <dgm:spPr/>
      <dgm:t>
        <a:bodyPr/>
        <a:lstStyle/>
        <a:p>
          <a:endParaRPr lang="en-US"/>
        </a:p>
      </dgm:t>
    </dgm:pt>
    <dgm:pt modelId="{33596486-EAB9-4A6F-8495-BE23C6463CB2}" type="sibTrans" cxnId="{9042C7F0-1FAC-4A4C-8073-087762A9CE4E}">
      <dgm:prSet/>
      <dgm:spPr/>
      <dgm:t>
        <a:bodyPr/>
        <a:lstStyle/>
        <a:p>
          <a:endParaRPr lang="en-US"/>
        </a:p>
      </dgm:t>
    </dgm:pt>
    <dgm:pt modelId="{2F3A4FC5-C15A-4329-AB0C-86F11A928EF6}">
      <dgm:prSet phldrT="[Text]"/>
      <dgm:spPr/>
      <dgm:t>
        <a:bodyPr/>
        <a:lstStyle/>
        <a:p>
          <a:r>
            <a:rPr lang="en-US" dirty="0" smtClean="0"/>
            <a:t>Other . . . </a:t>
          </a:r>
          <a:endParaRPr lang="en-US" dirty="0"/>
        </a:p>
      </dgm:t>
    </dgm:pt>
    <dgm:pt modelId="{61F0B0CF-895C-43CE-952B-D3BAF47738C8}" type="parTrans" cxnId="{67F1A5B8-CA7B-42C2-80D0-CA2843F9DD12}">
      <dgm:prSet/>
      <dgm:spPr/>
      <dgm:t>
        <a:bodyPr/>
        <a:lstStyle/>
        <a:p>
          <a:endParaRPr lang="en-US"/>
        </a:p>
      </dgm:t>
    </dgm:pt>
    <dgm:pt modelId="{BB76CEE8-493F-4588-992E-C17B1580ED0E}" type="sibTrans" cxnId="{67F1A5B8-CA7B-42C2-80D0-CA2843F9DD12}">
      <dgm:prSet/>
      <dgm:spPr/>
      <dgm:t>
        <a:bodyPr/>
        <a:lstStyle/>
        <a:p>
          <a:endParaRPr lang="en-US"/>
        </a:p>
      </dgm:t>
    </dgm:pt>
    <dgm:pt modelId="{C7B1D80C-45A0-4E63-BFD8-761F15C30D5F}" type="pres">
      <dgm:prSet presAssocID="{0DC348A9-3F82-494F-8D1E-7C822F49ADB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1140D27-8698-4417-8B24-EA661720BDDE}" type="pres">
      <dgm:prSet presAssocID="{0C13CB41-BAE2-4195-8F29-FD879FD433F8}" presName="compNode" presStyleCnt="0"/>
      <dgm:spPr/>
    </dgm:pt>
    <dgm:pt modelId="{DA685276-5163-4B72-8283-5434051B4C99}" type="pres">
      <dgm:prSet presAssocID="{0C13CB41-BAE2-4195-8F29-FD879FD433F8}" presName="dummyConnPt" presStyleCnt="0"/>
      <dgm:spPr/>
    </dgm:pt>
    <dgm:pt modelId="{3E18AB67-70C8-4272-8D46-13EBA703F1C2}" type="pres">
      <dgm:prSet presAssocID="{0C13CB41-BAE2-4195-8F29-FD879FD433F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CDC94-F0CC-4BFC-98C6-FEC1BD7C13B6}" type="pres">
      <dgm:prSet presAssocID="{C4DC9917-F7E3-48F2-843D-FB0F76C2AE60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64B2CC2C-42BC-426E-BEC1-133160C3D5D7}" type="pres">
      <dgm:prSet presAssocID="{D14F4A5A-6BC3-4A3B-B6B3-4DA1A9C22C26}" presName="compNode" presStyleCnt="0"/>
      <dgm:spPr/>
    </dgm:pt>
    <dgm:pt modelId="{2296E328-522A-4B06-A08A-78590A0561AA}" type="pres">
      <dgm:prSet presAssocID="{D14F4A5A-6BC3-4A3B-B6B3-4DA1A9C22C26}" presName="dummyConnPt" presStyleCnt="0"/>
      <dgm:spPr/>
    </dgm:pt>
    <dgm:pt modelId="{1D8B0F71-B71C-45A7-AB5E-7D1FAC35381E}" type="pres">
      <dgm:prSet presAssocID="{D14F4A5A-6BC3-4A3B-B6B3-4DA1A9C22C2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19305-FF69-4AD7-89D6-8960F6C2D13C}" type="pres">
      <dgm:prSet presAssocID="{9EB7425A-2241-401A-8F69-60441FA9AD0D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B151D0FA-6509-4452-8EC5-32C8ED7E4011}" type="pres">
      <dgm:prSet presAssocID="{282AAD81-050A-4A78-9E22-1C87FC6E4E70}" presName="compNode" presStyleCnt="0"/>
      <dgm:spPr/>
    </dgm:pt>
    <dgm:pt modelId="{4C142310-616C-48B3-93D1-C22C914D04CF}" type="pres">
      <dgm:prSet presAssocID="{282AAD81-050A-4A78-9E22-1C87FC6E4E70}" presName="dummyConnPt" presStyleCnt="0"/>
      <dgm:spPr/>
    </dgm:pt>
    <dgm:pt modelId="{29EA70D6-B408-4219-8CCE-57A52251C410}" type="pres">
      <dgm:prSet presAssocID="{282AAD81-050A-4A78-9E22-1C87FC6E4E7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AAE57-1624-4166-9DF0-16E1751119E8}" type="pres">
      <dgm:prSet presAssocID="{0C10BDA4-7A7C-4537-B2FE-D5A2E9D1356C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B1D75D67-EF47-4B58-90D9-EA781AF3B9D0}" type="pres">
      <dgm:prSet presAssocID="{5C3CD0C2-4041-4B91-B924-C580AA34A0C3}" presName="compNode" presStyleCnt="0"/>
      <dgm:spPr/>
    </dgm:pt>
    <dgm:pt modelId="{B44EA643-BFB1-4F86-8441-6887148C4D68}" type="pres">
      <dgm:prSet presAssocID="{5C3CD0C2-4041-4B91-B924-C580AA34A0C3}" presName="dummyConnPt" presStyleCnt="0"/>
      <dgm:spPr/>
    </dgm:pt>
    <dgm:pt modelId="{7D34ECBF-AD69-4703-9B70-0863ECE84E7B}" type="pres">
      <dgm:prSet presAssocID="{5C3CD0C2-4041-4B91-B924-C580AA34A0C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A9287-370F-494B-A15D-82D824BBB8B8}" type="pres">
      <dgm:prSet presAssocID="{271FDF3E-FE13-4B2E-BA0A-16CF60C5E1FE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4790FE41-9DE1-4827-B32E-C44D2695F53D}" type="pres">
      <dgm:prSet presAssocID="{45D5C45C-C767-4EDD-A6CE-1D125B18F4BE}" presName="compNode" presStyleCnt="0"/>
      <dgm:spPr/>
    </dgm:pt>
    <dgm:pt modelId="{AFD0CB8E-7C01-4F8D-807F-C560DB0E369C}" type="pres">
      <dgm:prSet presAssocID="{45D5C45C-C767-4EDD-A6CE-1D125B18F4BE}" presName="dummyConnPt" presStyleCnt="0"/>
      <dgm:spPr/>
    </dgm:pt>
    <dgm:pt modelId="{3F88C417-3B51-4116-915A-8922018B3003}" type="pres">
      <dgm:prSet presAssocID="{45D5C45C-C767-4EDD-A6CE-1D125B18F4B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3DD38-567F-44AC-8376-4EFF4F60A683}" type="pres">
      <dgm:prSet presAssocID="{FB8A46D0-BB0F-4B47-96E4-BA09E6CE6CB8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0DD7475B-D825-46F7-B116-41F1B7E4E03B}" type="pres">
      <dgm:prSet presAssocID="{F4650377-0FAE-4835-830F-D0DFBBA7B8F6}" presName="compNode" presStyleCnt="0"/>
      <dgm:spPr/>
    </dgm:pt>
    <dgm:pt modelId="{B8917D8D-E745-4388-A691-148B8E685C07}" type="pres">
      <dgm:prSet presAssocID="{F4650377-0FAE-4835-830F-D0DFBBA7B8F6}" presName="dummyConnPt" presStyleCnt="0"/>
      <dgm:spPr/>
    </dgm:pt>
    <dgm:pt modelId="{D2672606-B97D-4246-B9C6-9129187AA8D9}" type="pres">
      <dgm:prSet presAssocID="{F4650377-0FAE-4835-830F-D0DFBBA7B8F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55F8E-D778-4BF9-8C72-5D2644B21DA1}" type="pres">
      <dgm:prSet presAssocID="{CBFCEB20-3A45-4E62-8123-AAB5F5C4AC30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32E318A2-31EC-4004-92F5-DAB226886F8F}" type="pres">
      <dgm:prSet presAssocID="{1A3C4F26-5595-4592-8AA3-CE2758E53068}" presName="compNode" presStyleCnt="0"/>
      <dgm:spPr/>
    </dgm:pt>
    <dgm:pt modelId="{3510406B-72DC-4DF8-B2C9-DCDC1EA906EB}" type="pres">
      <dgm:prSet presAssocID="{1A3C4F26-5595-4592-8AA3-CE2758E53068}" presName="dummyConnPt" presStyleCnt="0"/>
      <dgm:spPr/>
    </dgm:pt>
    <dgm:pt modelId="{25EE421D-98A3-4CFF-B39E-B18BA1C18AA5}" type="pres">
      <dgm:prSet presAssocID="{1A3C4F26-5595-4592-8AA3-CE2758E5306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94350-C07F-48C4-AE9A-52A7CABDB0BD}" type="pres">
      <dgm:prSet presAssocID="{835FC127-C759-4A06-9635-3871D673F044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73FB251C-08D6-4FBF-AC46-C58E721CEE65}" type="pres">
      <dgm:prSet presAssocID="{150F0C1E-84D3-481B-8C14-6F3DCC93E21F}" presName="compNode" presStyleCnt="0"/>
      <dgm:spPr/>
    </dgm:pt>
    <dgm:pt modelId="{F868D963-10B6-4AEB-8FBA-BD34E9C0510D}" type="pres">
      <dgm:prSet presAssocID="{150F0C1E-84D3-481B-8C14-6F3DCC93E21F}" presName="dummyConnPt" presStyleCnt="0"/>
      <dgm:spPr/>
    </dgm:pt>
    <dgm:pt modelId="{1987AA3A-38CD-4965-A1AF-AEAEC76448CE}" type="pres">
      <dgm:prSet presAssocID="{150F0C1E-84D3-481B-8C14-6F3DCC93E21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72D6C-692C-4DD7-9BD8-622CF10E593B}" type="pres">
      <dgm:prSet presAssocID="{33596486-EAB9-4A6F-8495-BE23C6463CB2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D7D32D89-7185-4DE7-B07C-0DD16BD5C8AF}" type="pres">
      <dgm:prSet presAssocID="{2F3A4FC5-C15A-4329-AB0C-86F11A928EF6}" presName="compNode" presStyleCnt="0"/>
      <dgm:spPr/>
    </dgm:pt>
    <dgm:pt modelId="{0544E4F1-8293-4C0F-B21B-FB7DA3926C56}" type="pres">
      <dgm:prSet presAssocID="{2F3A4FC5-C15A-4329-AB0C-86F11A928EF6}" presName="dummyConnPt" presStyleCnt="0"/>
      <dgm:spPr/>
    </dgm:pt>
    <dgm:pt modelId="{B0AD52D8-E2D8-4AAC-8540-93A50BDDC18F}" type="pres">
      <dgm:prSet presAssocID="{2F3A4FC5-C15A-4329-AB0C-86F11A928EF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C55452-7278-4A0C-8EA8-4A2102B85302}" srcId="{0DC348A9-3F82-494F-8D1E-7C822F49ADBA}" destId="{F4650377-0FAE-4835-830F-D0DFBBA7B8F6}" srcOrd="5" destOrd="0" parTransId="{A7AB3149-F415-4A71-BA4F-AFCA0C0D4B49}" sibTransId="{CBFCEB20-3A45-4E62-8123-AAB5F5C4AC30}"/>
    <dgm:cxn modelId="{55C6E49C-0B5E-45B7-B788-3768763C153F}" srcId="{0DC348A9-3F82-494F-8D1E-7C822F49ADBA}" destId="{D14F4A5A-6BC3-4A3B-B6B3-4DA1A9C22C26}" srcOrd="1" destOrd="0" parTransId="{4E15D33B-EDB7-4A25-B0AF-FFB90217E175}" sibTransId="{9EB7425A-2241-401A-8F69-60441FA9AD0D}"/>
    <dgm:cxn modelId="{138FC93A-27CB-4B3C-957C-21B55EB4C915}" type="presOf" srcId="{2F3A4FC5-C15A-4329-AB0C-86F11A928EF6}" destId="{B0AD52D8-E2D8-4AAC-8540-93A50BDDC18F}" srcOrd="0" destOrd="0" presId="urn:microsoft.com/office/officeart/2005/8/layout/bProcess4"/>
    <dgm:cxn modelId="{F41D741A-2704-4DBF-ACC5-FB69DCA7BA64}" type="presOf" srcId="{0C13CB41-BAE2-4195-8F29-FD879FD433F8}" destId="{3E18AB67-70C8-4272-8D46-13EBA703F1C2}" srcOrd="0" destOrd="0" presId="urn:microsoft.com/office/officeart/2005/8/layout/bProcess4"/>
    <dgm:cxn modelId="{83235010-1A47-4FF3-A296-58D2D1F91378}" type="presOf" srcId="{0DC348A9-3F82-494F-8D1E-7C822F49ADBA}" destId="{C7B1D80C-45A0-4E63-BFD8-761F15C30D5F}" srcOrd="0" destOrd="0" presId="urn:microsoft.com/office/officeart/2005/8/layout/bProcess4"/>
    <dgm:cxn modelId="{13B74AE5-B717-4C2A-A339-071266FE49FC}" type="presOf" srcId="{1A3C4F26-5595-4592-8AA3-CE2758E53068}" destId="{25EE421D-98A3-4CFF-B39E-B18BA1C18AA5}" srcOrd="0" destOrd="0" presId="urn:microsoft.com/office/officeart/2005/8/layout/bProcess4"/>
    <dgm:cxn modelId="{6C061317-EC5B-4013-8075-B0045A199FD8}" type="presOf" srcId="{F4650377-0FAE-4835-830F-D0DFBBA7B8F6}" destId="{D2672606-B97D-4246-B9C6-9129187AA8D9}" srcOrd="0" destOrd="0" presId="urn:microsoft.com/office/officeart/2005/8/layout/bProcess4"/>
    <dgm:cxn modelId="{9042C7F0-1FAC-4A4C-8073-087762A9CE4E}" srcId="{0DC348A9-3F82-494F-8D1E-7C822F49ADBA}" destId="{150F0C1E-84D3-481B-8C14-6F3DCC93E21F}" srcOrd="7" destOrd="0" parTransId="{E562A468-ADF1-4F69-BF5E-A8562323B1CE}" sibTransId="{33596486-EAB9-4A6F-8495-BE23C6463CB2}"/>
    <dgm:cxn modelId="{DE1B2F65-D103-4184-8396-0CC8161B7D3C}" type="presOf" srcId="{5C3CD0C2-4041-4B91-B924-C580AA34A0C3}" destId="{7D34ECBF-AD69-4703-9B70-0863ECE84E7B}" srcOrd="0" destOrd="0" presId="urn:microsoft.com/office/officeart/2005/8/layout/bProcess4"/>
    <dgm:cxn modelId="{79822FB7-D531-4F08-8F0C-383653DCE55F}" type="presOf" srcId="{271FDF3E-FE13-4B2E-BA0A-16CF60C5E1FE}" destId="{110A9287-370F-494B-A15D-82D824BBB8B8}" srcOrd="0" destOrd="0" presId="urn:microsoft.com/office/officeart/2005/8/layout/bProcess4"/>
    <dgm:cxn modelId="{BEAC178F-65D8-442B-9489-C9D2797713A8}" type="presOf" srcId="{D14F4A5A-6BC3-4A3B-B6B3-4DA1A9C22C26}" destId="{1D8B0F71-B71C-45A7-AB5E-7D1FAC35381E}" srcOrd="0" destOrd="0" presId="urn:microsoft.com/office/officeart/2005/8/layout/bProcess4"/>
    <dgm:cxn modelId="{922FD9C9-07CB-4CDC-BB94-251D54BD3CF1}" srcId="{0DC348A9-3F82-494F-8D1E-7C822F49ADBA}" destId="{5C3CD0C2-4041-4B91-B924-C580AA34A0C3}" srcOrd="3" destOrd="0" parTransId="{55227428-2549-46B5-A6D0-290FFB5821C8}" sibTransId="{271FDF3E-FE13-4B2E-BA0A-16CF60C5E1FE}"/>
    <dgm:cxn modelId="{3E6403CC-2510-4596-B2B9-80F232CEC6DE}" srcId="{0DC348A9-3F82-494F-8D1E-7C822F49ADBA}" destId="{1A3C4F26-5595-4592-8AA3-CE2758E53068}" srcOrd="6" destOrd="0" parTransId="{D0415058-A810-4B35-9E96-1843FEA9EEE7}" sibTransId="{835FC127-C759-4A06-9635-3871D673F044}"/>
    <dgm:cxn modelId="{45EBE0B9-530F-49FE-97B9-6277235AA796}" type="presOf" srcId="{282AAD81-050A-4A78-9E22-1C87FC6E4E70}" destId="{29EA70D6-B408-4219-8CCE-57A52251C410}" srcOrd="0" destOrd="0" presId="urn:microsoft.com/office/officeart/2005/8/layout/bProcess4"/>
    <dgm:cxn modelId="{4711A11B-D094-458F-8697-587E23F85859}" type="presOf" srcId="{33596486-EAB9-4A6F-8495-BE23C6463CB2}" destId="{F8072D6C-692C-4DD7-9BD8-622CF10E593B}" srcOrd="0" destOrd="0" presId="urn:microsoft.com/office/officeart/2005/8/layout/bProcess4"/>
    <dgm:cxn modelId="{9702A367-A113-4FC6-9BF0-3C9D06D46A42}" type="presOf" srcId="{0C10BDA4-7A7C-4537-B2FE-D5A2E9D1356C}" destId="{C71AAE57-1624-4166-9DF0-16E1751119E8}" srcOrd="0" destOrd="0" presId="urn:microsoft.com/office/officeart/2005/8/layout/bProcess4"/>
    <dgm:cxn modelId="{B04CD71E-2FAF-4856-8EF7-813EB82E9DB4}" srcId="{0DC348A9-3F82-494F-8D1E-7C822F49ADBA}" destId="{282AAD81-050A-4A78-9E22-1C87FC6E4E70}" srcOrd="2" destOrd="0" parTransId="{9D50E1F3-5C82-4ED7-B120-AE239EA2446C}" sibTransId="{0C10BDA4-7A7C-4537-B2FE-D5A2E9D1356C}"/>
    <dgm:cxn modelId="{B629C65D-13C6-4971-904F-EA980426F8E4}" type="presOf" srcId="{150F0C1E-84D3-481B-8C14-6F3DCC93E21F}" destId="{1987AA3A-38CD-4965-A1AF-AEAEC76448CE}" srcOrd="0" destOrd="0" presId="urn:microsoft.com/office/officeart/2005/8/layout/bProcess4"/>
    <dgm:cxn modelId="{D5EA5FED-F4AF-45F5-8B6B-0E468355456F}" type="presOf" srcId="{45D5C45C-C767-4EDD-A6CE-1D125B18F4BE}" destId="{3F88C417-3B51-4116-915A-8922018B3003}" srcOrd="0" destOrd="0" presId="urn:microsoft.com/office/officeart/2005/8/layout/bProcess4"/>
    <dgm:cxn modelId="{DC235099-5CD0-4298-A264-ABE6862E8683}" srcId="{0DC348A9-3F82-494F-8D1E-7C822F49ADBA}" destId="{45D5C45C-C767-4EDD-A6CE-1D125B18F4BE}" srcOrd="4" destOrd="0" parTransId="{1ED21615-C03B-4D2E-A475-5AE484C2B759}" sibTransId="{FB8A46D0-BB0F-4B47-96E4-BA09E6CE6CB8}"/>
    <dgm:cxn modelId="{23DE0EAA-CA8F-4F2E-92DF-D981AEC25940}" srcId="{0DC348A9-3F82-494F-8D1E-7C822F49ADBA}" destId="{0C13CB41-BAE2-4195-8F29-FD879FD433F8}" srcOrd="0" destOrd="0" parTransId="{9DF8C862-7B32-401C-9AB7-DA086034411B}" sibTransId="{C4DC9917-F7E3-48F2-843D-FB0F76C2AE60}"/>
    <dgm:cxn modelId="{67F1A5B8-CA7B-42C2-80D0-CA2843F9DD12}" srcId="{0DC348A9-3F82-494F-8D1E-7C822F49ADBA}" destId="{2F3A4FC5-C15A-4329-AB0C-86F11A928EF6}" srcOrd="8" destOrd="0" parTransId="{61F0B0CF-895C-43CE-952B-D3BAF47738C8}" sibTransId="{BB76CEE8-493F-4588-992E-C17B1580ED0E}"/>
    <dgm:cxn modelId="{52F63449-BC29-40EB-9E2F-50882C99277D}" type="presOf" srcId="{9EB7425A-2241-401A-8F69-60441FA9AD0D}" destId="{22619305-FF69-4AD7-89D6-8960F6C2D13C}" srcOrd="0" destOrd="0" presId="urn:microsoft.com/office/officeart/2005/8/layout/bProcess4"/>
    <dgm:cxn modelId="{1FA53AB1-5F20-4130-92B8-E29355E42FCE}" type="presOf" srcId="{FB8A46D0-BB0F-4B47-96E4-BA09E6CE6CB8}" destId="{ED03DD38-567F-44AC-8376-4EFF4F60A683}" srcOrd="0" destOrd="0" presId="urn:microsoft.com/office/officeart/2005/8/layout/bProcess4"/>
    <dgm:cxn modelId="{10F40B85-B0A1-43E6-95A3-B8881D0FEC2F}" type="presOf" srcId="{835FC127-C759-4A06-9635-3871D673F044}" destId="{62294350-C07F-48C4-AE9A-52A7CABDB0BD}" srcOrd="0" destOrd="0" presId="urn:microsoft.com/office/officeart/2005/8/layout/bProcess4"/>
    <dgm:cxn modelId="{539D6633-6A07-4E9C-B30D-CB7F61F040A1}" type="presOf" srcId="{CBFCEB20-3A45-4E62-8123-AAB5F5C4AC30}" destId="{42255F8E-D778-4BF9-8C72-5D2644B21DA1}" srcOrd="0" destOrd="0" presId="urn:microsoft.com/office/officeart/2005/8/layout/bProcess4"/>
    <dgm:cxn modelId="{0EE8427B-9C5F-4A10-89B0-A0448E910763}" type="presOf" srcId="{C4DC9917-F7E3-48F2-843D-FB0F76C2AE60}" destId="{75DCDC94-F0CC-4BFC-98C6-FEC1BD7C13B6}" srcOrd="0" destOrd="0" presId="urn:microsoft.com/office/officeart/2005/8/layout/bProcess4"/>
    <dgm:cxn modelId="{2AD90F85-DE88-45DA-9860-16D48B64DA17}" type="presParOf" srcId="{C7B1D80C-45A0-4E63-BFD8-761F15C30D5F}" destId="{51140D27-8698-4417-8B24-EA661720BDDE}" srcOrd="0" destOrd="0" presId="urn:microsoft.com/office/officeart/2005/8/layout/bProcess4"/>
    <dgm:cxn modelId="{5298F306-38DC-41F5-BD18-B4ADAE02C79E}" type="presParOf" srcId="{51140D27-8698-4417-8B24-EA661720BDDE}" destId="{DA685276-5163-4B72-8283-5434051B4C99}" srcOrd="0" destOrd="0" presId="urn:microsoft.com/office/officeart/2005/8/layout/bProcess4"/>
    <dgm:cxn modelId="{4DAF01A4-A078-4423-8B94-2B7324E28409}" type="presParOf" srcId="{51140D27-8698-4417-8B24-EA661720BDDE}" destId="{3E18AB67-70C8-4272-8D46-13EBA703F1C2}" srcOrd="1" destOrd="0" presId="urn:microsoft.com/office/officeart/2005/8/layout/bProcess4"/>
    <dgm:cxn modelId="{3BC6D1CC-3FC4-4EAD-8F7F-A62F46B071F6}" type="presParOf" srcId="{C7B1D80C-45A0-4E63-BFD8-761F15C30D5F}" destId="{75DCDC94-F0CC-4BFC-98C6-FEC1BD7C13B6}" srcOrd="1" destOrd="0" presId="urn:microsoft.com/office/officeart/2005/8/layout/bProcess4"/>
    <dgm:cxn modelId="{1405B366-891D-490A-B764-72DE19824693}" type="presParOf" srcId="{C7B1D80C-45A0-4E63-BFD8-761F15C30D5F}" destId="{64B2CC2C-42BC-426E-BEC1-133160C3D5D7}" srcOrd="2" destOrd="0" presId="urn:microsoft.com/office/officeart/2005/8/layout/bProcess4"/>
    <dgm:cxn modelId="{2906EDCE-F966-411C-8DA2-A61D129C1B8C}" type="presParOf" srcId="{64B2CC2C-42BC-426E-BEC1-133160C3D5D7}" destId="{2296E328-522A-4B06-A08A-78590A0561AA}" srcOrd="0" destOrd="0" presId="urn:microsoft.com/office/officeart/2005/8/layout/bProcess4"/>
    <dgm:cxn modelId="{7663E7D2-85D2-44DD-B3A5-FD4D664891AE}" type="presParOf" srcId="{64B2CC2C-42BC-426E-BEC1-133160C3D5D7}" destId="{1D8B0F71-B71C-45A7-AB5E-7D1FAC35381E}" srcOrd="1" destOrd="0" presId="urn:microsoft.com/office/officeart/2005/8/layout/bProcess4"/>
    <dgm:cxn modelId="{01902509-6CAB-4D8F-86B5-9A6F7FC2F1D1}" type="presParOf" srcId="{C7B1D80C-45A0-4E63-BFD8-761F15C30D5F}" destId="{22619305-FF69-4AD7-89D6-8960F6C2D13C}" srcOrd="3" destOrd="0" presId="urn:microsoft.com/office/officeart/2005/8/layout/bProcess4"/>
    <dgm:cxn modelId="{EA88F771-5CFB-47F3-99F4-9833623D7171}" type="presParOf" srcId="{C7B1D80C-45A0-4E63-BFD8-761F15C30D5F}" destId="{B151D0FA-6509-4452-8EC5-32C8ED7E4011}" srcOrd="4" destOrd="0" presId="urn:microsoft.com/office/officeart/2005/8/layout/bProcess4"/>
    <dgm:cxn modelId="{15CFA5FF-BA1C-419F-BFB0-0793998B2E79}" type="presParOf" srcId="{B151D0FA-6509-4452-8EC5-32C8ED7E4011}" destId="{4C142310-616C-48B3-93D1-C22C914D04CF}" srcOrd="0" destOrd="0" presId="urn:microsoft.com/office/officeart/2005/8/layout/bProcess4"/>
    <dgm:cxn modelId="{7893C57A-7381-49B8-BF8A-AFF247186954}" type="presParOf" srcId="{B151D0FA-6509-4452-8EC5-32C8ED7E4011}" destId="{29EA70D6-B408-4219-8CCE-57A52251C410}" srcOrd="1" destOrd="0" presId="urn:microsoft.com/office/officeart/2005/8/layout/bProcess4"/>
    <dgm:cxn modelId="{8427F1DD-D7A8-4DB3-A249-B68220C2A195}" type="presParOf" srcId="{C7B1D80C-45A0-4E63-BFD8-761F15C30D5F}" destId="{C71AAE57-1624-4166-9DF0-16E1751119E8}" srcOrd="5" destOrd="0" presId="urn:microsoft.com/office/officeart/2005/8/layout/bProcess4"/>
    <dgm:cxn modelId="{DF37473E-B038-4A21-B306-07FEEE81AD81}" type="presParOf" srcId="{C7B1D80C-45A0-4E63-BFD8-761F15C30D5F}" destId="{B1D75D67-EF47-4B58-90D9-EA781AF3B9D0}" srcOrd="6" destOrd="0" presId="urn:microsoft.com/office/officeart/2005/8/layout/bProcess4"/>
    <dgm:cxn modelId="{A9995927-BB6E-46BE-BED4-5DC52D924BF0}" type="presParOf" srcId="{B1D75D67-EF47-4B58-90D9-EA781AF3B9D0}" destId="{B44EA643-BFB1-4F86-8441-6887148C4D68}" srcOrd="0" destOrd="0" presId="urn:microsoft.com/office/officeart/2005/8/layout/bProcess4"/>
    <dgm:cxn modelId="{BE2B6FF0-90EB-4DE0-8C93-138695C9A56C}" type="presParOf" srcId="{B1D75D67-EF47-4B58-90D9-EA781AF3B9D0}" destId="{7D34ECBF-AD69-4703-9B70-0863ECE84E7B}" srcOrd="1" destOrd="0" presId="urn:microsoft.com/office/officeart/2005/8/layout/bProcess4"/>
    <dgm:cxn modelId="{92B3903D-1099-40C9-B5CE-79904D0E45BB}" type="presParOf" srcId="{C7B1D80C-45A0-4E63-BFD8-761F15C30D5F}" destId="{110A9287-370F-494B-A15D-82D824BBB8B8}" srcOrd="7" destOrd="0" presId="urn:microsoft.com/office/officeart/2005/8/layout/bProcess4"/>
    <dgm:cxn modelId="{E22EB2C7-DC76-4E5D-A692-A2AED6B83D23}" type="presParOf" srcId="{C7B1D80C-45A0-4E63-BFD8-761F15C30D5F}" destId="{4790FE41-9DE1-4827-B32E-C44D2695F53D}" srcOrd="8" destOrd="0" presId="urn:microsoft.com/office/officeart/2005/8/layout/bProcess4"/>
    <dgm:cxn modelId="{354FB470-5A13-4764-BCB8-EF1E0EA494B8}" type="presParOf" srcId="{4790FE41-9DE1-4827-B32E-C44D2695F53D}" destId="{AFD0CB8E-7C01-4F8D-807F-C560DB0E369C}" srcOrd="0" destOrd="0" presId="urn:microsoft.com/office/officeart/2005/8/layout/bProcess4"/>
    <dgm:cxn modelId="{9C2222CC-9EB1-4664-87D9-D5BD84668E52}" type="presParOf" srcId="{4790FE41-9DE1-4827-B32E-C44D2695F53D}" destId="{3F88C417-3B51-4116-915A-8922018B3003}" srcOrd="1" destOrd="0" presId="urn:microsoft.com/office/officeart/2005/8/layout/bProcess4"/>
    <dgm:cxn modelId="{E7FEA9A4-F203-46C7-9E56-222B698FB081}" type="presParOf" srcId="{C7B1D80C-45A0-4E63-BFD8-761F15C30D5F}" destId="{ED03DD38-567F-44AC-8376-4EFF4F60A683}" srcOrd="9" destOrd="0" presId="urn:microsoft.com/office/officeart/2005/8/layout/bProcess4"/>
    <dgm:cxn modelId="{CA35FC39-448E-4138-A429-F7FC2AB9467F}" type="presParOf" srcId="{C7B1D80C-45A0-4E63-BFD8-761F15C30D5F}" destId="{0DD7475B-D825-46F7-B116-41F1B7E4E03B}" srcOrd="10" destOrd="0" presId="urn:microsoft.com/office/officeart/2005/8/layout/bProcess4"/>
    <dgm:cxn modelId="{22070489-DC80-4922-989A-A55A5CB903A6}" type="presParOf" srcId="{0DD7475B-D825-46F7-B116-41F1B7E4E03B}" destId="{B8917D8D-E745-4388-A691-148B8E685C07}" srcOrd="0" destOrd="0" presId="urn:microsoft.com/office/officeart/2005/8/layout/bProcess4"/>
    <dgm:cxn modelId="{35FDAE62-DF83-474F-A59A-414AFBFF5BC6}" type="presParOf" srcId="{0DD7475B-D825-46F7-B116-41F1B7E4E03B}" destId="{D2672606-B97D-4246-B9C6-9129187AA8D9}" srcOrd="1" destOrd="0" presId="urn:microsoft.com/office/officeart/2005/8/layout/bProcess4"/>
    <dgm:cxn modelId="{273AF68C-3FAD-4B27-9E13-F5618682BDEB}" type="presParOf" srcId="{C7B1D80C-45A0-4E63-BFD8-761F15C30D5F}" destId="{42255F8E-D778-4BF9-8C72-5D2644B21DA1}" srcOrd="11" destOrd="0" presId="urn:microsoft.com/office/officeart/2005/8/layout/bProcess4"/>
    <dgm:cxn modelId="{783A612B-A385-4844-806B-FF3879E899D6}" type="presParOf" srcId="{C7B1D80C-45A0-4E63-BFD8-761F15C30D5F}" destId="{32E318A2-31EC-4004-92F5-DAB226886F8F}" srcOrd="12" destOrd="0" presId="urn:microsoft.com/office/officeart/2005/8/layout/bProcess4"/>
    <dgm:cxn modelId="{21BEFFA0-68E8-4280-A30A-B5A5CEF7FDCB}" type="presParOf" srcId="{32E318A2-31EC-4004-92F5-DAB226886F8F}" destId="{3510406B-72DC-4DF8-B2C9-DCDC1EA906EB}" srcOrd="0" destOrd="0" presId="urn:microsoft.com/office/officeart/2005/8/layout/bProcess4"/>
    <dgm:cxn modelId="{7019B6E6-F0D1-47F5-95DE-03CA5FC27704}" type="presParOf" srcId="{32E318A2-31EC-4004-92F5-DAB226886F8F}" destId="{25EE421D-98A3-4CFF-B39E-B18BA1C18AA5}" srcOrd="1" destOrd="0" presId="urn:microsoft.com/office/officeart/2005/8/layout/bProcess4"/>
    <dgm:cxn modelId="{98AF7927-CA79-4FD1-9164-1F33C1F13449}" type="presParOf" srcId="{C7B1D80C-45A0-4E63-BFD8-761F15C30D5F}" destId="{62294350-C07F-48C4-AE9A-52A7CABDB0BD}" srcOrd="13" destOrd="0" presId="urn:microsoft.com/office/officeart/2005/8/layout/bProcess4"/>
    <dgm:cxn modelId="{33559448-38AF-49E4-BBE4-51B61AA44227}" type="presParOf" srcId="{C7B1D80C-45A0-4E63-BFD8-761F15C30D5F}" destId="{73FB251C-08D6-4FBF-AC46-C58E721CEE65}" srcOrd="14" destOrd="0" presId="urn:microsoft.com/office/officeart/2005/8/layout/bProcess4"/>
    <dgm:cxn modelId="{2504F531-A678-4C3D-8C3F-E7B0B95017AC}" type="presParOf" srcId="{73FB251C-08D6-4FBF-AC46-C58E721CEE65}" destId="{F868D963-10B6-4AEB-8FBA-BD34E9C0510D}" srcOrd="0" destOrd="0" presId="urn:microsoft.com/office/officeart/2005/8/layout/bProcess4"/>
    <dgm:cxn modelId="{F43B9007-5F00-424D-8D24-82AB06E02C97}" type="presParOf" srcId="{73FB251C-08D6-4FBF-AC46-C58E721CEE65}" destId="{1987AA3A-38CD-4965-A1AF-AEAEC76448CE}" srcOrd="1" destOrd="0" presId="urn:microsoft.com/office/officeart/2005/8/layout/bProcess4"/>
    <dgm:cxn modelId="{396BE171-3C5D-4EA4-AD0B-F95D007C97C0}" type="presParOf" srcId="{C7B1D80C-45A0-4E63-BFD8-761F15C30D5F}" destId="{F8072D6C-692C-4DD7-9BD8-622CF10E593B}" srcOrd="15" destOrd="0" presId="urn:microsoft.com/office/officeart/2005/8/layout/bProcess4"/>
    <dgm:cxn modelId="{6ABEB06F-6DE7-4203-A3B0-90558E37E902}" type="presParOf" srcId="{C7B1D80C-45A0-4E63-BFD8-761F15C30D5F}" destId="{D7D32D89-7185-4DE7-B07C-0DD16BD5C8AF}" srcOrd="16" destOrd="0" presId="urn:microsoft.com/office/officeart/2005/8/layout/bProcess4"/>
    <dgm:cxn modelId="{55392883-B951-48AA-A40C-AFE334B3EF17}" type="presParOf" srcId="{D7D32D89-7185-4DE7-B07C-0DD16BD5C8AF}" destId="{0544E4F1-8293-4C0F-B21B-FB7DA3926C56}" srcOrd="0" destOrd="0" presId="urn:microsoft.com/office/officeart/2005/8/layout/bProcess4"/>
    <dgm:cxn modelId="{83D2C634-6B2D-400D-A9E4-C77B5AAF7533}" type="presParOf" srcId="{D7D32D89-7185-4DE7-B07C-0DD16BD5C8AF}" destId="{B0AD52D8-E2D8-4AAC-8540-93A50BDDC18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CDC94-F0CC-4BFC-98C6-FEC1BD7C13B6}">
      <dsp:nvSpPr>
        <dsp:cNvPr id="0" name=""/>
        <dsp:cNvSpPr/>
      </dsp:nvSpPr>
      <dsp:spPr>
        <a:xfrm rot="5400000">
          <a:off x="-339318" y="1010534"/>
          <a:ext cx="1502432" cy="18147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8AB67-70C8-4272-8D46-13EBA703F1C2}">
      <dsp:nvSpPr>
        <dsp:cNvPr id="0" name=""/>
        <dsp:cNvSpPr/>
      </dsp:nvSpPr>
      <dsp:spPr>
        <a:xfrm>
          <a:off x="3715" y="47857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Business Impacts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9149" y="83291"/>
        <a:ext cx="1945476" cy="1138938"/>
      </dsp:txXfrm>
    </dsp:sp>
    <dsp:sp modelId="{22619305-FF69-4AD7-89D6-8960F6C2D13C}">
      <dsp:nvSpPr>
        <dsp:cNvPr id="0" name=""/>
        <dsp:cNvSpPr/>
      </dsp:nvSpPr>
      <dsp:spPr>
        <a:xfrm rot="5400000">
          <a:off x="-339318" y="2522793"/>
          <a:ext cx="1502432" cy="18147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B0F71-B71C-45A7-AB5E-7D1FAC35381E}">
      <dsp:nvSpPr>
        <dsp:cNvPr id="0" name=""/>
        <dsp:cNvSpPr/>
      </dsp:nvSpPr>
      <dsp:spPr>
        <a:xfrm>
          <a:off x="3715" y="1560116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Stakeholder Interest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9149" y="1595550"/>
        <a:ext cx="1945476" cy="1138938"/>
      </dsp:txXfrm>
    </dsp:sp>
    <dsp:sp modelId="{C71AAE57-1624-4166-9DF0-16E1751119E8}">
      <dsp:nvSpPr>
        <dsp:cNvPr id="0" name=""/>
        <dsp:cNvSpPr/>
      </dsp:nvSpPr>
      <dsp:spPr>
        <a:xfrm>
          <a:off x="416810" y="3278922"/>
          <a:ext cx="2671912" cy="18147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A70D6-B408-4219-8CCE-57A52251C410}">
      <dsp:nvSpPr>
        <dsp:cNvPr id="0" name=""/>
        <dsp:cNvSpPr/>
      </dsp:nvSpPr>
      <dsp:spPr>
        <a:xfrm>
          <a:off x="3715" y="3072375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Resources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9149" y="3107809"/>
        <a:ext cx="1945476" cy="1138938"/>
      </dsp:txXfrm>
    </dsp:sp>
    <dsp:sp modelId="{110A9287-370F-494B-A15D-82D824BBB8B8}">
      <dsp:nvSpPr>
        <dsp:cNvPr id="0" name=""/>
        <dsp:cNvSpPr/>
      </dsp:nvSpPr>
      <dsp:spPr>
        <a:xfrm rot="16200000">
          <a:off x="2342419" y="2522793"/>
          <a:ext cx="1502432" cy="18147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4ECBF-AD69-4703-9B70-0863ECE84E7B}">
      <dsp:nvSpPr>
        <dsp:cNvPr id="0" name=""/>
        <dsp:cNvSpPr/>
      </dsp:nvSpPr>
      <dsp:spPr>
        <a:xfrm>
          <a:off x="2685454" y="3072375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Efficiency </a:t>
          </a:r>
          <a:endParaRPr lang="en-US" sz="2500" kern="1200" dirty="0"/>
        </a:p>
      </dsp:txBody>
      <dsp:txXfrm>
        <a:off x="2720888" y="3107809"/>
        <a:ext cx="1945476" cy="1138938"/>
      </dsp:txXfrm>
    </dsp:sp>
    <dsp:sp modelId="{ED03DD38-567F-44AC-8376-4EFF4F60A683}">
      <dsp:nvSpPr>
        <dsp:cNvPr id="0" name=""/>
        <dsp:cNvSpPr/>
      </dsp:nvSpPr>
      <dsp:spPr>
        <a:xfrm rot="16200000">
          <a:off x="2342419" y="1010534"/>
          <a:ext cx="1502432" cy="18147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8C417-3B51-4116-915A-8922018B3003}">
      <dsp:nvSpPr>
        <dsp:cNvPr id="0" name=""/>
        <dsp:cNvSpPr/>
      </dsp:nvSpPr>
      <dsp:spPr>
        <a:xfrm>
          <a:off x="2685454" y="1560116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Energy consumption</a:t>
          </a:r>
          <a:endParaRPr lang="en-US" sz="2500" kern="1200" dirty="0"/>
        </a:p>
      </dsp:txBody>
      <dsp:txXfrm>
        <a:off x="2720888" y="1595550"/>
        <a:ext cx="1945476" cy="1138938"/>
      </dsp:txXfrm>
    </dsp:sp>
    <dsp:sp modelId="{42255F8E-D778-4BF9-8C72-5D2644B21DA1}">
      <dsp:nvSpPr>
        <dsp:cNvPr id="0" name=""/>
        <dsp:cNvSpPr/>
      </dsp:nvSpPr>
      <dsp:spPr>
        <a:xfrm>
          <a:off x="3098549" y="254405"/>
          <a:ext cx="2671912" cy="18147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72606-B97D-4246-B9C6-9129187AA8D9}">
      <dsp:nvSpPr>
        <dsp:cNvPr id="0" name=""/>
        <dsp:cNvSpPr/>
      </dsp:nvSpPr>
      <dsp:spPr>
        <a:xfrm>
          <a:off x="2685454" y="47857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Emissions</a:t>
          </a:r>
          <a:endParaRPr lang="en-US" sz="2500" kern="1200" dirty="0"/>
        </a:p>
      </dsp:txBody>
      <dsp:txXfrm>
        <a:off x="2720888" y="83291"/>
        <a:ext cx="1945476" cy="1138938"/>
      </dsp:txXfrm>
    </dsp:sp>
    <dsp:sp modelId="{62294350-C07F-48C4-AE9A-52A7CABDB0BD}">
      <dsp:nvSpPr>
        <dsp:cNvPr id="0" name=""/>
        <dsp:cNvSpPr/>
      </dsp:nvSpPr>
      <dsp:spPr>
        <a:xfrm rot="5400000">
          <a:off x="5024158" y="1010534"/>
          <a:ext cx="1502432" cy="18147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E421D-98A3-4CFF-B39E-B18BA1C18AA5}">
      <dsp:nvSpPr>
        <dsp:cNvPr id="0" name=""/>
        <dsp:cNvSpPr/>
      </dsp:nvSpPr>
      <dsp:spPr>
        <a:xfrm>
          <a:off x="5367192" y="47857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Water Use</a:t>
          </a:r>
          <a:endParaRPr lang="en-US" sz="2500" kern="1200" dirty="0"/>
        </a:p>
      </dsp:txBody>
      <dsp:txXfrm>
        <a:off x="5402626" y="83291"/>
        <a:ext cx="1945476" cy="1138938"/>
      </dsp:txXfrm>
    </dsp:sp>
    <dsp:sp modelId="{F8072D6C-692C-4DD7-9BD8-622CF10E593B}">
      <dsp:nvSpPr>
        <dsp:cNvPr id="0" name=""/>
        <dsp:cNvSpPr/>
      </dsp:nvSpPr>
      <dsp:spPr>
        <a:xfrm rot="5400000">
          <a:off x="5024158" y="2522793"/>
          <a:ext cx="1502432" cy="18147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7AA3A-38CD-4965-A1AF-AEAEC76448CE}">
      <dsp:nvSpPr>
        <dsp:cNvPr id="0" name=""/>
        <dsp:cNvSpPr/>
      </dsp:nvSpPr>
      <dsp:spPr>
        <a:xfrm>
          <a:off x="5367192" y="1560116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Waste Disposal </a:t>
          </a:r>
          <a:endParaRPr lang="en-US" sz="2500" kern="1200" dirty="0"/>
        </a:p>
      </dsp:txBody>
      <dsp:txXfrm>
        <a:off x="5402626" y="1595550"/>
        <a:ext cx="1945476" cy="1138938"/>
      </dsp:txXfrm>
    </dsp:sp>
    <dsp:sp modelId="{B0AD52D8-E2D8-4AAC-8540-93A50BDDC18F}">
      <dsp:nvSpPr>
        <dsp:cNvPr id="0" name=""/>
        <dsp:cNvSpPr/>
      </dsp:nvSpPr>
      <dsp:spPr>
        <a:xfrm>
          <a:off x="5367192" y="3072375"/>
          <a:ext cx="2016344" cy="1209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Other . . . </a:t>
          </a:r>
          <a:endParaRPr lang="en-US" sz="2500" kern="1200" dirty="0"/>
        </a:p>
      </dsp:txBody>
      <dsp:txXfrm>
        <a:off x="5402626" y="3107809"/>
        <a:ext cx="1945476" cy="1138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DE97B-6BB9-4B28-AE05-FC18D62C907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2DD22-A4A9-4C9E-A015-00B7AAA62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75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23CBD-BEFD-4141-BE61-A097EC4984C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8091B-971F-4EF6-810A-7CD4866B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1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BC0D-F036-4940-8D4F-7704BDF561EB}" type="datetime1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6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373-A2C6-4E11-B7C6-21A567D5EB93}" type="datetime1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9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7B1E-1ED7-4FD5-8535-A496DD894F39}" type="datetime1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4C8D6-8B94-490D-B306-8673DC6B4EBE}" type="datetime1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4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2139-DBFC-4C62-B327-FF7A294E42EC}" type="datetime1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56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DF062-4451-4599-851B-9E5403B5EFBA}" type="datetime1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3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C8B3-F46B-419B-A8AA-B3F988D99D9A}" type="datetime1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0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AE69-A63D-4738-9972-469CDF54F34E}" type="datetime1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8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A2B6-3F21-4A33-886B-2CBD0BD8108A}" type="datetime1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1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D7A0-BA73-408A-85A2-F0ADAE346A59}" type="datetime1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2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7C6-3515-49FE-9A72-D57537286A71}" type="datetime1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0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E78A2-1DDB-40F7-B215-79C519F69B01}" type="datetime1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F429-513D-417E-ACCC-2814091EF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8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789" y="223071"/>
            <a:ext cx="1402814" cy="1402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EPA SmartWay Transport Partnership: Assessing Transportation Emissions in the Supply Chain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Government Services Administration </a:t>
            </a:r>
          </a:p>
          <a:p>
            <a:r>
              <a:rPr lang="en-US" dirty="0" err="1" smtClean="0"/>
              <a:t>Governmentwide</a:t>
            </a:r>
            <a:r>
              <a:rPr lang="en-US" dirty="0" smtClean="0"/>
              <a:t> Transportation Policy Council</a:t>
            </a:r>
          </a:p>
          <a:p>
            <a:r>
              <a:rPr lang="en-US" dirty="0" smtClean="0"/>
              <a:t>October 8,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498" y="307910"/>
            <a:ext cx="10515600" cy="1325563"/>
          </a:xfrm>
        </p:spPr>
        <p:txBody>
          <a:bodyPr/>
          <a:lstStyle/>
          <a:p>
            <a:r>
              <a:rPr lang="en-US" dirty="0"/>
              <a:t>Private sector sustainability goals and reporting guidelines for emissions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797" y="2479997"/>
            <a:ext cx="8762999" cy="4058915"/>
          </a:xfrm>
        </p:spPr>
        <p:txBody>
          <a:bodyPr/>
          <a:lstStyle/>
          <a:p>
            <a:r>
              <a:rPr lang="en-US" dirty="0" smtClean="0"/>
              <a:t>Sustainable Leadership Purchasing Council</a:t>
            </a:r>
          </a:p>
          <a:p>
            <a:pPr lvl="1"/>
            <a:r>
              <a:rPr lang="en-US" dirty="0" smtClean="0"/>
              <a:t>Establish principle and guidance for sustainable procurement practices</a:t>
            </a:r>
          </a:p>
          <a:p>
            <a:pPr lvl="1"/>
            <a:r>
              <a:rPr lang="en-US" dirty="0" smtClean="0"/>
              <a:t>Address procurement practices for transportation products and services </a:t>
            </a:r>
          </a:p>
          <a:p>
            <a:pPr lvl="1"/>
            <a:r>
              <a:rPr lang="en-US" dirty="0" smtClean="0"/>
              <a:t>Several other products and services including cleaning and sanitizing Chemicals, furnishings, food and beverage services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SmartWay Transport Partnership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82147"/>
            <a:ext cx="4918788" cy="2733869"/>
          </a:xfrm>
        </p:spPr>
        <p:txBody>
          <a:bodyPr/>
          <a:lstStyle/>
          <a:p>
            <a:r>
              <a:rPr lang="en-US" dirty="0" smtClean="0"/>
              <a:t>Provides Assessment Tools</a:t>
            </a:r>
          </a:p>
          <a:p>
            <a:pPr lvl="1"/>
            <a:r>
              <a:rPr lang="en-US" dirty="0" smtClean="0"/>
              <a:t>Assess freight </a:t>
            </a:r>
            <a:r>
              <a:rPr lang="en-US" dirty="0"/>
              <a:t>a</a:t>
            </a:r>
            <a:r>
              <a:rPr lang="en-US" dirty="0" smtClean="0"/>
              <a:t>ctivity</a:t>
            </a:r>
          </a:p>
          <a:p>
            <a:pPr lvl="1"/>
            <a:r>
              <a:rPr lang="en-US" dirty="0" smtClean="0"/>
              <a:t>Measure emissions</a:t>
            </a:r>
          </a:p>
          <a:p>
            <a:pPr lvl="1"/>
            <a:r>
              <a:rPr lang="en-US" dirty="0" smtClean="0"/>
              <a:t>Industry benchmarking</a:t>
            </a:r>
          </a:p>
          <a:p>
            <a:pPr lvl="1"/>
            <a:r>
              <a:rPr lang="en-US" dirty="0" smtClean="0"/>
              <a:t>Carrier progress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95526" y="1782147"/>
            <a:ext cx="48705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Partnership Participation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Truck, rail, barge carriers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Logistics providers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Shippers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Affiliates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08515" y="4238525"/>
            <a:ext cx="729498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Encourage improvements in freight efficiency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tools to quantify freight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Serve as platform for information exchange and technology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 consistent metrics to measure freight’s environmental performance in a global economy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45294" y="2873829"/>
            <a:ext cx="46653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Discussion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057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84" y="320675"/>
            <a:ext cx="10515600" cy="1325563"/>
          </a:xfrm>
        </p:spPr>
        <p:txBody>
          <a:bodyPr/>
          <a:lstStyle/>
          <a:p>
            <a:r>
              <a:rPr lang="en-US" dirty="0" smtClean="0"/>
              <a:t>Sustainability Reporting</a:t>
            </a:r>
            <a:br>
              <a:rPr lang="en-US" dirty="0" smtClean="0"/>
            </a:br>
            <a:r>
              <a:rPr lang="en-US" dirty="0" smtClean="0"/>
              <a:t>Trends in 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384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Sustainability Reporting Overview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 smtClean="0"/>
              <a:t>Why report?</a:t>
            </a:r>
          </a:p>
          <a:p>
            <a:pPr lvl="1"/>
            <a:r>
              <a:rPr lang="en-US" sz="2000" dirty="0" smtClean="0"/>
              <a:t>What to report?</a:t>
            </a:r>
          </a:p>
          <a:p>
            <a:r>
              <a:rPr lang="en-US" dirty="0" smtClean="0"/>
              <a:t>Federal sustainability goals and reporting guidelines 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dirty="0" smtClean="0"/>
              <a:t>Brief history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dirty="0" smtClean="0"/>
              <a:t>Executive </a:t>
            </a:r>
            <a:r>
              <a:rPr lang="en-US" dirty="0"/>
              <a:t>Order </a:t>
            </a:r>
            <a:r>
              <a:rPr lang="en-US" dirty="0" smtClean="0"/>
              <a:t>13693, Planning for Federal Sustainability in the Next Decade (March 2015)</a:t>
            </a:r>
          </a:p>
          <a:p>
            <a:r>
              <a:rPr lang="en-US" dirty="0" smtClean="0"/>
              <a:t>Private sector sustainability goals and reporting guidelines </a:t>
            </a:r>
          </a:p>
          <a:p>
            <a:pPr lvl="1"/>
            <a:r>
              <a:rPr lang="en-US" sz="2000" dirty="0" smtClean="0"/>
              <a:t>Global Reporting Initiative, Carbon Disclosure Project, Sustainable Purchasing Leadership Council</a:t>
            </a:r>
            <a:endParaRPr lang="en-US" sz="2000" dirty="0"/>
          </a:p>
          <a:p>
            <a:r>
              <a:rPr lang="en-US" dirty="0" smtClean="0"/>
              <a:t>Discussion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report sustainability efforts?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102" y="2036180"/>
            <a:ext cx="4834812" cy="4338832"/>
          </a:xfrm>
        </p:spPr>
        <p:txBody>
          <a:bodyPr/>
          <a:lstStyle/>
          <a:p>
            <a:r>
              <a:rPr lang="en-US" dirty="0" smtClean="0"/>
              <a:t>Internal vs external pressure	</a:t>
            </a:r>
          </a:p>
          <a:p>
            <a:endParaRPr lang="en-US" dirty="0" smtClean="0"/>
          </a:p>
          <a:p>
            <a:r>
              <a:rPr lang="en-US" dirty="0" smtClean="0"/>
              <a:t>Regulatory requirements</a:t>
            </a:r>
          </a:p>
          <a:p>
            <a:endParaRPr lang="en-US" dirty="0" smtClean="0"/>
          </a:p>
          <a:p>
            <a:r>
              <a:rPr lang="en-US" dirty="0" smtClean="0"/>
              <a:t>Stock exchange listings</a:t>
            </a:r>
          </a:p>
          <a:p>
            <a:endParaRPr lang="en-US" dirty="0" smtClean="0"/>
          </a:p>
          <a:p>
            <a:r>
              <a:rPr lang="en-US" dirty="0" smtClean="0"/>
              <a:t>Financial and other indices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1522" y="2036180"/>
            <a:ext cx="4942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Tender </a:t>
            </a:r>
            <a:r>
              <a:rPr lang="en-US" sz="2800" dirty="0" smtClean="0"/>
              <a:t>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Report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Scope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09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report?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53761582"/>
              </p:ext>
            </p:extLst>
          </p:nvPr>
        </p:nvGraphicFramePr>
        <p:xfrm>
          <a:off x="2372568" y="1828800"/>
          <a:ext cx="7387253" cy="433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26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sustainability goals &amp; reporting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4785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 sustainability </a:t>
            </a:r>
            <a:r>
              <a:rPr lang="en-US" dirty="0"/>
              <a:t>goals date back to </a:t>
            </a:r>
            <a:r>
              <a:rPr lang="en-US" dirty="0" smtClean="0"/>
              <a:t>1970s</a:t>
            </a:r>
          </a:p>
          <a:p>
            <a:endParaRPr lang="en-US" dirty="0"/>
          </a:p>
          <a:p>
            <a:r>
              <a:rPr lang="en-US" dirty="0" smtClean="0"/>
              <a:t>Goals revised under Energy </a:t>
            </a:r>
            <a:r>
              <a:rPr lang="en-US" dirty="0"/>
              <a:t>Policy Act </a:t>
            </a:r>
            <a:r>
              <a:rPr lang="en-US" dirty="0" smtClean="0"/>
              <a:t>of 2005 </a:t>
            </a:r>
            <a:r>
              <a:rPr lang="en-US" dirty="0"/>
              <a:t>(EPAct) and Energy Independence &amp; </a:t>
            </a:r>
            <a:r>
              <a:rPr lang="en-US" dirty="0" smtClean="0"/>
              <a:t>Security Act </a:t>
            </a:r>
            <a:r>
              <a:rPr lang="en-US" dirty="0"/>
              <a:t>of 2007 (EISA)</a:t>
            </a:r>
          </a:p>
          <a:p>
            <a:endParaRPr lang="en-US" dirty="0" smtClean="0"/>
          </a:p>
          <a:p>
            <a:r>
              <a:rPr lang="en-US" dirty="0" smtClean="0"/>
              <a:t>2009 </a:t>
            </a:r>
            <a:r>
              <a:rPr lang="en-US" dirty="0"/>
              <a:t>Exec Order 13514 </a:t>
            </a:r>
            <a:r>
              <a:rPr lang="en-US" dirty="0" smtClean="0"/>
              <a:t>addresses supply chain emissions, including transportation emissions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Executive Order </a:t>
            </a:r>
            <a:r>
              <a:rPr lang="en-US" dirty="0"/>
              <a:t>13693 </a:t>
            </a:r>
            <a:r>
              <a:rPr lang="en-US" dirty="0" smtClean="0"/>
              <a:t>refines focus on supply chain, including transportation and freight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134" cy="68580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7524" y="210065"/>
            <a:ext cx="9808289" cy="664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nut 5" descr="Image decpiting the scopes of the suppy chain."/>
          <p:cNvSpPr/>
          <p:nvPr/>
        </p:nvSpPr>
        <p:spPr bwMode="auto">
          <a:xfrm>
            <a:off x="7352271" y="1887193"/>
            <a:ext cx="4423718" cy="4769107"/>
          </a:xfrm>
          <a:prstGeom prst="donut">
            <a:avLst>
              <a:gd name="adj" fmla="val 4082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onut 8" descr="Image decpiting the scopes of the suppy chain."/>
          <p:cNvSpPr/>
          <p:nvPr/>
        </p:nvSpPr>
        <p:spPr bwMode="auto">
          <a:xfrm>
            <a:off x="1507524" y="1887193"/>
            <a:ext cx="2718487" cy="1677731"/>
          </a:xfrm>
          <a:prstGeom prst="donut">
            <a:avLst>
              <a:gd name="adj" fmla="val 4082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9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Executive Order 13693, Planning for Federal Sustainability in the Next Decade (March 2015)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265" y="1870075"/>
            <a:ext cx="9875108" cy="4486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Revises and extends reach of EO 13514</a:t>
            </a:r>
          </a:p>
          <a:p>
            <a:pPr lvl="2"/>
            <a:r>
              <a:rPr lang="en-US" dirty="0" smtClean="0"/>
              <a:t>Retains </a:t>
            </a:r>
            <a:r>
              <a:rPr lang="en-US" dirty="0"/>
              <a:t>federal strategic sustainability performance plans</a:t>
            </a:r>
          </a:p>
          <a:p>
            <a:pPr lvl="2"/>
            <a:r>
              <a:rPr lang="en-US" dirty="0"/>
              <a:t>OMB scorecards</a:t>
            </a:r>
          </a:p>
          <a:p>
            <a:pPr lvl="2"/>
            <a:r>
              <a:rPr lang="en-US" dirty="0"/>
              <a:t>Emphasis on promoting energy conservation and efficiency</a:t>
            </a:r>
          </a:p>
          <a:p>
            <a:pPr lvl="2"/>
            <a:r>
              <a:rPr lang="en-US" dirty="0"/>
              <a:t>Improving water use efficiency and management</a:t>
            </a:r>
          </a:p>
          <a:p>
            <a:pPr lvl="2"/>
            <a:r>
              <a:rPr lang="en-US" dirty="0"/>
              <a:t>Emphasis on vehicle fleet management, building efficiency and sustainable procurement and acquisition</a:t>
            </a:r>
          </a:p>
          <a:p>
            <a:r>
              <a:rPr lang="en-US" dirty="0" smtClean="0"/>
              <a:t>Promotes sustainable acquisition and procurement with preferences for SmartWay transport partners and products (fuel efficient products and services)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9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1325563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DDS3 Package Delivery Contract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113" y="1581665"/>
            <a:ext cx="8973065" cy="4451222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 smtClean="0"/>
              <a:t>Contract </a:t>
            </a:r>
            <a:r>
              <a:rPr lang="en-US" dirty="0"/>
              <a:t>for domestic package deliveries awarded May, 2014 </a:t>
            </a:r>
          </a:p>
          <a:p>
            <a:r>
              <a:rPr lang="en-US" dirty="0" smtClean="0"/>
              <a:t>Multi-year</a:t>
            </a:r>
            <a:r>
              <a:rPr lang="en-US" dirty="0"/>
              <a:t>, multi-agency contract valued at over $1B </a:t>
            </a:r>
          </a:p>
          <a:p>
            <a:r>
              <a:rPr lang="en-US" dirty="0" smtClean="0"/>
              <a:t>Carbon </a:t>
            </a:r>
            <a:r>
              <a:rPr lang="en-US" dirty="0"/>
              <a:t>management features: </a:t>
            </a:r>
          </a:p>
          <a:p>
            <a:r>
              <a:rPr lang="en-US" dirty="0" smtClean="0"/>
              <a:t>Require all contractors to report GHG emissions and/or belong to EPA SmartWay Transport Partnership</a:t>
            </a:r>
          </a:p>
          <a:p>
            <a:r>
              <a:rPr lang="en-US" dirty="0" smtClean="0"/>
              <a:t>Annual </a:t>
            </a:r>
            <a:r>
              <a:rPr lang="en-US" dirty="0"/>
              <a:t>carbon reports allocated at the agency account level </a:t>
            </a:r>
            <a:endParaRPr lang="en-US" dirty="0" smtClean="0"/>
          </a:p>
          <a:p>
            <a:r>
              <a:rPr lang="en-US" dirty="0" smtClean="0"/>
              <a:t>Requirement </a:t>
            </a:r>
            <a:r>
              <a:rPr lang="en-US" dirty="0"/>
              <a:t>to set company-wide targets for GHG, alternative fuel use, etc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06" y="5703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Private sector sustainability goals and reporting guidelines </a:t>
            </a:r>
            <a:r>
              <a:rPr lang="en-US" dirty="0" smtClean="0"/>
              <a:t>for emissions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110" y="2005012"/>
            <a:ext cx="10515600" cy="4351338"/>
          </a:xfrm>
        </p:spPr>
        <p:txBody>
          <a:bodyPr/>
          <a:lstStyle/>
          <a:p>
            <a:r>
              <a:rPr lang="en-US" dirty="0" smtClean="0"/>
              <a:t>Greenhouse Gas Protocol</a:t>
            </a:r>
          </a:p>
          <a:p>
            <a:pPr lvl="1"/>
            <a:r>
              <a:rPr lang="en-US" dirty="0"/>
              <a:t>World Resources Institute and World Business Council on Sustainable Development</a:t>
            </a:r>
          </a:p>
          <a:p>
            <a:r>
              <a:rPr lang="en-US" dirty="0" smtClean="0"/>
              <a:t>Global Reporting Initiative</a:t>
            </a:r>
          </a:p>
          <a:p>
            <a:pPr lvl="1"/>
            <a:r>
              <a:rPr lang="en-US" dirty="0" smtClean="0"/>
              <a:t>Multi-stakeholder support</a:t>
            </a:r>
          </a:p>
          <a:p>
            <a:pPr lvl="1"/>
            <a:r>
              <a:rPr lang="en-US" dirty="0" smtClean="0"/>
              <a:t>Established framework on comprehensive range of sustainability matters</a:t>
            </a:r>
          </a:p>
          <a:p>
            <a:r>
              <a:rPr lang="en-US" dirty="0" smtClean="0"/>
              <a:t>CDP (formerly Carbon Disclosure Project)</a:t>
            </a:r>
          </a:p>
          <a:p>
            <a:pPr lvl="1"/>
            <a:r>
              <a:rPr lang="en-US" dirty="0" smtClean="0"/>
              <a:t>Investors, members</a:t>
            </a:r>
          </a:p>
          <a:p>
            <a:pPr lvl="1"/>
            <a:r>
              <a:rPr lang="en-US" dirty="0" smtClean="0"/>
              <a:t>Climate change, water, supply chain and forest program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F429-513D-417E-ACCC-2814091EF1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A76AD4D-81E3-467D-BEE0-E277B3453360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1832896-7C64-47A5-BBE7-32911235D9B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EE40A5B-30E3-4AA7-949D-0FAA6A6C8832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14D9A60-E64C-4285-883D-6E01337E4E7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8B2563F-D85F-45EA-BF8C-06D857CD7D0B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40C49C0-E463-4CF5-BD8E-B391F7CADF8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11913</TotalTime>
  <Words>434</Words>
  <Application>Microsoft Office PowerPoint</Application>
  <PresentationFormat>Custom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EPA SmartWay Transport Partnership: Assessing Transportation Emissions in the Supply Chain</vt:lpstr>
      <vt:lpstr>Sustainability Reporting Trends in  Transportation</vt:lpstr>
      <vt:lpstr>Why report sustainability efforts?</vt:lpstr>
      <vt:lpstr>What to report? </vt:lpstr>
      <vt:lpstr>Federal sustainability goals &amp; reporting guidelines</vt:lpstr>
      <vt:lpstr>PowerPoint Presentation</vt:lpstr>
      <vt:lpstr>Executive Order 13693, Planning for Federal Sustainability in the Next Decade (March 2015) </vt:lpstr>
      <vt:lpstr> DDS3 Package Delivery Contract </vt:lpstr>
      <vt:lpstr>Private sector sustainability goals and reporting guidelines for emissions </vt:lpstr>
      <vt:lpstr>Private sector sustainability goals and reporting guidelines for emissions</vt:lpstr>
      <vt:lpstr>EPA SmartWay Transport Partnership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SmartWay Vision 2020</dc:title>
  <dc:creator>Kearns, Denise</dc:creator>
  <cp:lastModifiedBy>DariusKing</cp:lastModifiedBy>
  <cp:revision>312</cp:revision>
  <cp:lastPrinted>2015-06-24T13:37:22Z</cp:lastPrinted>
  <dcterms:created xsi:type="dcterms:W3CDTF">2015-04-13T14:34:38Z</dcterms:created>
  <dcterms:modified xsi:type="dcterms:W3CDTF">2015-10-07T11:31:24Z</dcterms:modified>
</cp:coreProperties>
</file>