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 id="2147483676"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7023100" cy="9309100"/>
  <p:embeddedFontLst>
    <p:embeddedFont>
      <p:font typeface="Calibri" panose="020F0502020204030204" pitchFamily="34" charset="0"/>
      <p:regular r:id="rId55"/>
      <p:bold r:id="rId56"/>
      <p:italic r:id="rId57"/>
      <p:boldItalic r:id="rId58"/>
    </p:embeddedFont>
    <p:embeddedFont>
      <p:font typeface="Helvetica Neue" panose="020B060402020202020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161">
          <p15:clr>
            <a:srgbClr val="000000"/>
          </p15:clr>
        </p15:guide>
        <p15:guide id="3" pos="2880">
          <p15:clr>
            <a:srgbClr val="000000"/>
          </p15:clr>
        </p15:guide>
      </p15:sldGuideLst>
    </p:ext>
    <p:ext uri="{2D200454-40CA-4A62-9FC3-DE9A4176ACB9}">
      <p15:notesGuideLst xmlns:p15="http://schemas.microsoft.com/office/powerpoint/2012/main">
        <p15:guide id="1" orient="horz" pos="2932">
          <p15:clr>
            <a:srgbClr val="000000"/>
          </p15:clr>
        </p15:guide>
        <p15:guide id="2" pos="165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DD921D-8CC1-408E-9AB6-204AA71B33F1}">
  <a:tblStyle styleId="{CDDD921D-8CC1-408E-9AB6-204AA71B33F1}" styleName="Table_0">
    <a:wholeTbl>
      <a:tcTxStyle b="off" i="off">
        <a:font>
          <a:latin typeface="Calibri"/>
          <a:ea typeface="Calibri"/>
          <a:cs typeface="Calibri"/>
        </a:font>
        <a:srgbClr val="FFFFFF"/>
      </a:tcTxStyle>
      <a:tcStyle>
        <a:tcBdr>
          <a:left>
            <a:ln w="9525" cap="flat" cmpd="sng">
              <a:solidFill>
                <a:srgbClr val="C0CCE1"/>
              </a:solidFill>
              <a:prstDash val="solid"/>
              <a:round/>
              <a:headEnd type="none" w="sm" len="sm"/>
              <a:tailEnd type="none" w="sm" len="sm"/>
            </a:ln>
          </a:left>
          <a:right>
            <a:ln w="9525" cap="flat" cmpd="sng">
              <a:solidFill>
                <a:srgbClr val="C0CCE1"/>
              </a:solidFill>
              <a:prstDash val="solid"/>
              <a:round/>
              <a:headEnd type="none" w="sm" len="sm"/>
              <a:tailEnd type="none" w="sm" len="sm"/>
            </a:ln>
          </a:right>
          <a:top>
            <a:ln w="9525" cap="flat" cmpd="sng">
              <a:solidFill>
                <a:srgbClr val="C0CCE1"/>
              </a:solidFill>
              <a:prstDash val="solid"/>
              <a:round/>
              <a:headEnd type="none" w="sm" len="sm"/>
              <a:tailEnd type="none" w="sm" len="sm"/>
            </a:ln>
          </a:top>
          <a:bottom>
            <a:ln w="9525" cap="flat" cmpd="sng">
              <a:solidFill>
                <a:srgbClr val="C0CCE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FFFFFF">
              <a:alpha val="20000"/>
            </a:srgbClr>
          </a:solidFill>
        </a:fill>
      </a:tcStyle>
    </a:band1H>
    <a:band2H>
      <a:tcTxStyle b="off" i="off"/>
      <a:tcStyle>
        <a:tcBdr/>
      </a:tcStyle>
    </a:band2H>
    <a:band1V>
      <a:tcTxStyle b="off" i="off"/>
      <a:tcStyle>
        <a:tcBdr/>
        <a:fill>
          <a:solidFill>
            <a:srgbClr val="FFFFFF">
              <a:alpha val="20000"/>
            </a:srgbClr>
          </a:solidFill>
        </a:fill>
      </a:tcStyle>
    </a:band1V>
    <a:band2V>
      <a:tcTxStyle b="off" i="off"/>
      <a:tcStyle>
        <a:tcBdr/>
      </a:tcStyle>
    </a:band2V>
    <a:lastCol>
      <a:tcTxStyle b="on" i="off"/>
      <a:tcStyle>
        <a:tcBdr>
          <a:left>
            <a:ln w="9525" cap="flat" cmpd="sng">
              <a:solidFill>
                <a:srgbClr val="FFFFFF"/>
              </a:solidFill>
              <a:prstDash val="solid"/>
              <a:round/>
              <a:headEnd type="none" w="sm" len="sm"/>
              <a:tailEnd type="none" w="sm" len="sm"/>
            </a:ln>
          </a:left>
        </a:tcBdr>
      </a:tcStyle>
    </a:lastCol>
    <a:firstCol>
      <a:tcTxStyle b="on" i="off"/>
      <a:tcStyle>
        <a:tcBdr>
          <a:right>
            <a:ln w="9525" cap="flat" cmpd="sng">
              <a:solidFill>
                <a:srgbClr val="FFFFFF"/>
              </a:solidFill>
              <a:prstDash val="solid"/>
              <a:round/>
              <a:headEnd type="none" w="sm" len="sm"/>
              <a:tailEnd type="none" w="sm" len="sm"/>
            </a:ln>
          </a:right>
        </a:tcBdr>
      </a:tcStyle>
    </a:firstCol>
    <a:lastRow>
      <a:tcTxStyle b="on" i="off"/>
      <a:tcStyle>
        <a:tcBdr>
          <a:top>
            <a:ln w="9525" cap="flat" cmpd="sng">
              <a:solidFill>
                <a:srgbClr val="FFFFFF"/>
              </a:solidFill>
              <a:prstDash val="solid"/>
              <a:round/>
              <a:headEnd type="none" w="sm" len="sm"/>
              <a:tailEnd type="none" w="sm" len="sm"/>
            </a:ln>
          </a:top>
        </a:tcBdr>
        <a:fill>
          <a:solidFill>
            <a:srgbClr val="FFFFFF">
              <a:alpha val="0"/>
            </a:srgbClr>
          </a:solidFill>
        </a:fill>
      </a:tcStyle>
    </a:lastRow>
    <a:seCell>
      <a:tcTxStyle b="off" i="off"/>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b="off" i="off"/>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rgbClr val="FFFFFF"/>
              </a:solidFill>
              <a:prstDash val="solid"/>
              <a:round/>
              <a:headEnd type="none" w="sm" len="sm"/>
              <a:tailEnd type="none" w="sm" len="sm"/>
            </a:ln>
          </a:bottom>
        </a:tcBdr>
        <a:fill>
          <a:solidFill>
            <a:srgbClr val="FFFFFF">
              <a:alpha val="0"/>
            </a:srgbClr>
          </a:solidFill>
        </a:fill>
      </a:tcStyle>
    </a:firstRow>
    <a:neCell>
      <a:tcTxStyle b="off" i="off"/>
      <a:tcStyle>
        <a:tcBdr>
          <a:bottom>
            <a:ln w="9525" cap="flat" cmpd="sng">
              <a:solidFill>
                <a:srgbClr val="000000">
                  <a:alpha val="0"/>
                </a:srgbClr>
              </a:solidFill>
              <a:prstDash val="solid"/>
              <a:round/>
              <a:headEnd type="none" w="sm" len="sm"/>
              <a:tailEnd type="none" w="sm" len="sm"/>
            </a:ln>
          </a:bottom>
        </a:tcBdr>
      </a:tcStyle>
    </a:neCell>
    <a:nwCell>
      <a:tcTxStyle b="off" i="off"/>
      <a:tcStyle>
        <a:tcBdr/>
      </a:tcStyle>
    </a:nwCell>
  </a:tblStyle>
  <a:tblStyle styleId="{523BC92A-ACE0-489E-A15D-EF50480FDAF6}" styleName="Table_1">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08" d="100"/>
          <a:sy n="108" d="100"/>
        </p:scale>
        <p:origin x="1704" y="102"/>
      </p:cViewPr>
      <p:guideLst>
        <p:guide orient="horz" pos="2160"/>
        <p:guide pos="2161"/>
        <p:guide pos="2880"/>
      </p:guideLst>
    </p:cSldViewPr>
  </p:slideViewPr>
  <p:outlineViewPr>
    <p:cViewPr>
      <p:scale>
        <a:sx n="33" d="100"/>
        <a:sy n="33" d="100"/>
      </p:scale>
      <p:origin x="0" y="-9864"/>
    </p:cViewPr>
  </p:outlineViewPr>
  <p:notesTextViewPr>
    <p:cViewPr>
      <p:scale>
        <a:sx n="1" d="1"/>
        <a:sy n="1" d="1"/>
      </p:scale>
      <p:origin x="0" y="0"/>
    </p:cViewPr>
  </p:notesTextViewPr>
  <p:notesViewPr>
    <p:cSldViewPr snapToGrid="0">
      <p:cViewPr varScale="1">
        <p:scale>
          <a:sx n="100" d="100"/>
          <a:sy n="100" d="100"/>
        </p:scale>
        <p:origin x="0" y="0"/>
      </p:cViewPr>
      <p:guideLst>
        <p:guide orient="horz" pos="2932"/>
        <p:guide pos="165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2" cy="465455"/>
          </a:xfrm>
          <a:prstGeom prst="rect">
            <a:avLst/>
          </a:prstGeom>
          <a:noFill/>
          <a:ln>
            <a:noFill/>
          </a:ln>
        </p:spPr>
        <p:txBody>
          <a:bodyPr spcFirstLastPara="1" wrap="square" lIns="93275" tIns="93275" rIns="93275" bIns="932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1" y="0"/>
            <a:ext cx="3043342" cy="465455"/>
          </a:xfrm>
          <a:prstGeom prst="rect">
            <a:avLst/>
          </a:prstGeom>
          <a:noFill/>
          <a:ln>
            <a:noFill/>
          </a:ln>
        </p:spPr>
        <p:txBody>
          <a:bodyPr spcFirstLastPara="1" wrap="square" lIns="93275" tIns="93275" rIns="93275" bIns="932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0"/>
            <a:ext cx="3043342" cy="465455"/>
          </a:xfrm>
          <a:prstGeom prst="rect">
            <a:avLst/>
          </a:prstGeom>
          <a:noFill/>
          <a:ln>
            <a:noFill/>
          </a:ln>
        </p:spPr>
        <p:txBody>
          <a:bodyPr spcFirstLastPara="1" wrap="square" lIns="93275" tIns="93275" rIns="93275" bIns="932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702312" y="4421823"/>
            <a:ext cx="5618479" cy="4189095"/>
          </a:xfrm>
          <a:prstGeom prst="rect">
            <a:avLst/>
          </a:prstGeom>
          <a:noFill/>
          <a:ln>
            <a:noFill/>
          </a:ln>
        </p:spPr>
        <p:txBody>
          <a:bodyPr spcFirstLastPara="1" wrap="square" lIns="93275" tIns="46600" rIns="93275" bIns="46600" anchor="t" anchorCtr="0">
            <a:noAutofit/>
          </a:bodyPr>
          <a:lstStyle/>
          <a:p>
            <a:pPr marL="171707" lvl="0" indent="-82674" algn="l" rtl="0">
              <a:lnSpc>
                <a:spcPct val="100000"/>
              </a:lnSpc>
              <a:spcBef>
                <a:spcPts val="0"/>
              </a:spcBef>
              <a:spcAft>
                <a:spcPts val="0"/>
              </a:spcAft>
              <a:buSzPts val="1400"/>
              <a:buNone/>
            </a:pPr>
            <a:endParaRPr sz="1800" dirty="0"/>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29" name="Google Shape;129;p1: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29c83a14a_0_6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g1429c83a14a_0_620: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2" indent="0" algn="l" rtl="0">
              <a:lnSpc>
                <a:spcPct val="100000"/>
              </a:lnSpc>
              <a:spcBef>
                <a:spcPts val="0"/>
              </a:spcBef>
              <a:spcAft>
                <a:spcPts val="0"/>
              </a:spcAft>
              <a:buSzPts val="1400"/>
              <a:buNone/>
            </a:pPr>
            <a:endParaRPr dirty="0"/>
          </a:p>
          <a:p>
            <a:pPr marL="914400" lvl="2" indent="0" algn="l" rtl="0">
              <a:lnSpc>
                <a:spcPct val="100000"/>
              </a:lnSpc>
              <a:spcBef>
                <a:spcPts val="500"/>
              </a:spcBef>
              <a:spcAft>
                <a:spcPts val="0"/>
              </a:spcAft>
              <a:buSzPts val="1400"/>
              <a:buNone/>
            </a:pPr>
            <a:endParaRPr dirty="0"/>
          </a:p>
        </p:txBody>
      </p:sp>
      <p:sp>
        <p:nvSpPr>
          <p:cNvPr id="185" name="Google Shape;185;g1429c83a14a_0_620: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29c83a14a_0_6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429c83a14a_0_62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dirty="0"/>
          </a:p>
        </p:txBody>
      </p:sp>
      <p:sp>
        <p:nvSpPr>
          <p:cNvPr id="192" name="Google Shape;192;g1429c83a14a_0_626: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29c83a14a_0_634: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198" name="Google Shape;198;g1429c83a14a_0_6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29c83a14a_0_66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429c83a14a_0_665: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0" name="Google Shape;230;g1429c83a14a_0_665: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29c83a14a_0_70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429c83a14a_0_705:notes"/>
          <p:cNvSpPr txBox="1">
            <a:spLocks noGrp="1"/>
          </p:cNvSpPr>
          <p:nvPr>
            <p:ph type="body" idx="1"/>
          </p:nvPr>
        </p:nvSpPr>
        <p:spPr>
          <a:xfrm>
            <a:off x="702310"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262" name="Google Shape;262;g1429c83a14a_0_705:notes"/>
          <p:cNvSpPr txBox="1">
            <a:spLocks noGrp="1"/>
          </p:cNvSpPr>
          <p:nvPr>
            <p:ph type="sldNum" idx="12"/>
          </p:nvPr>
        </p:nvSpPr>
        <p:spPr>
          <a:xfrm>
            <a:off x="3978132" y="8842030"/>
            <a:ext cx="3043200" cy="465600"/>
          </a:xfrm>
          <a:prstGeom prst="rect">
            <a:avLst/>
          </a:prstGeom>
        </p:spPr>
        <p:txBody>
          <a:bodyPr spcFirstLastPara="1" wrap="square" lIns="93275" tIns="46600" rIns="93275" bIns="466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51d34b353_0_3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451d34b353_0_334:notes"/>
          <p:cNvSpPr txBox="1">
            <a:spLocks noGrp="1"/>
          </p:cNvSpPr>
          <p:nvPr>
            <p:ph type="body" idx="1"/>
          </p:nvPr>
        </p:nvSpPr>
        <p:spPr>
          <a:xfrm>
            <a:off x="702310"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271" name="Google Shape;271;g1451d34b353_0_334:notes"/>
          <p:cNvSpPr txBox="1">
            <a:spLocks noGrp="1"/>
          </p:cNvSpPr>
          <p:nvPr>
            <p:ph type="sldNum" idx="12"/>
          </p:nvPr>
        </p:nvSpPr>
        <p:spPr>
          <a:xfrm>
            <a:off x="3978132" y="8842030"/>
            <a:ext cx="3043200" cy="465600"/>
          </a:xfrm>
          <a:prstGeom prst="rect">
            <a:avLst/>
          </a:prstGeom>
        </p:spPr>
        <p:txBody>
          <a:bodyPr spcFirstLastPara="1" wrap="square" lIns="93275" tIns="46600" rIns="93275" bIns="466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29c83a14a_0_713:notes"/>
          <p:cNvSpPr>
            <a:spLocks noGrp="1" noRot="1" noChangeAspect="1"/>
          </p:cNvSpPr>
          <p:nvPr>
            <p:ph type="sldImg" idx="2"/>
          </p:nvPr>
        </p:nvSpPr>
        <p:spPr>
          <a:xfrm>
            <a:off x="1187846" y="698735"/>
            <a:ext cx="4647300" cy="349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429c83a14a_0_713: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g1429c83a14a_0_713: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429c83a14a_0_7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429c83a14a_0_721: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p:txBody>
      </p:sp>
      <p:sp>
        <p:nvSpPr>
          <p:cNvPr id="289" name="Google Shape;289;g1429c83a14a_0_721: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29c83a14a_0_729:notes"/>
          <p:cNvSpPr>
            <a:spLocks noGrp="1" noRot="1" noChangeAspect="1"/>
          </p:cNvSpPr>
          <p:nvPr>
            <p:ph type="sldImg" idx="2"/>
          </p:nvPr>
        </p:nvSpPr>
        <p:spPr>
          <a:xfrm>
            <a:off x="1133475" y="681038"/>
            <a:ext cx="4540250"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g1429c83a14a_0_729:notes"/>
          <p:cNvSpPr txBox="1">
            <a:spLocks noGrp="1"/>
          </p:cNvSpPr>
          <p:nvPr>
            <p:ph type="body" idx="1"/>
          </p:nvPr>
        </p:nvSpPr>
        <p:spPr>
          <a:xfrm>
            <a:off x="680570" y="4315435"/>
            <a:ext cx="5444700" cy="4088400"/>
          </a:xfrm>
          <a:prstGeom prst="rect">
            <a:avLst/>
          </a:prstGeom>
          <a:noFill/>
          <a:ln>
            <a:noFill/>
          </a:ln>
        </p:spPr>
        <p:txBody>
          <a:bodyPr spcFirstLastPara="1" wrap="square" lIns="90775" tIns="45375" rIns="90775" bIns="453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GSA eLibrary is your one source for the latest GSA contract award information. GSA offers unparalleled acquisition solutions to meet today’s acquisition challenges. GSA’s key goal is to deliver excellent acquisition services that provide best value, in terms of cost, quality and service, for federal agencies and taxpayers.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www.gsaelibrary.gsa.gov</a:t>
            </a:r>
            <a:endParaRPr dirty="0"/>
          </a:p>
          <a:p>
            <a:pPr marL="0" lvl="0" indent="0" algn="l" rtl="0">
              <a:lnSpc>
                <a:spcPct val="100000"/>
              </a:lnSpc>
              <a:spcBef>
                <a:spcPts val="0"/>
              </a:spcBef>
              <a:spcAft>
                <a:spcPts val="0"/>
              </a:spcAft>
              <a:buSzPts val="1400"/>
              <a:buNone/>
            </a:pPr>
            <a:endParaRPr dirty="0"/>
          </a:p>
        </p:txBody>
      </p:sp>
      <p:sp>
        <p:nvSpPr>
          <p:cNvPr id="298" name="Google Shape;298;g1429c83a14a_0_729:notes"/>
          <p:cNvSpPr txBox="1">
            <a:spLocks noGrp="1"/>
          </p:cNvSpPr>
          <p:nvPr>
            <p:ph type="sldNum" idx="12"/>
          </p:nvPr>
        </p:nvSpPr>
        <p:spPr>
          <a:xfrm>
            <a:off x="3854986" y="8629293"/>
            <a:ext cx="2949000" cy="454200"/>
          </a:xfrm>
          <a:prstGeom prst="rect">
            <a:avLst/>
          </a:prstGeom>
          <a:noFill/>
          <a:ln>
            <a:noFill/>
          </a:ln>
        </p:spPr>
        <p:txBody>
          <a:bodyPr spcFirstLastPara="1" wrap="square" lIns="90775" tIns="45375" rIns="90775" bIns="4537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ee36642da_0_9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13ee36642da_0_941: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ee36642da_0_9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g13ee36642da_0_945: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51d34b353_0_243: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451d34b353_0_243: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6" name="Google Shape;326;g1451d34b353_0_243: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451d34b353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32" name="Google Shape;332;g1451d34b353_0_249: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5e80f2a02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39" name="Google Shape;339;ge5e80f2a02_0_6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5e80f2a02_0_6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46" name="Google Shape;346;ge5e80f2a02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88c84d48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3" name="Google Shape;353;g188c84d48f0_0_10: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88c84d48f0_0_14: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58" name="Google Shape;358;g188c84d48f0_0_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88c84d48f0_0_20: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65" name="Google Shape;365;g188c84d48f0_0_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88c84d48f0_0_31: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77" name="Google Shape;377;g188c84d48f0_0_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88c84d48f0_0_39: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86" name="Google Shape;386;g188c84d48f0_0_3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88c84d48f0_0_45: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393" name="Google Shape;393;g188c84d48f0_0_4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9c83a14a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g1429c83a14a_0_86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88c84d48f0_0_52:notes"/>
          <p:cNvSpPr txBox="1">
            <a:spLocks noGrp="1"/>
          </p:cNvSpPr>
          <p:nvPr>
            <p:ph type="body" idx="1"/>
          </p:nvPr>
        </p:nvSpPr>
        <p:spPr>
          <a:xfrm>
            <a:off x="702311"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401" name="Google Shape;401;g188c84d48f0_0_5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88c84d48f0_0_59: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09" name="Google Shape;409;g188c84d48f0_0_59: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88c84d48f0_0_65: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16" name="Google Shape;416;g188c84d48f0_0_6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88c84d48f0_0_71: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23" name="Google Shape;423;g188c84d48f0_0_7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8c84d48f0_0_77: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30" name="Google Shape;430;g188c84d48f0_0_77: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88c84d48f0_0_83: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37" name="Google Shape;437;g188c84d48f0_0_83: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88c84d499b_0_1: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188c84d499b_0_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88c84d48f0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g188c84d48f0_0_89: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8c84d48f0_0_93: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188c84d48f0_0_93: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dirty="0">
              <a:latin typeface="Arial"/>
              <a:ea typeface="Arial"/>
              <a:cs typeface="Arial"/>
              <a:sym typeface="Arial"/>
            </a:endParaRPr>
          </a:p>
        </p:txBody>
      </p:sp>
      <p:sp>
        <p:nvSpPr>
          <p:cNvPr id="457" name="Google Shape;457;g188c84d48f0_0_93: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88c84d48f0_0_9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188c84d48f0_0_99: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64" name="Google Shape;464;g188c84d48f0_0_99: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29c83a14a_0_314: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29c83a14a_0_314: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dirty="0">
              <a:latin typeface="Arial"/>
              <a:ea typeface="Arial"/>
              <a:cs typeface="Arial"/>
              <a:sym typeface="Arial"/>
            </a:endParaRPr>
          </a:p>
        </p:txBody>
      </p:sp>
      <p:sp>
        <p:nvSpPr>
          <p:cNvPr id="147" name="Google Shape;147;g1429c83a14a_0_314: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88c84d48f0_0_10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188c84d48f0_0_106: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72" name="Google Shape;472;g188c84d48f0_0_106: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88c84d48f0_0_1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88c84d48f0_0_113: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480" name="Google Shape;480;g188c84d48f0_0_113: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88c84d48f0_0_1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88c84d48f0_0_119: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487" name="Google Shape;487;g188c84d48f0_0_119: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8c84d48f0_0_1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188c84d48f0_0_128: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97" name="Google Shape;497;g188c84d48f0_0_128: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88c84d48f0_0_1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188c84d48f0_0_134:notes"/>
          <p:cNvSpPr txBox="1">
            <a:spLocks noGrp="1"/>
          </p:cNvSpPr>
          <p:nvPr>
            <p:ph type="body" idx="1"/>
          </p:nvPr>
        </p:nvSpPr>
        <p:spPr>
          <a:xfrm>
            <a:off x="702309" y="4421823"/>
            <a:ext cx="5618400" cy="4189200"/>
          </a:xfrm>
          <a:prstGeom prst="rect">
            <a:avLst/>
          </a:prstGeom>
          <a:noFill/>
          <a:ln>
            <a:noFill/>
          </a:ln>
        </p:spPr>
        <p:txBody>
          <a:bodyPr spcFirstLastPara="1" wrap="square" lIns="93450" tIns="93450" rIns="93450" bIns="93450" anchor="t" anchorCtr="0">
            <a:noAutofit/>
          </a:bodyPr>
          <a:lstStyle/>
          <a:p>
            <a:pPr marL="0" lvl="0" indent="0" algn="l" rtl="0">
              <a:lnSpc>
                <a:spcPct val="100000"/>
              </a:lnSpc>
              <a:spcBef>
                <a:spcPts val="0"/>
              </a:spcBef>
              <a:spcAft>
                <a:spcPts val="0"/>
              </a:spcAft>
              <a:buSzPts val="1100"/>
              <a:buNone/>
            </a:pPr>
            <a:r>
              <a:rPr lang="en-US" dirty="0"/>
              <a:t>Rather than attach all requirements documents to FBO.gov, all required templates and information noted in the solicitation or in the category attachments is housed on the new GSA Available Offerings and Requirements page. This page contains documents that are part of the solicitation. They are organized by large category to make it easier for users to find information relevant to their offerings. Each document is also noted in the solicitation, so requirements are clear.</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88c84d48f0_0_14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88c84d48f0_0_143: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514" name="Google Shape;514;g188c84d48f0_0_143: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88c84d48f0_0_1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88c84d48f0_0_149: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521" name="Google Shape;521;g188c84d48f0_0_149: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88c84d48f0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7" name="Google Shape;527;g188c84d48f0_0_167: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88c84d48f0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g188c84d48f0_0_171: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88c84d48f0_0_17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538" name="Google Shape;538;g188c84d48f0_0_176: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29c83a14a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g1429c83a14a_0_30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0: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544" name="Google Shape;544;p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88c84d499b_0_8: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dirty="0"/>
          </a:p>
        </p:txBody>
      </p:sp>
      <p:sp>
        <p:nvSpPr>
          <p:cNvPr id="553" name="Google Shape;553;g188c84d499b_0_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29c83a14a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58" name="Google Shape;158;g1429c83a14a_0_308: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8c84d48f0_0_2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88c84d48f0_0_249:notes"/>
          <p:cNvSpPr txBox="1">
            <a:spLocks noGrp="1"/>
          </p:cNvSpPr>
          <p:nvPr>
            <p:ph type="body" idx="1"/>
          </p:nvPr>
        </p:nvSpPr>
        <p:spPr>
          <a:xfrm>
            <a:off x="702312"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166" name="Google Shape;166;g188c84d48f0_0_249:notes"/>
          <p:cNvSpPr txBox="1">
            <a:spLocks noGrp="1"/>
          </p:cNvSpPr>
          <p:nvPr>
            <p:ph type="sldNum" idx="12"/>
          </p:nvPr>
        </p:nvSpPr>
        <p:spPr>
          <a:xfrm>
            <a:off x="3978131" y="8842030"/>
            <a:ext cx="3043200" cy="465600"/>
          </a:xfrm>
          <a:prstGeom prst="rect">
            <a:avLst/>
          </a:prstGeom>
        </p:spPr>
        <p:txBody>
          <a:bodyPr spcFirstLastPara="1" wrap="square" lIns="93275" tIns="46600" rIns="93275" bIns="466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88c84d48f0_0_25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88c84d48f0_0_256:notes"/>
          <p:cNvSpPr txBox="1">
            <a:spLocks noGrp="1"/>
          </p:cNvSpPr>
          <p:nvPr>
            <p:ph type="body" idx="1"/>
          </p:nvPr>
        </p:nvSpPr>
        <p:spPr>
          <a:xfrm>
            <a:off x="702312" y="4421823"/>
            <a:ext cx="5618400" cy="418920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dirty="0"/>
          </a:p>
        </p:txBody>
      </p:sp>
      <p:sp>
        <p:nvSpPr>
          <p:cNvPr id="174" name="Google Shape;174;g188c84d48f0_0_256:notes"/>
          <p:cNvSpPr txBox="1">
            <a:spLocks noGrp="1"/>
          </p:cNvSpPr>
          <p:nvPr>
            <p:ph type="sldNum" idx="12"/>
          </p:nvPr>
        </p:nvSpPr>
        <p:spPr>
          <a:xfrm>
            <a:off x="3978131" y="8842030"/>
            <a:ext cx="3043200" cy="465600"/>
          </a:xfrm>
          <a:prstGeom prst="rect">
            <a:avLst/>
          </a:prstGeom>
        </p:spPr>
        <p:txBody>
          <a:bodyPr spcFirstLastPara="1" wrap="square" lIns="93275" tIns="46600" rIns="93275" bIns="466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29c83a14a_0_6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g1429c83a14a_0_611: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p:nvPr/>
        </p:nvSpPr>
        <p:spPr>
          <a:xfrm>
            <a:off x="4419600" y="967383"/>
            <a:ext cx="4038600" cy="227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dirty="0">
                <a:solidFill>
                  <a:schemeClr val="dk1"/>
                </a:solidFill>
                <a:latin typeface="Arial"/>
                <a:ea typeface="Arial"/>
                <a:cs typeface="Arial"/>
                <a:sym typeface="Arial"/>
              </a:rPr>
              <a:t>U.S. General Services Administration</a:t>
            </a:r>
            <a:endParaRPr dirty="0">
              <a:solidFill>
                <a:schemeClr val="dk1"/>
              </a:solidFill>
            </a:endParaRPr>
          </a:p>
        </p:txBody>
      </p:sp>
      <p:sp>
        <p:nvSpPr>
          <p:cNvPr id="16" name="Google Shape;16;p2"/>
          <p:cNvSpPr/>
          <p:nvPr/>
        </p:nvSpPr>
        <p:spPr>
          <a:xfrm>
            <a:off x="3175" y="1714500"/>
            <a:ext cx="9140700" cy="4311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pic>
        <p:nvPicPr>
          <p:cNvPr id="17" name="Google Shape;17;p2"/>
          <p:cNvPicPr preferRelativeResize="0"/>
          <p:nvPr/>
        </p:nvPicPr>
        <p:blipFill>
          <a:blip r:embed="rId2">
            <a:alphaModFix/>
          </a:blip>
          <a:stretch>
            <a:fillRect/>
          </a:stretch>
        </p:blipFill>
        <p:spPr>
          <a:xfrm>
            <a:off x="291150" y="287825"/>
            <a:ext cx="678427" cy="679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8_제목 슬라이드">
  <p:cSld name="18_제목 슬라이드">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1" y="3429000"/>
            <a:ext cx="9144000" cy="3423900"/>
          </a:xfrm>
          <a:prstGeom prst="rect">
            <a:avLst/>
          </a:prstGeom>
          <a:noFill/>
          <a:ln>
            <a:noFill/>
          </a:ln>
        </p:spPr>
        <p:txBody>
          <a:bodyPr spcFirstLastPara="1" wrap="square" lIns="123150" tIns="123150" rIns="123150" bIns="12315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5" name="Google Shape;55;p11"/>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제목 슬라이드">
  <p:cSld name="6_제목 슬라이드">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4572000" y="0"/>
            <a:ext cx="4572000" cy="6858000"/>
          </a:xfrm>
          <a:prstGeom prst="rect">
            <a:avLst/>
          </a:prstGeom>
          <a:noFill/>
          <a:ln>
            <a:noFill/>
          </a:ln>
        </p:spPr>
        <p:txBody>
          <a:bodyPr spcFirstLastPara="1" wrap="square" lIns="123150" tIns="123150" rIns="123150" bIns="12315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 name="Google Shape;58;p12"/>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2400"/>
              </a:spcBef>
              <a:spcAft>
                <a:spcPts val="0"/>
              </a:spcAft>
              <a:buClr>
                <a:schemeClr val="dk1"/>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0360" algn="l" rtl="0">
              <a:lnSpc>
                <a:spcPct val="90000"/>
              </a:lnSpc>
              <a:spcBef>
                <a:spcPts val="1200"/>
              </a:spcBef>
              <a:spcAft>
                <a:spcPts val="0"/>
              </a:spcAft>
              <a:buClr>
                <a:schemeClr val="dk1"/>
              </a:buClr>
              <a:buSzPts val="1760"/>
              <a:buFont typeface="Arial"/>
              <a:buChar char="▪"/>
              <a:defRPr sz="2200" b="0" i="0" u="none" strike="noStrike" cap="none">
                <a:solidFill>
                  <a:srgbClr val="000000"/>
                </a:solidFill>
                <a:latin typeface="Arial"/>
                <a:ea typeface="Arial"/>
                <a:cs typeface="Arial"/>
                <a:sym typeface="Arial"/>
              </a:defRPr>
            </a:lvl2pPr>
            <a:lvl3pPr marL="1371600" marR="0" lvl="2" indent="-330200" algn="l" rtl="0">
              <a:lnSpc>
                <a:spcPct val="90000"/>
              </a:lnSpc>
              <a:spcBef>
                <a:spcPts val="1200"/>
              </a:spcBef>
              <a:spcAft>
                <a:spcPts val="0"/>
              </a:spcAft>
              <a:buClr>
                <a:schemeClr val="dk1"/>
              </a:buClr>
              <a:buSzPts val="1600"/>
              <a:buFont typeface="Arial"/>
              <a:buChar char="•"/>
              <a:defRPr sz="2000" b="0" i="0" u="none" strike="noStrike" cap="none">
                <a:solidFill>
                  <a:srgbClr val="000000"/>
                </a:solidFill>
                <a:latin typeface="Arial"/>
                <a:ea typeface="Arial"/>
                <a:cs typeface="Arial"/>
                <a:sym typeface="Arial"/>
              </a:defRPr>
            </a:lvl3pPr>
            <a:lvl4pPr marL="1828800" marR="0" lvl="3" indent="-320039" algn="l" rtl="0">
              <a:lnSpc>
                <a:spcPct val="90000"/>
              </a:lnSpc>
              <a:spcBef>
                <a:spcPts val="1200"/>
              </a:spcBef>
              <a:spcAft>
                <a:spcPts val="0"/>
              </a:spcAft>
              <a:buClr>
                <a:schemeClr val="dk1"/>
              </a:buClr>
              <a:buSzPts val="144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3"/>
          <p:cNvSpPr txBox="1">
            <a:spLocks noGrp="1"/>
          </p:cNvSpPr>
          <p:nvPr>
            <p:ph type="title"/>
          </p:nvPr>
        </p:nvSpPr>
        <p:spPr>
          <a:xfrm>
            <a:off x="1439800" y="581125"/>
            <a:ext cx="6553200" cy="41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2" name="Google Shape;62;p1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5" name="Google Shape;65;p1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One Content-right">
  <p:cSld name="1_One Content-righ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lvl="0" indent="-350520" algn="l" rtl="0">
              <a:lnSpc>
                <a:spcPct val="100000"/>
              </a:lnSpc>
              <a:spcBef>
                <a:spcPts val="480"/>
              </a:spcBef>
              <a:spcAft>
                <a:spcPts val="0"/>
              </a:spcAft>
              <a:buClr>
                <a:schemeClr val="dk1"/>
              </a:buClr>
              <a:buSzPts val="1920"/>
              <a:buChar char="•"/>
              <a:defRPr sz="2400"/>
            </a:lvl1pPr>
            <a:lvl2pPr marL="914400" lvl="1" indent="-340360" algn="l" rtl="0">
              <a:lnSpc>
                <a:spcPct val="100000"/>
              </a:lnSpc>
              <a:spcBef>
                <a:spcPts val="440"/>
              </a:spcBef>
              <a:spcAft>
                <a:spcPts val="0"/>
              </a:spcAft>
              <a:buClr>
                <a:schemeClr val="dk1"/>
              </a:buClr>
              <a:buSzPts val="1760"/>
              <a:buChar char="–"/>
              <a:defRPr sz="2200"/>
            </a:lvl2pPr>
            <a:lvl3pPr marL="1371600" lvl="2" indent="-330200" algn="l" rtl="0">
              <a:lnSpc>
                <a:spcPct val="100000"/>
              </a:lnSpc>
              <a:spcBef>
                <a:spcPts val="400"/>
              </a:spcBef>
              <a:spcAft>
                <a:spcPts val="0"/>
              </a:spcAft>
              <a:buClr>
                <a:schemeClr val="dk1"/>
              </a:buClr>
              <a:buSzPts val="1600"/>
              <a:buChar char="•"/>
              <a:defRPr sz="2000"/>
            </a:lvl3pPr>
            <a:lvl4pPr marL="1828800" lvl="3" indent="-320039" algn="l" rtl="0">
              <a:lnSpc>
                <a:spcPct val="100000"/>
              </a:lnSpc>
              <a:spcBef>
                <a:spcPts val="360"/>
              </a:spcBef>
              <a:spcAft>
                <a:spcPts val="0"/>
              </a:spcAft>
              <a:buClr>
                <a:schemeClr val="dk1"/>
              </a:buClr>
              <a:buSzPts val="144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68" name="Google Shape;68;p15"/>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Content2 1">
  <p:cSld name="Title &amp; Content2_1">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420700" y="1219201"/>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1800"/>
              </a:spcBef>
              <a:spcAft>
                <a:spcPts val="0"/>
              </a:spcAft>
              <a:buClr>
                <a:schemeClr val="dk1"/>
              </a:buClr>
              <a:buSzPts val="1920"/>
              <a:buFont typeface="Arial"/>
              <a:buChar char="❑"/>
              <a:defRPr sz="1800" b="0" i="0" u="none" strike="noStrike" cap="none">
                <a:solidFill>
                  <a:srgbClr val="000000"/>
                </a:solidFill>
                <a:latin typeface="Arial"/>
                <a:ea typeface="Arial"/>
                <a:cs typeface="Arial"/>
                <a:sym typeface="Arial"/>
              </a:defRPr>
            </a:lvl1pPr>
            <a:lvl2pPr marL="914400" marR="0" lvl="1" indent="-340360" algn="l" rtl="0">
              <a:lnSpc>
                <a:spcPct val="90000"/>
              </a:lnSpc>
              <a:spcBef>
                <a:spcPts val="900"/>
              </a:spcBef>
              <a:spcAft>
                <a:spcPts val="0"/>
              </a:spcAft>
              <a:buClr>
                <a:schemeClr val="dk1"/>
              </a:buClr>
              <a:buSzPts val="1760"/>
              <a:buFont typeface="Arial"/>
              <a:buChar char="▪"/>
              <a:defRPr sz="1650" b="0" i="0" u="none" strike="noStrike" cap="none">
                <a:solidFill>
                  <a:srgbClr val="000000"/>
                </a:solidFill>
                <a:latin typeface="Arial"/>
                <a:ea typeface="Arial"/>
                <a:cs typeface="Arial"/>
                <a:sym typeface="Arial"/>
              </a:defRPr>
            </a:lvl2pPr>
            <a:lvl3pPr marL="1371600" marR="0" lvl="2" indent="-330200" algn="l" rtl="0">
              <a:lnSpc>
                <a:spcPct val="90000"/>
              </a:lnSpc>
              <a:spcBef>
                <a:spcPts val="900"/>
              </a:spcBef>
              <a:spcAft>
                <a:spcPts val="0"/>
              </a:spcAft>
              <a:buClr>
                <a:schemeClr val="dk1"/>
              </a:buClr>
              <a:buSzPts val="1600"/>
              <a:buFont typeface="Arial"/>
              <a:buChar char="•"/>
              <a:defRPr sz="1500" b="0" i="0" u="none" strike="noStrike" cap="none">
                <a:solidFill>
                  <a:srgbClr val="000000"/>
                </a:solidFill>
                <a:latin typeface="Arial"/>
                <a:ea typeface="Arial"/>
                <a:cs typeface="Arial"/>
                <a:sym typeface="Arial"/>
              </a:defRPr>
            </a:lvl3pPr>
            <a:lvl4pPr marL="1828800" marR="0" lvl="3" indent="-320039" algn="l" rtl="0">
              <a:lnSpc>
                <a:spcPct val="90000"/>
              </a:lnSpc>
              <a:spcBef>
                <a:spcPts val="900"/>
              </a:spcBef>
              <a:spcAft>
                <a:spcPts val="0"/>
              </a:spcAft>
              <a:buClr>
                <a:schemeClr val="dk1"/>
              </a:buClr>
              <a:buSzPts val="144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2" name="Google Shape;72;p1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712850" y="385869"/>
            <a:ext cx="7386600" cy="11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CFFF"/>
              </a:buClr>
              <a:buSzPts val="2600"/>
              <a:buChar char="●"/>
              <a:defRPr sz="2600" b="1">
                <a:solidFill>
                  <a:srgbClr val="00CFFF"/>
                </a:solidFill>
              </a:defRPr>
            </a:lvl1pPr>
            <a:lvl2pPr lvl="1" algn="ctr" rtl="0">
              <a:spcBef>
                <a:spcPts val="0"/>
              </a:spcBef>
              <a:spcAft>
                <a:spcPts val="0"/>
              </a:spcAft>
              <a:buClr>
                <a:srgbClr val="1C304A"/>
              </a:buClr>
              <a:buSzPts val="1400"/>
              <a:buChar char="○"/>
              <a:defRPr>
                <a:solidFill>
                  <a:srgbClr val="1C304A"/>
                </a:solidFill>
              </a:defRPr>
            </a:lvl2pPr>
            <a:lvl3pPr lvl="2" algn="ctr" rtl="0">
              <a:spcBef>
                <a:spcPts val="0"/>
              </a:spcBef>
              <a:spcAft>
                <a:spcPts val="0"/>
              </a:spcAft>
              <a:buClr>
                <a:srgbClr val="1C304A"/>
              </a:buClr>
              <a:buSzPts val="1400"/>
              <a:buChar char="■"/>
              <a:defRPr>
                <a:solidFill>
                  <a:srgbClr val="1C304A"/>
                </a:solidFill>
              </a:defRPr>
            </a:lvl3pPr>
            <a:lvl4pPr lvl="3" algn="ctr" rtl="0">
              <a:spcBef>
                <a:spcPts val="0"/>
              </a:spcBef>
              <a:spcAft>
                <a:spcPts val="0"/>
              </a:spcAft>
              <a:buClr>
                <a:srgbClr val="1C304A"/>
              </a:buClr>
              <a:buSzPts val="1400"/>
              <a:buChar char="●"/>
              <a:defRPr>
                <a:solidFill>
                  <a:srgbClr val="1C304A"/>
                </a:solidFill>
              </a:defRPr>
            </a:lvl4pPr>
            <a:lvl5pPr lvl="4" algn="ctr" rtl="0">
              <a:spcBef>
                <a:spcPts val="0"/>
              </a:spcBef>
              <a:spcAft>
                <a:spcPts val="0"/>
              </a:spcAft>
              <a:buClr>
                <a:srgbClr val="1C304A"/>
              </a:buClr>
              <a:buSzPts val="1400"/>
              <a:buChar char="○"/>
              <a:defRPr>
                <a:solidFill>
                  <a:srgbClr val="1C304A"/>
                </a:solidFill>
              </a:defRPr>
            </a:lvl5pPr>
            <a:lvl6pPr lvl="5" algn="ctr" rtl="0">
              <a:spcBef>
                <a:spcPts val="0"/>
              </a:spcBef>
              <a:spcAft>
                <a:spcPts val="0"/>
              </a:spcAft>
              <a:buClr>
                <a:srgbClr val="1C304A"/>
              </a:buClr>
              <a:buSzPts val="1400"/>
              <a:buChar char="■"/>
              <a:defRPr>
                <a:solidFill>
                  <a:srgbClr val="1C304A"/>
                </a:solidFill>
              </a:defRPr>
            </a:lvl6pPr>
            <a:lvl7pPr lvl="6" algn="ctr" rtl="0">
              <a:spcBef>
                <a:spcPts val="0"/>
              </a:spcBef>
              <a:spcAft>
                <a:spcPts val="0"/>
              </a:spcAft>
              <a:buClr>
                <a:srgbClr val="1C304A"/>
              </a:buClr>
              <a:buSzPts val="1400"/>
              <a:buChar char="●"/>
              <a:defRPr>
                <a:solidFill>
                  <a:srgbClr val="1C304A"/>
                </a:solidFill>
              </a:defRPr>
            </a:lvl7pPr>
            <a:lvl8pPr lvl="7" algn="ctr" rtl="0">
              <a:spcBef>
                <a:spcPts val="0"/>
              </a:spcBef>
              <a:spcAft>
                <a:spcPts val="0"/>
              </a:spcAft>
              <a:buClr>
                <a:srgbClr val="1C304A"/>
              </a:buClr>
              <a:buSzPts val="1400"/>
              <a:buChar char="○"/>
              <a:defRPr>
                <a:solidFill>
                  <a:srgbClr val="1C304A"/>
                </a:solidFill>
              </a:defRPr>
            </a:lvl8pPr>
            <a:lvl9pPr lvl="8" algn="ctr" rtl="0">
              <a:spcBef>
                <a:spcPts val="0"/>
              </a:spcBef>
              <a:spcAft>
                <a:spcPts val="0"/>
              </a:spcAft>
              <a:buClr>
                <a:srgbClr val="1C304A"/>
              </a:buClr>
              <a:buSzPts val="1400"/>
              <a:buChar char="■"/>
              <a:defRPr>
                <a:solidFill>
                  <a:srgbClr val="1C304A"/>
                </a:solidFill>
              </a:defRPr>
            </a:lvl9pPr>
          </a:lstStyle>
          <a:p>
            <a:endParaRPr/>
          </a:p>
        </p:txBody>
      </p:sp>
      <p:sp>
        <p:nvSpPr>
          <p:cNvPr id="75" name="Google Shape;75;p17"/>
          <p:cNvSpPr txBox="1">
            <a:spLocks noGrp="1"/>
          </p:cNvSpPr>
          <p:nvPr>
            <p:ph type="body" idx="1"/>
          </p:nvPr>
        </p:nvSpPr>
        <p:spPr>
          <a:xfrm>
            <a:off x="623400" y="2206210"/>
            <a:ext cx="78915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FFFFFF"/>
              </a:buClr>
              <a:buSzPts val="14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76" name="Google Shape;76;p17"/>
          <p:cNvSpPr txBox="1">
            <a:spLocks noGrp="1"/>
          </p:cNvSpPr>
          <p:nvPr>
            <p:ph type="sldNum" idx="12"/>
          </p:nvPr>
        </p:nvSpPr>
        <p:spPr>
          <a:xfrm>
            <a:off x="8472450" y="6353852"/>
            <a:ext cx="548700" cy="349200"/>
          </a:xfrm>
          <a:prstGeom prst="rect">
            <a:avLst/>
          </a:prstGeom>
        </p:spPr>
        <p:txBody>
          <a:bodyPr spcFirstLastPara="1" wrap="square" lIns="0" tIns="0" rIns="0" bIns="0" anchor="ctr" anchorCtr="0">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2"/>
        <p:cNvGrpSpPr/>
        <p:nvPr/>
      </p:nvGrpSpPr>
      <p:grpSpPr>
        <a:xfrm>
          <a:off x="0" y="0"/>
          <a:ext cx="0" cy="0"/>
          <a:chOff x="0" y="0"/>
          <a:chExt cx="0" cy="0"/>
        </a:xfrm>
      </p:grpSpPr>
      <p:sp>
        <p:nvSpPr>
          <p:cNvPr id="83" name="Google Shape;83;p19"/>
          <p:cNvSpPr txBox="1"/>
          <p:nvPr/>
        </p:nvSpPr>
        <p:spPr>
          <a:xfrm>
            <a:off x="4419600" y="967383"/>
            <a:ext cx="4038600" cy="227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dirty="0">
                <a:solidFill>
                  <a:schemeClr val="lt2"/>
                </a:solidFill>
                <a:latin typeface="Arial"/>
                <a:ea typeface="Arial"/>
                <a:cs typeface="Arial"/>
                <a:sym typeface="Arial"/>
              </a:rPr>
              <a:t>U.S. General Services Administration</a:t>
            </a:r>
            <a:endParaRPr dirty="0"/>
          </a:p>
        </p:txBody>
      </p:sp>
      <p:sp>
        <p:nvSpPr>
          <p:cNvPr id="84" name="Google Shape;84;p19"/>
          <p:cNvSpPr/>
          <p:nvPr/>
        </p:nvSpPr>
        <p:spPr>
          <a:xfrm>
            <a:off x="3175" y="1714500"/>
            <a:ext cx="9140700" cy="4311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87" name="Google Shape;87;p2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88" name="Google Shape;88;p20"/>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21"/>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0" name="Google Shape;20;p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1" name="Google Shape;21;p3"/>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3" name="Google Shape;93;p22"/>
          <p:cNvSpPr txBox="1">
            <a:spLocks noGrp="1"/>
          </p:cNvSpPr>
          <p:nvPr>
            <p:ph type="body" idx="1"/>
          </p:nvPr>
        </p:nvSpPr>
        <p:spPr>
          <a:xfrm>
            <a:off x="457200" y="1535113"/>
            <a:ext cx="4040400" cy="6399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94" name="Google Shape;94;p22"/>
          <p:cNvSpPr txBox="1">
            <a:spLocks noGrp="1"/>
          </p:cNvSpPr>
          <p:nvPr>
            <p:ph type="body" idx="2"/>
          </p:nvPr>
        </p:nvSpPr>
        <p:spPr>
          <a:xfrm>
            <a:off x="457200" y="2174875"/>
            <a:ext cx="40404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5" name="Google Shape;95;p22"/>
          <p:cNvSpPr txBox="1">
            <a:spLocks noGrp="1"/>
          </p:cNvSpPr>
          <p:nvPr>
            <p:ph type="body" idx="3"/>
          </p:nvPr>
        </p:nvSpPr>
        <p:spPr>
          <a:xfrm>
            <a:off x="4645026"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96" name="Google Shape;96;p22"/>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7" name="Google Shape;97;p22"/>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01"/>
        <p:cNvGrpSpPr/>
        <p:nvPr/>
      </p:nvGrpSpPr>
      <p:grpSpPr>
        <a:xfrm>
          <a:off x="0" y="0"/>
          <a:ext cx="0" cy="0"/>
          <a:chOff x="0" y="0"/>
          <a:chExt cx="0" cy="0"/>
        </a:xfrm>
      </p:grpSpPr>
      <p:sp>
        <p:nvSpPr>
          <p:cNvPr id="102" name="Google Shape;102;p24"/>
          <p:cNvSpPr txBox="1">
            <a:spLocks noGrp="1"/>
          </p:cNvSpPr>
          <p:nvPr>
            <p:ph type="ctrTitle"/>
          </p:nvPr>
        </p:nvSpPr>
        <p:spPr>
          <a:xfrm>
            <a:off x="685800" y="2130425"/>
            <a:ext cx="7772400" cy="1470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a:lvl2pPr>
            <a:lvl3pPr marR="0" lvl="2" algn="l" rtl="0">
              <a:lnSpc>
                <a:spcPct val="100000"/>
              </a:lnSpc>
              <a:spcBef>
                <a:spcPts val="0"/>
              </a:spcBef>
              <a:spcAft>
                <a:spcPts val="0"/>
              </a:spcAft>
              <a:buSzPts val="1400"/>
              <a:buNone/>
              <a:defRPr sz="2400"/>
            </a:lvl3pPr>
            <a:lvl4pPr marR="0" lvl="3" algn="l" rtl="0">
              <a:lnSpc>
                <a:spcPct val="100000"/>
              </a:lnSpc>
              <a:spcBef>
                <a:spcPts val="0"/>
              </a:spcBef>
              <a:spcAft>
                <a:spcPts val="0"/>
              </a:spcAft>
              <a:buSzPts val="1400"/>
              <a:buNone/>
              <a:defRPr sz="2400"/>
            </a:lvl4pPr>
            <a:lvl5pPr marR="0" lvl="4" algn="l" rtl="0">
              <a:lnSpc>
                <a:spcPct val="100000"/>
              </a:lnSpc>
              <a:spcBef>
                <a:spcPts val="0"/>
              </a:spcBef>
              <a:spcAft>
                <a:spcPts val="0"/>
              </a:spcAft>
              <a:buSzPts val="1400"/>
              <a:buNone/>
              <a:defRPr sz="2400"/>
            </a:lvl5pPr>
            <a:lvl6pPr marR="0" lvl="5" algn="l" rtl="0">
              <a:lnSpc>
                <a:spcPct val="100000"/>
              </a:lnSpc>
              <a:spcBef>
                <a:spcPts val="0"/>
              </a:spcBef>
              <a:spcAft>
                <a:spcPts val="0"/>
              </a:spcAft>
              <a:buSzPts val="1400"/>
              <a:buNone/>
              <a:defRPr sz="2400"/>
            </a:lvl6pPr>
            <a:lvl7pPr marR="0" lvl="6" algn="l" rtl="0">
              <a:lnSpc>
                <a:spcPct val="100000"/>
              </a:lnSpc>
              <a:spcBef>
                <a:spcPts val="0"/>
              </a:spcBef>
              <a:spcAft>
                <a:spcPts val="0"/>
              </a:spcAft>
              <a:buSzPts val="1400"/>
              <a:buNone/>
              <a:defRPr sz="2400"/>
            </a:lvl7pPr>
            <a:lvl8pPr marR="0" lvl="7" algn="l" rtl="0">
              <a:lnSpc>
                <a:spcPct val="100000"/>
              </a:lnSpc>
              <a:spcBef>
                <a:spcPts val="0"/>
              </a:spcBef>
              <a:spcAft>
                <a:spcPts val="0"/>
              </a:spcAft>
              <a:buSzPts val="1400"/>
              <a:buNone/>
              <a:defRPr sz="2400"/>
            </a:lvl8pPr>
            <a:lvl9pPr marR="0" lvl="8" algn="l" rtl="0">
              <a:lnSpc>
                <a:spcPct val="100000"/>
              </a:lnSpc>
              <a:spcBef>
                <a:spcPts val="0"/>
              </a:spcBef>
              <a:spcAft>
                <a:spcPts val="0"/>
              </a:spcAft>
              <a:buSzPts val="1400"/>
              <a:buNone/>
              <a:defRPr sz="2400"/>
            </a:lvl9pPr>
          </a:lstStyle>
          <a:p>
            <a:endParaRPr/>
          </a:p>
        </p:txBody>
      </p:sp>
      <p:sp>
        <p:nvSpPr>
          <p:cNvPr id="103" name="Google Shape;103;p24"/>
          <p:cNvSpPr txBox="1">
            <a:spLocks noGrp="1"/>
          </p:cNvSpPr>
          <p:nvPr>
            <p:ph type="subTitle" idx="1"/>
          </p:nvPr>
        </p:nvSpPr>
        <p:spPr>
          <a:xfrm>
            <a:off x="1371602" y="3886200"/>
            <a:ext cx="6400800" cy="1752600"/>
          </a:xfrm>
          <a:prstGeom prst="rect">
            <a:avLst/>
          </a:prstGeom>
          <a:noFill/>
          <a:ln>
            <a:noFill/>
          </a:ln>
        </p:spPr>
        <p:txBody>
          <a:bodyPr spcFirstLastPara="1" wrap="square" lIns="123150" tIns="123150" rIns="123150" bIns="123150" anchor="t" anchorCtr="0">
            <a:noAutofit/>
          </a:bodyPr>
          <a:lstStyle>
            <a:lvl1pPr marR="0" lvl="0" algn="ctr" rtl="0">
              <a:lnSpc>
                <a:spcPct val="100000"/>
              </a:lnSpc>
              <a:spcBef>
                <a:spcPts val="862"/>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rtl="0">
              <a:lnSpc>
                <a:spcPct val="100000"/>
              </a:lnSpc>
              <a:spcBef>
                <a:spcPts val="754"/>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rtl="0">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104" name="Google Shape;104;p24"/>
          <p:cNvSpPr txBox="1">
            <a:spLocks noGrp="1"/>
          </p:cNvSpPr>
          <p:nvPr>
            <p:ph type="dt" idx="10"/>
          </p:nvPr>
        </p:nvSpPr>
        <p:spPr>
          <a:xfrm>
            <a:off x="457202" y="6356352"/>
            <a:ext cx="2133600" cy="3651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105" name="Google Shape;105;p24"/>
          <p:cNvSpPr txBox="1">
            <a:spLocks noGrp="1"/>
          </p:cNvSpPr>
          <p:nvPr>
            <p:ph type="ftr" idx="11"/>
          </p:nvPr>
        </p:nvSpPr>
        <p:spPr>
          <a:xfrm>
            <a:off x="3124201" y="6356352"/>
            <a:ext cx="2895600" cy="3651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106" name="Google Shape;106;p24"/>
          <p:cNvSpPr txBox="1">
            <a:spLocks noGrp="1"/>
          </p:cNvSpPr>
          <p:nvPr>
            <p:ph type="sldNum" idx="12"/>
          </p:nvPr>
        </p:nvSpPr>
        <p:spPr>
          <a:xfrm>
            <a:off x="6553202" y="6356352"/>
            <a:ext cx="2133600" cy="365100"/>
          </a:xfrm>
          <a:prstGeom prst="rect">
            <a:avLst/>
          </a:prstGeom>
          <a:noFill/>
          <a:ln>
            <a:noFill/>
          </a:ln>
        </p:spPr>
        <p:txBody>
          <a:bodyPr spcFirstLastPara="1" wrap="square" lIns="123150" tIns="61550" rIns="123150" bIns="61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9" name="Google Shape;109;p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0" name="Google Shape;110;p25"/>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111"/>
        <p:cNvGrpSpPr/>
        <p:nvPr/>
      </p:nvGrpSpPr>
      <p:grpSpPr>
        <a:xfrm>
          <a:off x="0" y="0"/>
          <a:ext cx="0" cy="0"/>
          <a:chOff x="0" y="0"/>
          <a:chExt cx="0" cy="0"/>
        </a:xfrm>
      </p:grpSpPr>
      <p:sp>
        <p:nvSpPr>
          <p:cNvPr id="112" name="Google Shape;112;p26"/>
          <p:cNvSpPr>
            <a:spLocks noGrp="1"/>
          </p:cNvSpPr>
          <p:nvPr>
            <p:ph type="pic" idx="2"/>
          </p:nvPr>
        </p:nvSpPr>
        <p:spPr>
          <a:xfrm>
            <a:off x="740739"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113" name="Google Shape;113;p26"/>
          <p:cNvSpPr>
            <a:spLocks noGrp="1"/>
          </p:cNvSpPr>
          <p:nvPr>
            <p:ph type="pic" idx="3"/>
          </p:nvPr>
        </p:nvSpPr>
        <p:spPr>
          <a:xfrm>
            <a:off x="2714682"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114" name="Google Shape;114;p26"/>
          <p:cNvSpPr>
            <a:spLocks noGrp="1"/>
          </p:cNvSpPr>
          <p:nvPr>
            <p:ph type="pic" idx="4"/>
          </p:nvPr>
        </p:nvSpPr>
        <p:spPr>
          <a:xfrm>
            <a:off x="4688625"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115" name="Google Shape;115;p26"/>
          <p:cNvSpPr>
            <a:spLocks noGrp="1"/>
          </p:cNvSpPr>
          <p:nvPr>
            <p:ph type="pic" idx="5"/>
          </p:nvPr>
        </p:nvSpPr>
        <p:spPr>
          <a:xfrm>
            <a:off x="6662568"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116" name="Google Shape;116;p26"/>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5_제목 슬라이드 1">
  <p:cSld name="26_제목 슬라이드">
    <p:spTree>
      <p:nvGrpSpPr>
        <p:cNvPr id="1" name="Shape 117"/>
        <p:cNvGrpSpPr/>
        <p:nvPr/>
      </p:nvGrpSpPr>
      <p:grpSpPr>
        <a:xfrm>
          <a:off x="0" y="0"/>
          <a:ext cx="0" cy="0"/>
          <a:chOff x="0" y="0"/>
          <a:chExt cx="0" cy="0"/>
        </a:xfrm>
      </p:grpSpPr>
      <p:sp>
        <p:nvSpPr>
          <p:cNvPr id="118" name="Google Shape;118;p27"/>
          <p:cNvSpPr>
            <a:spLocks noGrp="1"/>
          </p:cNvSpPr>
          <p:nvPr>
            <p:ph type="pic" idx="2"/>
          </p:nvPr>
        </p:nvSpPr>
        <p:spPr>
          <a:xfrm>
            <a:off x="5649686" y="0"/>
            <a:ext cx="27759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119" name="Google Shape;119;p27"/>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_제목 슬라이드">
  <p:cSld name="18_제목 슬라이드">
    <p:spTree>
      <p:nvGrpSpPr>
        <p:cNvPr id="1" name="Shape 120"/>
        <p:cNvGrpSpPr/>
        <p:nvPr/>
      </p:nvGrpSpPr>
      <p:grpSpPr>
        <a:xfrm>
          <a:off x="0" y="0"/>
          <a:ext cx="0" cy="0"/>
          <a:chOff x="0" y="0"/>
          <a:chExt cx="0" cy="0"/>
        </a:xfrm>
      </p:grpSpPr>
      <p:sp>
        <p:nvSpPr>
          <p:cNvPr id="121" name="Google Shape;121;p28"/>
          <p:cNvSpPr>
            <a:spLocks noGrp="1"/>
          </p:cNvSpPr>
          <p:nvPr>
            <p:ph type="pic" idx="2"/>
          </p:nvPr>
        </p:nvSpPr>
        <p:spPr>
          <a:xfrm>
            <a:off x="1" y="3429000"/>
            <a:ext cx="9144000" cy="3423900"/>
          </a:xfrm>
          <a:prstGeom prst="rect">
            <a:avLst/>
          </a:prstGeom>
          <a:noFill/>
          <a:ln>
            <a:noFill/>
          </a:ln>
        </p:spPr>
        <p:txBody>
          <a:bodyPr spcFirstLastPara="1" wrap="square" lIns="123150" tIns="123150" rIns="123150" bIns="12315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2" name="Google Shape;122;p28"/>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제목 슬라이드">
  <p:cSld name="6_제목 슬라이드">
    <p:spTree>
      <p:nvGrpSpPr>
        <p:cNvPr id="1" name="Shape 123"/>
        <p:cNvGrpSpPr/>
        <p:nvPr/>
      </p:nvGrpSpPr>
      <p:grpSpPr>
        <a:xfrm>
          <a:off x="0" y="0"/>
          <a:ext cx="0" cy="0"/>
          <a:chOff x="0" y="0"/>
          <a:chExt cx="0" cy="0"/>
        </a:xfrm>
      </p:grpSpPr>
      <p:sp>
        <p:nvSpPr>
          <p:cNvPr id="124" name="Google Shape;124;p29"/>
          <p:cNvSpPr>
            <a:spLocks noGrp="1"/>
          </p:cNvSpPr>
          <p:nvPr>
            <p:ph type="pic" idx="2"/>
          </p:nvPr>
        </p:nvSpPr>
        <p:spPr>
          <a:xfrm>
            <a:off x="4572000" y="0"/>
            <a:ext cx="4572000" cy="6858000"/>
          </a:xfrm>
          <a:prstGeom prst="rect">
            <a:avLst/>
          </a:prstGeom>
          <a:noFill/>
          <a:ln>
            <a:noFill/>
          </a:ln>
        </p:spPr>
        <p:txBody>
          <a:bodyPr spcFirstLastPara="1" wrap="square" lIns="123150" tIns="123150" rIns="123150" bIns="12315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5" name="Google Shape;125;p29"/>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6" name="Google Shape;26;p5"/>
          <p:cNvSpPr txBox="1">
            <a:spLocks noGrp="1"/>
          </p:cNvSpPr>
          <p:nvPr>
            <p:ph type="body" idx="1"/>
          </p:nvPr>
        </p:nvSpPr>
        <p:spPr>
          <a:xfrm>
            <a:off x="457200" y="1535113"/>
            <a:ext cx="4040400" cy="6399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7" name="Google Shape;27;p5"/>
          <p:cNvSpPr txBox="1">
            <a:spLocks noGrp="1"/>
          </p:cNvSpPr>
          <p:nvPr>
            <p:ph type="body" idx="2"/>
          </p:nvPr>
        </p:nvSpPr>
        <p:spPr>
          <a:xfrm>
            <a:off x="457200" y="2174875"/>
            <a:ext cx="40404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8" name="Google Shape;28;p5"/>
          <p:cNvSpPr txBox="1">
            <a:spLocks noGrp="1"/>
          </p:cNvSpPr>
          <p:nvPr>
            <p:ph type="body" idx="3"/>
          </p:nvPr>
        </p:nvSpPr>
        <p:spPr>
          <a:xfrm>
            <a:off x="4645026"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9" name="Google Shape;29;p5"/>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33" name="Google Shape;33;p6"/>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685800" y="2130425"/>
            <a:ext cx="7772400" cy="1470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a:lvl2pPr>
            <a:lvl3pPr marR="0" lvl="2" algn="l" rtl="0">
              <a:lnSpc>
                <a:spcPct val="100000"/>
              </a:lnSpc>
              <a:spcBef>
                <a:spcPts val="0"/>
              </a:spcBef>
              <a:spcAft>
                <a:spcPts val="0"/>
              </a:spcAft>
              <a:buSzPts val="1400"/>
              <a:buNone/>
              <a:defRPr sz="2400"/>
            </a:lvl3pPr>
            <a:lvl4pPr marR="0" lvl="3" algn="l" rtl="0">
              <a:lnSpc>
                <a:spcPct val="100000"/>
              </a:lnSpc>
              <a:spcBef>
                <a:spcPts val="0"/>
              </a:spcBef>
              <a:spcAft>
                <a:spcPts val="0"/>
              </a:spcAft>
              <a:buSzPts val="1400"/>
              <a:buNone/>
              <a:defRPr sz="2400"/>
            </a:lvl4pPr>
            <a:lvl5pPr marR="0" lvl="4" algn="l" rtl="0">
              <a:lnSpc>
                <a:spcPct val="100000"/>
              </a:lnSpc>
              <a:spcBef>
                <a:spcPts val="0"/>
              </a:spcBef>
              <a:spcAft>
                <a:spcPts val="0"/>
              </a:spcAft>
              <a:buSzPts val="1400"/>
              <a:buNone/>
              <a:defRPr sz="2400"/>
            </a:lvl5pPr>
            <a:lvl6pPr marR="0" lvl="5" algn="l" rtl="0">
              <a:lnSpc>
                <a:spcPct val="100000"/>
              </a:lnSpc>
              <a:spcBef>
                <a:spcPts val="0"/>
              </a:spcBef>
              <a:spcAft>
                <a:spcPts val="0"/>
              </a:spcAft>
              <a:buSzPts val="1400"/>
              <a:buNone/>
              <a:defRPr sz="2400"/>
            </a:lvl6pPr>
            <a:lvl7pPr marR="0" lvl="6" algn="l" rtl="0">
              <a:lnSpc>
                <a:spcPct val="100000"/>
              </a:lnSpc>
              <a:spcBef>
                <a:spcPts val="0"/>
              </a:spcBef>
              <a:spcAft>
                <a:spcPts val="0"/>
              </a:spcAft>
              <a:buSzPts val="1400"/>
              <a:buNone/>
              <a:defRPr sz="2400"/>
            </a:lvl7pPr>
            <a:lvl8pPr marR="0" lvl="7" algn="l" rtl="0">
              <a:lnSpc>
                <a:spcPct val="100000"/>
              </a:lnSpc>
              <a:spcBef>
                <a:spcPts val="0"/>
              </a:spcBef>
              <a:spcAft>
                <a:spcPts val="0"/>
              </a:spcAft>
              <a:buSzPts val="1400"/>
              <a:buNone/>
              <a:defRPr sz="2400"/>
            </a:lvl8pPr>
            <a:lvl9pPr marR="0" lvl="8" algn="l" rtl="0">
              <a:lnSpc>
                <a:spcPct val="100000"/>
              </a:lnSpc>
              <a:spcBef>
                <a:spcPts val="0"/>
              </a:spcBef>
              <a:spcAft>
                <a:spcPts val="0"/>
              </a:spcAft>
              <a:buSzPts val="1400"/>
              <a:buNone/>
              <a:defRPr sz="2400"/>
            </a:lvl9pPr>
          </a:lstStyle>
          <a:p>
            <a:endParaRPr/>
          </a:p>
        </p:txBody>
      </p:sp>
      <p:sp>
        <p:nvSpPr>
          <p:cNvPr id="36" name="Google Shape;36;p7"/>
          <p:cNvSpPr txBox="1">
            <a:spLocks noGrp="1"/>
          </p:cNvSpPr>
          <p:nvPr>
            <p:ph type="subTitle" idx="1"/>
          </p:nvPr>
        </p:nvSpPr>
        <p:spPr>
          <a:xfrm>
            <a:off x="1371602" y="3886200"/>
            <a:ext cx="6400800" cy="1752600"/>
          </a:xfrm>
          <a:prstGeom prst="rect">
            <a:avLst/>
          </a:prstGeom>
          <a:noFill/>
          <a:ln>
            <a:noFill/>
          </a:ln>
        </p:spPr>
        <p:txBody>
          <a:bodyPr spcFirstLastPara="1" wrap="square" lIns="123150" tIns="123150" rIns="123150" bIns="123150" anchor="t" anchorCtr="0">
            <a:noAutofit/>
          </a:bodyPr>
          <a:lstStyle>
            <a:lvl1pPr marR="0" lvl="0" algn="ctr" rtl="0">
              <a:lnSpc>
                <a:spcPct val="100000"/>
              </a:lnSpc>
              <a:spcBef>
                <a:spcPts val="862"/>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rtl="0">
              <a:lnSpc>
                <a:spcPct val="100000"/>
              </a:lnSpc>
              <a:spcBef>
                <a:spcPts val="754"/>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rtl="0">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37" name="Google Shape;37;p7"/>
          <p:cNvSpPr txBox="1">
            <a:spLocks noGrp="1"/>
          </p:cNvSpPr>
          <p:nvPr>
            <p:ph type="dt" idx="10"/>
          </p:nvPr>
        </p:nvSpPr>
        <p:spPr>
          <a:xfrm>
            <a:off x="457202" y="6356352"/>
            <a:ext cx="2133600" cy="3651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38" name="Google Shape;38;p7"/>
          <p:cNvSpPr txBox="1">
            <a:spLocks noGrp="1"/>
          </p:cNvSpPr>
          <p:nvPr>
            <p:ph type="ftr" idx="11"/>
          </p:nvPr>
        </p:nvSpPr>
        <p:spPr>
          <a:xfrm>
            <a:off x="3124201" y="6356352"/>
            <a:ext cx="2895600" cy="3651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39" name="Google Shape;39;p7"/>
          <p:cNvSpPr txBox="1">
            <a:spLocks noGrp="1"/>
          </p:cNvSpPr>
          <p:nvPr>
            <p:ph type="sldNum" idx="12"/>
          </p:nvPr>
        </p:nvSpPr>
        <p:spPr>
          <a:xfrm>
            <a:off x="6553202" y="6356352"/>
            <a:ext cx="2133600" cy="365100"/>
          </a:xfrm>
          <a:prstGeom prst="rect">
            <a:avLst/>
          </a:prstGeom>
          <a:noFill/>
          <a:ln>
            <a:noFill/>
          </a:ln>
        </p:spPr>
        <p:txBody>
          <a:bodyPr spcFirstLastPara="1" wrap="square" lIns="123150" tIns="61550" rIns="123150" bIns="61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 name="Google Shape;42;p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3" name="Google Shape;43;p8"/>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40739"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46" name="Google Shape;46;p9"/>
          <p:cNvSpPr>
            <a:spLocks noGrp="1"/>
          </p:cNvSpPr>
          <p:nvPr>
            <p:ph type="pic" idx="3"/>
          </p:nvPr>
        </p:nvSpPr>
        <p:spPr>
          <a:xfrm>
            <a:off x="2714682"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47" name="Google Shape;47;p9"/>
          <p:cNvSpPr>
            <a:spLocks noGrp="1"/>
          </p:cNvSpPr>
          <p:nvPr>
            <p:ph type="pic" idx="4"/>
          </p:nvPr>
        </p:nvSpPr>
        <p:spPr>
          <a:xfrm>
            <a:off x="4688625"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48" name="Google Shape;48;p9"/>
          <p:cNvSpPr>
            <a:spLocks noGrp="1"/>
          </p:cNvSpPr>
          <p:nvPr>
            <p:ph type="pic" idx="5"/>
          </p:nvPr>
        </p:nvSpPr>
        <p:spPr>
          <a:xfrm>
            <a:off x="6662568" y="2253456"/>
            <a:ext cx="1763400" cy="2351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49" name="Google Shape;49;p9"/>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5_제목 슬라이드 1">
  <p:cSld name="26_제목 슬라이드">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5649686" y="0"/>
            <a:ext cx="27759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dirty="0"/>
          </a:p>
        </p:txBody>
      </p:sp>
      <p:sp>
        <p:nvSpPr>
          <p:cNvPr id="52" name="Google Shape;52;p10"/>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520725"/>
            <a:ext cx="9140700" cy="3375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sz="1400" dirty="0">
              <a:solidFill>
                <a:srgbClr val="000000"/>
              </a:solidFill>
            </a:endParaRPr>
          </a:p>
        </p:txBody>
      </p:sp>
      <p:sp>
        <p:nvSpPr>
          <p:cNvPr id="12" name="Google Shape;12;p1"/>
          <p:cNvSpPr/>
          <p:nvPr/>
        </p:nvSpPr>
        <p:spPr>
          <a:xfrm>
            <a:off x="0" y="0"/>
            <a:ext cx="9144000" cy="6000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pic>
        <p:nvPicPr>
          <p:cNvPr id="13" name="Google Shape;13;p1"/>
          <p:cNvPicPr preferRelativeResize="0"/>
          <p:nvPr/>
        </p:nvPicPr>
        <p:blipFill>
          <a:blip r:embed="rId18">
            <a:alphaModFix/>
          </a:blip>
          <a:stretch>
            <a:fillRect/>
          </a:stretch>
        </p:blipFill>
        <p:spPr>
          <a:xfrm>
            <a:off x="291150" y="287825"/>
            <a:ext cx="678427" cy="6795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p:nvPr/>
        </p:nvSpPr>
        <p:spPr>
          <a:xfrm>
            <a:off x="3175" y="6520725"/>
            <a:ext cx="9140700" cy="3375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79" name="Google Shape;79;p18"/>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dirty="0"/>
              <a:t>2</a:t>
            </a:r>
            <a:endParaRPr sz="1400" dirty="0">
              <a:solidFill>
                <a:srgbClr val="000000"/>
              </a:solidFill>
            </a:endParaRPr>
          </a:p>
        </p:txBody>
      </p:sp>
      <p:sp>
        <p:nvSpPr>
          <p:cNvPr id="80" name="Google Shape;80;p18"/>
          <p:cNvSpPr/>
          <p:nvPr/>
        </p:nvSpPr>
        <p:spPr>
          <a:xfrm>
            <a:off x="0" y="0"/>
            <a:ext cx="9144000" cy="6000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pic>
        <p:nvPicPr>
          <p:cNvPr id="81" name="Google Shape;81;p18"/>
          <p:cNvPicPr preferRelativeResize="0"/>
          <p:nvPr/>
        </p:nvPicPr>
        <p:blipFill>
          <a:blip r:embed="rId13">
            <a:alphaModFix/>
          </a:blip>
          <a:stretch>
            <a:fillRect/>
          </a:stretch>
        </p:blipFill>
        <p:spPr>
          <a:xfrm>
            <a:off x="291150" y="287825"/>
            <a:ext cx="678427" cy="6795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www.fpds.gov"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go.usa.gov/xSMJP"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gsa.gov/schedul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gsa.gov/startupspringboard"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sam.gov/opp/7beca3dcd7c5460b882303175c93e767/view"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hyperlink" Target="https://eoffer.gsa.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sa.gov/mascategoryrequiremen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www.gsa.gov/masscopeandtemplat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o.usa.gov/xHssj"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go.usa.gov/xSUa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go.usa.gov/xHss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interact.gsa.gov/groups/multiple-award-schedules" TargetMode="External"/><Relationship Id="rId7" Type="http://schemas.openxmlformats.org/officeDocument/2006/relationships/hyperlink" Target="http://www.gsa.gov/masscopeandtemplates"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hyperlink" Target="http://www.gsa.gov/masroadmap" TargetMode="External"/><Relationship Id="rId5" Type="http://schemas.openxmlformats.org/officeDocument/2006/relationships/hyperlink" Target="http://www.gsa.gov/schedules" TargetMode="External"/><Relationship Id="rId4" Type="http://schemas.openxmlformats.org/officeDocument/2006/relationships/hyperlink" Target="https://www.gsa.gov/buying-selling/purchasing-programs/gsa-schedule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mailto:maspmo@gsa.gov" TargetMode="External"/><Relationship Id="rId3" Type="http://schemas.openxmlformats.org/officeDocument/2006/relationships/hyperlink" Target="http://www.gsa.gov/events" TargetMode="External"/><Relationship Id="rId7" Type="http://schemas.openxmlformats.org/officeDocument/2006/relationships/hyperlink" Target="https://gtpac.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aptac-us.org/" TargetMode="External"/><Relationship Id="rId5" Type="http://schemas.openxmlformats.org/officeDocument/2006/relationships/hyperlink" Target="https://interact.gsa.gov/groups/small-business-solutions" TargetMode="External"/><Relationship Id="rId4" Type="http://schemas.openxmlformats.org/officeDocument/2006/relationships/hyperlink" Target="http://www.gsa.gov/smallbiz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hyperlink" Target="https://interact.gsa.gov/groups/small-business-solutions" TargetMode="External"/><Relationship Id="rId3" Type="http://schemas.openxmlformats.org/officeDocument/2006/relationships/image" Target="../media/image16.png"/><Relationship Id="rId7" Type="http://schemas.openxmlformats.org/officeDocument/2006/relationships/hyperlink" Target="http://www.gsa.gov/smallbizresources" TargetMode="External"/><Relationship Id="rId12"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gsa.gov/events" TargetMode="External"/><Relationship Id="rId11" Type="http://schemas.openxmlformats.org/officeDocument/2006/relationships/image" Target="../media/image17.png"/><Relationship Id="rId5" Type="http://schemas.openxmlformats.org/officeDocument/2006/relationships/hyperlink" Target="http://www.gsa.gov/schedule" TargetMode="External"/><Relationship Id="rId10" Type="http://schemas.openxmlformats.org/officeDocument/2006/relationships/hyperlink" Target="mailto:maspmo@gsa.gov" TargetMode="External"/><Relationship Id="rId4" Type="http://schemas.openxmlformats.org/officeDocument/2006/relationships/hyperlink" Target="http://www.gsa.gov/masroadmap" TargetMode="External"/><Relationship Id="rId9" Type="http://schemas.openxmlformats.org/officeDocument/2006/relationships/hyperlink" Target="https://gtpac.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idx="4294967295"/>
          </p:nvPr>
        </p:nvSpPr>
        <p:spPr>
          <a:xfrm>
            <a:off x="796050" y="3429000"/>
            <a:ext cx="7551900" cy="1505700"/>
          </a:xfrm>
          <a:prstGeom prst="rect">
            <a:avLst/>
          </a:prstGeom>
          <a:noFill/>
          <a:ln>
            <a:noFill/>
            <a:prstDash/>
          </a:ln>
          <a:effectLst/>
        </p:spPr>
        <p:txBody>
          <a:bodyPr rot="0" spcFirstLastPara="1" vertOverflow="overflow" horzOverflow="overflow" vert="horz" wrap="square" lIns="123150" tIns="61550" rIns="123150" bIns="6155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000000"/>
                </a:solidFill>
                <a:effectLst/>
                <a:uLnTx/>
                <a:uFillTx/>
                <a:latin typeface="Arial"/>
                <a:ea typeface="Arial"/>
                <a:cs typeface="Arial"/>
                <a:sym typeface="Arial"/>
              </a:rPr>
              <a:t>How to Become a GSA Multiple Award Schedule Contractor</a:t>
            </a:r>
            <a:endParaRPr kumimoji="0" lang="en-US" sz="3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a:spLocks noGrp="1"/>
          </p:cNvSpPr>
          <p:nvPr>
            <p:ph type="body" idx="1"/>
          </p:nvPr>
        </p:nvSpPr>
        <p:spPr>
          <a:xfrm>
            <a:off x="1114800" y="1795400"/>
            <a:ext cx="7572000" cy="2759100"/>
          </a:xfrm>
          <a:prstGeom prst="rect">
            <a:avLst/>
          </a:prstGeom>
          <a:noFill/>
          <a:ln>
            <a:noFill/>
          </a:ln>
        </p:spPr>
        <p:txBody>
          <a:bodyPr spcFirstLastPara="1" wrap="square" lIns="91425" tIns="45700" rIns="91425" bIns="45700" anchor="t" anchorCtr="0">
            <a:noAutofit/>
          </a:bodyPr>
          <a:lstStyle/>
          <a:p>
            <a:pPr marL="457200" lvl="0" indent="-355600" algn="l" rtl="0">
              <a:lnSpc>
                <a:spcPct val="200000"/>
              </a:lnSpc>
              <a:spcBef>
                <a:spcPts val="1200"/>
              </a:spcBef>
              <a:spcAft>
                <a:spcPts val="0"/>
              </a:spcAft>
              <a:buSzPts val="2000"/>
              <a:buFont typeface="Helvetica Neue"/>
              <a:buChar char="●"/>
            </a:pPr>
            <a:r>
              <a:rPr lang="en-US" sz="2000" b="1" dirty="0">
                <a:solidFill>
                  <a:schemeClr val="dk1"/>
                </a:solidFill>
              </a:rPr>
              <a:t>Large Category:   12 Large Categories</a:t>
            </a:r>
            <a:endParaRPr sz="2000" b="1" dirty="0">
              <a:solidFill>
                <a:schemeClr val="dk1"/>
              </a:solidFill>
            </a:endParaRPr>
          </a:p>
          <a:p>
            <a:pPr marL="914400" lvl="1" indent="-355600" algn="l" rtl="0">
              <a:lnSpc>
                <a:spcPct val="200000"/>
              </a:lnSpc>
              <a:spcBef>
                <a:spcPts val="0"/>
              </a:spcBef>
              <a:spcAft>
                <a:spcPts val="0"/>
              </a:spcAft>
              <a:buSzPts val="2000"/>
              <a:buFont typeface="Helvetica Neue"/>
              <a:buChar char="○"/>
            </a:pPr>
            <a:r>
              <a:rPr lang="en-US" sz="2000" b="1" dirty="0">
                <a:solidFill>
                  <a:schemeClr val="dk1"/>
                </a:solidFill>
              </a:rPr>
              <a:t>Subcategory:  83 Subcategories</a:t>
            </a:r>
            <a:endParaRPr sz="2000" b="1" dirty="0">
              <a:solidFill>
                <a:schemeClr val="dk1"/>
              </a:solidFill>
            </a:endParaRPr>
          </a:p>
          <a:p>
            <a:pPr marL="1371600" lvl="2" indent="-355600" algn="l" rtl="0">
              <a:lnSpc>
                <a:spcPct val="200000"/>
              </a:lnSpc>
              <a:spcBef>
                <a:spcPts val="0"/>
              </a:spcBef>
              <a:spcAft>
                <a:spcPts val="0"/>
              </a:spcAft>
              <a:buSzPts val="2000"/>
              <a:buFont typeface="Helvetica Neue"/>
              <a:buChar char="■"/>
            </a:pPr>
            <a:r>
              <a:rPr lang="en-US" sz="2000" b="1" dirty="0">
                <a:solidFill>
                  <a:schemeClr val="dk1"/>
                </a:solidFill>
              </a:rPr>
              <a:t>Special Item Number (SIN):  330 SINs</a:t>
            </a:r>
            <a:endParaRPr sz="2000" b="1" dirty="0">
              <a:solidFill>
                <a:schemeClr val="dk1"/>
              </a:solidFill>
            </a:endParaRPr>
          </a:p>
          <a:p>
            <a:pPr marL="342900" lvl="0" indent="-215900" algn="l" rtl="0">
              <a:lnSpc>
                <a:spcPct val="100000"/>
              </a:lnSpc>
              <a:spcBef>
                <a:spcPts val="0"/>
              </a:spcBef>
              <a:spcAft>
                <a:spcPts val="0"/>
              </a:spcAft>
              <a:buNone/>
            </a:pPr>
            <a:endParaRPr sz="2000" b="1" dirty="0">
              <a:solidFill>
                <a:schemeClr val="dk1"/>
              </a:solidFill>
            </a:endParaRPr>
          </a:p>
          <a:p>
            <a:pPr marL="342900" lvl="0" indent="-215900" algn="l" rtl="0">
              <a:lnSpc>
                <a:spcPct val="100000"/>
              </a:lnSpc>
              <a:spcBef>
                <a:spcPts val="0"/>
              </a:spcBef>
              <a:spcAft>
                <a:spcPts val="0"/>
              </a:spcAft>
              <a:buNone/>
            </a:pPr>
            <a:endParaRPr sz="2000" b="1" dirty="0">
              <a:solidFill>
                <a:schemeClr val="dk1"/>
              </a:solidFill>
            </a:endParaRPr>
          </a:p>
          <a:p>
            <a:pPr marL="342900" lvl="0" indent="-215900" algn="l" rtl="0">
              <a:lnSpc>
                <a:spcPct val="100000"/>
              </a:lnSpc>
              <a:spcBef>
                <a:spcPts val="0"/>
              </a:spcBef>
              <a:spcAft>
                <a:spcPts val="0"/>
              </a:spcAft>
              <a:buNone/>
            </a:pPr>
            <a:endParaRPr sz="2000" b="1" dirty="0">
              <a:solidFill>
                <a:schemeClr val="dk1"/>
              </a:solidFill>
            </a:endParaRPr>
          </a:p>
        </p:txBody>
      </p:sp>
      <p:sp>
        <p:nvSpPr>
          <p:cNvPr id="188" name="Google Shape;188;p39"/>
          <p:cNvSpPr txBox="1">
            <a:spLocks noGrp="1"/>
          </p:cNvSpPr>
          <p:nvPr>
            <p:ph type="title" idx="4294967295"/>
          </p:nvPr>
        </p:nvSpPr>
        <p:spPr>
          <a:xfrm>
            <a:off x="1114800" y="413425"/>
            <a:ext cx="7333800" cy="63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chemeClr val="dk1"/>
                </a:solidFill>
                <a:effectLst/>
                <a:highlight>
                  <a:schemeClr val="lt1"/>
                </a:highlight>
                <a:uLnTx/>
                <a:uFillTx/>
                <a:latin typeface="Helvetica Neue"/>
                <a:ea typeface="Helvetica Neue"/>
                <a:cs typeface="Helvetica Neue"/>
                <a:sym typeface="Helvetica Neue"/>
              </a:rPr>
              <a:t>Multiple Award Schedule</a:t>
            </a:r>
            <a:endParaRPr kumimoji="0" lang="en-US" sz="25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40"/>
          <p:cNvGraphicFramePr/>
          <p:nvPr/>
        </p:nvGraphicFramePr>
        <p:xfrm>
          <a:off x="835475" y="1687650"/>
          <a:ext cx="7718000" cy="4510500"/>
        </p:xfrm>
        <a:graphic>
          <a:graphicData uri="http://schemas.openxmlformats.org/drawingml/2006/table">
            <a:tbl>
              <a:tblPr firstRow="1" bandRow="1">
                <a:gradFill>
                  <a:gsLst>
                    <a:gs pos="0">
                      <a:srgbClr val="2D5C97"/>
                    </a:gs>
                    <a:gs pos="80000">
                      <a:srgbClr val="3C7AC5"/>
                    </a:gs>
                    <a:gs pos="100000">
                      <a:srgbClr val="397BC9"/>
                    </a:gs>
                  </a:gsLst>
                  <a:lin ang="16200038" scaled="0"/>
                </a:gradFill>
                <a:tableStyleId>{CDDD921D-8CC1-408E-9AB6-204AA71B33F1}</a:tableStyleId>
              </a:tblPr>
              <a:tblGrid>
                <a:gridCol w="1929500">
                  <a:extLst>
                    <a:ext uri="{9D8B030D-6E8A-4147-A177-3AD203B41FA5}">
                      <a16:colId xmlns:a16="http://schemas.microsoft.com/office/drawing/2014/main" val="20000"/>
                    </a:ext>
                  </a:extLst>
                </a:gridCol>
                <a:gridCol w="1929500">
                  <a:extLst>
                    <a:ext uri="{9D8B030D-6E8A-4147-A177-3AD203B41FA5}">
                      <a16:colId xmlns:a16="http://schemas.microsoft.com/office/drawing/2014/main" val="20001"/>
                    </a:ext>
                  </a:extLst>
                </a:gridCol>
                <a:gridCol w="1929500">
                  <a:extLst>
                    <a:ext uri="{9D8B030D-6E8A-4147-A177-3AD203B41FA5}">
                      <a16:colId xmlns:a16="http://schemas.microsoft.com/office/drawing/2014/main" val="20002"/>
                    </a:ext>
                  </a:extLst>
                </a:gridCol>
                <a:gridCol w="1929500">
                  <a:extLst>
                    <a:ext uri="{9D8B030D-6E8A-4147-A177-3AD203B41FA5}">
                      <a16:colId xmlns:a16="http://schemas.microsoft.com/office/drawing/2014/main" val="20003"/>
                    </a:ext>
                  </a:extLst>
                </a:gridCol>
              </a:tblGrid>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solidFill>
                            <a:srgbClr val="000000"/>
                          </a:solidFill>
                          <a:latin typeface="Arial"/>
                          <a:ea typeface="Arial"/>
                          <a:cs typeface="Arial"/>
                          <a:sym typeface="Arial"/>
                        </a:rPr>
                        <a:t>Facilities</a:t>
                      </a:r>
                      <a:endParaRPr sz="1900"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solidFill>
                            <a:srgbClr val="000000"/>
                          </a:solidFill>
                          <a:latin typeface="Arial"/>
                          <a:ea typeface="Arial"/>
                          <a:cs typeface="Arial"/>
                          <a:sym typeface="Arial"/>
                        </a:rPr>
                        <a:t>Furniture and Furnishings</a:t>
                      </a:r>
                      <a:endParaRPr sz="1900"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solidFill>
                            <a:srgbClr val="000000"/>
                          </a:solidFill>
                          <a:latin typeface="Arial"/>
                          <a:ea typeface="Arial"/>
                          <a:cs typeface="Arial"/>
                          <a:sym typeface="Arial"/>
                        </a:rPr>
                        <a:t>Human Capital</a:t>
                      </a:r>
                      <a:endParaRPr sz="1900"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solidFill>
                            <a:srgbClr val="000000"/>
                          </a:solidFill>
                          <a:latin typeface="Arial"/>
                          <a:ea typeface="Arial"/>
                          <a:cs typeface="Arial"/>
                          <a:sym typeface="Arial"/>
                        </a:rPr>
                        <a:t>Industrial Products and Services</a:t>
                      </a:r>
                      <a:endParaRPr sz="1900"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0"/>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Information Technology </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Miscellaneous </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Office Management</a:t>
                      </a:r>
                      <a:endParaRPr b="1" dirty="0">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Professional Services</a:t>
                      </a:r>
                      <a:endParaRPr b="1" dirty="0">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1"/>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Scientific Management  and Solutions</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Security and Protection</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Transportation and Logistics </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rgbClr val="000000"/>
                          </a:solidFill>
                          <a:latin typeface="Arial"/>
                          <a:ea typeface="Arial"/>
                          <a:cs typeface="Arial"/>
                          <a:sym typeface="Arial"/>
                        </a:rPr>
                        <a:t>Travel</a:t>
                      </a:r>
                      <a:endParaRPr sz="1900" b="1" u="none" strike="noStrike" cap="none" dirty="0">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2"/>
                  </a:ext>
                </a:extLst>
              </a:tr>
            </a:tbl>
          </a:graphicData>
        </a:graphic>
      </p:graphicFrame>
      <p:sp>
        <p:nvSpPr>
          <p:cNvPr id="195" name="Google Shape;195;p40"/>
          <p:cNvSpPr txBox="1">
            <a:spLocks noGrp="1"/>
          </p:cNvSpPr>
          <p:nvPr>
            <p:ph type="title"/>
          </p:nvPr>
        </p:nvSpPr>
        <p:spPr>
          <a:xfrm>
            <a:off x="457200" y="425175"/>
            <a:ext cx="8229600" cy="83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12 Large Categories</a:t>
            </a:r>
            <a:endParaRP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41"/>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dirty="0"/>
          </a:p>
        </p:txBody>
      </p:sp>
      <p:grpSp>
        <p:nvGrpSpPr>
          <p:cNvPr id="201" name="Google Shape;201;p41" descr="List of MAS Subcategories.&#10;https://www.gsa.gov/buy-through-us/purchasing-programs/gsa-multiple-award-schedule/gsa-schedule-offerings/mas-categories&#10;"/>
          <p:cNvGrpSpPr/>
          <p:nvPr/>
        </p:nvGrpSpPr>
        <p:grpSpPr>
          <a:xfrm>
            <a:off x="292078" y="413238"/>
            <a:ext cx="8515953" cy="6365768"/>
            <a:chOff x="10725" y="0"/>
            <a:chExt cx="8515953" cy="6365768"/>
          </a:xfrm>
        </p:grpSpPr>
        <p:sp>
          <p:nvSpPr>
            <p:cNvPr id="202" name="Google Shape;202;p41"/>
            <p:cNvSpPr/>
            <p:nvPr/>
          </p:nvSpPr>
          <p:spPr>
            <a:xfrm>
              <a:off x="10725"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41"/>
            <p:cNvSpPr txBox="1"/>
            <p:nvPr/>
          </p:nvSpPr>
          <p:spPr>
            <a:xfrm>
              <a:off x="10725"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Facilities</a:t>
              </a:r>
              <a:endParaRPr dirty="0"/>
            </a:p>
          </p:txBody>
        </p:sp>
        <p:sp>
          <p:nvSpPr>
            <p:cNvPr id="204" name="Google Shape;204;p41"/>
            <p:cNvSpPr/>
            <p:nvPr/>
          </p:nvSpPr>
          <p:spPr>
            <a:xfrm>
              <a:off x="10725"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41"/>
            <p:cNvSpPr txBox="1"/>
            <p:nvPr/>
          </p:nvSpPr>
          <p:spPr>
            <a:xfrm>
              <a:off x="10725"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Structures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Facilities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Food Service Equipment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Facilities Supplies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Facilities Solutions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Facilities Maintenance and Repair</a:t>
              </a:r>
              <a:endParaRPr dirty="0"/>
            </a:p>
          </p:txBody>
        </p:sp>
        <p:sp>
          <p:nvSpPr>
            <p:cNvPr id="206" name="Google Shape;206;p41"/>
            <p:cNvSpPr/>
            <p:nvPr/>
          </p:nvSpPr>
          <p:spPr>
            <a:xfrm>
              <a:off x="145969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41"/>
            <p:cNvSpPr txBox="1"/>
            <p:nvPr/>
          </p:nvSpPr>
          <p:spPr>
            <a:xfrm>
              <a:off x="145969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Furniture &amp; Furnishings</a:t>
              </a:r>
              <a:endParaRPr dirty="0"/>
            </a:p>
          </p:txBody>
        </p:sp>
        <p:sp>
          <p:nvSpPr>
            <p:cNvPr id="208" name="Google Shape;208;p41"/>
            <p:cNvSpPr/>
            <p:nvPr/>
          </p:nvSpPr>
          <p:spPr>
            <a:xfrm>
              <a:off x="1459696"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41"/>
            <p:cNvSpPr txBox="1"/>
            <p:nvPr/>
          </p:nvSpPr>
          <p:spPr>
            <a:xfrm>
              <a:off x="145969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Miscellaneous Furniture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Office Furniture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Flooring</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Fitness Solutions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Signs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Household, Dormitory &amp; Quarters Furniture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Packaged Furniture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Healthcare Furniture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Furniture Services</a:t>
              </a:r>
              <a:endParaRPr dirty="0"/>
            </a:p>
          </p:txBody>
        </p:sp>
        <p:sp>
          <p:nvSpPr>
            <p:cNvPr id="210" name="Google Shape;210;p41"/>
            <p:cNvSpPr/>
            <p:nvPr/>
          </p:nvSpPr>
          <p:spPr>
            <a:xfrm>
              <a:off x="290866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41"/>
            <p:cNvSpPr txBox="1"/>
            <p:nvPr/>
          </p:nvSpPr>
          <p:spPr>
            <a:xfrm>
              <a:off x="290866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Human Capital</a:t>
              </a:r>
              <a:endParaRPr dirty="0"/>
            </a:p>
          </p:txBody>
        </p:sp>
        <p:sp>
          <p:nvSpPr>
            <p:cNvPr id="212" name="Google Shape;212;p41"/>
            <p:cNvSpPr/>
            <p:nvPr/>
          </p:nvSpPr>
          <p:spPr>
            <a:xfrm>
              <a:off x="2908666"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41"/>
            <p:cNvSpPr txBox="1"/>
            <p:nvPr/>
          </p:nvSpPr>
          <p:spPr>
            <a:xfrm>
              <a:off x="290866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Human Resources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Background Investigations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Compensation and Benefits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Temporary Help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Social Services</a:t>
              </a:r>
              <a:endParaRPr dirty="0"/>
            </a:p>
          </p:txBody>
        </p:sp>
        <p:sp>
          <p:nvSpPr>
            <p:cNvPr id="214" name="Google Shape;214;p41"/>
            <p:cNvSpPr/>
            <p:nvPr/>
          </p:nvSpPr>
          <p:spPr>
            <a:xfrm>
              <a:off x="4357637"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41"/>
            <p:cNvSpPr txBox="1"/>
            <p:nvPr/>
          </p:nvSpPr>
          <p:spPr>
            <a:xfrm>
              <a:off x="4357637"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Industrial Products &amp; Services</a:t>
              </a:r>
              <a:endParaRPr dirty="0"/>
            </a:p>
          </p:txBody>
        </p:sp>
        <p:sp>
          <p:nvSpPr>
            <p:cNvPr id="216" name="Google Shape;216;p41"/>
            <p:cNvSpPr/>
            <p:nvPr/>
          </p:nvSpPr>
          <p:spPr>
            <a:xfrm>
              <a:off x="4357637"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41"/>
            <p:cNvSpPr txBox="1"/>
            <p:nvPr/>
          </p:nvSpPr>
          <p:spPr>
            <a:xfrm>
              <a:off x="4357637"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Industrial Products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Packaging</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Cleaning Supplies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Fire / Rescue / Safety / Environmental Protection Equipment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Hardware and Tools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Fuel Management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Machinery and Components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Test and Measurement Supplies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Industrial Products and Services Maintenance and Repair</a:t>
              </a:r>
              <a:endParaRPr dirty="0"/>
            </a:p>
          </p:txBody>
        </p:sp>
        <p:sp>
          <p:nvSpPr>
            <p:cNvPr id="218" name="Google Shape;218;p41"/>
            <p:cNvSpPr/>
            <p:nvPr/>
          </p:nvSpPr>
          <p:spPr>
            <a:xfrm>
              <a:off x="580660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41"/>
            <p:cNvSpPr txBox="1"/>
            <p:nvPr/>
          </p:nvSpPr>
          <p:spPr>
            <a:xfrm>
              <a:off x="580660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Information Technology</a:t>
              </a:r>
              <a:endParaRPr dirty="0"/>
            </a:p>
          </p:txBody>
        </p:sp>
        <p:sp>
          <p:nvSpPr>
            <p:cNvPr id="220" name="Google Shape;220;p41"/>
            <p:cNvSpPr/>
            <p:nvPr/>
          </p:nvSpPr>
          <p:spPr>
            <a:xfrm>
              <a:off x="5806608"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41"/>
            <p:cNvSpPr txBox="1"/>
            <p:nvPr/>
          </p:nvSpPr>
          <p:spPr>
            <a:xfrm>
              <a:off x="580660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IT Hardware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IT Software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Telecommunications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IT Solutions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IT Training</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Electronic Commerce</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IT Services</a:t>
              </a:r>
              <a:endParaRPr dirty="0"/>
            </a:p>
          </p:txBody>
        </p:sp>
        <p:sp>
          <p:nvSpPr>
            <p:cNvPr id="222" name="Google Shape;222;p41"/>
            <p:cNvSpPr/>
            <p:nvPr/>
          </p:nvSpPr>
          <p:spPr>
            <a:xfrm>
              <a:off x="725557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41"/>
            <p:cNvSpPr txBox="1"/>
            <p:nvPr/>
          </p:nvSpPr>
          <p:spPr>
            <a:xfrm>
              <a:off x="725557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Miscellaneous</a:t>
              </a:r>
              <a:endParaRPr dirty="0"/>
            </a:p>
          </p:txBody>
        </p:sp>
        <p:sp>
          <p:nvSpPr>
            <p:cNvPr id="224" name="Google Shape;224;p41"/>
            <p:cNvSpPr/>
            <p:nvPr/>
          </p:nvSpPr>
          <p:spPr>
            <a:xfrm>
              <a:off x="7255578" y="366668"/>
              <a:ext cx="1271100" cy="59991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41"/>
            <p:cNvSpPr txBox="1"/>
            <p:nvPr/>
          </p:nvSpPr>
          <p:spPr>
            <a:xfrm>
              <a:off x="725557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Apparel</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80"/>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Complimentary Special Item Numbers (SINs)</a:t>
              </a:r>
              <a:endParaRPr dirty="0"/>
            </a:p>
            <a:p>
              <a:pPr marL="114300" marR="0" lvl="1" indent="-38100" algn="l" rtl="0">
                <a:lnSpc>
                  <a:spcPct val="90000"/>
                </a:lnSpc>
                <a:spcBef>
                  <a:spcPts val="165"/>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Personal Hair Care Items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Musical Instruments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Awards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Flags</a:t>
              </a:r>
              <a:endParaRPr dirty="0"/>
            </a:p>
          </p:txBody>
        </p:sp>
      </p:grpSp>
      <p:sp>
        <p:nvSpPr>
          <p:cNvPr id="226" name="Google Shape;226;p41"/>
          <p:cNvSpPr txBox="1">
            <a:spLocks noGrp="1"/>
          </p:cNvSpPr>
          <p:nvPr>
            <p:ph type="title" idx="4294967295"/>
          </p:nvPr>
        </p:nvSpPr>
        <p:spPr>
          <a:xfrm>
            <a:off x="281353" y="79085"/>
            <a:ext cx="8537400" cy="307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MAS Subcategories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p42"/>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dirty="0"/>
          </a:p>
        </p:txBody>
      </p:sp>
      <p:grpSp>
        <p:nvGrpSpPr>
          <p:cNvPr id="233" name="Google Shape;233;p42" descr="List of MAS Subcategories.&#10;https://www.gsa.gov/buy-through-us/purchasing-programs/gsa-multiple-award-schedule/gsa-schedule-offerings/mas-categories"/>
          <p:cNvGrpSpPr/>
          <p:nvPr/>
        </p:nvGrpSpPr>
        <p:grpSpPr>
          <a:xfrm>
            <a:off x="281355" y="413238"/>
            <a:ext cx="8534919" cy="6277230"/>
            <a:chOff x="2" y="0"/>
            <a:chExt cx="8534919" cy="6277230"/>
          </a:xfrm>
        </p:grpSpPr>
        <p:sp>
          <p:nvSpPr>
            <p:cNvPr id="234" name="Google Shape;234;p42"/>
            <p:cNvSpPr/>
            <p:nvPr/>
          </p:nvSpPr>
          <p:spPr>
            <a:xfrm>
              <a:off x="2" y="0"/>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42"/>
            <p:cNvSpPr txBox="1"/>
            <p:nvPr/>
          </p:nvSpPr>
          <p:spPr>
            <a:xfrm>
              <a:off x="2" y="0"/>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Office Management</a:t>
              </a:r>
              <a:endParaRPr dirty="0"/>
            </a:p>
          </p:txBody>
        </p:sp>
        <p:sp>
          <p:nvSpPr>
            <p:cNvPr id="236" name="Google Shape;236;p42"/>
            <p:cNvSpPr/>
            <p:nvPr/>
          </p:nvSpPr>
          <p:spPr>
            <a:xfrm>
              <a:off x="2" y="510586"/>
              <a:ext cx="1273500" cy="57516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42"/>
            <p:cNvSpPr txBox="1"/>
            <p:nvPr/>
          </p:nvSpPr>
          <p:spPr>
            <a:xfrm>
              <a:off x="2" y="510586"/>
              <a:ext cx="1273500" cy="5751600"/>
            </a:xfrm>
            <a:prstGeom prst="rect">
              <a:avLst/>
            </a:prstGeom>
            <a:noFill/>
            <a:ln>
              <a:noFill/>
            </a:ln>
          </p:spPr>
          <p:txBody>
            <a:bodyPr spcFirstLastPara="1" wrap="square" lIns="58650" tIns="58650" rIns="78225" bIns="8800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Printing and Photographic Equipment</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Office Supplies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Audio Visual Products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Media Services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Media Products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Records Management</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Document Services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Office Services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Audio Visual Services</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Mail Management</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dirty="0">
                  <a:solidFill>
                    <a:srgbClr val="000000"/>
                  </a:solidFill>
                  <a:latin typeface="Calibri"/>
                  <a:ea typeface="Calibri"/>
                  <a:cs typeface="Calibri"/>
                  <a:sym typeface="Calibri"/>
                </a:rPr>
                <a:t>Office Management Maintenance and Repair</a:t>
              </a:r>
              <a:endParaRPr dirty="0"/>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sym typeface="Calibri"/>
              </a:endParaRPr>
            </a:p>
          </p:txBody>
        </p:sp>
        <p:sp>
          <p:nvSpPr>
            <p:cNvPr id="238" name="Google Shape;238;p42"/>
            <p:cNvSpPr/>
            <p:nvPr/>
          </p:nvSpPr>
          <p:spPr>
            <a:xfrm>
              <a:off x="145420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42"/>
            <p:cNvSpPr txBox="1"/>
            <p:nvPr/>
          </p:nvSpPr>
          <p:spPr>
            <a:xfrm>
              <a:off x="145420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Professional Services</a:t>
              </a:r>
              <a:endParaRPr dirty="0"/>
            </a:p>
          </p:txBody>
        </p:sp>
        <p:sp>
          <p:nvSpPr>
            <p:cNvPr id="240" name="Google Shape;240;p42"/>
            <p:cNvSpPr/>
            <p:nvPr/>
          </p:nvSpPr>
          <p:spPr>
            <a:xfrm>
              <a:off x="1454201" y="502530"/>
              <a:ext cx="1273500" cy="57747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42"/>
            <p:cNvSpPr txBox="1"/>
            <p:nvPr/>
          </p:nvSpPr>
          <p:spPr>
            <a:xfrm>
              <a:off x="145420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Marketing and Public Relations</a:t>
              </a:r>
              <a:endParaRPr sz="1200" b="1" i="0" u="none" strike="noStrike" cap="none" dirty="0">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Financial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Legal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Technical &amp; Engineering Services </a:t>
              </a:r>
              <a:r>
                <a:rPr lang="en-US" sz="1000" b="1" i="0" u="none" strike="noStrike" cap="none" dirty="0">
                  <a:solidFill>
                    <a:srgbClr val="000000"/>
                  </a:solidFill>
                  <a:latin typeface="Calibri"/>
                  <a:ea typeface="Calibri"/>
                  <a:cs typeface="Calibri"/>
                  <a:sym typeface="Calibri"/>
                </a:rPr>
                <a:t>(non-IT)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Business Administrative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Logistical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Language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Environmental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Training</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Identity Protection Services</a:t>
              </a:r>
              <a:endParaRPr dirty="0"/>
            </a:p>
          </p:txBody>
        </p:sp>
        <p:sp>
          <p:nvSpPr>
            <p:cNvPr id="242" name="Google Shape;242;p42"/>
            <p:cNvSpPr/>
            <p:nvPr/>
          </p:nvSpPr>
          <p:spPr>
            <a:xfrm>
              <a:off x="290600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42"/>
            <p:cNvSpPr txBox="1"/>
            <p:nvPr/>
          </p:nvSpPr>
          <p:spPr>
            <a:xfrm>
              <a:off x="290600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Scientific Management &amp; Solutions</a:t>
              </a:r>
              <a:endParaRPr dirty="0"/>
            </a:p>
          </p:txBody>
        </p:sp>
        <p:sp>
          <p:nvSpPr>
            <p:cNvPr id="244" name="Google Shape;244;p42"/>
            <p:cNvSpPr/>
            <p:nvPr/>
          </p:nvSpPr>
          <p:spPr>
            <a:xfrm>
              <a:off x="2906006" y="502530"/>
              <a:ext cx="1273500" cy="57747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42"/>
            <p:cNvSpPr txBox="1"/>
            <p:nvPr/>
          </p:nvSpPr>
          <p:spPr>
            <a:xfrm>
              <a:off x="290600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Laboratory Equipment</a:t>
              </a:r>
              <a:endParaRPr sz="1200" b="1" i="0" u="none" strike="noStrike" cap="none" dirty="0">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Laboratory Animals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Search and Navigation</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Medical Equipment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Testing and Analysis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Scientific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p:txBody>
        </p:sp>
        <p:sp>
          <p:nvSpPr>
            <p:cNvPr id="246" name="Google Shape;246;p42"/>
            <p:cNvSpPr/>
            <p:nvPr/>
          </p:nvSpPr>
          <p:spPr>
            <a:xfrm>
              <a:off x="435781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42"/>
            <p:cNvSpPr txBox="1"/>
            <p:nvPr/>
          </p:nvSpPr>
          <p:spPr>
            <a:xfrm>
              <a:off x="435781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Security &amp; Protection</a:t>
              </a:r>
              <a:endParaRPr dirty="0"/>
            </a:p>
          </p:txBody>
        </p:sp>
        <p:sp>
          <p:nvSpPr>
            <p:cNvPr id="248" name="Google Shape;248;p42"/>
            <p:cNvSpPr/>
            <p:nvPr/>
          </p:nvSpPr>
          <p:spPr>
            <a:xfrm>
              <a:off x="4357811" y="502530"/>
              <a:ext cx="1273500" cy="57747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42"/>
            <p:cNvSpPr txBox="1"/>
            <p:nvPr/>
          </p:nvSpPr>
          <p:spPr>
            <a:xfrm>
              <a:off x="435781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Protective Equipment</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Security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Security Systems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Security Animals and Related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Marine and Harbor</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Testing Equipment</a:t>
              </a:r>
              <a:endParaRPr dirty="0"/>
            </a:p>
          </p:txBody>
        </p:sp>
        <p:sp>
          <p:nvSpPr>
            <p:cNvPr id="250" name="Google Shape;250;p42"/>
            <p:cNvSpPr/>
            <p:nvPr/>
          </p:nvSpPr>
          <p:spPr>
            <a:xfrm>
              <a:off x="580961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42"/>
            <p:cNvSpPr txBox="1"/>
            <p:nvPr/>
          </p:nvSpPr>
          <p:spPr>
            <a:xfrm>
              <a:off x="580961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Transportation &amp; Logistics Services</a:t>
              </a:r>
              <a:endParaRPr dirty="0"/>
            </a:p>
          </p:txBody>
        </p:sp>
        <p:sp>
          <p:nvSpPr>
            <p:cNvPr id="252" name="Google Shape;252;p42"/>
            <p:cNvSpPr/>
            <p:nvPr/>
          </p:nvSpPr>
          <p:spPr>
            <a:xfrm>
              <a:off x="5809616" y="502530"/>
              <a:ext cx="1273500" cy="57747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42"/>
            <p:cNvSpPr txBox="1"/>
            <p:nvPr/>
          </p:nvSpPr>
          <p:spPr>
            <a:xfrm>
              <a:off x="580961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Motor Vehicles (non-Combat)</a:t>
              </a:r>
              <a:endParaRPr sz="1200" b="1" i="0" u="none" strike="noStrike" cap="none" dirty="0">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Automotive Body Maintenance and Repair</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Packaging Services</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Package Delivery</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Transportation of Things</a:t>
              </a:r>
              <a:endParaRPr dirty="0"/>
            </a:p>
          </p:txBody>
        </p:sp>
        <p:sp>
          <p:nvSpPr>
            <p:cNvPr id="254" name="Google Shape;254;p42"/>
            <p:cNvSpPr/>
            <p:nvPr/>
          </p:nvSpPr>
          <p:spPr>
            <a:xfrm>
              <a:off x="726142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42"/>
            <p:cNvSpPr txBox="1"/>
            <p:nvPr/>
          </p:nvSpPr>
          <p:spPr>
            <a:xfrm>
              <a:off x="726142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Calibri"/>
                  <a:ea typeface="Calibri"/>
                  <a:cs typeface="Calibri"/>
                  <a:sym typeface="Calibri"/>
                </a:rPr>
                <a:t>Travel</a:t>
              </a:r>
              <a:endParaRPr dirty="0"/>
            </a:p>
          </p:txBody>
        </p:sp>
        <p:sp>
          <p:nvSpPr>
            <p:cNvPr id="256" name="Google Shape;256;p42"/>
            <p:cNvSpPr/>
            <p:nvPr/>
          </p:nvSpPr>
          <p:spPr>
            <a:xfrm>
              <a:off x="7261421" y="502530"/>
              <a:ext cx="1273500" cy="5774700"/>
            </a:xfrm>
            <a:prstGeom prst="rect">
              <a:avLst/>
            </a:prstGeom>
            <a:solidFill>
              <a:srgbClr val="CCCCEC">
                <a:alpha val="89800"/>
              </a:srgbClr>
            </a:solidFill>
            <a:ln w="25400" cap="flat" cmpd="sng">
              <a:solidFill>
                <a:srgbClr val="CCCCEC">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42"/>
            <p:cNvSpPr txBox="1"/>
            <p:nvPr/>
          </p:nvSpPr>
          <p:spPr>
            <a:xfrm>
              <a:off x="726142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Employee Relocation</a:t>
              </a:r>
              <a:endParaRPr sz="1200" b="1" i="0" u="none" strike="noStrike" cap="none" dirty="0">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Lodging</a:t>
              </a:r>
              <a:endParaRPr dirty="0"/>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dirty="0">
                  <a:solidFill>
                    <a:srgbClr val="000000"/>
                  </a:solidFill>
                  <a:latin typeface="Calibri"/>
                  <a:ea typeface="Calibri"/>
                  <a:cs typeface="Calibri"/>
                  <a:sym typeface="Calibri"/>
                </a:rPr>
                <a:t>Travel Agent and Misc Services</a:t>
              </a:r>
              <a:endParaRPr dirty="0"/>
            </a:p>
          </p:txBody>
        </p:sp>
      </p:grpSp>
      <p:sp>
        <p:nvSpPr>
          <p:cNvPr id="258" name="Google Shape;258;p42"/>
          <p:cNvSpPr txBox="1">
            <a:spLocks noGrp="1"/>
          </p:cNvSpPr>
          <p:nvPr>
            <p:ph type="title" idx="4294967295"/>
          </p:nvPr>
        </p:nvSpPr>
        <p:spPr>
          <a:xfrm>
            <a:off x="281353" y="79085"/>
            <a:ext cx="8537400" cy="307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MAS Subcategories (</a:t>
            </a:r>
            <a:r>
              <a:rPr kumimoji="0" lang="en-US" sz="1400" b="1" i="0" u="none" strike="noStrike" kern="0" cap="none" spc="0" normalizeH="0" baseline="0" noProof="0" dirty="0" err="1">
                <a:ln>
                  <a:noFill/>
                </a:ln>
                <a:solidFill>
                  <a:srgbClr val="000000"/>
                </a:solidFill>
                <a:effectLst/>
                <a:uLnTx/>
                <a:uFillTx/>
                <a:latin typeface="Arial"/>
                <a:ea typeface="Arial"/>
                <a:cs typeface="Arial"/>
                <a:sym typeface="Arial"/>
              </a:rPr>
              <a:t>cont</a:t>
            </a: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43"/>
          <p:cNvSpPr txBox="1">
            <a:spLocks noGrp="1"/>
          </p:cNvSpPr>
          <p:nvPr>
            <p:ph type="sldNum" idx="12"/>
          </p:nvPr>
        </p:nvSpPr>
        <p:spPr>
          <a:xfrm>
            <a:off x="0" y="6492875"/>
            <a:ext cx="2133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dirty="0"/>
          </a:p>
        </p:txBody>
      </p:sp>
      <p:sp>
        <p:nvSpPr>
          <p:cNvPr id="266" name="Google Shape;266;p43"/>
          <p:cNvSpPr txBox="1"/>
          <p:nvPr/>
        </p:nvSpPr>
        <p:spPr>
          <a:xfrm>
            <a:off x="747600" y="1618700"/>
            <a:ext cx="8068200" cy="4975691"/>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A Special Item Number (SIN) is a GSA numbering system that identifies each scope area </a:t>
            </a:r>
            <a:endParaRPr sz="2000" dirty="0">
              <a:solidFill>
                <a:schemeClr val="dk1"/>
              </a:solidFill>
              <a:highlight>
                <a:srgbClr val="FFFFFF"/>
              </a:highlight>
              <a:latin typeface="Helvetica Neue"/>
              <a:ea typeface="Helvetica Neue"/>
              <a:cs typeface="Helvetica Neue"/>
              <a:sym typeface="Helvetica Neue"/>
            </a:endParaRPr>
          </a:p>
          <a:p>
            <a:pPr marL="457200" lvl="0" indent="0" algn="l" rtl="0">
              <a:lnSpc>
                <a:spcPct val="115000"/>
              </a:lnSpc>
              <a:spcBef>
                <a:spcPts val="1000"/>
              </a:spcBef>
              <a:spcAft>
                <a:spcPts val="0"/>
              </a:spcAft>
              <a:buNone/>
            </a:pPr>
            <a:endParaRPr sz="2000" dirty="0">
              <a:solidFill>
                <a:schemeClr val="dk1"/>
              </a:solidFill>
              <a:highlight>
                <a:srgbClr val="FFFFFF"/>
              </a:highlight>
              <a:latin typeface="Helvetica Neue"/>
              <a:ea typeface="Helvetica Neue"/>
              <a:cs typeface="Helvetica Neue"/>
              <a:sym typeface="Helvetica Neue"/>
            </a:endParaRPr>
          </a:p>
          <a:p>
            <a:pPr marL="457200" lvl="0"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SINs align with NAICS codes to make it easier for federal buyers to understand the scope of each SIN</a:t>
            </a:r>
            <a:endParaRPr sz="2000" dirty="0">
              <a:solidFill>
                <a:schemeClr val="dk1"/>
              </a:solidFill>
              <a:highlight>
                <a:srgbClr val="FFFFFF"/>
              </a:highlight>
              <a:latin typeface="Helvetica Neue"/>
              <a:ea typeface="Helvetica Neue"/>
              <a:cs typeface="Helvetica Neue"/>
              <a:sym typeface="Helvetica Neue"/>
            </a:endParaRPr>
          </a:p>
          <a:p>
            <a:pPr marL="457200" lvl="0" indent="0" algn="l" rtl="0">
              <a:lnSpc>
                <a:spcPct val="115000"/>
              </a:lnSpc>
              <a:spcBef>
                <a:spcPts val="1000"/>
              </a:spcBef>
              <a:spcAft>
                <a:spcPts val="0"/>
              </a:spcAft>
              <a:buNone/>
            </a:pPr>
            <a:endParaRPr sz="2000" dirty="0">
              <a:solidFill>
                <a:schemeClr val="dk1"/>
              </a:solidFill>
              <a:highlight>
                <a:srgbClr val="FFFFFF"/>
              </a:highlight>
              <a:latin typeface="Helvetica Neue"/>
              <a:ea typeface="Helvetica Neue"/>
              <a:cs typeface="Helvetica Neue"/>
              <a:sym typeface="Helvetica Neue"/>
            </a:endParaRPr>
          </a:p>
          <a:p>
            <a:pPr marL="457200" lvl="0"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If a SIN doesn’t exist for the product or service you are selling, it isn’t purchased through the GSA Schedule contract</a:t>
            </a:r>
            <a:endParaRPr sz="2000" dirty="0">
              <a:solidFill>
                <a:schemeClr val="dk1"/>
              </a:solidFill>
              <a:highlight>
                <a:srgbClr val="FFFFFF"/>
              </a:highlight>
              <a:latin typeface="Helvetica Neue"/>
              <a:ea typeface="Helvetica Neue"/>
              <a:cs typeface="Helvetica Neue"/>
              <a:sym typeface="Helvetica Neue"/>
            </a:endParaRPr>
          </a:p>
          <a:p>
            <a:pPr marL="457200" lvl="0" indent="0" algn="l" rtl="0">
              <a:lnSpc>
                <a:spcPct val="115000"/>
              </a:lnSpc>
              <a:spcBef>
                <a:spcPts val="1000"/>
              </a:spcBef>
              <a:spcAft>
                <a:spcPts val="0"/>
              </a:spcAft>
              <a:buNone/>
            </a:pPr>
            <a:endParaRPr sz="2000" dirty="0">
              <a:solidFill>
                <a:schemeClr val="dk1"/>
              </a:solidFill>
              <a:highlight>
                <a:srgbClr val="FFFFFF"/>
              </a:highlight>
              <a:latin typeface="Helvetica Neue"/>
              <a:ea typeface="Helvetica Neue"/>
              <a:cs typeface="Helvetica Neue"/>
              <a:sym typeface="Helvetica Neue"/>
            </a:endParaRPr>
          </a:p>
          <a:p>
            <a:pPr marL="457200" lvl="0" indent="-355600" algn="l" rtl="0">
              <a:lnSpc>
                <a:spcPct val="115000"/>
              </a:lnSpc>
              <a:spcBef>
                <a:spcPts val="1000"/>
              </a:spcBef>
              <a:spcAft>
                <a:spcPts val="100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SINs may have more than one NAICS assigned, but they will be closely related to each other</a:t>
            </a:r>
            <a:endParaRPr sz="2000" dirty="0">
              <a:solidFill>
                <a:schemeClr val="dk1"/>
              </a:solidFill>
              <a:highlight>
                <a:srgbClr val="FFFFFF"/>
              </a:highlight>
              <a:latin typeface="Helvetica Neue"/>
              <a:ea typeface="Helvetica Neue"/>
              <a:cs typeface="Helvetica Neue"/>
              <a:sym typeface="Helvetica Neue"/>
            </a:endParaRPr>
          </a:p>
        </p:txBody>
      </p:sp>
      <p:sp>
        <p:nvSpPr>
          <p:cNvPr id="267" name="Google Shape;267;p43"/>
          <p:cNvSpPr txBox="1">
            <a:spLocks noGrp="1"/>
          </p:cNvSpPr>
          <p:nvPr>
            <p:ph type="title" idx="4294967295"/>
          </p:nvPr>
        </p:nvSpPr>
        <p:spPr>
          <a:xfrm>
            <a:off x="1114800" y="413425"/>
            <a:ext cx="7333800" cy="63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chemeClr val="dk1"/>
                </a:solidFill>
                <a:effectLst/>
                <a:highlight>
                  <a:schemeClr val="lt1"/>
                </a:highlight>
                <a:uLnTx/>
                <a:uFillTx/>
                <a:latin typeface="Helvetica Neue"/>
                <a:ea typeface="Helvetica Neue"/>
                <a:cs typeface="Helvetica Neue"/>
                <a:sym typeface="Helvetica Neue"/>
              </a:rPr>
              <a:t>What is a SIN?</a:t>
            </a:r>
            <a:endParaRPr kumimoji="0" lang="en-US" sz="25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44"/>
          <p:cNvSpPr txBox="1">
            <a:spLocks noGrp="1"/>
          </p:cNvSpPr>
          <p:nvPr>
            <p:ph type="sldNum" idx="12"/>
          </p:nvPr>
        </p:nvSpPr>
        <p:spPr>
          <a:xfrm>
            <a:off x="0" y="6492875"/>
            <a:ext cx="2133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dirty="0"/>
          </a:p>
        </p:txBody>
      </p:sp>
      <p:sp>
        <p:nvSpPr>
          <p:cNvPr id="275" name="Google Shape;275;p44"/>
          <p:cNvSpPr txBox="1">
            <a:spLocks noGrp="1"/>
          </p:cNvSpPr>
          <p:nvPr>
            <p:ph type="body" idx="1"/>
          </p:nvPr>
        </p:nvSpPr>
        <p:spPr>
          <a:xfrm>
            <a:off x="634110" y="1421757"/>
            <a:ext cx="8100300" cy="4858200"/>
          </a:xfrm>
          <a:prstGeom prst="rect">
            <a:avLst/>
          </a:prstGeom>
          <a:noFill/>
          <a:ln>
            <a:noFill/>
          </a:ln>
        </p:spPr>
        <p:txBody>
          <a:bodyPr spcFirstLastPara="1" wrap="square" lIns="91425" tIns="45700" rIns="91425" bIns="45700" anchor="t" anchorCtr="0">
            <a:noAutofit/>
          </a:bodyPr>
          <a:lstStyle/>
          <a:p>
            <a:pPr marL="914400" lvl="1" indent="-340360" algn="l" rtl="0">
              <a:lnSpc>
                <a:spcPct val="90000"/>
              </a:lnSpc>
              <a:spcBef>
                <a:spcPts val="1200"/>
              </a:spcBef>
              <a:spcAft>
                <a:spcPts val="0"/>
              </a:spcAft>
              <a:buClr>
                <a:srgbClr val="C00000"/>
              </a:buClr>
              <a:buSzPts val="1760"/>
              <a:buFont typeface="Noto Sans Symbols"/>
              <a:buChar char="○"/>
            </a:pPr>
            <a:r>
              <a:rPr lang="en-US" sz="1800" b="1" dirty="0">
                <a:solidFill>
                  <a:srgbClr val="C00000"/>
                </a:solidFill>
                <a:latin typeface="Calibri"/>
                <a:ea typeface="Calibri"/>
                <a:cs typeface="Calibri"/>
                <a:sym typeface="Calibri"/>
              </a:rPr>
              <a:t>Large Category:  MAS Information Technology (MAS IT)</a:t>
            </a:r>
            <a:endParaRPr b="1" dirty="0"/>
          </a:p>
          <a:p>
            <a:pPr marL="1371600" lvl="2" indent="-330200" algn="l" rtl="0">
              <a:lnSpc>
                <a:spcPct val="90000"/>
              </a:lnSpc>
              <a:spcBef>
                <a:spcPts val="1200"/>
              </a:spcBef>
              <a:spcAft>
                <a:spcPts val="0"/>
              </a:spcAft>
              <a:buClr>
                <a:srgbClr val="C00000"/>
              </a:buClr>
              <a:buSzPts val="1600"/>
              <a:buFont typeface="Noto Sans Symbols"/>
              <a:buChar char="■"/>
            </a:pPr>
            <a:r>
              <a:rPr lang="en-US" sz="1800" b="1" dirty="0">
                <a:solidFill>
                  <a:srgbClr val="C00000"/>
                </a:solidFill>
                <a:latin typeface="Calibri"/>
                <a:ea typeface="Calibri"/>
                <a:cs typeface="Calibri"/>
                <a:sym typeface="Calibri"/>
              </a:rPr>
              <a:t>Subcategory:  IT Hardware </a:t>
            </a:r>
            <a:endParaRPr b="1" dirty="0"/>
          </a:p>
          <a:p>
            <a:pPr marL="1828800" lvl="3" indent="-320038" algn="l" rtl="0">
              <a:lnSpc>
                <a:spcPct val="90000"/>
              </a:lnSpc>
              <a:spcBef>
                <a:spcPts val="1200"/>
              </a:spcBef>
              <a:spcAft>
                <a:spcPts val="0"/>
              </a:spcAft>
              <a:buClr>
                <a:srgbClr val="C00000"/>
              </a:buClr>
              <a:buSzPts val="1440"/>
              <a:buFont typeface="Noto Sans Symbols"/>
              <a:buChar char="●"/>
            </a:pPr>
            <a:r>
              <a:rPr lang="en-US" b="1" dirty="0">
                <a:solidFill>
                  <a:srgbClr val="C00000"/>
                </a:solidFill>
                <a:latin typeface="Calibri"/>
                <a:ea typeface="Calibri"/>
                <a:cs typeface="Calibri"/>
                <a:sym typeface="Calibri"/>
              </a:rPr>
              <a:t>SIN:  33411 - Purchasing of new electronic equipment</a:t>
            </a:r>
            <a:endParaRPr b="1" dirty="0"/>
          </a:p>
          <a:p>
            <a:pPr marL="2286000" lvl="4" indent="-274320" algn="l" rtl="0">
              <a:lnSpc>
                <a:spcPct val="90000"/>
              </a:lnSpc>
              <a:spcBef>
                <a:spcPts val="1200"/>
              </a:spcBef>
              <a:spcAft>
                <a:spcPts val="0"/>
              </a:spcAft>
              <a:buClr>
                <a:srgbClr val="C00000"/>
              </a:buClr>
              <a:buSzPts val="720"/>
              <a:buFont typeface="Noto Sans Symbols"/>
              <a:buChar char="○"/>
            </a:pPr>
            <a:r>
              <a:rPr lang="en-US" b="1" dirty="0">
                <a:solidFill>
                  <a:srgbClr val="C00000"/>
                </a:solidFill>
                <a:latin typeface="Calibri"/>
                <a:ea typeface="Calibri"/>
                <a:cs typeface="Calibri"/>
                <a:sym typeface="Calibri"/>
              </a:rPr>
              <a:t>(NAICS 334111 AND 334112)</a:t>
            </a:r>
            <a:endParaRPr b="1" dirty="0"/>
          </a:p>
          <a:p>
            <a:pPr marL="914400" lvl="1" indent="-228600" algn="l" rtl="0">
              <a:lnSpc>
                <a:spcPct val="90000"/>
              </a:lnSpc>
              <a:spcBef>
                <a:spcPts val="1200"/>
              </a:spcBef>
              <a:spcAft>
                <a:spcPts val="0"/>
              </a:spcAft>
              <a:buClr>
                <a:srgbClr val="000000"/>
              </a:buClr>
              <a:buSzPts val="1760"/>
              <a:buFont typeface="Noto Sans Symbols"/>
              <a:buNone/>
            </a:pPr>
            <a:endParaRPr sz="1800" b="1" dirty="0">
              <a:solidFill>
                <a:srgbClr val="0070C0"/>
              </a:solidFill>
              <a:latin typeface="Calibri"/>
              <a:ea typeface="Calibri"/>
              <a:cs typeface="Calibri"/>
              <a:sym typeface="Calibri"/>
            </a:endParaRPr>
          </a:p>
          <a:p>
            <a:pPr marL="914400" lvl="1" indent="-340360" algn="l" rtl="0">
              <a:lnSpc>
                <a:spcPct val="90000"/>
              </a:lnSpc>
              <a:spcBef>
                <a:spcPts val="1200"/>
              </a:spcBef>
              <a:spcAft>
                <a:spcPts val="0"/>
              </a:spcAft>
              <a:buClr>
                <a:srgbClr val="1155CC"/>
              </a:buClr>
              <a:buSzPts val="1760"/>
              <a:buFont typeface="Noto Sans Symbols"/>
              <a:buChar char="○"/>
            </a:pPr>
            <a:r>
              <a:rPr lang="en-US" sz="1800" b="1" dirty="0">
                <a:solidFill>
                  <a:srgbClr val="1155CC"/>
                </a:solidFill>
                <a:latin typeface="Calibri"/>
                <a:ea typeface="Calibri"/>
                <a:cs typeface="Calibri"/>
                <a:sym typeface="Calibri"/>
              </a:rPr>
              <a:t>Large Category:  MAS Professional Services (MAS PS) </a:t>
            </a:r>
            <a:endParaRPr b="1" dirty="0">
              <a:solidFill>
                <a:srgbClr val="1155CC"/>
              </a:solidFill>
            </a:endParaRPr>
          </a:p>
          <a:p>
            <a:pPr marL="1371600" lvl="2" indent="-330200" algn="l" rtl="0">
              <a:lnSpc>
                <a:spcPct val="90000"/>
              </a:lnSpc>
              <a:spcBef>
                <a:spcPts val="1200"/>
              </a:spcBef>
              <a:spcAft>
                <a:spcPts val="0"/>
              </a:spcAft>
              <a:buClr>
                <a:srgbClr val="1155CC"/>
              </a:buClr>
              <a:buSzPts val="1600"/>
              <a:buFont typeface="Noto Sans Symbols"/>
              <a:buChar char="■"/>
            </a:pPr>
            <a:r>
              <a:rPr lang="en-US" sz="1800" b="1" dirty="0">
                <a:solidFill>
                  <a:srgbClr val="1155CC"/>
                </a:solidFill>
                <a:latin typeface="Calibri"/>
                <a:ea typeface="Calibri"/>
                <a:cs typeface="Calibri"/>
                <a:sym typeface="Calibri"/>
              </a:rPr>
              <a:t>Subcategory:  Engineering</a:t>
            </a:r>
            <a:endParaRPr b="1" dirty="0">
              <a:solidFill>
                <a:srgbClr val="1155CC"/>
              </a:solidFill>
            </a:endParaRPr>
          </a:p>
          <a:p>
            <a:pPr marL="1828800" lvl="3" indent="-320038" algn="l" rtl="0">
              <a:lnSpc>
                <a:spcPct val="90000"/>
              </a:lnSpc>
              <a:spcBef>
                <a:spcPts val="1200"/>
              </a:spcBef>
              <a:spcAft>
                <a:spcPts val="0"/>
              </a:spcAft>
              <a:buClr>
                <a:srgbClr val="1155CC"/>
              </a:buClr>
              <a:buSzPts val="1440"/>
              <a:buFont typeface="Noto Sans Symbols"/>
              <a:buChar char="●"/>
            </a:pPr>
            <a:r>
              <a:rPr lang="en-US" b="1" dirty="0">
                <a:solidFill>
                  <a:srgbClr val="1155CC"/>
                </a:solidFill>
                <a:latin typeface="Calibri"/>
                <a:ea typeface="Calibri"/>
                <a:cs typeface="Calibri"/>
                <a:sym typeface="Calibri"/>
              </a:rPr>
              <a:t>SIN:  541330ENG – Engineering Services</a:t>
            </a:r>
            <a:endParaRPr b="1" dirty="0">
              <a:solidFill>
                <a:srgbClr val="1155CC"/>
              </a:solidFill>
            </a:endParaRPr>
          </a:p>
          <a:p>
            <a:pPr marL="914400" lvl="1" indent="-228600" algn="l" rtl="0">
              <a:lnSpc>
                <a:spcPct val="90000"/>
              </a:lnSpc>
              <a:spcBef>
                <a:spcPts val="1200"/>
              </a:spcBef>
              <a:spcAft>
                <a:spcPts val="0"/>
              </a:spcAft>
              <a:buClr>
                <a:srgbClr val="000000"/>
              </a:buClr>
              <a:buSzPts val="1760"/>
              <a:buFont typeface="Noto Sans Symbols"/>
              <a:buNone/>
            </a:pPr>
            <a:endParaRPr sz="1800" b="1" dirty="0">
              <a:solidFill>
                <a:schemeClr val="accent4"/>
              </a:solidFill>
              <a:latin typeface="Calibri"/>
              <a:ea typeface="Calibri"/>
              <a:cs typeface="Calibri"/>
              <a:sym typeface="Calibri"/>
            </a:endParaRPr>
          </a:p>
          <a:p>
            <a:pPr marL="914400" lvl="1" indent="-340360" algn="l" rtl="0">
              <a:lnSpc>
                <a:spcPct val="90000"/>
              </a:lnSpc>
              <a:spcBef>
                <a:spcPts val="1200"/>
              </a:spcBef>
              <a:spcAft>
                <a:spcPts val="0"/>
              </a:spcAft>
              <a:buClr>
                <a:schemeClr val="accent4"/>
              </a:buClr>
              <a:buSzPts val="1760"/>
              <a:buFont typeface="Noto Sans Symbols"/>
              <a:buChar char="○"/>
            </a:pPr>
            <a:r>
              <a:rPr lang="en-US" sz="1800" b="1" dirty="0">
                <a:solidFill>
                  <a:schemeClr val="accent4"/>
                </a:solidFill>
                <a:latin typeface="Calibri"/>
                <a:ea typeface="Calibri"/>
                <a:cs typeface="Calibri"/>
                <a:sym typeface="Calibri"/>
              </a:rPr>
              <a:t>Large Category:   MAS Facilities</a:t>
            </a:r>
            <a:endParaRPr b="1" dirty="0"/>
          </a:p>
          <a:p>
            <a:pPr marL="1371600" lvl="2" indent="-330200" algn="l" rtl="0">
              <a:lnSpc>
                <a:spcPct val="90000"/>
              </a:lnSpc>
              <a:spcBef>
                <a:spcPts val="1200"/>
              </a:spcBef>
              <a:spcAft>
                <a:spcPts val="0"/>
              </a:spcAft>
              <a:buClr>
                <a:schemeClr val="accent4"/>
              </a:buClr>
              <a:buSzPts val="1600"/>
              <a:buFont typeface="Noto Sans Symbols"/>
              <a:buChar char="■"/>
            </a:pPr>
            <a:r>
              <a:rPr lang="en-US" sz="1800" b="1" dirty="0">
                <a:solidFill>
                  <a:schemeClr val="accent4"/>
                </a:solidFill>
                <a:latin typeface="Calibri"/>
                <a:ea typeface="Calibri"/>
                <a:cs typeface="Calibri"/>
                <a:sym typeface="Calibri"/>
              </a:rPr>
              <a:t>Subcategory:  Facilities Services</a:t>
            </a:r>
            <a:endParaRPr b="1" dirty="0"/>
          </a:p>
          <a:p>
            <a:pPr marL="1828800" lvl="3" indent="-320038" algn="l" rtl="0">
              <a:lnSpc>
                <a:spcPct val="90000"/>
              </a:lnSpc>
              <a:spcBef>
                <a:spcPts val="1200"/>
              </a:spcBef>
              <a:spcAft>
                <a:spcPts val="0"/>
              </a:spcAft>
              <a:buClr>
                <a:schemeClr val="accent4"/>
              </a:buClr>
              <a:buSzPts val="1440"/>
              <a:buFont typeface="Noto Sans Symbols"/>
              <a:buChar char="●"/>
            </a:pPr>
            <a:r>
              <a:rPr lang="en-US" b="1" dirty="0">
                <a:solidFill>
                  <a:schemeClr val="accent4"/>
                </a:solidFill>
                <a:latin typeface="Calibri"/>
                <a:ea typeface="Calibri"/>
                <a:cs typeface="Calibri"/>
                <a:sym typeface="Calibri"/>
              </a:rPr>
              <a:t>SIN:  561210FS - Facilities Support Services</a:t>
            </a:r>
            <a:endParaRPr b="1" dirty="0"/>
          </a:p>
          <a:p>
            <a:pPr marL="749300" lvl="0" indent="-220980" algn="l" rtl="0">
              <a:lnSpc>
                <a:spcPct val="115000"/>
              </a:lnSpc>
              <a:spcBef>
                <a:spcPts val="1152"/>
              </a:spcBef>
              <a:spcAft>
                <a:spcPts val="0"/>
              </a:spcAft>
              <a:buSzPts val="1920"/>
              <a:buFont typeface="Arial"/>
              <a:buNone/>
            </a:pPr>
            <a:endParaRPr sz="1800" dirty="0">
              <a:latin typeface="Calibri"/>
              <a:ea typeface="Calibri"/>
              <a:cs typeface="Calibri"/>
              <a:sym typeface="Calibri"/>
            </a:endParaRPr>
          </a:p>
          <a:p>
            <a:pPr marL="454660" lvl="0" indent="-231139" algn="l" rtl="0">
              <a:lnSpc>
                <a:spcPct val="100000"/>
              </a:lnSpc>
              <a:spcBef>
                <a:spcPts val="3400"/>
              </a:spcBef>
              <a:spcAft>
                <a:spcPts val="0"/>
              </a:spcAft>
              <a:buSzPts val="1760"/>
              <a:buFont typeface="Arial"/>
              <a:buNone/>
            </a:pPr>
            <a:endParaRPr sz="1800" dirty="0">
              <a:latin typeface="Calibri"/>
              <a:ea typeface="Calibri"/>
              <a:cs typeface="Calibri"/>
              <a:sym typeface="Calibri"/>
            </a:endParaRPr>
          </a:p>
          <a:p>
            <a:pPr marL="454660" lvl="0" indent="-231139" algn="l" rtl="0">
              <a:lnSpc>
                <a:spcPct val="100000"/>
              </a:lnSpc>
              <a:spcBef>
                <a:spcPts val="3400"/>
              </a:spcBef>
              <a:spcAft>
                <a:spcPts val="0"/>
              </a:spcAft>
              <a:buSzPts val="1760"/>
              <a:buFont typeface="Arial"/>
              <a:buNone/>
            </a:pPr>
            <a:endParaRPr sz="1800" dirty="0">
              <a:latin typeface="Calibri"/>
              <a:ea typeface="Calibri"/>
              <a:cs typeface="Calibri"/>
              <a:sym typeface="Calibri"/>
            </a:endParaRPr>
          </a:p>
        </p:txBody>
      </p:sp>
      <p:sp>
        <p:nvSpPr>
          <p:cNvPr id="276" name="Google Shape;276;p44"/>
          <p:cNvSpPr txBox="1">
            <a:spLocks noGrp="1"/>
          </p:cNvSpPr>
          <p:nvPr>
            <p:ph type="title" idx="4294967295"/>
          </p:nvPr>
        </p:nvSpPr>
        <p:spPr>
          <a:xfrm>
            <a:off x="1535153" y="580950"/>
            <a:ext cx="6298200" cy="461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06679"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MAS Large Category   &gt;  Subcategory  &gt;  SIN</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body" idx="1"/>
          </p:nvPr>
        </p:nvSpPr>
        <p:spPr>
          <a:xfrm>
            <a:off x="407250" y="1289150"/>
            <a:ext cx="8329500" cy="365100"/>
          </a:xfrm>
          <a:prstGeom prst="rect">
            <a:avLst/>
          </a:prstGeom>
          <a:noFill/>
          <a:ln>
            <a:noFill/>
          </a:ln>
        </p:spPr>
        <p:txBody>
          <a:bodyPr spcFirstLastPara="1" wrap="square" lIns="91425" tIns="45700" rIns="91425" bIns="45700" anchor="t" anchorCtr="0">
            <a:noAutofit/>
          </a:bodyPr>
          <a:lstStyle/>
          <a:p>
            <a:pPr marL="106679" lvl="0" indent="0" algn="l" rtl="0">
              <a:lnSpc>
                <a:spcPct val="150000"/>
              </a:lnSpc>
              <a:spcBef>
                <a:spcPts val="600"/>
              </a:spcBef>
              <a:spcAft>
                <a:spcPts val="0"/>
              </a:spcAft>
              <a:buSzPts val="1920"/>
              <a:buNone/>
            </a:pPr>
            <a:r>
              <a:rPr lang="en-US" sz="1600" b="1" dirty="0"/>
              <a:t>NAICS:  541614 - Process, Physical Distribution, and Logistics Consulting Services</a:t>
            </a:r>
            <a:endParaRPr sz="2600" dirty="0"/>
          </a:p>
          <a:p>
            <a:pPr marL="106679" lvl="0" indent="0" algn="l" rtl="0">
              <a:lnSpc>
                <a:spcPct val="150000"/>
              </a:lnSpc>
              <a:spcBef>
                <a:spcPts val="600"/>
              </a:spcBef>
              <a:spcAft>
                <a:spcPts val="0"/>
              </a:spcAft>
              <a:buSzPts val="1920"/>
              <a:buNone/>
            </a:pPr>
            <a:endParaRPr sz="1600" b="1" dirty="0"/>
          </a:p>
        </p:txBody>
      </p:sp>
      <p:sp>
        <p:nvSpPr>
          <p:cNvPr id="283" name="Google Shape;283;p4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dirty="0"/>
          </a:p>
        </p:txBody>
      </p:sp>
      <p:graphicFrame>
        <p:nvGraphicFramePr>
          <p:cNvPr id="284" name="Google Shape;284;p45"/>
          <p:cNvGraphicFramePr/>
          <p:nvPr/>
        </p:nvGraphicFramePr>
        <p:xfrm>
          <a:off x="276288" y="1802831"/>
          <a:ext cx="3000000" cy="3000000"/>
        </p:xfrm>
        <a:graphic>
          <a:graphicData uri="http://schemas.openxmlformats.org/drawingml/2006/table">
            <a:tbl>
              <a:tblPr firstRow="1">
                <a:gradFill>
                  <a:gsLst>
                    <a:gs pos="0">
                      <a:srgbClr val="9898FF"/>
                    </a:gs>
                    <a:gs pos="35000">
                      <a:srgbClr val="B8B8FF"/>
                    </a:gs>
                    <a:gs pos="100000">
                      <a:srgbClr val="E1E1FF"/>
                    </a:gs>
                  </a:gsLst>
                  <a:lin ang="16200038" scaled="0"/>
                </a:gradFill>
                <a:tableStyleId>{523BC92A-ACE0-489E-A15D-EF50480FDAF6}</a:tableStyleId>
              </a:tblPr>
              <a:tblGrid>
                <a:gridCol w="1236425">
                  <a:extLst>
                    <a:ext uri="{9D8B030D-6E8A-4147-A177-3AD203B41FA5}">
                      <a16:colId xmlns:a16="http://schemas.microsoft.com/office/drawing/2014/main" val="20000"/>
                    </a:ext>
                  </a:extLst>
                </a:gridCol>
                <a:gridCol w="3341075">
                  <a:extLst>
                    <a:ext uri="{9D8B030D-6E8A-4147-A177-3AD203B41FA5}">
                      <a16:colId xmlns:a16="http://schemas.microsoft.com/office/drawing/2014/main" val="20001"/>
                    </a:ext>
                  </a:extLst>
                </a:gridCol>
                <a:gridCol w="4013925">
                  <a:extLst>
                    <a:ext uri="{9D8B030D-6E8A-4147-A177-3AD203B41FA5}">
                      <a16:colId xmlns:a16="http://schemas.microsoft.com/office/drawing/2014/main" val="20002"/>
                    </a:ext>
                  </a:extLst>
                </a:gridCol>
              </a:tblGrid>
              <a:tr h="4480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t>Logistics Services</a:t>
                      </a:r>
                      <a:endParaRPr sz="1313" b="1" u="none" strike="noStrike" cap="none" dirty="0"/>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80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SINs</a:t>
                      </a:r>
                      <a:endParaRPr sz="1313" b="1" u="none" strike="noStrike" cap="none" dirty="0">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Title</a:t>
                      </a:r>
                      <a:endParaRPr sz="1313" b="1" u="none" strike="noStrike" cap="none" dirty="0">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Example Services</a:t>
                      </a:r>
                      <a:endParaRPr sz="1313" b="1" u="none" strike="noStrike" cap="none" dirty="0">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37046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dirty="0"/>
                        <a:t>541614</a:t>
                      </a: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r>
                        <a:rPr lang="en-US" sz="1313" b="1" u="none" strike="noStrike" cap="none" dirty="0"/>
                        <a:t>541614SVC</a:t>
                      </a:r>
                      <a:endParaRPr sz="1313" b="1" u="none" strike="noStrike" cap="none" dirty="0"/>
                    </a:p>
                    <a:p>
                      <a:pPr marL="0" marR="0" lvl="0" indent="0" algn="l" rtl="0">
                        <a:lnSpc>
                          <a:spcPct val="100000"/>
                        </a:lnSpc>
                        <a:spcBef>
                          <a:spcPts val="0"/>
                        </a:spcBef>
                        <a:spcAft>
                          <a:spcPts val="0"/>
                        </a:spcAft>
                        <a:buClr>
                          <a:srgbClr val="000000"/>
                        </a:buClr>
                        <a:buSzPts val="1313"/>
                        <a:buFont typeface="Arial"/>
                        <a:buNone/>
                      </a:pPr>
                      <a:endParaRPr sz="1313" b="1" u="none" strike="noStrike" cap="none" dirty="0"/>
                    </a:p>
                  </a:txBody>
                  <a:tcPr marL="91425" marR="91425" marT="91425" marB="91425">
                    <a:solidFill>
                      <a:schemeClr val="lt1"/>
                    </a:solidFill>
                  </a:tcPr>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dirty="0"/>
                        <a:t>Deployment, Distribution and Transportation Logistics Services</a:t>
                      </a:r>
                      <a:endParaRPr b="1"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dirty="0"/>
                        <a:t>Supply and Value Chain Management</a:t>
                      </a:r>
                      <a:endParaRPr sz="1313" b="1" u="none" strike="noStrike" cap="none" dirty="0"/>
                    </a:p>
                  </a:txBody>
                  <a:tcPr marL="91425" marR="91425" marT="91425" marB="91425">
                    <a:solidFill>
                      <a:schemeClr val="lt1"/>
                    </a:solidFill>
                  </a:tcPr>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i="0" u="none" strike="noStrike" cap="none" dirty="0"/>
                        <a:t>Services include the following: Deployment Logistics such as contingency planning, identifying/utilizing regional or global resources, integrating public/private sector resources…</a:t>
                      </a:r>
                      <a:endParaRPr sz="1313" b="1" u="none" strike="noStrike" cap="none" dirty="0"/>
                    </a:p>
                    <a:p>
                      <a:pPr marL="0" marR="0" lvl="0" indent="0" algn="l" rtl="0">
                        <a:lnSpc>
                          <a:spcPct val="125000"/>
                        </a:lnSpc>
                        <a:spcBef>
                          <a:spcPts val="0"/>
                        </a:spcBef>
                        <a:spcAft>
                          <a:spcPts val="0"/>
                        </a:spcAft>
                        <a:buClr>
                          <a:schemeClr val="dk1"/>
                        </a:buClr>
                        <a:buSzPts val="1100"/>
                        <a:buFont typeface="Arial"/>
                        <a:buNone/>
                      </a:pPr>
                      <a:endParaRPr sz="1313" b="1" u="none" strike="noStrike" cap="none" dirty="0"/>
                    </a:p>
                    <a:p>
                      <a:pPr marL="0" marR="0" lvl="0" indent="0" algn="l" rtl="0">
                        <a:lnSpc>
                          <a:spcPct val="125000"/>
                        </a:lnSpc>
                        <a:spcBef>
                          <a:spcPts val="0"/>
                        </a:spcBef>
                        <a:spcAft>
                          <a:spcPts val="0"/>
                        </a:spcAft>
                        <a:buClr>
                          <a:schemeClr val="dk1"/>
                        </a:buClr>
                        <a:buSzPts val="1100"/>
                        <a:buFont typeface="Arial"/>
                        <a:buNone/>
                      </a:pPr>
                      <a:endParaRPr sz="1313" b="1" dirty="0"/>
                    </a:p>
                    <a:p>
                      <a:pPr marL="0" marR="0" lvl="0" indent="0" algn="l" rtl="0">
                        <a:lnSpc>
                          <a:spcPct val="125000"/>
                        </a:lnSpc>
                        <a:spcBef>
                          <a:spcPts val="0"/>
                        </a:spcBef>
                        <a:spcAft>
                          <a:spcPts val="0"/>
                        </a:spcAft>
                        <a:buClr>
                          <a:schemeClr val="dk1"/>
                        </a:buClr>
                        <a:buSzPts val="1100"/>
                        <a:buFont typeface="Arial"/>
                        <a:buNone/>
                      </a:pPr>
                      <a:r>
                        <a:rPr lang="en-US" sz="1313" b="1" i="0" u="none" strike="noStrike" cap="none" dirty="0"/>
                        <a:t>Includes supply and value chain management, which involves all phases of the planning, acquisition, and management of logistics systems.</a:t>
                      </a:r>
                      <a:endParaRPr sz="1313" b="1" u="none" strike="noStrike" cap="none" dirty="0"/>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
        <p:nvSpPr>
          <p:cNvPr id="285" name="Google Shape;285;p45"/>
          <p:cNvSpPr txBox="1">
            <a:spLocks noGrp="1"/>
          </p:cNvSpPr>
          <p:nvPr>
            <p:ph type="title"/>
          </p:nvPr>
        </p:nvSpPr>
        <p:spPr>
          <a:xfrm>
            <a:off x="717475" y="6252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sz="2300" dirty="0">
                <a:solidFill>
                  <a:schemeClr val="dk1"/>
                </a:solidFill>
              </a:rPr>
              <a:t>Special Item Number (SIN) Structure – Example 1</a:t>
            </a:r>
            <a:endParaRPr sz="23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body" idx="1"/>
          </p:nvPr>
        </p:nvSpPr>
        <p:spPr>
          <a:xfrm>
            <a:off x="407250" y="1329733"/>
            <a:ext cx="8329500" cy="1224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SzPts val="1920"/>
              <a:buNone/>
            </a:pPr>
            <a:r>
              <a:rPr lang="en-US" sz="1400" b="1" dirty="0"/>
              <a:t>NAICS:</a:t>
            </a:r>
            <a:endParaRPr dirty="0"/>
          </a:p>
          <a:p>
            <a:pPr marL="0" marR="0" lvl="0" indent="0" algn="l" rtl="0">
              <a:lnSpc>
                <a:spcPct val="107000"/>
              </a:lnSpc>
              <a:spcBef>
                <a:spcPts val="0"/>
              </a:spcBef>
              <a:spcAft>
                <a:spcPts val="0"/>
              </a:spcAft>
              <a:buSzPts val="1920"/>
              <a:buNone/>
            </a:pPr>
            <a:r>
              <a:rPr lang="en-US" sz="1400" b="1" dirty="0">
                <a:latin typeface="Calibri"/>
                <a:ea typeface="Calibri"/>
                <a:cs typeface="Calibri"/>
                <a:sym typeface="Calibri"/>
              </a:rPr>
              <a:t>541511 - Custom Computer Programming Services </a:t>
            </a:r>
            <a:endParaRPr sz="2700" dirty="0"/>
          </a:p>
          <a:p>
            <a:pPr marL="0" marR="0" lvl="0" indent="0" algn="l" rtl="0">
              <a:lnSpc>
                <a:spcPct val="107000"/>
              </a:lnSpc>
              <a:spcBef>
                <a:spcPts val="0"/>
              </a:spcBef>
              <a:spcAft>
                <a:spcPts val="0"/>
              </a:spcAft>
              <a:buSzPts val="1920"/>
              <a:buNone/>
            </a:pPr>
            <a:r>
              <a:rPr lang="en-US" sz="1400" b="1" dirty="0">
                <a:latin typeface="Calibri"/>
                <a:ea typeface="Calibri"/>
                <a:cs typeface="Calibri"/>
                <a:sym typeface="Calibri"/>
              </a:rPr>
              <a:t>541512 - Computer Systems Design Services</a:t>
            </a:r>
            <a:endParaRPr sz="2700" dirty="0"/>
          </a:p>
          <a:p>
            <a:pPr marL="0" marR="0" lvl="0" indent="0" algn="l" rtl="0">
              <a:lnSpc>
                <a:spcPct val="107000"/>
              </a:lnSpc>
              <a:spcBef>
                <a:spcPts val="0"/>
              </a:spcBef>
              <a:spcAft>
                <a:spcPts val="0"/>
              </a:spcAft>
              <a:buSzPts val="1920"/>
              <a:buNone/>
            </a:pPr>
            <a:r>
              <a:rPr lang="en-US" sz="1400" b="1" dirty="0">
                <a:latin typeface="Calibri"/>
                <a:ea typeface="Calibri"/>
                <a:cs typeface="Calibri"/>
                <a:sym typeface="Calibri"/>
              </a:rPr>
              <a:t>541513 - Computer Facilities Management Services </a:t>
            </a:r>
            <a:endParaRPr sz="2700" dirty="0"/>
          </a:p>
          <a:p>
            <a:pPr marL="0" marR="0" lvl="0" indent="0" algn="l" rtl="0">
              <a:lnSpc>
                <a:spcPct val="107000"/>
              </a:lnSpc>
              <a:spcBef>
                <a:spcPts val="0"/>
              </a:spcBef>
              <a:spcAft>
                <a:spcPts val="0"/>
              </a:spcAft>
              <a:buSzPts val="1920"/>
              <a:buNone/>
            </a:pPr>
            <a:r>
              <a:rPr lang="en-US" sz="1400" b="1" dirty="0">
                <a:latin typeface="Calibri"/>
                <a:ea typeface="Calibri"/>
                <a:cs typeface="Calibri"/>
                <a:sym typeface="Calibri"/>
              </a:rPr>
              <a:t>541519 - Other Computer Related Services</a:t>
            </a:r>
            <a:endParaRPr sz="2700" dirty="0"/>
          </a:p>
        </p:txBody>
      </p:sp>
      <p:sp>
        <p:nvSpPr>
          <p:cNvPr id="292" name="Google Shape;292;p4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17</a:t>
            </a:fld>
            <a:endParaRPr dirty="0"/>
          </a:p>
        </p:txBody>
      </p:sp>
      <p:graphicFrame>
        <p:nvGraphicFramePr>
          <p:cNvPr id="293" name="Google Shape;293;p46"/>
          <p:cNvGraphicFramePr/>
          <p:nvPr/>
        </p:nvGraphicFramePr>
        <p:xfrm>
          <a:off x="457200" y="2650927"/>
          <a:ext cx="8329500" cy="3728575"/>
        </p:xfrm>
        <a:graphic>
          <a:graphicData uri="http://schemas.openxmlformats.org/drawingml/2006/table">
            <a:tbl>
              <a:tblPr firstRow="1">
                <a:noFill/>
                <a:tableStyleId>{523BC92A-ACE0-489E-A15D-EF50480FDAF6}</a:tableStyleId>
              </a:tblPr>
              <a:tblGrid>
                <a:gridCol w="1676400">
                  <a:extLst>
                    <a:ext uri="{9D8B030D-6E8A-4147-A177-3AD203B41FA5}">
                      <a16:colId xmlns:a16="http://schemas.microsoft.com/office/drawing/2014/main" val="20000"/>
                    </a:ext>
                  </a:extLst>
                </a:gridCol>
                <a:gridCol w="2497500">
                  <a:extLst>
                    <a:ext uri="{9D8B030D-6E8A-4147-A177-3AD203B41FA5}">
                      <a16:colId xmlns:a16="http://schemas.microsoft.com/office/drawing/2014/main" val="20001"/>
                    </a:ext>
                  </a:extLst>
                </a:gridCol>
                <a:gridCol w="4155600">
                  <a:extLst>
                    <a:ext uri="{9D8B030D-6E8A-4147-A177-3AD203B41FA5}">
                      <a16:colId xmlns:a16="http://schemas.microsoft.com/office/drawing/2014/main" val="20002"/>
                    </a:ext>
                  </a:extLst>
                </a:gridCol>
              </a:tblGrid>
              <a:tr h="5022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t>IT Services</a:t>
                      </a:r>
                      <a:endParaRPr sz="1313" b="1" u="none" strike="noStrike" cap="none" dirty="0"/>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SIN</a:t>
                      </a:r>
                      <a:endParaRPr sz="1313" b="1" u="none" strike="noStrike" cap="none" dirty="0">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Title</a:t>
                      </a:r>
                      <a:endParaRPr sz="1313" b="1" u="none" strike="noStrike" cap="none" dirty="0">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dirty="0">
                          <a:solidFill>
                            <a:schemeClr val="lt1"/>
                          </a:solidFill>
                        </a:rPr>
                        <a:t>Example Services</a:t>
                      </a:r>
                      <a:endParaRPr sz="1313" b="1" u="none" strike="noStrike" cap="none" dirty="0">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27241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dirty="0"/>
                        <a:t>54151S</a:t>
                      </a: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rgbClr val="000000"/>
                        </a:buClr>
                        <a:buSzPts val="1313"/>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ctr" rtl="0">
                        <a:lnSpc>
                          <a:spcPct val="130453"/>
                        </a:lnSpc>
                        <a:spcBef>
                          <a:spcPts val="0"/>
                        </a:spcBef>
                        <a:spcAft>
                          <a:spcPts val="0"/>
                        </a:spcAft>
                        <a:buClr>
                          <a:schemeClr val="dk1"/>
                        </a:buClr>
                        <a:buSzPts val="1100"/>
                        <a:buFont typeface="Arial"/>
                        <a:buNone/>
                      </a:pPr>
                      <a:endParaRPr sz="1313" b="1" u="none" strike="noStrike" cap="none" dirty="0"/>
                    </a:p>
                    <a:p>
                      <a:pPr marL="0" marR="0" lvl="0" indent="0" algn="l" rtl="0">
                        <a:lnSpc>
                          <a:spcPct val="100000"/>
                        </a:lnSpc>
                        <a:spcBef>
                          <a:spcPts val="0"/>
                        </a:spcBef>
                        <a:spcAft>
                          <a:spcPts val="0"/>
                        </a:spcAft>
                        <a:buClr>
                          <a:srgbClr val="000000"/>
                        </a:buClr>
                        <a:buSzPts val="1313"/>
                        <a:buFont typeface="Arial"/>
                        <a:buNone/>
                      </a:pPr>
                      <a:endParaRPr sz="1313" b="1" u="none" strike="noStrike" cap="none" dirty="0"/>
                    </a:p>
                  </a:txBody>
                  <a:tcPr marL="91425" marR="91425" marT="91425" marB="91425"/>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dirty="0"/>
                        <a:t>Information Technology Professional Services</a:t>
                      </a:r>
                      <a:endParaRPr b="1"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dirty="0"/>
                    </a:p>
                  </a:txBody>
                  <a:tcPr marL="91425" marR="91425" marT="91425" marB="91425"/>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u="none" strike="noStrike" cap="none" dirty="0"/>
                        <a:t>IT Professional Services and/or labor categories for database planning and design; systems analysis, integration, and design; programming, conversion and implementation support; network services, data/records management, and testing. </a:t>
                      </a:r>
                      <a:endParaRPr b="1" dirty="0"/>
                    </a:p>
                  </a:txBody>
                  <a:tcPr marL="91425" marR="91425" marT="91425" marB="91425"/>
                </a:tc>
                <a:extLst>
                  <a:ext uri="{0D108BD9-81ED-4DB2-BD59-A6C34878D82A}">
                    <a16:rowId xmlns:a16="http://schemas.microsoft.com/office/drawing/2014/main" val="10002"/>
                  </a:ext>
                </a:extLst>
              </a:tr>
            </a:tbl>
          </a:graphicData>
        </a:graphic>
      </p:graphicFrame>
      <p:sp>
        <p:nvSpPr>
          <p:cNvPr id="294" name="Google Shape;294;p46"/>
          <p:cNvSpPr txBox="1">
            <a:spLocks noGrp="1"/>
          </p:cNvSpPr>
          <p:nvPr>
            <p:ph type="title"/>
          </p:nvPr>
        </p:nvSpPr>
        <p:spPr>
          <a:xfrm>
            <a:off x="717475" y="6252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sz="2300" dirty="0">
                <a:solidFill>
                  <a:schemeClr val="dk1"/>
                </a:solidFill>
              </a:rPr>
              <a:t>Special Item Number (SIN) Structure – Example 2</a:t>
            </a:r>
            <a:endParaRPr sz="23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47"/>
          <p:cNvSpPr txBox="1"/>
          <p:nvPr/>
        </p:nvSpPr>
        <p:spPr>
          <a:xfrm>
            <a:off x="-50" y="5108025"/>
            <a:ext cx="91440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dirty="0">
                <a:solidFill>
                  <a:schemeClr val="hlink"/>
                </a:solidFill>
                <a:latin typeface="Calibri"/>
                <a:ea typeface="Calibri"/>
                <a:cs typeface="Calibri"/>
                <a:sym typeface="Calibri"/>
                <a:hlinkClick r:id="rId3"/>
              </a:rPr>
              <a:t>www.gsaelibrary.gsa.gov</a:t>
            </a:r>
            <a:r>
              <a:rPr lang="en-US" sz="2400" b="0" i="0" u="none" strike="noStrike" cap="none" dirty="0">
                <a:solidFill>
                  <a:srgbClr val="000000"/>
                </a:solidFill>
                <a:latin typeface="Calibri"/>
                <a:ea typeface="Calibri"/>
                <a:cs typeface="Calibri"/>
                <a:sym typeface="Calibri"/>
              </a:rPr>
              <a:t> </a:t>
            </a:r>
            <a:endParaRPr sz="2400" b="0" i="0" u="none" strike="noStrike" cap="none" dirty="0">
              <a:solidFill>
                <a:srgbClr val="000000"/>
              </a:solidFill>
              <a:latin typeface="Calibri"/>
              <a:ea typeface="Calibri"/>
              <a:cs typeface="Calibri"/>
              <a:sym typeface="Calibri"/>
            </a:endParaRPr>
          </a:p>
        </p:txBody>
      </p:sp>
      <p:sp>
        <p:nvSpPr>
          <p:cNvPr id="302" name="Google Shape;302;p47"/>
          <p:cNvSpPr txBox="1"/>
          <p:nvPr/>
        </p:nvSpPr>
        <p:spPr>
          <a:xfrm>
            <a:off x="328650" y="3971600"/>
            <a:ext cx="8486700" cy="88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eLibrary - The official online source for complete GSA and VA Schedules information – a great market research tool.</a:t>
            </a:r>
            <a:endParaRPr sz="2400" b="0" i="0" u="none" strike="noStrike" cap="none" dirty="0">
              <a:solidFill>
                <a:srgbClr val="000000"/>
              </a:solidFill>
              <a:latin typeface="Calibri"/>
              <a:ea typeface="Calibri"/>
              <a:cs typeface="Calibri"/>
              <a:sym typeface="Calibri"/>
            </a:endParaRPr>
          </a:p>
        </p:txBody>
      </p:sp>
      <p:grpSp>
        <p:nvGrpSpPr>
          <p:cNvPr id="303" name="Google Shape;303;p47" descr="Category Subcategory SIN"/>
          <p:cNvGrpSpPr/>
          <p:nvPr/>
        </p:nvGrpSpPr>
        <p:grpSpPr>
          <a:xfrm>
            <a:off x="1525775" y="1931306"/>
            <a:ext cx="6092461" cy="740973"/>
            <a:chOff x="1785" y="136326"/>
            <a:chExt cx="6092461" cy="870300"/>
          </a:xfrm>
        </p:grpSpPr>
        <p:sp>
          <p:nvSpPr>
            <p:cNvPr id="304" name="Google Shape;304;p47"/>
            <p:cNvSpPr/>
            <p:nvPr/>
          </p:nvSpPr>
          <p:spPr>
            <a:xfrm>
              <a:off x="1785"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05" name="Google Shape;305;p47"/>
            <p:cNvSpPr txBox="1"/>
            <p:nvPr/>
          </p:nvSpPr>
          <p:spPr>
            <a:xfrm>
              <a:off x="436958"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Category</a:t>
              </a:r>
              <a:endParaRPr sz="1800" b="1" i="0" u="none" strike="noStrike" cap="none" dirty="0">
                <a:solidFill>
                  <a:srgbClr val="FFFFFF"/>
                </a:solidFill>
                <a:latin typeface="Calibri"/>
                <a:ea typeface="Calibri"/>
                <a:cs typeface="Calibri"/>
                <a:sym typeface="Calibri"/>
              </a:endParaRPr>
            </a:p>
          </p:txBody>
        </p:sp>
        <p:sp>
          <p:nvSpPr>
            <p:cNvPr id="306" name="Google Shape;306;p47"/>
            <p:cNvSpPr/>
            <p:nvPr/>
          </p:nvSpPr>
          <p:spPr>
            <a:xfrm>
              <a:off x="1960066"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07" name="Google Shape;307;p47"/>
            <p:cNvSpPr txBox="1"/>
            <p:nvPr/>
          </p:nvSpPr>
          <p:spPr>
            <a:xfrm>
              <a:off x="2395239"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Subcategory</a:t>
              </a:r>
              <a:endParaRPr sz="1800" b="1" i="0" u="none" strike="noStrike" cap="none" dirty="0">
                <a:solidFill>
                  <a:srgbClr val="FFFFFF"/>
                </a:solidFill>
                <a:latin typeface="Calibri"/>
                <a:ea typeface="Calibri"/>
                <a:cs typeface="Calibri"/>
                <a:sym typeface="Calibri"/>
              </a:endParaRPr>
            </a:p>
          </p:txBody>
        </p:sp>
        <p:sp>
          <p:nvSpPr>
            <p:cNvPr id="308" name="Google Shape;308;p47"/>
            <p:cNvSpPr/>
            <p:nvPr/>
          </p:nvSpPr>
          <p:spPr>
            <a:xfrm>
              <a:off x="3918346"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09" name="Google Shape;309;p47"/>
            <p:cNvSpPr txBox="1"/>
            <p:nvPr/>
          </p:nvSpPr>
          <p:spPr>
            <a:xfrm>
              <a:off x="4353519"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SIN</a:t>
              </a:r>
              <a:endParaRPr sz="1800" b="1" i="0" u="none" strike="noStrike" cap="none" dirty="0">
                <a:solidFill>
                  <a:srgbClr val="FFFFFF"/>
                </a:solidFill>
                <a:latin typeface="Calibri"/>
                <a:ea typeface="Calibri"/>
                <a:cs typeface="Calibri"/>
                <a:sym typeface="Calibri"/>
              </a:endParaRPr>
            </a:p>
          </p:txBody>
        </p:sp>
      </p:grpSp>
      <p:grpSp>
        <p:nvGrpSpPr>
          <p:cNvPr id="310" name="Google Shape;310;p47" descr="Blue arrows point right with the words: &#10;Contractor Details&#10;Size Status&#10;Contract Clauses"/>
          <p:cNvGrpSpPr/>
          <p:nvPr/>
        </p:nvGrpSpPr>
        <p:grpSpPr>
          <a:xfrm>
            <a:off x="1546837" y="2973149"/>
            <a:ext cx="6092461" cy="699634"/>
            <a:chOff x="1785" y="136326"/>
            <a:chExt cx="6092461" cy="870300"/>
          </a:xfrm>
        </p:grpSpPr>
        <p:sp>
          <p:nvSpPr>
            <p:cNvPr id="311" name="Google Shape;311;p47"/>
            <p:cNvSpPr/>
            <p:nvPr/>
          </p:nvSpPr>
          <p:spPr>
            <a:xfrm>
              <a:off x="1785"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12" name="Google Shape;312;p47"/>
            <p:cNvSpPr txBox="1"/>
            <p:nvPr/>
          </p:nvSpPr>
          <p:spPr>
            <a:xfrm>
              <a:off x="436958"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Contractor Details</a:t>
              </a:r>
              <a:endParaRPr sz="1800" b="1" i="0" u="none" strike="noStrike" cap="none" dirty="0">
                <a:solidFill>
                  <a:srgbClr val="FFFFFF"/>
                </a:solidFill>
                <a:latin typeface="Calibri"/>
                <a:ea typeface="Calibri"/>
                <a:cs typeface="Calibri"/>
                <a:sym typeface="Calibri"/>
              </a:endParaRPr>
            </a:p>
          </p:txBody>
        </p:sp>
        <p:sp>
          <p:nvSpPr>
            <p:cNvPr id="313" name="Google Shape;313;p47"/>
            <p:cNvSpPr/>
            <p:nvPr/>
          </p:nvSpPr>
          <p:spPr>
            <a:xfrm>
              <a:off x="1960066"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14" name="Google Shape;314;p47"/>
            <p:cNvSpPr txBox="1"/>
            <p:nvPr/>
          </p:nvSpPr>
          <p:spPr>
            <a:xfrm>
              <a:off x="2395239"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Size Status</a:t>
              </a:r>
              <a:endParaRPr sz="1800" b="1" i="0" u="none" strike="noStrike" cap="none" dirty="0">
                <a:solidFill>
                  <a:srgbClr val="FFFFFF"/>
                </a:solidFill>
                <a:latin typeface="Calibri"/>
                <a:ea typeface="Calibri"/>
                <a:cs typeface="Calibri"/>
                <a:sym typeface="Calibri"/>
              </a:endParaRPr>
            </a:p>
          </p:txBody>
        </p:sp>
        <p:sp>
          <p:nvSpPr>
            <p:cNvPr id="315" name="Google Shape;315;p47"/>
            <p:cNvSpPr/>
            <p:nvPr/>
          </p:nvSpPr>
          <p:spPr>
            <a:xfrm>
              <a:off x="3918346" y="136326"/>
              <a:ext cx="2175900" cy="870300"/>
            </a:xfrm>
            <a:prstGeom prst="chevron">
              <a:avLst>
                <a:gd name="adj" fmla="val 50000"/>
              </a:avLst>
            </a:prstGeom>
            <a:solidFill>
              <a:srgbClr val="0579BD"/>
            </a:solidFill>
            <a:ln w="25400" cap="flat" cmpd="sng">
              <a:solidFill>
                <a:srgbClr val="0579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316" name="Google Shape;316;p47"/>
            <p:cNvSpPr txBox="1"/>
            <p:nvPr/>
          </p:nvSpPr>
          <p:spPr>
            <a:xfrm>
              <a:off x="4353519" y="136326"/>
              <a:ext cx="1305600" cy="870300"/>
            </a:xfrm>
            <a:prstGeom prst="rect">
              <a:avLst/>
            </a:prstGeom>
            <a:solidFill>
              <a:srgbClr val="0579BD"/>
            </a:solidFill>
            <a:ln w="9525" cap="flat" cmpd="sng">
              <a:solidFill>
                <a:srgbClr val="0579BD"/>
              </a:solidFill>
              <a:prstDash val="solid"/>
              <a:round/>
              <a:headEnd type="none" w="sm" len="sm"/>
              <a:tailEnd type="none" w="sm" len="sm"/>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Contract Clauses</a:t>
              </a:r>
              <a:endParaRPr sz="1800" b="1" i="0" u="none" strike="noStrike" cap="none" dirty="0">
                <a:solidFill>
                  <a:srgbClr val="FFFFFF"/>
                </a:solidFill>
                <a:latin typeface="Calibri"/>
                <a:ea typeface="Calibri"/>
                <a:cs typeface="Calibri"/>
                <a:sym typeface="Calibri"/>
              </a:endParaRPr>
            </a:p>
          </p:txBody>
        </p:sp>
      </p:grpSp>
      <p:sp>
        <p:nvSpPr>
          <p:cNvPr id="317" name="Google Shape;317;p47"/>
          <p:cNvSpPr txBox="1">
            <a:spLocks noGrp="1"/>
          </p:cNvSpPr>
          <p:nvPr>
            <p:ph type="title"/>
          </p:nvPr>
        </p:nvSpPr>
        <p:spPr>
          <a:xfrm>
            <a:off x="1663700" y="619950"/>
            <a:ext cx="6172200" cy="42000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None/>
            </a:pPr>
            <a:r>
              <a:rPr lang="en-US" sz="2900" b="1" i="0" u="none" strike="noStrike" cap="none" dirty="0">
                <a:solidFill>
                  <a:schemeClr val="dk1"/>
                </a:solidFill>
                <a:latin typeface="Helvetica Neue"/>
                <a:ea typeface="Helvetica Neue"/>
                <a:cs typeface="Helvetica Neue"/>
                <a:sym typeface="Helvetica Neue"/>
              </a:rPr>
              <a:t>GSA eLibrar</a:t>
            </a:r>
            <a:r>
              <a:rPr lang="en-US" sz="2900" b="1" dirty="0">
                <a:solidFill>
                  <a:schemeClr val="dk1"/>
                </a:solidFill>
                <a:latin typeface="Helvetica Neue"/>
                <a:ea typeface="Helvetica Neue"/>
                <a:cs typeface="Helvetica Neue"/>
                <a:sym typeface="Helvetica Neue"/>
              </a:rPr>
              <a:t>y</a:t>
            </a:r>
            <a:endParaRPr sz="29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Market</a:t>
            </a:r>
            <a:endParaRPr sz="3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1497225" y="1536875"/>
            <a:ext cx="6891600" cy="4635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US" sz="2600" dirty="0"/>
              <a:t>The Roadmap</a:t>
            </a:r>
            <a:endParaRPr sz="2600" dirty="0"/>
          </a:p>
          <a:p>
            <a:pPr marL="457200" lvl="0" indent="-393700" algn="l" rtl="0">
              <a:spcBef>
                <a:spcPts val="1000"/>
              </a:spcBef>
              <a:spcAft>
                <a:spcPts val="0"/>
              </a:spcAft>
              <a:buClr>
                <a:schemeClr val="dk1"/>
              </a:buClr>
              <a:buSzPts val="2600"/>
              <a:buChar char="●"/>
            </a:pPr>
            <a:r>
              <a:rPr lang="en-US" sz="2600" dirty="0">
                <a:solidFill>
                  <a:schemeClr val="dk1"/>
                </a:solidFill>
              </a:rPr>
              <a:t>The Structure</a:t>
            </a:r>
            <a:endParaRPr sz="2600" dirty="0">
              <a:solidFill>
                <a:schemeClr val="dk1"/>
              </a:solidFill>
            </a:endParaRPr>
          </a:p>
          <a:p>
            <a:pPr marL="457200" lvl="0" indent="-393700" algn="l" rtl="0">
              <a:spcBef>
                <a:spcPts val="1000"/>
              </a:spcBef>
              <a:spcAft>
                <a:spcPts val="0"/>
              </a:spcAft>
              <a:buClr>
                <a:schemeClr val="dk1"/>
              </a:buClr>
              <a:buSzPts val="2600"/>
              <a:buChar char="●"/>
            </a:pPr>
            <a:r>
              <a:rPr lang="en-US" sz="2600" dirty="0">
                <a:solidFill>
                  <a:schemeClr val="dk1"/>
                </a:solidFill>
              </a:rPr>
              <a:t>The Market</a:t>
            </a:r>
            <a:endParaRPr sz="2600" dirty="0">
              <a:solidFill>
                <a:schemeClr val="dk1"/>
              </a:solidFill>
            </a:endParaRPr>
          </a:p>
          <a:p>
            <a:pPr marL="457200" lvl="0" indent="-393700" algn="l" rtl="0">
              <a:spcBef>
                <a:spcPts val="1000"/>
              </a:spcBef>
              <a:spcAft>
                <a:spcPts val="0"/>
              </a:spcAft>
              <a:buClr>
                <a:schemeClr val="dk1"/>
              </a:buClr>
              <a:buSzPts val="2600"/>
              <a:buChar char="●"/>
            </a:pPr>
            <a:r>
              <a:rPr lang="en-US" sz="2600" dirty="0">
                <a:solidFill>
                  <a:schemeClr val="dk1"/>
                </a:solidFill>
              </a:rPr>
              <a:t>The Solicitation</a:t>
            </a:r>
            <a:endParaRPr sz="2600" dirty="0">
              <a:solidFill>
                <a:schemeClr val="dk1"/>
              </a:solidFill>
            </a:endParaRPr>
          </a:p>
          <a:p>
            <a:pPr marL="457200" lvl="0" indent="-393700" algn="l" rtl="0">
              <a:spcBef>
                <a:spcPts val="1000"/>
              </a:spcBef>
              <a:spcAft>
                <a:spcPts val="0"/>
              </a:spcAft>
              <a:buClr>
                <a:schemeClr val="dk1"/>
              </a:buClr>
              <a:buSzPts val="2600"/>
              <a:buChar char="●"/>
            </a:pPr>
            <a:r>
              <a:rPr lang="en-US" sz="2600" dirty="0">
                <a:solidFill>
                  <a:schemeClr val="dk1"/>
                </a:solidFill>
              </a:rPr>
              <a:t>The Offer</a:t>
            </a:r>
            <a:endParaRPr sz="2600" dirty="0">
              <a:solidFill>
                <a:schemeClr val="dk1"/>
              </a:solidFill>
            </a:endParaRPr>
          </a:p>
          <a:p>
            <a:pPr marL="0" lvl="0" indent="0" algn="l" rtl="0">
              <a:spcBef>
                <a:spcPts val="1000"/>
              </a:spcBef>
              <a:spcAft>
                <a:spcPts val="1000"/>
              </a:spcAft>
              <a:buNone/>
            </a:pPr>
            <a:endParaRPr sz="2600" dirty="0"/>
          </a:p>
        </p:txBody>
      </p:sp>
      <p:sp>
        <p:nvSpPr>
          <p:cNvPr id="137" name="Google Shape;137;p31"/>
          <p:cNvSpPr txBox="1">
            <a:spLocks noGrp="1"/>
          </p:cNvSpPr>
          <p:nvPr>
            <p:ph type="title" idx="2"/>
          </p:nvPr>
        </p:nvSpPr>
        <p:spPr>
          <a:xfrm>
            <a:off x="828225" y="455475"/>
            <a:ext cx="8229600" cy="59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Agenda</a:t>
            </a:r>
            <a:endParaRPr sz="29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title"/>
          </p:nvPr>
        </p:nvSpPr>
        <p:spPr>
          <a:xfrm>
            <a:off x="804600" y="2148650"/>
            <a:ext cx="7534800" cy="29862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chemeClr val="dk1"/>
              </a:buClr>
              <a:buSzPts val="2200"/>
              <a:buChar char="●"/>
            </a:pPr>
            <a:r>
              <a:rPr lang="en-US" sz="2200" b="1" i="0" u="none" strike="noStrike" cap="none" dirty="0">
                <a:solidFill>
                  <a:schemeClr val="dk1"/>
                </a:solidFill>
              </a:rPr>
              <a:t>Have a </a:t>
            </a:r>
            <a:r>
              <a:rPr lang="en-US" sz="2200" b="1" i="0" u="sng" strike="noStrike" cap="none" dirty="0">
                <a:solidFill>
                  <a:schemeClr val="dk1"/>
                </a:solidFill>
              </a:rPr>
              <a:t>solid</a:t>
            </a:r>
            <a:r>
              <a:rPr lang="en-US" sz="2200" b="1" i="0" u="none" strike="noStrike" cap="none" dirty="0">
                <a:solidFill>
                  <a:schemeClr val="dk1"/>
                </a:solidFill>
              </a:rPr>
              <a:t> understanding </a:t>
            </a:r>
            <a:r>
              <a:rPr lang="en-US" sz="2200" i="0" u="none" strike="noStrike" cap="none" dirty="0">
                <a:solidFill>
                  <a:schemeClr val="dk1"/>
                </a:solidFill>
              </a:rPr>
              <a:t>of the federal market for your product or service</a:t>
            </a:r>
            <a:endParaRPr sz="2200" i="0" u="none" strike="noStrike" cap="none" dirty="0">
              <a:solidFill>
                <a:schemeClr val="dk1"/>
              </a:solidFill>
            </a:endParaRPr>
          </a:p>
          <a:p>
            <a:pPr marL="457200" marR="0" lvl="0" indent="0" algn="l" rtl="0">
              <a:lnSpc>
                <a:spcPct val="100000"/>
              </a:lnSpc>
              <a:spcBef>
                <a:spcPts val="0"/>
              </a:spcBef>
              <a:spcAft>
                <a:spcPts val="0"/>
              </a:spcAft>
              <a:buNone/>
            </a:pPr>
            <a:endParaRPr sz="2200" i="0" u="none" strike="noStrike" cap="none" dirty="0">
              <a:solidFill>
                <a:schemeClr val="dk1"/>
              </a:solidFill>
            </a:endParaRPr>
          </a:p>
          <a:p>
            <a:pPr marL="457200" marR="0" lvl="0" indent="-368300" algn="l" rtl="0">
              <a:lnSpc>
                <a:spcPct val="100000"/>
              </a:lnSpc>
              <a:spcBef>
                <a:spcPts val="0"/>
              </a:spcBef>
              <a:spcAft>
                <a:spcPts val="0"/>
              </a:spcAft>
              <a:buClr>
                <a:schemeClr val="dk1"/>
              </a:buClr>
              <a:buSzPts val="2200"/>
              <a:buChar char="●"/>
            </a:pPr>
            <a:r>
              <a:rPr lang="en-US" sz="2200" b="1" i="0" u="none" strike="noStrike" cap="none" dirty="0">
                <a:solidFill>
                  <a:schemeClr val="dk1"/>
                </a:solidFill>
              </a:rPr>
              <a:t>Know the key players, critical policies, initiatives, and spending budgets </a:t>
            </a:r>
            <a:r>
              <a:rPr lang="en-US" sz="2200" i="0" u="none" strike="noStrike" cap="none" dirty="0">
                <a:solidFill>
                  <a:schemeClr val="dk1"/>
                </a:solidFill>
              </a:rPr>
              <a:t>for your target agencies.</a:t>
            </a:r>
            <a:endParaRPr sz="2200" i="0" u="none" strike="noStrike" cap="none" dirty="0">
              <a:solidFill>
                <a:schemeClr val="dk1"/>
              </a:solidFill>
            </a:endParaRPr>
          </a:p>
          <a:p>
            <a:pPr marL="457200" marR="0" lvl="0" indent="0" algn="l" rtl="0">
              <a:lnSpc>
                <a:spcPct val="100000"/>
              </a:lnSpc>
              <a:spcBef>
                <a:spcPts val="0"/>
              </a:spcBef>
              <a:spcAft>
                <a:spcPts val="0"/>
              </a:spcAft>
              <a:buNone/>
            </a:pPr>
            <a:endParaRPr sz="2200" i="0" u="none" strike="noStrike" cap="none" dirty="0">
              <a:solidFill>
                <a:schemeClr val="dk1"/>
              </a:solidFill>
            </a:endParaRPr>
          </a:p>
          <a:p>
            <a:pPr marL="457200" marR="0" lvl="0" indent="-368300" algn="l" rtl="0">
              <a:lnSpc>
                <a:spcPct val="100000"/>
              </a:lnSpc>
              <a:spcBef>
                <a:spcPts val="0"/>
              </a:spcBef>
              <a:spcAft>
                <a:spcPts val="0"/>
              </a:spcAft>
              <a:buClr>
                <a:schemeClr val="dk1"/>
              </a:buClr>
              <a:buSzPts val="2200"/>
              <a:buChar char="●"/>
            </a:pPr>
            <a:r>
              <a:rPr lang="en-US" sz="2200" b="1" i="0" u="none" strike="noStrike" cap="none" dirty="0">
                <a:solidFill>
                  <a:schemeClr val="dk1"/>
                </a:solidFill>
              </a:rPr>
              <a:t>Use this information </a:t>
            </a:r>
            <a:r>
              <a:rPr lang="en-US" sz="2200" i="0" u="none" strike="noStrike" cap="none" dirty="0">
                <a:solidFill>
                  <a:schemeClr val="dk1"/>
                </a:solidFill>
              </a:rPr>
              <a:t>to be </a:t>
            </a:r>
            <a:r>
              <a:rPr lang="en-US" sz="2200" b="1" i="0" u="none" strike="noStrike" cap="none" dirty="0">
                <a:solidFill>
                  <a:schemeClr val="dk1"/>
                </a:solidFill>
              </a:rPr>
              <a:t>proactive</a:t>
            </a:r>
            <a:r>
              <a:rPr lang="en-US" sz="2200" i="0" u="none" strike="noStrike" cap="none" dirty="0">
                <a:solidFill>
                  <a:schemeClr val="dk1"/>
                </a:solidFill>
              </a:rPr>
              <a:t> in finding opportunities and generating leads.</a:t>
            </a:r>
            <a:endParaRPr sz="2200" i="0" u="none" strike="noStrike" cap="none" dirty="0">
              <a:solidFill>
                <a:schemeClr val="dk1"/>
              </a:solidFill>
            </a:endParaRPr>
          </a:p>
          <a:p>
            <a:pPr marL="457200" marR="0" lvl="0" indent="0" algn="l" rtl="0">
              <a:lnSpc>
                <a:spcPct val="100000"/>
              </a:lnSpc>
              <a:spcBef>
                <a:spcPts val="0"/>
              </a:spcBef>
              <a:spcAft>
                <a:spcPts val="0"/>
              </a:spcAft>
              <a:buNone/>
            </a:pPr>
            <a:endParaRPr sz="1200" i="0" u="none" strike="noStrike" cap="none" dirty="0">
              <a:solidFill>
                <a:schemeClr val="dk1"/>
              </a:solidFill>
            </a:endParaRPr>
          </a:p>
        </p:txBody>
      </p:sp>
      <p:sp>
        <p:nvSpPr>
          <p:cNvPr id="329" name="Google Shape;329;p49"/>
          <p:cNvSpPr txBox="1">
            <a:spLocks noGrp="1"/>
          </p:cNvSpPr>
          <p:nvPr>
            <p:ph type="title" idx="2"/>
          </p:nvPr>
        </p:nvSpPr>
        <p:spPr>
          <a:xfrm>
            <a:off x="639350" y="471875"/>
            <a:ext cx="7376100" cy="39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Harness the Power of Data</a:t>
            </a:r>
            <a:endParaRPr sz="2800" b="1" dirty="0"/>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p:nvPr/>
        </p:nvSpPr>
        <p:spPr>
          <a:xfrm>
            <a:off x="617700" y="1543950"/>
            <a:ext cx="7908600" cy="3770100"/>
          </a:xfrm>
          <a:prstGeom prst="rect">
            <a:avLst/>
          </a:prstGeom>
          <a:noFill/>
          <a:ln>
            <a:noFill/>
          </a:ln>
        </p:spPr>
        <p:txBody>
          <a:bodyPr spcFirstLastPara="1" wrap="square" lIns="91400" tIns="45650" rIns="91400" bIns="45650" anchor="t" anchorCtr="0">
            <a:noAutofit/>
          </a:bodyPr>
          <a:lstStyle/>
          <a:p>
            <a:pPr marL="0" marR="0" lvl="0" indent="0" algn="l" rtl="0">
              <a:lnSpc>
                <a:spcPct val="100000"/>
              </a:lnSpc>
              <a:spcBef>
                <a:spcPts val="0"/>
              </a:spcBef>
              <a:spcAft>
                <a:spcPts val="0"/>
              </a:spcAft>
              <a:buClr>
                <a:srgbClr val="000000"/>
              </a:buClr>
              <a:buSzPts val="2399"/>
              <a:buFont typeface="Arial"/>
              <a:buNone/>
            </a:pPr>
            <a:r>
              <a:rPr lang="en-US" sz="2400" i="0" u="none" strike="noStrike" cap="none" dirty="0">
                <a:solidFill>
                  <a:schemeClr val="dk1"/>
                </a:solidFill>
                <a:latin typeface="Helvetica Neue"/>
                <a:ea typeface="Helvetica Neue"/>
                <a:cs typeface="Helvetica Neue"/>
                <a:sym typeface="Helvetica Neue"/>
              </a:rPr>
              <a:t>What is reported to </a:t>
            </a:r>
            <a:r>
              <a:rPr lang="en-US" sz="2400" dirty="0">
                <a:solidFill>
                  <a:schemeClr val="dk1"/>
                </a:solidFill>
                <a:latin typeface="Helvetica Neue"/>
                <a:ea typeface="Helvetica Neue"/>
                <a:cs typeface="Helvetica Neue"/>
                <a:sym typeface="Helvetica Neue"/>
              </a:rPr>
              <a:t>FPDS?</a:t>
            </a:r>
            <a:endParaRPr sz="2400"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sz="2400" dirty="0">
              <a:solidFill>
                <a:schemeClr val="dk1"/>
              </a:solidFill>
              <a:latin typeface="Helvetica Neue"/>
              <a:ea typeface="Helvetica Neue"/>
              <a:cs typeface="Helvetica Neue"/>
              <a:sym typeface="Helvetica Neue"/>
            </a:endParaRPr>
          </a:p>
          <a:p>
            <a:pPr marL="457200" marR="0" lvl="0" indent="-381000" algn="l" rtl="0">
              <a:lnSpc>
                <a:spcPct val="100000"/>
              </a:lnSpc>
              <a:spcBef>
                <a:spcPts val="0"/>
              </a:spcBef>
              <a:spcAft>
                <a:spcPts val="0"/>
              </a:spcAft>
              <a:buClr>
                <a:schemeClr val="dk1"/>
              </a:buClr>
              <a:buSzPts val="2400"/>
              <a:buFont typeface="Helvetica Neue"/>
              <a:buChar char="●"/>
            </a:pPr>
            <a:r>
              <a:rPr lang="en-US" sz="2400" i="0" u="none" strike="noStrike" cap="none" dirty="0">
                <a:solidFill>
                  <a:schemeClr val="dk1"/>
                </a:solidFill>
                <a:latin typeface="Helvetica Neue"/>
                <a:ea typeface="Helvetica Neue"/>
                <a:cs typeface="Helvetica Neue"/>
                <a:sym typeface="Helvetica Neue"/>
              </a:rPr>
              <a:t>Contract actions valued at $10,000 and greater  </a:t>
            </a:r>
            <a:endParaRPr sz="2400" i="0" u="none" strike="noStrike" cap="none" dirty="0">
              <a:solidFill>
                <a:schemeClr val="dk1"/>
              </a:solidFill>
              <a:latin typeface="Helvetica Neue"/>
              <a:ea typeface="Helvetica Neue"/>
              <a:cs typeface="Helvetica Neue"/>
              <a:sym typeface="Helvetica Neue"/>
            </a:endParaRPr>
          </a:p>
          <a:p>
            <a:pPr marL="457200" marR="0" lvl="0" indent="-381000" algn="l" rtl="0">
              <a:lnSpc>
                <a:spcPct val="100000"/>
              </a:lnSpc>
              <a:spcBef>
                <a:spcPts val="0"/>
              </a:spcBef>
              <a:spcAft>
                <a:spcPts val="0"/>
              </a:spcAft>
              <a:buClr>
                <a:schemeClr val="dk1"/>
              </a:buClr>
              <a:buSzPts val="2400"/>
              <a:buFont typeface="Helvetica Neue"/>
              <a:buChar char="●"/>
            </a:pPr>
            <a:r>
              <a:rPr lang="en-US" sz="2400" dirty="0">
                <a:solidFill>
                  <a:schemeClr val="dk1"/>
                </a:solidFill>
                <a:latin typeface="Helvetica Neue"/>
                <a:ea typeface="Helvetica Neue"/>
                <a:cs typeface="Helvetica Neue"/>
                <a:sym typeface="Helvetica Neue"/>
              </a:rPr>
              <a:t>Contract modifications </a:t>
            </a:r>
            <a:endParaRPr sz="240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399"/>
              <a:buFont typeface="Arial"/>
              <a:buNone/>
            </a:pPr>
            <a:endParaRPr sz="240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399"/>
              <a:buFont typeface="Arial"/>
              <a:buNone/>
            </a:pPr>
            <a:r>
              <a:rPr lang="en-US" sz="2400" i="0" u="none" strike="noStrike" cap="none" dirty="0">
                <a:solidFill>
                  <a:schemeClr val="dk1"/>
                </a:solidFill>
                <a:latin typeface="Helvetica Neue"/>
                <a:ea typeface="Helvetica Neue"/>
                <a:cs typeface="Helvetica Neue"/>
                <a:sym typeface="Helvetica Neue"/>
              </a:rPr>
              <a:t>Where is the data from?</a:t>
            </a:r>
            <a:endParaRPr sz="240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sz="2400" dirty="0">
              <a:solidFill>
                <a:schemeClr val="dk1"/>
              </a:solidFill>
              <a:latin typeface="Helvetica Neue"/>
              <a:ea typeface="Helvetica Neue"/>
              <a:cs typeface="Helvetica Neue"/>
              <a:sym typeface="Helvetica Neue"/>
            </a:endParaRPr>
          </a:p>
          <a:p>
            <a:pPr marL="457200" marR="0" lvl="0" indent="-381000" algn="l" rtl="0">
              <a:lnSpc>
                <a:spcPct val="100000"/>
              </a:lnSpc>
              <a:spcBef>
                <a:spcPts val="0"/>
              </a:spcBef>
              <a:spcAft>
                <a:spcPts val="0"/>
              </a:spcAft>
              <a:buClr>
                <a:schemeClr val="dk1"/>
              </a:buClr>
              <a:buSzPts val="2400"/>
              <a:buFont typeface="Helvetica Neue"/>
              <a:buChar char="●"/>
            </a:pPr>
            <a:r>
              <a:rPr lang="en-US" sz="2400" i="0" u="none" strike="noStrike" cap="none" dirty="0">
                <a:solidFill>
                  <a:schemeClr val="dk1"/>
                </a:solidFill>
                <a:latin typeface="Helvetica Neue"/>
                <a:ea typeface="Helvetica Neue"/>
                <a:cs typeface="Helvetica Neue"/>
                <a:sym typeface="Helvetica Neue"/>
              </a:rPr>
              <a:t>The data is fed from 90+ federal agency contract writing systems</a:t>
            </a:r>
            <a:endParaRPr sz="2400" i="0" u="none" strike="noStrike" cap="none" dirty="0">
              <a:solidFill>
                <a:srgbClr val="000000"/>
              </a:solidFill>
            </a:endParaRPr>
          </a:p>
        </p:txBody>
      </p:sp>
      <p:sp>
        <p:nvSpPr>
          <p:cNvPr id="335" name="Google Shape;335;p50"/>
          <p:cNvSpPr txBox="1">
            <a:spLocks noGrp="1"/>
          </p:cNvSpPr>
          <p:nvPr>
            <p:ph type="title"/>
          </p:nvPr>
        </p:nvSpPr>
        <p:spPr>
          <a:xfrm>
            <a:off x="617700" y="343274"/>
            <a:ext cx="82296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Federal Procurement Data System (FPDS)</a:t>
            </a:r>
            <a:endParaRPr sz="2800" b="1" dirty="0"/>
          </a:p>
        </p:txBody>
      </p:sp>
      <p:sp>
        <p:nvSpPr>
          <p:cNvPr id="336" name="Google Shape;336;p50"/>
          <p:cNvSpPr txBox="1"/>
          <p:nvPr/>
        </p:nvSpPr>
        <p:spPr>
          <a:xfrm>
            <a:off x="1168150" y="5690350"/>
            <a:ext cx="61722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u="sng" dirty="0">
                <a:solidFill>
                  <a:srgbClr val="0000FF"/>
                </a:solidFill>
                <a:hlinkClick r:id="rId3">
                  <a:extLst>
                    <a:ext uri="{A12FA001-AC4F-418D-AE19-62706E023703}">
                      <ahyp:hlinkClr xmlns:ahyp="http://schemas.microsoft.com/office/drawing/2018/hyperlinkcolor" val="tx"/>
                    </a:ext>
                  </a:extLst>
                </a:hlinkClick>
              </a:rPr>
              <a:t>www.fpds.gov</a:t>
            </a:r>
            <a:endParaRPr sz="2600"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p:nvPr/>
        </p:nvSpPr>
        <p:spPr>
          <a:xfrm>
            <a:off x="562500" y="1629550"/>
            <a:ext cx="8019000" cy="3989400"/>
          </a:xfrm>
          <a:prstGeom prst="rect">
            <a:avLst/>
          </a:prstGeom>
          <a:noFill/>
          <a:ln>
            <a:noFill/>
          </a:ln>
        </p:spPr>
        <p:txBody>
          <a:bodyPr spcFirstLastPara="1" wrap="square" lIns="91400" tIns="45650" rIns="91400" bIns="45650" anchor="t" anchorCtr="0">
            <a:noAutofit/>
          </a:bodyPr>
          <a:lstStyle/>
          <a:p>
            <a:pPr marL="457200" lvl="0" indent="-368300" algn="l" rtl="0">
              <a:lnSpc>
                <a:spcPct val="100000"/>
              </a:lnSpc>
              <a:spcBef>
                <a:spcPts val="1000"/>
              </a:spcBef>
              <a:spcAft>
                <a:spcPts val="0"/>
              </a:spcAft>
              <a:buClr>
                <a:schemeClr val="dk1"/>
              </a:buClr>
              <a:buSzPts val="2200"/>
              <a:buFont typeface="Helvetica Neue"/>
              <a:buChar char="●"/>
            </a:pPr>
            <a:r>
              <a:rPr lang="en-US" sz="2200" dirty="0">
                <a:solidFill>
                  <a:schemeClr val="dk1"/>
                </a:solidFill>
                <a:highlight>
                  <a:srgbClr val="FFFFFF"/>
                </a:highlight>
                <a:latin typeface="Helvetica Neue"/>
                <a:ea typeface="Helvetica Neue"/>
                <a:cs typeface="Helvetica Neue"/>
                <a:sym typeface="Helvetica Neue"/>
              </a:rPr>
              <a:t>Designed to provide our suppliers with the figures they want and need</a:t>
            </a:r>
            <a:endParaRPr sz="2200" dirty="0">
              <a:solidFill>
                <a:schemeClr val="dk1"/>
              </a:solidFill>
              <a:highlight>
                <a:srgbClr val="FFFFFF"/>
              </a:highlight>
              <a:latin typeface="Helvetica Neue"/>
              <a:ea typeface="Helvetica Neue"/>
              <a:cs typeface="Helvetica Neue"/>
              <a:sym typeface="Helvetica Neue"/>
            </a:endParaRPr>
          </a:p>
          <a:p>
            <a:pPr marL="457200" lvl="0" indent="-368300" algn="l" rtl="0">
              <a:lnSpc>
                <a:spcPct val="100000"/>
              </a:lnSpc>
              <a:spcBef>
                <a:spcPts val="1000"/>
              </a:spcBef>
              <a:spcAft>
                <a:spcPts val="0"/>
              </a:spcAft>
              <a:buClr>
                <a:schemeClr val="dk1"/>
              </a:buClr>
              <a:buSzPts val="2200"/>
              <a:buFont typeface="Helvetica Neue"/>
              <a:buChar char="●"/>
            </a:pPr>
            <a:r>
              <a:rPr lang="en-US" sz="2200" dirty="0">
                <a:solidFill>
                  <a:schemeClr val="dk1"/>
                </a:solidFill>
                <a:highlight>
                  <a:srgbClr val="FFFFFF"/>
                </a:highlight>
                <a:latin typeface="Helvetica Neue"/>
                <a:ea typeface="Helvetica Neue"/>
                <a:cs typeface="Helvetica Neue"/>
                <a:sym typeface="Helvetica Neue"/>
              </a:rPr>
              <a:t>Depicts sales in both report and dashboard format </a:t>
            </a:r>
            <a:endParaRPr sz="2200" dirty="0">
              <a:solidFill>
                <a:schemeClr val="dk1"/>
              </a:solidFill>
              <a:highlight>
                <a:srgbClr val="FFFFFF"/>
              </a:highlight>
              <a:latin typeface="Helvetica Neue"/>
              <a:ea typeface="Helvetica Neue"/>
              <a:cs typeface="Helvetica Neue"/>
              <a:sym typeface="Helvetica Neue"/>
            </a:endParaRPr>
          </a:p>
          <a:p>
            <a:pPr marL="457200" lvl="0" indent="0" algn="l" rtl="0">
              <a:lnSpc>
                <a:spcPct val="100000"/>
              </a:lnSpc>
              <a:spcBef>
                <a:spcPts val="1000"/>
              </a:spcBef>
              <a:spcAft>
                <a:spcPts val="0"/>
              </a:spcAft>
              <a:buNone/>
            </a:pPr>
            <a:endParaRPr sz="2200" dirty="0">
              <a:solidFill>
                <a:schemeClr val="dk1"/>
              </a:solidFill>
              <a:highlight>
                <a:srgbClr val="FFFFFF"/>
              </a:highlight>
              <a:latin typeface="Helvetica Neue"/>
              <a:ea typeface="Helvetica Neue"/>
              <a:cs typeface="Helvetica Neue"/>
              <a:sym typeface="Helvetica Neue"/>
            </a:endParaRPr>
          </a:p>
          <a:p>
            <a:pPr marL="457200" marR="0" lvl="0" indent="0" algn="l" rtl="0">
              <a:lnSpc>
                <a:spcPct val="100000"/>
              </a:lnSpc>
              <a:spcBef>
                <a:spcPts val="1000"/>
              </a:spcBef>
              <a:spcAft>
                <a:spcPts val="0"/>
              </a:spcAft>
              <a:buNone/>
            </a:pPr>
            <a:endParaRPr sz="2200" dirty="0">
              <a:solidFill>
                <a:schemeClr val="dk1"/>
              </a:solidFill>
            </a:endParaRPr>
          </a:p>
        </p:txBody>
      </p:sp>
      <p:sp>
        <p:nvSpPr>
          <p:cNvPr id="342" name="Google Shape;342;p51"/>
          <p:cNvSpPr txBox="1">
            <a:spLocks noGrp="1"/>
          </p:cNvSpPr>
          <p:nvPr>
            <p:ph type="title"/>
          </p:nvPr>
        </p:nvSpPr>
        <p:spPr>
          <a:xfrm>
            <a:off x="837800" y="406925"/>
            <a:ext cx="78489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Schedules Sales Query Plus (SSQ+)</a:t>
            </a:r>
            <a:endParaRPr sz="2800" b="1" dirty="0"/>
          </a:p>
        </p:txBody>
      </p:sp>
      <p:pic>
        <p:nvPicPr>
          <p:cNvPr id="343" name="Google Shape;343;p51" descr="FAS Schedule Sales Query Plus (SSQ+)&#10;https://d2d.gsa.gov/report/fas-schedule-sales-query-plus-ssq&#10;"/>
          <p:cNvPicPr preferRelativeResize="0"/>
          <p:nvPr/>
        </p:nvPicPr>
        <p:blipFill>
          <a:blip r:embed="rId3">
            <a:alphaModFix/>
          </a:blip>
          <a:stretch>
            <a:fillRect/>
          </a:stretch>
        </p:blipFill>
        <p:spPr>
          <a:xfrm>
            <a:off x="999350" y="3717725"/>
            <a:ext cx="7145300" cy="2797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p:nvPr/>
        </p:nvSpPr>
        <p:spPr>
          <a:xfrm>
            <a:off x="346200" y="1434300"/>
            <a:ext cx="8451600" cy="3989400"/>
          </a:xfrm>
          <a:prstGeom prst="rect">
            <a:avLst/>
          </a:prstGeom>
          <a:noFill/>
          <a:ln>
            <a:noFill/>
          </a:ln>
        </p:spPr>
        <p:txBody>
          <a:bodyPr spcFirstLastPara="1" wrap="square" lIns="91400" tIns="45650" rIns="91400" bIns="45650" anchor="t" anchorCtr="0">
            <a:noAutofit/>
          </a:bodyPr>
          <a:lstStyle/>
          <a:p>
            <a:pPr marL="0" lvl="0" indent="0" algn="l" rtl="0">
              <a:lnSpc>
                <a:spcPct val="150000"/>
              </a:lnSpc>
              <a:spcBef>
                <a:spcPts val="0"/>
              </a:spcBef>
              <a:spcAft>
                <a:spcPts val="0"/>
              </a:spcAft>
              <a:buNone/>
            </a:pPr>
            <a:r>
              <a:rPr lang="en-US" sz="2000" dirty="0">
                <a:solidFill>
                  <a:schemeClr val="dk1"/>
                </a:solidFill>
                <a:highlight>
                  <a:srgbClr val="FFFFFF"/>
                </a:highlight>
                <a:latin typeface="Helvetica Neue"/>
                <a:ea typeface="Helvetica Neue"/>
                <a:cs typeface="Helvetica Neue"/>
                <a:sym typeface="Helvetica Neue"/>
              </a:rPr>
              <a:t>Key report features include:</a:t>
            </a:r>
            <a:endParaRPr sz="2000" dirty="0">
              <a:solidFill>
                <a:schemeClr val="dk1"/>
              </a:solidFill>
              <a:highlight>
                <a:srgbClr val="FFFFFF"/>
              </a:highlight>
              <a:latin typeface="Helvetica Neue"/>
              <a:ea typeface="Helvetica Neue"/>
              <a:cs typeface="Helvetica Neue"/>
              <a:sym typeface="Helvetica Neue"/>
            </a:endParaRPr>
          </a:p>
          <a:p>
            <a:pPr marL="457200" lvl="0" indent="-355600" algn="l" rtl="0">
              <a:lnSpc>
                <a:spcPct val="115000"/>
              </a:lnSpc>
              <a:spcBef>
                <a:spcPts val="12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Ability to build a custom report to view MAS sales:</a:t>
            </a:r>
            <a:endParaRPr sz="2000" dirty="0">
              <a:solidFill>
                <a:schemeClr val="dk1"/>
              </a:solidFill>
              <a:highlight>
                <a:srgbClr val="FFFFFF"/>
              </a:highlight>
              <a:latin typeface="Helvetica Neue"/>
              <a:ea typeface="Helvetica Neue"/>
              <a:cs typeface="Helvetica Neue"/>
              <a:sym typeface="Helvetica Neue"/>
            </a:endParaRPr>
          </a:p>
          <a:p>
            <a:pPr marL="914400" lvl="1"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By fiscal year and quarter based on various level of details:</a:t>
            </a:r>
            <a:endParaRPr sz="2000" dirty="0">
              <a:solidFill>
                <a:schemeClr val="dk1"/>
              </a:solidFill>
              <a:highlight>
                <a:srgbClr val="FFFFFF"/>
              </a:highlight>
              <a:latin typeface="Helvetica Neue"/>
              <a:ea typeface="Helvetica Neue"/>
              <a:cs typeface="Helvetica Neue"/>
              <a:sym typeface="Helvetica Neue"/>
            </a:endParaRPr>
          </a:p>
          <a:p>
            <a:pPr marL="914400" lvl="1"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Product or Service</a:t>
            </a:r>
            <a:endParaRPr sz="2000" dirty="0">
              <a:solidFill>
                <a:schemeClr val="dk1"/>
              </a:solidFill>
              <a:highlight>
                <a:srgbClr val="FFFFFF"/>
              </a:highlight>
              <a:latin typeface="Helvetica Neue"/>
              <a:ea typeface="Helvetica Neue"/>
              <a:cs typeface="Helvetica Neue"/>
              <a:sym typeface="Helvetica Neue"/>
            </a:endParaRPr>
          </a:p>
          <a:p>
            <a:pPr marL="914400" lvl="1"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Governmentwide Category or Subcategory</a:t>
            </a:r>
            <a:endParaRPr sz="2000" dirty="0">
              <a:solidFill>
                <a:schemeClr val="dk1"/>
              </a:solidFill>
              <a:highlight>
                <a:srgbClr val="FFFFFF"/>
              </a:highlight>
              <a:latin typeface="Helvetica Neue"/>
              <a:ea typeface="Helvetica Neue"/>
              <a:cs typeface="Helvetica Neue"/>
              <a:sym typeface="Helvetica Neue"/>
            </a:endParaRPr>
          </a:p>
          <a:p>
            <a:pPr marL="914400" lvl="1"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Schedule Number and SIN</a:t>
            </a:r>
            <a:endParaRPr sz="2000" dirty="0">
              <a:solidFill>
                <a:schemeClr val="dk1"/>
              </a:solidFill>
              <a:highlight>
                <a:srgbClr val="FFFFFF"/>
              </a:highlight>
              <a:latin typeface="Helvetica Neue"/>
              <a:ea typeface="Helvetica Neue"/>
              <a:cs typeface="Helvetica Neue"/>
              <a:sym typeface="Helvetica Neue"/>
            </a:endParaRPr>
          </a:p>
          <a:p>
            <a:pPr marL="914400" lvl="1"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NAICS, Business Size, or Contract Number</a:t>
            </a:r>
            <a:endParaRPr sz="2000" dirty="0">
              <a:solidFill>
                <a:schemeClr val="dk1"/>
              </a:solidFill>
              <a:highlight>
                <a:srgbClr val="FFFFFF"/>
              </a:highlight>
              <a:latin typeface="Helvetica Neue"/>
              <a:ea typeface="Helvetica Neue"/>
              <a:cs typeface="Helvetica Neue"/>
              <a:sym typeface="Helvetica Neue"/>
            </a:endParaRPr>
          </a:p>
          <a:p>
            <a:pPr marL="457200" lvl="0" indent="0" algn="l" rtl="0">
              <a:lnSpc>
                <a:spcPct val="115000"/>
              </a:lnSpc>
              <a:spcBef>
                <a:spcPts val="1000"/>
              </a:spcBef>
              <a:spcAft>
                <a:spcPts val="0"/>
              </a:spcAft>
              <a:buNone/>
            </a:pPr>
            <a:endParaRPr sz="2000" dirty="0">
              <a:solidFill>
                <a:schemeClr val="dk1"/>
              </a:solidFill>
              <a:highlight>
                <a:srgbClr val="FFFFFF"/>
              </a:highlight>
              <a:latin typeface="Helvetica Neue"/>
              <a:ea typeface="Helvetica Neue"/>
              <a:cs typeface="Helvetica Neue"/>
              <a:sym typeface="Helvetica Neue"/>
            </a:endParaRPr>
          </a:p>
          <a:p>
            <a:pPr marL="457200" lvl="0" indent="-355600" algn="l" rtl="0">
              <a:lnSpc>
                <a:spcPct val="115000"/>
              </a:lnSpc>
              <a:spcBef>
                <a:spcPts val="1000"/>
              </a:spcBef>
              <a:spcAft>
                <a:spcPts val="0"/>
              </a:spcAft>
              <a:buClr>
                <a:schemeClr val="dk1"/>
              </a:buClr>
              <a:buSzPts val="2000"/>
              <a:buFont typeface="Helvetica Neue"/>
              <a:buChar char="●"/>
            </a:pPr>
            <a:r>
              <a:rPr lang="en-US" sz="2000" dirty="0">
                <a:solidFill>
                  <a:schemeClr val="dk1"/>
                </a:solidFill>
                <a:highlight>
                  <a:srgbClr val="FFFFFF"/>
                </a:highlight>
                <a:latin typeface="Helvetica Neue"/>
                <a:ea typeface="Helvetica Neue"/>
                <a:cs typeface="Helvetica Neue"/>
                <a:sym typeface="Helvetica Neue"/>
              </a:rPr>
              <a:t>Access to prebuilt dashboards that allow visibility into sales trends </a:t>
            </a:r>
            <a:endParaRPr sz="2000" dirty="0">
              <a:solidFill>
                <a:schemeClr val="dk1"/>
              </a:solidFill>
              <a:highlight>
                <a:srgbClr val="FFFFFF"/>
              </a:highlight>
              <a:latin typeface="Helvetica Neue"/>
              <a:ea typeface="Helvetica Neue"/>
              <a:cs typeface="Helvetica Neue"/>
              <a:sym typeface="Helvetica Neue"/>
            </a:endParaRPr>
          </a:p>
          <a:p>
            <a:pPr marL="0" marR="0" lvl="0" indent="0" algn="l" rtl="0">
              <a:lnSpc>
                <a:spcPct val="100000"/>
              </a:lnSpc>
              <a:spcBef>
                <a:spcPts val="1000"/>
              </a:spcBef>
              <a:spcAft>
                <a:spcPts val="0"/>
              </a:spcAft>
              <a:buNone/>
            </a:pPr>
            <a:endParaRPr sz="2000" dirty="0">
              <a:solidFill>
                <a:schemeClr val="dk1"/>
              </a:solidFill>
            </a:endParaRPr>
          </a:p>
        </p:txBody>
      </p:sp>
      <p:sp>
        <p:nvSpPr>
          <p:cNvPr id="349" name="Google Shape;349;p52"/>
          <p:cNvSpPr txBox="1">
            <a:spLocks noGrp="1"/>
          </p:cNvSpPr>
          <p:nvPr>
            <p:ph type="title"/>
          </p:nvPr>
        </p:nvSpPr>
        <p:spPr>
          <a:xfrm>
            <a:off x="457200" y="256750"/>
            <a:ext cx="82296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Schedules Sales Query </a:t>
            </a:r>
            <a:endParaRPr sz="2800" b="1" dirty="0"/>
          </a:p>
          <a:p>
            <a:pPr marL="0" lvl="0" indent="0" algn="ctr" rtl="0">
              <a:spcBef>
                <a:spcPts val="0"/>
              </a:spcBef>
              <a:spcAft>
                <a:spcPts val="0"/>
              </a:spcAft>
              <a:buNone/>
            </a:pPr>
            <a:r>
              <a:rPr lang="en-US" sz="2800" b="1" dirty="0"/>
              <a:t>Plus (SSQ+) (</a:t>
            </a:r>
            <a:r>
              <a:rPr lang="en-US" sz="2800" b="1" dirty="0" err="1"/>
              <a:t>cont</a:t>
            </a:r>
            <a:r>
              <a:rPr lang="en-US" sz="2800" b="1" dirty="0"/>
              <a:t>)</a:t>
            </a:r>
            <a:endParaRPr sz="2800" b="1" dirty="0"/>
          </a:p>
        </p:txBody>
      </p:sp>
      <p:sp>
        <p:nvSpPr>
          <p:cNvPr id="350" name="Google Shape;350;p52"/>
          <p:cNvSpPr txBox="1"/>
          <p:nvPr/>
        </p:nvSpPr>
        <p:spPr>
          <a:xfrm>
            <a:off x="209700" y="6026148"/>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dirty="0">
                <a:solidFill>
                  <a:schemeClr val="hlink"/>
                </a:solidFill>
                <a:latin typeface="Arial"/>
                <a:ea typeface="Arial"/>
                <a:cs typeface="Arial"/>
                <a:sym typeface="Arial"/>
                <a:hlinkClick r:id="rId3"/>
              </a:rPr>
              <a:t>https://d2d.gsa.gov/report/fas-schedule-sales-query-plus-ssq</a:t>
            </a:r>
            <a:endParaRPr sz="2099"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Solicitation</a:t>
            </a:r>
            <a:endParaRPr sz="3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sp>
        <p:nvSpPr>
          <p:cNvPr id="360" name="Google Shape;360;p54"/>
          <p:cNvSpPr txBox="1"/>
          <p:nvPr/>
        </p:nvSpPr>
        <p:spPr>
          <a:xfrm>
            <a:off x="0" y="6497148"/>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dirty="0">
              <a:solidFill>
                <a:srgbClr val="000000"/>
              </a:solidFill>
              <a:latin typeface="Arial"/>
              <a:ea typeface="Arial"/>
              <a:cs typeface="Arial"/>
              <a:sym typeface="Arial"/>
            </a:endParaRPr>
          </a:p>
        </p:txBody>
      </p:sp>
      <p:sp>
        <p:nvSpPr>
          <p:cNvPr id="361" name="Google Shape;361;p54"/>
          <p:cNvSpPr txBox="1">
            <a:spLocks noGrp="1"/>
          </p:cNvSpPr>
          <p:nvPr>
            <p:ph type="title" idx="4294967295"/>
          </p:nvPr>
        </p:nvSpPr>
        <p:spPr>
          <a:xfrm>
            <a:off x="696175" y="0"/>
            <a:ext cx="7750800" cy="46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chemeClr val="hlink"/>
                </a:solidFill>
                <a:effectLst/>
                <a:uLnTx/>
                <a:uFillTx/>
                <a:latin typeface="Arial"/>
                <a:ea typeface="Arial"/>
                <a:cs typeface="Arial"/>
                <a:sym typeface="Arial"/>
                <a:hlinkClick r:id="rId3"/>
              </a:rPr>
              <a:t>https://go.usa.gov/xSMJP</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 </a:t>
            </a:r>
          </a:p>
        </p:txBody>
      </p:sp>
      <p:pic>
        <p:nvPicPr>
          <p:cNvPr id="362" name="Google Shape;362;p54" descr="Screenshot of SAM.gov Multiple Award Schedule search."/>
          <p:cNvPicPr preferRelativeResize="0"/>
          <p:nvPr/>
        </p:nvPicPr>
        <p:blipFill>
          <a:blip r:embed="rId4">
            <a:alphaModFix/>
          </a:blip>
          <a:stretch>
            <a:fillRect/>
          </a:stretch>
        </p:blipFill>
        <p:spPr>
          <a:xfrm>
            <a:off x="642150" y="556850"/>
            <a:ext cx="7859692" cy="6305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pic>
        <p:nvPicPr>
          <p:cNvPr id="367" name="Google Shape;367;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34525" y="152400"/>
            <a:ext cx="4874942" cy="6553200"/>
          </a:xfrm>
          <a:prstGeom prst="rect">
            <a:avLst/>
          </a:prstGeom>
          <a:noFill/>
          <a:ln>
            <a:noFill/>
          </a:ln>
        </p:spPr>
      </p:pic>
      <p:sp>
        <p:nvSpPr>
          <p:cNvPr id="368" name="Google Shape;368;p55">
            <a:extLst>
              <a:ext uri="{C183D7F6-B498-43B3-948B-1728B52AA6E4}">
                <adec:decorative xmlns:adec="http://schemas.microsoft.com/office/drawing/2017/decorative" val="1"/>
              </a:ext>
            </a:extLst>
          </p:cNvPr>
          <p:cNvSpPr/>
          <p:nvPr/>
        </p:nvSpPr>
        <p:spPr>
          <a:xfrm>
            <a:off x="2134525" y="3503775"/>
            <a:ext cx="585000" cy="3294600"/>
          </a:xfrm>
          <a:prstGeom prst="leftBrace">
            <a:avLst>
              <a:gd name="adj1" fmla="val 28312"/>
              <a:gd name="adj2" fmla="val 49495"/>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p:txBody>
      </p:sp>
      <p:sp>
        <p:nvSpPr>
          <p:cNvPr id="369" name="Google Shape;369;p55"/>
          <p:cNvSpPr txBox="1"/>
          <p:nvPr/>
        </p:nvSpPr>
        <p:spPr>
          <a:xfrm>
            <a:off x="307650" y="4940400"/>
            <a:ext cx="16956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000000"/>
                </a:solidFill>
              </a:rPr>
              <a:t>Category Attachments</a:t>
            </a:r>
            <a:endParaRPr b="1" dirty="0"/>
          </a:p>
        </p:txBody>
      </p:sp>
      <p:sp>
        <p:nvSpPr>
          <p:cNvPr id="370" name="Google Shape;370;p55"/>
          <p:cNvSpPr/>
          <p:nvPr/>
        </p:nvSpPr>
        <p:spPr>
          <a:xfrm>
            <a:off x="1060361" y="2502870"/>
            <a:ext cx="1467000" cy="234600"/>
          </a:xfrm>
          <a:prstGeom prst="homePlat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1" i="0" u="none" strike="noStrike" cap="none" dirty="0">
                <a:solidFill>
                  <a:srgbClr val="FFFFFF"/>
                </a:solidFill>
              </a:rPr>
              <a:t>Available Offerings</a:t>
            </a:r>
            <a:endParaRPr b="1" dirty="0"/>
          </a:p>
          <a:p>
            <a:pPr marL="0" marR="0" lvl="0" indent="0" algn="ctr" rtl="0">
              <a:lnSpc>
                <a:spcPct val="100000"/>
              </a:lnSpc>
              <a:spcBef>
                <a:spcPts val="0"/>
              </a:spcBef>
              <a:spcAft>
                <a:spcPts val="0"/>
              </a:spcAft>
              <a:buNone/>
            </a:pPr>
            <a:r>
              <a:rPr lang="en-US" sz="900" b="1" i="0" u="none" strike="noStrike" cap="none" dirty="0">
                <a:solidFill>
                  <a:srgbClr val="FFFFFF"/>
                </a:solidFill>
              </a:rPr>
              <a:t>Excel Sheet</a:t>
            </a:r>
            <a:endParaRPr b="1" dirty="0"/>
          </a:p>
        </p:txBody>
      </p:sp>
      <p:sp>
        <p:nvSpPr>
          <p:cNvPr id="371" name="Google Shape;371;p55"/>
          <p:cNvSpPr/>
          <p:nvPr/>
        </p:nvSpPr>
        <p:spPr>
          <a:xfrm>
            <a:off x="1060361" y="3003327"/>
            <a:ext cx="1467000" cy="234600"/>
          </a:xfrm>
          <a:prstGeom prst="homePlate">
            <a:avLst>
              <a:gd name="adj"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1" i="0" u="none" strike="noStrike" cap="none" dirty="0">
                <a:solidFill>
                  <a:srgbClr val="FFFFFF"/>
                </a:solidFill>
              </a:rPr>
              <a:t>Regulations by Ref.</a:t>
            </a:r>
            <a:endParaRPr b="1" dirty="0"/>
          </a:p>
          <a:p>
            <a:pPr marL="0" marR="0" lvl="0" indent="0" algn="ctr" rtl="0">
              <a:lnSpc>
                <a:spcPct val="100000"/>
              </a:lnSpc>
              <a:spcBef>
                <a:spcPts val="0"/>
              </a:spcBef>
              <a:spcAft>
                <a:spcPts val="0"/>
              </a:spcAft>
              <a:buNone/>
            </a:pPr>
            <a:r>
              <a:rPr lang="en-US" sz="900" b="1" i="0" u="none" strike="noStrike" cap="none" dirty="0">
                <a:solidFill>
                  <a:srgbClr val="FFFFFF"/>
                </a:solidFill>
              </a:rPr>
              <a:t>PDF File</a:t>
            </a:r>
            <a:endParaRPr b="1" dirty="0"/>
          </a:p>
        </p:txBody>
      </p:sp>
      <p:sp>
        <p:nvSpPr>
          <p:cNvPr id="372" name="Google Shape;372;p55"/>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dirty="0">
              <a:solidFill>
                <a:srgbClr val="000000"/>
              </a:solidFill>
              <a:latin typeface="Arial"/>
              <a:ea typeface="Arial"/>
              <a:cs typeface="Arial"/>
              <a:sym typeface="Arial"/>
            </a:endParaRPr>
          </a:p>
        </p:txBody>
      </p:sp>
      <p:sp>
        <p:nvSpPr>
          <p:cNvPr id="373" name="Google Shape;373;p55">
            <a:extLst>
              <a:ext uri="{C183D7F6-B498-43B3-948B-1728B52AA6E4}">
                <adec:decorative xmlns:adec="http://schemas.microsoft.com/office/drawing/2017/decorative" val="1"/>
              </a:ext>
            </a:extLst>
          </p:cNvPr>
          <p:cNvSpPr/>
          <p:nvPr/>
        </p:nvSpPr>
        <p:spPr>
          <a:xfrm>
            <a:off x="2587425" y="5258275"/>
            <a:ext cx="4270500" cy="459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55">
            <a:extLst>
              <a:ext uri="{C183D7F6-B498-43B3-948B-1728B52AA6E4}">
                <adec:decorative xmlns:adec="http://schemas.microsoft.com/office/drawing/2017/decorative" val="1"/>
              </a:ext>
            </a:extLst>
          </p:cNvPr>
          <p:cNvSpPr/>
          <p:nvPr/>
        </p:nvSpPr>
        <p:spPr>
          <a:xfrm>
            <a:off x="2587425" y="6246600"/>
            <a:ext cx="4270500" cy="459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le 1">
            <a:extLst>
              <a:ext uri="{FF2B5EF4-FFF2-40B4-BE49-F238E27FC236}">
                <a16:creationId xmlns:a16="http://schemas.microsoft.com/office/drawing/2014/main" id="{95DC1D73-55D8-1ABF-4B54-B43153B5AACB}"/>
              </a:ext>
            </a:extLst>
          </p:cNvPr>
          <p:cNvSpPr>
            <a:spLocks noGrp="1"/>
          </p:cNvSpPr>
          <p:nvPr>
            <p:ph type="title"/>
          </p:nvPr>
        </p:nvSpPr>
        <p:spPr/>
        <p:txBody>
          <a:bodyPr/>
          <a:lstStyle/>
          <a:p>
            <a:pPr>
              <a:buNone/>
            </a:pPr>
            <a:r>
              <a:rPr lang="en-US" dirty="0">
                <a:solidFill>
                  <a:schemeClr val="bg1"/>
                </a:solidFill>
              </a:rPr>
              <a:t>Attachments / Links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78"/>
        <p:cNvGrpSpPr/>
        <p:nvPr/>
      </p:nvGrpSpPr>
      <p:grpSpPr>
        <a:xfrm>
          <a:off x="0" y="0"/>
          <a:ext cx="0" cy="0"/>
          <a:chOff x="0" y="0"/>
          <a:chExt cx="0" cy="0"/>
        </a:xfrm>
      </p:grpSpPr>
      <p:pic>
        <p:nvPicPr>
          <p:cNvPr id="379" name="Google Shape;379;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60125" y="681025"/>
            <a:ext cx="5623751" cy="3906810"/>
          </a:xfrm>
          <a:prstGeom prst="rect">
            <a:avLst/>
          </a:prstGeom>
          <a:noFill/>
          <a:ln>
            <a:noFill/>
          </a:ln>
        </p:spPr>
      </p:pic>
      <p:sp>
        <p:nvSpPr>
          <p:cNvPr id="380" name="Google Shape;380;p56">
            <a:extLst>
              <a:ext uri="{C183D7F6-B498-43B3-948B-1728B52AA6E4}">
                <adec:decorative xmlns:adec="http://schemas.microsoft.com/office/drawing/2017/decorative" val="1"/>
              </a:ext>
            </a:extLst>
          </p:cNvPr>
          <p:cNvSpPr/>
          <p:nvPr/>
        </p:nvSpPr>
        <p:spPr>
          <a:xfrm>
            <a:off x="1823625" y="754025"/>
            <a:ext cx="585000" cy="2675100"/>
          </a:xfrm>
          <a:prstGeom prst="leftBrace">
            <a:avLst>
              <a:gd name="adj1" fmla="val 8333"/>
              <a:gd name="adj2" fmla="val 49495"/>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p:txBody>
      </p:sp>
      <p:sp>
        <p:nvSpPr>
          <p:cNvPr id="381" name="Google Shape;381;p56"/>
          <p:cNvSpPr txBox="1"/>
          <p:nvPr/>
        </p:nvSpPr>
        <p:spPr>
          <a:xfrm>
            <a:off x="125200" y="2175025"/>
            <a:ext cx="16350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000000"/>
                </a:solidFill>
              </a:rPr>
              <a:t>Category Attachments</a:t>
            </a:r>
            <a:endParaRPr b="1" dirty="0"/>
          </a:p>
        </p:txBody>
      </p:sp>
      <p:sp>
        <p:nvSpPr>
          <p:cNvPr id="382" name="Google Shape;382;p56"/>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dirty="0">
              <a:solidFill>
                <a:srgbClr val="000000"/>
              </a:solidFill>
              <a:latin typeface="Arial"/>
              <a:ea typeface="Arial"/>
              <a:cs typeface="Arial"/>
              <a:sym typeface="Arial"/>
            </a:endParaRPr>
          </a:p>
        </p:txBody>
      </p:sp>
      <p:sp>
        <p:nvSpPr>
          <p:cNvPr id="383" name="Google Shape;383;p56"/>
          <p:cNvSpPr>
            <a:spLocks noGrp="1"/>
          </p:cNvSpPr>
          <p:nvPr>
            <p:ph type="title" idx="4294967295"/>
          </p:nvPr>
        </p:nvSpPr>
        <p:spPr>
          <a:xfrm>
            <a:off x="761136" y="3625702"/>
            <a:ext cx="1467000" cy="234600"/>
          </a:xfrm>
          <a:prstGeom prst="homePlate">
            <a:avLst>
              <a:gd name="adj" fmla="val 50000"/>
            </a:avLst>
          </a:prstGeom>
          <a:solidFill>
            <a:schemeClr val="accent6"/>
          </a:solidFill>
          <a:ln w="25400" cap="flat" cmpd="sng">
            <a:solidFill>
              <a:schemeClr val="accent6"/>
            </a:solidFill>
            <a:prstDash val="solid"/>
            <a:round/>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FFFFFF"/>
                </a:solidFill>
                <a:effectLst/>
                <a:uLnTx/>
                <a:uFillTx/>
                <a:latin typeface="Arial"/>
                <a:ea typeface="Arial"/>
                <a:cs typeface="Arial"/>
                <a:sym typeface="Arial"/>
              </a:rPr>
              <a:t>Base Solicitation</a:t>
            </a:r>
            <a:endParaRPr kumimoji="0" lang="en-US"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87"/>
        <p:cNvGrpSpPr/>
        <p:nvPr/>
      </p:nvGrpSpPr>
      <p:grpSpPr>
        <a:xfrm>
          <a:off x="0" y="0"/>
          <a:ext cx="0" cy="0"/>
          <a:chOff x="0" y="0"/>
          <a:chExt cx="0" cy="0"/>
        </a:xfrm>
      </p:grpSpPr>
      <p:sp>
        <p:nvSpPr>
          <p:cNvPr id="388" name="Google Shape;388;p57"/>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dirty="0">
              <a:solidFill>
                <a:srgbClr val="000000"/>
              </a:solidFill>
              <a:latin typeface="Arial"/>
              <a:ea typeface="Arial"/>
              <a:cs typeface="Arial"/>
              <a:sym typeface="Arial"/>
            </a:endParaRPr>
          </a:p>
        </p:txBody>
      </p:sp>
      <p:pic>
        <p:nvPicPr>
          <p:cNvPr id="389" name="Google Shape;389;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20875" y="914017"/>
            <a:ext cx="5902249" cy="3772482"/>
          </a:xfrm>
          <a:prstGeom prst="rect">
            <a:avLst/>
          </a:prstGeom>
          <a:noFill/>
          <a:ln>
            <a:noFill/>
          </a:ln>
        </p:spPr>
      </p:pic>
      <p:sp>
        <p:nvSpPr>
          <p:cNvPr id="390" name="Google Shape;390;p57"/>
          <p:cNvSpPr txBox="1">
            <a:spLocks noGrp="1"/>
          </p:cNvSpPr>
          <p:nvPr>
            <p:ph type="title" idx="4294967295"/>
          </p:nvPr>
        </p:nvSpPr>
        <p:spPr>
          <a:xfrm>
            <a:off x="905100" y="206392"/>
            <a:ext cx="7333800" cy="56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Category Attachment from SAM.gov</a:t>
            </a:r>
            <a:endParaRPr kumimoji="0" lang="en-US" sz="21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sp>
        <p:nvSpPr>
          <p:cNvPr id="395" name="Google Shape;395;p58"/>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dirty="0">
              <a:solidFill>
                <a:srgbClr val="000000"/>
              </a:solidFill>
              <a:latin typeface="Arial"/>
              <a:ea typeface="Arial"/>
              <a:cs typeface="Arial"/>
              <a:sym typeface="Arial"/>
            </a:endParaRPr>
          </a:p>
        </p:txBody>
      </p:sp>
      <p:pic>
        <p:nvPicPr>
          <p:cNvPr id="396" name="Google Shape;396;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071167"/>
            <a:ext cx="8839204" cy="3905996"/>
          </a:xfrm>
          <a:prstGeom prst="rect">
            <a:avLst/>
          </a:prstGeom>
          <a:noFill/>
          <a:ln>
            <a:noFill/>
          </a:ln>
        </p:spPr>
      </p:pic>
      <p:sp>
        <p:nvSpPr>
          <p:cNvPr id="397" name="Google Shape;397;p58"/>
          <p:cNvSpPr txBox="1">
            <a:spLocks noGrp="1"/>
          </p:cNvSpPr>
          <p:nvPr>
            <p:ph type="title" idx="4294967295"/>
          </p:nvPr>
        </p:nvSpPr>
        <p:spPr>
          <a:xfrm>
            <a:off x="905100" y="152825"/>
            <a:ext cx="7333800" cy="56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Search for “NAICS”</a:t>
            </a:r>
            <a:endParaRPr kumimoji="0" lang="en-US" sz="21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98" name="Google Shape;398;p58" descr="Red arrow pointing right."/>
          <p:cNvSpPr/>
          <p:nvPr/>
        </p:nvSpPr>
        <p:spPr>
          <a:xfrm>
            <a:off x="6710750" y="1125533"/>
            <a:ext cx="771600" cy="5145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p:nvPr/>
        </p:nvSpPr>
        <p:spPr>
          <a:xfrm>
            <a:off x="28500" y="1562525"/>
            <a:ext cx="9087000" cy="4563600"/>
          </a:xfrm>
          <a:prstGeom prst="rect">
            <a:avLst/>
          </a:prstGeom>
          <a:noFill/>
          <a:ln>
            <a:noFill/>
          </a:ln>
        </p:spPr>
        <p:txBody>
          <a:bodyPr spcFirstLastPara="1" wrap="square" lIns="91400" tIns="45675" rIns="91400" bIns="45675" anchor="t" anchorCtr="0">
            <a:noAutofit/>
          </a:bodyPr>
          <a:lstStyle/>
          <a:p>
            <a:pPr marL="0" lvl="0" indent="0" algn="l" rtl="0">
              <a:lnSpc>
                <a:spcPct val="115000"/>
              </a:lnSpc>
              <a:spcBef>
                <a:spcPts val="0"/>
              </a:spcBef>
              <a:spcAft>
                <a:spcPts val="0"/>
              </a:spcAft>
              <a:buNone/>
            </a:pPr>
            <a:r>
              <a:rPr lang="en-US" sz="2100" dirty="0">
                <a:solidFill>
                  <a:schemeClr val="dk1"/>
                </a:solidFill>
              </a:rPr>
              <a:t>GSA establishes </a:t>
            </a:r>
            <a:r>
              <a:rPr lang="en-US" sz="2100" b="1" dirty="0">
                <a:solidFill>
                  <a:schemeClr val="dk1"/>
                </a:solidFill>
              </a:rPr>
              <a:t>long-term, governmentwide contracts</a:t>
            </a:r>
            <a:r>
              <a:rPr lang="en-US" sz="2100" dirty="0">
                <a:solidFill>
                  <a:schemeClr val="dk1"/>
                </a:solidFill>
              </a:rPr>
              <a:t> with companies who provide ordering activities with access to a wide variety of </a:t>
            </a:r>
            <a:r>
              <a:rPr lang="en-US" sz="2100" b="1" dirty="0">
                <a:solidFill>
                  <a:schemeClr val="dk1"/>
                </a:solidFill>
              </a:rPr>
              <a:t>commercial supplies or services</a:t>
            </a:r>
            <a:r>
              <a:rPr lang="en-US" sz="2100" dirty="0">
                <a:solidFill>
                  <a:schemeClr val="dk1"/>
                </a:solidFill>
              </a:rPr>
              <a:t>. </a:t>
            </a:r>
            <a:endParaRPr sz="2100" dirty="0">
              <a:solidFill>
                <a:schemeClr val="dk1"/>
              </a:solidFill>
            </a:endParaRPr>
          </a:p>
          <a:p>
            <a:pPr marL="0" lvl="0" indent="0" algn="l" rtl="0">
              <a:lnSpc>
                <a:spcPct val="115000"/>
              </a:lnSpc>
              <a:spcBef>
                <a:spcPts val="0"/>
              </a:spcBef>
              <a:spcAft>
                <a:spcPts val="0"/>
              </a:spcAft>
              <a:buNone/>
            </a:pPr>
            <a:endParaRPr sz="2100" dirty="0">
              <a:solidFill>
                <a:schemeClr val="dk1"/>
              </a:solidFill>
            </a:endParaRPr>
          </a:p>
          <a:p>
            <a:pPr marL="0" lvl="0" indent="0" algn="l" rtl="0">
              <a:lnSpc>
                <a:spcPct val="115000"/>
              </a:lnSpc>
              <a:spcBef>
                <a:spcPts val="0"/>
              </a:spcBef>
              <a:spcAft>
                <a:spcPts val="0"/>
              </a:spcAft>
              <a:buNone/>
            </a:pPr>
            <a:r>
              <a:rPr lang="en-US" sz="2100" dirty="0">
                <a:solidFill>
                  <a:schemeClr val="dk1"/>
                </a:solidFill>
              </a:rPr>
              <a:t>Schedule contracts:</a:t>
            </a:r>
            <a:endParaRPr sz="2100" dirty="0">
              <a:solidFill>
                <a:schemeClr val="dk1"/>
              </a:solidFill>
            </a:endParaRPr>
          </a:p>
          <a:p>
            <a:pPr marL="0" lvl="0" indent="0" algn="l" rtl="0">
              <a:lnSpc>
                <a:spcPct val="115000"/>
              </a:lnSpc>
              <a:spcBef>
                <a:spcPts val="0"/>
              </a:spcBef>
              <a:spcAft>
                <a:spcPts val="0"/>
              </a:spcAft>
              <a:buNone/>
            </a:pP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100" dirty="0">
                <a:solidFill>
                  <a:schemeClr val="dk1"/>
                </a:solidFill>
              </a:rPr>
              <a:t>Achieve fair and reasonable pricing negotiated at the contract level</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100" dirty="0">
                <a:solidFill>
                  <a:schemeClr val="dk1"/>
                </a:solidFill>
              </a:rPr>
              <a:t>Allow for price discounts at the order level</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100" dirty="0">
                <a:solidFill>
                  <a:schemeClr val="dk1"/>
                </a:solidFill>
              </a:rPr>
              <a:t>Are Multiple Award IDIQs (Indefinite Delivery, Indefinite Quantity)</a:t>
            </a:r>
            <a:endParaRPr sz="21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100" dirty="0">
                <a:solidFill>
                  <a:schemeClr val="dk1"/>
                </a:solidFill>
              </a:rPr>
              <a:t>Have a 5-year base period, with three 5-year options available</a:t>
            </a:r>
            <a:endParaRPr sz="2100" dirty="0">
              <a:solidFill>
                <a:schemeClr val="dk1"/>
              </a:solidFill>
            </a:endParaRPr>
          </a:p>
          <a:p>
            <a:pPr marL="0" lvl="0" indent="0" algn="ctr" rtl="0">
              <a:spcBef>
                <a:spcPts val="2400"/>
              </a:spcBef>
              <a:spcAft>
                <a:spcPts val="0"/>
              </a:spcAft>
              <a:buNone/>
            </a:pPr>
            <a:r>
              <a:rPr lang="en-US" sz="2100" u="sng" dirty="0">
                <a:solidFill>
                  <a:schemeClr val="hlink"/>
                </a:solidFill>
                <a:hlinkClick r:id="rId3"/>
              </a:rPr>
              <a:t>www.gsa.gov/schedule</a:t>
            </a:r>
            <a:endParaRPr sz="2100" dirty="0">
              <a:solidFill>
                <a:schemeClr val="dk1"/>
              </a:solidFill>
            </a:endParaRPr>
          </a:p>
          <a:p>
            <a:pPr marL="0" lvl="0" indent="0" algn="ctr" rtl="0">
              <a:spcBef>
                <a:spcPts val="2400"/>
              </a:spcBef>
              <a:spcAft>
                <a:spcPts val="0"/>
              </a:spcAft>
              <a:buNone/>
            </a:pPr>
            <a:endParaRPr sz="2100" dirty="0">
              <a:solidFill>
                <a:schemeClr val="dk1"/>
              </a:solidFill>
            </a:endParaRPr>
          </a:p>
        </p:txBody>
      </p:sp>
      <p:sp>
        <p:nvSpPr>
          <p:cNvPr id="143" name="Google Shape;143;p32"/>
          <p:cNvSpPr txBox="1">
            <a:spLocks noGrp="1"/>
          </p:cNvSpPr>
          <p:nvPr>
            <p:ph type="title"/>
          </p:nvPr>
        </p:nvSpPr>
        <p:spPr>
          <a:xfrm>
            <a:off x="1434950" y="381750"/>
            <a:ext cx="6258900" cy="81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MAS Program</a:t>
            </a:r>
            <a:endParaRPr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sp>
        <p:nvSpPr>
          <p:cNvPr id="403" name="Google Shape;403;p59"/>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dirty="0">
              <a:solidFill>
                <a:srgbClr val="000000"/>
              </a:solidFill>
              <a:latin typeface="Arial"/>
              <a:ea typeface="Arial"/>
              <a:cs typeface="Arial"/>
              <a:sym typeface="Arial"/>
            </a:endParaRPr>
          </a:p>
        </p:txBody>
      </p:sp>
      <p:pic>
        <p:nvPicPr>
          <p:cNvPr id="404" name="Google Shape;404;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143600"/>
            <a:ext cx="8839204" cy="4285805"/>
          </a:xfrm>
          <a:prstGeom prst="rect">
            <a:avLst/>
          </a:prstGeom>
          <a:noFill/>
          <a:ln>
            <a:noFill/>
          </a:ln>
        </p:spPr>
      </p:pic>
      <p:sp>
        <p:nvSpPr>
          <p:cNvPr id="405" name="Google Shape;405;p59"/>
          <p:cNvSpPr txBox="1">
            <a:spLocks noGrp="1"/>
          </p:cNvSpPr>
          <p:nvPr>
            <p:ph type="title" idx="4294967295"/>
          </p:nvPr>
        </p:nvSpPr>
        <p:spPr>
          <a:xfrm>
            <a:off x="905100" y="152825"/>
            <a:ext cx="7333800" cy="56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Search for SIN “54151S”</a:t>
            </a:r>
            <a:endParaRPr kumimoji="0" lang="en-US" sz="21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06" name="Google Shape;406;p59" descr="Red arrow pointing right."/>
          <p:cNvSpPr/>
          <p:nvPr/>
        </p:nvSpPr>
        <p:spPr>
          <a:xfrm>
            <a:off x="6775050" y="1221967"/>
            <a:ext cx="771600" cy="5145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descr="prerequisites"/>
          <p:cNvSpPr/>
          <p:nvPr/>
        </p:nvSpPr>
        <p:spPr>
          <a:xfrm>
            <a:off x="0" y="2214201"/>
            <a:ext cx="9144000" cy="268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12" name="Google Shape;412;p60"/>
          <p:cNvSpPr txBox="1"/>
          <p:nvPr/>
        </p:nvSpPr>
        <p:spPr>
          <a:xfrm>
            <a:off x="127350" y="1488675"/>
            <a:ext cx="8889300" cy="4615500"/>
          </a:xfrm>
          <a:prstGeom prst="rect">
            <a:avLst/>
          </a:prstGeom>
          <a:noFill/>
          <a:ln>
            <a:noFill/>
          </a:ln>
        </p:spPr>
        <p:txBody>
          <a:bodyPr spcFirstLastPara="1" wrap="square" lIns="91425" tIns="45700" rIns="91425" bIns="45700" anchor="t" anchorCtr="0">
            <a:spAutoFit/>
          </a:bodyPr>
          <a:lstStyle/>
          <a:p>
            <a:pPr marL="0" lvl="0" indent="0" algn="l" rtl="0">
              <a:spcBef>
                <a:spcPts val="450"/>
              </a:spcBef>
              <a:spcAft>
                <a:spcPts val="0"/>
              </a:spcAft>
              <a:buNone/>
            </a:pPr>
            <a:r>
              <a:rPr lang="en-US" sz="1762" dirty="0">
                <a:solidFill>
                  <a:schemeClr val="dk1"/>
                </a:solidFill>
              </a:rPr>
              <a:t>(A)  A </a:t>
            </a:r>
            <a:r>
              <a:rPr lang="en-US" sz="1762" b="1" dirty="0">
                <a:solidFill>
                  <a:schemeClr val="dk1"/>
                </a:solidFill>
              </a:rPr>
              <a:t>minimum of two (2) years of corporate </a:t>
            </a:r>
            <a:r>
              <a:rPr lang="en-US" sz="1750" b="1" dirty="0">
                <a:solidFill>
                  <a:schemeClr val="dk1"/>
                </a:solidFill>
              </a:rPr>
              <a:t>experience</a:t>
            </a:r>
            <a:r>
              <a:rPr lang="en-US" sz="1750" dirty="0">
                <a:solidFill>
                  <a:schemeClr val="dk1"/>
                </a:solidFill>
              </a:rPr>
              <a:t> is required </a:t>
            </a:r>
            <a:endParaRPr sz="1750" dirty="0">
              <a:solidFill>
                <a:schemeClr val="dk1"/>
              </a:solidFill>
              <a:highlight>
                <a:schemeClr val="lt1"/>
              </a:highlight>
            </a:endParaRPr>
          </a:p>
          <a:p>
            <a:pPr marL="0" lvl="0" indent="0" algn="l" rtl="0">
              <a:spcBef>
                <a:spcPts val="1000"/>
              </a:spcBef>
              <a:spcAft>
                <a:spcPts val="0"/>
              </a:spcAft>
              <a:buClr>
                <a:schemeClr val="dk1"/>
              </a:buClr>
              <a:buSzPts val="1100"/>
              <a:buFont typeface="Arial"/>
              <a:buNone/>
            </a:pPr>
            <a:r>
              <a:rPr lang="en-US" sz="1762" dirty="0">
                <a:solidFill>
                  <a:schemeClr val="dk1"/>
                </a:solidFill>
              </a:rPr>
              <a:t>(B)  Organization’s number of employees, experience in the field, and resources available to enable it to fulfill requirements</a:t>
            </a:r>
            <a:endParaRPr sz="1762" dirty="0">
              <a:solidFill>
                <a:schemeClr val="dk1"/>
              </a:solidFill>
            </a:endParaRPr>
          </a:p>
          <a:p>
            <a:pPr marL="0" lvl="0" indent="0" algn="l" rtl="0">
              <a:spcBef>
                <a:spcPts val="1000"/>
              </a:spcBef>
              <a:spcAft>
                <a:spcPts val="0"/>
              </a:spcAft>
              <a:buClr>
                <a:schemeClr val="dk1"/>
              </a:buClr>
              <a:buSzPts val="1100"/>
              <a:buFont typeface="Arial"/>
              <a:buNone/>
            </a:pPr>
            <a:r>
              <a:rPr lang="en-US" sz="1762" dirty="0">
                <a:solidFill>
                  <a:schemeClr val="dk1"/>
                </a:solidFill>
              </a:rPr>
              <a:t>(C)  Brief history of the offeror’s activities contributing to the development of expertise and capabilities related to this requirement</a:t>
            </a:r>
            <a:endParaRPr sz="1762" dirty="0">
              <a:solidFill>
                <a:schemeClr val="dk1"/>
              </a:solidFill>
            </a:endParaRPr>
          </a:p>
          <a:p>
            <a:pPr marL="0" lvl="0" indent="0" algn="l" rtl="0">
              <a:spcBef>
                <a:spcPts val="1000"/>
              </a:spcBef>
              <a:spcAft>
                <a:spcPts val="0"/>
              </a:spcAft>
              <a:buClr>
                <a:schemeClr val="dk1"/>
              </a:buClr>
              <a:buSzPts val="1100"/>
              <a:buFont typeface="Arial"/>
              <a:buNone/>
            </a:pPr>
            <a:r>
              <a:rPr lang="en-US" sz="1762" dirty="0">
                <a:solidFill>
                  <a:schemeClr val="dk1"/>
                </a:solidFill>
              </a:rPr>
              <a:t>(D)  Information that demonstrates the offeror's organizational (e.g. organizational chart, list of key departments) and accounting controls (e.g. processes / systems in place)</a:t>
            </a:r>
            <a:endParaRPr sz="1762" dirty="0">
              <a:solidFill>
                <a:schemeClr val="dk1"/>
              </a:solidFill>
            </a:endParaRPr>
          </a:p>
          <a:p>
            <a:pPr marL="0" lvl="0" indent="0" algn="l" rtl="0">
              <a:spcBef>
                <a:spcPts val="1000"/>
              </a:spcBef>
              <a:spcAft>
                <a:spcPts val="0"/>
              </a:spcAft>
              <a:buClr>
                <a:schemeClr val="dk1"/>
              </a:buClr>
              <a:buSzPts val="1100"/>
              <a:buFont typeface="Arial"/>
              <a:buNone/>
            </a:pPr>
            <a:r>
              <a:rPr lang="en-US" sz="1762" dirty="0">
                <a:solidFill>
                  <a:schemeClr val="dk1"/>
                </a:solidFill>
              </a:rPr>
              <a:t>(E)  Description of the resources presently in-house or the ability to acquire the type and kinds of personnel proposed</a:t>
            </a:r>
            <a:endParaRPr sz="1762" dirty="0">
              <a:solidFill>
                <a:schemeClr val="dk1"/>
              </a:solidFill>
            </a:endParaRPr>
          </a:p>
          <a:p>
            <a:pPr marL="0" lvl="0" indent="0" algn="l" rtl="0">
              <a:spcBef>
                <a:spcPts val="1000"/>
              </a:spcBef>
              <a:spcAft>
                <a:spcPts val="0"/>
              </a:spcAft>
              <a:buClr>
                <a:schemeClr val="dk1"/>
              </a:buClr>
              <a:buSzPts val="1100"/>
              <a:buFont typeface="Arial"/>
              <a:buNone/>
            </a:pPr>
            <a:r>
              <a:rPr lang="en-US" sz="1762" dirty="0">
                <a:solidFill>
                  <a:schemeClr val="dk1"/>
                </a:solidFill>
              </a:rPr>
              <a:t>(F)  Description of the marketing strategy to reach Federal ordering activities</a:t>
            </a:r>
            <a:endParaRPr sz="1762" dirty="0">
              <a:solidFill>
                <a:schemeClr val="dk1"/>
              </a:solidFill>
            </a:endParaRPr>
          </a:p>
          <a:p>
            <a:pPr marL="0" lvl="0" indent="0" algn="l" rtl="0">
              <a:spcBef>
                <a:spcPts val="1000"/>
              </a:spcBef>
              <a:spcAft>
                <a:spcPts val="0"/>
              </a:spcAft>
              <a:buNone/>
            </a:pPr>
            <a:r>
              <a:rPr lang="en-US" sz="1762" dirty="0">
                <a:solidFill>
                  <a:schemeClr val="dk1"/>
                </a:solidFill>
              </a:rPr>
              <a:t>(G)  Description of the intended use of subcontractors</a:t>
            </a:r>
            <a:endParaRPr sz="1762" dirty="0">
              <a:solidFill>
                <a:schemeClr val="dk1"/>
              </a:solidFill>
            </a:endParaRPr>
          </a:p>
          <a:p>
            <a:pPr marL="0" lvl="0" indent="0" algn="l" rtl="0">
              <a:spcBef>
                <a:spcPts val="1000"/>
              </a:spcBef>
              <a:spcAft>
                <a:spcPts val="0"/>
              </a:spcAft>
              <a:buNone/>
            </a:pPr>
            <a:endParaRPr sz="1762" dirty="0">
              <a:solidFill>
                <a:schemeClr val="dk1"/>
              </a:solidFill>
            </a:endParaRPr>
          </a:p>
          <a:p>
            <a:pPr marL="0" lvl="0" indent="0" algn="l" rtl="0">
              <a:spcBef>
                <a:spcPts val="1000"/>
              </a:spcBef>
              <a:spcAft>
                <a:spcPts val="1000"/>
              </a:spcAft>
              <a:buNone/>
            </a:pPr>
            <a:r>
              <a:rPr lang="en-US" sz="1563" b="1" dirty="0">
                <a:solidFill>
                  <a:schemeClr val="dk1"/>
                </a:solidFill>
              </a:rPr>
              <a:t>Evaluation criteria is contained in the </a:t>
            </a:r>
            <a:r>
              <a:rPr lang="en-US" sz="1563" b="1" u="sng" dirty="0">
                <a:solidFill>
                  <a:schemeClr val="hlink"/>
                </a:solidFill>
                <a:hlinkClick r:id="rId3"/>
              </a:rPr>
              <a:t>MAS Solicitation</a:t>
            </a:r>
            <a:r>
              <a:rPr lang="en-US" sz="1563" b="1" dirty="0">
                <a:solidFill>
                  <a:schemeClr val="dk1"/>
                </a:solidFill>
              </a:rPr>
              <a:t> Provision SCP-FSS-001</a:t>
            </a:r>
            <a:endParaRPr sz="1563" b="1" dirty="0">
              <a:solidFill>
                <a:schemeClr val="dk1"/>
              </a:solidFill>
            </a:endParaRPr>
          </a:p>
        </p:txBody>
      </p:sp>
      <p:sp>
        <p:nvSpPr>
          <p:cNvPr id="413" name="Google Shape;413;p60"/>
          <p:cNvSpPr txBox="1">
            <a:spLocks noGrp="1"/>
          </p:cNvSpPr>
          <p:nvPr>
            <p:ph type="title"/>
          </p:nvPr>
        </p:nvSpPr>
        <p:spPr>
          <a:xfrm>
            <a:off x="457200" y="455425"/>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Evaluation Criteria</a:t>
            </a:r>
            <a:br>
              <a:rPr lang="en-US" sz="2900" b="1" dirty="0"/>
            </a:br>
            <a:r>
              <a:rPr lang="en-US" sz="2400" b="1" dirty="0"/>
              <a:t>Factor 1 - Corporate Experience</a:t>
            </a:r>
            <a:endParaRPr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1"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19" name="Google Shape;419;p61"/>
          <p:cNvSpPr txBox="1"/>
          <p:nvPr/>
        </p:nvSpPr>
        <p:spPr>
          <a:xfrm>
            <a:off x="127350" y="1676375"/>
            <a:ext cx="8766900" cy="5875351"/>
          </a:xfrm>
          <a:prstGeom prst="rect">
            <a:avLst/>
          </a:prstGeom>
          <a:noFill/>
          <a:ln>
            <a:noFill/>
          </a:ln>
        </p:spPr>
        <p:txBody>
          <a:bodyPr spcFirstLastPara="1" wrap="square" lIns="91425" tIns="45700" rIns="91425" bIns="45700" anchor="t" anchorCtr="0">
            <a:spAutoFit/>
          </a:bodyPr>
          <a:lstStyle/>
          <a:p>
            <a:pPr marL="457200" lvl="0" indent="0" algn="l" rtl="0">
              <a:spcBef>
                <a:spcPts val="450"/>
              </a:spcBef>
              <a:spcAft>
                <a:spcPts val="0"/>
              </a:spcAft>
              <a:buNone/>
            </a:pPr>
            <a:r>
              <a:rPr lang="en-US" sz="1800" dirty="0">
                <a:solidFill>
                  <a:schemeClr val="dk1"/>
                </a:solidFill>
              </a:rPr>
              <a:t>(A) Offerors with </a:t>
            </a:r>
            <a:r>
              <a:rPr lang="en-US" sz="1800" b="1" dirty="0">
                <a:solidFill>
                  <a:schemeClr val="dk1"/>
                </a:solidFill>
              </a:rPr>
              <a:t>three (3) or more</a:t>
            </a:r>
            <a:r>
              <a:rPr lang="en-US" sz="1800" dirty="0">
                <a:solidFill>
                  <a:schemeClr val="dk1"/>
                </a:solidFill>
              </a:rPr>
              <a:t> contractor performance assessment reports available in the federal Contractor Performance Assessment Reporting System (CPARS) </a:t>
            </a:r>
            <a:r>
              <a:rPr lang="en-US" sz="1800" b="1" dirty="0">
                <a:solidFill>
                  <a:schemeClr val="dk1"/>
                </a:solidFill>
              </a:rPr>
              <a:t>must verify in eOffer that they have three (3)</a:t>
            </a:r>
            <a:r>
              <a:rPr lang="en-US" sz="1800" dirty="0">
                <a:solidFill>
                  <a:schemeClr val="dk1"/>
                </a:solidFill>
              </a:rPr>
              <a:t> or more assessment reports available in CPARS that represent:</a:t>
            </a:r>
            <a:endParaRPr sz="1800" dirty="0">
              <a:solidFill>
                <a:schemeClr val="dk1"/>
              </a:solidFill>
            </a:endParaRPr>
          </a:p>
          <a:p>
            <a:pPr marL="914400" lvl="0" indent="0" algn="l" rtl="0">
              <a:spcBef>
                <a:spcPts val="450"/>
              </a:spcBef>
              <a:spcAft>
                <a:spcPts val="0"/>
              </a:spcAft>
              <a:buNone/>
            </a:pPr>
            <a:endParaRPr sz="1800" dirty="0">
              <a:solidFill>
                <a:schemeClr val="dk1"/>
              </a:solidFill>
            </a:endParaRPr>
          </a:p>
          <a:p>
            <a:pPr marL="914400" lvl="0" indent="0" algn="l" rtl="0">
              <a:spcBef>
                <a:spcPts val="450"/>
              </a:spcBef>
              <a:spcAft>
                <a:spcPts val="0"/>
              </a:spcAft>
              <a:buNone/>
            </a:pPr>
            <a:r>
              <a:rPr lang="en-US" sz="1800" dirty="0">
                <a:solidFill>
                  <a:schemeClr val="dk1"/>
                </a:solidFill>
              </a:rPr>
              <a:t>(1) Contracts or orders </a:t>
            </a:r>
            <a:r>
              <a:rPr lang="en-US" sz="1800" b="1" dirty="0">
                <a:solidFill>
                  <a:schemeClr val="dk1"/>
                </a:solidFill>
              </a:rPr>
              <a:t>completed within three (3) years</a:t>
            </a:r>
            <a:r>
              <a:rPr lang="en-US" sz="1800" dirty="0">
                <a:solidFill>
                  <a:schemeClr val="dk1"/>
                </a:solidFill>
              </a:rPr>
              <a:t> of the date of offer submission</a:t>
            </a:r>
            <a:endParaRPr sz="1800" dirty="0">
              <a:solidFill>
                <a:schemeClr val="dk1"/>
              </a:solidFill>
            </a:endParaRPr>
          </a:p>
          <a:p>
            <a:pPr marL="457200" lvl="0" indent="457200" algn="l" rtl="0">
              <a:spcBef>
                <a:spcPts val="450"/>
              </a:spcBef>
              <a:spcAft>
                <a:spcPts val="0"/>
              </a:spcAft>
              <a:buNone/>
            </a:pPr>
            <a:r>
              <a:rPr lang="en-US" sz="1800" dirty="0">
                <a:solidFill>
                  <a:schemeClr val="dk1"/>
                </a:solidFill>
              </a:rPr>
              <a:t>(2) At least </a:t>
            </a:r>
            <a:r>
              <a:rPr lang="en-US" sz="1800" b="1" dirty="0">
                <a:solidFill>
                  <a:schemeClr val="dk1"/>
                </a:solidFill>
              </a:rPr>
              <a:t>three (3) distinct</a:t>
            </a:r>
            <a:r>
              <a:rPr lang="en-US" sz="1800" dirty="0">
                <a:solidFill>
                  <a:schemeClr val="dk1"/>
                </a:solidFill>
              </a:rPr>
              <a:t> orders and/or contracts</a:t>
            </a:r>
            <a:endParaRPr sz="1800" dirty="0">
              <a:solidFill>
                <a:schemeClr val="dk1"/>
              </a:solidFill>
            </a:endParaRPr>
          </a:p>
          <a:p>
            <a:pPr marL="457200" lvl="0" indent="457200" algn="l" rtl="0">
              <a:spcBef>
                <a:spcPts val="450"/>
              </a:spcBef>
              <a:spcAft>
                <a:spcPts val="0"/>
              </a:spcAft>
              <a:buNone/>
            </a:pPr>
            <a:r>
              <a:rPr lang="en-US" sz="1800" dirty="0">
                <a:solidFill>
                  <a:schemeClr val="dk1"/>
                </a:solidFill>
              </a:rPr>
              <a:t>(3) Work similar in scope to products / services included in this solicitation</a:t>
            </a:r>
            <a:endParaRPr sz="1800" dirty="0">
              <a:solidFill>
                <a:schemeClr val="dk1"/>
              </a:solidFill>
            </a:endParaRPr>
          </a:p>
          <a:p>
            <a:pPr marL="457200" lvl="0" indent="0" algn="l" rtl="0">
              <a:spcBef>
                <a:spcPts val="450"/>
              </a:spcBef>
              <a:spcAft>
                <a:spcPts val="0"/>
              </a:spcAft>
              <a:buNone/>
            </a:pPr>
            <a:endParaRPr sz="1800" dirty="0">
              <a:solidFill>
                <a:schemeClr val="dk1"/>
              </a:solidFill>
            </a:endParaRPr>
          </a:p>
          <a:p>
            <a:pPr marL="457200" lvl="0" indent="0" algn="l" rtl="0">
              <a:spcBef>
                <a:spcPts val="450"/>
              </a:spcBef>
              <a:spcAft>
                <a:spcPts val="0"/>
              </a:spcAft>
              <a:buNone/>
            </a:pPr>
            <a:r>
              <a:rPr lang="en-US" sz="1800" dirty="0">
                <a:solidFill>
                  <a:schemeClr val="dk1"/>
                </a:solidFill>
              </a:rPr>
              <a:t>(B) Offerors that </a:t>
            </a:r>
            <a:r>
              <a:rPr lang="en-US" sz="1800" b="1" dirty="0">
                <a:solidFill>
                  <a:schemeClr val="dk1"/>
                </a:solidFill>
              </a:rPr>
              <a:t>do not have</a:t>
            </a:r>
            <a:r>
              <a:rPr lang="en-US" sz="1800" dirty="0">
                <a:solidFill>
                  <a:schemeClr val="dk1"/>
                </a:solidFill>
              </a:rPr>
              <a:t> any CPARS reports that meet the criteria in paragraph (A) must </a:t>
            </a:r>
            <a:r>
              <a:rPr lang="en-US" sz="1800" b="1" dirty="0">
                <a:solidFill>
                  <a:schemeClr val="dk1"/>
                </a:solidFill>
              </a:rPr>
              <a:t>upload a list</a:t>
            </a:r>
            <a:r>
              <a:rPr lang="en-US" sz="1800" dirty="0">
                <a:solidFill>
                  <a:schemeClr val="dk1"/>
                </a:solidFill>
              </a:rPr>
              <a:t> of </a:t>
            </a:r>
            <a:r>
              <a:rPr lang="en-US" sz="1800" b="1" dirty="0">
                <a:solidFill>
                  <a:schemeClr val="dk1"/>
                </a:solidFill>
              </a:rPr>
              <a:t>three (3) relevant customer references</a:t>
            </a:r>
            <a:r>
              <a:rPr lang="en-US" sz="1800" dirty="0">
                <a:solidFill>
                  <a:schemeClr val="dk1"/>
                </a:solidFill>
              </a:rPr>
              <a:t> and </a:t>
            </a:r>
            <a:r>
              <a:rPr lang="en-US" sz="1800" b="1" dirty="0">
                <a:solidFill>
                  <a:schemeClr val="dk1"/>
                </a:solidFill>
              </a:rPr>
              <a:t>three (3) completed Past Performance Questionnaires (PPQ)</a:t>
            </a:r>
            <a:r>
              <a:rPr lang="en-US" sz="1800" dirty="0">
                <a:solidFill>
                  <a:schemeClr val="dk1"/>
                </a:solidFill>
              </a:rPr>
              <a:t> to eOffer. </a:t>
            </a:r>
            <a:endParaRPr sz="1800" dirty="0">
              <a:solidFill>
                <a:schemeClr val="dk1"/>
              </a:solidFill>
            </a:endParaRPr>
          </a:p>
          <a:p>
            <a:pPr marL="457200" lvl="0" indent="0" algn="l" rtl="0">
              <a:spcBef>
                <a:spcPts val="450"/>
              </a:spcBef>
              <a:spcAft>
                <a:spcPts val="0"/>
              </a:spcAft>
              <a:buNone/>
            </a:pPr>
            <a:endParaRPr sz="1800" dirty="0">
              <a:solidFill>
                <a:schemeClr val="dk1"/>
              </a:solidFill>
            </a:endParaRPr>
          </a:p>
          <a:p>
            <a:pPr marL="0" lvl="0" indent="0" algn="l" rtl="0">
              <a:spcBef>
                <a:spcPts val="450"/>
              </a:spcBef>
              <a:spcAft>
                <a:spcPts val="0"/>
              </a:spcAft>
              <a:buNone/>
            </a:pPr>
            <a:r>
              <a:rPr lang="en-US" sz="1563" b="1" dirty="0">
                <a:solidFill>
                  <a:schemeClr val="dk1"/>
                </a:solidFill>
              </a:rPr>
              <a:t>Evaluation criteria is contained in the </a:t>
            </a:r>
            <a:r>
              <a:rPr lang="en-US" sz="1563" b="1" u="sng" dirty="0">
                <a:solidFill>
                  <a:schemeClr val="hlink"/>
                </a:solidFill>
                <a:hlinkClick r:id="rId3"/>
              </a:rPr>
              <a:t>MAS Solicitation</a:t>
            </a:r>
            <a:r>
              <a:rPr lang="en-US" sz="1563" b="1" dirty="0">
                <a:solidFill>
                  <a:schemeClr val="dk1"/>
                </a:solidFill>
              </a:rPr>
              <a:t> Provision SCP-FSS-001</a:t>
            </a:r>
            <a:endParaRPr sz="1800" dirty="0">
              <a:solidFill>
                <a:schemeClr val="dk1"/>
              </a:solidFill>
            </a:endParaRPr>
          </a:p>
          <a:p>
            <a:pPr marL="457200" lvl="0" indent="0" algn="l" rtl="0">
              <a:spcBef>
                <a:spcPts val="1000"/>
              </a:spcBef>
              <a:spcAft>
                <a:spcPts val="0"/>
              </a:spcAft>
              <a:buNone/>
            </a:pPr>
            <a:endParaRPr sz="1800" dirty="0">
              <a:solidFill>
                <a:schemeClr val="dk1"/>
              </a:solidFill>
            </a:endParaRPr>
          </a:p>
          <a:p>
            <a:pPr marL="0" lvl="0" indent="0" algn="l" rtl="0">
              <a:spcBef>
                <a:spcPts val="450"/>
              </a:spcBef>
              <a:spcAft>
                <a:spcPts val="0"/>
              </a:spcAft>
              <a:buNone/>
            </a:pPr>
            <a:endParaRPr sz="1800" b="1" dirty="0">
              <a:solidFill>
                <a:schemeClr val="dk1"/>
              </a:solidFill>
            </a:endParaRPr>
          </a:p>
          <a:p>
            <a:pPr marL="457200" lvl="0" indent="0" algn="l" rtl="0">
              <a:spcBef>
                <a:spcPts val="450"/>
              </a:spcBef>
              <a:spcAft>
                <a:spcPts val="0"/>
              </a:spcAft>
              <a:buNone/>
            </a:pPr>
            <a:endParaRPr sz="1800" b="1" dirty="0">
              <a:solidFill>
                <a:schemeClr val="dk1"/>
              </a:solidFill>
            </a:endParaRPr>
          </a:p>
        </p:txBody>
      </p:sp>
      <p:sp>
        <p:nvSpPr>
          <p:cNvPr id="420" name="Google Shape;420;p61"/>
          <p:cNvSpPr txBox="1">
            <a:spLocks noGrp="1"/>
          </p:cNvSpPr>
          <p:nvPr>
            <p:ph type="title"/>
          </p:nvPr>
        </p:nvSpPr>
        <p:spPr>
          <a:xfrm>
            <a:off x="457200" y="455425"/>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Evaluation Criteria</a:t>
            </a:r>
            <a:br>
              <a:rPr lang="en-US" sz="2900" b="1" dirty="0"/>
            </a:br>
            <a:r>
              <a:rPr lang="en-US" sz="2400" b="1" dirty="0"/>
              <a:t>Factor 2 - Past Performance</a:t>
            </a:r>
            <a:endParaRPr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2"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26" name="Google Shape;426;p62"/>
          <p:cNvSpPr txBox="1"/>
          <p:nvPr/>
        </p:nvSpPr>
        <p:spPr>
          <a:xfrm>
            <a:off x="127350" y="1325550"/>
            <a:ext cx="8889300" cy="5359200"/>
          </a:xfrm>
          <a:prstGeom prst="rect">
            <a:avLst/>
          </a:prstGeom>
          <a:noFill/>
          <a:ln>
            <a:noFill/>
          </a:ln>
        </p:spPr>
        <p:txBody>
          <a:bodyPr spcFirstLastPara="1" wrap="square" lIns="91425" tIns="45700" rIns="91425" bIns="45700" anchor="t" anchorCtr="0">
            <a:spAutoFit/>
          </a:bodyPr>
          <a:lstStyle/>
          <a:p>
            <a:pPr marL="0" lvl="0" indent="0" algn="l" rtl="0">
              <a:spcBef>
                <a:spcPts val="450"/>
              </a:spcBef>
              <a:spcAft>
                <a:spcPts val="0"/>
              </a:spcAft>
              <a:buNone/>
            </a:pPr>
            <a:r>
              <a:rPr lang="en-US" sz="1563" dirty="0">
                <a:solidFill>
                  <a:schemeClr val="dk1"/>
                </a:solidFill>
              </a:rPr>
              <a:t>The offeror must provide a Quality Control narrative that addresses: </a:t>
            </a:r>
            <a:endParaRPr sz="1563" dirty="0">
              <a:solidFill>
                <a:schemeClr val="dk1"/>
              </a:solidFill>
            </a:endParaRPr>
          </a:p>
          <a:p>
            <a:pPr marL="0" lvl="0" indent="457200" algn="l" rtl="0">
              <a:spcBef>
                <a:spcPts val="450"/>
              </a:spcBef>
              <a:spcAft>
                <a:spcPts val="0"/>
              </a:spcAft>
              <a:buNone/>
            </a:pPr>
            <a:endParaRPr sz="1563" dirty="0">
              <a:solidFill>
                <a:schemeClr val="dk1"/>
              </a:solidFill>
            </a:endParaRPr>
          </a:p>
          <a:p>
            <a:pPr marL="0" lvl="0" indent="457200" algn="l" rtl="0">
              <a:spcBef>
                <a:spcPts val="450"/>
              </a:spcBef>
              <a:spcAft>
                <a:spcPts val="0"/>
              </a:spcAft>
              <a:buNone/>
            </a:pPr>
            <a:r>
              <a:rPr lang="en-US" sz="1563" dirty="0">
                <a:solidFill>
                  <a:schemeClr val="dk1"/>
                </a:solidFill>
              </a:rPr>
              <a:t>(A) A description of internal review procedures that facilitate high-quality standards</a:t>
            </a:r>
            <a:endParaRPr sz="1563" dirty="0">
              <a:solidFill>
                <a:schemeClr val="dk1"/>
              </a:solidFill>
            </a:endParaRPr>
          </a:p>
          <a:p>
            <a:pPr marL="0" lvl="0" indent="457200" algn="l" rtl="0">
              <a:spcBef>
                <a:spcPts val="450"/>
              </a:spcBef>
              <a:spcAft>
                <a:spcPts val="0"/>
              </a:spcAft>
              <a:buNone/>
            </a:pPr>
            <a:endParaRPr sz="1563" dirty="0">
              <a:solidFill>
                <a:schemeClr val="dk1"/>
              </a:solidFill>
            </a:endParaRPr>
          </a:p>
          <a:p>
            <a:pPr marL="0" lvl="0" indent="457200" algn="l" rtl="0">
              <a:spcBef>
                <a:spcPts val="450"/>
              </a:spcBef>
              <a:spcAft>
                <a:spcPts val="0"/>
              </a:spcAft>
              <a:buNone/>
            </a:pPr>
            <a:r>
              <a:rPr lang="en-US" sz="1563" dirty="0">
                <a:solidFill>
                  <a:schemeClr val="dk1"/>
                </a:solidFill>
              </a:rPr>
              <a:t>(B) Identification of individuals responsible for ensuring quality control</a:t>
            </a:r>
            <a:endParaRPr sz="1563" dirty="0">
              <a:solidFill>
                <a:schemeClr val="dk1"/>
              </a:solidFill>
            </a:endParaRPr>
          </a:p>
          <a:p>
            <a:pPr marL="0" lvl="0" indent="457200" algn="l" rtl="0">
              <a:spcBef>
                <a:spcPts val="450"/>
              </a:spcBef>
              <a:spcAft>
                <a:spcPts val="0"/>
              </a:spcAft>
              <a:buNone/>
            </a:pPr>
            <a:endParaRPr sz="1563" dirty="0">
              <a:solidFill>
                <a:schemeClr val="dk1"/>
              </a:solidFill>
            </a:endParaRPr>
          </a:p>
          <a:p>
            <a:pPr marL="457200" lvl="0" indent="0" algn="l" rtl="0">
              <a:spcBef>
                <a:spcPts val="450"/>
              </a:spcBef>
              <a:spcAft>
                <a:spcPts val="0"/>
              </a:spcAft>
              <a:buNone/>
            </a:pPr>
            <a:r>
              <a:rPr lang="en-US" sz="1563" dirty="0">
                <a:solidFill>
                  <a:schemeClr val="dk1"/>
                </a:solidFill>
              </a:rPr>
              <a:t>(C) Whether or not subcontractors are used and, if so, the quality control measures used to ensure acceptable subcontractor performance</a:t>
            </a:r>
            <a:endParaRPr sz="1563" dirty="0">
              <a:solidFill>
                <a:schemeClr val="dk1"/>
              </a:solidFill>
            </a:endParaRPr>
          </a:p>
          <a:p>
            <a:pPr marL="0" lvl="0" indent="0" algn="l" rtl="0">
              <a:spcBef>
                <a:spcPts val="450"/>
              </a:spcBef>
              <a:spcAft>
                <a:spcPts val="0"/>
              </a:spcAft>
              <a:buNone/>
            </a:pPr>
            <a:endParaRPr sz="1563" dirty="0">
              <a:solidFill>
                <a:schemeClr val="dk1"/>
              </a:solidFill>
            </a:endParaRPr>
          </a:p>
          <a:p>
            <a:pPr marL="0" lvl="0" indent="457200" algn="l" rtl="0">
              <a:spcBef>
                <a:spcPts val="450"/>
              </a:spcBef>
              <a:spcAft>
                <a:spcPts val="0"/>
              </a:spcAft>
              <a:buNone/>
            </a:pPr>
            <a:r>
              <a:rPr lang="en-US" sz="1563" dirty="0">
                <a:solidFill>
                  <a:schemeClr val="dk1"/>
                </a:solidFill>
              </a:rPr>
              <a:t>(D) How potential problem areas and solutions are handled</a:t>
            </a:r>
            <a:endParaRPr sz="1563" dirty="0">
              <a:solidFill>
                <a:schemeClr val="dk1"/>
              </a:solidFill>
            </a:endParaRPr>
          </a:p>
          <a:p>
            <a:pPr marL="0" lvl="0" indent="457200" algn="l" rtl="0">
              <a:spcBef>
                <a:spcPts val="450"/>
              </a:spcBef>
              <a:spcAft>
                <a:spcPts val="0"/>
              </a:spcAft>
              <a:buNone/>
            </a:pPr>
            <a:endParaRPr sz="1563" dirty="0">
              <a:solidFill>
                <a:schemeClr val="dk1"/>
              </a:solidFill>
            </a:endParaRPr>
          </a:p>
          <a:p>
            <a:pPr marL="0" lvl="0" indent="457200" algn="l" rtl="0">
              <a:spcBef>
                <a:spcPts val="450"/>
              </a:spcBef>
              <a:spcAft>
                <a:spcPts val="0"/>
              </a:spcAft>
              <a:buNone/>
            </a:pPr>
            <a:r>
              <a:rPr lang="en-US" sz="1563" dirty="0">
                <a:solidFill>
                  <a:schemeClr val="dk1"/>
                </a:solidFill>
              </a:rPr>
              <a:t>(E) The procedures for ensuring quality performance when meeting urgent requirements</a:t>
            </a:r>
            <a:endParaRPr sz="1563" dirty="0">
              <a:solidFill>
                <a:schemeClr val="dk1"/>
              </a:solidFill>
            </a:endParaRPr>
          </a:p>
          <a:p>
            <a:pPr marL="0" lvl="0" indent="457200" algn="l" rtl="0">
              <a:spcBef>
                <a:spcPts val="450"/>
              </a:spcBef>
              <a:spcAft>
                <a:spcPts val="0"/>
              </a:spcAft>
              <a:buNone/>
            </a:pPr>
            <a:endParaRPr sz="1563" dirty="0">
              <a:solidFill>
                <a:schemeClr val="dk1"/>
              </a:solidFill>
            </a:endParaRPr>
          </a:p>
          <a:p>
            <a:pPr marL="457200" lvl="0" indent="0" algn="l" rtl="0">
              <a:spcBef>
                <a:spcPts val="450"/>
              </a:spcBef>
              <a:spcAft>
                <a:spcPts val="0"/>
              </a:spcAft>
              <a:buNone/>
            </a:pPr>
            <a:r>
              <a:rPr lang="en-US" sz="1563" dirty="0">
                <a:solidFill>
                  <a:schemeClr val="dk1"/>
                </a:solidFill>
              </a:rPr>
              <a:t>(F) How quality control will be managed when completing multiple projects for multiple agencies simultaneously</a:t>
            </a:r>
            <a:endParaRPr sz="1563" dirty="0">
              <a:solidFill>
                <a:schemeClr val="dk1"/>
              </a:solidFill>
            </a:endParaRPr>
          </a:p>
          <a:p>
            <a:pPr marL="457200" lvl="0" indent="0" algn="l" rtl="0">
              <a:spcBef>
                <a:spcPts val="450"/>
              </a:spcBef>
              <a:spcAft>
                <a:spcPts val="0"/>
              </a:spcAft>
              <a:buNone/>
            </a:pPr>
            <a:endParaRPr sz="1563" dirty="0">
              <a:solidFill>
                <a:schemeClr val="dk1"/>
              </a:solidFill>
            </a:endParaRPr>
          </a:p>
          <a:p>
            <a:pPr marL="0" lvl="0" indent="0" algn="l" rtl="0">
              <a:spcBef>
                <a:spcPts val="450"/>
              </a:spcBef>
              <a:spcAft>
                <a:spcPts val="0"/>
              </a:spcAft>
              <a:buClr>
                <a:schemeClr val="dk1"/>
              </a:buClr>
              <a:buSzPts val="1100"/>
              <a:buFont typeface="Arial"/>
              <a:buNone/>
            </a:pPr>
            <a:r>
              <a:rPr lang="en-US" sz="1563" b="1" dirty="0">
                <a:solidFill>
                  <a:schemeClr val="dk1"/>
                </a:solidFill>
              </a:rPr>
              <a:t>Evaluation criteria is contained in the </a:t>
            </a:r>
            <a:r>
              <a:rPr lang="en-US" sz="1563" b="1" u="sng" dirty="0">
                <a:solidFill>
                  <a:schemeClr val="hlink"/>
                </a:solidFill>
                <a:hlinkClick r:id="rId3"/>
              </a:rPr>
              <a:t>MAS Solicitation</a:t>
            </a:r>
            <a:r>
              <a:rPr lang="en-US" sz="1563" b="1" dirty="0">
                <a:solidFill>
                  <a:schemeClr val="dk1"/>
                </a:solidFill>
              </a:rPr>
              <a:t> Provision SCP-FSS-001</a:t>
            </a:r>
            <a:endParaRPr sz="1563" b="1" dirty="0">
              <a:solidFill>
                <a:schemeClr val="dk1"/>
              </a:solidFill>
            </a:endParaRPr>
          </a:p>
          <a:p>
            <a:pPr marL="457200" lvl="0" indent="0" algn="l" rtl="0">
              <a:spcBef>
                <a:spcPts val="1000"/>
              </a:spcBef>
              <a:spcAft>
                <a:spcPts val="0"/>
              </a:spcAft>
              <a:buNone/>
            </a:pPr>
            <a:endParaRPr sz="1563" dirty="0">
              <a:solidFill>
                <a:schemeClr val="dk1"/>
              </a:solidFill>
            </a:endParaRPr>
          </a:p>
        </p:txBody>
      </p:sp>
      <p:sp>
        <p:nvSpPr>
          <p:cNvPr id="427" name="Google Shape;427;p62"/>
          <p:cNvSpPr txBox="1">
            <a:spLocks noGrp="1"/>
          </p:cNvSpPr>
          <p:nvPr>
            <p:ph type="title"/>
          </p:nvPr>
        </p:nvSpPr>
        <p:spPr>
          <a:xfrm>
            <a:off x="457200" y="455425"/>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Evaluation Criteria</a:t>
            </a:r>
            <a:br>
              <a:rPr lang="en-US" sz="2900" b="1" dirty="0"/>
            </a:br>
            <a:r>
              <a:rPr lang="en-US" sz="2400" b="1" dirty="0"/>
              <a:t>Factor 3 - Quality Control</a:t>
            </a:r>
            <a:endParaRPr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33" name="Google Shape;433;p63"/>
          <p:cNvSpPr txBox="1"/>
          <p:nvPr/>
        </p:nvSpPr>
        <p:spPr>
          <a:xfrm>
            <a:off x="160675" y="1847750"/>
            <a:ext cx="8889300" cy="4317900"/>
          </a:xfrm>
          <a:prstGeom prst="rect">
            <a:avLst/>
          </a:prstGeom>
          <a:noFill/>
          <a:ln>
            <a:noFill/>
          </a:ln>
        </p:spPr>
        <p:txBody>
          <a:bodyPr spcFirstLastPara="1" wrap="square" lIns="91425" tIns="45700" rIns="91425" bIns="45700" anchor="t" anchorCtr="0">
            <a:spAutoFit/>
          </a:bodyPr>
          <a:lstStyle/>
          <a:p>
            <a:pPr marL="457200" lvl="0" indent="-346900" algn="l" rtl="0">
              <a:spcBef>
                <a:spcPts val="450"/>
              </a:spcBef>
              <a:spcAft>
                <a:spcPts val="0"/>
              </a:spcAft>
              <a:buClr>
                <a:schemeClr val="dk1"/>
              </a:buClr>
              <a:buSzPts val="1863"/>
              <a:buChar char="●"/>
            </a:pPr>
            <a:r>
              <a:rPr lang="en-US" sz="1862" dirty="0">
                <a:solidFill>
                  <a:schemeClr val="dk1"/>
                </a:solidFill>
              </a:rPr>
              <a:t>For ongoing contracts with a base year and option years, at a minimum, the base year must have been completed </a:t>
            </a:r>
            <a:endParaRPr sz="1862" dirty="0">
              <a:solidFill>
                <a:schemeClr val="dk1"/>
              </a:solidFill>
            </a:endParaRPr>
          </a:p>
          <a:p>
            <a:pPr marL="457200" lvl="0" indent="0" algn="l" rtl="0">
              <a:spcBef>
                <a:spcPts val="450"/>
              </a:spcBef>
              <a:spcAft>
                <a:spcPts val="0"/>
              </a:spcAft>
              <a:buNone/>
            </a:pPr>
            <a:endParaRPr sz="1862" dirty="0">
              <a:solidFill>
                <a:schemeClr val="dk1"/>
              </a:solidFill>
            </a:endParaRPr>
          </a:p>
          <a:p>
            <a:pPr marL="457200" lvl="0" indent="-346900" algn="l" rtl="0">
              <a:spcBef>
                <a:spcPts val="450"/>
              </a:spcBef>
              <a:spcAft>
                <a:spcPts val="0"/>
              </a:spcAft>
              <a:buClr>
                <a:schemeClr val="dk1"/>
              </a:buClr>
              <a:buSzPts val="1863"/>
              <a:buChar char="●"/>
            </a:pPr>
            <a:r>
              <a:rPr lang="en-US" sz="1862" dirty="0">
                <a:solidFill>
                  <a:schemeClr val="dk1"/>
                </a:solidFill>
              </a:rPr>
              <a:t>For multi-year task orders, at a minimum, the first year must have been completed </a:t>
            </a:r>
            <a:endParaRPr sz="1862" dirty="0">
              <a:solidFill>
                <a:schemeClr val="dk1"/>
              </a:solidFill>
            </a:endParaRPr>
          </a:p>
          <a:p>
            <a:pPr marL="914400" lvl="0" indent="0" algn="l" rtl="0">
              <a:spcBef>
                <a:spcPts val="450"/>
              </a:spcBef>
              <a:spcAft>
                <a:spcPts val="0"/>
              </a:spcAft>
              <a:buNone/>
            </a:pPr>
            <a:endParaRPr sz="1862" dirty="0">
              <a:solidFill>
                <a:schemeClr val="dk1"/>
              </a:solidFill>
            </a:endParaRPr>
          </a:p>
          <a:p>
            <a:pPr marL="457200" lvl="0" indent="-346900" algn="l" rtl="0">
              <a:spcBef>
                <a:spcPts val="450"/>
              </a:spcBef>
              <a:spcAft>
                <a:spcPts val="0"/>
              </a:spcAft>
              <a:buClr>
                <a:schemeClr val="dk1"/>
              </a:buClr>
              <a:buSzPts val="1863"/>
              <a:buChar char="●"/>
            </a:pPr>
            <a:r>
              <a:rPr lang="en-US" sz="1862" dirty="0">
                <a:solidFill>
                  <a:schemeClr val="dk1"/>
                </a:solidFill>
              </a:rPr>
              <a:t>Note: Specific services may have additional requirements under Factor Four </a:t>
            </a:r>
            <a:endParaRPr sz="1862" dirty="0">
              <a:solidFill>
                <a:schemeClr val="dk1"/>
              </a:solidFill>
            </a:endParaRPr>
          </a:p>
          <a:p>
            <a:pPr marL="0" lvl="0" indent="0" algn="l" rtl="0">
              <a:spcBef>
                <a:spcPts val="450"/>
              </a:spcBef>
              <a:spcAft>
                <a:spcPts val="0"/>
              </a:spcAft>
              <a:buNone/>
            </a:pPr>
            <a:endParaRPr sz="1862" dirty="0">
              <a:solidFill>
                <a:schemeClr val="dk1"/>
              </a:solidFill>
            </a:endParaRPr>
          </a:p>
          <a:p>
            <a:pPr marL="914400" lvl="1" indent="-346900" algn="l" rtl="0">
              <a:spcBef>
                <a:spcPts val="450"/>
              </a:spcBef>
              <a:spcAft>
                <a:spcPts val="0"/>
              </a:spcAft>
              <a:buClr>
                <a:schemeClr val="dk1"/>
              </a:buClr>
              <a:buSzPts val="1863"/>
              <a:buChar char="○"/>
            </a:pPr>
            <a:r>
              <a:rPr lang="en-US" sz="1862" dirty="0">
                <a:solidFill>
                  <a:schemeClr val="dk1"/>
                </a:solidFill>
              </a:rPr>
              <a:t>Offerors must refer category specific instructions, for additional Factor Four requirements	</a:t>
            </a:r>
            <a:endParaRPr sz="1862" dirty="0">
              <a:solidFill>
                <a:schemeClr val="dk1"/>
              </a:solidFill>
            </a:endParaRPr>
          </a:p>
          <a:p>
            <a:pPr marL="0" lvl="0" indent="0" algn="l" rtl="0">
              <a:spcBef>
                <a:spcPts val="450"/>
              </a:spcBef>
              <a:spcAft>
                <a:spcPts val="0"/>
              </a:spcAft>
              <a:buNone/>
            </a:pPr>
            <a:endParaRPr sz="1862" dirty="0">
              <a:solidFill>
                <a:schemeClr val="dk1"/>
              </a:solidFill>
            </a:endParaRPr>
          </a:p>
          <a:p>
            <a:pPr marL="0" lvl="0" indent="0" algn="l" rtl="0">
              <a:spcBef>
                <a:spcPts val="450"/>
              </a:spcBef>
              <a:spcAft>
                <a:spcPts val="0"/>
              </a:spcAft>
              <a:buNone/>
            </a:pPr>
            <a:endParaRPr sz="1563" b="1" dirty="0">
              <a:solidFill>
                <a:schemeClr val="dk1"/>
              </a:solidFill>
            </a:endParaRPr>
          </a:p>
          <a:p>
            <a:pPr marL="0" lvl="0" indent="0" algn="l" rtl="0">
              <a:spcBef>
                <a:spcPts val="1000"/>
              </a:spcBef>
              <a:spcAft>
                <a:spcPts val="1000"/>
              </a:spcAft>
              <a:buNone/>
            </a:pPr>
            <a:r>
              <a:rPr lang="en-US" sz="1563" b="1" dirty="0">
                <a:solidFill>
                  <a:schemeClr val="dk1"/>
                </a:solidFill>
              </a:rPr>
              <a:t>Evaluation criteria is contained in the </a:t>
            </a:r>
            <a:r>
              <a:rPr lang="en-US" sz="1563" b="1" u="sng" dirty="0">
                <a:solidFill>
                  <a:schemeClr val="hlink"/>
                </a:solidFill>
                <a:hlinkClick r:id="rId3"/>
              </a:rPr>
              <a:t>MAS Solicitation</a:t>
            </a:r>
            <a:r>
              <a:rPr lang="en-US" sz="1563" b="1" dirty="0">
                <a:solidFill>
                  <a:schemeClr val="dk1"/>
                </a:solidFill>
              </a:rPr>
              <a:t> Provision SCP-FSS-001</a:t>
            </a:r>
            <a:endParaRPr sz="2363" b="1" dirty="0">
              <a:solidFill>
                <a:schemeClr val="dk1"/>
              </a:solidFill>
            </a:endParaRPr>
          </a:p>
        </p:txBody>
      </p:sp>
      <p:sp>
        <p:nvSpPr>
          <p:cNvPr id="434" name="Google Shape;434;p63"/>
          <p:cNvSpPr txBox="1">
            <a:spLocks noGrp="1"/>
          </p:cNvSpPr>
          <p:nvPr>
            <p:ph type="title"/>
          </p:nvPr>
        </p:nvSpPr>
        <p:spPr>
          <a:xfrm>
            <a:off x="457200" y="455425"/>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Evaluation Criteria</a:t>
            </a:r>
            <a:br>
              <a:rPr lang="en-US" sz="2900" b="1" dirty="0"/>
            </a:br>
            <a:r>
              <a:rPr lang="en-US" sz="2100" b="1" dirty="0"/>
              <a:t>Factor </a:t>
            </a:r>
            <a:r>
              <a:rPr lang="en-US" sz="2100" b="1" dirty="0">
                <a:solidFill>
                  <a:schemeClr val="dk1"/>
                </a:solidFill>
              </a:rPr>
              <a:t>4 - Relevant Project Experience</a:t>
            </a:r>
            <a:endParaRPr sz="2100" b="1" dirty="0">
              <a:solidFill>
                <a:schemeClr val="dk1"/>
              </a:solidFill>
            </a:endParaRPr>
          </a:p>
          <a:p>
            <a:pPr marL="0" lvl="0" indent="0" algn="ctr" rtl="0">
              <a:spcBef>
                <a:spcPts val="0"/>
              </a:spcBef>
              <a:spcAft>
                <a:spcPts val="0"/>
              </a:spcAft>
              <a:buNone/>
            </a:pPr>
            <a:r>
              <a:rPr lang="en-US" sz="2100" b="1" dirty="0">
                <a:solidFill>
                  <a:schemeClr val="dk1"/>
                </a:solidFill>
              </a:rPr>
              <a:t>(Services Only)</a:t>
            </a:r>
            <a:endParaRPr sz="2100" b="1"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4"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40" name="Google Shape;440;p64"/>
          <p:cNvSpPr txBox="1"/>
          <p:nvPr/>
        </p:nvSpPr>
        <p:spPr>
          <a:xfrm>
            <a:off x="160675" y="1847750"/>
            <a:ext cx="8889300" cy="5044200"/>
          </a:xfrm>
          <a:prstGeom prst="rect">
            <a:avLst/>
          </a:prstGeom>
          <a:noFill/>
          <a:ln>
            <a:noFill/>
          </a:ln>
        </p:spPr>
        <p:txBody>
          <a:bodyPr spcFirstLastPara="1" wrap="square" lIns="91425" tIns="45700" rIns="91425" bIns="45700" anchor="t" anchorCtr="0">
            <a:spAutoFit/>
          </a:bodyPr>
          <a:lstStyle/>
          <a:p>
            <a:pPr marL="457200" lvl="0" indent="-368300" algn="l" rtl="0">
              <a:spcBef>
                <a:spcPts val="450"/>
              </a:spcBef>
              <a:spcAft>
                <a:spcPts val="0"/>
              </a:spcAft>
              <a:buClr>
                <a:schemeClr val="dk1"/>
              </a:buClr>
              <a:buSzPts val="2200"/>
              <a:buChar char="●"/>
            </a:pPr>
            <a:r>
              <a:rPr lang="en-US" sz="2200" dirty="0">
                <a:solidFill>
                  <a:schemeClr val="dk1"/>
                </a:solidFill>
              </a:rPr>
              <a:t>Fair and Reasonable Pricing is determined at the contract level </a:t>
            </a:r>
            <a:endParaRPr sz="2200" dirty="0">
              <a:solidFill>
                <a:schemeClr val="dk1"/>
              </a:solidFill>
            </a:endParaRPr>
          </a:p>
          <a:p>
            <a:pPr marL="914400" lvl="0" indent="0" algn="l" rtl="0">
              <a:spcBef>
                <a:spcPts val="450"/>
              </a:spcBef>
              <a:spcAft>
                <a:spcPts val="0"/>
              </a:spcAft>
              <a:buNone/>
            </a:pPr>
            <a:endParaRPr sz="2200" dirty="0">
              <a:solidFill>
                <a:schemeClr val="dk1"/>
              </a:solidFill>
            </a:endParaRPr>
          </a:p>
          <a:p>
            <a:pPr marL="457200" lvl="0" indent="-368300" algn="l" rtl="0">
              <a:spcBef>
                <a:spcPts val="450"/>
              </a:spcBef>
              <a:spcAft>
                <a:spcPts val="0"/>
              </a:spcAft>
              <a:buClr>
                <a:schemeClr val="dk1"/>
              </a:buClr>
              <a:buSzPts val="2200"/>
              <a:buChar char="●"/>
            </a:pPr>
            <a:r>
              <a:rPr lang="en-US" sz="2200" dirty="0">
                <a:solidFill>
                  <a:schemeClr val="dk1"/>
                </a:solidFill>
              </a:rPr>
              <a:t>Service Contract Labor Standards are incorporated into the contract annually</a:t>
            </a:r>
            <a:endParaRPr sz="2200" dirty="0">
              <a:solidFill>
                <a:schemeClr val="dk1"/>
              </a:solidFill>
            </a:endParaRPr>
          </a:p>
          <a:p>
            <a:pPr marL="914400" lvl="0" indent="0" algn="l" rtl="0">
              <a:spcBef>
                <a:spcPts val="450"/>
              </a:spcBef>
              <a:spcAft>
                <a:spcPts val="0"/>
              </a:spcAft>
              <a:buNone/>
            </a:pPr>
            <a:endParaRPr sz="2200" dirty="0">
              <a:solidFill>
                <a:schemeClr val="dk1"/>
              </a:solidFill>
            </a:endParaRPr>
          </a:p>
          <a:p>
            <a:pPr marL="457200" lvl="0" indent="-368300" algn="l" rtl="0">
              <a:spcBef>
                <a:spcPts val="450"/>
              </a:spcBef>
              <a:spcAft>
                <a:spcPts val="0"/>
              </a:spcAft>
              <a:buClr>
                <a:schemeClr val="dk1"/>
              </a:buClr>
              <a:buSzPts val="2200"/>
              <a:buChar char="●"/>
            </a:pPr>
            <a:r>
              <a:rPr lang="en-US" sz="2200" dirty="0">
                <a:solidFill>
                  <a:schemeClr val="dk1"/>
                </a:solidFill>
              </a:rPr>
              <a:t>Pricing is consider Fixed Price with Economic Price Adjustments (EPAs) allowed</a:t>
            </a:r>
            <a:endParaRPr sz="2200" dirty="0">
              <a:solidFill>
                <a:schemeClr val="dk1"/>
              </a:solidFill>
            </a:endParaRPr>
          </a:p>
          <a:p>
            <a:pPr marL="1371600" lvl="0" indent="0" algn="l" rtl="0">
              <a:spcBef>
                <a:spcPts val="450"/>
              </a:spcBef>
              <a:spcAft>
                <a:spcPts val="0"/>
              </a:spcAft>
              <a:buNone/>
            </a:pPr>
            <a:endParaRPr sz="2200" dirty="0">
              <a:solidFill>
                <a:schemeClr val="dk1"/>
              </a:solidFill>
            </a:endParaRPr>
          </a:p>
          <a:p>
            <a:pPr marL="457200" lvl="0" indent="-368300" algn="l" rtl="0">
              <a:spcBef>
                <a:spcPts val="450"/>
              </a:spcBef>
              <a:spcAft>
                <a:spcPts val="0"/>
              </a:spcAft>
              <a:buClr>
                <a:schemeClr val="dk1"/>
              </a:buClr>
              <a:buSzPts val="2200"/>
              <a:buChar char="●"/>
            </a:pPr>
            <a:r>
              <a:rPr lang="en-US" sz="2200" dirty="0">
                <a:solidFill>
                  <a:schemeClr val="dk1"/>
                </a:solidFill>
              </a:rPr>
              <a:t>Pricing is inclusive of the Industrial Funding Fee</a:t>
            </a:r>
            <a:endParaRPr sz="2200" dirty="0">
              <a:solidFill>
                <a:schemeClr val="dk1"/>
              </a:solidFill>
            </a:endParaRPr>
          </a:p>
          <a:p>
            <a:pPr marL="0" lvl="0" indent="0" algn="l" rtl="0">
              <a:spcBef>
                <a:spcPts val="450"/>
              </a:spcBef>
              <a:spcAft>
                <a:spcPts val="0"/>
              </a:spcAft>
              <a:buNone/>
            </a:pPr>
            <a:endParaRPr sz="2200" dirty="0">
              <a:solidFill>
                <a:schemeClr val="dk1"/>
              </a:solidFill>
            </a:endParaRPr>
          </a:p>
          <a:p>
            <a:pPr marL="0" lvl="0" indent="0" algn="l" rtl="0">
              <a:spcBef>
                <a:spcPts val="450"/>
              </a:spcBef>
              <a:spcAft>
                <a:spcPts val="0"/>
              </a:spcAft>
              <a:buClr>
                <a:schemeClr val="dk1"/>
              </a:buClr>
              <a:buSzPts val="1100"/>
              <a:buFont typeface="Arial"/>
              <a:buNone/>
            </a:pPr>
            <a:r>
              <a:rPr lang="en-US" sz="1563" b="1" dirty="0">
                <a:solidFill>
                  <a:schemeClr val="dk1"/>
                </a:solidFill>
              </a:rPr>
              <a:t>Evaluation criteria is contained in the </a:t>
            </a:r>
            <a:r>
              <a:rPr lang="en-US" sz="1563" b="1" u="sng" dirty="0">
                <a:solidFill>
                  <a:schemeClr val="hlink"/>
                </a:solidFill>
                <a:hlinkClick r:id="rId3"/>
              </a:rPr>
              <a:t>MAS Solicitation</a:t>
            </a:r>
            <a:r>
              <a:rPr lang="en-US" sz="1563" b="1" dirty="0">
                <a:solidFill>
                  <a:schemeClr val="dk1"/>
                </a:solidFill>
              </a:rPr>
              <a:t> Provision SCP-FSS-001</a:t>
            </a:r>
            <a:endParaRPr sz="1563" b="1" dirty="0">
              <a:solidFill>
                <a:schemeClr val="dk1"/>
              </a:solidFill>
            </a:endParaRPr>
          </a:p>
          <a:p>
            <a:pPr marL="0" lvl="0" indent="0" algn="l" rtl="0">
              <a:spcBef>
                <a:spcPts val="1000"/>
              </a:spcBef>
              <a:spcAft>
                <a:spcPts val="0"/>
              </a:spcAft>
              <a:buNone/>
            </a:pPr>
            <a:endParaRPr sz="2200" dirty="0">
              <a:solidFill>
                <a:schemeClr val="dk1"/>
              </a:solidFill>
            </a:endParaRPr>
          </a:p>
          <a:p>
            <a:pPr marL="457200" lvl="0" indent="457200" algn="l" rtl="0">
              <a:spcBef>
                <a:spcPts val="450"/>
              </a:spcBef>
              <a:spcAft>
                <a:spcPts val="0"/>
              </a:spcAft>
              <a:buNone/>
            </a:pPr>
            <a:endParaRPr sz="2200" dirty="0">
              <a:solidFill>
                <a:schemeClr val="dk1"/>
              </a:solidFill>
            </a:endParaRPr>
          </a:p>
        </p:txBody>
      </p:sp>
      <p:sp>
        <p:nvSpPr>
          <p:cNvPr id="441" name="Google Shape;441;p64"/>
          <p:cNvSpPr txBox="1">
            <a:spLocks noGrp="1"/>
          </p:cNvSpPr>
          <p:nvPr>
            <p:ph type="title"/>
          </p:nvPr>
        </p:nvSpPr>
        <p:spPr>
          <a:xfrm>
            <a:off x="457200" y="455425"/>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Evaluation Criteria</a:t>
            </a:r>
            <a:br>
              <a:rPr lang="en-US" sz="2900" b="1" dirty="0"/>
            </a:br>
            <a:r>
              <a:rPr lang="en-US" sz="2100" b="1" dirty="0"/>
              <a:t>Pricing Proposal</a:t>
            </a:r>
            <a:endParaRPr sz="2100" b="1"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5"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47" name="Google Shape;447;p65"/>
          <p:cNvSpPr txBox="1">
            <a:spLocks noGrp="1"/>
          </p:cNvSpPr>
          <p:nvPr>
            <p:ph type="title"/>
          </p:nvPr>
        </p:nvSpPr>
        <p:spPr>
          <a:xfrm>
            <a:off x="417150" y="351350"/>
            <a:ext cx="8229600" cy="5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Startup Springboard</a:t>
            </a:r>
            <a:endParaRPr sz="2100" b="1" dirty="0">
              <a:solidFill>
                <a:schemeClr val="dk1"/>
              </a:solidFill>
            </a:endParaRPr>
          </a:p>
        </p:txBody>
      </p:sp>
      <p:sp>
        <p:nvSpPr>
          <p:cNvPr id="448" name="Google Shape;448;p65"/>
          <p:cNvSpPr txBox="1"/>
          <p:nvPr/>
        </p:nvSpPr>
        <p:spPr>
          <a:xfrm>
            <a:off x="0" y="1416850"/>
            <a:ext cx="9144000" cy="51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u="sng" dirty="0">
                <a:solidFill>
                  <a:srgbClr val="0432FF"/>
                </a:solidFill>
                <a:hlinkClick r:id="rId3">
                  <a:extLst>
                    <a:ext uri="{A12FA001-AC4F-418D-AE19-62706E023703}">
                      <ahyp:hlinkClr xmlns:ahyp="http://schemas.microsoft.com/office/drawing/2018/hyperlinkcolor" val="tx"/>
                    </a:ext>
                  </a:extLst>
                </a:hlinkClick>
              </a:rPr>
              <a:t>Startup Springboard</a:t>
            </a:r>
            <a:r>
              <a:rPr lang="en-US" sz="1900" dirty="0">
                <a:solidFill>
                  <a:srgbClr val="002060"/>
                </a:solidFill>
              </a:rPr>
              <a:t> </a:t>
            </a:r>
            <a:r>
              <a:rPr lang="en-US" sz="1900" dirty="0">
                <a:solidFill>
                  <a:schemeClr val="dk1"/>
                </a:solidFill>
              </a:rPr>
              <a:t>aims to make it easier for newer companies (</a:t>
            </a:r>
            <a:r>
              <a:rPr lang="en-US" sz="1900" b="1" dirty="0">
                <a:solidFill>
                  <a:schemeClr val="dk1"/>
                </a:solidFill>
              </a:rPr>
              <a:t>less than two years old</a:t>
            </a:r>
            <a:r>
              <a:rPr lang="en-US" sz="1900" dirty="0">
                <a:solidFill>
                  <a:schemeClr val="dk1"/>
                </a:solidFill>
              </a:rPr>
              <a:t>) to submit an offer for a GSA MAS contract. </a:t>
            </a:r>
            <a:endParaRPr sz="1900" dirty="0">
              <a:solidFill>
                <a:schemeClr val="dk1"/>
              </a:solidFill>
            </a:endParaRPr>
          </a:p>
          <a:p>
            <a:pPr marL="0" lvl="0" indent="0" algn="l" rtl="0">
              <a:lnSpc>
                <a:spcPct val="115000"/>
              </a:lnSpc>
              <a:spcBef>
                <a:spcPts val="1000"/>
              </a:spcBef>
              <a:spcAft>
                <a:spcPts val="0"/>
              </a:spcAft>
              <a:buNone/>
            </a:pPr>
            <a:r>
              <a:rPr lang="en-US" sz="1900" dirty="0">
                <a:solidFill>
                  <a:schemeClr val="dk1"/>
                </a:solidFill>
              </a:rPr>
              <a:t>The program is geared towards new companies that do not meet the solicitation requirement of having two years of corporate experience or financial statements. </a:t>
            </a:r>
            <a:endParaRPr sz="1900" dirty="0">
              <a:solidFill>
                <a:schemeClr val="dk1"/>
              </a:solidFill>
            </a:endParaRPr>
          </a:p>
          <a:p>
            <a:pPr marL="0" lvl="0" indent="0" algn="l" rtl="0">
              <a:lnSpc>
                <a:spcPct val="115000"/>
              </a:lnSpc>
              <a:spcBef>
                <a:spcPts val="1000"/>
              </a:spcBef>
              <a:spcAft>
                <a:spcPts val="0"/>
              </a:spcAft>
              <a:buNone/>
            </a:pPr>
            <a:r>
              <a:rPr lang="en-US" sz="1900" dirty="0">
                <a:solidFill>
                  <a:schemeClr val="dk1"/>
                </a:solidFill>
                <a:highlight>
                  <a:srgbClr val="FFFFFF"/>
                </a:highlight>
              </a:rPr>
              <a:t>Through Startup Springboard, you may be able to:</a:t>
            </a:r>
            <a:endParaRPr sz="1900" dirty="0">
              <a:solidFill>
                <a:schemeClr val="dk1"/>
              </a:solidFill>
              <a:highlight>
                <a:srgbClr val="FFFFFF"/>
              </a:highlight>
            </a:endParaRPr>
          </a:p>
          <a:p>
            <a:pPr marL="457200" lvl="0" indent="-349250" algn="l" rtl="0">
              <a:lnSpc>
                <a:spcPct val="115000"/>
              </a:lnSpc>
              <a:spcBef>
                <a:spcPts val="1000"/>
              </a:spcBef>
              <a:spcAft>
                <a:spcPts val="0"/>
              </a:spcAft>
              <a:buClr>
                <a:schemeClr val="dk1"/>
              </a:buClr>
              <a:buSzPts val="1900"/>
              <a:buFont typeface="Helvetica Neue"/>
              <a:buChar char="●"/>
            </a:pPr>
            <a:r>
              <a:rPr lang="en-US" sz="1900" dirty="0">
                <a:solidFill>
                  <a:schemeClr val="dk1"/>
                </a:solidFill>
                <a:highlight>
                  <a:srgbClr val="FFFFFF"/>
                </a:highlight>
              </a:rPr>
              <a:t>Use your executives and key professionals experience to substitute for two years of corporate experience</a:t>
            </a:r>
            <a:endParaRPr sz="1900" dirty="0">
              <a:solidFill>
                <a:schemeClr val="dk1"/>
              </a:solidFill>
              <a:highlight>
                <a:srgbClr val="FFFFFF"/>
              </a:highlight>
            </a:endParaRPr>
          </a:p>
          <a:p>
            <a:pPr marL="457200" lvl="0" indent="-349250" algn="l" rtl="0">
              <a:lnSpc>
                <a:spcPct val="115000"/>
              </a:lnSpc>
              <a:spcBef>
                <a:spcPts val="1000"/>
              </a:spcBef>
              <a:spcAft>
                <a:spcPts val="0"/>
              </a:spcAft>
              <a:buClr>
                <a:schemeClr val="dk1"/>
              </a:buClr>
              <a:buSzPts val="1900"/>
              <a:buFont typeface="Helvetica Neue"/>
              <a:buChar char="●"/>
            </a:pPr>
            <a:r>
              <a:rPr lang="en-US" sz="1900" dirty="0">
                <a:solidFill>
                  <a:schemeClr val="dk1"/>
                </a:solidFill>
                <a:highlight>
                  <a:srgbClr val="FFFFFF"/>
                </a:highlight>
              </a:rPr>
              <a:t>Use key personnel project experience to substitute for relevant project experience</a:t>
            </a:r>
            <a:endParaRPr sz="1900" dirty="0">
              <a:solidFill>
                <a:schemeClr val="dk1"/>
              </a:solidFill>
              <a:highlight>
                <a:srgbClr val="FFFFFF"/>
              </a:highlight>
            </a:endParaRPr>
          </a:p>
          <a:p>
            <a:pPr marL="457200" lvl="0" indent="-349250" algn="l" rtl="0">
              <a:lnSpc>
                <a:spcPct val="115000"/>
              </a:lnSpc>
              <a:spcBef>
                <a:spcPts val="1000"/>
              </a:spcBef>
              <a:spcAft>
                <a:spcPts val="0"/>
              </a:spcAft>
              <a:buClr>
                <a:schemeClr val="dk1"/>
              </a:buClr>
              <a:buSzPts val="1900"/>
              <a:buFont typeface="Helvetica Neue"/>
              <a:buChar char="●"/>
            </a:pPr>
            <a:r>
              <a:rPr lang="en-US" sz="1900" dirty="0">
                <a:solidFill>
                  <a:schemeClr val="dk1"/>
                </a:solidFill>
                <a:highlight>
                  <a:srgbClr val="FFFFFF"/>
                </a:highlight>
              </a:rPr>
              <a:t>Provide financial documentation that demonstrates your company's financial responsibility instead of submitting two years of financial statements</a:t>
            </a:r>
            <a:endParaRPr sz="1900" dirty="0">
              <a:solidFill>
                <a:schemeClr val="dk1"/>
              </a:solidFill>
              <a:highlight>
                <a:srgbClr val="FFFFFF"/>
              </a:highlight>
            </a:endParaRPr>
          </a:p>
          <a:p>
            <a:pPr marL="0" lvl="0" indent="0" algn="l" rtl="0">
              <a:spcBef>
                <a:spcPts val="1200"/>
              </a:spcBef>
              <a:spcAft>
                <a:spcPts val="0"/>
              </a:spcAft>
              <a:buNone/>
            </a:pPr>
            <a:endParaRPr sz="1900" dirty="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6"/>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Offer</a:t>
            </a:r>
            <a:endParaRPr sz="3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p:nvPr/>
        </p:nvSpPr>
        <p:spPr>
          <a:xfrm>
            <a:off x="411150" y="1720500"/>
            <a:ext cx="8438400" cy="40944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Minimum Sales Req</a:t>
            </a:r>
            <a:r>
              <a:rPr lang="en-US" sz="2000" b="1" dirty="0"/>
              <a:t>uirements</a:t>
            </a:r>
            <a:r>
              <a:rPr lang="en-US" sz="2000" b="1" i="0" u="none" strike="noStrike" cap="none" dirty="0">
                <a:solidFill>
                  <a:srgbClr val="000000"/>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You must generate at least $25,000 in sales within the first 2 years of your GSA Schedule contract and at least $25,000 each year thereafter.</a:t>
            </a:r>
            <a:endParaRPr sz="2000" b="0" i="0" u="none" strike="noStrike" cap="none" dirty="0">
              <a:solidFill>
                <a:srgbClr val="000000"/>
              </a:solidFill>
              <a:latin typeface="Arial"/>
              <a:ea typeface="Arial"/>
              <a:cs typeface="Arial"/>
              <a:sym typeface="Arial"/>
            </a:endParaRPr>
          </a:p>
          <a:p>
            <a:pPr marL="914400" lvl="0" indent="0" algn="l" rtl="0">
              <a:spcBef>
                <a:spcPts val="0"/>
              </a:spcBef>
              <a:spcAft>
                <a:spcPts val="0"/>
              </a:spcAft>
              <a:buNone/>
            </a:pPr>
            <a:endParaRPr sz="2000" dirty="0">
              <a:solidFill>
                <a:schemeClr val="dk1"/>
              </a:solidFill>
            </a:endParaRPr>
          </a:p>
          <a:p>
            <a:pPr marL="914400" lvl="1" indent="-355600" algn="l" rtl="0">
              <a:spcBef>
                <a:spcPts val="0"/>
              </a:spcBef>
              <a:spcAft>
                <a:spcPts val="0"/>
              </a:spcAft>
              <a:buClr>
                <a:schemeClr val="dk1"/>
              </a:buClr>
              <a:buSzPts val="2000"/>
              <a:buChar char="○"/>
            </a:pPr>
            <a:r>
              <a:rPr lang="en-US" sz="2000" dirty="0">
                <a:solidFill>
                  <a:schemeClr val="dk1"/>
                </a:solidFill>
              </a:rPr>
              <a:t>GSA may cancel your schedule contract in accordance with GSAR clause 552.238-73, if not meeting minimum sales criteria.</a:t>
            </a:r>
            <a:endParaRPr sz="2000" dirty="0">
              <a:solidFill>
                <a:schemeClr val="dk1"/>
              </a:solidFill>
            </a:endParaRPr>
          </a:p>
          <a:p>
            <a:pPr marL="91440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1" dirty="0"/>
              <a:t>Lead Time:  </a:t>
            </a:r>
            <a:r>
              <a:rPr lang="en-US" sz="2000" dirty="0"/>
              <a:t>It may take up to 6 months to get a MAS contract</a:t>
            </a:r>
            <a:r>
              <a:rPr lang="en-US" sz="2000" b="1" dirty="0"/>
              <a:t>, </a:t>
            </a:r>
            <a:r>
              <a:rPr lang="en-US" sz="2000" dirty="0"/>
              <a:t>provided that the firm meets all evaluation criteria and has a successful negotiation. </a:t>
            </a:r>
            <a:endParaRPr sz="2000" i="0" u="none" strike="noStrike" cap="none" dirty="0">
              <a:solidFill>
                <a:srgbClr val="000000"/>
              </a:solidFill>
            </a:endParaRPr>
          </a:p>
          <a:p>
            <a:pPr marL="0" marR="0" lvl="0" indent="0" algn="l" rtl="0">
              <a:lnSpc>
                <a:spcPct val="100000"/>
              </a:lnSpc>
              <a:spcBef>
                <a:spcPts val="0"/>
              </a:spcBef>
              <a:spcAft>
                <a:spcPts val="0"/>
              </a:spcAft>
              <a:buNone/>
            </a:pPr>
            <a:endParaRPr sz="2000" i="0" u="none" strike="noStrike" cap="none" dirty="0">
              <a:solidFill>
                <a:schemeClr val="dk1"/>
              </a:solidFill>
            </a:endParaRPr>
          </a:p>
          <a:p>
            <a:pPr marL="0" marR="0" lvl="0" indent="0" algn="ctr" rtl="0">
              <a:lnSpc>
                <a:spcPct val="150000"/>
              </a:lnSpc>
              <a:spcBef>
                <a:spcPts val="0"/>
              </a:spcBef>
              <a:spcAft>
                <a:spcPts val="0"/>
              </a:spcAft>
              <a:buClr>
                <a:srgbClr val="000000"/>
              </a:buClr>
              <a:buSzPts val="1400"/>
              <a:buFont typeface="Arial"/>
              <a:buNone/>
            </a:pPr>
            <a:endParaRPr sz="2000" b="1" i="0" u="none" strike="noStrike" cap="none" dirty="0">
              <a:solidFill>
                <a:srgbClr val="000000"/>
              </a:solidFill>
              <a:latin typeface="Arial"/>
              <a:ea typeface="Arial"/>
              <a:cs typeface="Arial"/>
              <a:sym typeface="Arial"/>
            </a:endParaRPr>
          </a:p>
        </p:txBody>
      </p:sp>
      <p:sp>
        <p:nvSpPr>
          <p:cNvPr id="460" name="Google Shape;460;p67"/>
          <p:cNvSpPr txBox="1">
            <a:spLocks noGrp="1"/>
          </p:cNvSpPr>
          <p:nvPr>
            <p:ph type="title"/>
          </p:nvPr>
        </p:nvSpPr>
        <p:spPr>
          <a:xfrm>
            <a:off x="457200" y="386745"/>
            <a:ext cx="82296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Items to Consider </a:t>
            </a:r>
            <a:endParaRPr sz="2900" b="1" dirty="0"/>
          </a:p>
          <a:p>
            <a:pPr marL="0" lvl="0" indent="0" algn="ctr" rtl="0">
              <a:spcBef>
                <a:spcPts val="0"/>
              </a:spcBef>
              <a:spcAft>
                <a:spcPts val="0"/>
              </a:spcAft>
              <a:buNone/>
            </a:pPr>
            <a:r>
              <a:rPr lang="en-US" sz="2900" b="1" dirty="0"/>
              <a:t>Before Submitting an Offer</a:t>
            </a:r>
            <a:endParaRPr sz="29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8"/>
          <p:cNvSpPr txBox="1"/>
          <p:nvPr/>
        </p:nvSpPr>
        <p:spPr>
          <a:xfrm>
            <a:off x="1017300" y="1658425"/>
            <a:ext cx="7669500" cy="2616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In order to do business with the federal government: </a:t>
            </a: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a:p>
            <a:pPr marL="914400" lvl="1" indent="-355600" algn="l" rtl="0">
              <a:lnSpc>
                <a:spcPct val="115000"/>
              </a:lnSpc>
              <a:spcBef>
                <a:spcPts val="0"/>
              </a:spcBef>
              <a:spcAft>
                <a:spcPts val="0"/>
              </a:spcAft>
              <a:buClr>
                <a:schemeClr val="dk1"/>
              </a:buClr>
              <a:buSzPts val="2000"/>
              <a:buChar char="○"/>
            </a:pPr>
            <a:r>
              <a:rPr lang="en-US" sz="2000" dirty="0">
                <a:solidFill>
                  <a:schemeClr val="dk1"/>
                </a:solidFill>
              </a:rPr>
              <a:t>You must register for a Unique Entity Identifier (UEI) at the System for Award Management (SAM) </a:t>
            </a:r>
            <a:endParaRPr sz="2000" dirty="0">
              <a:solidFill>
                <a:schemeClr val="dk1"/>
              </a:solidFill>
            </a:endParaRPr>
          </a:p>
          <a:p>
            <a:pPr marL="1371600" lvl="2" indent="-355600" algn="l" rtl="0">
              <a:lnSpc>
                <a:spcPct val="115000"/>
              </a:lnSpc>
              <a:spcBef>
                <a:spcPts val="0"/>
              </a:spcBef>
              <a:spcAft>
                <a:spcPts val="0"/>
              </a:spcAft>
              <a:buClr>
                <a:schemeClr val="dk1"/>
              </a:buClr>
              <a:buSzPts val="2000"/>
              <a:buChar char="■"/>
            </a:pPr>
            <a:r>
              <a:rPr lang="en-US" sz="2000" u="sng" dirty="0">
                <a:solidFill>
                  <a:schemeClr val="hlink"/>
                </a:solidFill>
                <a:hlinkClick r:id="rId3"/>
              </a:rPr>
              <a:t>https://sam.gov/content/entity-registration</a:t>
            </a:r>
            <a:r>
              <a:rPr lang="en-US" sz="2000" dirty="0">
                <a:solidFill>
                  <a:schemeClr val="dk1"/>
                </a:solidFill>
              </a:rPr>
              <a:t> </a:t>
            </a: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Registration is 100% Free!</a:t>
            </a:r>
            <a:endParaRPr sz="2000" dirty="0">
              <a:solidFill>
                <a:schemeClr val="dk1"/>
              </a:solidFill>
            </a:endParaRPr>
          </a:p>
        </p:txBody>
      </p:sp>
      <p:sp>
        <p:nvSpPr>
          <p:cNvPr id="467" name="Google Shape;467;p68"/>
          <p:cNvSpPr txBox="1">
            <a:spLocks noGrp="1"/>
          </p:cNvSpPr>
          <p:nvPr>
            <p:ph type="title"/>
          </p:nvPr>
        </p:nvSpPr>
        <p:spPr>
          <a:xfrm>
            <a:off x="1017325" y="473100"/>
            <a:ext cx="7669500" cy="58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SAM Registration and Certification</a:t>
            </a:r>
            <a:endParaRPr sz="2900" b="1" dirty="0"/>
          </a:p>
        </p:txBody>
      </p:sp>
      <p:pic>
        <p:nvPicPr>
          <p:cNvPr id="468" name="Google Shape;468;p68" descr="SAM.GOV logo."/>
          <p:cNvPicPr preferRelativeResize="0"/>
          <p:nvPr/>
        </p:nvPicPr>
        <p:blipFill>
          <a:blip r:embed="rId4">
            <a:alphaModFix/>
          </a:blip>
          <a:stretch>
            <a:fillRect/>
          </a:stretch>
        </p:blipFill>
        <p:spPr>
          <a:xfrm>
            <a:off x="841575" y="5631050"/>
            <a:ext cx="2857500" cy="58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p:nvPr/>
        </p:nvSpPr>
        <p:spPr>
          <a:xfrm>
            <a:off x="716550" y="1564350"/>
            <a:ext cx="7970100" cy="31041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Over 14,000 active contracts</a:t>
            </a:r>
            <a:endParaRPr sz="2200" dirty="0">
              <a:solidFill>
                <a:schemeClr val="dk1"/>
              </a:solidFill>
            </a:endParaRPr>
          </a:p>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Annual obligations ~$40 Billion</a:t>
            </a:r>
            <a:endParaRPr sz="2200" dirty="0">
              <a:solidFill>
                <a:schemeClr val="dk1"/>
              </a:solidFill>
            </a:endParaRPr>
          </a:p>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Available for all Federal Agencies to place orders</a:t>
            </a:r>
            <a:endParaRPr sz="2200" dirty="0">
              <a:solidFill>
                <a:schemeClr val="dk1"/>
              </a:solidFill>
            </a:endParaRPr>
          </a:p>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Under certain conditions, available to State, Local, and Tribal entities</a:t>
            </a:r>
            <a:endParaRPr sz="2200" dirty="0">
              <a:solidFill>
                <a:schemeClr val="dk1"/>
              </a:solidFill>
            </a:endParaRPr>
          </a:p>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Provides for commercial products and services</a:t>
            </a:r>
            <a:endParaRPr sz="2200" dirty="0">
              <a:solidFill>
                <a:schemeClr val="dk1"/>
              </a:solidFill>
            </a:endParaRPr>
          </a:p>
          <a:p>
            <a:pPr marL="457200" marR="0" lvl="0" indent="-368300" algn="l" rtl="0">
              <a:lnSpc>
                <a:spcPct val="100000"/>
              </a:lnSpc>
              <a:spcBef>
                <a:spcPts val="1000"/>
              </a:spcBef>
              <a:spcAft>
                <a:spcPts val="0"/>
              </a:spcAft>
              <a:buClr>
                <a:schemeClr val="dk1"/>
              </a:buClr>
              <a:buSzPts val="2200"/>
              <a:buChar char="●"/>
            </a:pPr>
            <a:r>
              <a:rPr lang="en-US" sz="2200" dirty="0">
                <a:solidFill>
                  <a:schemeClr val="dk1"/>
                </a:solidFill>
              </a:rPr>
              <a:t>Open and standing solicitation on </a:t>
            </a:r>
            <a:r>
              <a:rPr lang="en-US" sz="2200" u="sng" dirty="0">
                <a:solidFill>
                  <a:schemeClr val="hlink"/>
                </a:solidFill>
                <a:hlinkClick r:id="rId3"/>
              </a:rPr>
              <a:t>SAM.gov</a:t>
            </a:r>
            <a:endParaRPr sz="2200" dirty="0">
              <a:solidFill>
                <a:schemeClr val="dk1"/>
              </a:solidFill>
            </a:endParaRPr>
          </a:p>
        </p:txBody>
      </p:sp>
      <p:sp>
        <p:nvSpPr>
          <p:cNvPr id="150" name="Google Shape;150;p33"/>
          <p:cNvSpPr txBox="1">
            <a:spLocks noGrp="1"/>
          </p:cNvSpPr>
          <p:nvPr>
            <p:ph type="title"/>
          </p:nvPr>
        </p:nvSpPr>
        <p:spPr>
          <a:xfrm>
            <a:off x="457200" y="468475"/>
            <a:ext cx="8229600" cy="5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MAS: Quick Facts</a:t>
            </a:r>
            <a:endParaRPr sz="29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9"/>
          <p:cNvSpPr txBox="1">
            <a:spLocks noGrp="1"/>
          </p:cNvSpPr>
          <p:nvPr>
            <p:ph type="title"/>
          </p:nvPr>
        </p:nvSpPr>
        <p:spPr>
          <a:xfrm>
            <a:off x="457200" y="442450"/>
            <a:ext cx="8229600" cy="59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Registration and Certification</a:t>
            </a:r>
            <a:endParaRPr sz="2900" b="1" dirty="0"/>
          </a:p>
        </p:txBody>
      </p:sp>
      <p:pic>
        <p:nvPicPr>
          <p:cNvPr id="475" name="Google Shape;475;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1000" y="1333570"/>
            <a:ext cx="8585810" cy="5135555"/>
          </a:xfrm>
          <a:prstGeom prst="rect">
            <a:avLst/>
          </a:prstGeom>
          <a:noFill/>
          <a:ln>
            <a:noFill/>
          </a:ln>
        </p:spPr>
      </p:pic>
      <p:sp>
        <p:nvSpPr>
          <p:cNvPr id="476" name="Google Shape;476;p69">
            <a:extLst>
              <a:ext uri="{C183D7F6-B498-43B3-948B-1728B52AA6E4}">
                <adec:decorative xmlns:adec="http://schemas.microsoft.com/office/drawing/2017/decorative" val="1"/>
              </a:ext>
            </a:extLst>
          </p:cNvPr>
          <p:cNvSpPr/>
          <p:nvPr/>
        </p:nvSpPr>
        <p:spPr>
          <a:xfrm>
            <a:off x="5188700" y="2823875"/>
            <a:ext cx="2657100" cy="2462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1000"/>
                                        <p:tgtEl>
                                          <p:spTgt spid="476"/>
                                        </p:tgtEl>
                                        <p:attrNameLst>
                                          <p:attrName>ppt_w</p:attrName>
                                        </p:attrNameLst>
                                      </p:cBhvr>
                                      <p:tavLst>
                                        <p:tav tm="0">
                                          <p:val>
                                            <p:strVal val="0"/>
                                          </p:val>
                                        </p:tav>
                                        <p:tav tm="100000">
                                          <p:val>
                                            <p:strVal val="#ppt_w"/>
                                          </p:val>
                                        </p:tav>
                                      </p:tavLst>
                                    </p:anim>
                                    <p:anim calcmode="lin" valueType="num">
                                      <p:cBhvr additive="base">
                                        <p:cTn id="8" dur="1000"/>
                                        <p:tgtEl>
                                          <p:spTgt spid="4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0"/>
          <p:cNvSpPr/>
          <p:nvPr/>
        </p:nvSpPr>
        <p:spPr>
          <a:xfrm>
            <a:off x="457200" y="1592300"/>
            <a:ext cx="8229600" cy="3813600"/>
          </a:xfrm>
          <a:prstGeom prst="rect">
            <a:avLst/>
          </a:prstGeom>
          <a:noFill/>
          <a:ln>
            <a:noFill/>
          </a:ln>
        </p:spPr>
        <p:txBody>
          <a:bodyPr spcFirstLastPara="1" wrap="square" lIns="91425" tIns="45700" rIns="91425" bIns="45700" anchor="ctr" anchorCtr="0">
            <a:noAutofit/>
          </a:bodyPr>
          <a:lstStyle/>
          <a:p>
            <a:pPr marL="457200" lvl="0" indent="-355600" algn="l" rtl="0">
              <a:spcBef>
                <a:spcPts val="0"/>
              </a:spcBef>
              <a:spcAft>
                <a:spcPts val="0"/>
              </a:spcAft>
              <a:buClr>
                <a:schemeClr val="dk1"/>
              </a:buClr>
              <a:buSzPts val="2000"/>
              <a:buChar char="●"/>
            </a:pPr>
            <a:r>
              <a:rPr lang="en-US" sz="2000" dirty="0">
                <a:solidFill>
                  <a:schemeClr val="dk1"/>
                </a:solidFill>
              </a:rPr>
              <a:t>All contractors must register for the FAS ID multi-factor authentication to access the eOffer and eMod systems. </a:t>
            </a:r>
            <a:endParaRPr sz="2000" dirty="0">
              <a:solidFill>
                <a:schemeClr val="dk1"/>
              </a:solidFill>
            </a:endParaRPr>
          </a:p>
          <a:p>
            <a:pPr marL="457200" lvl="0" indent="0" algn="l" rtl="0">
              <a:spcBef>
                <a:spcPts val="0"/>
              </a:spcBef>
              <a:spcAft>
                <a:spcPts val="0"/>
              </a:spcAft>
              <a:buNone/>
            </a:pPr>
            <a:endParaRPr sz="2000" dirty="0">
              <a:solidFill>
                <a:schemeClr val="dk1"/>
              </a:solidFill>
            </a:endParaRPr>
          </a:p>
          <a:p>
            <a:pPr marL="457200" lvl="0" indent="-355600" algn="l" rtl="0">
              <a:spcBef>
                <a:spcPts val="0"/>
              </a:spcBef>
              <a:spcAft>
                <a:spcPts val="0"/>
              </a:spcAft>
              <a:buClr>
                <a:schemeClr val="dk1"/>
              </a:buClr>
              <a:buSzPts val="2000"/>
              <a:buChar char="●"/>
            </a:pPr>
            <a:r>
              <a:rPr lang="en-US" sz="2000" dirty="0">
                <a:solidFill>
                  <a:schemeClr val="dk1"/>
                </a:solidFill>
              </a:rPr>
              <a:t>Please ensure that you are listed in SAM as one of the following points of contact:</a:t>
            </a:r>
            <a:endParaRPr sz="2000" dirty="0">
              <a:solidFill>
                <a:schemeClr val="dk1"/>
              </a:solidFill>
            </a:endParaRPr>
          </a:p>
          <a:p>
            <a:pPr marL="457200" lvl="0" indent="0" algn="l" rtl="0">
              <a:spcBef>
                <a:spcPts val="0"/>
              </a:spcBef>
              <a:spcAft>
                <a:spcPts val="0"/>
              </a:spcAft>
              <a:buNone/>
            </a:pPr>
            <a:endParaRPr sz="2000" dirty="0">
              <a:solidFill>
                <a:schemeClr val="dk1"/>
              </a:solidFill>
            </a:endParaRPr>
          </a:p>
          <a:p>
            <a:pPr marL="914400" lvl="1" indent="-355600" algn="l" rtl="0">
              <a:spcBef>
                <a:spcPts val="0"/>
              </a:spcBef>
              <a:spcAft>
                <a:spcPts val="0"/>
              </a:spcAft>
              <a:buClr>
                <a:schemeClr val="dk1"/>
              </a:buClr>
              <a:buSzPts val="2000"/>
              <a:buChar char="○"/>
            </a:pPr>
            <a:r>
              <a:rPr lang="en-US" sz="2000" dirty="0">
                <a:solidFill>
                  <a:schemeClr val="dk1"/>
                </a:solidFill>
              </a:rPr>
              <a:t>Government Business POC / Alternate POC</a:t>
            </a:r>
            <a:endParaRPr sz="2000" dirty="0">
              <a:solidFill>
                <a:schemeClr val="dk1"/>
              </a:solidFill>
            </a:endParaRPr>
          </a:p>
          <a:p>
            <a:pPr marL="914400" lvl="1" indent="-355600" algn="l" rtl="0">
              <a:spcBef>
                <a:spcPts val="0"/>
              </a:spcBef>
              <a:spcAft>
                <a:spcPts val="0"/>
              </a:spcAft>
              <a:buClr>
                <a:schemeClr val="dk1"/>
              </a:buClr>
              <a:buSzPts val="2000"/>
              <a:buChar char="○"/>
            </a:pPr>
            <a:r>
              <a:rPr lang="en-US" sz="2000" dirty="0">
                <a:solidFill>
                  <a:schemeClr val="dk1"/>
                </a:solidFill>
              </a:rPr>
              <a:t>Electronic Business POC / Alternate POC</a:t>
            </a:r>
            <a:endParaRPr sz="2000" dirty="0">
              <a:solidFill>
                <a:schemeClr val="dk1"/>
              </a:solidFill>
            </a:endParaRPr>
          </a:p>
          <a:p>
            <a:pPr marL="914400" lvl="1" indent="-355600" algn="l" rtl="0">
              <a:spcBef>
                <a:spcPts val="0"/>
              </a:spcBef>
              <a:spcAft>
                <a:spcPts val="0"/>
              </a:spcAft>
              <a:buClr>
                <a:schemeClr val="dk1"/>
              </a:buClr>
              <a:buSzPts val="2000"/>
              <a:buChar char="○"/>
            </a:pPr>
            <a:r>
              <a:rPr lang="en-US" sz="2000" dirty="0">
                <a:solidFill>
                  <a:schemeClr val="dk1"/>
                </a:solidFill>
              </a:rPr>
              <a:t>Past Performance POC / Alternate POC</a:t>
            </a:r>
            <a:endParaRPr sz="2000" dirty="0">
              <a:solidFill>
                <a:schemeClr val="dk1"/>
              </a:solidFill>
            </a:endParaRPr>
          </a:p>
          <a:p>
            <a:pPr marL="2286000" lvl="0" indent="0" algn="l" rtl="0">
              <a:spcBef>
                <a:spcPts val="0"/>
              </a:spcBef>
              <a:spcAft>
                <a:spcPts val="0"/>
              </a:spcAft>
              <a:buNone/>
            </a:pPr>
            <a:endParaRPr sz="2000" dirty="0">
              <a:solidFill>
                <a:schemeClr val="dk1"/>
              </a:solidFill>
            </a:endParaRPr>
          </a:p>
        </p:txBody>
      </p:sp>
      <p:sp>
        <p:nvSpPr>
          <p:cNvPr id="483" name="Google Shape;483;p70"/>
          <p:cNvSpPr txBox="1">
            <a:spLocks noGrp="1"/>
          </p:cNvSpPr>
          <p:nvPr>
            <p:ph type="title"/>
          </p:nvPr>
        </p:nvSpPr>
        <p:spPr>
          <a:xfrm>
            <a:off x="457200" y="362820"/>
            <a:ext cx="82296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dirty="0"/>
              <a:t>FAS ID</a:t>
            </a:r>
            <a:endParaRPr sz="29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32650" y="3429001"/>
            <a:ext cx="2078700" cy="2863036"/>
          </a:xfrm>
          <a:prstGeom prst="rect">
            <a:avLst/>
          </a:prstGeom>
          <a:noFill/>
          <a:ln>
            <a:noFill/>
          </a:ln>
        </p:spPr>
      </p:pic>
      <p:sp>
        <p:nvSpPr>
          <p:cNvPr id="490" name="Google Shape;490;p71"/>
          <p:cNvSpPr txBox="1">
            <a:spLocks noGrp="1"/>
          </p:cNvSpPr>
          <p:nvPr>
            <p:ph type="title"/>
          </p:nvPr>
        </p:nvSpPr>
        <p:spPr>
          <a:xfrm>
            <a:off x="457200" y="287245"/>
            <a:ext cx="82296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FAS ID  </a:t>
            </a:r>
            <a:endParaRPr sz="2800" b="1" dirty="0"/>
          </a:p>
          <a:p>
            <a:pPr marL="0" lvl="0" indent="0" algn="ctr" rtl="0">
              <a:spcBef>
                <a:spcPts val="0"/>
              </a:spcBef>
              <a:spcAft>
                <a:spcPts val="0"/>
              </a:spcAft>
              <a:buNone/>
            </a:pPr>
            <a:r>
              <a:rPr lang="en-US" sz="2800" b="1" u="sng" dirty="0">
                <a:solidFill>
                  <a:schemeClr val="hlink"/>
                </a:solidFill>
                <a:hlinkClick r:id="rId4"/>
              </a:rPr>
              <a:t>https://eoffer.gsa.gov/</a:t>
            </a:r>
            <a:r>
              <a:rPr lang="en-US" sz="2800" b="1" dirty="0"/>
              <a:t> </a:t>
            </a:r>
            <a:endParaRPr sz="2800" b="1" dirty="0"/>
          </a:p>
        </p:txBody>
      </p:sp>
      <p:pic>
        <p:nvPicPr>
          <p:cNvPr id="491" name="Google Shape;491;p7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2400" y="1424095"/>
            <a:ext cx="8839204" cy="1890416"/>
          </a:xfrm>
          <a:prstGeom prst="rect">
            <a:avLst/>
          </a:prstGeom>
          <a:noFill/>
          <a:ln>
            <a:noFill/>
          </a:ln>
        </p:spPr>
      </p:pic>
      <p:sp>
        <p:nvSpPr>
          <p:cNvPr id="492" name="Google Shape;492;p71">
            <a:extLst>
              <a:ext uri="{C183D7F6-B498-43B3-948B-1728B52AA6E4}">
                <adec:decorative xmlns:adec="http://schemas.microsoft.com/office/drawing/2017/decorative" val="1"/>
              </a:ext>
            </a:extLst>
          </p:cNvPr>
          <p:cNvSpPr/>
          <p:nvPr/>
        </p:nvSpPr>
        <p:spPr>
          <a:xfrm>
            <a:off x="355500" y="1462825"/>
            <a:ext cx="2078700" cy="1377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93" name="Google Shape;493;p71">
            <a:extLst>
              <a:ext uri="{C183D7F6-B498-43B3-948B-1728B52AA6E4}">
                <adec:decorative xmlns:adec="http://schemas.microsoft.com/office/drawing/2017/decorative" val="1"/>
              </a:ext>
            </a:extLst>
          </p:cNvPr>
          <p:cNvCxnSpPr/>
          <p:nvPr/>
        </p:nvCxnSpPr>
        <p:spPr>
          <a:xfrm>
            <a:off x="2036175" y="2195400"/>
            <a:ext cx="1776900" cy="17589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2"/>
          <p:cNvSpPr txBox="1"/>
          <p:nvPr/>
        </p:nvSpPr>
        <p:spPr>
          <a:xfrm>
            <a:off x="457200" y="1557700"/>
            <a:ext cx="8229600" cy="474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dirty="0">
                <a:solidFill>
                  <a:schemeClr val="dk1"/>
                </a:solidFill>
              </a:rPr>
              <a:t>After you have completed the </a:t>
            </a:r>
            <a:r>
              <a:rPr lang="en-US" sz="2000" b="1" dirty="0">
                <a:solidFill>
                  <a:schemeClr val="dk1"/>
                </a:solidFill>
              </a:rPr>
              <a:t>preliminary training</a:t>
            </a:r>
            <a:r>
              <a:rPr lang="en-US" sz="2000" dirty="0">
                <a:solidFill>
                  <a:schemeClr val="dk1"/>
                </a:solidFill>
              </a:rPr>
              <a:t>, </a:t>
            </a:r>
            <a:r>
              <a:rPr lang="en-US" sz="2000" b="1" dirty="0">
                <a:solidFill>
                  <a:schemeClr val="dk1"/>
                </a:solidFill>
              </a:rPr>
              <a:t>registered</a:t>
            </a:r>
            <a:r>
              <a:rPr lang="en-US" sz="2000" dirty="0">
                <a:solidFill>
                  <a:schemeClr val="dk1"/>
                </a:solidFill>
              </a:rPr>
              <a:t>, and </a:t>
            </a:r>
            <a:r>
              <a:rPr lang="en-US" sz="2000" b="1" dirty="0">
                <a:solidFill>
                  <a:schemeClr val="dk1"/>
                </a:solidFill>
              </a:rPr>
              <a:t>familiarized yourself</a:t>
            </a:r>
            <a:r>
              <a:rPr lang="en-US" sz="2000" dirty="0">
                <a:solidFill>
                  <a:schemeClr val="dk1"/>
                </a:solidFill>
              </a:rPr>
              <a:t> with the solicitation, you will start developing your proposal to submit to GSA. </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a:p>
            <a:pPr marL="0" lvl="0" indent="0" algn="l" rtl="0">
              <a:lnSpc>
                <a:spcPct val="115000"/>
              </a:lnSpc>
              <a:spcBef>
                <a:spcPts val="0"/>
              </a:spcBef>
              <a:spcAft>
                <a:spcPts val="0"/>
              </a:spcAft>
              <a:buNone/>
            </a:pPr>
            <a:r>
              <a:rPr lang="en-US" sz="2000" dirty="0">
                <a:solidFill>
                  <a:schemeClr val="dk1"/>
                </a:solidFill>
              </a:rPr>
              <a:t>As part of assembling your offer, you must complete the following forms, which are located at the </a:t>
            </a:r>
            <a:r>
              <a:rPr lang="en-US" sz="2000" b="1" i="1" dirty="0">
                <a:solidFill>
                  <a:schemeClr val="dk1"/>
                </a:solidFill>
              </a:rPr>
              <a:t>Scope and Templates</a:t>
            </a:r>
            <a:r>
              <a:rPr lang="en-US" sz="2000" dirty="0">
                <a:solidFill>
                  <a:schemeClr val="dk1"/>
                </a:solidFill>
              </a:rPr>
              <a:t> page at</a:t>
            </a:r>
            <a:r>
              <a:rPr lang="en-US" sz="2000" u="sng" dirty="0">
                <a:solidFill>
                  <a:schemeClr val="hlink"/>
                </a:solidFill>
                <a:hlinkClick r:id="rId3"/>
              </a:rPr>
              <a:t> www.gsa.gov/masscopeandtemplates</a:t>
            </a:r>
            <a:r>
              <a:rPr lang="en-US" sz="2000" dirty="0">
                <a:solidFill>
                  <a:schemeClr val="dk1"/>
                </a:solidFill>
              </a:rPr>
              <a:t> under “Required Templates to Submit Through eOffer (as applicable).”</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Agent Authorization Letter</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Letter of Supply</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Price Proposal Template</a:t>
            </a: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p:txBody>
      </p:sp>
      <p:sp>
        <p:nvSpPr>
          <p:cNvPr id="500" name="Google Shape;500;p72"/>
          <p:cNvSpPr txBox="1">
            <a:spLocks noGrp="1"/>
          </p:cNvSpPr>
          <p:nvPr>
            <p:ph type="title"/>
          </p:nvPr>
        </p:nvSpPr>
        <p:spPr>
          <a:xfrm>
            <a:off x="457200" y="442450"/>
            <a:ext cx="8229600" cy="59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Offer Preparation</a:t>
            </a:r>
            <a:endParaRPr sz="29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7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3050"/>
            <a:ext cx="9144003" cy="6857999"/>
          </a:xfrm>
          <a:prstGeom prst="rect">
            <a:avLst/>
          </a:prstGeom>
          <a:noFill/>
          <a:ln>
            <a:noFill/>
          </a:ln>
        </p:spPr>
      </p:pic>
      <p:sp>
        <p:nvSpPr>
          <p:cNvPr id="507" name="Google Shape;507;p73"/>
          <p:cNvSpPr txBox="1">
            <a:spLocks noGrp="1"/>
          </p:cNvSpPr>
          <p:nvPr>
            <p:ph type="title" idx="4294967295"/>
          </p:nvPr>
        </p:nvSpPr>
        <p:spPr>
          <a:xfrm>
            <a:off x="3190175" y="82675"/>
            <a:ext cx="4334100" cy="365100"/>
          </a:xfrm>
          <a:prstGeom prst="rect">
            <a:avLst/>
          </a:prstGeom>
          <a:solidFill>
            <a:schemeClr val="accent6"/>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0"/>
              </a:spcAft>
              <a:buClr>
                <a:srgbClr val="000000"/>
              </a:buClr>
              <a:buSzPts val="2000"/>
              <a:buFont typeface="Arial"/>
              <a:buNone/>
              <a:tabLst/>
              <a:defRPr/>
            </a:pPr>
            <a:r>
              <a:rPr kumimoji="0" lang="en-US" sz="1600" b="1" i="0" u="sng" strike="noStrike" kern="0" cap="none" spc="0" normalizeH="0" baseline="0" noProof="0" dirty="0">
                <a:ln>
                  <a:noFill/>
                </a:ln>
                <a:solidFill>
                  <a:srgbClr val="FFFFFF"/>
                </a:solidFill>
                <a:effectLst/>
                <a:uLnTx/>
                <a:uFillTx/>
                <a:latin typeface="Roboto"/>
                <a:ea typeface="Roboto"/>
                <a:cs typeface="Roboto"/>
                <a:sym typeface="Roboto"/>
                <a:hlinkClick r:id="rId4">
                  <a:extLst>
                    <a:ext uri="{A12FA001-AC4F-418D-AE19-62706E023703}">
                      <ahyp:hlinkClr xmlns:ahyp="http://schemas.microsoft.com/office/drawing/2018/hyperlinkcolor" val="tx"/>
                    </a:ext>
                  </a:extLst>
                </a:hlinkClick>
              </a:rPr>
              <a:t>www.gsa.gov/masscopeandtemplates</a:t>
            </a:r>
            <a:endParaRPr kumimoji="0" lang="en-U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08" name="Google Shape;508;p73"/>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dirty="0">
              <a:solidFill>
                <a:srgbClr val="000000"/>
              </a:solidFill>
              <a:latin typeface="Arial"/>
              <a:ea typeface="Arial"/>
              <a:cs typeface="Arial"/>
              <a:sym typeface="Arial"/>
            </a:endParaRPr>
          </a:p>
        </p:txBody>
      </p:sp>
      <p:sp>
        <p:nvSpPr>
          <p:cNvPr id="509" name="Google Shape;509;p73">
            <a:extLst>
              <a:ext uri="{C183D7F6-B498-43B3-948B-1728B52AA6E4}">
                <adec:decorative xmlns:adec="http://schemas.microsoft.com/office/drawing/2017/decorative" val="1"/>
              </a:ext>
            </a:extLst>
          </p:cNvPr>
          <p:cNvSpPr/>
          <p:nvPr/>
        </p:nvSpPr>
        <p:spPr>
          <a:xfrm>
            <a:off x="3401175" y="2784400"/>
            <a:ext cx="2133600" cy="21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510" name="Google Shape;510;p73">
            <a:extLst>
              <a:ext uri="{C183D7F6-B498-43B3-948B-1728B52AA6E4}">
                <adec:decorative xmlns:adec="http://schemas.microsoft.com/office/drawing/2017/decorative" val="1"/>
              </a:ext>
            </a:extLst>
          </p:cNvPr>
          <p:cNvSpPr/>
          <p:nvPr/>
        </p:nvSpPr>
        <p:spPr>
          <a:xfrm>
            <a:off x="2396125" y="3504390"/>
            <a:ext cx="5128200" cy="329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4"/>
          <p:cNvSpPr txBox="1"/>
          <p:nvPr/>
        </p:nvSpPr>
        <p:spPr>
          <a:xfrm>
            <a:off x="457200" y="1384875"/>
            <a:ext cx="8229600" cy="54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dirty="0">
                <a:solidFill>
                  <a:schemeClr val="dk1"/>
                </a:solidFill>
              </a:rPr>
              <a:t>You will need to compile all the information below and submit it through the eOffer system. </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a:p>
            <a:pPr marL="0" lvl="0" indent="0" algn="l" rtl="0">
              <a:lnSpc>
                <a:spcPct val="115000"/>
              </a:lnSpc>
              <a:spcBef>
                <a:spcPts val="0"/>
              </a:spcBef>
              <a:spcAft>
                <a:spcPts val="0"/>
              </a:spcAft>
              <a:buNone/>
            </a:pPr>
            <a:r>
              <a:rPr lang="en-US" sz="2000" dirty="0">
                <a:solidFill>
                  <a:schemeClr val="dk1"/>
                </a:solidFill>
              </a:rPr>
              <a:t>You can find the forms and their descriptions at</a:t>
            </a:r>
            <a:r>
              <a:rPr lang="en-US" sz="2000" dirty="0">
                <a:solidFill>
                  <a:schemeClr val="dk1"/>
                </a:solidFill>
                <a:uFill>
                  <a:noFill/>
                </a:uFill>
                <a:hlinkClick r:id="rId3">
                  <a:extLst>
                    <a:ext uri="{A12FA001-AC4F-418D-AE19-62706E023703}">
                      <ahyp:hlinkClr xmlns:ahyp="http://schemas.microsoft.com/office/drawing/2018/hyperlinkcolor" val="tx"/>
                    </a:ext>
                  </a:extLst>
                </a:hlinkClick>
              </a:rPr>
              <a:t> </a:t>
            </a:r>
            <a:r>
              <a:rPr lang="en-US" sz="2000" u="sng" dirty="0">
                <a:solidFill>
                  <a:schemeClr val="hlink"/>
                </a:solidFill>
                <a:hlinkClick r:id="rId4"/>
              </a:rPr>
              <a:t>https://go.usa.gov/xSUaA</a:t>
            </a:r>
            <a:r>
              <a:rPr lang="en-US" sz="2000" dirty="0">
                <a:solidFill>
                  <a:schemeClr val="dk1"/>
                </a:solidFill>
              </a:rPr>
              <a:t>.</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Financial statements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Subcontracting plan</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Technical proposal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Commercial Sales Practice-1 (CSP-1)</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Professional compensation plan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Commercial price list</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Previous cancellation and rejection letters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dirty="0">
                <a:solidFill>
                  <a:schemeClr val="dk1"/>
                </a:solidFill>
              </a:rPr>
              <a:t>Price narrative with supporting documentation</a:t>
            </a: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p:txBody>
      </p:sp>
      <p:sp>
        <p:nvSpPr>
          <p:cNvPr id="517" name="Google Shape;517;p74"/>
          <p:cNvSpPr txBox="1">
            <a:spLocks noGrp="1"/>
          </p:cNvSpPr>
          <p:nvPr>
            <p:ph type="title"/>
          </p:nvPr>
        </p:nvSpPr>
        <p:spPr>
          <a:xfrm>
            <a:off x="457200" y="442450"/>
            <a:ext cx="8229600" cy="59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Offer Preparation (cont)</a:t>
            </a:r>
            <a:endParaRPr sz="29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5"/>
          <p:cNvSpPr txBox="1"/>
          <p:nvPr/>
        </p:nvSpPr>
        <p:spPr>
          <a:xfrm>
            <a:off x="457200" y="1589550"/>
            <a:ext cx="8229600" cy="471921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SzPts val="2000"/>
              <a:buChar char="●"/>
            </a:pPr>
            <a:r>
              <a:rPr lang="en-US" sz="2000" dirty="0">
                <a:solidFill>
                  <a:schemeClr val="dk1"/>
                </a:solidFill>
              </a:rPr>
              <a:t>Submit your completed offer in GSA’s electronic eOffer system at</a:t>
            </a:r>
            <a:r>
              <a:rPr lang="en-US" sz="2000" dirty="0">
                <a:solidFill>
                  <a:schemeClr val="dk1"/>
                </a:solidFill>
                <a:uFill>
                  <a:noFill/>
                </a:uFill>
                <a:hlinkClick r:id="rId3">
                  <a:extLst>
                    <a:ext uri="{A12FA001-AC4F-418D-AE19-62706E023703}">
                      <ahyp:hlinkClr xmlns:ahyp="http://schemas.microsoft.com/office/drawing/2018/hyperlinkcolor" val="tx"/>
                    </a:ext>
                  </a:extLst>
                </a:hlinkClick>
              </a:rPr>
              <a:t> </a:t>
            </a:r>
            <a:r>
              <a:rPr lang="en-US" sz="2000" u="sng" dirty="0">
                <a:solidFill>
                  <a:srgbClr val="0000FF"/>
                </a:solidFill>
                <a:hlinkClick r:id="rId3">
                  <a:extLst>
                    <a:ext uri="{A12FA001-AC4F-418D-AE19-62706E023703}">
                      <ahyp:hlinkClr xmlns:ahyp="http://schemas.microsoft.com/office/drawing/2018/hyperlinkcolor" val="tx"/>
                    </a:ext>
                  </a:extLst>
                </a:hlinkClick>
              </a:rPr>
              <a:t>https://eoffer.gsa.gov</a:t>
            </a:r>
            <a:endParaRPr sz="2000" dirty="0">
              <a:solidFill>
                <a:schemeClr val="dk1"/>
              </a:solidFill>
            </a:endParaRPr>
          </a:p>
          <a:p>
            <a:pPr marL="457200" lvl="0" indent="-355600" algn="l" rtl="0">
              <a:lnSpc>
                <a:spcPct val="115000"/>
              </a:lnSpc>
              <a:spcBef>
                <a:spcPts val="1000"/>
              </a:spcBef>
              <a:spcAft>
                <a:spcPts val="0"/>
              </a:spcAft>
              <a:buSzPts val="2000"/>
              <a:buChar char="●"/>
            </a:pPr>
            <a:r>
              <a:rPr lang="en-US" sz="2000" dirty="0">
                <a:solidFill>
                  <a:schemeClr val="dk1"/>
                </a:solidFill>
              </a:rPr>
              <a:t>After you submit your offer via eOffer, it will be assigned to one of our contracting professionals for review </a:t>
            </a:r>
            <a:endParaRPr sz="20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dirty="0">
                <a:solidFill>
                  <a:schemeClr val="dk1"/>
                </a:solidFill>
              </a:rPr>
              <a:t>Work directly with your assigned representative to clarify any questions or issues and negotiate pricing or other elements of your offer, if necessary </a:t>
            </a:r>
            <a:endParaRPr sz="20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dirty="0">
                <a:solidFill>
                  <a:schemeClr val="dk1"/>
                </a:solidFill>
              </a:rPr>
              <a:t>After review and negotiation, you will know whether you will receive a Schedule contract, based on the decision of the GSA Contracting Officer </a:t>
            </a:r>
            <a:endParaRPr sz="2000" dirty="0">
              <a:solidFill>
                <a:schemeClr val="dk1"/>
              </a:solidFill>
            </a:endParaRPr>
          </a:p>
          <a:p>
            <a:pPr marL="457200" lvl="0" indent="-355600" algn="l" rtl="0">
              <a:lnSpc>
                <a:spcPct val="115000"/>
              </a:lnSpc>
              <a:spcBef>
                <a:spcPts val="1000"/>
              </a:spcBef>
              <a:spcAft>
                <a:spcPts val="1000"/>
              </a:spcAft>
              <a:buSzPts val="2000"/>
              <a:buChar char="●"/>
            </a:pPr>
            <a:r>
              <a:rPr lang="en-US" sz="2000" dirty="0">
                <a:solidFill>
                  <a:schemeClr val="dk1"/>
                </a:solidFill>
              </a:rPr>
              <a:t>Learn more about finalizing your offer at</a:t>
            </a:r>
            <a:r>
              <a:rPr lang="en-US" sz="2000" dirty="0">
                <a:solidFill>
                  <a:schemeClr val="dk1"/>
                </a:solidFill>
                <a:uFill>
                  <a:noFill/>
                </a:uFill>
                <a:hlinkClick r:id="rId4">
                  <a:extLst>
                    <a:ext uri="{A12FA001-AC4F-418D-AE19-62706E023703}">
                      <ahyp:hlinkClr xmlns:ahyp="http://schemas.microsoft.com/office/drawing/2018/hyperlinkcolor" val="tx"/>
                    </a:ext>
                  </a:extLst>
                </a:hlinkClick>
              </a:rPr>
              <a:t> </a:t>
            </a:r>
            <a:r>
              <a:rPr lang="en-US" sz="2000" u="sng" dirty="0">
                <a:solidFill>
                  <a:srgbClr val="0000FF"/>
                </a:solidFill>
                <a:hlinkClick r:id="rId4">
                  <a:extLst>
                    <a:ext uri="{A12FA001-AC4F-418D-AE19-62706E023703}">
                      <ahyp:hlinkClr xmlns:ahyp="http://schemas.microsoft.com/office/drawing/2018/hyperlinkcolor" val="tx"/>
                    </a:ext>
                  </a:extLst>
                </a:hlinkClick>
              </a:rPr>
              <a:t>https://go.usa.gov/xHssV</a:t>
            </a:r>
            <a:endParaRPr sz="2000" dirty="0">
              <a:solidFill>
                <a:schemeClr val="dk1"/>
              </a:solidFill>
            </a:endParaRPr>
          </a:p>
        </p:txBody>
      </p:sp>
      <p:sp>
        <p:nvSpPr>
          <p:cNvPr id="524" name="Google Shape;524;p75"/>
          <p:cNvSpPr txBox="1">
            <a:spLocks noGrp="1"/>
          </p:cNvSpPr>
          <p:nvPr>
            <p:ph type="title"/>
          </p:nvPr>
        </p:nvSpPr>
        <p:spPr>
          <a:xfrm>
            <a:off x="457200" y="507525"/>
            <a:ext cx="8229600" cy="5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Offer Submission</a:t>
            </a:r>
            <a:endParaRPr sz="29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6"/>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Resources</a:t>
            </a:r>
            <a:endParaRPr sz="3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7"/>
          <p:cNvSpPr txBox="1"/>
          <p:nvPr/>
        </p:nvSpPr>
        <p:spPr>
          <a:xfrm>
            <a:off x="420450" y="1693450"/>
            <a:ext cx="8303100" cy="4681800"/>
          </a:xfrm>
          <a:prstGeom prst="rect">
            <a:avLst/>
          </a:prstGeom>
          <a:noFill/>
          <a:ln>
            <a:noFill/>
          </a:ln>
        </p:spPr>
        <p:txBody>
          <a:bodyPr spcFirstLastPara="1" wrap="square" lIns="91425" tIns="91425" rIns="91425" bIns="91425" anchor="t" anchorCtr="0">
            <a:noAutofit/>
          </a:bodyPr>
          <a:lstStyle/>
          <a:p>
            <a:pPr marL="393700" lvl="0" indent="-355600" algn="l" rtl="0">
              <a:spcBef>
                <a:spcPts val="0"/>
              </a:spcBef>
              <a:spcAft>
                <a:spcPts val="0"/>
              </a:spcAft>
              <a:buClr>
                <a:schemeClr val="dk1"/>
              </a:buClr>
              <a:buSzPts val="2000"/>
              <a:buFont typeface="Arial"/>
              <a:buChar char="●"/>
            </a:pPr>
            <a:r>
              <a:rPr lang="en-US" sz="2000" b="1" dirty="0">
                <a:solidFill>
                  <a:srgbClr val="0000FF"/>
                </a:solidFill>
                <a:uFill>
                  <a:noFill/>
                </a:uFill>
                <a:hlinkClick r:id="rId3">
                  <a:extLst>
                    <a:ext uri="{A12FA001-AC4F-418D-AE19-62706E023703}">
                      <ahyp:hlinkClr xmlns:ahyp="http://schemas.microsoft.com/office/drawing/2018/hyperlinkcolor" val="tx"/>
                    </a:ext>
                  </a:extLst>
                </a:hlinkClick>
              </a:rPr>
              <a:t>GSA Interact Group - Multiple Award Schedules</a:t>
            </a:r>
            <a:r>
              <a:rPr lang="en-US" sz="2000" b="1" u="sng" dirty="0">
                <a:solidFill>
                  <a:srgbClr val="0000FF"/>
                </a:solidFill>
                <a:hlinkClick r:id="rId3">
                  <a:extLst>
                    <a:ext uri="{A12FA001-AC4F-418D-AE19-62706E023703}">
                      <ahyp:hlinkClr xmlns:ahyp="http://schemas.microsoft.com/office/drawing/2018/hyperlinkcolor" val="tx"/>
                    </a:ext>
                  </a:extLst>
                </a:hlinkClick>
              </a:rPr>
              <a:t> </a:t>
            </a:r>
            <a:endParaRPr sz="2000" b="1" dirty="0">
              <a:solidFill>
                <a:srgbClr val="0000FF"/>
              </a:solidFill>
            </a:endParaRPr>
          </a:p>
          <a:p>
            <a:pPr marL="50800" lvl="0" indent="0" algn="l" rtl="0">
              <a:spcBef>
                <a:spcPts val="0"/>
              </a:spcBef>
              <a:spcAft>
                <a:spcPts val="0"/>
              </a:spcAft>
              <a:buNone/>
            </a:pPr>
            <a:r>
              <a:rPr lang="en-US" sz="2000" b="1" dirty="0">
                <a:solidFill>
                  <a:srgbClr val="0000FF"/>
                </a:solidFill>
              </a:rPr>
              <a:t> </a:t>
            </a:r>
            <a:endParaRPr sz="2000" b="1" dirty="0">
              <a:solidFill>
                <a:srgbClr val="0000FF"/>
              </a:solidFill>
            </a:endParaRPr>
          </a:p>
          <a:p>
            <a:pPr marL="850900" lvl="1" indent="-330200" algn="l" rtl="0">
              <a:spcBef>
                <a:spcPts val="0"/>
              </a:spcBef>
              <a:spcAft>
                <a:spcPts val="0"/>
              </a:spcAft>
              <a:buClr>
                <a:srgbClr val="0000FF"/>
              </a:buClr>
              <a:buSzPts val="2000"/>
              <a:buFont typeface="Arial"/>
              <a:buChar char="○"/>
            </a:pPr>
            <a:r>
              <a:rPr lang="en-US" sz="2000" b="1" dirty="0">
                <a:solidFill>
                  <a:srgbClr val="000000"/>
                </a:solidFill>
              </a:rPr>
              <a:t>Register for this Group  to see all advance notices about upcoming MAS initiatives, training, webinars, etc. </a:t>
            </a:r>
            <a:r>
              <a:rPr lang="en-US" sz="2000" b="1" dirty="0">
                <a:solidFill>
                  <a:srgbClr val="0000FF"/>
                </a:solidFill>
              </a:rPr>
              <a:t> </a:t>
            </a:r>
            <a:endParaRPr sz="2000" b="1" dirty="0">
              <a:solidFill>
                <a:srgbClr val="0000FF"/>
              </a:solidFill>
            </a:endParaRPr>
          </a:p>
          <a:p>
            <a:pPr marL="533400" lvl="1" indent="0" algn="l" rtl="0">
              <a:spcBef>
                <a:spcPts val="0"/>
              </a:spcBef>
              <a:spcAft>
                <a:spcPts val="0"/>
              </a:spcAft>
              <a:buNone/>
            </a:pPr>
            <a:endParaRPr sz="2000" b="1" dirty="0">
              <a:solidFill>
                <a:srgbClr val="0000FF"/>
              </a:solidFill>
            </a:endParaRPr>
          </a:p>
          <a:p>
            <a:pPr marL="850900" lvl="1" indent="-330200" algn="l" rtl="0">
              <a:spcBef>
                <a:spcPts val="0"/>
              </a:spcBef>
              <a:spcAft>
                <a:spcPts val="0"/>
              </a:spcAft>
              <a:buClr>
                <a:srgbClr val="0000FF"/>
              </a:buClr>
              <a:buSzPts val="2000"/>
              <a:buFont typeface="Arial"/>
              <a:buChar char="○"/>
            </a:pPr>
            <a:r>
              <a:rPr lang="en-US" sz="2000" b="1" u="sng" dirty="0">
                <a:solidFill>
                  <a:srgbClr val="0000FF"/>
                </a:solidFill>
                <a:hlinkClick r:id="rId3">
                  <a:extLst>
                    <a:ext uri="{A12FA001-AC4F-418D-AE19-62706E023703}">
                      <ahyp:hlinkClr xmlns:ahyp="http://schemas.microsoft.com/office/drawing/2018/hyperlinkcolor" val="tx"/>
                    </a:ext>
                  </a:extLst>
                </a:hlinkClick>
              </a:rPr>
              <a:t>https://interact.gsa.gov/groups/multiple-award-schedules</a:t>
            </a:r>
            <a:endParaRPr sz="2000" b="1" dirty="0">
              <a:solidFill>
                <a:srgbClr val="0000FF"/>
              </a:solidFill>
            </a:endParaRPr>
          </a:p>
          <a:p>
            <a:pPr marL="571500" lvl="0" indent="-228600" algn="l" rtl="0">
              <a:spcBef>
                <a:spcPts val="0"/>
              </a:spcBef>
              <a:spcAft>
                <a:spcPts val="0"/>
              </a:spcAft>
              <a:buNone/>
            </a:pPr>
            <a:endParaRPr sz="2000" b="1" u="sng" dirty="0">
              <a:solidFill>
                <a:srgbClr val="0000FF"/>
              </a:solidFill>
              <a:hlinkClick r:id="rId4">
                <a:extLst>
                  <a:ext uri="{A12FA001-AC4F-418D-AE19-62706E023703}">
                    <ahyp:hlinkClr xmlns:ahyp="http://schemas.microsoft.com/office/drawing/2018/hyperlinkcolor" val="tx"/>
                  </a:ext>
                </a:extLst>
              </a:hlinkClick>
            </a:endParaRPr>
          </a:p>
          <a:p>
            <a:pPr marL="457200" lvl="0" indent="-355600" algn="l" rtl="0">
              <a:spcBef>
                <a:spcPts val="0"/>
              </a:spcBef>
              <a:spcAft>
                <a:spcPts val="0"/>
              </a:spcAft>
              <a:buClr>
                <a:schemeClr val="dk1"/>
              </a:buClr>
              <a:buSzPts val="2000"/>
              <a:buFont typeface="Arial"/>
              <a:buChar char="●"/>
            </a:pPr>
            <a:r>
              <a:rPr lang="en-US" sz="2000" b="1" dirty="0">
                <a:solidFill>
                  <a:srgbClr val="0000FF"/>
                </a:solidFill>
              </a:rPr>
              <a:t>MAS Home Page:  </a:t>
            </a:r>
            <a:r>
              <a:rPr lang="en-US" sz="2000" b="1" u="sng" dirty="0">
                <a:solidFill>
                  <a:srgbClr val="0000FF"/>
                </a:solidFill>
                <a:hlinkClick r:id="rId5">
                  <a:extLst>
                    <a:ext uri="{A12FA001-AC4F-418D-AE19-62706E023703}">
                      <ahyp:hlinkClr xmlns:ahyp="http://schemas.microsoft.com/office/drawing/2018/hyperlinkcolor" val="tx"/>
                    </a:ext>
                  </a:extLst>
                </a:hlinkClick>
              </a:rPr>
              <a:t>www.gsa.gov/schedule</a:t>
            </a:r>
            <a:r>
              <a:rPr lang="en-US" sz="2000" b="1" u="sng" dirty="0">
                <a:solidFill>
                  <a:srgbClr val="0000FF"/>
                </a:solidFill>
              </a:rPr>
              <a:t> </a:t>
            </a:r>
            <a:endParaRPr sz="2000" b="1" dirty="0">
              <a:solidFill>
                <a:srgbClr val="0000FF"/>
              </a:solidFill>
            </a:endParaRPr>
          </a:p>
          <a:p>
            <a:pPr marL="533400" lvl="1" indent="0" algn="l" rtl="0">
              <a:spcBef>
                <a:spcPts val="0"/>
              </a:spcBef>
              <a:spcAft>
                <a:spcPts val="0"/>
              </a:spcAft>
              <a:buNone/>
            </a:pPr>
            <a:r>
              <a:rPr lang="en-US" sz="2000" b="1" dirty="0">
                <a:solidFill>
                  <a:srgbClr val="0000FF"/>
                </a:solidFill>
              </a:rPr>
              <a:t> </a:t>
            </a:r>
            <a:endParaRPr sz="2000" b="1" dirty="0">
              <a:solidFill>
                <a:srgbClr val="0000FF"/>
              </a:solidFill>
            </a:endParaRPr>
          </a:p>
          <a:p>
            <a:pPr marL="457200" lvl="0" indent="-355600" algn="l" rtl="0">
              <a:spcBef>
                <a:spcPts val="0"/>
              </a:spcBef>
              <a:spcAft>
                <a:spcPts val="0"/>
              </a:spcAft>
              <a:buClr>
                <a:schemeClr val="dk1"/>
              </a:buClr>
              <a:buSzPts val="2000"/>
              <a:buFont typeface="Arial"/>
              <a:buChar char="●"/>
            </a:pPr>
            <a:r>
              <a:rPr lang="en-US" sz="2000" b="1" dirty="0">
                <a:solidFill>
                  <a:srgbClr val="0000FF"/>
                </a:solidFill>
              </a:rPr>
              <a:t>MAS Roadmap:  </a:t>
            </a:r>
            <a:r>
              <a:rPr lang="en-US" sz="2000" b="1" u="sng" dirty="0">
                <a:solidFill>
                  <a:schemeClr val="hlink"/>
                </a:solidFill>
                <a:hlinkClick r:id="rId6"/>
              </a:rPr>
              <a:t>www.gsa.gov/masroadmap</a:t>
            </a:r>
            <a:r>
              <a:rPr lang="en-US" sz="2000" b="1" dirty="0">
                <a:solidFill>
                  <a:srgbClr val="0000FF"/>
                </a:solidFill>
              </a:rPr>
              <a:t> </a:t>
            </a:r>
            <a:endParaRPr sz="2000" b="1" dirty="0">
              <a:solidFill>
                <a:srgbClr val="0000FF"/>
              </a:solidFill>
            </a:endParaRPr>
          </a:p>
          <a:p>
            <a:pPr marL="457200" lvl="0" indent="0" algn="l" rtl="0">
              <a:spcBef>
                <a:spcPts val="0"/>
              </a:spcBef>
              <a:spcAft>
                <a:spcPts val="0"/>
              </a:spcAft>
              <a:buNone/>
            </a:pPr>
            <a:endParaRPr sz="2000" b="1" dirty="0">
              <a:solidFill>
                <a:srgbClr val="0000FF"/>
              </a:solidFill>
            </a:endParaRPr>
          </a:p>
          <a:p>
            <a:pPr marL="457200" lvl="0" indent="-355600" algn="l" rtl="0">
              <a:spcBef>
                <a:spcPts val="0"/>
              </a:spcBef>
              <a:spcAft>
                <a:spcPts val="0"/>
              </a:spcAft>
              <a:buClr>
                <a:schemeClr val="dk1"/>
              </a:buClr>
              <a:buSzPts val="2000"/>
              <a:buFont typeface="Arial"/>
              <a:buChar char="●"/>
            </a:pPr>
            <a:r>
              <a:rPr lang="en-US" sz="2000" b="1" dirty="0">
                <a:solidFill>
                  <a:srgbClr val="0000FF"/>
                </a:solidFill>
              </a:rPr>
              <a:t>Scope and Templates:  </a:t>
            </a:r>
            <a:r>
              <a:rPr lang="en-US" sz="2000" b="1" u="sng" dirty="0">
                <a:solidFill>
                  <a:srgbClr val="0000FF"/>
                </a:solidFill>
                <a:hlinkClick r:id="rId7">
                  <a:extLst>
                    <a:ext uri="{A12FA001-AC4F-418D-AE19-62706E023703}">
                      <ahyp:hlinkClr xmlns:ahyp="http://schemas.microsoft.com/office/drawing/2018/hyperlinkcolor" val="tx"/>
                    </a:ext>
                  </a:extLst>
                </a:hlinkClick>
              </a:rPr>
              <a:t>www.gsa.gov/masscopeandtemplates</a:t>
            </a:r>
            <a:r>
              <a:rPr lang="en-US" sz="2000" b="1" dirty="0">
                <a:solidFill>
                  <a:srgbClr val="0000FF"/>
                </a:solidFill>
              </a:rPr>
              <a:t> </a:t>
            </a:r>
            <a:endParaRPr sz="2000" b="1" dirty="0">
              <a:solidFill>
                <a:srgbClr val="0000FF"/>
              </a:solidFill>
            </a:endParaRPr>
          </a:p>
          <a:p>
            <a:pPr marL="800100" lvl="0" indent="-228600" algn="l" rtl="0">
              <a:spcBef>
                <a:spcPts val="0"/>
              </a:spcBef>
              <a:spcAft>
                <a:spcPts val="0"/>
              </a:spcAft>
              <a:buNone/>
            </a:pPr>
            <a:endParaRPr sz="2000" b="1" dirty="0">
              <a:highlight>
                <a:srgbClr val="FFFFFF"/>
              </a:highlight>
            </a:endParaRPr>
          </a:p>
        </p:txBody>
      </p:sp>
      <p:sp>
        <p:nvSpPr>
          <p:cNvPr id="535" name="Google Shape;535;p77"/>
          <p:cNvSpPr txBox="1">
            <a:spLocks noGrp="1"/>
          </p:cNvSpPr>
          <p:nvPr>
            <p:ph type="title"/>
          </p:nvPr>
        </p:nvSpPr>
        <p:spPr>
          <a:xfrm>
            <a:off x="457200" y="406925"/>
            <a:ext cx="8229600" cy="71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MAS Websites</a:t>
            </a:r>
            <a:endParaRPr sz="2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8"/>
          <p:cNvSpPr txBox="1"/>
          <p:nvPr/>
        </p:nvSpPr>
        <p:spPr>
          <a:xfrm>
            <a:off x="457200" y="1766825"/>
            <a:ext cx="8229600" cy="3780600"/>
          </a:xfrm>
          <a:prstGeom prst="rect">
            <a:avLst/>
          </a:prstGeom>
          <a:noFill/>
          <a:ln>
            <a:noFill/>
          </a:ln>
        </p:spPr>
        <p:txBody>
          <a:bodyPr spcFirstLastPara="1" wrap="square" lIns="123150" tIns="123150" rIns="123150" bIns="123150" anchor="t" anchorCtr="0">
            <a:noAutofit/>
          </a:bodyPr>
          <a:lstStyle/>
          <a:p>
            <a:pPr marL="457200" marR="0" lvl="0" indent="-355600" algn="l" rtl="0">
              <a:lnSpc>
                <a:spcPct val="100000"/>
              </a:lnSpc>
              <a:spcBef>
                <a:spcPts val="0"/>
              </a:spcBef>
              <a:spcAft>
                <a:spcPts val="0"/>
              </a:spcAft>
              <a:buSzPts val="2000"/>
              <a:buChar char="●"/>
            </a:pPr>
            <a:r>
              <a:rPr lang="en-US" sz="2000" b="1" dirty="0">
                <a:solidFill>
                  <a:srgbClr val="0000FF"/>
                </a:solidFill>
              </a:rPr>
              <a:t>GSA Training Events:</a:t>
            </a:r>
            <a:r>
              <a:rPr lang="en-US" sz="2000" dirty="0">
                <a:solidFill>
                  <a:srgbClr val="0000FF"/>
                </a:solidFill>
              </a:rPr>
              <a:t> </a:t>
            </a:r>
            <a:r>
              <a:rPr lang="en-US" sz="2000" dirty="0"/>
              <a:t> </a:t>
            </a:r>
            <a:r>
              <a:rPr lang="en-US" sz="2000" b="1" i="0" u="sng" strike="noStrike" cap="none" dirty="0">
                <a:solidFill>
                  <a:schemeClr val="hlink"/>
                </a:solidFill>
                <a:hlinkClick r:id="rId3"/>
              </a:rPr>
              <a:t>www.gsa.gov/events</a:t>
            </a:r>
            <a:r>
              <a:rPr lang="en-US" sz="2000" b="1" i="0" strike="noStrike" cap="none" dirty="0">
                <a:solidFill>
                  <a:srgbClr val="005390"/>
                </a:solidFill>
              </a:rPr>
              <a:t> </a:t>
            </a:r>
            <a:endParaRPr sz="2000" b="1" dirty="0">
              <a:solidFill>
                <a:srgbClr val="005390"/>
              </a:solidFill>
            </a:endParaRPr>
          </a:p>
          <a:p>
            <a:pPr marL="457200" marR="0" lvl="0" indent="0" algn="l" rtl="0">
              <a:lnSpc>
                <a:spcPct val="100000"/>
              </a:lnSpc>
              <a:spcBef>
                <a:spcPts val="0"/>
              </a:spcBef>
              <a:spcAft>
                <a:spcPts val="0"/>
              </a:spcAft>
              <a:buNone/>
            </a:pPr>
            <a:endParaRPr sz="2000" b="1" dirty="0">
              <a:solidFill>
                <a:srgbClr val="005390"/>
              </a:solidFill>
            </a:endParaRPr>
          </a:p>
          <a:p>
            <a:pPr marL="457200" lvl="0" indent="-355600" algn="l" rtl="0">
              <a:spcBef>
                <a:spcPts val="0"/>
              </a:spcBef>
              <a:spcAft>
                <a:spcPts val="0"/>
              </a:spcAft>
              <a:buSzPts val="2000"/>
              <a:buChar char="●"/>
            </a:pPr>
            <a:r>
              <a:rPr lang="en-US" sz="2000" b="1" dirty="0">
                <a:solidFill>
                  <a:srgbClr val="0000FF"/>
                </a:solidFill>
              </a:rPr>
              <a:t>GSA Small Business:</a:t>
            </a:r>
            <a:r>
              <a:rPr lang="en-US" sz="2000" b="1" dirty="0">
                <a:solidFill>
                  <a:srgbClr val="005390"/>
                </a:solidFill>
              </a:rPr>
              <a:t> </a:t>
            </a:r>
            <a:r>
              <a:rPr lang="en-US" sz="2000" b="1" u="sng" dirty="0">
                <a:solidFill>
                  <a:schemeClr val="hlink"/>
                </a:solidFill>
                <a:hlinkClick r:id="rId4"/>
              </a:rPr>
              <a:t>www.gsa.gov/smallbizresources</a:t>
            </a:r>
            <a:r>
              <a:rPr lang="en-US" sz="2000" b="1" dirty="0">
                <a:solidFill>
                  <a:srgbClr val="005390"/>
                </a:solidFill>
              </a:rPr>
              <a:t> </a:t>
            </a:r>
            <a:endParaRPr sz="2000" b="1" dirty="0">
              <a:solidFill>
                <a:srgbClr val="005390"/>
              </a:solidFill>
            </a:endParaRPr>
          </a:p>
          <a:p>
            <a:pPr marL="457200" lvl="0" indent="0" algn="l" rtl="0">
              <a:spcBef>
                <a:spcPts val="0"/>
              </a:spcBef>
              <a:spcAft>
                <a:spcPts val="0"/>
              </a:spcAft>
              <a:buNone/>
            </a:pPr>
            <a:endParaRPr sz="2000" b="1" dirty="0">
              <a:solidFill>
                <a:srgbClr val="005390"/>
              </a:solidFill>
            </a:endParaRPr>
          </a:p>
          <a:p>
            <a:pPr marL="457200" lvl="0" indent="-355600" algn="l" rtl="0">
              <a:spcBef>
                <a:spcPts val="0"/>
              </a:spcBef>
              <a:spcAft>
                <a:spcPts val="0"/>
              </a:spcAft>
              <a:buSzPts val="2000"/>
              <a:buChar char="●"/>
            </a:pPr>
            <a:r>
              <a:rPr lang="en-US" sz="2000" b="1" dirty="0">
                <a:solidFill>
                  <a:srgbClr val="0000FF"/>
                </a:solidFill>
              </a:rPr>
              <a:t>GSA Interact Small Business Group </a:t>
            </a:r>
            <a:endParaRPr sz="2000" b="1" dirty="0">
              <a:solidFill>
                <a:srgbClr val="0000FF"/>
              </a:solidFill>
            </a:endParaRPr>
          </a:p>
          <a:p>
            <a:pPr marL="914400" lvl="1" indent="-355600" algn="l" rtl="0">
              <a:spcBef>
                <a:spcPts val="0"/>
              </a:spcBef>
              <a:spcAft>
                <a:spcPts val="0"/>
              </a:spcAft>
              <a:buSzPts val="2000"/>
              <a:buChar char="○"/>
            </a:pPr>
            <a:r>
              <a:rPr lang="en-US" sz="2000" b="1" u="sng" dirty="0">
                <a:solidFill>
                  <a:schemeClr val="hlink"/>
                </a:solidFill>
                <a:hlinkClick r:id="rId5"/>
              </a:rPr>
              <a:t>https://interact.gsa.gov/groups/small-business-solutions</a:t>
            </a:r>
            <a:r>
              <a:rPr lang="en-US" sz="2000" b="1" dirty="0">
                <a:solidFill>
                  <a:srgbClr val="005390"/>
                </a:solidFill>
              </a:rPr>
              <a:t> </a:t>
            </a:r>
            <a:endParaRPr sz="2000" b="1" dirty="0">
              <a:solidFill>
                <a:srgbClr val="005390"/>
              </a:solidFill>
            </a:endParaRPr>
          </a:p>
          <a:p>
            <a:pPr marL="457200" lvl="0" indent="0" algn="l" rtl="0">
              <a:spcBef>
                <a:spcPts val="0"/>
              </a:spcBef>
              <a:spcAft>
                <a:spcPts val="0"/>
              </a:spcAft>
              <a:buNone/>
            </a:pPr>
            <a:endParaRPr sz="2000" b="1" dirty="0">
              <a:solidFill>
                <a:srgbClr val="0000FF"/>
              </a:solidFill>
            </a:endParaRPr>
          </a:p>
          <a:p>
            <a:pPr marL="457200" lvl="0" indent="-355600" algn="l" rtl="0">
              <a:spcBef>
                <a:spcPts val="0"/>
              </a:spcBef>
              <a:spcAft>
                <a:spcPts val="0"/>
              </a:spcAft>
              <a:buSzPts val="2000"/>
              <a:buChar char="●"/>
            </a:pPr>
            <a:r>
              <a:rPr lang="en-US" sz="2000" b="1" dirty="0">
                <a:solidFill>
                  <a:srgbClr val="0000FF"/>
                </a:solidFill>
              </a:rPr>
              <a:t>Association of PTACs:</a:t>
            </a:r>
            <a:r>
              <a:rPr lang="en-US" sz="2000" b="1" dirty="0">
                <a:solidFill>
                  <a:srgbClr val="005390"/>
                </a:solidFill>
              </a:rPr>
              <a:t> </a:t>
            </a:r>
            <a:r>
              <a:rPr lang="en-US" sz="2000" b="1" u="sng" dirty="0">
                <a:solidFill>
                  <a:schemeClr val="hlink"/>
                </a:solidFill>
                <a:hlinkClick r:id="rId6"/>
              </a:rPr>
              <a:t>https://www.aptac-us.org/</a:t>
            </a:r>
            <a:r>
              <a:rPr lang="en-US" sz="2000" b="1" dirty="0">
                <a:solidFill>
                  <a:srgbClr val="005390"/>
                </a:solidFill>
              </a:rPr>
              <a:t> </a:t>
            </a:r>
            <a:endParaRPr sz="2000" b="1" dirty="0">
              <a:solidFill>
                <a:srgbClr val="005390"/>
              </a:solidFill>
            </a:endParaRPr>
          </a:p>
          <a:p>
            <a:pPr marL="457200" lvl="0" indent="0" algn="l" rtl="0">
              <a:spcBef>
                <a:spcPts val="0"/>
              </a:spcBef>
              <a:spcAft>
                <a:spcPts val="0"/>
              </a:spcAft>
              <a:buNone/>
            </a:pPr>
            <a:endParaRPr sz="2000" b="1" dirty="0">
              <a:solidFill>
                <a:schemeClr val="dk1"/>
              </a:solidFill>
            </a:endParaRPr>
          </a:p>
          <a:p>
            <a:pPr marL="457200" lvl="0" indent="-355600" algn="l" rtl="0">
              <a:spcBef>
                <a:spcPts val="0"/>
              </a:spcBef>
              <a:spcAft>
                <a:spcPts val="0"/>
              </a:spcAft>
              <a:buSzPts val="2000"/>
              <a:buChar char="●"/>
            </a:pPr>
            <a:r>
              <a:rPr lang="en-US" sz="2000" b="1" dirty="0">
                <a:solidFill>
                  <a:srgbClr val="0000FF"/>
                </a:solidFill>
              </a:rPr>
              <a:t>Georgia Tech PTAC:</a:t>
            </a:r>
            <a:r>
              <a:rPr lang="en-US" sz="2000" b="1" dirty="0">
                <a:solidFill>
                  <a:schemeClr val="dk1"/>
                </a:solidFill>
              </a:rPr>
              <a:t> </a:t>
            </a:r>
            <a:r>
              <a:rPr lang="en-US" sz="2000" b="1" u="sng" dirty="0">
                <a:solidFill>
                  <a:schemeClr val="hlink"/>
                </a:solidFill>
                <a:hlinkClick r:id="rId7"/>
              </a:rPr>
              <a:t>https://gtpac.org/</a:t>
            </a:r>
            <a:r>
              <a:rPr lang="en-US" sz="2000" b="1" dirty="0">
                <a:solidFill>
                  <a:schemeClr val="dk1"/>
                </a:solidFill>
              </a:rPr>
              <a:t> </a:t>
            </a:r>
            <a:endParaRPr sz="2000" b="1" dirty="0">
              <a:solidFill>
                <a:schemeClr val="dk1"/>
              </a:solidFill>
            </a:endParaRPr>
          </a:p>
          <a:p>
            <a:pPr marL="457200" lvl="0" indent="0" algn="l" rtl="0">
              <a:spcBef>
                <a:spcPts val="0"/>
              </a:spcBef>
              <a:spcAft>
                <a:spcPts val="0"/>
              </a:spcAft>
              <a:buNone/>
            </a:pPr>
            <a:endParaRPr sz="2000" b="1" dirty="0">
              <a:solidFill>
                <a:schemeClr val="dk1"/>
              </a:solidFill>
            </a:endParaRPr>
          </a:p>
          <a:p>
            <a:pPr marL="457200" lvl="0" indent="-355600" algn="l" rtl="0">
              <a:spcBef>
                <a:spcPts val="0"/>
              </a:spcBef>
              <a:spcAft>
                <a:spcPts val="0"/>
              </a:spcAft>
              <a:buSzPts val="2000"/>
              <a:buChar char="●"/>
            </a:pPr>
            <a:r>
              <a:rPr lang="en-US" sz="2000" b="1" dirty="0">
                <a:solidFill>
                  <a:srgbClr val="0000FF"/>
                </a:solidFill>
              </a:rPr>
              <a:t>Email: </a:t>
            </a:r>
            <a:r>
              <a:rPr lang="en-US" sz="2000" b="1" dirty="0">
                <a:solidFill>
                  <a:schemeClr val="dk1"/>
                </a:solidFill>
              </a:rPr>
              <a:t> </a:t>
            </a:r>
            <a:r>
              <a:rPr lang="en-US" sz="2000" b="1" u="sng" dirty="0">
                <a:solidFill>
                  <a:schemeClr val="hlink"/>
                </a:solidFill>
                <a:hlinkClick r:id="rId8"/>
              </a:rPr>
              <a:t>maspmo@gsa.gov</a:t>
            </a:r>
            <a:r>
              <a:rPr lang="en-US" sz="2000" b="1" dirty="0">
                <a:solidFill>
                  <a:schemeClr val="dk1"/>
                </a:solidFill>
              </a:rPr>
              <a:t> </a:t>
            </a:r>
            <a:endParaRPr sz="2000" b="1" dirty="0">
              <a:solidFill>
                <a:schemeClr val="dk1"/>
              </a:solidFill>
            </a:endParaRPr>
          </a:p>
        </p:txBody>
      </p:sp>
      <p:sp>
        <p:nvSpPr>
          <p:cNvPr id="541" name="Google Shape;541;p78"/>
          <p:cNvSpPr txBox="1">
            <a:spLocks noGrp="1"/>
          </p:cNvSpPr>
          <p:nvPr>
            <p:ph type="title"/>
          </p:nvPr>
        </p:nvSpPr>
        <p:spPr>
          <a:xfrm>
            <a:off x="457200" y="406925"/>
            <a:ext cx="8229600" cy="7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Helpful Links</a:t>
            </a:r>
            <a:endParaRPr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Roadmap</a:t>
            </a:r>
            <a:endParaRPr sz="30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79" descr="SBA logo"/>
          <p:cNvPicPr preferRelativeResize="0"/>
          <p:nvPr/>
        </p:nvPicPr>
        <p:blipFill rotWithShape="1">
          <a:blip r:embed="rId3">
            <a:alphaModFix/>
          </a:blip>
          <a:srcRect/>
          <a:stretch/>
        </p:blipFill>
        <p:spPr>
          <a:xfrm>
            <a:off x="364123" y="5548463"/>
            <a:ext cx="2740725" cy="939900"/>
          </a:xfrm>
          <a:prstGeom prst="rect">
            <a:avLst/>
          </a:prstGeom>
          <a:noFill/>
          <a:ln>
            <a:noFill/>
          </a:ln>
        </p:spPr>
      </p:pic>
      <p:sp>
        <p:nvSpPr>
          <p:cNvPr id="547" name="Google Shape;547;p79"/>
          <p:cNvSpPr txBox="1"/>
          <p:nvPr/>
        </p:nvSpPr>
        <p:spPr>
          <a:xfrm>
            <a:off x="1232700" y="1306050"/>
            <a:ext cx="6678600" cy="3780600"/>
          </a:xfrm>
          <a:prstGeom prst="rect">
            <a:avLst/>
          </a:prstGeom>
          <a:noFill/>
          <a:ln>
            <a:noFill/>
          </a:ln>
        </p:spPr>
        <p:txBody>
          <a:bodyPr spcFirstLastPara="1" wrap="square" lIns="123150" tIns="123150" rIns="123150" bIns="1231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u="sng" dirty="0">
                <a:solidFill>
                  <a:schemeClr val="hlink"/>
                </a:solidFill>
                <a:hlinkClick r:id="rId4"/>
              </a:rPr>
              <a:t>www.gsa.gov/masroadmap</a:t>
            </a:r>
            <a:r>
              <a:rPr lang="en-US" sz="1800" b="1" u="sng" dirty="0"/>
              <a:t> </a:t>
            </a:r>
            <a:endParaRPr sz="1800" b="1" u="sng" dirty="0"/>
          </a:p>
          <a:p>
            <a:pPr marL="0" marR="0" lvl="0" indent="0" algn="l" rtl="0">
              <a:lnSpc>
                <a:spcPct val="100000"/>
              </a:lnSpc>
              <a:spcBef>
                <a:spcPts val="0"/>
              </a:spcBef>
              <a:spcAft>
                <a:spcPts val="0"/>
              </a:spcAft>
              <a:buClr>
                <a:srgbClr val="000000"/>
              </a:buClr>
              <a:buSzPts val="2400"/>
              <a:buFont typeface="Arial"/>
              <a:buNone/>
            </a:pPr>
            <a:endParaRPr dirty="0"/>
          </a:p>
          <a:p>
            <a:pPr marL="0" marR="0" lvl="0" indent="0" algn="l" rtl="0">
              <a:lnSpc>
                <a:spcPct val="100000"/>
              </a:lnSpc>
              <a:spcBef>
                <a:spcPts val="0"/>
              </a:spcBef>
              <a:spcAft>
                <a:spcPts val="0"/>
              </a:spcAft>
              <a:buClr>
                <a:srgbClr val="000000"/>
              </a:buClr>
              <a:buSzPts val="2400"/>
              <a:buFont typeface="Arial"/>
              <a:buNone/>
            </a:pPr>
            <a:r>
              <a:rPr lang="en-US" sz="1800" b="1" u="sng" dirty="0">
                <a:solidFill>
                  <a:schemeClr val="hlink"/>
                </a:solidFill>
                <a:hlinkClick r:id="rId5"/>
              </a:rPr>
              <a:t>www.gsa.gov/schedule</a:t>
            </a:r>
            <a:r>
              <a:rPr lang="en-US" sz="1800" b="1" dirty="0"/>
              <a:t> </a:t>
            </a:r>
            <a:endParaRPr sz="1800" b="1" dirty="0"/>
          </a:p>
          <a:p>
            <a:pPr marL="0" marR="0" lvl="0" indent="0" algn="l" rtl="0">
              <a:lnSpc>
                <a:spcPct val="100000"/>
              </a:lnSpc>
              <a:spcBef>
                <a:spcPts val="0"/>
              </a:spcBef>
              <a:spcAft>
                <a:spcPts val="0"/>
              </a:spcAft>
              <a:buClr>
                <a:srgbClr val="000000"/>
              </a:buClr>
              <a:buSzPts val="2400"/>
              <a:buFont typeface="Arial"/>
              <a:buNone/>
            </a:pPr>
            <a:endParaRPr dirty="0"/>
          </a:p>
          <a:p>
            <a:pPr marL="0" marR="0" lvl="0" indent="0" algn="l" rtl="0">
              <a:lnSpc>
                <a:spcPct val="100000"/>
              </a:lnSpc>
              <a:spcBef>
                <a:spcPts val="0"/>
              </a:spcBef>
              <a:spcAft>
                <a:spcPts val="0"/>
              </a:spcAft>
              <a:buClr>
                <a:srgbClr val="000000"/>
              </a:buClr>
              <a:buSzPts val="2400"/>
              <a:buFont typeface="Arial"/>
              <a:buNone/>
            </a:pPr>
            <a:r>
              <a:rPr lang="en-US" sz="1800" b="1" i="0" u="sng" strike="noStrike" cap="none" dirty="0">
                <a:solidFill>
                  <a:schemeClr val="hlink"/>
                </a:solidFill>
                <a:hlinkClick r:id="rId6"/>
              </a:rPr>
              <a:t>www.gsa.gov/events</a:t>
            </a:r>
            <a:r>
              <a:rPr lang="en-US" sz="1800" b="1" i="0" strike="noStrike" cap="none" dirty="0">
                <a:solidFill>
                  <a:srgbClr val="005390"/>
                </a:solidFill>
              </a:rPr>
              <a:t> </a:t>
            </a:r>
            <a:endParaRPr sz="1800" b="1" dirty="0">
              <a:solidFill>
                <a:srgbClr val="005390"/>
              </a:solidFill>
            </a:endParaRPr>
          </a:p>
          <a:p>
            <a:pPr marL="0" marR="0" lvl="0" indent="0" algn="l" rtl="0">
              <a:lnSpc>
                <a:spcPct val="100000"/>
              </a:lnSpc>
              <a:spcBef>
                <a:spcPts val="0"/>
              </a:spcBef>
              <a:spcAft>
                <a:spcPts val="0"/>
              </a:spcAft>
              <a:buClr>
                <a:srgbClr val="000000"/>
              </a:buClr>
              <a:buSzPts val="2400"/>
              <a:buFont typeface="Arial"/>
              <a:buNone/>
            </a:pPr>
            <a:endParaRPr sz="1800" b="1" dirty="0">
              <a:solidFill>
                <a:srgbClr val="005390"/>
              </a:solidFill>
            </a:endParaRPr>
          </a:p>
          <a:p>
            <a:pPr marL="0" lvl="0" indent="0" algn="l" rtl="0">
              <a:spcBef>
                <a:spcPts val="0"/>
              </a:spcBef>
              <a:spcAft>
                <a:spcPts val="0"/>
              </a:spcAft>
              <a:buClr>
                <a:schemeClr val="dk1"/>
              </a:buClr>
              <a:buSzPts val="2400"/>
              <a:buFont typeface="Arial"/>
              <a:buNone/>
            </a:pPr>
            <a:r>
              <a:rPr lang="en-US" sz="1800" b="1" u="sng" dirty="0">
                <a:solidFill>
                  <a:schemeClr val="hlink"/>
                </a:solidFill>
                <a:hlinkClick r:id="rId7"/>
              </a:rPr>
              <a:t>www.gsa.gov/smallbizresources</a:t>
            </a:r>
            <a:r>
              <a:rPr lang="en-US" sz="1800" b="1" dirty="0">
                <a:solidFill>
                  <a:srgbClr val="005390"/>
                </a:solidFill>
              </a:rPr>
              <a:t> </a:t>
            </a:r>
            <a:endParaRPr sz="1800" b="1" dirty="0">
              <a:solidFill>
                <a:srgbClr val="005390"/>
              </a:solidFill>
            </a:endParaRPr>
          </a:p>
          <a:p>
            <a:pPr marL="0" lvl="0" indent="0" algn="l" rtl="0">
              <a:spcBef>
                <a:spcPts val="0"/>
              </a:spcBef>
              <a:spcAft>
                <a:spcPts val="0"/>
              </a:spcAft>
              <a:buClr>
                <a:schemeClr val="dk1"/>
              </a:buClr>
              <a:buSzPts val="2400"/>
              <a:buFont typeface="Arial"/>
              <a:buNone/>
            </a:pPr>
            <a:endParaRPr sz="1800" b="1" dirty="0">
              <a:solidFill>
                <a:srgbClr val="005390"/>
              </a:solidFill>
            </a:endParaRPr>
          </a:p>
          <a:p>
            <a:pPr marL="0" lvl="0" indent="0" algn="l" rtl="0">
              <a:spcBef>
                <a:spcPts val="0"/>
              </a:spcBef>
              <a:spcAft>
                <a:spcPts val="0"/>
              </a:spcAft>
              <a:buClr>
                <a:schemeClr val="dk1"/>
              </a:buClr>
              <a:buSzPts val="2400"/>
              <a:buFont typeface="Arial"/>
              <a:buNone/>
            </a:pPr>
            <a:r>
              <a:rPr lang="en-US" sz="1800" b="1" u="sng" dirty="0">
                <a:solidFill>
                  <a:schemeClr val="hlink"/>
                </a:solidFill>
                <a:hlinkClick r:id="rId8"/>
              </a:rPr>
              <a:t>https://interact.gsa.gov/groups/small-business-solutions</a:t>
            </a:r>
            <a:r>
              <a:rPr lang="en-US" sz="1800" b="1" dirty="0">
                <a:solidFill>
                  <a:srgbClr val="005390"/>
                </a:solidFill>
              </a:rPr>
              <a:t> </a:t>
            </a:r>
            <a:endParaRPr sz="1800" b="1" dirty="0">
              <a:solidFill>
                <a:srgbClr val="005390"/>
              </a:solidFill>
            </a:endParaRPr>
          </a:p>
          <a:p>
            <a:pPr marL="0" lvl="0" indent="0" algn="l" rtl="0">
              <a:spcBef>
                <a:spcPts val="0"/>
              </a:spcBef>
              <a:spcAft>
                <a:spcPts val="0"/>
              </a:spcAft>
              <a:buClr>
                <a:schemeClr val="dk1"/>
              </a:buClr>
              <a:buSzPts val="2400"/>
              <a:buFont typeface="Arial"/>
              <a:buNone/>
            </a:pPr>
            <a:endParaRPr sz="1800" b="1" dirty="0">
              <a:solidFill>
                <a:srgbClr val="005390"/>
              </a:solidFill>
            </a:endParaRPr>
          </a:p>
          <a:p>
            <a:pPr marL="0" lvl="0" indent="0" algn="l" rtl="0">
              <a:spcBef>
                <a:spcPts val="0"/>
              </a:spcBef>
              <a:spcAft>
                <a:spcPts val="0"/>
              </a:spcAft>
              <a:buClr>
                <a:schemeClr val="dk1"/>
              </a:buClr>
              <a:buSzPts val="2400"/>
              <a:buFont typeface="Arial"/>
              <a:buNone/>
            </a:pPr>
            <a:r>
              <a:rPr lang="en-US" sz="1800" b="1" dirty="0">
                <a:solidFill>
                  <a:schemeClr val="dk1"/>
                </a:solidFill>
              </a:rPr>
              <a:t>Georgia PTAC - </a:t>
            </a:r>
            <a:r>
              <a:rPr lang="en-US" sz="1800" b="1" u="sng" dirty="0">
                <a:solidFill>
                  <a:schemeClr val="hlink"/>
                </a:solidFill>
                <a:hlinkClick r:id="rId9"/>
              </a:rPr>
              <a:t>https://gtpac.org/</a:t>
            </a:r>
            <a:r>
              <a:rPr lang="en-US" sz="1800" b="1" dirty="0">
                <a:solidFill>
                  <a:schemeClr val="dk1"/>
                </a:solidFill>
              </a:rPr>
              <a:t> </a:t>
            </a:r>
            <a:endParaRPr sz="1800" b="1" dirty="0">
              <a:solidFill>
                <a:schemeClr val="dk1"/>
              </a:solidFill>
            </a:endParaRPr>
          </a:p>
          <a:p>
            <a:pPr marL="0" lvl="0" indent="0" algn="l" rtl="0">
              <a:spcBef>
                <a:spcPts val="0"/>
              </a:spcBef>
              <a:spcAft>
                <a:spcPts val="0"/>
              </a:spcAft>
              <a:buClr>
                <a:schemeClr val="dk1"/>
              </a:buClr>
              <a:buSzPts val="2400"/>
              <a:buFont typeface="Arial"/>
              <a:buNone/>
            </a:pPr>
            <a:endParaRPr sz="1800" b="1" dirty="0">
              <a:solidFill>
                <a:schemeClr val="dk1"/>
              </a:solidFill>
            </a:endParaRPr>
          </a:p>
          <a:p>
            <a:pPr marL="0" lvl="0" indent="0" algn="l" rtl="0">
              <a:spcBef>
                <a:spcPts val="0"/>
              </a:spcBef>
              <a:spcAft>
                <a:spcPts val="0"/>
              </a:spcAft>
              <a:buClr>
                <a:schemeClr val="dk1"/>
              </a:buClr>
              <a:buSzPts val="2400"/>
              <a:buFont typeface="Arial"/>
              <a:buNone/>
            </a:pPr>
            <a:r>
              <a:rPr lang="en-US" sz="1800" b="1" dirty="0">
                <a:solidFill>
                  <a:schemeClr val="dk1"/>
                </a:solidFill>
              </a:rPr>
              <a:t>Email:  </a:t>
            </a:r>
            <a:r>
              <a:rPr lang="en-US" sz="1800" b="1" u="sng" dirty="0">
                <a:solidFill>
                  <a:schemeClr val="hlink"/>
                </a:solidFill>
                <a:hlinkClick r:id="rId10"/>
              </a:rPr>
              <a:t>maspmo@gsa.gov</a:t>
            </a:r>
            <a:r>
              <a:rPr lang="en-US" sz="1800" b="1" dirty="0">
                <a:solidFill>
                  <a:schemeClr val="dk1"/>
                </a:solidFill>
              </a:rPr>
              <a:t> </a:t>
            </a:r>
            <a:endParaRPr sz="1800" b="1" dirty="0">
              <a:solidFill>
                <a:schemeClr val="dk1"/>
              </a:solidFill>
            </a:endParaRPr>
          </a:p>
        </p:txBody>
      </p:sp>
      <p:pic>
        <p:nvPicPr>
          <p:cNvPr id="548" name="Google Shape;548;p79" descr="Minority Business Development Agency  U.S. Department of Commerce logo">
            <a:extLst>
              <a:ext uri="{C183D7F6-B498-43B3-948B-1728B52AA6E4}">
                <adec:decorative xmlns:adec="http://schemas.microsoft.com/office/drawing/2017/decorative" val="0"/>
              </a:ext>
            </a:extLst>
          </p:cNvPr>
          <p:cNvPicPr preferRelativeResize="0"/>
          <p:nvPr/>
        </p:nvPicPr>
        <p:blipFill>
          <a:blip r:embed="rId11">
            <a:alphaModFix/>
          </a:blip>
          <a:stretch>
            <a:fillRect/>
          </a:stretch>
        </p:blipFill>
        <p:spPr>
          <a:xfrm>
            <a:off x="6746700" y="5142938"/>
            <a:ext cx="1888400" cy="1345425"/>
          </a:xfrm>
          <a:prstGeom prst="rect">
            <a:avLst/>
          </a:prstGeom>
          <a:noFill/>
          <a:ln>
            <a:noFill/>
          </a:ln>
        </p:spPr>
      </p:pic>
      <p:pic>
        <p:nvPicPr>
          <p:cNvPr id="549" name="Google Shape;549;p79" descr="Association of Procurement Technical Assistance Centers APTAC logo"/>
          <p:cNvPicPr preferRelativeResize="0"/>
          <p:nvPr/>
        </p:nvPicPr>
        <p:blipFill>
          <a:blip r:embed="rId12">
            <a:alphaModFix/>
          </a:blip>
          <a:stretch>
            <a:fillRect/>
          </a:stretch>
        </p:blipFill>
        <p:spPr>
          <a:xfrm>
            <a:off x="3853932" y="5714738"/>
            <a:ext cx="2143683" cy="607377"/>
          </a:xfrm>
          <a:prstGeom prst="rect">
            <a:avLst/>
          </a:prstGeom>
          <a:noFill/>
          <a:ln>
            <a:noFill/>
          </a:ln>
        </p:spPr>
      </p:pic>
      <p:sp>
        <p:nvSpPr>
          <p:cNvPr id="550" name="Google Shape;550;p79"/>
          <p:cNvSpPr txBox="1">
            <a:spLocks noGrp="1"/>
          </p:cNvSpPr>
          <p:nvPr>
            <p:ph type="title"/>
          </p:nvPr>
        </p:nvSpPr>
        <p:spPr>
          <a:xfrm>
            <a:off x="457200" y="406925"/>
            <a:ext cx="8229600" cy="7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Helpful Links</a:t>
            </a:r>
            <a:endParaRPr sz="2800" b="1" dirty="0"/>
          </a:p>
        </p:txBody>
      </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80" descr="untitled"/>
          <p:cNvPicPr preferRelativeResize="0"/>
          <p:nvPr/>
        </p:nvPicPr>
        <p:blipFill rotWithShape="1">
          <a:blip r:embed="rId3">
            <a:alphaModFix/>
          </a:blip>
          <a:srcRect/>
          <a:stretch/>
        </p:blipFill>
        <p:spPr>
          <a:xfrm>
            <a:off x="2656301" y="1300975"/>
            <a:ext cx="4075525" cy="4878500"/>
          </a:xfrm>
          <a:prstGeom prst="rect">
            <a:avLst/>
          </a:prstGeom>
          <a:noFill/>
          <a:ln>
            <a:noFill/>
          </a:ln>
          <a:effectLst>
            <a:outerShdw blurRad="149987" dist="250190" dir="8460000" algn="ctr">
              <a:srgbClr val="000000">
                <a:alpha val="27450"/>
              </a:srgbClr>
            </a:outerShdw>
          </a:effectLst>
        </p:spPr>
      </p:pic>
      <p:sp>
        <p:nvSpPr>
          <p:cNvPr id="2" name="Title 1">
            <a:extLst>
              <a:ext uri="{FF2B5EF4-FFF2-40B4-BE49-F238E27FC236}">
                <a16:creationId xmlns:a16="http://schemas.microsoft.com/office/drawing/2014/main" id="{0AB6AE2C-6109-7CCB-A676-33797A7DFD12}"/>
              </a:ext>
            </a:extLst>
          </p:cNvPr>
          <p:cNvSpPr>
            <a:spLocks noGrp="1"/>
          </p:cNvSpPr>
          <p:nvPr>
            <p:ph type="title"/>
          </p:nvPr>
        </p:nvSpPr>
        <p:spPr/>
        <p:txBody>
          <a:bodyPr/>
          <a:lstStyle/>
          <a:p>
            <a:pPr>
              <a:buNone/>
            </a:pPr>
            <a:r>
              <a:rPr lang="en-US" dirty="0">
                <a:solidFill>
                  <a:schemeClr val="bg1"/>
                </a:solidFill>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p:nvPr/>
        </p:nvSpPr>
        <p:spPr>
          <a:xfrm>
            <a:off x="346200" y="1770825"/>
            <a:ext cx="8151600" cy="3678000"/>
          </a:xfrm>
          <a:prstGeom prst="rect">
            <a:avLst/>
          </a:prstGeom>
          <a:noFill/>
          <a:ln>
            <a:noFill/>
          </a:ln>
        </p:spPr>
        <p:txBody>
          <a:bodyPr spcFirstLastPara="1" wrap="square" lIns="91400" tIns="45650" rIns="91400" bIns="45650" anchor="t" anchorCtr="0">
            <a:noAutofit/>
          </a:bodyPr>
          <a:lstStyle/>
          <a:p>
            <a:pPr marL="0" marR="0" lvl="0" indent="0" algn="l" rtl="0">
              <a:lnSpc>
                <a:spcPct val="100000"/>
              </a:lnSpc>
              <a:spcBef>
                <a:spcPts val="0"/>
              </a:spcBef>
              <a:spcAft>
                <a:spcPts val="0"/>
              </a:spcAft>
              <a:buClr>
                <a:srgbClr val="000000"/>
              </a:buClr>
              <a:buSzPts val="2399"/>
              <a:buFont typeface="Arial"/>
              <a:buNone/>
            </a:pPr>
            <a:r>
              <a:rPr lang="en-US" sz="2200" b="1" i="0" u="none" strike="noStrike" cap="none" dirty="0">
                <a:solidFill>
                  <a:schemeClr val="dk1"/>
                </a:solidFill>
              </a:rPr>
              <a:t>What is the MAS Roadmap?</a:t>
            </a:r>
            <a:endParaRPr sz="2200" b="1" dirty="0">
              <a:solidFill>
                <a:schemeClr val="dk1"/>
              </a:solidFill>
            </a:endParaRPr>
          </a:p>
          <a:p>
            <a:pPr marL="0" marR="0" lvl="0" indent="0" algn="l" rtl="0">
              <a:lnSpc>
                <a:spcPct val="100000"/>
              </a:lnSpc>
              <a:spcBef>
                <a:spcPts val="0"/>
              </a:spcBef>
              <a:spcAft>
                <a:spcPts val="0"/>
              </a:spcAft>
              <a:buClr>
                <a:srgbClr val="000000"/>
              </a:buClr>
              <a:buSzPts val="2399"/>
              <a:buFont typeface="Arial"/>
              <a:buNone/>
            </a:pPr>
            <a:endParaRPr sz="2200" dirty="0">
              <a:solidFill>
                <a:schemeClr val="dk1"/>
              </a:solidFill>
            </a:endParaRPr>
          </a:p>
          <a:p>
            <a:pPr marL="457200" marR="0" lvl="0" indent="-368300" algn="l" rtl="0">
              <a:lnSpc>
                <a:spcPct val="100000"/>
              </a:lnSpc>
              <a:spcBef>
                <a:spcPts val="0"/>
              </a:spcBef>
              <a:spcAft>
                <a:spcPts val="0"/>
              </a:spcAft>
              <a:buClr>
                <a:schemeClr val="dk1"/>
              </a:buClr>
              <a:buSzPts val="2200"/>
              <a:buChar char="●"/>
            </a:pPr>
            <a:r>
              <a:rPr lang="en-US" sz="2200" i="0" u="none" strike="noStrike" cap="none" dirty="0">
                <a:solidFill>
                  <a:schemeClr val="dk1"/>
                </a:solidFill>
              </a:rPr>
              <a:t>Provides information on the contract award process to make it easier to do business with the government</a:t>
            </a:r>
            <a:endParaRPr sz="2200" i="0" u="none" strike="noStrike" cap="none" dirty="0">
              <a:solidFill>
                <a:srgbClr val="000000"/>
              </a:solidFill>
            </a:endParaRPr>
          </a:p>
          <a:p>
            <a:pPr marL="0" marR="0" lvl="0" indent="0" algn="l" rtl="0">
              <a:lnSpc>
                <a:spcPct val="100000"/>
              </a:lnSpc>
              <a:spcBef>
                <a:spcPts val="0"/>
              </a:spcBef>
              <a:spcAft>
                <a:spcPts val="0"/>
              </a:spcAft>
              <a:buClr>
                <a:srgbClr val="000000"/>
              </a:buClr>
              <a:buSzPts val="2399"/>
              <a:buFont typeface="Arial"/>
              <a:buNone/>
            </a:pPr>
            <a:endParaRPr sz="2200" i="0" u="none" strike="noStrike" cap="none" dirty="0">
              <a:solidFill>
                <a:schemeClr val="dk1"/>
              </a:solidFill>
            </a:endParaRPr>
          </a:p>
          <a:p>
            <a:pPr marL="0" marR="0" lvl="0" indent="0" algn="l" rtl="0">
              <a:lnSpc>
                <a:spcPct val="100000"/>
              </a:lnSpc>
              <a:spcBef>
                <a:spcPts val="0"/>
              </a:spcBef>
              <a:spcAft>
                <a:spcPts val="0"/>
              </a:spcAft>
              <a:buClr>
                <a:srgbClr val="000000"/>
              </a:buClr>
              <a:buSzPts val="2399"/>
              <a:buFont typeface="Arial"/>
              <a:buNone/>
            </a:pPr>
            <a:r>
              <a:rPr lang="en-US" sz="2200" b="1" i="0" u="none" strike="noStrike" cap="none" dirty="0">
                <a:solidFill>
                  <a:schemeClr val="dk1"/>
                </a:solidFill>
              </a:rPr>
              <a:t>Why is this helpful?</a:t>
            </a:r>
            <a:endParaRPr sz="2200" b="1" i="0" u="none" strike="noStrike" cap="none" dirty="0">
              <a:solidFill>
                <a:schemeClr val="dk1"/>
              </a:solidFill>
            </a:endParaRPr>
          </a:p>
          <a:p>
            <a:pPr marL="0" marR="0" lvl="0" indent="0" algn="l" rtl="0">
              <a:lnSpc>
                <a:spcPct val="100000"/>
              </a:lnSpc>
              <a:spcBef>
                <a:spcPts val="0"/>
              </a:spcBef>
              <a:spcAft>
                <a:spcPts val="0"/>
              </a:spcAft>
              <a:buNone/>
            </a:pPr>
            <a:endParaRPr sz="2200" dirty="0">
              <a:solidFill>
                <a:schemeClr val="dk1"/>
              </a:solidFill>
            </a:endParaRPr>
          </a:p>
          <a:p>
            <a:pPr marL="457200" marR="0" lvl="0" indent="-368300" algn="l" rtl="0">
              <a:lnSpc>
                <a:spcPct val="100000"/>
              </a:lnSpc>
              <a:spcBef>
                <a:spcPts val="0"/>
              </a:spcBef>
              <a:spcAft>
                <a:spcPts val="0"/>
              </a:spcAft>
              <a:buClr>
                <a:schemeClr val="dk1"/>
              </a:buClr>
              <a:buSzPts val="2200"/>
              <a:buChar char="●"/>
            </a:pPr>
            <a:r>
              <a:rPr lang="en-US" sz="2200" i="0" u="none" strike="noStrike" cap="none" dirty="0">
                <a:solidFill>
                  <a:schemeClr val="dk1"/>
                </a:solidFill>
              </a:rPr>
              <a:t>Breaks down the offer process into easy to follow step-by-step instructions  </a:t>
            </a:r>
            <a:endParaRPr sz="2200" i="0" u="none" strike="noStrike" cap="none" dirty="0">
              <a:solidFill>
                <a:srgbClr val="000000"/>
              </a:solidFill>
            </a:endParaRPr>
          </a:p>
        </p:txBody>
      </p:sp>
      <p:sp>
        <p:nvSpPr>
          <p:cNvPr id="161" name="Google Shape;161;p35"/>
          <p:cNvSpPr txBox="1"/>
          <p:nvPr/>
        </p:nvSpPr>
        <p:spPr>
          <a:xfrm>
            <a:off x="104850" y="5368399"/>
            <a:ext cx="8934300" cy="3162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500" b="1" i="0" u="sng" strike="noStrike" cap="none" dirty="0">
                <a:solidFill>
                  <a:srgbClr val="0000FF"/>
                </a:solidFill>
                <a:hlinkClick r:id="rId3">
                  <a:extLst>
                    <a:ext uri="{A12FA001-AC4F-418D-AE19-62706E023703}">
                      <ahyp:hlinkClr xmlns:ahyp="http://schemas.microsoft.com/office/drawing/2018/hyperlinkcolor" val="tx"/>
                    </a:ext>
                  </a:extLst>
                </a:hlinkClick>
              </a:rPr>
              <a:t>www.gsa.gov/masroadmap</a:t>
            </a:r>
            <a:endParaRPr sz="2500" b="1" i="0" u="none" strike="noStrike" cap="none" dirty="0">
              <a:solidFill>
                <a:srgbClr val="0000FF"/>
              </a:solidFill>
            </a:endParaRPr>
          </a:p>
          <a:p>
            <a:pPr marL="0" marR="0" lvl="0" indent="0" algn="ctr" rtl="0">
              <a:lnSpc>
                <a:spcPct val="100000"/>
              </a:lnSpc>
              <a:spcBef>
                <a:spcPts val="0"/>
              </a:spcBef>
              <a:spcAft>
                <a:spcPts val="0"/>
              </a:spcAft>
              <a:buClr>
                <a:srgbClr val="000000"/>
              </a:buClr>
              <a:buSzPts val="2099"/>
              <a:buFont typeface="Arial"/>
              <a:buNone/>
            </a:pPr>
            <a:endParaRPr sz="2500" b="1" i="0" u="none" strike="noStrike" cap="none" dirty="0">
              <a:solidFill>
                <a:srgbClr val="0000FF"/>
              </a:solidFill>
              <a:latin typeface="Calibri"/>
              <a:ea typeface="Calibri"/>
              <a:cs typeface="Calibri"/>
              <a:sym typeface="Calibri"/>
            </a:endParaRPr>
          </a:p>
        </p:txBody>
      </p:sp>
      <p:sp>
        <p:nvSpPr>
          <p:cNvPr id="162" name="Google Shape;162;p35"/>
          <p:cNvSpPr txBox="1">
            <a:spLocks noGrp="1"/>
          </p:cNvSpPr>
          <p:nvPr>
            <p:ph type="title"/>
          </p:nvPr>
        </p:nvSpPr>
        <p:spPr>
          <a:xfrm>
            <a:off x="457200" y="468475"/>
            <a:ext cx="8229600" cy="58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t>MAS Roadmap</a:t>
            </a:r>
            <a:endParaRPr sz="29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6" descr="MAS Roadmap website screenshot.">
            <a:hlinkClick r:id="rId3"/>
          </p:cNvPr>
          <p:cNvPicPr preferRelativeResize="0"/>
          <p:nvPr/>
        </p:nvPicPr>
        <p:blipFill>
          <a:blip r:embed="rId4">
            <a:alphaModFix/>
          </a:blip>
          <a:stretch>
            <a:fillRect/>
          </a:stretch>
        </p:blipFill>
        <p:spPr>
          <a:xfrm>
            <a:off x="152400" y="1445000"/>
            <a:ext cx="8839204" cy="4152009"/>
          </a:xfrm>
          <a:prstGeom prst="rect">
            <a:avLst/>
          </a:prstGeom>
          <a:noFill/>
          <a:ln>
            <a:noFill/>
          </a:ln>
        </p:spPr>
      </p:pic>
      <p:sp>
        <p:nvSpPr>
          <p:cNvPr id="169" name="Google Shape;169;p36" descr="MAS Roadmap website left navigation.&#10;https://www.gsa.gov/masroadmap"/>
          <p:cNvSpPr/>
          <p:nvPr/>
        </p:nvSpPr>
        <p:spPr>
          <a:xfrm>
            <a:off x="268050" y="1511275"/>
            <a:ext cx="2132400" cy="3268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6" descr="MAS Roadmap website right navigation.&#10;https://www.gsa.gov/masroadmap"/>
          <p:cNvSpPr/>
          <p:nvPr/>
        </p:nvSpPr>
        <p:spPr>
          <a:xfrm>
            <a:off x="7329650" y="3172200"/>
            <a:ext cx="1564500" cy="1242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le 1">
            <a:extLst>
              <a:ext uri="{FF2B5EF4-FFF2-40B4-BE49-F238E27FC236}">
                <a16:creationId xmlns:a16="http://schemas.microsoft.com/office/drawing/2014/main" id="{2E4A6B48-0AF4-15D5-B13C-278DE0052480}"/>
              </a:ext>
            </a:extLst>
          </p:cNvPr>
          <p:cNvSpPr>
            <a:spLocks noGrp="1"/>
          </p:cNvSpPr>
          <p:nvPr>
            <p:ph type="title" idx="4294967295"/>
          </p:nvPr>
        </p:nvSpPr>
        <p:spPr>
          <a:xfrm>
            <a:off x="1173399" y="-35316"/>
            <a:ext cx="7886700" cy="1325563"/>
          </a:xfrm>
          <a:prstGeom prst="rect">
            <a:avLst/>
          </a:prstGeom>
        </p:spPr>
        <p:txBody>
          <a:bodyPr anchor="b"/>
          <a:lstStyle/>
          <a:p>
            <a:r>
              <a:rPr lang="en-US" dirty="0">
                <a:solidFill>
                  <a:schemeClr val="bg1"/>
                </a:solidFill>
              </a:rPr>
              <a:t>MAS Roadmap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7" descr="MAS Roadmap website.&#10;https://www.gsa.gov/masroadmap">
            <a:hlinkClick r:id="rId3"/>
          </p:cNvPr>
          <p:cNvPicPr preferRelativeResize="0"/>
          <p:nvPr/>
        </p:nvPicPr>
        <p:blipFill>
          <a:blip r:embed="rId4">
            <a:alphaModFix/>
          </a:blip>
          <a:stretch>
            <a:fillRect/>
          </a:stretch>
        </p:blipFill>
        <p:spPr>
          <a:xfrm>
            <a:off x="2081250" y="0"/>
            <a:ext cx="4981500" cy="6498950"/>
          </a:xfrm>
          <a:prstGeom prst="rect">
            <a:avLst/>
          </a:prstGeom>
          <a:noFill/>
          <a:ln>
            <a:noFill/>
          </a:ln>
        </p:spPr>
      </p:pic>
      <p:sp>
        <p:nvSpPr>
          <p:cNvPr id="2" name="Title 1">
            <a:extLst>
              <a:ext uri="{FF2B5EF4-FFF2-40B4-BE49-F238E27FC236}">
                <a16:creationId xmlns:a16="http://schemas.microsoft.com/office/drawing/2014/main" id="{96CA7A2A-1EF7-B4A6-6ACD-6A598CCD212F}"/>
              </a:ext>
            </a:extLst>
          </p:cNvPr>
          <p:cNvSpPr>
            <a:spLocks noGrp="1"/>
          </p:cNvSpPr>
          <p:nvPr>
            <p:ph type="title" idx="4294967295"/>
          </p:nvPr>
        </p:nvSpPr>
        <p:spPr>
          <a:xfrm>
            <a:off x="881569" y="1405985"/>
            <a:ext cx="7886700" cy="1325563"/>
          </a:xfrm>
          <a:prstGeom prst="rect">
            <a:avLst/>
          </a:prstGeom>
        </p:spPr>
        <p:txBody>
          <a:bodyPr/>
          <a:lstStyle/>
          <a:p>
            <a:r>
              <a:rPr lang="en-US" dirty="0">
                <a:solidFill>
                  <a:schemeClr val="bg1"/>
                </a:solidFill>
              </a:rPr>
              <a:t>MAS STEPS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t>The Structure</a:t>
            </a:r>
            <a:endParaRPr sz="3000" b="1"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2667</Words>
  <Application>Microsoft Office PowerPoint</Application>
  <PresentationFormat>On-screen Show (4:3)</PresentationFormat>
  <Paragraphs>550</Paragraphs>
  <Slides>51</Slides>
  <Notes>51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Calibri</vt:lpstr>
      <vt:lpstr>Helvetica Neue</vt:lpstr>
      <vt:lpstr>Arial</vt:lpstr>
      <vt:lpstr>Noto Sans Symbols</vt:lpstr>
      <vt:lpstr>Roboto</vt:lpstr>
      <vt:lpstr>Blank Presentation</vt:lpstr>
      <vt:lpstr>Blank Presentation</vt:lpstr>
      <vt:lpstr>How to Become a GSA Multiple Award Schedule Contractor </vt:lpstr>
      <vt:lpstr>The Roadmap The Structure The Market The Solicitation The Offer </vt:lpstr>
      <vt:lpstr>MAS Program</vt:lpstr>
      <vt:lpstr>MAS: Quick Facts</vt:lpstr>
      <vt:lpstr>The Roadmap</vt:lpstr>
      <vt:lpstr>MAS Roadmap</vt:lpstr>
      <vt:lpstr>MAS Roadmap</vt:lpstr>
      <vt:lpstr>MAS STEPS</vt:lpstr>
      <vt:lpstr>The Structure</vt:lpstr>
      <vt:lpstr>Multiple Award Schedule</vt:lpstr>
      <vt:lpstr>12 Large Categories</vt:lpstr>
      <vt:lpstr>MAS Subcategories</vt:lpstr>
      <vt:lpstr>MAS Subcategories (cont)</vt:lpstr>
      <vt:lpstr>What is a SIN?</vt:lpstr>
      <vt:lpstr>MAS Large Category   &gt;  Subcategory  &gt;  SIN</vt:lpstr>
      <vt:lpstr>Special Item Number (SIN) Structure – Example 1</vt:lpstr>
      <vt:lpstr>Special Item Number (SIN) Structure – Example 2</vt:lpstr>
      <vt:lpstr>GSA eLibrary</vt:lpstr>
      <vt:lpstr>The Market</vt:lpstr>
      <vt:lpstr>Have a solid understanding of the federal market for your product or service  Know the key players, critical policies, initiatives, and spending budgets for your target agencies.  Use this information to be proactive in finding opportunities and generating leads. </vt:lpstr>
      <vt:lpstr>Federal Procurement Data System (FPDS)</vt:lpstr>
      <vt:lpstr>Schedules Sales Query Plus (SSQ+)</vt:lpstr>
      <vt:lpstr>Schedules Sales Query  Plus (SSQ+) (cont)</vt:lpstr>
      <vt:lpstr>The Solicitation</vt:lpstr>
      <vt:lpstr>https://go.usa.gov/xSMJP </vt:lpstr>
      <vt:lpstr>Attachments / Links</vt:lpstr>
      <vt:lpstr>Base Solicitation</vt:lpstr>
      <vt:lpstr>Category Attachment from SAM.gov</vt:lpstr>
      <vt:lpstr>Search for “NAICS”</vt:lpstr>
      <vt:lpstr>Search for SIN “54151S”</vt:lpstr>
      <vt:lpstr>Evaluation Criteria Factor 1 - Corporate Experience</vt:lpstr>
      <vt:lpstr>Evaluation Criteria Factor 2 - Past Performance</vt:lpstr>
      <vt:lpstr>Evaluation Criteria Factor 3 - Quality Control</vt:lpstr>
      <vt:lpstr>Evaluation Criteria Factor 4 - Relevant Project Experience (Services Only)</vt:lpstr>
      <vt:lpstr>Evaluation Criteria Pricing Proposal</vt:lpstr>
      <vt:lpstr>Startup Springboard</vt:lpstr>
      <vt:lpstr>The Offer</vt:lpstr>
      <vt:lpstr>Items to Consider  Before Submitting an Offer</vt:lpstr>
      <vt:lpstr>SAM Registration and Certification</vt:lpstr>
      <vt:lpstr>Registration and Certification</vt:lpstr>
      <vt:lpstr>FAS ID</vt:lpstr>
      <vt:lpstr>FAS ID   https://eoffer.gsa.gov/ </vt:lpstr>
      <vt:lpstr>Offer Preparation</vt:lpstr>
      <vt:lpstr>www.gsa.gov/masscopeandtemplates</vt:lpstr>
      <vt:lpstr>Offer Preparation (cont)</vt:lpstr>
      <vt:lpstr>Offer Submission</vt:lpstr>
      <vt:lpstr>The Resources</vt:lpstr>
      <vt:lpstr>MAS Websites</vt:lpstr>
      <vt:lpstr>Helpful Links</vt:lpstr>
      <vt:lpstr>Helpful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6</cp:revision>
  <dcterms:modified xsi:type="dcterms:W3CDTF">2022-11-14T14:16:24Z</dcterms:modified>
</cp:coreProperties>
</file>