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2" r:id="rId2"/>
  </p:sldMasterIdLst>
  <p:notesMasterIdLst>
    <p:notesMasterId r:id="rId23"/>
  </p:notesMasterIdLst>
  <p:handoutMasterIdLst>
    <p:handoutMasterId r:id="rId24"/>
  </p:handoutMasterIdLst>
  <p:sldIdLst>
    <p:sldId id="321" r:id="rId3"/>
    <p:sldId id="323" r:id="rId4"/>
    <p:sldId id="343" r:id="rId5"/>
    <p:sldId id="316" r:id="rId6"/>
    <p:sldId id="345" r:id="rId7"/>
    <p:sldId id="347" r:id="rId8"/>
    <p:sldId id="346" r:id="rId9"/>
    <p:sldId id="344" r:id="rId10"/>
    <p:sldId id="319" r:id="rId11"/>
    <p:sldId id="307" r:id="rId12"/>
    <p:sldId id="276" r:id="rId13"/>
    <p:sldId id="332" r:id="rId14"/>
    <p:sldId id="322" r:id="rId15"/>
    <p:sldId id="277" r:id="rId16"/>
    <p:sldId id="278" r:id="rId17"/>
    <p:sldId id="279" r:id="rId18"/>
    <p:sldId id="280" r:id="rId19"/>
    <p:sldId id="291" r:id="rId20"/>
    <p:sldId id="330" r:id="rId21"/>
    <p:sldId id="331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88"/>
    <a:srgbClr val="FFFFFF"/>
    <a:srgbClr val="003399"/>
    <a:srgbClr val="5F93D3"/>
    <a:srgbClr val="4283BE"/>
    <a:srgbClr val="336699"/>
    <a:srgbClr val="FFCC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58" autoAdjust="0"/>
    <p:restoredTop sz="83036" autoAdjust="0"/>
  </p:normalViewPr>
  <p:slideViewPr>
    <p:cSldViewPr>
      <p:cViewPr varScale="1">
        <p:scale>
          <a:sx n="46" d="100"/>
          <a:sy n="46" d="100"/>
        </p:scale>
        <p:origin x="-1168" y="-60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BC7681-DC4F-4654-A865-EB3DCCA71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DE7E7A3-AE19-4508-8178-93F9C0237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6" rIns="93173" bIns="46586" anchor="b"/>
          <a:lstStyle/>
          <a:p>
            <a:pPr algn="r" defTabSz="931863" eaLnBrk="0" hangingPunct="0"/>
            <a:fld id="{F43DB39E-59BE-474A-BCC0-016FB233321E}" type="slidenum">
              <a:rPr lang="en-US" sz="1200">
                <a:latin typeface="Times" pitchFamily="18" charset="0"/>
              </a:rPr>
              <a:pPr algn="r" defTabSz="931863" eaLnBrk="0" hangingPunct="0"/>
              <a:t>1</a:t>
            </a:fld>
            <a:endParaRPr lang="en-US" sz="1200" dirty="0">
              <a:latin typeface="Times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05F11-6A20-4F5C-99BE-B17A58251699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3BE8E-8240-47D0-8507-71068E3E930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4416425"/>
            <a:ext cx="6183312" cy="4510088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z="1400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3" tIns="46586" rIns="93173" bIns="46586" anchor="b"/>
          <a:lstStyle/>
          <a:p>
            <a:pPr algn="r" defTabSz="931863" eaLnBrk="0" hangingPunct="0"/>
            <a:fld id="{B9F49C8E-602B-4860-922C-673A27591065}" type="slidenum">
              <a:rPr lang="en-US" sz="1200">
                <a:latin typeface="Times" pitchFamily="18" charset="0"/>
              </a:rPr>
              <a:pPr algn="r" defTabSz="931863" eaLnBrk="0" hangingPunct="0"/>
              <a:t>12</a:t>
            </a:fld>
            <a:endParaRPr lang="en-US" sz="1200" dirty="0">
              <a:latin typeface="Times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82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46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000" b="1" dirty="0" smtClean="0"/>
              <a:t>SLIDE 10 is an example of how we decide what category of properties are included in a particular area’s study.</a:t>
            </a:r>
          </a:p>
          <a:p>
            <a:pPr eaLnBrk="1" hangingPunct="1">
              <a:buFontTx/>
              <a:buChar char="•"/>
            </a:pPr>
            <a:r>
              <a:rPr lang="en-US" sz="2000" b="1" dirty="0" smtClean="0"/>
              <a:t>Discuss the slide</a:t>
            </a:r>
          </a:p>
          <a:p>
            <a:pPr eaLnBrk="1" hangingPunct="1">
              <a:buFontTx/>
              <a:buChar char="•"/>
            </a:pPr>
            <a:endParaRPr lang="en-US" sz="2000" b="1" dirty="0" smtClean="0"/>
          </a:p>
          <a:p>
            <a:pPr eaLnBrk="1" hangingPunct="1"/>
            <a:r>
              <a:rPr lang="en-US" sz="3200" b="1" dirty="0" smtClean="0"/>
              <a:t>Next Slide</a:t>
            </a:r>
          </a:p>
          <a:p>
            <a:pPr eaLnBrk="1" hangingPunct="1"/>
            <a:endParaRPr lang="en-US" sz="3200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E7E7A3-AE19-4508-8178-93F9C0237F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713DE-4B2C-42EC-99E2-D766B07378C9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z="2800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63638-37BE-4E72-BFF8-B1E3857582F5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B5612-50E9-4558-B077-2DDDB0496DF2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4416425"/>
            <a:ext cx="5724525" cy="4183063"/>
          </a:xfrm>
          <a:noFill/>
          <a:ln/>
        </p:spPr>
        <p:txBody>
          <a:bodyPr/>
          <a:lstStyle/>
          <a:p>
            <a:pPr marL="1143000" lvl="2" indent="-228600"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A1C04-239E-41A2-9F62-CC42C959A29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12F5B-4193-40F6-9031-187C26AFEBD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z="2000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DC48F-DCCD-4C36-98B7-D8356F3687B8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6399F-C3D0-4D06-8AB8-891A189C631B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4648200"/>
            <a:ext cx="6413500" cy="4183063"/>
          </a:xfrm>
          <a:noFill/>
          <a:ln/>
        </p:spPr>
        <p:txBody>
          <a:bodyPr/>
          <a:lstStyle/>
          <a:p>
            <a:pPr marL="228600" indent="-228600" eaLnBrk="1" hangingPunct="1"/>
            <a:endParaRPr lang="en-US" sz="2800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8D9B4-DD40-4A85-975D-E39712517128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2000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3CDD3-6823-4DD6-B906-E0E03C820DB6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14B-58A8-498A-8D15-BC8C60C2C30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14B-58A8-498A-8D15-BC8C60C2C30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14B-58A8-498A-8D15-BC8C60C2C30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50BB2-FDC5-4B04-AABD-2E65776BF37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9814B-58A8-498A-8D15-BC8C60C2C30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z="1800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E49E7-7B73-4048-8A75-CEEA3B954628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 eaLnBrk="0" hangingPunct="0">
              <a:defRPr/>
            </a:pPr>
            <a:r>
              <a:rPr lang="en-US" sz="3600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Office of Governmentwide Policy</a:t>
            </a:r>
          </a:p>
        </p:txBody>
      </p:sp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 eaLnBrk="0" hangingPunct="0">
              <a:defRPr/>
            </a:pPr>
            <a:r>
              <a:rPr lang="en-US" sz="1400" b="1" dirty="0">
                <a:solidFill>
                  <a:srgbClr val="4C4C4C"/>
                </a:solidFill>
                <a:latin typeface="Arial" charset="0"/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384C5-F2D8-4EEA-BEC2-DB493E407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3AC4-3424-497B-AAFF-C44A43560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457200"/>
            <a:ext cx="10477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4975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913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24400" y="914400"/>
            <a:ext cx="395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4C4C4C"/>
                </a:solidFill>
                <a:latin typeface="Arial" charset="0"/>
              </a:rPr>
              <a:t>U.S. General Services Administration</a:t>
            </a:r>
          </a:p>
          <a:p>
            <a:pPr algn="ctr" eaLnBrk="0" hangingPunct="0">
              <a:defRPr/>
            </a:pPr>
            <a:r>
              <a:rPr lang="en-US" sz="1800" dirty="0">
                <a:solidFill>
                  <a:srgbClr val="4C4C4C"/>
                </a:solidFill>
                <a:latin typeface="Arial" charset="0"/>
              </a:rPr>
              <a:t>Office of Governmentwide Policy</a:t>
            </a:r>
            <a:endParaRPr lang="en-US" sz="1800" dirty="0">
              <a:latin typeface="Arial" charset="0"/>
            </a:endParaRP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0" y="1905000"/>
            <a:ext cx="3886200" cy="3810000"/>
          </a:xfrm>
        </p:spPr>
        <p:txBody>
          <a:bodyPr/>
          <a:lstStyle>
            <a:lvl1pPr algn="r">
              <a:lnSpc>
                <a:spcPct val="80000"/>
              </a:lnSpc>
              <a:defRPr sz="4200" b="0">
                <a:solidFill>
                  <a:srgbClr val="ECEFF8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4FFF-C05A-4496-AD9E-CA2AAA780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F9D61-3493-497A-9F71-9CEF4905E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4941F-0EB1-487B-9210-5FE7D27DF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6E83-8F00-4E1D-AC48-FCB411706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5C76-2261-460D-9F27-3CC05E8AB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2540C-AB74-4822-923D-97B5019BA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B3EB-1928-4109-B511-E6FF06340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C9DA-1E01-41E5-B73A-6401F0CBF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EEDC-2BA8-45A7-8B35-A79532D77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3FE5-7AD5-419E-8B2B-FD196CA1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6038-5A55-4E09-8EEF-F79638EAB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C2313-8768-4DAE-ACF3-D5040CE0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7772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657600"/>
            <a:ext cx="7772400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873B-2A98-42C1-BA3F-17FEDB81F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381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8374A-22EE-4B6B-B5AE-AFED1F174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90C8-B115-4F42-B58B-624114B84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58B6-920B-406A-A817-A1989F7C9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E89B-10EF-4C95-A5D3-BE163FE64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8EFC-8999-43BB-8EC5-2668585F5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1A37-A3AA-4B73-B6F1-4CE64AFC0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79878-054C-49C1-B0F9-4BC31C92C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98C3-48C0-41DE-9831-103E7D596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1BFE-3194-4B5C-BC0B-C3E2F25D5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888F-3DC7-4240-9DB8-F98CDC7C2B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24" name="Rectangle 5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13C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1pPr>
          </a:lstStyle>
          <a:p>
            <a:pPr>
              <a:defRPr/>
            </a:pPr>
            <a:fld id="{7671B61B-5327-4FC4-AA69-177BA4913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Federal Acquisition Service</a:t>
            </a:r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6152" name="Picture 55" descr="1239"/>
          <p:cNvPicPr>
            <a:picLocks noChangeAspect="1" noChangeArrowheads="1"/>
          </p:cNvPicPr>
          <p:nvPr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pitchFamily="34" charset="0"/>
        <a:buChar char="–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0913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Grotesque MT" charset="0"/>
              </a:defRPr>
            </a:lvl1pPr>
          </a:lstStyle>
          <a:p>
            <a:pPr>
              <a:defRPr/>
            </a:pPr>
            <a:fld id="{45E12D29-1AF2-46D0-B421-B073F86BD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6790" name="Line 6"/>
          <p:cNvSpPr>
            <a:spLocks noChangeShapeType="1"/>
          </p:cNvSpPr>
          <p:nvPr/>
        </p:nvSpPr>
        <p:spPr bwMode="auto">
          <a:xfrm flipH="1">
            <a:off x="1143000" y="1143000"/>
            <a:ext cx="8001000" cy="0"/>
          </a:xfrm>
          <a:prstGeom prst="line">
            <a:avLst/>
          </a:prstGeom>
          <a:noFill/>
          <a:ln w="381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228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perdie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travelpolicyemailnotific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usfa.dhs.gov/applications/hot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denning@gs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2"/>
          <p:cNvSpPr>
            <a:spLocks noChangeArrowheads="1"/>
          </p:cNvSpPr>
          <p:nvPr/>
        </p:nvSpPr>
        <p:spPr bwMode="auto">
          <a:xfrm>
            <a:off x="0" y="175260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04813" eaLnBrk="0" hangingPunct="0"/>
            <a:r>
              <a:rPr lang="en-US" sz="3600" dirty="0">
                <a:solidFill>
                  <a:schemeClr val="bg1"/>
                </a:solidFill>
                <a:ea typeface="ヒラギノ角ゴ Pro W3"/>
                <a:cs typeface="ヒラギノ角ゴ Pro W3"/>
              </a:rPr>
              <a:t>Of	fice of Governmentwide Policy</a:t>
            </a:r>
          </a:p>
        </p:txBody>
      </p:sp>
      <p:sp>
        <p:nvSpPr>
          <p:cNvPr id="10243" name="Rectangle 27"/>
          <p:cNvSpPr>
            <a:spLocks noChangeArrowheads="1"/>
          </p:cNvSpPr>
          <p:nvPr/>
        </p:nvSpPr>
        <p:spPr bwMode="auto">
          <a:xfrm>
            <a:off x="457200" y="2743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b="1" dirty="0"/>
              <a:t>GSA’s Per Diem Rate Setting </a:t>
            </a:r>
            <a:r>
              <a:rPr lang="en-US" b="1" dirty="0" smtClean="0"/>
              <a:t>Methodology 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the Continental United States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Travel Management Policy </a:t>
            </a:r>
          </a:p>
          <a:p>
            <a:r>
              <a:rPr lang="en-US" b="1" dirty="0"/>
              <a:t>Office </a:t>
            </a:r>
            <a:r>
              <a:rPr lang="en-US" b="1" dirty="0" smtClean="0"/>
              <a:t>of Transportation </a:t>
            </a:r>
            <a:r>
              <a:rPr lang="en-US" b="1" dirty="0"/>
              <a:t>and </a:t>
            </a:r>
            <a:r>
              <a:rPr lang="en-US" b="1" dirty="0" smtClean="0"/>
              <a:t>Asset Management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477838" y="4648200"/>
            <a:ext cx="78279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eaLnBrk="0" hangingPunct="0">
              <a:lnSpc>
                <a:spcPct val="105000"/>
              </a:lnSpc>
              <a:spcBef>
                <a:spcPct val="150000"/>
              </a:spcBef>
            </a:pP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Per Diem Methodology</a:t>
            </a:r>
          </a:p>
        </p:txBody>
      </p:sp>
      <p:grpSp>
        <p:nvGrpSpPr>
          <p:cNvPr id="1029" name="Diagram 3"/>
          <p:cNvGrpSpPr>
            <a:grpSpLocks noChangeAspect="1"/>
          </p:cNvGrpSpPr>
          <p:nvPr/>
        </p:nvGrpSpPr>
        <p:grpSpPr bwMode="auto">
          <a:xfrm>
            <a:off x="1931988" y="1824038"/>
            <a:ext cx="5280025" cy="2813050"/>
            <a:chOff x="1217" y="1053"/>
            <a:chExt cx="3326" cy="1772"/>
          </a:xfrm>
        </p:grpSpPr>
        <p:sp>
          <p:nvSpPr>
            <p:cNvPr id="1032" name="_s1028"/>
            <p:cNvSpPr>
              <a:spLocks noChangeArrowheads="1" noTextEdit="1"/>
            </p:cNvSpPr>
            <p:nvPr/>
          </p:nvSpPr>
          <p:spPr bwMode="auto">
            <a:xfrm>
              <a:off x="2430" y="1368"/>
              <a:ext cx="900" cy="900"/>
            </a:xfrm>
            <a:prstGeom prst="ellipse">
              <a:avLst/>
            </a:prstGeom>
            <a:solidFill>
              <a:srgbClr val="0399FF">
                <a:alpha val="50195"/>
              </a:srgbClr>
            </a:solidFill>
            <a:ln w="9525">
              <a:solidFill>
                <a:srgbClr val="4B595B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033" name="_s1029"/>
            <p:cNvSpPr>
              <a:spLocks noChangeArrowheads="1"/>
            </p:cNvSpPr>
            <p:nvPr/>
          </p:nvSpPr>
          <p:spPr bwMode="auto">
            <a:xfrm>
              <a:off x="2430" y="1053"/>
              <a:ext cx="90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dirty="0">
                  <a:solidFill>
                    <a:srgbClr val="000066"/>
                  </a:solidFill>
                </a:rPr>
                <a:t>Primary ZIP Codes </a:t>
              </a:r>
            </a:p>
          </p:txBody>
        </p:sp>
        <p:sp>
          <p:nvSpPr>
            <p:cNvPr id="1034" name="_s1030"/>
            <p:cNvSpPr>
              <a:spLocks noChangeArrowheads="1" noTextEdit="1"/>
            </p:cNvSpPr>
            <p:nvPr/>
          </p:nvSpPr>
          <p:spPr bwMode="auto">
            <a:xfrm>
              <a:off x="2726" y="1881"/>
              <a:ext cx="900" cy="900"/>
            </a:xfrm>
            <a:prstGeom prst="ellipse">
              <a:avLst/>
            </a:prstGeom>
            <a:solidFill>
              <a:srgbClr val="F60802">
                <a:alpha val="50195"/>
              </a:srgbClr>
            </a:solidFill>
            <a:ln w="9525">
              <a:solidFill>
                <a:srgbClr val="F6080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035" name="_s1031"/>
            <p:cNvSpPr>
              <a:spLocks noChangeArrowheads="1"/>
            </p:cNvSpPr>
            <p:nvPr/>
          </p:nvSpPr>
          <p:spPr bwMode="auto">
            <a:xfrm>
              <a:off x="3643" y="2600"/>
              <a:ext cx="90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dirty="0">
                  <a:solidFill>
                    <a:srgbClr val="000066"/>
                  </a:solidFill>
                </a:rPr>
                <a:t>    Mid-Range </a:t>
              </a:r>
            </a:p>
            <a:p>
              <a:pPr algn="ctr"/>
              <a:r>
                <a:rPr lang="en-US" sz="2800" dirty="0">
                  <a:solidFill>
                    <a:srgbClr val="000066"/>
                  </a:solidFill>
                </a:rPr>
                <a:t>     Priced Properties </a:t>
              </a:r>
            </a:p>
          </p:txBody>
        </p:sp>
        <p:sp>
          <p:nvSpPr>
            <p:cNvPr id="1036" name="_s1032"/>
            <p:cNvSpPr>
              <a:spLocks noChangeArrowheads="1" noTextEdit="1"/>
            </p:cNvSpPr>
            <p:nvPr/>
          </p:nvSpPr>
          <p:spPr bwMode="auto">
            <a:xfrm>
              <a:off x="2133" y="1880"/>
              <a:ext cx="900" cy="900"/>
            </a:xfrm>
            <a:prstGeom prst="ellipse">
              <a:avLst/>
            </a:prstGeom>
            <a:solidFill>
              <a:srgbClr val="F1FD09">
                <a:alpha val="50195"/>
              </a:srgbClr>
            </a:solidFill>
            <a:ln w="9525">
              <a:solidFill>
                <a:srgbClr val="F1FD09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037" name="_s1033"/>
            <p:cNvSpPr>
              <a:spLocks noChangeArrowheads="1"/>
            </p:cNvSpPr>
            <p:nvPr/>
          </p:nvSpPr>
          <p:spPr bwMode="auto">
            <a:xfrm>
              <a:off x="1217" y="2600"/>
              <a:ext cx="90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en-US" sz="2800" dirty="0">
                  <a:solidFill>
                    <a:srgbClr val="000066"/>
                  </a:solidFill>
                </a:rPr>
                <a:t>FEMA </a:t>
              </a:r>
            </a:p>
            <a:p>
              <a:pPr algn="ctr"/>
              <a:r>
                <a:rPr lang="en-US" sz="2800" dirty="0">
                  <a:solidFill>
                    <a:srgbClr val="000066"/>
                  </a:solidFill>
                </a:rPr>
                <a:t>Fire Safe Properties </a:t>
              </a:r>
            </a:p>
          </p:txBody>
        </p:sp>
      </p:grpSp>
      <p:sp>
        <p:nvSpPr>
          <p:cNvPr id="1030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CEF484D-632C-4D26-BCCB-B6F9E835D60B}" type="slidenum">
              <a:rPr lang="en-US" sz="1200">
                <a:latin typeface="Grotesque MT"/>
              </a:rPr>
              <a:pPr algn="r" eaLnBrk="0" hangingPunct="0"/>
              <a:t>10</a:t>
            </a:fld>
            <a:endParaRPr lang="en-US" sz="1200" dirty="0">
              <a:latin typeface="Grotesque MT"/>
            </a:endParaRPr>
          </a:p>
        </p:txBody>
      </p:sp>
      <p:graphicFrame>
        <p:nvGraphicFramePr>
          <p:cNvPr id="1026" name="Diagram 3"/>
          <p:cNvGraphicFramePr>
            <a:graphicFrameLocks noChangeAspect="1"/>
          </p:cNvGraphicFramePr>
          <p:nvPr/>
        </p:nvGraphicFramePr>
        <p:xfrm>
          <a:off x="685800" y="1676400"/>
          <a:ext cx="7772400" cy="3810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381000" y="53340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CC0000"/>
              </a:buClr>
              <a:buSzPct val="150000"/>
            </a:pPr>
            <a:r>
              <a:rPr lang="en-US" sz="3200" dirty="0" smtClean="0">
                <a:solidFill>
                  <a:srgbClr val="336699"/>
                </a:solidFill>
              </a:rPr>
              <a:t>12K</a:t>
            </a:r>
            <a:r>
              <a:rPr lang="en-US" sz="3200" dirty="0">
                <a:solidFill>
                  <a:srgbClr val="336699"/>
                </a:solidFill>
              </a:rPr>
              <a:t>+ properties used; average </a:t>
            </a:r>
            <a:r>
              <a:rPr lang="en-US" sz="3200" dirty="0" smtClean="0">
                <a:solidFill>
                  <a:srgbClr val="336699"/>
                </a:solidFill>
              </a:rPr>
              <a:t>30 </a:t>
            </a:r>
            <a:r>
              <a:rPr lang="en-US" sz="3200" dirty="0">
                <a:solidFill>
                  <a:srgbClr val="336699"/>
                </a:solidFill>
              </a:rPr>
              <a:t>each NSA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BB91ACB0-B943-4223-B75E-816318C45C79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11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96863"/>
            <a:ext cx="7924800" cy="846137"/>
          </a:xfrm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Per Diem Methodology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975600" cy="4611688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Only data of hotels/motels; no condos, dorms, B&amp;Bs, cabins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No weekend travel rates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Data used: April – March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 txBox="1">
            <a:spLocks noGrp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232AA82-342A-4F3F-BF9B-011A3CBA385F}" type="slidenum">
              <a:rPr lang="en-US" sz="1200">
                <a:latin typeface="Grotesque MT"/>
              </a:rPr>
              <a:pPr algn="r" eaLnBrk="0" hangingPunct="0"/>
              <a:t>12</a:t>
            </a:fld>
            <a:endParaRPr lang="en-US" sz="1200" dirty="0">
              <a:latin typeface="Grotesque MT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924800" cy="731838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Methodology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16000" y="1385888"/>
            <a:ext cx="7747000" cy="3722071"/>
            <a:chOff x="763" y="1190"/>
            <a:chExt cx="4433" cy="1672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763" y="1190"/>
            <a:ext cx="3772" cy="1672"/>
          </p:xfrm>
          <a:graphic>
            <a:graphicData uri="http://schemas.openxmlformats.org/presentationml/2006/ole">
              <p:oleObj spid="_x0000_s68610" name="Worksheet" r:id="rId4" imgW="3981358" imgH="2314680" progId="Excel.Sheet.8">
                <p:embed/>
              </p:oleObj>
            </a:graphicData>
          </a:graphic>
        </p:graphicFrame>
        <p:sp>
          <p:nvSpPr>
            <p:cNvPr id="2054" name="AutoShape 5"/>
            <p:cNvSpPr>
              <a:spLocks/>
            </p:cNvSpPr>
            <p:nvPr/>
          </p:nvSpPr>
          <p:spPr bwMode="auto">
            <a:xfrm>
              <a:off x="4512" y="1428"/>
              <a:ext cx="200" cy="1056"/>
            </a:xfrm>
            <a:prstGeom prst="rightBrace">
              <a:avLst>
                <a:gd name="adj1" fmla="val 59993"/>
                <a:gd name="adj2" fmla="val 50574"/>
              </a:avLst>
            </a:prstGeom>
            <a:noFill/>
            <a:ln w="34925" cap="sq">
              <a:solidFill>
                <a:srgbClr val="CC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2055" name="Text Box 6"/>
            <p:cNvSpPr txBox="1">
              <a:spLocks noChangeArrowheads="1"/>
            </p:cNvSpPr>
            <p:nvPr/>
          </p:nvSpPr>
          <p:spPr bwMode="auto">
            <a:xfrm rot="5400000">
              <a:off x="4250" y="1871"/>
              <a:ext cx="1560" cy="33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dirty="0">
                  <a:solidFill>
                    <a:srgbClr val="000099"/>
                  </a:solidFill>
                </a:rPr>
                <a:t>Mid-Price Range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5486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*Luxury category  properties not included unless priced lower than the highest mid-priced property.</a:t>
            </a:r>
          </a:p>
          <a:p>
            <a:r>
              <a:rPr lang="en-US" sz="1400" dirty="0" smtClean="0"/>
              <a:t>**Final Average Daily Rate is weighted by room count of each property in the sample.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219200"/>
            <a:ext cx="7772400" cy="4419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524000" y="2057400"/>
            <a:ext cx="6477000" cy="3200400"/>
          </a:xfrm>
          <a:prstGeom prst="octagon">
            <a:avLst>
              <a:gd name="adj" fmla="val 29287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1981200" y="3276600"/>
            <a:ext cx="4191000" cy="1981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Per Diem Methodology</a:t>
            </a:r>
          </a:p>
        </p:txBody>
      </p:sp>
      <p:pic>
        <p:nvPicPr>
          <p:cNvPr id="16390" name="Picture 6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5052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391" name="Picture 7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392" name="Picture 8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672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393" name="Picture 9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0480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394" name="Picture 10" descr="MCj043480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8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5800" y="1219200"/>
            <a:ext cx="404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Standard CONUS Apply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52800" y="33528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NSA Run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733800" y="2133600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 Black" pitchFamily="34" charset="0"/>
              </a:rPr>
              <a:t>NSA Apply</a:t>
            </a:r>
          </a:p>
        </p:txBody>
      </p:sp>
      <p:pic>
        <p:nvPicPr>
          <p:cNvPr id="16398" name="Picture 14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338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399" name="Picture 15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3434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400" name="Picture 16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9812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pic>
        <p:nvPicPr>
          <p:cNvPr id="16401" name="Picture 17" descr="MCj03194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600200"/>
            <a:ext cx="381000" cy="528638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sp>
        <p:nvSpPr>
          <p:cNvPr id="16402" name="Rectangle 3"/>
          <p:cNvSpPr txBox="1">
            <a:spLocks noGrp="1" noChangeArrowheads="1"/>
          </p:cNvSpPr>
          <p:nvPr/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CF4BCF4-CCEB-4FEB-BCC9-AE595294732D}" type="slidenum">
              <a:rPr lang="en-US" sz="1200">
                <a:solidFill>
                  <a:schemeClr val="bg1"/>
                </a:solidFill>
                <a:latin typeface="Grotesque MT"/>
              </a:rPr>
              <a:pPr algn="r" eaLnBrk="0" hangingPunct="0"/>
              <a:t>13</a:t>
            </a:fld>
            <a:endParaRPr lang="en-US" sz="1200" dirty="0">
              <a:solidFill>
                <a:schemeClr val="bg1"/>
              </a:solidFill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924800" cy="623888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Agency Flexibilities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3352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rgbClr val="CC0000"/>
              </a:buClr>
              <a:buSzPct val="150000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Actual Expense Allowance</a:t>
            </a:r>
          </a:p>
          <a:p>
            <a:pPr marL="457200" indent="-457200">
              <a:lnSpc>
                <a:spcPct val="90000"/>
              </a:lnSpc>
              <a:buClr>
                <a:srgbClr val="CC0000"/>
              </a:buClr>
              <a:buFontTx/>
              <a:buNone/>
            </a:pPr>
            <a:endParaRPr lang="en-US" sz="1200" dirty="0" smtClean="0">
              <a:solidFill>
                <a:srgbClr val="000099"/>
              </a:solidFill>
              <a:ea typeface="MS Mincho" pitchFamily="49" charset="-128"/>
            </a:endParaRPr>
          </a:p>
          <a:p>
            <a:pPr marL="979488" lvl="1" indent="-457200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Agency approval</a:t>
            </a:r>
          </a:p>
          <a:p>
            <a:pPr marL="979488" lvl="1" indent="-457200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Up to 300% of per diem </a:t>
            </a:r>
          </a:p>
          <a:p>
            <a:pPr marL="979488" lvl="1" indent="-457200">
              <a:lnSpc>
                <a:spcPct val="90000"/>
              </a:lnSpc>
              <a:buClr>
                <a:srgbClr val="CC0000"/>
              </a:buClr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</a:rPr>
              <a:t>Agencies discretion</a:t>
            </a:r>
          </a:p>
          <a:p>
            <a:pPr marL="457200" indent="-457200">
              <a:lnSpc>
                <a:spcPct val="90000"/>
              </a:lnSpc>
              <a:buClr>
                <a:srgbClr val="CC0000"/>
              </a:buClr>
            </a:pPr>
            <a:endParaRPr lang="en-US" sz="4000" dirty="0" smtClean="0">
              <a:solidFill>
                <a:srgbClr val="000099"/>
              </a:solidFill>
            </a:endParaRPr>
          </a:p>
          <a:p>
            <a:pPr marL="457200" indent="-457200">
              <a:lnSpc>
                <a:spcPct val="90000"/>
              </a:lnSpc>
              <a:buClr>
                <a:srgbClr val="CC0000"/>
              </a:buClr>
              <a:buSzPct val="150000"/>
              <a:buFontTx/>
              <a:buNone/>
            </a:pPr>
            <a:r>
              <a:rPr lang="en-US" dirty="0" smtClean="0">
                <a:solidFill>
                  <a:srgbClr val="000099"/>
                </a:solidFill>
              </a:rPr>
              <a:t>FTR reference: 41 CFR §</a:t>
            </a:r>
            <a:r>
              <a:rPr lang="en-US" dirty="0" smtClean="0">
                <a:solidFill>
                  <a:srgbClr val="000099"/>
                </a:solidFill>
                <a:ea typeface="MS Mincho" pitchFamily="49" charset="-128"/>
              </a:rPr>
              <a:t>301-11.300 to 11.306 </a:t>
            </a:r>
          </a:p>
          <a:p>
            <a:pPr marL="457200" indent="-457200">
              <a:lnSpc>
                <a:spcPct val="90000"/>
              </a:lnSpc>
              <a:buClr>
                <a:srgbClr val="CC0000"/>
              </a:buClr>
              <a:buSzPct val="150000"/>
              <a:buFontTx/>
              <a:buNone/>
            </a:pPr>
            <a:r>
              <a:rPr lang="en-US" dirty="0" smtClean="0">
                <a:solidFill>
                  <a:srgbClr val="000099"/>
                </a:solidFill>
                <a:ea typeface="MS Mincho" pitchFamily="49" charset="-128"/>
              </a:rPr>
              <a:t>(www.gsa.gov/ftr)</a:t>
            </a:r>
          </a:p>
        </p:txBody>
      </p:sp>
      <p:sp>
        <p:nvSpPr>
          <p:cNvPr id="21508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A7367D7-43BE-4E31-9F0C-6809422793B1}" type="slidenum">
              <a:rPr lang="en-US" sz="1200">
                <a:latin typeface="Grotesque MT"/>
              </a:rPr>
              <a:pPr algn="r" eaLnBrk="0" hangingPunct="0"/>
              <a:t>14</a:t>
            </a:fld>
            <a:endParaRPr lang="en-US" sz="1200" dirty="0"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848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Agency Flexibilities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3081338"/>
          </a:xfrm>
        </p:spPr>
        <p:txBody>
          <a:bodyPr/>
          <a:lstStyle/>
          <a:p>
            <a:pPr>
              <a:buClr>
                <a:srgbClr val="CC0000"/>
              </a:buClr>
              <a:buSzPct val="150000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 Conference Lodging Allowance (CLA)</a:t>
            </a: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Up to 125% of lodging per diem rate to attend or plan conference (government agency sponsoring conference determines amount)</a:t>
            </a: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Federally sponsored</a:t>
            </a: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  <a:ea typeface="MS Mincho" pitchFamily="49" charset="-128"/>
              </a:rPr>
              <a:t>Proposed to eliminate in Fall 2012 – final rule to be issued soon</a:t>
            </a:r>
          </a:p>
          <a:p>
            <a:pPr>
              <a:buClr>
                <a:srgbClr val="CC0000"/>
              </a:buClr>
              <a:buSzPct val="150000"/>
              <a:buFontTx/>
              <a:buNone/>
            </a:pPr>
            <a:endParaRPr lang="en-US" dirty="0" smtClean="0"/>
          </a:p>
          <a:p>
            <a:pPr>
              <a:buClr>
                <a:srgbClr val="CC0000"/>
              </a:buClr>
              <a:buSzPct val="150000"/>
              <a:buFontTx/>
              <a:buNone/>
            </a:pPr>
            <a:r>
              <a:rPr lang="en-US" dirty="0" smtClean="0"/>
              <a:t>FTR reference: 41 CFR §</a:t>
            </a:r>
            <a:r>
              <a:rPr lang="en-US" dirty="0" smtClean="0">
                <a:ea typeface="MS Mincho" pitchFamily="49" charset="-128"/>
              </a:rPr>
              <a:t>301-74 (www.gsa.gov/ftr)</a:t>
            </a:r>
          </a:p>
          <a:p>
            <a:pPr>
              <a:buClr>
                <a:srgbClr val="CC0000"/>
              </a:buClr>
              <a:buFontTx/>
              <a:buNone/>
            </a:pPr>
            <a:endParaRPr lang="en-US" sz="3200" dirty="0" smtClean="0">
              <a:solidFill>
                <a:srgbClr val="000099"/>
              </a:solidFill>
            </a:endParaRPr>
          </a:p>
        </p:txBody>
      </p:sp>
      <p:sp>
        <p:nvSpPr>
          <p:cNvPr id="22532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A69E293-B66A-4277-8741-B2B236E8A3B7}" type="slidenum">
              <a:rPr lang="en-US" sz="1200">
                <a:latin typeface="Grotesque MT"/>
              </a:rPr>
              <a:pPr algn="r" eaLnBrk="0" hangingPunct="0"/>
              <a:t>15</a:t>
            </a:fld>
            <a:endParaRPr lang="en-US" sz="1200" dirty="0"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8486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Requests for Per Diem Reviews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191000"/>
          </a:xfrm>
        </p:spPr>
        <p:txBody>
          <a:bodyPr/>
          <a:lstStyle/>
          <a:p>
            <a:pPr marL="457200" indent="-457200">
              <a:buClr>
                <a:srgbClr val="CC0000"/>
              </a:buClr>
              <a:buSzPct val="150000"/>
              <a:buFontTx/>
              <a:buNone/>
            </a:pPr>
            <a:r>
              <a:rPr lang="en-US" sz="3200" dirty="0" smtClean="0">
                <a:solidFill>
                  <a:srgbClr val="000099"/>
                </a:solidFill>
              </a:rPr>
              <a:t>	Federal Agency Travel Manager notifies GSA of their travelers’ difficulties in finding rooms at the current per diem rate. The letter should include:</a:t>
            </a:r>
          </a:p>
          <a:p>
            <a:pPr lvl="2">
              <a:buClr>
                <a:srgbClr val="CC0000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Number of trips annually in specific location</a:t>
            </a:r>
          </a:p>
          <a:p>
            <a:pPr lvl="2">
              <a:buClr>
                <a:srgbClr val="CC0000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Address, ZIPs &amp; rates where they need to stay</a:t>
            </a:r>
          </a:p>
          <a:p>
            <a:pPr lvl="2">
              <a:buClr>
                <a:srgbClr val="CC0000"/>
              </a:buClr>
            </a:pPr>
            <a:r>
              <a:rPr lang="en-US" sz="2800" dirty="0" smtClean="0">
                <a:solidFill>
                  <a:srgbClr val="000099"/>
                </a:solidFill>
              </a:rPr>
              <a:t>Frequency actual expense used</a:t>
            </a:r>
          </a:p>
          <a:p>
            <a:pPr marL="914400" lvl="1" indent="-457200">
              <a:buClr>
                <a:srgbClr val="CC0000"/>
              </a:buClr>
              <a:buFont typeface="Wingdings" pitchFamily="2" charset="2"/>
              <a:buAutoNum type="arabicPeriod"/>
            </a:pP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23556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95A97A1-A0F1-459B-BF0A-02EDAD8F5FF8}" type="slidenum">
              <a:rPr lang="en-US" sz="1200">
                <a:latin typeface="Grotesque MT"/>
              </a:rPr>
              <a:pPr algn="r" eaLnBrk="0" hangingPunct="0"/>
              <a:t>16</a:t>
            </a:fld>
            <a:endParaRPr lang="en-US" sz="1200" dirty="0"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295400" y="228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 dirty="0">
                <a:solidFill>
                  <a:srgbClr val="000099"/>
                </a:solidFill>
              </a:rPr>
              <a:t>Requests for Per Diem Reviews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15240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CC0000"/>
              </a:buClr>
              <a:buSzPct val="150000"/>
              <a:buFontTx/>
              <a:buChar char="•"/>
            </a:pPr>
            <a:r>
              <a:rPr lang="en-US" sz="3200" dirty="0">
                <a:solidFill>
                  <a:srgbClr val="000099"/>
                </a:solidFill>
              </a:rPr>
              <a:t>  Requests postmarked by </a:t>
            </a:r>
            <a:r>
              <a:rPr lang="en-US" sz="3200" dirty="0" smtClean="0">
                <a:solidFill>
                  <a:srgbClr val="000099"/>
                </a:solidFill>
              </a:rPr>
              <a:t>4/1 or 12/31</a:t>
            </a:r>
            <a:endParaRPr lang="en-US" sz="3200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150000"/>
              <a:buFontTx/>
              <a:buChar char="•"/>
            </a:pPr>
            <a:endParaRPr lang="en-US" sz="3200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150000"/>
              <a:buFontTx/>
              <a:buChar char="•"/>
            </a:pPr>
            <a:r>
              <a:rPr lang="en-US" sz="3200" dirty="0">
                <a:solidFill>
                  <a:srgbClr val="000099"/>
                </a:solidFill>
              </a:rPr>
              <a:t>  See </a:t>
            </a:r>
            <a:r>
              <a:rPr lang="en-US" sz="3200" dirty="0">
                <a:solidFill>
                  <a:srgbClr val="000099"/>
                </a:solidFill>
                <a:hlinkClick r:id="rId3"/>
              </a:rPr>
              <a:t>www.gsa.gov/perdiem</a:t>
            </a:r>
            <a:r>
              <a:rPr lang="en-US" sz="3200" dirty="0">
                <a:solidFill>
                  <a:srgbClr val="000099"/>
                </a:solidFill>
              </a:rPr>
              <a:t> FAQs #5 and 6 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150000"/>
              <a:buFontTx/>
              <a:buChar char="•"/>
            </a:pPr>
            <a:endParaRPr lang="en-US" sz="3200" dirty="0">
              <a:solidFill>
                <a:srgbClr val="000099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150000"/>
              <a:buFontTx/>
              <a:buChar char="•"/>
            </a:pPr>
            <a:r>
              <a:rPr lang="en-US" sz="3200" dirty="0">
                <a:solidFill>
                  <a:srgbClr val="000099"/>
                </a:solidFill>
              </a:rPr>
              <a:t>  Rates can increase/decrease/remain</a:t>
            </a:r>
          </a:p>
          <a:p>
            <a:pPr eaLnBrk="0" hangingPunct="0">
              <a:spcBef>
                <a:spcPct val="20000"/>
              </a:spcBef>
              <a:buClr>
                <a:srgbClr val="CC0000"/>
              </a:buClr>
              <a:buSzPct val="150000"/>
            </a:pPr>
            <a:r>
              <a:rPr lang="en-US" sz="3200" dirty="0">
                <a:solidFill>
                  <a:srgbClr val="000099"/>
                </a:solidFill>
              </a:rPr>
              <a:t>    unchanged</a:t>
            </a:r>
          </a:p>
        </p:txBody>
      </p:sp>
      <p:sp>
        <p:nvSpPr>
          <p:cNvPr id="24580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49172AE-EF7C-4B93-A7B3-FCC38D699D2D}" type="slidenum">
              <a:rPr lang="en-US" sz="1200">
                <a:latin typeface="Grotesque MT"/>
              </a:rPr>
              <a:pPr algn="r" eaLnBrk="0" hangingPunct="0"/>
              <a:t>17</a:t>
            </a:fld>
            <a:endParaRPr lang="en-US" sz="1200" dirty="0"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Lodging Rate Changes - NSAs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685800" y="1143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000" dirty="0" smtClean="0">
                <a:solidFill>
                  <a:srgbClr val="003399"/>
                </a:solidFill>
              </a:rPr>
              <a:t>FY 2013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3399"/>
                </a:solidFill>
              </a:rPr>
              <a:t>Rates frozen at FY12 levels, except 10 new NSAs</a:t>
            </a:r>
          </a:p>
          <a:p>
            <a:pPr lvl="1"/>
            <a:endParaRPr lang="en-US" sz="2000" dirty="0" smtClean="0">
              <a:solidFill>
                <a:srgbClr val="003399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000" dirty="0" smtClean="0">
                <a:solidFill>
                  <a:srgbClr val="003399"/>
                </a:solidFill>
              </a:rPr>
              <a:t>FY 2012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 </a:t>
            </a:r>
            <a:r>
              <a:rPr lang="en-US" sz="2000" dirty="0" smtClean="0">
                <a:solidFill>
                  <a:srgbClr val="003399"/>
                </a:solidFill>
              </a:rPr>
              <a:t>55 percent of the rates increased; 37 percent decreased (rest remained unchanged)</a:t>
            </a:r>
          </a:p>
          <a:p>
            <a:pPr>
              <a:buFont typeface="Arial" pitchFamily="34" charset="0"/>
              <a:buNone/>
            </a:pPr>
            <a:endParaRPr lang="en-US" sz="2000" dirty="0" smtClean="0">
              <a:solidFill>
                <a:srgbClr val="003399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000" dirty="0" smtClean="0">
                <a:solidFill>
                  <a:srgbClr val="003399"/>
                </a:solidFill>
              </a:rPr>
              <a:t>FY </a:t>
            </a:r>
            <a:r>
              <a:rPr lang="en-US" sz="2000" dirty="0">
                <a:solidFill>
                  <a:srgbClr val="003399"/>
                </a:solidFill>
              </a:rPr>
              <a:t>2011</a:t>
            </a:r>
          </a:p>
          <a:p>
            <a:pPr marL="742950" lvl="1" indent="-285750">
              <a:buClr>
                <a:schemeClr val="hlink"/>
              </a:buClr>
              <a:buFontTx/>
              <a:buChar char="•"/>
            </a:pPr>
            <a:r>
              <a:rPr lang="en-US" sz="2000" dirty="0">
                <a:solidFill>
                  <a:srgbClr val="013C88"/>
                </a:solidFill>
              </a:rPr>
              <a:t>82 percent of the rates decreased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3399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3399"/>
                </a:solidFill>
              </a:rPr>
              <a:t>FY 2010</a:t>
            </a:r>
          </a:p>
          <a:p>
            <a:pPr marL="742950" lvl="1" indent="-285750">
              <a:buClr>
                <a:schemeClr val="hlink"/>
              </a:buClr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70 percent of rates remained the same or increased</a:t>
            </a:r>
          </a:p>
          <a:p>
            <a:endParaRPr lang="en-US" sz="2000" dirty="0">
              <a:solidFill>
                <a:srgbClr val="003399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000" dirty="0">
                <a:solidFill>
                  <a:srgbClr val="003399"/>
                </a:solidFill>
              </a:rPr>
              <a:t>FY 2009 </a:t>
            </a:r>
          </a:p>
          <a:p>
            <a:pPr marL="742950" lvl="1" indent="-285750">
              <a:buClr>
                <a:schemeClr val="hlink"/>
              </a:buClr>
              <a:buFontTx/>
              <a:buChar char="•"/>
            </a:pPr>
            <a:r>
              <a:rPr lang="en-US" sz="2000" dirty="0">
                <a:solidFill>
                  <a:srgbClr val="003399"/>
                </a:solidFill>
              </a:rPr>
              <a:t>94 percent increased, 2 percent were unchanged and 4 percent decreased</a:t>
            </a:r>
          </a:p>
        </p:txBody>
      </p:sp>
      <p:sp>
        <p:nvSpPr>
          <p:cNvPr id="20484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A98E3F7-0009-4511-8E23-28FB63D0A332}" type="slidenum">
              <a:rPr lang="en-US" sz="1200">
                <a:latin typeface="Grotesque MT"/>
              </a:rPr>
              <a:pPr algn="r" eaLnBrk="0" hangingPunct="0"/>
              <a:t>18</a:t>
            </a:fld>
            <a:endParaRPr lang="en-US" sz="1200" dirty="0"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9248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Additional Resources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</a:rPr>
              <a:t>Questions: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smtClean="0">
                <a:solidFill>
                  <a:schemeClr val="hlink"/>
                </a:solidFill>
              </a:rPr>
              <a:t>travelpolicy@gsa.gov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endParaRPr lang="en-US" sz="12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</a:rPr>
              <a:t>E-Mail Notification: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hlinkClick r:id="rId3"/>
              </a:rPr>
              <a:t>www.gsa.gov/travelpolicyemailnotification</a:t>
            </a:r>
            <a:endParaRPr lang="en-US" sz="3200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endParaRPr lang="en-US" sz="1200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</a:rPr>
              <a:t>Websites: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en-US" sz="3200" dirty="0" smtClean="0">
                <a:solidFill>
                  <a:srgbClr val="000099"/>
                </a:solidFill>
              </a:rPr>
              <a:t>	</a:t>
            </a:r>
            <a:r>
              <a:rPr lang="en-US" sz="3200" u="sng" dirty="0" smtClean="0">
                <a:solidFill>
                  <a:srgbClr val="CC0000"/>
                </a:solidFill>
              </a:rPr>
              <a:t>gsa.gov/perdiem</a:t>
            </a:r>
            <a:r>
              <a:rPr lang="en-US" sz="3200" dirty="0" smtClean="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en-US" sz="3200" dirty="0" smtClean="0">
                <a:solidFill>
                  <a:srgbClr val="CC0000"/>
                </a:solidFill>
              </a:rPr>
              <a:t>	</a:t>
            </a:r>
            <a:r>
              <a:rPr lang="en-US" sz="3200" u="sng" dirty="0" smtClean="0">
                <a:solidFill>
                  <a:srgbClr val="CC0000"/>
                </a:solidFill>
                <a:hlinkClick r:id="rId4"/>
              </a:rPr>
              <a:t>http://www.usfa.dhs.gov/applications/hotel</a:t>
            </a:r>
            <a:endParaRPr lang="en-US" sz="3200" u="sng" dirty="0" smtClean="0">
              <a:solidFill>
                <a:srgbClr val="CC0000"/>
              </a:solidFill>
            </a:endParaRPr>
          </a:p>
          <a:p>
            <a:pPr>
              <a:lnSpc>
                <a:spcPct val="90000"/>
              </a:lnSpc>
              <a:buClr>
                <a:srgbClr val="CC0000"/>
              </a:buClr>
              <a:buFontTx/>
              <a:buNone/>
            </a:pPr>
            <a:r>
              <a:rPr lang="en-US" sz="3200" dirty="0" smtClean="0">
                <a:solidFill>
                  <a:srgbClr val="CC0000"/>
                </a:solidFill>
              </a:rPr>
              <a:t>	</a:t>
            </a:r>
            <a:r>
              <a:rPr lang="en-US" sz="3200" u="sng" dirty="0" smtClean="0">
                <a:solidFill>
                  <a:srgbClr val="CC0000"/>
                </a:solidFill>
              </a:rPr>
              <a:t>http://www.twitter.com/GSAtravelpolicy</a:t>
            </a:r>
          </a:p>
        </p:txBody>
      </p:sp>
      <p:sp>
        <p:nvSpPr>
          <p:cNvPr id="25604" name="Rectangle 3"/>
          <p:cNvSpPr txBox="1">
            <a:spLocks noGrp="1" noChangeArrowheads="1"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25146DF-079C-485C-93DF-8095B8FE4154}" type="slidenum">
              <a:rPr lang="en-US" sz="1200">
                <a:solidFill>
                  <a:schemeClr val="bg1"/>
                </a:solidFill>
                <a:latin typeface="Grotesque MT"/>
              </a:rPr>
              <a:pPr algn="r" eaLnBrk="0" hangingPunct="0"/>
              <a:t>19</a:t>
            </a:fld>
            <a:endParaRPr lang="en-US" sz="1200" dirty="0">
              <a:solidFill>
                <a:schemeClr val="bg1"/>
              </a:solidFill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20000BBA-A155-4E91-8F73-1CE37524A6CF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2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What is included in Per Diem?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9144000" cy="4648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0000"/>
              </a:buClr>
              <a:buFontTx/>
              <a:buNone/>
            </a:pPr>
            <a:r>
              <a:rPr lang="en-US" sz="3200" dirty="0" smtClean="0">
                <a:solidFill>
                  <a:srgbClr val="000099"/>
                </a:solidFill>
              </a:rPr>
              <a:t>   Per diem rates include the following reimbursement allowances for Federal travelers:</a:t>
            </a:r>
            <a:endParaRPr lang="en-US" sz="1000" dirty="0" smtClean="0">
              <a:solidFill>
                <a:srgbClr val="000099"/>
              </a:solidFill>
            </a:endParaRPr>
          </a:p>
          <a:p>
            <a:pPr lvl="2">
              <a:lnSpc>
                <a:spcPct val="130000"/>
              </a:lnSpc>
              <a:buClr>
                <a:srgbClr val="CC0000"/>
              </a:buClr>
            </a:pPr>
            <a:r>
              <a:rPr lang="en-US" sz="3200" b="1" dirty="0" smtClean="0">
                <a:solidFill>
                  <a:srgbClr val="000099"/>
                </a:solidFill>
              </a:rPr>
              <a:t>Lodging</a:t>
            </a:r>
          </a:p>
          <a:p>
            <a:pPr lvl="2">
              <a:lnSpc>
                <a:spcPct val="130000"/>
              </a:lnSpc>
              <a:buClr>
                <a:srgbClr val="CC0000"/>
              </a:buClr>
            </a:pPr>
            <a:r>
              <a:rPr lang="en-US" sz="3200" dirty="0" smtClean="0">
                <a:solidFill>
                  <a:srgbClr val="000099"/>
                </a:solidFill>
              </a:rPr>
              <a:t>Meals: Breakfast, lunch and dinner </a:t>
            </a:r>
          </a:p>
          <a:p>
            <a:pPr lvl="2">
              <a:lnSpc>
                <a:spcPct val="130000"/>
              </a:lnSpc>
              <a:buClr>
                <a:srgbClr val="CC0000"/>
              </a:buClr>
            </a:pPr>
            <a:r>
              <a:rPr lang="en-US" sz="3200" dirty="0" smtClean="0">
                <a:solidFill>
                  <a:srgbClr val="000099"/>
                </a:solidFill>
              </a:rPr>
              <a:t>Incidentals expenses: Fees and tips (excluding tips for taxis, airport shuttles, etc.)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9248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Point of Contact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2743200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>
              <a:solidFill>
                <a:srgbClr val="000099"/>
              </a:solidFill>
            </a:endParaRPr>
          </a:p>
          <a:p>
            <a:pPr algn="ctr">
              <a:buFontTx/>
              <a:buNone/>
            </a:pPr>
            <a:r>
              <a:rPr lang="en-US" sz="3200" b="1" dirty="0" smtClean="0">
                <a:solidFill>
                  <a:srgbClr val="000099"/>
                </a:solidFill>
              </a:rPr>
              <a:t>Jill Denning </a:t>
            </a:r>
          </a:p>
          <a:p>
            <a:pPr algn="ctr">
              <a:buFontTx/>
              <a:buNone/>
            </a:pPr>
            <a:r>
              <a:rPr lang="en-US" sz="3200" dirty="0" smtClean="0">
                <a:solidFill>
                  <a:srgbClr val="000099"/>
                </a:solidFill>
              </a:rPr>
              <a:t>Per Diem Program Manager</a:t>
            </a:r>
          </a:p>
          <a:p>
            <a:pPr algn="ctr">
              <a:buFontTx/>
              <a:buNone/>
            </a:pPr>
            <a:r>
              <a:rPr lang="en-US" sz="3200" dirty="0" smtClean="0">
                <a:solidFill>
                  <a:srgbClr val="000099"/>
                </a:solidFill>
              </a:rPr>
              <a:t>(202) 208-7642  </a:t>
            </a:r>
          </a:p>
          <a:p>
            <a:pPr algn="ctr">
              <a:buFontTx/>
              <a:buNone/>
            </a:pPr>
            <a:r>
              <a:rPr lang="en-US" sz="3200" dirty="0" smtClean="0">
                <a:solidFill>
                  <a:srgbClr val="000099"/>
                </a:solidFill>
                <a:hlinkClick r:id="rId3"/>
              </a:rPr>
              <a:t>jill.denning@gsa.gov</a:t>
            </a:r>
            <a:endParaRPr lang="en-US" sz="3200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2800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32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GSA’s Authority to set Per Diem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4114800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2200" dirty="0" smtClean="0">
                <a:solidFill>
                  <a:srgbClr val="003399"/>
                </a:solidFill>
              </a:rPr>
              <a:t>In accordance with 5 U.S.C. 5702, GSA sets per diem rates to fairly reimburse Federal employees for their expenses while traveling to achieve their agencies’ missions.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3399"/>
                </a:solidFill>
              </a:rPr>
              <a:t>	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200" b="1" dirty="0" smtClean="0">
                <a:solidFill>
                  <a:srgbClr val="003399"/>
                </a:solidFill>
              </a:rPr>
              <a:t>5 U.S.C. Section 5702 (a)(1)(A) states employees are entitled to: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lnSpc>
                <a:spcPct val="90000"/>
              </a:lnSpc>
              <a:buAutoNum type="alphaUcParenR"/>
              <a:defRPr/>
            </a:pPr>
            <a:r>
              <a:rPr lang="en-US" sz="2200" dirty="0" smtClean="0">
                <a:solidFill>
                  <a:srgbClr val="013C88"/>
                </a:solidFill>
              </a:rPr>
              <a:t>a per diem allowance at a rate not to exceed that established by the Administrator of General Services for travel within the continental United States…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2000" dirty="0" smtClean="0">
              <a:solidFill>
                <a:srgbClr val="013C88"/>
              </a:solidFill>
            </a:endParaRP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2200" b="1" dirty="0" smtClean="0">
                <a:solidFill>
                  <a:srgbClr val="013C88"/>
                </a:solidFill>
              </a:rPr>
              <a:t>5. U.S.C. Section 5707 a(b), </a:t>
            </a:r>
            <a:r>
              <a:rPr lang="en-US" sz="2200" i="1" dirty="0" smtClean="0">
                <a:solidFill>
                  <a:srgbClr val="003399"/>
                </a:solidFill>
              </a:rPr>
              <a:t>Adherence to fire safety guidelines in establishing rates and discounts for lodging expenses</a:t>
            </a:r>
            <a:r>
              <a:rPr lang="en-US" sz="2200" dirty="0" smtClean="0">
                <a:solidFill>
                  <a:srgbClr val="003399"/>
                </a:solidFill>
              </a:rPr>
              <a:t>, states “[S]tudies or surveys for the purposes of establishing per diem rates for lodging expenses … shall be limited to approved places of public accommodation” (e.g. properties with FEMA IDs).</a:t>
            </a:r>
          </a:p>
        </p:txBody>
      </p:sp>
      <p:sp>
        <p:nvSpPr>
          <p:cNvPr id="15364" name="Rectangle 3"/>
          <p:cNvSpPr txBox="1">
            <a:spLocks noGrp="1" noChangeArrowheads="1"/>
          </p:cNvSpPr>
          <p:nvPr/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5AF008F-2708-48BF-9510-1A809EE6206B}" type="slidenum">
              <a:rPr lang="en-US" sz="1200">
                <a:latin typeface="Grotesque MT"/>
              </a:rPr>
              <a:pPr algn="r" eaLnBrk="0" hangingPunct="0"/>
              <a:t>3</a:t>
            </a:fld>
            <a:endParaRPr lang="en-US" sz="1200" dirty="0">
              <a:latin typeface="Grotesque M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20467E9D-DFCC-409A-91F0-B2F007000751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4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Per Diem Rate Setting - History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495800"/>
          </a:xfrm>
        </p:spPr>
        <p:txBody>
          <a:bodyPr/>
          <a:lstStyle/>
          <a:p>
            <a:pPr lvl="1">
              <a:buClr>
                <a:srgbClr val="CC0000"/>
              </a:buClr>
              <a:buFontTx/>
              <a:buChar char="•"/>
            </a:pPr>
            <a:r>
              <a:rPr lang="en-US" sz="2600" b="1" dirty="0" smtClean="0">
                <a:solidFill>
                  <a:srgbClr val="000099"/>
                </a:solidFill>
              </a:rPr>
              <a:t>Subsistence Act of 1926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CONUS per diem rate of $6; actual expense no more than $7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Outside of CONUS – per diem rate of $7, average of $8 actual</a:t>
            </a: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2600" b="1" dirty="0" smtClean="0">
                <a:solidFill>
                  <a:srgbClr val="000099"/>
                </a:solidFill>
              </a:rPr>
              <a:t>1971 – Authority to set CONUS rates transferred from Bureau of the Budget (OMB) to GSA in E.O. 11609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1975 – Per diem raised from $25 to $35/day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00099"/>
                </a:solidFill>
              </a:rPr>
              <a:t>1980 -  Raised from $35 to $50</a:t>
            </a:r>
          </a:p>
          <a:p>
            <a:pPr lvl="2">
              <a:buClr>
                <a:srgbClr val="CC0000"/>
              </a:buClr>
            </a:pPr>
            <a:endParaRPr lang="en-US" sz="3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20467E9D-DFCC-409A-91F0-B2F007000751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5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Per Diem Rate Setting - History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495800"/>
          </a:xfrm>
        </p:spPr>
        <p:txBody>
          <a:bodyPr/>
          <a:lstStyle/>
          <a:p>
            <a:pPr lvl="1">
              <a:buClr>
                <a:srgbClr val="CC0000"/>
              </a:buClr>
              <a:buFontTx/>
              <a:buChar char="•"/>
            </a:pPr>
            <a:r>
              <a:rPr lang="en-US" sz="2800" b="1" dirty="0" smtClean="0">
                <a:solidFill>
                  <a:srgbClr val="013C88"/>
                </a:solidFill>
              </a:rPr>
              <a:t>1986 – P.L. 99-234 permits GSA Administrator to establish locality-based allowances based upon cost surveys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13C88"/>
                </a:solidFill>
              </a:rPr>
              <a:t>Lodgings-plus system: actual costs for lodging subject to maximum rate plus fixed meals and incidental expense rate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13C88"/>
                </a:solidFill>
              </a:rPr>
              <a:t>Lodgings-plus extended worldwide in 1990</a:t>
            </a:r>
            <a:endParaRPr lang="en-US" sz="3000" dirty="0" smtClean="0">
              <a:solidFill>
                <a:srgbClr val="013C88"/>
              </a:solidFill>
            </a:endParaRP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2800" b="1" dirty="0" smtClean="0">
                <a:solidFill>
                  <a:srgbClr val="013C88"/>
                </a:solidFill>
              </a:rPr>
              <a:t>1990 – Hotel and Motel Fire Safety Act</a:t>
            </a:r>
          </a:p>
          <a:p>
            <a:pPr lvl="2">
              <a:buClr>
                <a:srgbClr val="CC0000"/>
              </a:buClr>
            </a:pPr>
            <a:r>
              <a:rPr lang="en-US" sz="2600" dirty="0" smtClean="0">
                <a:solidFill>
                  <a:srgbClr val="013C88"/>
                </a:solidFill>
              </a:rPr>
              <a:t>Requires studies done to establish per diem rates use approved places of public accommodation</a:t>
            </a:r>
          </a:p>
          <a:p>
            <a:pPr>
              <a:buFontTx/>
              <a:buNone/>
            </a:pPr>
            <a:endParaRPr lang="en-US" sz="3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20467E9D-DFCC-409A-91F0-B2F007000751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6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Per Diem Rate Setting - History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495800"/>
          </a:xfrm>
        </p:spPr>
        <p:txBody>
          <a:bodyPr/>
          <a:lstStyle/>
          <a:p>
            <a:pPr lvl="1">
              <a:buClr>
                <a:srgbClr val="CC0000"/>
              </a:buClr>
              <a:buFontTx/>
              <a:buChar char="•"/>
            </a:pPr>
            <a:r>
              <a:rPr lang="en-US" sz="2800" b="1" dirty="0" smtClean="0">
                <a:solidFill>
                  <a:srgbClr val="013C88"/>
                </a:solidFill>
              </a:rPr>
              <a:t>2003 – Federal Advisory Committee held to discuss per diem methodology</a:t>
            </a:r>
          </a:p>
          <a:p>
            <a:pPr lvl="1">
              <a:buClr>
                <a:srgbClr val="CC0000"/>
              </a:buClr>
              <a:buFontTx/>
              <a:buChar char="•"/>
            </a:pPr>
            <a:endParaRPr lang="en-US" sz="2800" b="1" dirty="0" smtClean="0">
              <a:solidFill>
                <a:srgbClr val="013C88"/>
              </a:solidFill>
            </a:endParaRP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2800" b="1" dirty="0" smtClean="0">
                <a:solidFill>
                  <a:srgbClr val="013C88"/>
                </a:solidFill>
              </a:rPr>
              <a:t>Fiscal Year 2005 – current methodology goes into effect</a:t>
            </a:r>
          </a:p>
          <a:p>
            <a:pPr>
              <a:buFontTx/>
              <a:buNone/>
            </a:pPr>
            <a:endParaRPr lang="en-US" sz="3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D7EC9F6F-D22D-4648-9798-4F50EE6B8427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7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Who Sets Per Diem Rates?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936706"/>
          <a:ext cx="8153400" cy="164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9049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13C88"/>
                          </a:solidFill>
                        </a:rPr>
                        <a:t>Continental US  (CONUS)*</a:t>
                      </a:r>
                      <a:endParaRPr lang="en-US" sz="2000" b="1" dirty="0">
                        <a:solidFill>
                          <a:srgbClr val="013C88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13C88"/>
                          </a:solidFill>
                        </a:rPr>
                        <a:t>TERRITORIES, and Alaska, Hawaii</a:t>
                      </a:r>
                      <a:endParaRPr lang="en-US" sz="2000" b="1" dirty="0">
                        <a:solidFill>
                          <a:srgbClr val="013C88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13C88"/>
                          </a:solidFill>
                        </a:rPr>
                        <a:t>FOREIGN </a:t>
                      </a:r>
                      <a:endParaRPr lang="en-US" sz="2000" b="1" dirty="0">
                        <a:solidFill>
                          <a:srgbClr val="013C88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3975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13C88"/>
                          </a:solidFill>
                        </a:rPr>
                        <a:t>GSA</a:t>
                      </a:r>
                      <a:endParaRPr lang="en-US" sz="2000" b="0" dirty="0">
                        <a:solidFill>
                          <a:srgbClr val="013C88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13C88"/>
                          </a:solidFill>
                        </a:rPr>
                        <a:t>Dept. of Defense</a:t>
                      </a:r>
                      <a:endParaRPr lang="en-US" sz="2000" b="0" dirty="0">
                        <a:solidFill>
                          <a:srgbClr val="013C88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13C88"/>
                          </a:solidFill>
                        </a:rPr>
                        <a:t>Dept. of State</a:t>
                      </a:r>
                      <a:endParaRPr lang="en-US" sz="2000" b="0" dirty="0">
                        <a:solidFill>
                          <a:srgbClr val="013C88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50364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13C88"/>
                </a:solidFill>
              </a:rPr>
              <a:t>*Current division of labor in place since 1982. No difference in rates between military/civilian travelers.</a:t>
            </a:r>
            <a:endParaRPr lang="en-US" dirty="0">
              <a:solidFill>
                <a:srgbClr val="013C8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20467E9D-DFCC-409A-91F0-B2F007000751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8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Types of Lodging Rates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8839200" cy="4495800"/>
          </a:xfrm>
        </p:spPr>
        <p:txBody>
          <a:bodyPr/>
          <a:lstStyle/>
          <a:p>
            <a:pPr lvl="1">
              <a:buClr>
                <a:srgbClr val="CC0000"/>
              </a:buClr>
              <a:buFontTx/>
              <a:buChar char="•"/>
            </a:pPr>
            <a:r>
              <a:rPr lang="en-US" sz="3000" dirty="0" smtClean="0">
                <a:solidFill>
                  <a:srgbClr val="000099"/>
                </a:solidFill>
              </a:rPr>
              <a:t>Standard Rate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The base rate for per diem in the continental United States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Increased in FY 2011 from $70 to $77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Applies to 2,600 counties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Generally reviewed every three years</a:t>
            </a:r>
          </a:p>
          <a:p>
            <a:pPr lvl="2">
              <a:buClr>
                <a:srgbClr val="CC0000"/>
              </a:buClr>
              <a:buFontTx/>
              <a:buNone/>
            </a:pPr>
            <a:endParaRPr lang="en-US" sz="2000" dirty="0" smtClean="0">
              <a:solidFill>
                <a:srgbClr val="000099"/>
              </a:solidFill>
            </a:endParaRP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en-US" sz="3000" dirty="0" smtClean="0">
                <a:solidFill>
                  <a:srgbClr val="000099"/>
                </a:solidFill>
              </a:rPr>
              <a:t>Non-Standard Rate Areas (NSAs)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Unique areas identified by Federal agencies greater than the Standard Rate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Applies to 393 unique locations in FY13</a:t>
            </a:r>
          </a:p>
          <a:p>
            <a:pPr lvl="2">
              <a:buClr>
                <a:srgbClr val="CC0000"/>
              </a:buClr>
            </a:pPr>
            <a:r>
              <a:rPr lang="en-US" sz="2000" dirty="0" smtClean="0">
                <a:solidFill>
                  <a:srgbClr val="000099"/>
                </a:solidFill>
              </a:rPr>
              <a:t>Reviewed every year</a:t>
            </a:r>
            <a:endParaRPr lang="en-US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sz="3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  <a:noFill/>
        </p:spPr>
        <p:txBody>
          <a:bodyPr/>
          <a:lstStyle/>
          <a:p>
            <a:fld id="{4A79A25D-9A32-4EAC-A7F1-CCD023630F78}" type="slidenum">
              <a:rPr lang="en-US" smtClean="0">
                <a:solidFill>
                  <a:schemeClr val="tx1"/>
                </a:solidFill>
                <a:latin typeface="Grotesque MT"/>
              </a:rPr>
              <a:pPr/>
              <a:t>9</a:t>
            </a:fld>
            <a:endParaRPr lang="en-US" dirty="0" smtClean="0">
              <a:solidFill>
                <a:schemeClr val="tx1"/>
              </a:solidFill>
              <a:latin typeface="Grotesque M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457200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Lodging Per Diem Process </a:t>
            </a:r>
            <a:endParaRPr lang="en-US" dirty="0" smtClean="0">
              <a:solidFill>
                <a:srgbClr val="003399"/>
              </a:solidFill>
            </a:endParaRPr>
          </a:p>
        </p:txBody>
      </p:sp>
      <p:sp>
        <p:nvSpPr>
          <p:cNvPr id="18436" name="Freeform 5"/>
          <p:cNvSpPr>
            <a:spLocks/>
          </p:cNvSpPr>
          <p:nvPr/>
        </p:nvSpPr>
        <p:spPr bwMode="auto">
          <a:xfrm>
            <a:off x="304800" y="1752600"/>
            <a:ext cx="4872038" cy="4084638"/>
          </a:xfrm>
          <a:custGeom>
            <a:avLst/>
            <a:gdLst>
              <a:gd name="T0" fmla="*/ 2147483647 w 2878"/>
              <a:gd name="T1" fmla="*/ 2147483647 h 2573"/>
              <a:gd name="T2" fmla="*/ 2147483647 w 2878"/>
              <a:gd name="T3" fmla="*/ 2147483647 h 2573"/>
              <a:gd name="T4" fmla="*/ 2147483647 w 2878"/>
              <a:gd name="T5" fmla="*/ 2147483647 h 2573"/>
              <a:gd name="T6" fmla="*/ 2147483647 w 2878"/>
              <a:gd name="T7" fmla="*/ 2147483647 h 2573"/>
              <a:gd name="T8" fmla="*/ 2147483647 w 2878"/>
              <a:gd name="T9" fmla="*/ 2147483647 h 2573"/>
              <a:gd name="T10" fmla="*/ 2147483647 w 2878"/>
              <a:gd name="T11" fmla="*/ 2147483647 h 2573"/>
              <a:gd name="T12" fmla="*/ 2147483647 w 2878"/>
              <a:gd name="T13" fmla="*/ 2147483647 h 2573"/>
              <a:gd name="T14" fmla="*/ 2147483647 w 2878"/>
              <a:gd name="T15" fmla="*/ 2147483647 h 2573"/>
              <a:gd name="T16" fmla="*/ 2147483647 w 2878"/>
              <a:gd name="T17" fmla="*/ 2147483647 h 2573"/>
              <a:gd name="T18" fmla="*/ 2147483647 w 2878"/>
              <a:gd name="T19" fmla="*/ 2147483647 h 2573"/>
              <a:gd name="T20" fmla="*/ 2147483647 w 2878"/>
              <a:gd name="T21" fmla="*/ 2147483647 h 2573"/>
              <a:gd name="T22" fmla="*/ 2147483647 w 2878"/>
              <a:gd name="T23" fmla="*/ 2147483647 h 2573"/>
              <a:gd name="T24" fmla="*/ 2147483647 w 2878"/>
              <a:gd name="T25" fmla="*/ 2147483647 h 2573"/>
              <a:gd name="T26" fmla="*/ 2147483647 w 2878"/>
              <a:gd name="T27" fmla="*/ 2147483647 h 2573"/>
              <a:gd name="T28" fmla="*/ 2147483647 w 2878"/>
              <a:gd name="T29" fmla="*/ 2147483647 h 2573"/>
              <a:gd name="T30" fmla="*/ 0 w 2878"/>
              <a:gd name="T31" fmla="*/ 2147483647 h 2573"/>
              <a:gd name="T32" fmla="*/ 2147483647 w 2878"/>
              <a:gd name="T33" fmla="*/ 2147483647 h 2573"/>
              <a:gd name="T34" fmla="*/ 2147483647 w 2878"/>
              <a:gd name="T35" fmla="*/ 2147483647 h 2573"/>
              <a:gd name="T36" fmla="*/ 2147483647 w 2878"/>
              <a:gd name="T37" fmla="*/ 2147483647 h 2573"/>
              <a:gd name="T38" fmla="*/ 2147483647 w 2878"/>
              <a:gd name="T39" fmla="*/ 2147483647 h 2573"/>
              <a:gd name="T40" fmla="*/ 2147483647 w 2878"/>
              <a:gd name="T41" fmla="*/ 2147483647 h 2573"/>
              <a:gd name="T42" fmla="*/ 2147483647 w 2878"/>
              <a:gd name="T43" fmla="*/ 2147483647 h 2573"/>
              <a:gd name="T44" fmla="*/ 2147483647 w 2878"/>
              <a:gd name="T45" fmla="*/ 2147483647 h 2573"/>
              <a:gd name="T46" fmla="*/ 2147483647 w 2878"/>
              <a:gd name="T47" fmla="*/ 2147483647 h 2573"/>
              <a:gd name="T48" fmla="*/ 2147483647 w 2878"/>
              <a:gd name="T49" fmla="*/ 2147483647 h 2573"/>
              <a:gd name="T50" fmla="*/ 2147483647 w 2878"/>
              <a:gd name="T51" fmla="*/ 2147483647 h 2573"/>
              <a:gd name="T52" fmla="*/ 2147483647 w 2878"/>
              <a:gd name="T53" fmla="*/ 0 h 2573"/>
              <a:gd name="T54" fmla="*/ 2147483647 w 2878"/>
              <a:gd name="T55" fmla="*/ 2147483647 h 2573"/>
              <a:gd name="T56" fmla="*/ 2147483647 w 2878"/>
              <a:gd name="T57" fmla="*/ 2147483647 h 2573"/>
              <a:gd name="T58" fmla="*/ 2147483647 w 2878"/>
              <a:gd name="T59" fmla="*/ 2147483647 h 2573"/>
              <a:gd name="T60" fmla="*/ 2147483647 w 2878"/>
              <a:gd name="T61" fmla="*/ 2147483647 h 2573"/>
              <a:gd name="T62" fmla="*/ 2147483647 w 2878"/>
              <a:gd name="T63" fmla="*/ 2147483647 h 2573"/>
              <a:gd name="T64" fmla="*/ 2147483647 w 2878"/>
              <a:gd name="T65" fmla="*/ 2147483647 h 2573"/>
              <a:gd name="T66" fmla="*/ 2147483647 w 2878"/>
              <a:gd name="T67" fmla="*/ 2147483647 h 2573"/>
              <a:gd name="T68" fmla="*/ 2147483647 w 2878"/>
              <a:gd name="T69" fmla="*/ 2147483647 h 2573"/>
              <a:gd name="T70" fmla="*/ 2147483647 w 2878"/>
              <a:gd name="T71" fmla="*/ 2147483647 h 2573"/>
              <a:gd name="T72" fmla="*/ 2147483647 w 2878"/>
              <a:gd name="T73" fmla="*/ 2147483647 h 2573"/>
              <a:gd name="T74" fmla="*/ 2147483647 w 2878"/>
              <a:gd name="T75" fmla="*/ 2147483647 h 2573"/>
              <a:gd name="T76" fmla="*/ 2147483647 w 2878"/>
              <a:gd name="T77" fmla="*/ 2147483647 h 2573"/>
              <a:gd name="T78" fmla="*/ 2147483647 w 2878"/>
              <a:gd name="T79" fmla="*/ 2147483647 h 2573"/>
              <a:gd name="T80" fmla="*/ 2147483647 w 2878"/>
              <a:gd name="T81" fmla="*/ 2147483647 h 2573"/>
              <a:gd name="T82" fmla="*/ 2147483647 w 2878"/>
              <a:gd name="T83" fmla="*/ 2147483647 h 2573"/>
              <a:gd name="T84" fmla="*/ 2147483647 w 2878"/>
              <a:gd name="T85" fmla="*/ 2147483647 h 2573"/>
              <a:gd name="T86" fmla="*/ 2147483647 w 2878"/>
              <a:gd name="T87" fmla="*/ 2147483647 h 2573"/>
              <a:gd name="T88" fmla="*/ 2147483647 w 2878"/>
              <a:gd name="T89" fmla="*/ 2147483647 h 2573"/>
              <a:gd name="T90" fmla="*/ 2147483647 w 2878"/>
              <a:gd name="T91" fmla="*/ 2147483647 h 2573"/>
              <a:gd name="T92" fmla="*/ 2147483647 w 2878"/>
              <a:gd name="T93" fmla="*/ 2147483647 h 2573"/>
              <a:gd name="T94" fmla="*/ 2147483647 w 2878"/>
              <a:gd name="T95" fmla="*/ 2147483647 h 2573"/>
              <a:gd name="T96" fmla="*/ 2147483647 w 2878"/>
              <a:gd name="T97" fmla="*/ 2147483647 h 2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78"/>
              <a:gd name="T148" fmla="*/ 0 h 2573"/>
              <a:gd name="T149" fmla="*/ 2878 w 2878"/>
              <a:gd name="T150" fmla="*/ 2573 h 25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78" h="2573">
                <a:moveTo>
                  <a:pt x="2878" y="2573"/>
                </a:moveTo>
                <a:lnTo>
                  <a:pt x="2728" y="2571"/>
                </a:lnTo>
                <a:lnTo>
                  <a:pt x="2582" y="2567"/>
                </a:lnTo>
                <a:lnTo>
                  <a:pt x="2439" y="2561"/>
                </a:lnTo>
                <a:lnTo>
                  <a:pt x="2297" y="2551"/>
                </a:lnTo>
                <a:lnTo>
                  <a:pt x="2158" y="2540"/>
                </a:lnTo>
                <a:lnTo>
                  <a:pt x="2022" y="2527"/>
                </a:lnTo>
                <a:lnTo>
                  <a:pt x="1888" y="2511"/>
                </a:lnTo>
                <a:lnTo>
                  <a:pt x="1757" y="2494"/>
                </a:lnTo>
                <a:lnTo>
                  <a:pt x="1629" y="2475"/>
                </a:lnTo>
                <a:lnTo>
                  <a:pt x="1506" y="2452"/>
                </a:lnTo>
                <a:lnTo>
                  <a:pt x="1385" y="2429"/>
                </a:lnTo>
                <a:lnTo>
                  <a:pt x="1268" y="2402"/>
                </a:lnTo>
                <a:lnTo>
                  <a:pt x="1155" y="2375"/>
                </a:lnTo>
                <a:lnTo>
                  <a:pt x="1046" y="2346"/>
                </a:lnTo>
                <a:lnTo>
                  <a:pt x="942" y="2314"/>
                </a:lnTo>
                <a:lnTo>
                  <a:pt x="842" y="2281"/>
                </a:lnTo>
                <a:lnTo>
                  <a:pt x="746" y="2246"/>
                </a:lnTo>
                <a:lnTo>
                  <a:pt x="656" y="2212"/>
                </a:lnTo>
                <a:lnTo>
                  <a:pt x="612" y="2193"/>
                </a:lnTo>
                <a:lnTo>
                  <a:pt x="572" y="2173"/>
                </a:lnTo>
                <a:lnTo>
                  <a:pt x="529" y="2154"/>
                </a:lnTo>
                <a:lnTo>
                  <a:pt x="491" y="2135"/>
                </a:lnTo>
                <a:lnTo>
                  <a:pt x="453" y="2116"/>
                </a:lnTo>
                <a:lnTo>
                  <a:pt x="416" y="2095"/>
                </a:lnTo>
                <a:lnTo>
                  <a:pt x="380" y="2074"/>
                </a:lnTo>
                <a:lnTo>
                  <a:pt x="347" y="2053"/>
                </a:lnTo>
                <a:lnTo>
                  <a:pt x="315" y="2031"/>
                </a:lnTo>
                <a:lnTo>
                  <a:pt x="282" y="2010"/>
                </a:lnTo>
                <a:lnTo>
                  <a:pt x="253" y="1989"/>
                </a:lnTo>
                <a:lnTo>
                  <a:pt x="224" y="1966"/>
                </a:lnTo>
                <a:lnTo>
                  <a:pt x="199" y="1945"/>
                </a:lnTo>
                <a:lnTo>
                  <a:pt x="175" y="1922"/>
                </a:lnTo>
                <a:lnTo>
                  <a:pt x="150" y="1899"/>
                </a:lnTo>
                <a:lnTo>
                  <a:pt x="128" y="1876"/>
                </a:lnTo>
                <a:lnTo>
                  <a:pt x="107" y="1853"/>
                </a:lnTo>
                <a:lnTo>
                  <a:pt x="90" y="1828"/>
                </a:lnTo>
                <a:lnTo>
                  <a:pt x="73" y="1805"/>
                </a:lnTo>
                <a:lnTo>
                  <a:pt x="57" y="1780"/>
                </a:lnTo>
                <a:lnTo>
                  <a:pt x="44" y="1757"/>
                </a:lnTo>
                <a:lnTo>
                  <a:pt x="33" y="1732"/>
                </a:lnTo>
                <a:lnTo>
                  <a:pt x="23" y="1707"/>
                </a:lnTo>
                <a:lnTo>
                  <a:pt x="13" y="1682"/>
                </a:lnTo>
                <a:lnTo>
                  <a:pt x="8" y="1657"/>
                </a:lnTo>
                <a:lnTo>
                  <a:pt x="2" y="1632"/>
                </a:lnTo>
                <a:lnTo>
                  <a:pt x="0" y="1607"/>
                </a:lnTo>
                <a:lnTo>
                  <a:pt x="0" y="1580"/>
                </a:lnTo>
                <a:lnTo>
                  <a:pt x="0" y="1014"/>
                </a:lnTo>
                <a:lnTo>
                  <a:pt x="2" y="976"/>
                </a:lnTo>
                <a:lnTo>
                  <a:pt x="8" y="938"/>
                </a:lnTo>
                <a:lnTo>
                  <a:pt x="19" y="897"/>
                </a:lnTo>
                <a:lnTo>
                  <a:pt x="34" y="861"/>
                </a:lnTo>
                <a:lnTo>
                  <a:pt x="54" y="822"/>
                </a:lnTo>
                <a:lnTo>
                  <a:pt x="77" y="784"/>
                </a:lnTo>
                <a:lnTo>
                  <a:pt x="105" y="748"/>
                </a:lnTo>
                <a:lnTo>
                  <a:pt x="138" y="711"/>
                </a:lnTo>
                <a:lnTo>
                  <a:pt x="173" y="677"/>
                </a:lnTo>
                <a:lnTo>
                  <a:pt x="213" y="640"/>
                </a:lnTo>
                <a:lnTo>
                  <a:pt x="255" y="606"/>
                </a:lnTo>
                <a:lnTo>
                  <a:pt x="303" y="571"/>
                </a:lnTo>
                <a:lnTo>
                  <a:pt x="353" y="538"/>
                </a:lnTo>
                <a:lnTo>
                  <a:pt x="409" y="506"/>
                </a:lnTo>
                <a:lnTo>
                  <a:pt x="466" y="473"/>
                </a:lnTo>
                <a:lnTo>
                  <a:pt x="528" y="442"/>
                </a:lnTo>
                <a:lnTo>
                  <a:pt x="593" y="414"/>
                </a:lnTo>
                <a:lnTo>
                  <a:pt x="660" y="383"/>
                </a:lnTo>
                <a:lnTo>
                  <a:pt x="731" y="354"/>
                </a:lnTo>
                <a:lnTo>
                  <a:pt x="806" y="327"/>
                </a:lnTo>
                <a:lnTo>
                  <a:pt x="882" y="300"/>
                </a:lnTo>
                <a:lnTo>
                  <a:pt x="963" y="276"/>
                </a:lnTo>
                <a:lnTo>
                  <a:pt x="1048" y="251"/>
                </a:lnTo>
                <a:lnTo>
                  <a:pt x="1132" y="228"/>
                </a:lnTo>
                <a:lnTo>
                  <a:pt x="1222" y="205"/>
                </a:lnTo>
                <a:lnTo>
                  <a:pt x="1314" y="183"/>
                </a:lnTo>
                <a:lnTo>
                  <a:pt x="1408" y="162"/>
                </a:lnTo>
                <a:lnTo>
                  <a:pt x="1506" y="145"/>
                </a:lnTo>
                <a:lnTo>
                  <a:pt x="1604" y="126"/>
                </a:lnTo>
                <a:lnTo>
                  <a:pt x="1708" y="110"/>
                </a:lnTo>
                <a:lnTo>
                  <a:pt x="1811" y="95"/>
                </a:lnTo>
                <a:lnTo>
                  <a:pt x="1919" y="82"/>
                </a:lnTo>
                <a:lnTo>
                  <a:pt x="2532" y="0"/>
                </a:lnTo>
                <a:lnTo>
                  <a:pt x="2614" y="329"/>
                </a:lnTo>
                <a:lnTo>
                  <a:pt x="2550" y="557"/>
                </a:lnTo>
                <a:lnTo>
                  <a:pt x="1919" y="648"/>
                </a:lnTo>
                <a:lnTo>
                  <a:pt x="1757" y="669"/>
                </a:lnTo>
                <a:lnTo>
                  <a:pt x="1679" y="680"/>
                </a:lnTo>
                <a:lnTo>
                  <a:pt x="1602" y="694"/>
                </a:lnTo>
                <a:lnTo>
                  <a:pt x="1527" y="705"/>
                </a:lnTo>
                <a:lnTo>
                  <a:pt x="1452" y="721"/>
                </a:lnTo>
                <a:lnTo>
                  <a:pt x="1379" y="736"/>
                </a:lnTo>
                <a:lnTo>
                  <a:pt x="1308" y="751"/>
                </a:lnTo>
                <a:lnTo>
                  <a:pt x="1237" y="767"/>
                </a:lnTo>
                <a:lnTo>
                  <a:pt x="1168" y="784"/>
                </a:lnTo>
                <a:lnTo>
                  <a:pt x="1103" y="801"/>
                </a:lnTo>
                <a:lnTo>
                  <a:pt x="1036" y="819"/>
                </a:lnTo>
                <a:lnTo>
                  <a:pt x="973" y="838"/>
                </a:lnTo>
                <a:lnTo>
                  <a:pt x="911" y="857"/>
                </a:lnTo>
                <a:lnTo>
                  <a:pt x="850" y="878"/>
                </a:lnTo>
                <a:lnTo>
                  <a:pt x="792" y="899"/>
                </a:lnTo>
                <a:lnTo>
                  <a:pt x="735" y="920"/>
                </a:lnTo>
                <a:lnTo>
                  <a:pt x="679" y="941"/>
                </a:lnTo>
                <a:lnTo>
                  <a:pt x="627" y="964"/>
                </a:lnTo>
                <a:lnTo>
                  <a:pt x="576" y="987"/>
                </a:lnTo>
                <a:lnTo>
                  <a:pt x="526" y="1010"/>
                </a:lnTo>
                <a:lnTo>
                  <a:pt x="478" y="1034"/>
                </a:lnTo>
                <a:lnTo>
                  <a:pt x="434" y="1058"/>
                </a:lnTo>
                <a:lnTo>
                  <a:pt x="389" y="1083"/>
                </a:lnTo>
                <a:lnTo>
                  <a:pt x="347" y="1108"/>
                </a:lnTo>
                <a:lnTo>
                  <a:pt x="309" y="1135"/>
                </a:lnTo>
                <a:lnTo>
                  <a:pt x="270" y="1160"/>
                </a:lnTo>
                <a:lnTo>
                  <a:pt x="236" y="1187"/>
                </a:lnTo>
                <a:lnTo>
                  <a:pt x="203" y="1214"/>
                </a:lnTo>
                <a:lnTo>
                  <a:pt x="173" y="1243"/>
                </a:lnTo>
                <a:lnTo>
                  <a:pt x="146" y="1270"/>
                </a:lnTo>
                <a:lnTo>
                  <a:pt x="119" y="1298"/>
                </a:lnTo>
                <a:lnTo>
                  <a:pt x="155" y="1337"/>
                </a:lnTo>
                <a:lnTo>
                  <a:pt x="196" y="1375"/>
                </a:lnTo>
                <a:lnTo>
                  <a:pt x="242" y="1413"/>
                </a:lnTo>
                <a:lnTo>
                  <a:pt x="290" y="1450"/>
                </a:lnTo>
                <a:lnTo>
                  <a:pt x="343" y="1484"/>
                </a:lnTo>
                <a:lnTo>
                  <a:pt x="399" y="1519"/>
                </a:lnTo>
                <a:lnTo>
                  <a:pt x="460" y="1554"/>
                </a:lnTo>
                <a:lnTo>
                  <a:pt x="524" y="1586"/>
                </a:lnTo>
                <a:lnTo>
                  <a:pt x="593" y="1617"/>
                </a:lnTo>
                <a:lnTo>
                  <a:pt x="664" y="1648"/>
                </a:lnTo>
                <a:lnTo>
                  <a:pt x="739" y="1678"/>
                </a:lnTo>
                <a:lnTo>
                  <a:pt x="815" y="1707"/>
                </a:lnTo>
                <a:lnTo>
                  <a:pt x="896" y="1734"/>
                </a:lnTo>
                <a:lnTo>
                  <a:pt x="980" y="1761"/>
                </a:lnTo>
                <a:lnTo>
                  <a:pt x="1067" y="1786"/>
                </a:lnTo>
                <a:lnTo>
                  <a:pt x="1157" y="1809"/>
                </a:lnTo>
                <a:lnTo>
                  <a:pt x="1249" y="1832"/>
                </a:lnTo>
                <a:lnTo>
                  <a:pt x="1345" y="1853"/>
                </a:lnTo>
                <a:lnTo>
                  <a:pt x="1441" y="1874"/>
                </a:lnTo>
                <a:lnTo>
                  <a:pt x="1541" y="1893"/>
                </a:lnTo>
                <a:lnTo>
                  <a:pt x="1642" y="1911"/>
                </a:lnTo>
                <a:lnTo>
                  <a:pt x="1746" y="1926"/>
                </a:lnTo>
                <a:lnTo>
                  <a:pt x="1853" y="1941"/>
                </a:lnTo>
                <a:lnTo>
                  <a:pt x="1961" y="1955"/>
                </a:lnTo>
                <a:lnTo>
                  <a:pt x="2070" y="1966"/>
                </a:lnTo>
                <a:lnTo>
                  <a:pt x="2181" y="1976"/>
                </a:lnTo>
                <a:lnTo>
                  <a:pt x="2295" y="1985"/>
                </a:lnTo>
                <a:lnTo>
                  <a:pt x="2408" y="1993"/>
                </a:lnTo>
                <a:lnTo>
                  <a:pt x="2523" y="1999"/>
                </a:lnTo>
                <a:lnTo>
                  <a:pt x="2640" y="2003"/>
                </a:lnTo>
                <a:lnTo>
                  <a:pt x="2759" y="2005"/>
                </a:lnTo>
                <a:lnTo>
                  <a:pt x="2878" y="2006"/>
                </a:lnTo>
                <a:lnTo>
                  <a:pt x="2878" y="2573"/>
                </a:lnTo>
                <a:close/>
              </a:path>
            </a:pathLst>
          </a:custGeom>
          <a:solidFill>
            <a:srgbClr val="96B4B7">
              <a:alpha val="41176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7" name="Freeform 6"/>
          <p:cNvSpPr>
            <a:spLocks/>
          </p:cNvSpPr>
          <p:nvPr/>
        </p:nvSpPr>
        <p:spPr bwMode="auto">
          <a:xfrm>
            <a:off x="4273550" y="1828800"/>
            <a:ext cx="4570413" cy="2468563"/>
          </a:xfrm>
          <a:custGeom>
            <a:avLst/>
            <a:gdLst>
              <a:gd name="T0" fmla="*/ 2147483647 w 2879"/>
              <a:gd name="T1" fmla="*/ 0 h 1555"/>
              <a:gd name="T2" fmla="*/ 2147483647 w 2879"/>
              <a:gd name="T3" fmla="*/ 2147483647 h 1555"/>
              <a:gd name="T4" fmla="*/ 2147483647 w 2879"/>
              <a:gd name="T5" fmla="*/ 2147483647 h 1555"/>
              <a:gd name="T6" fmla="*/ 2147483647 w 2879"/>
              <a:gd name="T7" fmla="*/ 2147483647 h 1555"/>
              <a:gd name="T8" fmla="*/ 2147483647 w 2879"/>
              <a:gd name="T9" fmla="*/ 2147483647 h 1555"/>
              <a:gd name="T10" fmla="*/ 2147483647 w 2879"/>
              <a:gd name="T11" fmla="*/ 2147483647 h 1555"/>
              <a:gd name="T12" fmla="*/ 2147483647 w 2879"/>
              <a:gd name="T13" fmla="*/ 2147483647 h 1555"/>
              <a:gd name="T14" fmla="*/ 2147483647 w 2879"/>
              <a:gd name="T15" fmla="*/ 2147483647 h 1555"/>
              <a:gd name="T16" fmla="*/ 2147483647 w 2879"/>
              <a:gd name="T17" fmla="*/ 2147483647 h 1555"/>
              <a:gd name="T18" fmla="*/ 2147483647 w 2879"/>
              <a:gd name="T19" fmla="*/ 2147483647 h 1555"/>
              <a:gd name="T20" fmla="*/ 2147483647 w 2879"/>
              <a:gd name="T21" fmla="*/ 2147483647 h 1555"/>
              <a:gd name="T22" fmla="*/ 2147483647 w 2879"/>
              <a:gd name="T23" fmla="*/ 2147483647 h 1555"/>
              <a:gd name="T24" fmla="*/ 2147483647 w 2879"/>
              <a:gd name="T25" fmla="*/ 2147483647 h 1555"/>
              <a:gd name="T26" fmla="*/ 2147483647 w 2879"/>
              <a:gd name="T27" fmla="*/ 2147483647 h 1555"/>
              <a:gd name="T28" fmla="*/ 2147483647 w 2879"/>
              <a:gd name="T29" fmla="*/ 2147483647 h 1555"/>
              <a:gd name="T30" fmla="*/ 2147483647 w 2879"/>
              <a:gd name="T31" fmla="*/ 2147483647 h 1555"/>
              <a:gd name="T32" fmla="*/ 2147483647 w 2879"/>
              <a:gd name="T33" fmla="*/ 2147483647 h 1555"/>
              <a:gd name="T34" fmla="*/ 2147483647 w 2879"/>
              <a:gd name="T35" fmla="*/ 2147483647 h 1555"/>
              <a:gd name="T36" fmla="*/ 2147483647 w 2879"/>
              <a:gd name="T37" fmla="*/ 2147483647 h 1555"/>
              <a:gd name="T38" fmla="*/ 2147483647 w 2879"/>
              <a:gd name="T39" fmla="*/ 2147483647 h 1555"/>
              <a:gd name="T40" fmla="*/ 2147483647 w 2879"/>
              <a:gd name="T41" fmla="*/ 2147483647 h 1555"/>
              <a:gd name="T42" fmla="*/ 2147483647 w 2879"/>
              <a:gd name="T43" fmla="*/ 2147483647 h 1555"/>
              <a:gd name="T44" fmla="*/ 2147483647 w 2879"/>
              <a:gd name="T45" fmla="*/ 2147483647 h 1555"/>
              <a:gd name="T46" fmla="*/ 2147483647 w 2879"/>
              <a:gd name="T47" fmla="*/ 2147483647 h 1555"/>
              <a:gd name="T48" fmla="*/ 2147483647 w 2879"/>
              <a:gd name="T49" fmla="*/ 2147483647 h 1555"/>
              <a:gd name="T50" fmla="*/ 2147483647 w 2879"/>
              <a:gd name="T51" fmla="*/ 2147483647 h 1555"/>
              <a:gd name="T52" fmla="*/ 2147483647 w 2879"/>
              <a:gd name="T53" fmla="*/ 2147483647 h 1555"/>
              <a:gd name="T54" fmla="*/ 2147483647 w 2879"/>
              <a:gd name="T55" fmla="*/ 2147483647 h 1555"/>
              <a:gd name="T56" fmla="*/ 2147483647 w 2879"/>
              <a:gd name="T57" fmla="*/ 2147483647 h 1555"/>
              <a:gd name="T58" fmla="*/ 2147483647 w 2879"/>
              <a:gd name="T59" fmla="*/ 2147483647 h 1555"/>
              <a:gd name="T60" fmla="*/ 2147483647 w 2879"/>
              <a:gd name="T61" fmla="*/ 2147483647 h 1555"/>
              <a:gd name="T62" fmla="*/ 2147483647 w 2879"/>
              <a:gd name="T63" fmla="*/ 2147483647 h 1555"/>
              <a:gd name="T64" fmla="*/ 2147483647 w 2879"/>
              <a:gd name="T65" fmla="*/ 2147483647 h 1555"/>
              <a:gd name="T66" fmla="*/ 2147483647 w 2879"/>
              <a:gd name="T67" fmla="*/ 2147483647 h 1555"/>
              <a:gd name="T68" fmla="*/ 2147483647 w 2879"/>
              <a:gd name="T69" fmla="*/ 2147483647 h 1555"/>
              <a:gd name="T70" fmla="*/ 2147483647 w 2879"/>
              <a:gd name="T71" fmla="*/ 2147483647 h 1555"/>
              <a:gd name="T72" fmla="*/ 2147483647 w 2879"/>
              <a:gd name="T73" fmla="*/ 2147483647 h 1555"/>
              <a:gd name="T74" fmla="*/ 2147483647 w 2879"/>
              <a:gd name="T75" fmla="*/ 2147483647 h 1555"/>
              <a:gd name="T76" fmla="*/ 2147483647 w 2879"/>
              <a:gd name="T77" fmla="*/ 2147483647 h 1555"/>
              <a:gd name="T78" fmla="*/ 2147483647 w 2879"/>
              <a:gd name="T79" fmla="*/ 2147483647 h 1555"/>
              <a:gd name="T80" fmla="*/ 2147483647 w 2879"/>
              <a:gd name="T81" fmla="*/ 2147483647 h 1555"/>
              <a:gd name="T82" fmla="*/ 2147483647 w 2879"/>
              <a:gd name="T83" fmla="*/ 2147483647 h 1555"/>
              <a:gd name="T84" fmla="*/ 2147483647 w 2879"/>
              <a:gd name="T85" fmla="*/ 2147483647 h 1555"/>
              <a:gd name="T86" fmla="*/ 2147483647 w 2879"/>
              <a:gd name="T87" fmla="*/ 2147483647 h 1555"/>
              <a:gd name="T88" fmla="*/ 2147483647 w 2879"/>
              <a:gd name="T89" fmla="*/ 2147483647 h 1555"/>
              <a:gd name="T90" fmla="*/ 2147483647 w 2879"/>
              <a:gd name="T91" fmla="*/ 2147483647 h 1555"/>
              <a:gd name="T92" fmla="*/ 0 w 2879"/>
              <a:gd name="T93" fmla="*/ 2147483647 h 155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79"/>
              <a:gd name="T142" fmla="*/ 0 h 1555"/>
              <a:gd name="T143" fmla="*/ 2879 w 2879"/>
              <a:gd name="T144" fmla="*/ 1555 h 155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79" h="1555">
                <a:moveTo>
                  <a:pt x="0" y="0"/>
                </a:moveTo>
                <a:lnTo>
                  <a:pt x="147" y="0"/>
                </a:lnTo>
                <a:lnTo>
                  <a:pt x="293" y="4"/>
                </a:lnTo>
                <a:lnTo>
                  <a:pt x="437" y="9"/>
                </a:lnTo>
                <a:lnTo>
                  <a:pt x="579" y="19"/>
                </a:lnTo>
                <a:lnTo>
                  <a:pt x="719" y="31"/>
                </a:lnTo>
                <a:lnTo>
                  <a:pt x="856" y="44"/>
                </a:lnTo>
                <a:lnTo>
                  <a:pt x="990" y="59"/>
                </a:lnTo>
                <a:lnTo>
                  <a:pt x="1121" y="77"/>
                </a:lnTo>
                <a:lnTo>
                  <a:pt x="1247" y="96"/>
                </a:lnTo>
                <a:lnTo>
                  <a:pt x="1372" y="119"/>
                </a:lnTo>
                <a:lnTo>
                  <a:pt x="1493" y="142"/>
                </a:lnTo>
                <a:lnTo>
                  <a:pt x="1608" y="169"/>
                </a:lnTo>
                <a:lnTo>
                  <a:pt x="1721" y="195"/>
                </a:lnTo>
                <a:lnTo>
                  <a:pt x="1831" y="224"/>
                </a:lnTo>
                <a:lnTo>
                  <a:pt x="1934" y="257"/>
                </a:lnTo>
                <a:lnTo>
                  <a:pt x="2034" y="289"/>
                </a:lnTo>
                <a:lnTo>
                  <a:pt x="2130" y="324"/>
                </a:lnTo>
                <a:lnTo>
                  <a:pt x="2220" y="358"/>
                </a:lnTo>
                <a:lnTo>
                  <a:pt x="2264" y="378"/>
                </a:lnTo>
                <a:lnTo>
                  <a:pt x="2307" y="397"/>
                </a:lnTo>
                <a:lnTo>
                  <a:pt x="2347" y="416"/>
                </a:lnTo>
                <a:lnTo>
                  <a:pt x="2387" y="435"/>
                </a:lnTo>
                <a:lnTo>
                  <a:pt x="2424" y="456"/>
                </a:lnTo>
                <a:lnTo>
                  <a:pt x="2462" y="475"/>
                </a:lnTo>
                <a:lnTo>
                  <a:pt x="2497" y="496"/>
                </a:lnTo>
                <a:lnTo>
                  <a:pt x="2531" y="518"/>
                </a:lnTo>
                <a:lnTo>
                  <a:pt x="2564" y="539"/>
                </a:lnTo>
                <a:lnTo>
                  <a:pt x="2595" y="560"/>
                </a:lnTo>
                <a:lnTo>
                  <a:pt x="2623" y="581"/>
                </a:lnTo>
                <a:lnTo>
                  <a:pt x="2652" y="604"/>
                </a:lnTo>
                <a:lnTo>
                  <a:pt x="2679" y="625"/>
                </a:lnTo>
                <a:lnTo>
                  <a:pt x="2704" y="648"/>
                </a:lnTo>
                <a:lnTo>
                  <a:pt x="2727" y="671"/>
                </a:lnTo>
                <a:lnTo>
                  <a:pt x="2748" y="694"/>
                </a:lnTo>
                <a:lnTo>
                  <a:pt x="2769" y="717"/>
                </a:lnTo>
                <a:lnTo>
                  <a:pt x="2788" y="742"/>
                </a:lnTo>
                <a:lnTo>
                  <a:pt x="2804" y="765"/>
                </a:lnTo>
                <a:lnTo>
                  <a:pt x="2819" y="790"/>
                </a:lnTo>
                <a:lnTo>
                  <a:pt x="2833" y="813"/>
                </a:lnTo>
                <a:lnTo>
                  <a:pt x="2844" y="838"/>
                </a:lnTo>
                <a:lnTo>
                  <a:pt x="2856" y="863"/>
                </a:lnTo>
                <a:lnTo>
                  <a:pt x="2863" y="888"/>
                </a:lnTo>
                <a:lnTo>
                  <a:pt x="2869" y="913"/>
                </a:lnTo>
                <a:lnTo>
                  <a:pt x="2875" y="938"/>
                </a:lnTo>
                <a:lnTo>
                  <a:pt x="2877" y="962"/>
                </a:lnTo>
                <a:lnTo>
                  <a:pt x="2879" y="989"/>
                </a:lnTo>
                <a:lnTo>
                  <a:pt x="2879" y="1555"/>
                </a:lnTo>
                <a:lnTo>
                  <a:pt x="2877" y="1528"/>
                </a:lnTo>
                <a:lnTo>
                  <a:pt x="2875" y="1503"/>
                </a:lnTo>
                <a:lnTo>
                  <a:pt x="2869" y="1478"/>
                </a:lnTo>
                <a:lnTo>
                  <a:pt x="2863" y="1453"/>
                </a:lnTo>
                <a:lnTo>
                  <a:pt x="2856" y="1428"/>
                </a:lnTo>
                <a:lnTo>
                  <a:pt x="2844" y="1403"/>
                </a:lnTo>
                <a:lnTo>
                  <a:pt x="2833" y="1379"/>
                </a:lnTo>
                <a:lnTo>
                  <a:pt x="2819" y="1356"/>
                </a:lnTo>
                <a:lnTo>
                  <a:pt x="2804" y="1331"/>
                </a:lnTo>
                <a:lnTo>
                  <a:pt x="2788" y="1308"/>
                </a:lnTo>
                <a:lnTo>
                  <a:pt x="2769" y="1283"/>
                </a:lnTo>
                <a:lnTo>
                  <a:pt x="2748" y="1260"/>
                </a:lnTo>
                <a:lnTo>
                  <a:pt x="2727" y="1237"/>
                </a:lnTo>
                <a:lnTo>
                  <a:pt x="2704" y="1214"/>
                </a:lnTo>
                <a:lnTo>
                  <a:pt x="2679" y="1191"/>
                </a:lnTo>
                <a:lnTo>
                  <a:pt x="2652" y="1170"/>
                </a:lnTo>
                <a:lnTo>
                  <a:pt x="2623" y="1147"/>
                </a:lnTo>
                <a:lnTo>
                  <a:pt x="2595" y="1125"/>
                </a:lnTo>
                <a:lnTo>
                  <a:pt x="2564" y="1104"/>
                </a:lnTo>
                <a:lnTo>
                  <a:pt x="2531" y="1083"/>
                </a:lnTo>
                <a:lnTo>
                  <a:pt x="2497" y="1062"/>
                </a:lnTo>
                <a:lnTo>
                  <a:pt x="2462" y="1041"/>
                </a:lnTo>
                <a:lnTo>
                  <a:pt x="2424" y="1022"/>
                </a:lnTo>
                <a:lnTo>
                  <a:pt x="2387" y="1001"/>
                </a:lnTo>
                <a:lnTo>
                  <a:pt x="2347" y="982"/>
                </a:lnTo>
                <a:lnTo>
                  <a:pt x="2307" y="962"/>
                </a:lnTo>
                <a:lnTo>
                  <a:pt x="2264" y="943"/>
                </a:lnTo>
                <a:lnTo>
                  <a:pt x="2220" y="924"/>
                </a:lnTo>
                <a:lnTo>
                  <a:pt x="2130" y="890"/>
                </a:lnTo>
                <a:lnTo>
                  <a:pt x="2034" y="855"/>
                </a:lnTo>
                <a:lnTo>
                  <a:pt x="1934" y="822"/>
                </a:lnTo>
                <a:lnTo>
                  <a:pt x="1831" y="790"/>
                </a:lnTo>
                <a:lnTo>
                  <a:pt x="1721" y="761"/>
                </a:lnTo>
                <a:lnTo>
                  <a:pt x="1608" y="734"/>
                </a:lnTo>
                <a:lnTo>
                  <a:pt x="1493" y="707"/>
                </a:lnTo>
                <a:lnTo>
                  <a:pt x="1372" y="684"/>
                </a:lnTo>
                <a:lnTo>
                  <a:pt x="1247" y="661"/>
                </a:lnTo>
                <a:lnTo>
                  <a:pt x="1121" y="642"/>
                </a:lnTo>
                <a:lnTo>
                  <a:pt x="990" y="625"/>
                </a:lnTo>
                <a:lnTo>
                  <a:pt x="856" y="610"/>
                </a:lnTo>
                <a:lnTo>
                  <a:pt x="719" y="596"/>
                </a:lnTo>
                <a:lnTo>
                  <a:pt x="579" y="585"/>
                </a:lnTo>
                <a:lnTo>
                  <a:pt x="437" y="575"/>
                </a:lnTo>
                <a:lnTo>
                  <a:pt x="293" y="569"/>
                </a:lnTo>
                <a:lnTo>
                  <a:pt x="147" y="566"/>
                </a:lnTo>
                <a:lnTo>
                  <a:pt x="0" y="566"/>
                </a:lnTo>
                <a:lnTo>
                  <a:pt x="0" y="0"/>
                </a:lnTo>
                <a:close/>
              </a:path>
            </a:pathLst>
          </a:custGeom>
          <a:solidFill>
            <a:srgbClr val="96B4B7">
              <a:alpha val="41176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4267200" y="1752600"/>
            <a:ext cx="4570413" cy="4064000"/>
          </a:xfrm>
          <a:custGeom>
            <a:avLst/>
            <a:gdLst>
              <a:gd name="T0" fmla="*/ 2147483647 w 2879"/>
              <a:gd name="T1" fmla="*/ 2147483647 h 2560"/>
              <a:gd name="T2" fmla="*/ 2147483647 w 2879"/>
              <a:gd name="T3" fmla="*/ 2147483647 h 2560"/>
              <a:gd name="T4" fmla="*/ 2147483647 w 2879"/>
              <a:gd name="T5" fmla="*/ 2147483647 h 2560"/>
              <a:gd name="T6" fmla="*/ 2147483647 w 2879"/>
              <a:gd name="T7" fmla="*/ 2147483647 h 2560"/>
              <a:gd name="T8" fmla="*/ 2147483647 w 2879"/>
              <a:gd name="T9" fmla="*/ 2147483647 h 2560"/>
              <a:gd name="T10" fmla="*/ 2147483647 w 2879"/>
              <a:gd name="T11" fmla="*/ 2147483647 h 2560"/>
              <a:gd name="T12" fmla="*/ 2147483647 w 2879"/>
              <a:gd name="T13" fmla="*/ 2147483647 h 2560"/>
              <a:gd name="T14" fmla="*/ 2147483647 w 2879"/>
              <a:gd name="T15" fmla="*/ 2147483647 h 2560"/>
              <a:gd name="T16" fmla="*/ 2147483647 w 2879"/>
              <a:gd name="T17" fmla="*/ 2147483647 h 2560"/>
              <a:gd name="T18" fmla="*/ 2147483647 w 2879"/>
              <a:gd name="T19" fmla="*/ 2147483647 h 2560"/>
              <a:gd name="T20" fmla="*/ 2147483647 w 2879"/>
              <a:gd name="T21" fmla="*/ 2147483647 h 2560"/>
              <a:gd name="T22" fmla="*/ 2147483647 w 2879"/>
              <a:gd name="T23" fmla="*/ 2147483647 h 2560"/>
              <a:gd name="T24" fmla="*/ 2147483647 w 2879"/>
              <a:gd name="T25" fmla="*/ 2147483647 h 2560"/>
              <a:gd name="T26" fmla="*/ 2147483647 w 2879"/>
              <a:gd name="T27" fmla="*/ 2147483647 h 2560"/>
              <a:gd name="T28" fmla="*/ 2147483647 w 2879"/>
              <a:gd name="T29" fmla="*/ 2147483647 h 2560"/>
              <a:gd name="T30" fmla="*/ 2147483647 w 2879"/>
              <a:gd name="T31" fmla="*/ 2147483647 h 2560"/>
              <a:gd name="T32" fmla="*/ 2147483647 w 2879"/>
              <a:gd name="T33" fmla="*/ 2147483647 h 2560"/>
              <a:gd name="T34" fmla="*/ 2147483647 w 2879"/>
              <a:gd name="T35" fmla="*/ 2147483647 h 2560"/>
              <a:gd name="T36" fmla="*/ 2147483647 w 2879"/>
              <a:gd name="T37" fmla="*/ 2147483647 h 2560"/>
              <a:gd name="T38" fmla="*/ 2147483647 w 2879"/>
              <a:gd name="T39" fmla="*/ 2147483647 h 2560"/>
              <a:gd name="T40" fmla="*/ 2147483647 w 2879"/>
              <a:gd name="T41" fmla="*/ 2147483647 h 2560"/>
              <a:gd name="T42" fmla="*/ 2147483647 w 2879"/>
              <a:gd name="T43" fmla="*/ 2147483647 h 2560"/>
              <a:gd name="T44" fmla="*/ 2147483647 w 2879"/>
              <a:gd name="T45" fmla="*/ 2147483647 h 2560"/>
              <a:gd name="T46" fmla="*/ 2147483647 w 2879"/>
              <a:gd name="T47" fmla="*/ 2147483647 h 2560"/>
              <a:gd name="T48" fmla="*/ 2147483647 w 2879"/>
              <a:gd name="T49" fmla="*/ 2147483647 h 2560"/>
              <a:gd name="T50" fmla="*/ 2147483647 w 2879"/>
              <a:gd name="T51" fmla="*/ 2147483647 h 2560"/>
              <a:gd name="T52" fmla="*/ 2147483647 w 2879"/>
              <a:gd name="T53" fmla="*/ 2147483647 h 2560"/>
              <a:gd name="T54" fmla="*/ 2147483647 w 2879"/>
              <a:gd name="T55" fmla="*/ 2147483647 h 2560"/>
              <a:gd name="T56" fmla="*/ 2147483647 w 2879"/>
              <a:gd name="T57" fmla="*/ 2147483647 h 2560"/>
              <a:gd name="T58" fmla="*/ 2147483647 w 2879"/>
              <a:gd name="T59" fmla="*/ 2147483647 h 2560"/>
              <a:gd name="T60" fmla="*/ 2147483647 w 2879"/>
              <a:gd name="T61" fmla="*/ 2147483647 h 2560"/>
              <a:gd name="T62" fmla="*/ 2147483647 w 2879"/>
              <a:gd name="T63" fmla="*/ 2147483647 h 2560"/>
              <a:gd name="T64" fmla="*/ 2147483647 w 2879"/>
              <a:gd name="T65" fmla="*/ 2147483647 h 2560"/>
              <a:gd name="T66" fmla="*/ 2147483647 w 2879"/>
              <a:gd name="T67" fmla="*/ 2147483647 h 2560"/>
              <a:gd name="T68" fmla="*/ 2147483647 w 2879"/>
              <a:gd name="T69" fmla="*/ 2147483647 h 2560"/>
              <a:gd name="T70" fmla="*/ 2147483647 w 2879"/>
              <a:gd name="T71" fmla="*/ 2147483647 h 2560"/>
              <a:gd name="T72" fmla="*/ 2147483647 w 2879"/>
              <a:gd name="T73" fmla="*/ 2147483647 h 2560"/>
              <a:gd name="T74" fmla="*/ 2147483647 w 2879"/>
              <a:gd name="T75" fmla="*/ 2147483647 h 2560"/>
              <a:gd name="T76" fmla="*/ 2147483647 w 2879"/>
              <a:gd name="T77" fmla="*/ 2147483647 h 2560"/>
              <a:gd name="T78" fmla="*/ 2147483647 w 2879"/>
              <a:gd name="T79" fmla="*/ 2147483647 h 2560"/>
              <a:gd name="T80" fmla="*/ 2147483647 w 2879"/>
              <a:gd name="T81" fmla="*/ 2147483647 h 2560"/>
              <a:gd name="T82" fmla="*/ 2147483647 w 2879"/>
              <a:gd name="T83" fmla="*/ 2147483647 h 2560"/>
              <a:gd name="T84" fmla="*/ 2147483647 w 2879"/>
              <a:gd name="T85" fmla="*/ 2147483647 h 2560"/>
              <a:gd name="T86" fmla="*/ 2147483647 w 2879"/>
              <a:gd name="T87" fmla="*/ 2147483647 h 2560"/>
              <a:gd name="T88" fmla="*/ 2147483647 w 2879"/>
              <a:gd name="T89" fmla="*/ 2147483647 h 2560"/>
              <a:gd name="T90" fmla="*/ 2147483647 w 2879"/>
              <a:gd name="T91" fmla="*/ 2147483647 h 2560"/>
              <a:gd name="T92" fmla="*/ 2147483647 w 2879"/>
              <a:gd name="T93" fmla="*/ 2147483647 h 2560"/>
              <a:gd name="T94" fmla="*/ 2147483647 w 2879"/>
              <a:gd name="T95" fmla="*/ 2147483647 h 2560"/>
              <a:gd name="T96" fmla="*/ 2147483647 w 2879"/>
              <a:gd name="T97" fmla="*/ 2147483647 h 25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79"/>
              <a:gd name="T148" fmla="*/ 0 h 2560"/>
              <a:gd name="T149" fmla="*/ 2879 w 2879"/>
              <a:gd name="T150" fmla="*/ 2560 h 25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79" h="2560">
                <a:moveTo>
                  <a:pt x="0" y="0"/>
                </a:moveTo>
                <a:lnTo>
                  <a:pt x="147" y="0"/>
                </a:lnTo>
                <a:lnTo>
                  <a:pt x="293" y="4"/>
                </a:lnTo>
                <a:lnTo>
                  <a:pt x="437" y="9"/>
                </a:lnTo>
                <a:lnTo>
                  <a:pt x="579" y="19"/>
                </a:lnTo>
                <a:lnTo>
                  <a:pt x="719" y="31"/>
                </a:lnTo>
                <a:lnTo>
                  <a:pt x="856" y="44"/>
                </a:lnTo>
                <a:lnTo>
                  <a:pt x="990" y="59"/>
                </a:lnTo>
                <a:lnTo>
                  <a:pt x="1121" y="77"/>
                </a:lnTo>
                <a:lnTo>
                  <a:pt x="1247" y="96"/>
                </a:lnTo>
                <a:lnTo>
                  <a:pt x="1372" y="119"/>
                </a:lnTo>
                <a:lnTo>
                  <a:pt x="1493" y="142"/>
                </a:lnTo>
                <a:lnTo>
                  <a:pt x="1608" y="169"/>
                </a:lnTo>
                <a:lnTo>
                  <a:pt x="1721" y="195"/>
                </a:lnTo>
                <a:lnTo>
                  <a:pt x="1831" y="224"/>
                </a:lnTo>
                <a:lnTo>
                  <a:pt x="1934" y="257"/>
                </a:lnTo>
                <a:lnTo>
                  <a:pt x="2034" y="289"/>
                </a:lnTo>
                <a:lnTo>
                  <a:pt x="2130" y="324"/>
                </a:lnTo>
                <a:lnTo>
                  <a:pt x="2220" y="358"/>
                </a:lnTo>
                <a:lnTo>
                  <a:pt x="2264" y="378"/>
                </a:lnTo>
                <a:lnTo>
                  <a:pt x="2307" y="397"/>
                </a:lnTo>
                <a:lnTo>
                  <a:pt x="2347" y="416"/>
                </a:lnTo>
                <a:lnTo>
                  <a:pt x="2387" y="435"/>
                </a:lnTo>
                <a:lnTo>
                  <a:pt x="2424" y="456"/>
                </a:lnTo>
                <a:lnTo>
                  <a:pt x="2462" y="475"/>
                </a:lnTo>
                <a:lnTo>
                  <a:pt x="2497" y="496"/>
                </a:lnTo>
                <a:lnTo>
                  <a:pt x="2531" y="518"/>
                </a:lnTo>
                <a:lnTo>
                  <a:pt x="2564" y="539"/>
                </a:lnTo>
                <a:lnTo>
                  <a:pt x="2595" y="560"/>
                </a:lnTo>
                <a:lnTo>
                  <a:pt x="2623" y="581"/>
                </a:lnTo>
                <a:lnTo>
                  <a:pt x="2652" y="604"/>
                </a:lnTo>
                <a:lnTo>
                  <a:pt x="2679" y="625"/>
                </a:lnTo>
                <a:lnTo>
                  <a:pt x="2704" y="648"/>
                </a:lnTo>
                <a:lnTo>
                  <a:pt x="2727" y="671"/>
                </a:lnTo>
                <a:lnTo>
                  <a:pt x="2748" y="694"/>
                </a:lnTo>
                <a:lnTo>
                  <a:pt x="2769" y="717"/>
                </a:lnTo>
                <a:lnTo>
                  <a:pt x="2788" y="742"/>
                </a:lnTo>
                <a:lnTo>
                  <a:pt x="2804" y="765"/>
                </a:lnTo>
                <a:lnTo>
                  <a:pt x="2819" y="790"/>
                </a:lnTo>
                <a:lnTo>
                  <a:pt x="2833" y="813"/>
                </a:lnTo>
                <a:lnTo>
                  <a:pt x="2844" y="838"/>
                </a:lnTo>
                <a:lnTo>
                  <a:pt x="2856" y="863"/>
                </a:lnTo>
                <a:lnTo>
                  <a:pt x="2863" y="888"/>
                </a:lnTo>
                <a:lnTo>
                  <a:pt x="2869" y="913"/>
                </a:lnTo>
                <a:lnTo>
                  <a:pt x="2875" y="938"/>
                </a:lnTo>
                <a:lnTo>
                  <a:pt x="2877" y="962"/>
                </a:lnTo>
                <a:lnTo>
                  <a:pt x="2879" y="989"/>
                </a:lnTo>
                <a:lnTo>
                  <a:pt x="2879" y="1555"/>
                </a:lnTo>
                <a:lnTo>
                  <a:pt x="2877" y="1593"/>
                </a:lnTo>
                <a:lnTo>
                  <a:pt x="2869" y="1632"/>
                </a:lnTo>
                <a:lnTo>
                  <a:pt x="2857" y="1672"/>
                </a:lnTo>
                <a:lnTo>
                  <a:pt x="2842" y="1708"/>
                </a:lnTo>
                <a:lnTo>
                  <a:pt x="2823" y="1747"/>
                </a:lnTo>
                <a:lnTo>
                  <a:pt x="2800" y="1785"/>
                </a:lnTo>
                <a:lnTo>
                  <a:pt x="2771" y="1821"/>
                </a:lnTo>
                <a:lnTo>
                  <a:pt x="2740" y="1858"/>
                </a:lnTo>
                <a:lnTo>
                  <a:pt x="2704" y="1894"/>
                </a:lnTo>
                <a:lnTo>
                  <a:pt x="2666" y="1929"/>
                </a:lnTo>
                <a:lnTo>
                  <a:pt x="2621" y="1963"/>
                </a:lnTo>
                <a:lnTo>
                  <a:pt x="2573" y="1998"/>
                </a:lnTo>
                <a:lnTo>
                  <a:pt x="2524" y="2030"/>
                </a:lnTo>
                <a:lnTo>
                  <a:pt x="2470" y="2063"/>
                </a:lnTo>
                <a:lnTo>
                  <a:pt x="2410" y="2096"/>
                </a:lnTo>
                <a:lnTo>
                  <a:pt x="2351" y="2126"/>
                </a:lnTo>
                <a:lnTo>
                  <a:pt x="2286" y="2157"/>
                </a:lnTo>
                <a:lnTo>
                  <a:pt x="2216" y="2186"/>
                </a:lnTo>
                <a:lnTo>
                  <a:pt x="2145" y="2215"/>
                </a:lnTo>
                <a:lnTo>
                  <a:pt x="2072" y="2241"/>
                </a:lnTo>
                <a:lnTo>
                  <a:pt x="1994" y="2268"/>
                </a:lnTo>
                <a:lnTo>
                  <a:pt x="1913" y="2293"/>
                </a:lnTo>
                <a:lnTo>
                  <a:pt x="1831" y="2318"/>
                </a:lnTo>
                <a:lnTo>
                  <a:pt x="1744" y="2341"/>
                </a:lnTo>
                <a:lnTo>
                  <a:pt x="1654" y="2364"/>
                </a:lnTo>
                <a:lnTo>
                  <a:pt x="1564" y="2385"/>
                </a:lnTo>
                <a:lnTo>
                  <a:pt x="1468" y="2406"/>
                </a:lnTo>
                <a:lnTo>
                  <a:pt x="1372" y="2426"/>
                </a:lnTo>
                <a:lnTo>
                  <a:pt x="1272" y="2443"/>
                </a:lnTo>
                <a:lnTo>
                  <a:pt x="1170" y="2458"/>
                </a:lnTo>
                <a:lnTo>
                  <a:pt x="1065" y="2473"/>
                </a:lnTo>
                <a:lnTo>
                  <a:pt x="959" y="2487"/>
                </a:lnTo>
                <a:lnTo>
                  <a:pt x="298" y="2560"/>
                </a:lnTo>
                <a:lnTo>
                  <a:pt x="0" y="2263"/>
                </a:lnTo>
                <a:lnTo>
                  <a:pt x="325" y="2030"/>
                </a:lnTo>
                <a:lnTo>
                  <a:pt x="959" y="1921"/>
                </a:lnTo>
                <a:lnTo>
                  <a:pt x="1119" y="1900"/>
                </a:lnTo>
                <a:lnTo>
                  <a:pt x="1197" y="1889"/>
                </a:lnTo>
                <a:lnTo>
                  <a:pt x="1274" y="1877"/>
                </a:lnTo>
                <a:lnTo>
                  <a:pt x="1351" y="1864"/>
                </a:lnTo>
                <a:lnTo>
                  <a:pt x="1424" y="1848"/>
                </a:lnTo>
                <a:lnTo>
                  <a:pt x="1497" y="1835"/>
                </a:lnTo>
                <a:lnTo>
                  <a:pt x="1570" y="1818"/>
                </a:lnTo>
                <a:lnTo>
                  <a:pt x="1639" y="1802"/>
                </a:lnTo>
                <a:lnTo>
                  <a:pt x="1708" y="1785"/>
                </a:lnTo>
                <a:lnTo>
                  <a:pt x="1775" y="1768"/>
                </a:lnTo>
                <a:lnTo>
                  <a:pt x="1840" y="1751"/>
                </a:lnTo>
                <a:lnTo>
                  <a:pt x="1904" y="1731"/>
                </a:lnTo>
                <a:lnTo>
                  <a:pt x="1967" y="1712"/>
                </a:lnTo>
                <a:lnTo>
                  <a:pt x="2026" y="1691"/>
                </a:lnTo>
                <a:lnTo>
                  <a:pt x="2086" y="1672"/>
                </a:lnTo>
                <a:lnTo>
                  <a:pt x="2142" y="1649"/>
                </a:lnTo>
                <a:lnTo>
                  <a:pt x="2197" y="1628"/>
                </a:lnTo>
                <a:lnTo>
                  <a:pt x="2251" y="1605"/>
                </a:lnTo>
                <a:lnTo>
                  <a:pt x="2303" y="1584"/>
                </a:lnTo>
                <a:lnTo>
                  <a:pt x="2351" y="1559"/>
                </a:lnTo>
                <a:lnTo>
                  <a:pt x="2399" y="1536"/>
                </a:lnTo>
                <a:lnTo>
                  <a:pt x="2445" y="1511"/>
                </a:lnTo>
                <a:lnTo>
                  <a:pt x="2489" y="1486"/>
                </a:lnTo>
                <a:lnTo>
                  <a:pt x="2529" y="1461"/>
                </a:lnTo>
                <a:lnTo>
                  <a:pt x="2570" y="1436"/>
                </a:lnTo>
                <a:lnTo>
                  <a:pt x="2606" y="1409"/>
                </a:lnTo>
                <a:lnTo>
                  <a:pt x="2641" y="1382"/>
                </a:lnTo>
                <a:lnTo>
                  <a:pt x="2673" y="1356"/>
                </a:lnTo>
                <a:lnTo>
                  <a:pt x="2704" y="1329"/>
                </a:lnTo>
                <a:lnTo>
                  <a:pt x="2733" y="1300"/>
                </a:lnTo>
                <a:lnTo>
                  <a:pt x="2758" y="1271"/>
                </a:lnTo>
                <a:lnTo>
                  <a:pt x="2721" y="1233"/>
                </a:lnTo>
                <a:lnTo>
                  <a:pt x="2681" y="1194"/>
                </a:lnTo>
                <a:lnTo>
                  <a:pt x="2637" y="1158"/>
                </a:lnTo>
                <a:lnTo>
                  <a:pt x="2587" y="1122"/>
                </a:lnTo>
                <a:lnTo>
                  <a:pt x="2535" y="1085"/>
                </a:lnTo>
                <a:lnTo>
                  <a:pt x="2477" y="1051"/>
                </a:lnTo>
                <a:lnTo>
                  <a:pt x="2418" y="1016"/>
                </a:lnTo>
                <a:lnTo>
                  <a:pt x="2353" y="984"/>
                </a:lnTo>
                <a:lnTo>
                  <a:pt x="2286" y="953"/>
                </a:lnTo>
                <a:lnTo>
                  <a:pt x="2215" y="922"/>
                </a:lnTo>
                <a:lnTo>
                  <a:pt x="2140" y="891"/>
                </a:lnTo>
                <a:lnTo>
                  <a:pt x="2061" y="863"/>
                </a:lnTo>
                <a:lnTo>
                  <a:pt x="1980" y="836"/>
                </a:lnTo>
                <a:lnTo>
                  <a:pt x="1896" y="809"/>
                </a:lnTo>
                <a:lnTo>
                  <a:pt x="1810" y="784"/>
                </a:lnTo>
                <a:lnTo>
                  <a:pt x="1719" y="761"/>
                </a:lnTo>
                <a:lnTo>
                  <a:pt x="1627" y="738"/>
                </a:lnTo>
                <a:lnTo>
                  <a:pt x="1533" y="717"/>
                </a:lnTo>
                <a:lnTo>
                  <a:pt x="1435" y="696"/>
                </a:lnTo>
                <a:lnTo>
                  <a:pt x="1335" y="679"/>
                </a:lnTo>
                <a:lnTo>
                  <a:pt x="1234" y="659"/>
                </a:lnTo>
                <a:lnTo>
                  <a:pt x="1130" y="644"/>
                </a:lnTo>
                <a:lnTo>
                  <a:pt x="1025" y="629"/>
                </a:lnTo>
                <a:lnTo>
                  <a:pt x="917" y="615"/>
                </a:lnTo>
                <a:lnTo>
                  <a:pt x="806" y="604"/>
                </a:lnTo>
                <a:lnTo>
                  <a:pt x="696" y="594"/>
                </a:lnTo>
                <a:lnTo>
                  <a:pt x="583" y="585"/>
                </a:lnTo>
                <a:lnTo>
                  <a:pt x="468" y="577"/>
                </a:lnTo>
                <a:lnTo>
                  <a:pt x="353" y="571"/>
                </a:lnTo>
                <a:lnTo>
                  <a:pt x="236" y="567"/>
                </a:lnTo>
                <a:lnTo>
                  <a:pt x="119" y="566"/>
                </a:lnTo>
                <a:lnTo>
                  <a:pt x="0" y="566"/>
                </a:lnTo>
                <a:lnTo>
                  <a:pt x="0" y="0"/>
                </a:lnTo>
                <a:close/>
              </a:path>
            </a:pathLst>
          </a:custGeom>
          <a:solidFill>
            <a:srgbClr val="BBE0E3">
              <a:alpha val="41176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8439" name="Group 8"/>
          <p:cNvGrpSpPr>
            <a:grpSpLocks/>
          </p:cNvGrpSpPr>
          <p:nvPr/>
        </p:nvGrpSpPr>
        <p:grpSpPr bwMode="auto">
          <a:xfrm>
            <a:off x="582613" y="1524000"/>
            <a:ext cx="1905000" cy="1704975"/>
            <a:chOff x="186" y="997"/>
            <a:chExt cx="1074" cy="1074"/>
          </a:xfrm>
        </p:grpSpPr>
        <p:grpSp>
          <p:nvGrpSpPr>
            <p:cNvPr id="18511" name="Group 9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513" name="Rectangle 10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4" name="Rectangle 11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5" name="Rectangle 12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512" name="Rectangle 13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0" name="Group 14"/>
          <p:cNvGrpSpPr>
            <a:grpSpLocks/>
          </p:cNvGrpSpPr>
          <p:nvPr/>
        </p:nvGrpSpPr>
        <p:grpSpPr bwMode="auto">
          <a:xfrm>
            <a:off x="2944813" y="1524000"/>
            <a:ext cx="1703387" cy="1704975"/>
            <a:chOff x="186" y="997"/>
            <a:chExt cx="1074" cy="1074"/>
          </a:xfrm>
        </p:grpSpPr>
        <p:grpSp>
          <p:nvGrpSpPr>
            <p:cNvPr id="18506" name="Group 15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508" name="Rectangle 16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9" name="Rectangle 17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10" name="Rectangle 18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507" name="Rectangle 19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1" name="Group 20"/>
          <p:cNvGrpSpPr>
            <a:grpSpLocks/>
          </p:cNvGrpSpPr>
          <p:nvPr/>
        </p:nvGrpSpPr>
        <p:grpSpPr bwMode="auto">
          <a:xfrm>
            <a:off x="5002213" y="1524000"/>
            <a:ext cx="1703387" cy="1704975"/>
            <a:chOff x="186" y="997"/>
            <a:chExt cx="1074" cy="1074"/>
          </a:xfrm>
        </p:grpSpPr>
        <p:grpSp>
          <p:nvGrpSpPr>
            <p:cNvPr id="18501" name="Group 21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503" name="Rectangle 22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4" name="Rectangle 23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5" name="Rectangle 24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502" name="Rectangle 25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2" name="Group 26"/>
          <p:cNvGrpSpPr>
            <a:grpSpLocks/>
          </p:cNvGrpSpPr>
          <p:nvPr/>
        </p:nvGrpSpPr>
        <p:grpSpPr bwMode="auto">
          <a:xfrm>
            <a:off x="7135813" y="1524000"/>
            <a:ext cx="1703387" cy="1704975"/>
            <a:chOff x="186" y="997"/>
            <a:chExt cx="1074" cy="1074"/>
          </a:xfrm>
        </p:grpSpPr>
        <p:grpSp>
          <p:nvGrpSpPr>
            <p:cNvPr id="18496" name="Group 27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498" name="Rectangle 28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99" name="Rectangle 29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00" name="Rectangle 30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97" name="Rectangle 31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3" name="Group 32"/>
          <p:cNvGrpSpPr>
            <a:grpSpLocks/>
          </p:cNvGrpSpPr>
          <p:nvPr/>
        </p:nvGrpSpPr>
        <p:grpSpPr bwMode="auto">
          <a:xfrm>
            <a:off x="7212013" y="4724400"/>
            <a:ext cx="1703387" cy="1704975"/>
            <a:chOff x="186" y="997"/>
            <a:chExt cx="1074" cy="1074"/>
          </a:xfrm>
        </p:grpSpPr>
        <p:grpSp>
          <p:nvGrpSpPr>
            <p:cNvPr id="18491" name="Group 33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493" name="Rectangle 34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94" name="Rectangle 35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95" name="Rectangle 36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92" name="Rectangle 37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4" name="Group 38"/>
          <p:cNvGrpSpPr>
            <a:grpSpLocks/>
          </p:cNvGrpSpPr>
          <p:nvPr/>
        </p:nvGrpSpPr>
        <p:grpSpPr bwMode="auto">
          <a:xfrm>
            <a:off x="5154613" y="4724400"/>
            <a:ext cx="1627187" cy="1704975"/>
            <a:chOff x="186" y="997"/>
            <a:chExt cx="1074" cy="1074"/>
          </a:xfrm>
        </p:grpSpPr>
        <p:grpSp>
          <p:nvGrpSpPr>
            <p:cNvPr id="18486" name="Group 39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488" name="Rectangle 40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89" name="Rectangle 41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90" name="Rectangle 42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87" name="Rectangle 43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5" name="Group 44"/>
          <p:cNvGrpSpPr>
            <a:grpSpLocks/>
          </p:cNvGrpSpPr>
          <p:nvPr/>
        </p:nvGrpSpPr>
        <p:grpSpPr bwMode="auto">
          <a:xfrm>
            <a:off x="3097213" y="4724400"/>
            <a:ext cx="1627187" cy="1704975"/>
            <a:chOff x="186" y="997"/>
            <a:chExt cx="1074" cy="1074"/>
          </a:xfrm>
        </p:grpSpPr>
        <p:grpSp>
          <p:nvGrpSpPr>
            <p:cNvPr id="18481" name="Group 45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483" name="Rectangle 46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84" name="Rectangle 47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85" name="Rectangle 48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82" name="Rectangle 49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6" name="Group 50"/>
          <p:cNvGrpSpPr>
            <a:grpSpLocks/>
          </p:cNvGrpSpPr>
          <p:nvPr/>
        </p:nvGrpSpPr>
        <p:grpSpPr bwMode="auto">
          <a:xfrm>
            <a:off x="887413" y="4724400"/>
            <a:ext cx="1703387" cy="1704975"/>
            <a:chOff x="186" y="997"/>
            <a:chExt cx="1074" cy="1074"/>
          </a:xfrm>
        </p:grpSpPr>
        <p:grpSp>
          <p:nvGrpSpPr>
            <p:cNvPr id="18476" name="Group 51"/>
            <p:cNvGrpSpPr>
              <a:grpSpLocks/>
            </p:cNvGrpSpPr>
            <p:nvPr/>
          </p:nvGrpSpPr>
          <p:grpSpPr bwMode="auto">
            <a:xfrm>
              <a:off x="204" y="1015"/>
              <a:ext cx="1056" cy="1056"/>
              <a:chOff x="204" y="1015"/>
              <a:chExt cx="1056" cy="1056"/>
            </a:xfrm>
          </p:grpSpPr>
          <p:sp>
            <p:nvSpPr>
              <p:cNvPr id="18478" name="Rectangle 52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79" name="Rectangle 53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80" name="Rectangle 54"/>
              <p:cNvSpPr>
                <a:spLocks noChangeArrowheads="1"/>
              </p:cNvSpPr>
              <p:nvPr/>
            </p:nvSpPr>
            <p:spPr bwMode="auto">
              <a:xfrm>
                <a:off x="204" y="1015"/>
                <a:ext cx="1056" cy="1056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8477" name="Rectangle 55"/>
            <p:cNvSpPr>
              <a:spLocks noChangeArrowheads="1"/>
            </p:cNvSpPr>
            <p:nvPr/>
          </p:nvSpPr>
          <p:spPr bwMode="auto">
            <a:xfrm>
              <a:off x="186" y="997"/>
              <a:ext cx="1056" cy="1056"/>
            </a:xfrm>
            <a:prstGeom prst="rect">
              <a:avLst/>
            </a:prstGeom>
            <a:solidFill>
              <a:srgbClr val="EAEAEA"/>
            </a:solidFill>
            <a:ln w="952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7" name="Group 56"/>
          <p:cNvGrpSpPr>
            <a:grpSpLocks/>
          </p:cNvGrpSpPr>
          <p:nvPr/>
        </p:nvGrpSpPr>
        <p:grpSpPr bwMode="auto">
          <a:xfrm flipV="1">
            <a:off x="6678613" y="2286000"/>
            <a:ext cx="457200" cy="152400"/>
            <a:chOff x="1212" y="1237"/>
            <a:chExt cx="402" cy="150"/>
          </a:xfrm>
        </p:grpSpPr>
        <p:sp>
          <p:nvSpPr>
            <p:cNvPr id="18474" name="Line 57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75" name="Freeform 58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48" name="Group 62"/>
          <p:cNvGrpSpPr>
            <a:grpSpLocks/>
          </p:cNvGrpSpPr>
          <p:nvPr/>
        </p:nvGrpSpPr>
        <p:grpSpPr bwMode="auto">
          <a:xfrm rot="5353495" flipV="1">
            <a:off x="7326313" y="3848100"/>
            <a:ext cx="1524000" cy="228600"/>
            <a:chOff x="1212" y="1237"/>
            <a:chExt cx="402" cy="150"/>
          </a:xfrm>
        </p:grpSpPr>
        <p:sp>
          <p:nvSpPr>
            <p:cNvPr id="18472" name="Line 63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73" name="Freeform 64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449" name="Rectangle 65"/>
          <p:cNvSpPr>
            <a:spLocks noChangeArrowheads="1"/>
          </p:cNvSpPr>
          <p:nvPr/>
        </p:nvSpPr>
        <p:spPr bwMode="auto">
          <a:xfrm>
            <a:off x="582613" y="16764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Identify area and primary ZIP codes</a:t>
            </a:r>
          </a:p>
        </p:txBody>
      </p:sp>
      <p:sp>
        <p:nvSpPr>
          <p:cNvPr id="18450" name="Rectangle 66"/>
          <p:cNvSpPr>
            <a:spLocks noChangeArrowheads="1"/>
          </p:cNvSpPr>
          <p:nvPr/>
        </p:nvSpPr>
        <p:spPr bwMode="auto">
          <a:xfrm>
            <a:off x="3021013" y="1676400"/>
            <a:ext cx="1462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Use updated Fire-Safe hotel list</a:t>
            </a:r>
          </a:p>
        </p:txBody>
      </p:sp>
      <p:sp>
        <p:nvSpPr>
          <p:cNvPr id="18451" name="Rectangle 67"/>
          <p:cNvSpPr>
            <a:spLocks noChangeArrowheads="1"/>
          </p:cNvSpPr>
          <p:nvPr/>
        </p:nvSpPr>
        <p:spPr bwMode="auto">
          <a:xfrm>
            <a:off x="5002213" y="167640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Obtain hotel industry data: Average Daily Rate</a:t>
            </a:r>
          </a:p>
        </p:txBody>
      </p:sp>
      <p:sp>
        <p:nvSpPr>
          <p:cNvPr id="18452" name="Rectangle 68"/>
          <p:cNvSpPr>
            <a:spLocks noChangeArrowheads="1"/>
          </p:cNvSpPr>
          <p:nvPr/>
        </p:nvSpPr>
        <p:spPr bwMode="auto">
          <a:xfrm>
            <a:off x="7212013" y="1676400"/>
            <a:ext cx="1593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Analyze hotel industry data</a:t>
            </a:r>
          </a:p>
        </p:txBody>
      </p:sp>
      <p:sp>
        <p:nvSpPr>
          <p:cNvPr id="18453" name="Rectangle 69"/>
          <p:cNvSpPr>
            <a:spLocks noChangeArrowheads="1"/>
          </p:cNvSpPr>
          <p:nvPr/>
        </p:nvSpPr>
        <p:spPr bwMode="auto">
          <a:xfrm>
            <a:off x="7135813" y="4724400"/>
            <a:ext cx="1752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" b="1" dirty="0">
              <a:solidFill>
                <a:srgbClr val="000000"/>
              </a:solidFill>
            </a:endParaRPr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Seek/obtain GSA senior management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concurrence  </a:t>
            </a:r>
          </a:p>
        </p:txBody>
      </p:sp>
      <p:sp>
        <p:nvSpPr>
          <p:cNvPr id="18454" name="Rectangle 70"/>
          <p:cNvSpPr>
            <a:spLocks noChangeArrowheads="1"/>
          </p:cNvSpPr>
          <p:nvPr/>
        </p:nvSpPr>
        <p:spPr bwMode="auto">
          <a:xfrm>
            <a:off x="5078413" y="4800600"/>
            <a:ext cx="167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Seek/obtain OMB senior management concurrence</a:t>
            </a:r>
          </a:p>
        </p:txBody>
      </p:sp>
      <p:sp>
        <p:nvSpPr>
          <p:cNvPr id="18455" name="Rectangle 71"/>
          <p:cNvSpPr>
            <a:spLocks noChangeArrowheads="1"/>
          </p:cNvSpPr>
          <p:nvPr/>
        </p:nvSpPr>
        <p:spPr bwMode="auto">
          <a:xfrm>
            <a:off x="2944813" y="4800600"/>
            <a:ext cx="1797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Notify 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Congress of FY rate change</a:t>
            </a:r>
          </a:p>
          <a:p>
            <a:pPr algn="ctr"/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8456" name="Rectangle 72"/>
          <p:cNvSpPr>
            <a:spLocks noChangeArrowheads="1"/>
          </p:cNvSpPr>
          <p:nvPr/>
        </p:nvSpPr>
        <p:spPr bwMode="auto">
          <a:xfrm>
            <a:off x="887413" y="4800600"/>
            <a:ext cx="1601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</a:rPr>
              <a:t>Publish FY per diem rates</a:t>
            </a:r>
          </a:p>
        </p:txBody>
      </p:sp>
      <p:grpSp>
        <p:nvGrpSpPr>
          <p:cNvPr id="18457" name="Group 73"/>
          <p:cNvGrpSpPr>
            <a:grpSpLocks/>
          </p:cNvGrpSpPr>
          <p:nvPr/>
        </p:nvGrpSpPr>
        <p:grpSpPr bwMode="auto">
          <a:xfrm flipV="1">
            <a:off x="4648200" y="2286000"/>
            <a:ext cx="354013" cy="152400"/>
            <a:chOff x="1212" y="1237"/>
            <a:chExt cx="402" cy="150"/>
          </a:xfrm>
        </p:grpSpPr>
        <p:sp>
          <p:nvSpPr>
            <p:cNvPr id="18470" name="Line 74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71" name="Freeform 75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58" name="Group 76"/>
          <p:cNvGrpSpPr>
            <a:grpSpLocks/>
          </p:cNvGrpSpPr>
          <p:nvPr/>
        </p:nvGrpSpPr>
        <p:grpSpPr bwMode="auto">
          <a:xfrm flipV="1">
            <a:off x="2487613" y="2286000"/>
            <a:ext cx="457200" cy="152400"/>
            <a:chOff x="1212" y="1237"/>
            <a:chExt cx="402" cy="150"/>
          </a:xfrm>
        </p:grpSpPr>
        <p:sp>
          <p:nvSpPr>
            <p:cNvPr id="18468" name="Line 77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69" name="Freeform 78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59" name="Group 79"/>
          <p:cNvGrpSpPr>
            <a:grpSpLocks/>
          </p:cNvGrpSpPr>
          <p:nvPr/>
        </p:nvGrpSpPr>
        <p:grpSpPr bwMode="auto">
          <a:xfrm rot="10661642" flipV="1">
            <a:off x="6754813" y="5410200"/>
            <a:ext cx="457200" cy="152400"/>
            <a:chOff x="1212" y="1237"/>
            <a:chExt cx="402" cy="150"/>
          </a:xfrm>
        </p:grpSpPr>
        <p:sp>
          <p:nvSpPr>
            <p:cNvPr id="18466" name="Line 80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67" name="Freeform 81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60" name="Group 82"/>
          <p:cNvGrpSpPr>
            <a:grpSpLocks/>
          </p:cNvGrpSpPr>
          <p:nvPr/>
        </p:nvGrpSpPr>
        <p:grpSpPr bwMode="auto">
          <a:xfrm rot="10661642" flipV="1">
            <a:off x="4697413" y="5410200"/>
            <a:ext cx="457200" cy="152400"/>
            <a:chOff x="1212" y="1237"/>
            <a:chExt cx="402" cy="150"/>
          </a:xfrm>
        </p:grpSpPr>
        <p:sp>
          <p:nvSpPr>
            <p:cNvPr id="18464" name="Line 83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65" name="Freeform 84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461" name="Group 85"/>
          <p:cNvGrpSpPr>
            <a:grpSpLocks/>
          </p:cNvGrpSpPr>
          <p:nvPr/>
        </p:nvGrpSpPr>
        <p:grpSpPr bwMode="auto">
          <a:xfrm rot="10805107" flipV="1">
            <a:off x="2563813" y="5405438"/>
            <a:ext cx="533400" cy="155575"/>
            <a:chOff x="1212" y="1237"/>
            <a:chExt cx="402" cy="150"/>
          </a:xfrm>
        </p:grpSpPr>
        <p:sp>
          <p:nvSpPr>
            <p:cNvPr id="18462" name="Line 86"/>
            <p:cNvSpPr>
              <a:spLocks noChangeShapeType="1"/>
            </p:cNvSpPr>
            <p:nvPr/>
          </p:nvSpPr>
          <p:spPr bwMode="auto">
            <a:xfrm>
              <a:off x="1212" y="1309"/>
              <a:ext cx="264" cy="0"/>
            </a:xfrm>
            <a:prstGeom prst="line">
              <a:avLst/>
            </a:prstGeom>
            <a:noFill/>
            <a:ln w="666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63" name="Freeform 87"/>
            <p:cNvSpPr>
              <a:spLocks/>
            </p:cNvSpPr>
            <p:nvPr/>
          </p:nvSpPr>
          <p:spPr bwMode="auto">
            <a:xfrm>
              <a:off x="1464" y="1237"/>
              <a:ext cx="150" cy="150"/>
            </a:xfrm>
            <a:custGeom>
              <a:avLst/>
              <a:gdLst>
                <a:gd name="T0" fmla="*/ 0 w 150"/>
                <a:gd name="T1" fmla="*/ 150 h 150"/>
                <a:gd name="T2" fmla="*/ 150 w 150"/>
                <a:gd name="T3" fmla="*/ 72 h 150"/>
                <a:gd name="T4" fmla="*/ 0 w 150"/>
                <a:gd name="T5" fmla="*/ 0 h 150"/>
                <a:gd name="T6" fmla="*/ 0 w 150"/>
                <a:gd name="T7" fmla="*/ 15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50"/>
                <a:gd name="T14" fmla="*/ 150 w 150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50">
                  <a:moveTo>
                    <a:pt x="0" y="150"/>
                  </a:moveTo>
                  <a:lnTo>
                    <a:pt x="150" y="72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SA Powerpoint template">
  <a:themeElements>
    <a:clrScheme name="1_GSA Powerpoint 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B2B2B2"/>
      </a:folHlink>
    </a:clrScheme>
    <a:fontScheme name="1_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SA Powerpoint 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HD:Loose Destop files:powerpoint:GSA Powerpoint template.ppt</Template>
  <TotalTime>17278</TotalTime>
  <Words>803</Words>
  <Application>Microsoft Office PowerPoint</Application>
  <PresentationFormat>On-screen Show (4:3)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GSA Powerpoint template</vt:lpstr>
      <vt:lpstr>1_GSA Powerpoint template</vt:lpstr>
      <vt:lpstr>Worksheet</vt:lpstr>
      <vt:lpstr>Slide 1</vt:lpstr>
      <vt:lpstr>What is included in Per Diem?</vt:lpstr>
      <vt:lpstr>GSA’s Authority to set Per Diem</vt:lpstr>
      <vt:lpstr>Per Diem Rate Setting - History</vt:lpstr>
      <vt:lpstr>Per Diem Rate Setting - History</vt:lpstr>
      <vt:lpstr>Per Diem Rate Setting - History</vt:lpstr>
      <vt:lpstr>Who Sets Per Diem Rates?</vt:lpstr>
      <vt:lpstr>Types of Lodging Rates</vt:lpstr>
      <vt:lpstr>Lodging Per Diem Process </vt:lpstr>
      <vt:lpstr>Per Diem Methodology</vt:lpstr>
      <vt:lpstr>Per Diem Methodology</vt:lpstr>
      <vt:lpstr>Methodology Example</vt:lpstr>
      <vt:lpstr>Per Diem Methodology</vt:lpstr>
      <vt:lpstr>Agency Flexibilities</vt:lpstr>
      <vt:lpstr>Agency Flexibilities</vt:lpstr>
      <vt:lpstr>Requests for Per Diem Reviews</vt:lpstr>
      <vt:lpstr>Slide 17</vt:lpstr>
      <vt:lpstr>Lodging Rate Changes - NSAs</vt:lpstr>
      <vt:lpstr>Additional Resources</vt:lpstr>
      <vt:lpstr>Point of Contact</vt:lpstr>
    </vt:vector>
  </TitlesOfParts>
  <Company>GSA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MarcertoUBarr</cp:lastModifiedBy>
  <cp:revision>507</cp:revision>
  <cp:lastPrinted>2000-10-09T13:28:30Z</cp:lastPrinted>
  <dcterms:created xsi:type="dcterms:W3CDTF">2000-04-20T12:10:32Z</dcterms:created>
  <dcterms:modified xsi:type="dcterms:W3CDTF">2013-07-30T12:40:51Z</dcterms:modified>
</cp:coreProperties>
</file>