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71087C-A2F7-4496-AF30-2390C289B803}">
  <a:tblStyle styleId="{3A71087C-A2F7-4496-AF30-2390C289B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D17397-5E89-4FF7-AF40-FCB9E52AE0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0D67D-9F49-4573-97FF-3FD31335932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9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0e7248d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0e7248d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f0e7248d2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0e7248d2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f0e7248d2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0e7248d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0e7248d2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f0e7248d2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21b7808c7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gf21b7808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475" cy="4117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352802"/>
            <a:ext cx="11360800" cy="3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625300" y="252975"/>
            <a:ext cx="10045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24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1553" y="2043954"/>
            <a:ext cx="10984752" cy="27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3200" b="1" i="1" u="none" strike="noStrike" cap="none">
                <a:solidFill>
                  <a:srgbClr val="0026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48367" y="6291775"/>
            <a:ext cx="4570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2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Roboto"/>
              <a:buNone/>
              <a:defRPr sz="4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5860473"/>
            <a:ext cx="1687816" cy="9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Five people sitting at a table looking at two people on a television monito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12192000" cy="47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36915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4294967295"/>
          </p:nvPr>
        </p:nvSpPr>
        <p:spPr>
          <a:xfrm>
            <a:off x="1311250" y="4685377"/>
            <a:ext cx="9919450" cy="1970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Welcome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Opportunities in Construction, Facilities, and Maintenance: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Take a Virtual Walk with GSA’s Public Buildings Service </a:t>
            </a:r>
          </a:p>
        </p:txBody>
      </p:sp>
      <p:sp>
        <p:nvSpPr>
          <p:cNvPr id="117" name="Google Shape;11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2182416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The Practice:</a:t>
            </a:r>
            <a:endParaRPr sz="4400" i="0"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296561" y="1412212"/>
            <a:ext cx="11415000" cy="4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Facility Engineering contractors: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8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Share program objectives including tenant satisfaction, energy conservation, maximizing investment value, maximizing infrastructure lifecycle, etc.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Maximize the use of data, diagnostics/assessment, and analytics for the delivery of strategic asset management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Steer capital planning including short and long term asset planning and reinvestment decision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The Practice (continued):</a:t>
            </a:r>
            <a:endParaRPr sz="4400" i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296561" y="1301322"/>
            <a:ext cx="11415000" cy="462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Facility Engineering contractors: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Engage in Regional and field construction projects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–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Provide technical expertise and management support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–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Provide project management utilizing Global Project Management (gPM) principles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–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Are engaged throughout the project lifecycle</a:t>
            </a:r>
            <a:endParaRPr/>
          </a:p>
          <a:p>
            <a:pPr marL="533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Co-manage PBS strategic measures and KPIs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Provide Property Management including tenant communications, coordination and satisfaction initiatives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The Management Plan:</a:t>
            </a:r>
            <a:endParaRPr sz="4400" i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296561" y="1301322"/>
            <a:ext cx="11415000" cy="462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contractor furnished </a:t>
            </a: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Management Plan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Allows the contractor to layer their corporate model on top of the Government’s minimum PWS requirements adding, potentially, a layer of value AND site specific detail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6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Identifies vendor processes and approach with sufficient detail to allow the Government an opportunity to align for service execution and meaningful contract administration 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6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Provides the Government the benefit of a contractor’s industry expertise, innovation and resources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Maintenance:</a:t>
            </a:r>
            <a:endParaRPr sz="4400" i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Roboto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Utilizes the GSA Preventive Maintenance Guide as the </a:t>
            </a: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baseline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for the maintenance in a facility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Roboto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Contractors should leverage industry expertise to further refine the baseline</a:t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Roboto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Industry best practices such as predictive maintenance techniques, technology solutions, and leveraging advanced data analytics and monitoring techniques should be incorporated</a:t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Technology Integration:</a:t>
            </a:r>
            <a:endParaRPr sz="4400" i="0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Contractors must administer their maintenance program within the National Computerized Maintenance Management System (NCMMS), GSA’s system of record (Maximo)</a:t>
            </a:r>
            <a:endParaRPr sz="2400"/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Maintenance approach must be tailored to maximize the capabilities of NCMMS</a:t>
            </a:r>
            <a:endParaRPr sz="2400"/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Contractors will need to partner with GSA to achieve various measures and KPI concerning NCMMS and utilizing data from NCMMS </a:t>
            </a:r>
            <a:endParaRPr sz="2400"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Technology Integration:</a:t>
            </a:r>
            <a:endParaRPr sz="4400" i="0"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Contractors are expected to leverage the building automation system (BAS) to optimize facility performance</a:t>
            </a:r>
            <a:endParaRPr sz="2400"/>
          </a:p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GSA relies upon contractors’ industry expertise to stay on top of, and bring to the table, emerging technologies to the benefit of our facilities</a:t>
            </a:r>
            <a:endParaRPr sz="2400"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Repair Liabilities:</a:t>
            </a:r>
            <a:endParaRPr sz="4400" i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Repair liabilities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are limited to a contract specific dollar threshold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Calculated by parts and materials only (including any approved subcontracting costs). 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Repair thresholds and deductible inclusion vary depending on regional approach.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IDL and equipment repair assessment requirement work in tandem to formulate the start of a capital program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Information provided by contractors feed into the GSA planning process</a:t>
            </a:r>
            <a:endParaRPr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Repair Liabilities:</a:t>
            </a:r>
            <a:endParaRPr sz="4400" i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Repair liabilities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are limited to a contract specific dollar threshold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Calculated by parts and materials only (including any approved subcontracting costs). 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Repair thresholds and deductible inclusion vary depending on regional approach.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IDL and equipment repair assessment requirement work in tandem to formulate the start of a capital program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4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Information provided by contractors feed into the GSA planning process</a:t>
            </a:r>
            <a:endParaRPr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Energy Conservation/Sustainability:</a:t>
            </a:r>
            <a:endParaRPr sz="4400" i="0"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Energy Conservation</a:t>
            </a: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3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Sustainability</a:t>
            </a: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are a major focus of GSA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Most low-hanging fruit has already been achieved in low and no-cost opportunities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3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Building operations remains the largest potential to meet the Administration’s goals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3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Advanced tactics and strategies are needed to continue to reduce energy consumption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3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GSA is looking for Facility Engineering Contractors to partner with GSA to monitor energy consumption, provide strategies to reduce consumption, and meet energy goals </a:t>
            </a:r>
            <a:endParaRPr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3200" i="0"/>
              <a:t>Technical Program, Property &amp; Project Support:</a:t>
            </a:r>
            <a:endParaRPr sz="3200" i="0"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The Contractor is responsible to exhibit tactical stewardship of assets via awareness of projects and activities occurring within the property, regardless of who initiates and/or performs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Via standard and above standard services with threshold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 la carte line item options for ordering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Facilities Engineering vendors have a seat at the table to help ensure projects are properly executed and functional</a:t>
            </a:r>
            <a:endParaRPr/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8" y="1438459"/>
            <a:ext cx="12192000" cy="44145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4630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30131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4294967295"/>
          </p:nvPr>
        </p:nvSpPr>
        <p:spPr>
          <a:xfrm>
            <a:off x="683343" y="289247"/>
            <a:ext cx="10417500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INTRODUCING TODAY’S PRESENTERS</a:t>
            </a:r>
          </a:p>
        </p:txBody>
      </p:sp>
      <p:sp>
        <p:nvSpPr>
          <p:cNvPr id="127" name="Google Shape;127;p20"/>
          <p:cNvSpPr txBox="1"/>
          <p:nvPr/>
        </p:nvSpPr>
        <p:spPr>
          <a:xfrm>
            <a:off x="6914550" y="3940375"/>
            <a:ext cx="36066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Dustin Stewart, </a:t>
            </a:r>
            <a:b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Facilities Engineering Program Manager, </a:t>
            </a:r>
            <a:b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Facilities Management, </a:t>
            </a:r>
            <a:b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Mid-Atlantic Region</a:t>
            </a:r>
            <a:endParaRPr sz="1800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242400" y="3940375"/>
            <a:ext cx="36066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Peter Genovese,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Facilities Operations and Tenant Services Officer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Facilities Management,</a:t>
            </a:r>
            <a:b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Mid-Atlantic Region</a:t>
            </a:r>
            <a:endParaRPr sz="1800" b="0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20" descr="Photo of Dustin Stewart, &#10;Facilities Engineering Program Manager, &#10;Office of Facilities Management, &#10;Mid-Atlantic Regio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250" y="1692850"/>
            <a:ext cx="2074200" cy="22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descr="Photo of Peter Genovese, &#10;Facilities Operations and Tenant Services Officer, &#10;Office of Facilities Management,&#10;Mid-Atlantic Region."/>
          <p:cNvPicPr preferRelativeResize="0"/>
          <p:nvPr/>
        </p:nvPicPr>
        <p:blipFill rotWithShape="1">
          <a:blip r:embed="rId4">
            <a:alphaModFix/>
          </a:blip>
          <a:srcRect b="22275"/>
          <a:stretch/>
        </p:blipFill>
        <p:spPr>
          <a:xfrm>
            <a:off x="2672200" y="1692850"/>
            <a:ext cx="2249300" cy="22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000" i="0"/>
              <a:t>Reporting &amp; Communication:</a:t>
            </a:r>
            <a:endParaRPr sz="4000" i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296863" y="1301750"/>
            <a:ext cx="11414125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4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Reporting and Communication is the an essential piece of the partnering relationship</a:t>
            </a:r>
            <a:endParaRPr/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Stakeholder management is essential in today’s multidisciplinary environment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Contractors are required to develop and implement a mutual framework around all types of information to be conveyed, captured, and reconciled over the term of the contract 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Framework should ensure that holistic FE concepts are being employed</a:t>
            </a:r>
            <a:endParaRPr/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●"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Framework includes dashboards, reports, data, analytics, etc</a:t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323850" y="1472185"/>
            <a:ext cx="111777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800" i="0">
                <a:latin typeface="Roboto"/>
                <a:ea typeface="Roboto"/>
                <a:cs typeface="Roboto"/>
                <a:sym typeface="Roboto"/>
              </a:rPr>
              <a:t>Case Study: Region 3’s DelVal Field Office and the VA at 5000 Wissahickon</a:t>
            </a:r>
            <a:endParaRPr sz="4800" i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000" i="0"/>
              <a:t>Field Office &amp; Contract Overview:</a:t>
            </a:r>
            <a:endParaRPr sz="4000" i="0"/>
          </a:p>
        </p:txBody>
      </p:sp>
      <p:pic>
        <p:nvPicPr>
          <p:cNvPr id="283" name="Google Shape;283;p40" descr="Mid-Atlantic Region Delaware Valley Field Office inform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128" y="1298425"/>
            <a:ext cx="2733346" cy="44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 descr="Map of Germantown Office and Delaware Valley Field Office and Camden Offic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220" y="1450675"/>
            <a:ext cx="3998775" cy="4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>
            <a:spLocks noGrp="1"/>
          </p:cNvSpPr>
          <p:nvPr>
            <p:ph type="body" idx="1"/>
          </p:nvPr>
        </p:nvSpPr>
        <p:spPr>
          <a:xfrm>
            <a:off x="8110000" y="1607050"/>
            <a:ext cx="33450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5 facilities totaling 1.3 million GSF with multiple tenant agency missions</a:t>
            </a:r>
            <a:endParaRPr sz="2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Facilities in 3 states with different environmental regulations</a:t>
            </a:r>
            <a:endParaRPr sz="2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3 CBAs</a:t>
            </a:r>
            <a:endParaRPr sz="2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000"/>
              <a:buChar char="●"/>
            </a:pPr>
            <a:r>
              <a:rPr lang="en-US" sz="2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Multitude of services within scope</a:t>
            </a:r>
            <a:endParaRPr sz="2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323850" y="1472185"/>
            <a:ext cx="111777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800" i="0">
                <a:latin typeface="Roboto"/>
                <a:ea typeface="Roboto"/>
                <a:cs typeface="Roboto"/>
                <a:sym typeface="Roboto"/>
              </a:rPr>
              <a:t>Video</a:t>
            </a:r>
            <a:endParaRPr sz="4800" i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3800" b="1" i="0" u="none" strike="noStrike" cap="none">
                <a:solidFill>
                  <a:srgbClr val="002665"/>
                </a:solidFill>
                <a:latin typeface="Arial"/>
                <a:ea typeface="Arial"/>
                <a:cs typeface="Arial"/>
                <a:sym typeface="Arial"/>
              </a:rPr>
              <a:t>Virtual Tour of Philadelphia VA Facility: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title"/>
          </p:nvPr>
        </p:nvSpPr>
        <p:spPr>
          <a:xfrm>
            <a:off x="724794" y="2766144"/>
            <a:ext cx="10742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i="0">
                <a:solidFill>
                  <a:srgbClr val="002060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r>
              <a:rPr lang="en-US" sz="35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sz="35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415600" y="103613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U.S.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title" idx="4294967295"/>
          </p:nvPr>
        </p:nvSpPr>
        <p:spPr>
          <a:xfrm>
            <a:off x="1927875" y="2722000"/>
            <a:ext cx="7865100" cy="22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Today’s Agenda:</a:t>
            </a:r>
            <a:endParaRPr sz="4400" i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296561" y="1612237"/>
            <a:ext cx="11415000" cy="4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1800"/>
              <a:buFont typeface="Roboto"/>
              <a:buChar char="●"/>
            </a:pPr>
            <a:r>
              <a:rPr lang="en-US" sz="4000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rPr>
              <a:t>Facilities Engineering: The Philosophy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1800"/>
              <a:buNone/>
            </a:pPr>
            <a:endParaRPr sz="4000">
              <a:solidFill>
                <a:srgbClr val="00266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1800"/>
              <a:buFont typeface="Roboto"/>
              <a:buChar char="●"/>
            </a:pPr>
            <a:r>
              <a:rPr lang="en-US" sz="4000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rPr>
              <a:t>Facilities Engineering:  The Practice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1800"/>
              <a:buNone/>
            </a:pPr>
            <a:endParaRPr sz="4000">
              <a:solidFill>
                <a:srgbClr val="00266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1800"/>
              <a:buFont typeface="Roboto"/>
              <a:buChar char="●"/>
            </a:pPr>
            <a:r>
              <a:rPr lang="en-US" sz="4000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rPr>
              <a:t>Case Study:  Region 3’s DelVal Office and the VA at 5000 Wissahickon</a:t>
            </a:r>
            <a:endParaRPr sz="4000">
              <a:solidFill>
                <a:srgbClr val="00266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58475" y="1710310"/>
            <a:ext cx="111777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800" i="0">
                <a:latin typeface="Roboto"/>
                <a:ea typeface="Roboto"/>
                <a:cs typeface="Roboto"/>
                <a:sym typeface="Roboto"/>
              </a:rPr>
              <a:t>Facilities Engineering:  The Philosophy</a:t>
            </a:r>
            <a:endParaRPr sz="4800" i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00075" y="555925"/>
            <a:ext cx="105187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What is Facilities Engineering?</a:t>
            </a:r>
            <a:endParaRPr/>
          </a:p>
        </p:txBody>
      </p:sp>
      <p:pic>
        <p:nvPicPr>
          <p:cNvPr id="151" name="Google Shape;151;p23" descr="Diagram of Facilities Engineering Model&#10;Facilities Engineering&#10;Systems Thinking&#10;Program Strate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550" y="1319425"/>
            <a:ext cx="8171262" cy="503375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737600" y="6215063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aphicFrame>
        <p:nvGraphicFramePr>
          <p:cNvPr id="157" name="Google Shape;157;p24"/>
          <p:cNvGraphicFramePr/>
          <p:nvPr>
            <p:extLst>
              <p:ext uri="{D42A27DB-BD31-4B8C-83A1-F6EECF244321}">
                <p14:modId xmlns:p14="http://schemas.microsoft.com/office/powerpoint/2010/main" val="965822215"/>
              </p:ext>
            </p:extLst>
          </p:nvPr>
        </p:nvGraphicFramePr>
        <p:xfrm>
          <a:off x="641229" y="1655113"/>
          <a:ext cx="11264775" cy="4175215"/>
        </p:xfrm>
        <a:graphic>
          <a:graphicData uri="http://schemas.openxmlformats.org/drawingml/2006/table">
            <a:tbl>
              <a:tblPr firstRow="1">
                <a:noFill/>
                <a:tableStyleId>{3A71087C-A2F7-4496-AF30-2390C289B803}</a:tableStyleId>
              </a:tblPr>
              <a:tblGrid>
                <a:gridCol w="527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Roboto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Traditional O&amp;M Contract</a:t>
                      </a:r>
                      <a:endParaRPr sz="21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endParaRPr sz="2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Roboto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Facilities Engineering Contract</a:t>
                      </a:r>
                      <a:endParaRPr sz="21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375">
                <a:tc>
                  <a:txBody>
                    <a:bodyPr/>
                    <a:lstStyle/>
                    <a:p>
                      <a:pPr marL="457200" marR="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Includes typical O&amp;M services that are </a:t>
                      </a:r>
                      <a:r>
                        <a:rPr lang="en-US" sz="2000" b="1" u="none" strike="noStrike" cap="none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prescriptive and task oriented.</a:t>
                      </a:r>
                      <a:endParaRPr sz="2000" b="1" u="none" strike="noStrike" cap="none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typical O&amp;M contractor </a:t>
                      </a:r>
                      <a:r>
                        <a:rPr lang="en-US" sz="2000" b="1" u="none" strike="noStrike" cap="none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does not evaluate the impact of actions</a:t>
                      </a:r>
                      <a:r>
                        <a:rPr lang="en-US" sz="2000" u="none" strike="noStrike" cap="none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rather they provide maintenance.</a:t>
                      </a:r>
                      <a:endParaRPr sz="2000" u="none" strike="noStrike" cap="none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4E4E4E"/>
                        </a:solidFill>
                      </a:endParaRPr>
                    </a:p>
                  </a:txBody>
                  <a:tcPr marL="121900" marR="121900" marT="121900" marB="121900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Includes traditional O&amp;M contract services, but also requires the contractor to </a:t>
                      </a:r>
                      <a:r>
                        <a:rPr lang="en-US" sz="2000" b="1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provide additional technical, managerial and decision-making expertise.</a:t>
                      </a:r>
                      <a:endParaRPr sz="2000" b="1" u="none" strike="noStrike" cap="none" dirty="0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marR="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facilities engineering contractor is expected to:</a:t>
                      </a:r>
                      <a:endParaRPr sz="2000" u="none" strike="noStrike" cap="none" dirty="0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marR="0" lvl="1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○"/>
                      </a:pPr>
                      <a:r>
                        <a:rPr lang="en-US" sz="2000" b="1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Participate</a:t>
                      </a:r>
                      <a:r>
                        <a:rPr lang="en-US" sz="2000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asset modernization planning</a:t>
                      </a:r>
                      <a:endParaRPr sz="2000" u="none" strike="noStrike" cap="none" dirty="0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marR="0" lvl="1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○"/>
                      </a:pPr>
                      <a:r>
                        <a:rPr lang="en-US" sz="2000" b="1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Assist</a:t>
                      </a:r>
                      <a:r>
                        <a:rPr lang="en-US" sz="2000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the evaluation of proposed projects</a:t>
                      </a:r>
                      <a:endParaRPr sz="2000" u="none" strike="noStrike" cap="none" dirty="0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marR="0" lvl="1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4E4E"/>
                        </a:buClr>
                        <a:buSzPts val="1500"/>
                        <a:buFont typeface="Roboto"/>
                        <a:buChar char="○"/>
                      </a:pPr>
                      <a:r>
                        <a:rPr lang="en-US" sz="2000" b="1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</a:t>
                      </a:r>
                      <a:r>
                        <a:rPr lang="en-US" sz="2000" u="none" strike="noStrike" cap="none" dirty="0">
                          <a:solidFill>
                            <a:srgbClr val="4E4E4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GSA’s trusted partner</a:t>
                      </a:r>
                      <a:endParaRPr sz="2000" u="none" strike="noStrike" cap="none" dirty="0">
                        <a:solidFill>
                          <a:srgbClr val="4E4E4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37600" y="6215063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5087"/>
                </a:solidFill>
              </a:rPr>
              <a:t>5</a:t>
            </a:r>
            <a:endParaRPr>
              <a:solidFill>
                <a:srgbClr val="005087"/>
              </a:solidFill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71475" y="729225"/>
            <a:ext cx="1140089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Roboto"/>
              <a:buNone/>
            </a:pPr>
            <a:r>
              <a:rPr lang="en-US" sz="4400" b="1">
                <a:latin typeface="Roboto"/>
                <a:ea typeface="Roboto"/>
                <a:cs typeface="Roboto"/>
                <a:sym typeface="Roboto"/>
              </a:rPr>
              <a:t>Differences in Requirements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737600" y="6215063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737600" y="6215063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5087"/>
                </a:solidFill>
              </a:rPr>
              <a:t>5</a:t>
            </a:r>
            <a:endParaRPr>
              <a:solidFill>
                <a:srgbClr val="005087"/>
              </a:solidFill>
            </a:endParaRP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71475" y="255500"/>
            <a:ext cx="114009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Roboto"/>
              <a:buNone/>
            </a:pPr>
            <a:r>
              <a:rPr lang="en-US" sz="4400" b="1" dirty="0">
                <a:latin typeface="Roboto"/>
                <a:ea typeface="Roboto"/>
                <a:cs typeface="Roboto"/>
                <a:sym typeface="Roboto"/>
              </a:rPr>
              <a:t>Comparing the </a:t>
            </a: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Two Models</a:t>
            </a:r>
            <a:endParaRPr sz="4400" b="1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7" name="Google Shape;167;p25"/>
          <p:cNvGraphicFramePr/>
          <p:nvPr>
            <p:extLst>
              <p:ext uri="{D42A27DB-BD31-4B8C-83A1-F6EECF244321}">
                <p14:modId xmlns:p14="http://schemas.microsoft.com/office/powerpoint/2010/main" val="574362137"/>
              </p:ext>
            </p:extLst>
          </p:nvPr>
        </p:nvGraphicFramePr>
        <p:xfrm>
          <a:off x="371475" y="1348605"/>
          <a:ext cx="11692775" cy="4436525"/>
        </p:xfrm>
        <a:graphic>
          <a:graphicData uri="http://schemas.openxmlformats.org/drawingml/2006/table">
            <a:tbl>
              <a:tblPr firstRow="1">
                <a:noFill/>
                <a:tableStyleId>{B7D17397-5E89-4FF7-AF40-FCB9E52AE03F}</a:tableStyleId>
              </a:tblPr>
              <a:tblGrid>
                <a:gridCol w="475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Traditional O&amp;M Model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50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Facilities Engineering Model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Task Oriented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Holistic/Long term facility orientation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Prescriptive Scope of Work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Outcome based scope with management plan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Decision making defaults to the Government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Leverage contractor technical, managerial, and decision making expertise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Heavy Government Oversight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Lean Government Staffing, Customized oversight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Monetary deductions to enforce performance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Integrated contractor/government approach. Business partnership with shared risk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 year contracts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 year contracts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Stand alone contracts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Aggregation of contracts, services, facilities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 cost procurement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Competitive best value procurement strategy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Minimal upfront evaluation of offerors prior to award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Multiphase and multi-factor evaluation with management plan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58475" y="1710310"/>
            <a:ext cx="111777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800" i="0">
                <a:latin typeface="Roboto"/>
                <a:ea typeface="Roboto"/>
                <a:cs typeface="Roboto"/>
                <a:sym typeface="Roboto"/>
              </a:rPr>
              <a:t>Facilities Engineering:  The Practice</a:t>
            </a:r>
            <a:endParaRPr sz="4800" i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296561" y="534918"/>
            <a:ext cx="929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</a:pPr>
            <a:r>
              <a:rPr lang="en-US" sz="4400" i="0"/>
              <a:t>The Theory:</a:t>
            </a:r>
            <a:endParaRPr sz="4400" i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296561" y="1412212"/>
            <a:ext cx="11415000" cy="4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Char char="●"/>
            </a:pP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Objectives of the </a:t>
            </a:r>
            <a:r>
              <a:rPr lang="en-US" sz="24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Facilities Engineering</a:t>
            </a:r>
            <a:r>
              <a:rPr lang="en-US" sz="24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Model include:</a:t>
            </a:r>
            <a:endParaRPr dirty="0"/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sz="24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○"/>
            </a:pP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Allowing the contractor </a:t>
            </a: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maximum flexibility</a:t>
            </a: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to innovate while managing program costs, schedule, performance, risks, warranties, contracts and subcontracts, vendors and data required to deliver an effective program</a:t>
            </a:r>
            <a:endParaRPr dirty="0"/>
          </a:p>
          <a:p>
            <a:pPr marL="546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○"/>
            </a:pP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Integrate GSA and contractor objectives</a:t>
            </a: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to create best value solutions that maintain and preserve real property assets while enhancing the level of comfort for tenants</a:t>
            </a:r>
            <a:endParaRPr dirty="0"/>
          </a:p>
          <a:p>
            <a:pPr marL="546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None/>
            </a:pPr>
            <a:endParaRPr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200"/>
              <a:buChar char="○"/>
            </a:pP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Maintaining a </a:t>
            </a: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clear government visibility</a:t>
            </a: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into the program deliverables, costs, schedules, technical performance, and shared risk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1326</Words>
  <Application>Microsoft Office PowerPoint</Application>
  <PresentationFormat>Widescreen</PresentationFormat>
  <Paragraphs>184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</vt:lpstr>
      <vt:lpstr>Calibri</vt:lpstr>
      <vt:lpstr>Open Sans</vt:lpstr>
      <vt:lpstr>Arial</vt:lpstr>
      <vt:lpstr>1_Office Theme</vt:lpstr>
      <vt:lpstr>Welcome Opportunities in Construction, Facilities, and Maintenance:   Take a Virtual Walk with GSA’s Public Buildings Service </vt:lpstr>
      <vt:lpstr>INTRODUCING TODAY’S PRESENTERS</vt:lpstr>
      <vt:lpstr>Today’s Agenda:</vt:lpstr>
      <vt:lpstr>Facilities Engineering:  The Philosophy</vt:lpstr>
      <vt:lpstr>What is Facilities Engineering?</vt:lpstr>
      <vt:lpstr>Differences in Requirements</vt:lpstr>
      <vt:lpstr>Comparing the Two Models</vt:lpstr>
      <vt:lpstr>Facilities Engineering:  The Practice</vt:lpstr>
      <vt:lpstr>The Theory:</vt:lpstr>
      <vt:lpstr>The Practice:</vt:lpstr>
      <vt:lpstr>The Practice (continued):</vt:lpstr>
      <vt:lpstr>The Management Plan:</vt:lpstr>
      <vt:lpstr>Maintenance:</vt:lpstr>
      <vt:lpstr>Technology Integration:</vt:lpstr>
      <vt:lpstr>Technology Integration:</vt:lpstr>
      <vt:lpstr>Repair Liabilities:</vt:lpstr>
      <vt:lpstr>Repair Liabilities:</vt:lpstr>
      <vt:lpstr>Energy Conservation/Sustainability:</vt:lpstr>
      <vt:lpstr>Technical Program, Property &amp; Project Support:</vt:lpstr>
      <vt:lpstr>Reporting &amp; Communication:</vt:lpstr>
      <vt:lpstr>Case Study: Region 3’s DelVal Field Office and the VA at 5000 Wissahickon</vt:lpstr>
      <vt:lpstr>Field Office &amp; Contract Overview:</vt:lpstr>
      <vt:lpstr>Video</vt:lpstr>
      <vt:lpstr>Questions?</vt:lpstr>
      <vt:lpstr>Small Business Resources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4</cp:revision>
  <dcterms:modified xsi:type="dcterms:W3CDTF">2021-09-30T15:55:27Z</dcterms:modified>
</cp:coreProperties>
</file>