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432" r:id="rId2"/>
    <p:sldId id="412" r:id="rId3"/>
    <p:sldId id="401" r:id="rId4"/>
    <p:sldId id="433" r:id="rId5"/>
    <p:sldId id="434" r:id="rId6"/>
    <p:sldId id="435" r:id="rId7"/>
    <p:sldId id="436" r:id="rId8"/>
    <p:sldId id="437" r:id="rId9"/>
    <p:sldId id="438" r:id="rId10"/>
    <p:sldId id="439" r:id="rId11"/>
    <p:sldId id="430" r:id="rId12"/>
    <p:sldId id="267" r:id="rId13"/>
    <p:sldId id="261" r:id="rId14"/>
    <p:sldId id="431" r:id="rId15"/>
    <p:sldId id="427" r:id="rId16"/>
    <p:sldId id="421" r:id="rId17"/>
    <p:sldId id="423" r:id="rId18"/>
    <p:sldId id="422" r:id="rId19"/>
    <p:sldId id="424" r:id="rId20"/>
    <p:sldId id="425" r:id="rId21"/>
    <p:sldId id="426" r:id="rId22"/>
    <p:sldId id="420" r:id="rId23"/>
    <p:sldId id="441" r:id="rId24"/>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996633"/>
    <a:srgbClr val="FFFFCC"/>
    <a:srgbClr val="000000"/>
    <a:srgbClr val="000099"/>
    <a:srgbClr val="FAFD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4651" autoAdjust="0"/>
  </p:normalViewPr>
  <p:slideViewPr>
    <p:cSldViewPr>
      <p:cViewPr varScale="1">
        <p:scale>
          <a:sx n="103" d="100"/>
          <a:sy n="103" d="100"/>
        </p:scale>
        <p:origin x="-330" y="-6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96" y="972"/>
      </p:cViewPr>
      <p:guideLst>
        <p:guide orient="horz" pos="3023"/>
        <p:guide pos="23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3.xml"/><Relationship Id="rId5" Type="http://schemas.openxmlformats.org/officeDocument/2006/relationships/slide" Target="slides/slide22.xml"/><Relationship Id="rId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1643"/>
            <a:ext cx="3170474" cy="481128"/>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defTabSz="987298">
              <a:defRPr sz="1000" i="1">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4144727" y="-1643"/>
            <a:ext cx="3170473" cy="481128"/>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r" defTabSz="987298">
              <a:defRPr sz="1000" i="1">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2" y="9120072"/>
            <a:ext cx="3170474" cy="481128"/>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defTabSz="987298">
              <a:defRPr sz="1000" i="1">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4144727" y="9120072"/>
            <a:ext cx="3170473" cy="481128"/>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r" defTabSz="987298">
              <a:defRPr sz="1000" i="1">
                <a:latin typeface="Times New Roman" pitchFamily="18" charset="0"/>
              </a:defRPr>
            </a:lvl1pPr>
          </a:lstStyle>
          <a:p>
            <a:pPr>
              <a:defRPr/>
            </a:pPr>
            <a:fld id="{2E1CC406-6F09-45B8-9B81-0AB57602895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 y="-1643"/>
            <a:ext cx="3170474" cy="481128"/>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defTabSz="987298">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4144727" y="-1643"/>
            <a:ext cx="3170473" cy="481128"/>
          </a:xfrm>
          <a:prstGeom prst="rect">
            <a:avLst/>
          </a:prstGeom>
          <a:noFill/>
          <a:ln w="9525">
            <a:noFill/>
            <a:miter lim="800000"/>
            <a:headEnd/>
            <a:tailEnd/>
          </a:ln>
          <a:effectLst/>
        </p:spPr>
        <p:txBody>
          <a:bodyPr vert="horz" wrap="square" lIns="19812" tIns="0" rIns="19812" bIns="0" numCol="1" anchor="t" anchorCtr="0" compatLnSpc="1">
            <a:prstTxWarp prst="textNoShape">
              <a:avLst/>
            </a:prstTxWarp>
          </a:bodyPr>
          <a:lstStyle>
            <a:lvl1pPr algn="r" defTabSz="987298">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2" y="9120072"/>
            <a:ext cx="3170474" cy="481128"/>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defTabSz="987298">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4144727" y="9120072"/>
            <a:ext cx="3170473" cy="481128"/>
          </a:xfrm>
          <a:prstGeom prst="rect">
            <a:avLst/>
          </a:prstGeom>
          <a:noFill/>
          <a:ln w="9525">
            <a:noFill/>
            <a:miter lim="800000"/>
            <a:headEnd/>
            <a:tailEnd/>
          </a:ln>
          <a:effectLst/>
        </p:spPr>
        <p:txBody>
          <a:bodyPr vert="horz" wrap="square" lIns="19812" tIns="0" rIns="19812" bIns="0" numCol="1" anchor="b" anchorCtr="0" compatLnSpc="1">
            <a:prstTxWarp prst="textNoShape">
              <a:avLst/>
            </a:prstTxWarp>
          </a:bodyPr>
          <a:lstStyle>
            <a:lvl1pPr algn="r" defTabSz="987298">
              <a:defRPr sz="1000" i="1">
                <a:latin typeface="Times New Roman" pitchFamily="18" charset="0"/>
              </a:defRPr>
            </a:lvl1pPr>
          </a:lstStyle>
          <a:p>
            <a:pPr>
              <a:defRPr/>
            </a:pPr>
            <a:fld id="{B6681295-A800-49C3-9487-76D079D42363}" type="slidenum">
              <a:rPr lang="en-US"/>
              <a:pPr>
                <a:defRPr/>
              </a:pPr>
              <a:t>‹#›</a:t>
            </a:fld>
            <a:endParaRPr lang="en-US" dirty="0"/>
          </a:p>
        </p:txBody>
      </p:sp>
      <p:sp>
        <p:nvSpPr>
          <p:cNvPr id="2054" name="Rectangle 6"/>
          <p:cNvSpPr>
            <a:spLocks noGrp="1" noChangeArrowheads="1"/>
          </p:cNvSpPr>
          <p:nvPr>
            <p:ph type="body" sz="quarter" idx="3"/>
          </p:nvPr>
        </p:nvSpPr>
        <p:spPr bwMode="auto">
          <a:xfrm>
            <a:off x="975916" y="4560037"/>
            <a:ext cx="5363371" cy="4320293"/>
          </a:xfrm>
          <a:prstGeom prst="rect">
            <a:avLst/>
          </a:prstGeom>
          <a:noFill/>
          <a:ln w="9525">
            <a:noFill/>
            <a:miter lim="800000"/>
            <a:headEnd/>
            <a:tailEnd/>
          </a:ln>
          <a:effectLst/>
        </p:spPr>
        <p:txBody>
          <a:bodyPr vert="horz" wrap="square" lIns="97408" tIns="49530" rIns="97408" bIns="49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9" name="Rectangle 7"/>
          <p:cNvSpPr>
            <a:spLocks noGrp="1" noRot="1" noChangeAspect="1" noChangeArrowheads="1" noTextEdit="1"/>
          </p:cNvSpPr>
          <p:nvPr>
            <p:ph type="sldImg" idx="2"/>
          </p:nvPr>
        </p:nvSpPr>
        <p:spPr bwMode="auto">
          <a:xfrm>
            <a:off x="1266825" y="727075"/>
            <a:ext cx="4781550" cy="3586163"/>
          </a:xfrm>
          <a:prstGeom prst="rect">
            <a:avLst/>
          </a:prstGeom>
          <a:noFill/>
          <a:ln w="12700">
            <a:solidFill>
              <a:schemeClr val="tx1"/>
            </a:solidFill>
            <a:miter lim="800000"/>
            <a:headEnd/>
            <a:tailEnd/>
          </a:ln>
        </p:spPr>
      </p:sp>
    </p:spTree>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5138"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1863"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97000"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2138"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5"/>
          </p:nvPr>
        </p:nvSpPr>
        <p:spPr>
          <a:noFill/>
        </p:spPr>
        <p:txBody>
          <a:bodyPr/>
          <a:lstStyle/>
          <a:p>
            <a:fld id="{F5ECEE53-EC72-446C-A2C6-FD794EB7A476}" type="slidenum">
              <a:rPr lang="en-US" smtClean="0"/>
              <a:pPr/>
              <a:t>12</a:t>
            </a:fld>
            <a:endParaRPr lang="en-US" dirty="0" smtClean="0"/>
          </a:p>
        </p:txBody>
      </p:sp>
      <p:sp>
        <p:nvSpPr>
          <p:cNvPr id="19459" name="Rectangle 2"/>
          <p:cNvSpPr>
            <a:spLocks noGrp="1" noRot="1" noChangeAspect="1" noChangeArrowheads="1" noTextEdit="1"/>
          </p:cNvSpPr>
          <p:nvPr>
            <p:ph type="sldImg"/>
          </p:nvPr>
        </p:nvSpPr>
        <p:spPr>
          <a:xfrm>
            <a:off x="1266825" y="727075"/>
            <a:ext cx="4781550" cy="3586163"/>
          </a:xfrm>
          <a:ln cap="flat"/>
        </p:spPr>
      </p:sp>
      <p:sp>
        <p:nvSpPr>
          <p:cNvPr id="19460" name="Rectangle 3"/>
          <p:cNvSpPr>
            <a:spLocks noGrp="1" noChangeArrowheads="1"/>
          </p:cNvSpPr>
          <p:nvPr>
            <p:ph type="body" idx="1"/>
          </p:nvPr>
        </p:nvSpPr>
        <p:spPr>
          <a:noFill/>
          <a:ln/>
        </p:spPr>
        <p:txBody>
          <a:bodyPr lIns="99060" tIns="51180" rIns="99060" bIns="51180"/>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p:spPr>
        <p:txBody>
          <a:bodyPr/>
          <a:lstStyle/>
          <a:p>
            <a:fld id="{92ACDA5B-A423-43B1-8ECD-7C320994B7F3}" type="slidenum">
              <a:rPr lang="en-US" smtClean="0"/>
              <a:pPr/>
              <a:t>13</a:t>
            </a:fld>
            <a:endParaRPr lang="en-US" dirty="0" smtClean="0"/>
          </a:p>
        </p:txBody>
      </p:sp>
      <p:sp>
        <p:nvSpPr>
          <p:cNvPr id="20483" name="Rectangle 2"/>
          <p:cNvSpPr>
            <a:spLocks noGrp="1" noRot="1" noChangeAspect="1" noChangeArrowheads="1" noTextEdit="1"/>
          </p:cNvSpPr>
          <p:nvPr>
            <p:ph type="sldImg"/>
          </p:nvPr>
        </p:nvSpPr>
        <p:spPr>
          <a:xfrm>
            <a:off x="1266825" y="727075"/>
            <a:ext cx="4781550" cy="3586163"/>
          </a:xfrm>
          <a:ln cap="flat"/>
        </p:spPr>
      </p:sp>
      <p:sp>
        <p:nvSpPr>
          <p:cNvPr id="20484" name="Rectangle 3"/>
          <p:cNvSpPr>
            <a:spLocks noGrp="1" noChangeArrowheads="1"/>
          </p:cNvSpPr>
          <p:nvPr>
            <p:ph type="body" idx="1"/>
          </p:nvPr>
        </p:nvSpPr>
        <p:spPr>
          <a:noFill/>
          <a:ln/>
        </p:spPr>
        <p:txBody>
          <a:bodyPr lIns="99060" tIns="51180" rIns="99060" bIns="51180"/>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p:spPr>
        <p:txBody>
          <a:bodyPr/>
          <a:lstStyle/>
          <a:p>
            <a:fld id="{AE2C05AA-78EE-4EF8-8FC7-3E20CE2C7BFE}" type="slidenum">
              <a:rPr lang="en-US" smtClean="0"/>
              <a:pPr/>
              <a:t>14</a:t>
            </a:fld>
            <a:endParaRPr lang="en-US" dirty="0" smtClean="0"/>
          </a:p>
        </p:txBody>
      </p:sp>
      <p:sp>
        <p:nvSpPr>
          <p:cNvPr id="21507" name="Rectangle 2"/>
          <p:cNvSpPr>
            <a:spLocks noGrp="1" noRot="1" noChangeAspect="1" noChangeArrowheads="1" noTextEdit="1"/>
          </p:cNvSpPr>
          <p:nvPr>
            <p:ph type="sldImg"/>
          </p:nvPr>
        </p:nvSpPr>
        <p:spPr>
          <a:xfrm>
            <a:off x="1266825" y="727075"/>
            <a:ext cx="4781550" cy="3586163"/>
          </a:xfrm>
          <a:ln cap="flat"/>
        </p:spPr>
      </p:sp>
      <p:sp>
        <p:nvSpPr>
          <p:cNvPr id="21508" name="Rectangle 3"/>
          <p:cNvSpPr>
            <a:spLocks noGrp="1" noChangeArrowheads="1"/>
          </p:cNvSpPr>
          <p:nvPr>
            <p:ph type="body" idx="1"/>
          </p:nvPr>
        </p:nvSpPr>
        <p:spPr>
          <a:noFill/>
          <a:ln/>
        </p:spPr>
        <p:txBody>
          <a:bodyPr lIns="99060" tIns="51180" rIns="99060" bIns="51180"/>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p:spPr>
        <p:txBody>
          <a:bodyPr/>
          <a:lstStyle/>
          <a:p>
            <a:fld id="{D80D7493-38D2-4E1B-B47F-8CD0874EBA03}" type="slidenum">
              <a:rPr lang="en-US" smtClean="0"/>
              <a:pPr/>
              <a:t>22</a:t>
            </a:fld>
            <a:endParaRPr lang="en-US" dirty="0" smtClean="0"/>
          </a:p>
        </p:txBody>
      </p:sp>
      <p:sp>
        <p:nvSpPr>
          <p:cNvPr id="22531" name="Rectangle 2"/>
          <p:cNvSpPr>
            <a:spLocks noGrp="1" noRot="1" noChangeAspect="1" noChangeArrowheads="1" noTextEdit="1"/>
          </p:cNvSpPr>
          <p:nvPr>
            <p:ph type="sldImg"/>
          </p:nvPr>
        </p:nvSpPr>
        <p:spPr>
          <a:xfrm>
            <a:off x="1266825" y="727075"/>
            <a:ext cx="4781550" cy="3586163"/>
          </a:xfrm>
          <a:ln/>
        </p:spPr>
      </p:sp>
      <p:sp>
        <p:nvSpPr>
          <p:cNvPr id="2253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8CB2DE4A-3F76-4F71-AE22-C814CA37573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AA35C592-B854-41A6-B90E-723A18FB892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BD9C567-1986-480D-A227-FCF8688EC293}"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39314183-158E-4A55-9B76-98EA8E4FCC1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72E79A61-CFFF-45DF-81B7-C1B5CACD4B3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2"/>
          </p:nvPr>
        </p:nvSpPr>
        <p:spPr>
          <a:ln/>
        </p:spPr>
        <p:txBody>
          <a:bodyPr/>
          <a:lstStyle>
            <a:lvl1pPr>
              <a:defRPr/>
            </a:lvl1pPr>
          </a:lstStyle>
          <a:p>
            <a:pPr>
              <a:defRPr/>
            </a:pPr>
            <a:fld id="{0DC600FD-F3E8-4995-AAFE-2CBEEE27C52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C94C8888-EC2F-475E-895A-19D7D107484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dirty="0"/>
          </a:p>
        </p:txBody>
      </p:sp>
      <p:sp>
        <p:nvSpPr>
          <p:cNvPr id="8"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
          <p:cNvSpPr>
            <a:spLocks noGrp="1" noChangeArrowheads="1"/>
          </p:cNvSpPr>
          <p:nvPr>
            <p:ph type="sldNum" sz="quarter" idx="12"/>
          </p:nvPr>
        </p:nvSpPr>
        <p:spPr>
          <a:ln/>
        </p:spPr>
        <p:txBody>
          <a:bodyPr/>
          <a:lstStyle>
            <a:lvl1pPr>
              <a:defRPr/>
            </a:lvl1pPr>
          </a:lstStyle>
          <a:p>
            <a:pPr>
              <a:defRPr/>
            </a:pPr>
            <a:fld id="{CAB2FD34-F33B-48ED-8094-8D2169B3437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p>
        </p:txBody>
      </p:sp>
      <p:sp>
        <p:nvSpPr>
          <p:cNvPr id="4"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2"/>
          </p:nvPr>
        </p:nvSpPr>
        <p:spPr>
          <a:ln/>
        </p:spPr>
        <p:txBody>
          <a:bodyPr/>
          <a:lstStyle>
            <a:lvl1pPr>
              <a:defRPr/>
            </a:lvl1pPr>
          </a:lstStyle>
          <a:p>
            <a:pPr>
              <a:defRPr/>
            </a:pPr>
            <a:fld id="{920ED4FC-DBF9-4DD6-93D6-C3016F134DF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en-US" dirty="0"/>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30841D04-1A50-4661-B55C-3A6254E7F92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8656E0AC-C384-46E2-805E-6B1CFCC24B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
          <p:cNvSpPr>
            <a:spLocks noGrp="1" noChangeArrowheads="1"/>
          </p:cNvSpPr>
          <p:nvPr>
            <p:ph type="sldNum" sz="quarter" idx="12"/>
          </p:nvPr>
        </p:nvSpPr>
        <p:spPr>
          <a:ln/>
        </p:spPr>
        <p:txBody>
          <a:bodyPr/>
          <a:lstStyle>
            <a:lvl1pPr>
              <a:defRPr/>
            </a:lvl1pPr>
          </a:lstStyle>
          <a:p>
            <a:pPr>
              <a:defRPr/>
            </a:pPr>
            <a:fld id="{9593E698-488E-4EA3-A8B7-6E9E7D40C24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00" name="Rectangle 699"/>
          <p:cNvSpPr/>
          <p:nvPr userDrawn="1"/>
        </p:nvSpPr>
        <p:spPr bwMode="auto">
          <a:xfrm>
            <a:off x="0" y="6705600"/>
            <a:ext cx="9144000" cy="152400"/>
          </a:xfrm>
          <a:prstGeom prst="rect">
            <a:avLst/>
          </a:prstGeom>
          <a:solidFill>
            <a:schemeClr val="accent1"/>
          </a:solidFill>
          <a:ln w="12700" cap="flat" cmpd="sng" algn="ctr">
            <a:solidFill>
              <a:schemeClr val="bg1">
                <a:lumMod val="50000"/>
              </a:schemeClr>
            </a:solidFill>
            <a:prstDash val="solid"/>
            <a:round/>
            <a:headEnd type="none" w="sm" len="sm"/>
            <a:tailEnd type="none" w="sm" len="sm"/>
          </a:ln>
          <a:effectLst>
            <a:innerShdw blurRad="63500" dist="50800" dir="5400000">
              <a:prstClr val="black">
                <a:alpha val="50000"/>
              </a:prstClr>
            </a:innerShdw>
          </a:effectLst>
        </p:spPr>
        <p:txBody>
          <a:bodyPr/>
          <a:lstStyle/>
          <a:p>
            <a:pPr>
              <a:defRPr/>
            </a:pPr>
            <a:endParaRPr lang="en-US" dirty="0">
              <a:latin typeface="Arial" pitchFamily="34" charset="0"/>
            </a:endParaRPr>
          </a:p>
        </p:txBody>
      </p:sp>
      <p:sp>
        <p:nvSpPr>
          <p:cNvPr id="3" name="Date Placeholder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endParaRPr lang="en-US" dirty="0"/>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en-US" dirty="0"/>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D57E63C1-ABAE-471F-933B-273F812A14F3}" type="slidenum">
              <a:rPr lang="en-US"/>
              <a:pPr>
                <a:defRPr/>
              </a:pPr>
              <a:t>‹#›</a:t>
            </a:fld>
            <a:endParaRPr lang="en-US" dirty="0"/>
          </a:p>
        </p:txBody>
      </p:sp>
      <p:sp>
        <p:nvSpPr>
          <p:cNvPr id="1032" name="Rectangle 6"/>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9" name="Rectangle 698"/>
          <p:cNvSpPr/>
          <p:nvPr userDrawn="1"/>
        </p:nvSpPr>
        <p:spPr bwMode="auto">
          <a:xfrm>
            <a:off x="0" y="838200"/>
            <a:ext cx="9144000" cy="152400"/>
          </a:xfrm>
          <a:prstGeom prst="rect">
            <a:avLst/>
          </a:prstGeom>
          <a:solidFill>
            <a:schemeClr val="accent1"/>
          </a:solidFill>
          <a:ln w="12700" cap="flat" cmpd="sng" algn="ctr">
            <a:solidFill>
              <a:schemeClr val="bg1">
                <a:lumMod val="50000"/>
              </a:schemeClr>
            </a:solidFill>
            <a:prstDash val="solid"/>
            <a:round/>
            <a:headEnd type="none" w="sm" len="sm"/>
            <a:tailEnd type="none" w="sm" len="sm"/>
          </a:ln>
          <a:effectLst>
            <a:innerShdw blurRad="63500" dist="50800" dir="16200000">
              <a:prstClr val="black">
                <a:alpha val="50000"/>
              </a:prstClr>
            </a:innerShdw>
          </a:effectLst>
        </p:spPr>
        <p:txBody>
          <a:bodyPr/>
          <a:lstStyle/>
          <a:p>
            <a:pPr>
              <a:defRPr/>
            </a:pPr>
            <a:endParaRPr lang="en-US" dirty="0">
              <a:latin typeface="Arial" pitchFamily="34" charset="0"/>
            </a:endParaRPr>
          </a:p>
        </p:txBody>
      </p:sp>
      <p:pic>
        <p:nvPicPr>
          <p:cNvPr id="1036" name="Picture 1" descr="starmark"/>
          <p:cNvPicPr>
            <a:picLocks noChangeAspect="1" noChangeArrowheads="1"/>
          </p:cNvPicPr>
          <p:nvPr userDrawn="1"/>
        </p:nvPicPr>
        <p:blipFill>
          <a:blip r:embed="rId14" cstate="print"/>
          <a:srcRect/>
          <a:stretch>
            <a:fillRect/>
          </a:stretch>
        </p:blipFill>
        <p:spPr bwMode="auto">
          <a:xfrm>
            <a:off x="152400" y="457200"/>
            <a:ext cx="914400" cy="914400"/>
          </a:xfrm>
          <a:prstGeom prst="rect">
            <a:avLst/>
          </a:prstGeom>
          <a:noFill/>
          <a:ln w="9525">
            <a:noFill/>
            <a:miter lim="800000"/>
            <a:headEnd/>
            <a:tailEnd/>
          </a:ln>
        </p:spPr>
      </p:pic>
      <p:pic>
        <p:nvPicPr>
          <p:cNvPr id="1037" name="Picture 2" descr="http://www.doi.gov/febtc/images/png/dhs_logo.png"/>
          <p:cNvPicPr>
            <a:picLocks noChangeAspect="1" noChangeArrowheads="1"/>
          </p:cNvPicPr>
          <p:nvPr userDrawn="1"/>
        </p:nvPicPr>
        <p:blipFill>
          <a:blip r:embed="rId15" cstate="print"/>
          <a:srcRect/>
          <a:stretch>
            <a:fillRect/>
          </a:stretch>
        </p:blipFill>
        <p:spPr bwMode="auto">
          <a:xfrm>
            <a:off x="8001000" y="381000"/>
            <a:ext cx="990600"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2400" b="1">
          <a:solidFill>
            <a:schemeClr val="tx1"/>
          </a:solidFill>
          <a:latin typeface="+mj-lt"/>
          <a:ea typeface="+mj-ea"/>
          <a:cs typeface="+mj-cs"/>
        </a:defRPr>
      </a:lvl1pPr>
      <a:lvl2pPr algn="ctr" rtl="0" eaLnBrk="0" fontAlgn="base" hangingPunct="0">
        <a:spcBef>
          <a:spcPct val="0"/>
        </a:spcBef>
        <a:spcAft>
          <a:spcPct val="0"/>
        </a:spcAft>
        <a:defRPr sz="2400" b="1">
          <a:solidFill>
            <a:schemeClr val="tx1"/>
          </a:solidFill>
          <a:latin typeface="Arial" pitchFamily="34" charset="0"/>
        </a:defRPr>
      </a:lvl2pPr>
      <a:lvl3pPr algn="ctr" rtl="0" eaLnBrk="0" fontAlgn="base" hangingPunct="0">
        <a:spcBef>
          <a:spcPct val="0"/>
        </a:spcBef>
        <a:spcAft>
          <a:spcPct val="0"/>
        </a:spcAft>
        <a:defRPr sz="2400" b="1">
          <a:solidFill>
            <a:schemeClr val="tx1"/>
          </a:solidFill>
          <a:latin typeface="Arial" pitchFamily="34" charset="0"/>
        </a:defRPr>
      </a:lvl3pPr>
      <a:lvl4pPr algn="ctr" rtl="0" eaLnBrk="0" fontAlgn="base" hangingPunct="0">
        <a:spcBef>
          <a:spcPct val="0"/>
        </a:spcBef>
        <a:spcAft>
          <a:spcPct val="0"/>
        </a:spcAft>
        <a:defRPr sz="2400" b="1">
          <a:solidFill>
            <a:schemeClr val="tx1"/>
          </a:solidFill>
          <a:latin typeface="Arial" pitchFamily="34" charset="0"/>
        </a:defRPr>
      </a:lvl4pPr>
      <a:lvl5pPr algn="ctr" rtl="0" eaLnBrk="0" fontAlgn="base" hangingPunct="0">
        <a:spcBef>
          <a:spcPct val="0"/>
        </a:spcBef>
        <a:spcAft>
          <a:spcPct val="0"/>
        </a:spcAft>
        <a:defRPr sz="2400" b="1">
          <a:solidFill>
            <a:schemeClr val="tx1"/>
          </a:solidFill>
          <a:latin typeface="Arial" pitchFamily="34" charset="0"/>
        </a:defRPr>
      </a:lvl5pPr>
      <a:lvl6pPr marL="457200" algn="ctr" rtl="0" eaLnBrk="0" fontAlgn="base" hangingPunct="0">
        <a:spcBef>
          <a:spcPct val="0"/>
        </a:spcBef>
        <a:spcAft>
          <a:spcPct val="0"/>
        </a:spcAft>
        <a:defRPr sz="2400" b="1">
          <a:solidFill>
            <a:schemeClr val="tx1"/>
          </a:solidFill>
          <a:latin typeface="Arial" pitchFamily="34" charset="0"/>
        </a:defRPr>
      </a:lvl6pPr>
      <a:lvl7pPr marL="914400" algn="ctr" rtl="0" eaLnBrk="0" fontAlgn="base" hangingPunct="0">
        <a:spcBef>
          <a:spcPct val="0"/>
        </a:spcBef>
        <a:spcAft>
          <a:spcPct val="0"/>
        </a:spcAft>
        <a:defRPr sz="2400" b="1">
          <a:solidFill>
            <a:schemeClr val="tx1"/>
          </a:solidFill>
          <a:latin typeface="Arial" pitchFamily="34" charset="0"/>
        </a:defRPr>
      </a:lvl7pPr>
      <a:lvl8pPr marL="1371600" algn="ctr" rtl="0" eaLnBrk="0" fontAlgn="base" hangingPunct="0">
        <a:spcBef>
          <a:spcPct val="0"/>
        </a:spcBef>
        <a:spcAft>
          <a:spcPct val="0"/>
        </a:spcAft>
        <a:defRPr sz="2400" b="1">
          <a:solidFill>
            <a:schemeClr val="tx1"/>
          </a:solidFill>
          <a:latin typeface="Arial" pitchFamily="34" charset="0"/>
        </a:defRPr>
      </a:lvl8pPr>
      <a:lvl9pPr marL="1828800" algn="ctr" rtl="0" eaLnBrk="0" fontAlgn="base" hangingPunct="0">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6226809-1148-43ED-95EE-79BACF298941}" type="slidenum">
              <a:rPr lang="en-US" smtClean="0"/>
              <a:pPr>
                <a:defRPr/>
              </a:pPr>
              <a:t>1</a:t>
            </a:fld>
            <a:endParaRPr lang="en-US" dirty="0"/>
          </a:p>
        </p:txBody>
      </p:sp>
      <p:pic>
        <p:nvPicPr>
          <p:cNvPr id="2051" name="Picture 5" descr="Plum Island Lighthouse and Shoreline"/>
          <p:cNvPicPr>
            <a:picLocks noChangeAspect="1" noChangeArrowheads="1"/>
          </p:cNvPicPr>
          <p:nvPr/>
        </p:nvPicPr>
        <p:blipFill>
          <a:blip r:embed="rId2" cstate="print">
            <a:lum bright="34000" contrast="-66000"/>
          </a:blip>
          <a:srcRect l="11356" r="5540" b="10555"/>
          <a:stretch>
            <a:fillRect/>
          </a:stretch>
        </p:blipFill>
        <p:spPr bwMode="auto">
          <a:xfrm>
            <a:off x="0" y="0"/>
            <a:ext cx="9144000" cy="6858000"/>
          </a:xfrm>
          <a:prstGeom prst="rect">
            <a:avLst/>
          </a:prstGeom>
          <a:noFill/>
          <a:ln w="9525">
            <a:noFill/>
            <a:miter lim="800000"/>
            <a:headEnd/>
            <a:tailEnd/>
          </a:ln>
        </p:spPr>
      </p:pic>
      <p:sp>
        <p:nvSpPr>
          <p:cNvPr id="6" name="Rectangle 2"/>
          <p:cNvSpPr txBox="1">
            <a:spLocks noChangeArrowheads="1"/>
          </p:cNvSpPr>
          <p:nvPr/>
        </p:nvSpPr>
        <p:spPr bwMode="auto">
          <a:xfrm>
            <a:off x="0" y="1676400"/>
            <a:ext cx="9144000" cy="19812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lstStyle/>
          <a:p>
            <a:pPr marL="342900" indent="-342900" algn="ctr">
              <a:spcBef>
                <a:spcPct val="20000"/>
              </a:spcBef>
              <a:buSzPct val="100000"/>
              <a:defRPr/>
            </a:pPr>
            <a:r>
              <a:rPr lang="en-US" sz="3200" b="1" kern="0" dirty="0">
                <a:latin typeface="+mn-lt"/>
              </a:rPr>
              <a:t>Welcome to the </a:t>
            </a:r>
          </a:p>
          <a:p>
            <a:pPr marL="342900" indent="-342900" algn="ctr">
              <a:spcBef>
                <a:spcPct val="20000"/>
              </a:spcBef>
              <a:buSzPct val="100000"/>
              <a:defRPr/>
            </a:pPr>
            <a:r>
              <a:rPr lang="en-US" sz="3200" b="1" kern="0" dirty="0">
                <a:latin typeface="+mn-lt"/>
              </a:rPr>
              <a:t/>
            </a:r>
            <a:br>
              <a:rPr lang="en-US" sz="3200" b="1" kern="0" dirty="0">
                <a:latin typeface="+mn-lt"/>
              </a:rPr>
            </a:br>
            <a:r>
              <a:rPr lang="en-US" sz="3200" b="1" kern="0" dirty="0" smtClean="0">
                <a:latin typeface="+mn-lt"/>
              </a:rPr>
              <a:t>Public Scoping Meeting</a:t>
            </a:r>
          </a:p>
          <a:p>
            <a:pPr marL="342900" indent="-342900" algn="ctr">
              <a:spcBef>
                <a:spcPct val="20000"/>
              </a:spcBef>
              <a:buSzPct val="100000"/>
              <a:defRPr/>
            </a:pPr>
            <a:endParaRPr lang="en-US" sz="3200" b="1" kern="0" dirty="0" smtClean="0">
              <a:latin typeface="+mn-lt"/>
            </a:endParaRPr>
          </a:p>
          <a:p>
            <a:pPr marL="342900" indent="-342900" algn="ctr">
              <a:spcBef>
                <a:spcPct val="20000"/>
              </a:spcBef>
              <a:buSzPct val="100000"/>
              <a:defRPr/>
            </a:pPr>
            <a:r>
              <a:rPr lang="en-US" sz="3200" b="1" kern="0" dirty="0" smtClean="0">
                <a:latin typeface="+mn-lt"/>
              </a:rPr>
              <a:t>Environmental </a:t>
            </a:r>
            <a:r>
              <a:rPr lang="en-US" sz="3200" b="1" kern="0" dirty="0">
                <a:latin typeface="+mn-lt"/>
              </a:rPr>
              <a:t>Impact Statement </a:t>
            </a:r>
          </a:p>
          <a:p>
            <a:pPr marL="342900" indent="-342900" algn="ctr">
              <a:spcBef>
                <a:spcPct val="20000"/>
              </a:spcBef>
              <a:buSzPct val="100000"/>
              <a:defRPr/>
            </a:pPr>
            <a:r>
              <a:rPr lang="en-US" sz="3200" b="1" kern="0" dirty="0">
                <a:latin typeface="+mn-lt"/>
              </a:rPr>
              <a:t>for the</a:t>
            </a:r>
          </a:p>
          <a:p>
            <a:pPr marL="342900" indent="-342900" algn="ctr">
              <a:spcBef>
                <a:spcPct val="20000"/>
              </a:spcBef>
              <a:buSzPct val="100000"/>
              <a:defRPr/>
            </a:pPr>
            <a:r>
              <a:rPr lang="en-US" sz="3200" b="1" kern="0" dirty="0">
                <a:latin typeface="+mn-lt"/>
              </a:rPr>
              <a:t>Sale of Plum Island, New York</a:t>
            </a:r>
          </a:p>
          <a:p>
            <a:pPr marL="342900" indent="-342900" algn="ctr">
              <a:spcBef>
                <a:spcPct val="20000"/>
              </a:spcBef>
              <a:buSzPct val="100000"/>
              <a:defRPr/>
            </a:pPr>
            <a:endParaRPr lang="en-US" sz="3200" b="1" kern="0" dirty="0">
              <a:latin typeface="+mn-lt"/>
            </a:endParaRPr>
          </a:p>
          <a:p>
            <a:pPr marL="342900" indent="-342900">
              <a:spcBef>
                <a:spcPct val="20000"/>
              </a:spcBef>
              <a:buSzPct val="100000"/>
              <a:buFontTx/>
              <a:buChar char="•"/>
              <a:defRPr/>
            </a:pPr>
            <a:endParaRPr lang="en-US" sz="3600" i="1" kern="0" dirty="0">
              <a:latin typeface="+mn-lt"/>
            </a:endParaRPr>
          </a:p>
        </p:txBody>
      </p:sp>
      <p:sp>
        <p:nvSpPr>
          <p:cNvPr id="7" name="Rectangle 6"/>
          <p:cNvSpPr/>
          <p:nvPr/>
        </p:nvSpPr>
        <p:spPr bwMode="auto">
          <a:xfrm>
            <a:off x="0" y="838200"/>
            <a:ext cx="9144000" cy="152400"/>
          </a:xfrm>
          <a:prstGeom prst="rect">
            <a:avLst/>
          </a:prstGeom>
          <a:solidFill>
            <a:schemeClr val="accent1"/>
          </a:solidFill>
          <a:ln w="12700" cap="flat" cmpd="sng" algn="ctr">
            <a:solidFill>
              <a:schemeClr val="bg1">
                <a:lumMod val="50000"/>
              </a:schemeClr>
            </a:solidFill>
            <a:prstDash val="solid"/>
            <a:round/>
            <a:headEnd type="none" w="sm" len="sm"/>
            <a:tailEnd type="none" w="sm" len="sm"/>
          </a:ln>
          <a:effectLst>
            <a:innerShdw blurRad="63500" dist="50800" dir="16200000">
              <a:prstClr val="black">
                <a:alpha val="50000"/>
              </a:prstClr>
            </a:innerShdw>
          </a:effectLst>
        </p:spPr>
        <p:txBody>
          <a:bodyPr/>
          <a:lstStyle/>
          <a:p>
            <a:pPr>
              <a:defRPr/>
            </a:pPr>
            <a:endParaRPr lang="en-US" dirty="0">
              <a:latin typeface="Arial" pitchFamily="34" charset="0"/>
            </a:endParaRPr>
          </a:p>
        </p:txBody>
      </p:sp>
      <p:pic>
        <p:nvPicPr>
          <p:cNvPr id="8" name="Picture 1" descr="starmark"/>
          <p:cNvPicPr>
            <a:picLocks noChangeAspect="1" noChangeArrowheads="1"/>
          </p:cNvPicPr>
          <p:nvPr/>
        </p:nvPicPr>
        <p:blipFill>
          <a:blip r:embed="rId3" cstate="print"/>
          <a:srcRect/>
          <a:stretch>
            <a:fillRect/>
          </a:stretch>
        </p:blipFill>
        <p:spPr bwMode="auto">
          <a:xfrm>
            <a:off x="152400" y="457200"/>
            <a:ext cx="914400" cy="914400"/>
          </a:xfrm>
          <a:prstGeom prst="rect">
            <a:avLst/>
          </a:prstGeom>
          <a:noFill/>
          <a:ln w="9525">
            <a:noFill/>
            <a:miter lim="800000"/>
            <a:headEnd/>
            <a:tailEnd/>
          </a:ln>
        </p:spPr>
      </p:pic>
      <p:pic>
        <p:nvPicPr>
          <p:cNvPr id="9" name="Picture 2" descr="http://www.doi.gov/febtc/images/png/dhs_logo.png"/>
          <p:cNvPicPr>
            <a:picLocks noChangeAspect="1" noChangeArrowheads="1"/>
          </p:cNvPicPr>
          <p:nvPr/>
        </p:nvPicPr>
        <p:blipFill>
          <a:blip r:embed="rId4" cstate="print"/>
          <a:srcRect/>
          <a:stretch>
            <a:fillRect/>
          </a:stretch>
        </p:blipFill>
        <p:spPr bwMode="auto">
          <a:xfrm>
            <a:off x="8001000" y="381000"/>
            <a:ext cx="990600"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POST-SALE PROPERTY CONSIDERATIONS</a:t>
            </a:r>
            <a:endParaRPr lang="en-US" dirty="0"/>
          </a:p>
        </p:txBody>
      </p:sp>
      <p:sp>
        <p:nvSpPr>
          <p:cNvPr id="5" name="Slide Number Placeholder 4"/>
          <p:cNvSpPr>
            <a:spLocks noGrp="1"/>
          </p:cNvSpPr>
          <p:nvPr>
            <p:ph type="sldNum" sz="quarter" idx="12"/>
          </p:nvPr>
        </p:nvSpPr>
        <p:spPr/>
        <p:txBody>
          <a:bodyPr/>
          <a:lstStyle/>
          <a:p>
            <a:pPr>
              <a:defRPr/>
            </a:pPr>
            <a:fld id="{C94C8888-EC2F-475E-895A-19D7D107484B}" type="slidenum">
              <a:rPr lang="en-US" smtClean="0"/>
              <a:pPr>
                <a:defRPr/>
              </a:pPr>
              <a:t>10</a:t>
            </a:fld>
            <a:endParaRPr lang="en-US" dirty="0"/>
          </a:p>
        </p:txBody>
      </p:sp>
      <p:sp>
        <p:nvSpPr>
          <p:cNvPr id="6" name="Content Placeholder 2"/>
          <p:cNvSpPr>
            <a:spLocks noGrp="1"/>
          </p:cNvSpPr>
          <p:nvPr>
            <p:ph sz="half" idx="1"/>
          </p:nvPr>
        </p:nvSpPr>
        <p:spPr>
          <a:xfrm>
            <a:off x="381000" y="1600200"/>
            <a:ext cx="5791200" cy="4572000"/>
          </a:xfrm>
        </p:spPr>
        <p:txBody>
          <a:bodyPr/>
          <a:lstStyle/>
          <a:p>
            <a:pPr>
              <a:spcBef>
                <a:spcPts val="1200"/>
              </a:spcBef>
            </a:pPr>
            <a:r>
              <a:rPr lang="en-US" sz="2000" dirty="0" smtClean="0"/>
              <a:t>Property will be subject to local zoning regulations when leaves federal ownership</a:t>
            </a:r>
          </a:p>
          <a:p>
            <a:pPr>
              <a:spcBef>
                <a:spcPts val="1200"/>
              </a:spcBef>
            </a:pPr>
            <a:r>
              <a:rPr lang="en-US" sz="2000" dirty="0" smtClean="0"/>
              <a:t>GSA recognizes important role of local government</a:t>
            </a:r>
          </a:p>
          <a:p>
            <a:pPr>
              <a:spcBef>
                <a:spcPts val="1200"/>
              </a:spcBef>
            </a:pPr>
            <a:r>
              <a:rPr lang="en-US" sz="2000" dirty="0" smtClean="0"/>
              <a:t>GSA is committed to continued engagement efforts with Town of Southold</a:t>
            </a:r>
          </a:p>
          <a:p>
            <a:pPr>
              <a:buNone/>
            </a:pPr>
            <a:endParaRPr lang="en-US" sz="2000" dirty="0" smtClean="0"/>
          </a:p>
        </p:txBody>
      </p:sp>
      <p:pic>
        <p:nvPicPr>
          <p:cNvPr id="7" name="Picture 15" descr="fort terry bldg"/>
          <p:cNvPicPr>
            <a:picLocks noChangeAspect="1" noChangeArrowheads="1"/>
          </p:cNvPicPr>
          <p:nvPr/>
        </p:nvPicPr>
        <p:blipFill>
          <a:blip r:embed="rId2" cstate="print"/>
          <a:srcRect/>
          <a:stretch>
            <a:fillRect/>
          </a:stretch>
        </p:blipFill>
        <p:spPr bwMode="auto">
          <a:xfrm>
            <a:off x="762000" y="4038600"/>
            <a:ext cx="4343400" cy="2209800"/>
          </a:xfrm>
          <a:prstGeom prst="rect">
            <a:avLst/>
          </a:prstGeom>
          <a:ln>
            <a:solidFill>
              <a:schemeClr val="tx1"/>
            </a:solidFill>
          </a:ln>
          <a:effectLst>
            <a:outerShdw blurRad="292100" dist="139700" dir="2700000" algn="tl" rotWithShape="0">
              <a:srgbClr val="333333">
                <a:alpha val="65000"/>
              </a:srgbClr>
            </a:outerShdw>
          </a:effectLst>
        </p:spPr>
      </p:pic>
      <p:pic>
        <p:nvPicPr>
          <p:cNvPr id="8" name="Content Placeholder 7" descr="C:\Users\BB\Documents\Intrepid Solutions\GSA\Plum Island GSA Provided Info\Due Dilligence Docs from DHS\Photos\Batteries 6, 10, 13\Battery 10 and views from SW of island\IMG_0715.jpg"/>
          <p:cNvPicPr>
            <a:picLocks noGrp="1" noChangeAspect="1" noChangeArrowheads="1"/>
          </p:cNvPicPr>
          <p:nvPr>
            <p:ph idx="4294967295"/>
          </p:nvPr>
        </p:nvPicPr>
        <p:blipFill>
          <a:blip r:embed="rId3" cstate="print"/>
          <a:srcRect/>
          <a:stretch>
            <a:fillRect/>
          </a:stretch>
        </p:blipFill>
        <p:spPr>
          <a:xfrm>
            <a:off x="6073775" y="1676400"/>
            <a:ext cx="2765425" cy="3687763"/>
          </a:xfr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WHY IS AN EIS BEING PREPARED?</a:t>
            </a:r>
          </a:p>
        </p:txBody>
      </p:sp>
      <p:sp>
        <p:nvSpPr>
          <p:cNvPr id="6147" name="Content Placeholder 2"/>
          <p:cNvSpPr>
            <a:spLocks noGrp="1"/>
          </p:cNvSpPr>
          <p:nvPr>
            <p:ph sz="half" idx="1"/>
          </p:nvPr>
        </p:nvSpPr>
        <p:spPr>
          <a:xfrm>
            <a:off x="685800" y="1981200"/>
            <a:ext cx="7772400" cy="4114800"/>
          </a:xfrm>
        </p:spPr>
        <p:txBody>
          <a:bodyPr/>
          <a:lstStyle/>
          <a:p>
            <a:r>
              <a:rPr lang="en-US" sz="2000" dirty="0" smtClean="0"/>
              <a:t>An EIS was selected for this project because it provides the highest level of analysis with the greatest opportunity for input by interested parties before decisions and commitments are made.</a:t>
            </a:r>
          </a:p>
          <a:p>
            <a:pPr>
              <a:spcBef>
                <a:spcPts val="1200"/>
              </a:spcBef>
            </a:pPr>
            <a:r>
              <a:rPr lang="en-US" sz="2000" dirty="0" smtClean="0"/>
              <a:t>Documentation for this level of analysis is comprised of a draft EIS and a final EIS, which includes:</a:t>
            </a:r>
          </a:p>
          <a:p>
            <a:pPr lvl="1"/>
            <a:r>
              <a:rPr lang="en-US" sz="1600" dirty="0" smtClean="0"/>
              <a:t>Responses to agency and public comments</a:t>
            </a:r>
          </a:p>
          <a:p>
            <a:pPr lvl="1"/>
            <a:r>
              <a:rPr lang="en-US" sz="1600" dirty="0" smtClean="0"/>
              <a:t>Record of Decision (ROD), signed by the Regional Administrator, that describes GSA’s final action decision.</a:t>
            </a:r>
            <a:endParaRPr lang="en-US" sz="2000" dirty="0" smtClean="0"/>
          </a:p>
          <a:p>
            <a:pPr>
              <a:spcBef>
                <a:spcPts val="1200"/>
              </a:spcBef>
            </a:pPr>
            <a:r>
              <a:rPr lang="en-US" sz="2000" dirty="0" smtClean="0"/>
              <a:t>Under NEPA, the purpose of this EIS is to examine the effects associated with the anticipated sale of Plum Island, New York and its support facility at Orient Point, New York. </a:t>
            </a:r>
          </a:p>
          <a:p>
            <a:endParaRPr lang="en-US" sz="2000" dirty="0" smtClean="0"/>
          </a:p>
        </p:txBody>
      </p:sp>
      <p:sp>
        <p:nvSpPr>
          <p:cNvPr id="5" name="Slide Number Placeholder 4"/>
          <p:cNvSpPr>
            <a:spLocks noGrp="1"/>
          </p:cNvSpPr>
          <p:nvPr>
            <p:ph type="sldNum" sz="quarter" idx="12"/>
          </p:nvPr>
        </p:nvSpPr>
        <p:spPr/>
        <p:txBody>
          <a:bodyPr/>
          <a:lstStyle/>
          <a:p>
            <a:pPr>
              <a:defRPr/>
            </a:pPr>
            <a:fld id="{D96577F8-7ED9-4539-8D0B-7860DED0B381}"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BC8FA5B-EE2B-458B-95E9-DB4523C1167A}" type="slidenum">
              <a:rPr lang="en-US"/>
              <a:pPr>
                <a:defRPr/>
              </a:pPr>
              <a:t>12</a:t>
            </a:fld>
            <a:endParaRPr lang="en-US" dirty="0"/>
          </a:p>
        </p:txBody>
      </p:sp>
      <p:sp>
        <p:nvSpPr>
          <p:cNvPr id="7171" name="Rectangle 3"/>
          <p:cNvSpPr>
            <a:spLocks noGrp="1" noChangeArrowheads="1"/>
          </p:cNvSpPr>
          <p:nvPr>
            <p:ph type="body" idx="1"/>
          </p:nvPr>
        </p:nvSpPr>
        <p:spPr>
          <a:xfrm>
            <a:off x="762000" y="1447800"/>
            <a:ext cx="7772400" cy="4114800"/>
          </a:xfrm>
          <a:noFill/>
        </p:spPr>
        <p:txBody>
          <a:bodyPr/>
          <a:lstStyle/>
          <a:p>
            <a:pPr>
              <a:lnSpc>
                <a:spcPct val="90000"/>
              </a:lnSpc>
              <a:buClr>
                <a:schemeClr val="tx1"/>
              </a:buClr>
            </a:pPr>
            <a:r>
              <a:rPr lang="en-US" sz="2400" b="1" dirty="0" smtClean="0"/>
              <a:t>National Environmental Policy Act (NEPA), 1969</a:t>
            </a:r>
          </a:p>
          <a:p>
            <a:pPr lvl="1">
              <a:lnSpc>
                <a:spcPct val="90000"/>
              </a:lnSpc>
            </a:pPr>
            <a:r>
              <a:rPr lang="en-US" sz="2000" dirty="0" smtClean="0"/>
              <a:t>National charter for the protection of the environment.</a:t>
            </a:r>
          </a:p>
          <a:p>
            <a:pPr lvl="1">
              <a:lnSpc>
                <a:spcPct val="90000"/>
              </a:lnSpc>
            </a:pPr>
            <a:r>
              <a:rPr lang="en-US" sz="2000" dirty="0" smtClean="0"/>
              <a:t>Evaluates consequences of major federal actions that may affect the environment.</a:t>
            </a:r>
          </a:p>
          <a:p>
            <a:pPr>
              <a:lnSpc>
                <a:spcPct val="90000"/>
              </a:lnSpc>
              <a:buClr>
                <a:schemeClr val="tx1"/>
              </a:buClr>
            </a:pPr>
            <a:r>
              <a:rPr lang="en-US" sz="2400" b="1" dirty="0" smtClean="0"/>
              <a:t>Environmental Impact Statement (EIS) Process</a:t>
            </a:r>
          </a:p>
          <a:p>
            <a:pPr lvl="1">
              <a:lnSpc>
                <a:spcPct val="90000"/>
              </a:lnSpc>
            </a:pPr>
            <a:r>
              <a:rPr lang="en-US" sz="2000" dirty="0" smtClean="0"/>
              <a:t>Scoping</a:t>
            </a:r>
          </a:p>
          <a:p>
            <a:pPr lvl="1">
              <a:lnSpc>
                <a:spcPct val="90000"/>
              </a:lnSpc>
            </a:pPr>
            <a:r>
              <a:rPr lang="en-US" sz="2000" dirty="0" smtClean="0"/>
              <a:t>Draft EIS distributed for public comment with public hearing.</a:t>
            </a:r>
          </a:p>
          <a:p>
            <a:pPr lvl="2">
              <a:lnSpc>
                <a:spcPct val="90000"/>
              </a:lnSpc>
            </a:pPr>
            <a:r>
              <a:rPr lang="en-US" sz="1600" dirty="0" smtClean="0"/>
              <a:t>Identifies, documents, and evaluates environmental effects.</a:t>
            </a:r>
          </a:p>
          <a:p>
            <a:pPr lvl="1">
              <a:lnSpc>
                <a:spcPct val="90000"/>
              </a:lnSpc>
            </a:pPr>
            <a:r>
              <a:rPr lang="en-US" sz="2000" dirty="0" smtClean="0"/>
              <a:t>Final EIS includes responses on comments to draft.</a:t>
            </a:r>
          </a:p>
          <a:p>
            <a:pPr lvl="1">
              <a:lnSpc>
                <a:spcPct val="90000"/>
              </a:lnSpc>
            </a:pPr>
            <a:r>
              <a:rPr lang="en-US" sz="2000" dirty="0" smtClean="0"/>
              <a:t>Decision makers consider findings and comments in selecting action(s).</a:t>
            </a:r>
          </a:p>
          <a:p>
            <a:pPr lvl="1">
              <a:lnSpc>
                <a:spcPct val="90000"/>
              </a:lnSpc>
            </a:pPr>
            <a:r>
              <a:rPr lang="en-US" sz="2000" dirty="0" smtClean="0"/>
              <a:t>Record of Decision (ROD) 30 days after final document is published.</a:t>
            </a:r>
          </a:p>
          <a:p>
            <a:pPr lvl="1">
              <a:lnSpc>
                <a:spcPct val="90000"/>
              </a:lnSpc>
            </a:pPr>
            <a:endParaRPr lang="en-US" sz="2000" dirty="0" smtClean="0"/>
          </a:p>
          <a:p>
            <a:pPr lvl="1">
              <a:lnSpc>
                <a:spcPct val="90000"/>
              </a:lnSpc>
            </a:pPr>
            <a:endParaRPr lang="en-US" sz="2400" b="1" dirty="0" smtClean="0"/>
          </a:p>
        </p:txBody>
      </p:sp>
      <p:sp>
        <p:nvSpPr>
          <p:cNvPr id="7172" name="Title 4"/>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PLUM ISLAND EIS – NEPA PROCESS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4BACAED-1737-4627-8A33-38A368BC4C08}" type="slidenum">
              <a:rPr lang="en-US"/>
              <a:pPr>
                <a:defRPr/>
              </a:pPr>
              <a:t>13</a:t>
            </a:fld>
            <a:endParaRPr lang="en-US" dirty="0"/>
          </a:p>
        </p:txBody>
      </p:sp>
      <p:sp>
        <p:nvSpPr>
          <p:cNvPr id="8195" name="Rectangle 3"/>
          <p:cNvSpPr>
            <a:spLocks noGrp="1" noChangeArrowheads="1"/>
          </p:cNvSpPr>
          <p:nvPr>
            <p:ph type="body" idx="1"/>
          </p:nvPr>
        </p:nvSpPr>
        <p:spPr>
          <a:xfrm>
            <a:off x="685800" y="1828800"/>
            <a:ext cx="8077200" cy="4114800"/>
          </a:xfrm>
          <a:noFill/>
        </p:spPr>
        <p:txBody>
          <a:bodyPr/>
          <a:lstStyle/>
          <a:p>
            <a:pPr lvl="1"/>
            <a:r>
              <a:rPr lang="en-US" sz="2400" b="1" dirty="0" smtClean="0"/>
              <a:t>No Action Alternative</a:t>
            </a:r>
          </a:p>
          <a:p>
            <a:pPr lvl="2"/>
            <a:r>
              <a:rPr lang="en-US" sz="2000" dirty="0" smtClean="0"/>
              <a:t>Serves as a baseline for comparison</a:t>
            </a:r>
          </a:p>
          <a:p>
            <a:pPr lvl="2"/>
            <a:r>
              <a:rPr lang="en-US" sz="2000" dirty="0" smtClean="0"/>
              <a:t>Cannot be selected -- does not meet the project purpose and need</a:t>
            </a:r>
          </a:p>
          <a:p>
            <a:pPr lvl="1"/>
            <a:r>
              <a:rPr lang="en-US" sz="2400" b="1" dirty="0" smtClean="0"/>
              <a:t>Action Alternative</a:t>
            </a:r>
          </a:p>
          <a:p>
            <a:pPr lvl="2"/>
            <a:r>
              <a:rPr lang="en-US" sz="2000" dirty="0" smtClean="0"/>
              <a:t>Consists of the public sale of Plum Island by GSA</a:t>
            </a:r>
          </a:p>
          <a:p>
            <a:pPr lvl="2"/>
            <a:r>
              <a:rPr lang="en-US" sz="2000" dirty="0" smtClean="0"/>
              <a:t>DHS would continue operations until they are relocated to the new NBAF facility in Manhattan, Kansas</a:t>
            </a:r>
          </a:p>
          <a:p>
            <a:pPr lvl="2"/>
            <a:r>
              <a:rPr lang="en-US" sz="2000" dirty="0" smtClean="0"/>
              <a:t>A reasonable range of land use options for the property would be identified and evaluated.</a:t>
            </a:r>
            <a:endParaRPr lang="en-US" b="1" dirty="0" smtClean="0"/>
          </a:p>
        </p:txBody>
      </p:sp>
      <p:sp>
        <p:nvSpPr>
          <p:cNvPr id="8196" name="Title 4"/>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PROPOSED ALTERNATIVES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1E33AAE-D85F-4530-84C3-BA12BC7EF155}" type="slidenum">
              <a:rPr lang="en-US"/>
              <a:pPr>
                <a:defRPr/>
              </a:pPr>
              <a:t>14</a:t>
            </a:fld>
            <a:endParaRPr lang="en-US" dirty="0"/>
          </a:p>
        </p:txBody>
      </p:sp>
      <p:sp>
        <p:nvSpPr>
          <p:cNvPr id="8195" name="Rectangle 3"/>
          <p:cNvSpPr>
            <a:spLocks noGrp="1" noChangeArrowheads="1"/>
          </p:cNvSpPr>
          <p:nvPr>
            <p:ph type="body" idx="1"/>
          </p:nvPr>
        </p:nvSpPr>
        <p:spPr>
          <a:xfrm>
            <a:off x="685800" y="1447800"/>
            <a:ext cx="8077200" cy="4114800"/>
          </a:xfrm>
        </p:spPr>
        <p:txBody>
          <a:bodyPr/>
          <a:lstStyle/>
          <a:p>
            <a:pPr lvl="1"/>
            <a:r>
              <a:rPr lang="en-US" sz="2400" dirty="0" smtClean="0"/>
              <a:t>Three Proposed Options for the Action Alternative:</a:t>
            </a:r>
          </a:p>
          <a:p>
            <a:pPr marL="1371600" lvl="2" indent="-457200">
              <a:buFontTx/>
              <a:buAutoNum type="arabicPeriod"/>
            </a:pPr>
            <a:r>
              <a:rPr lang="en-US" sz="2000" dirty="0" smtClean="0"/>
              <a:t>Adaptive Reuse - Reuse of the existing improvements and infrastructure for commercial and other uses</a:t>
            </a:r>
          </a:p>
          <a:p>
            <a:pPr marL="1371600" lvl="2" indent="-457200">
              <a:buFontTx/>
              <a:buAutoNum type="arabicPeriod"/>
            </a:pPr>
            <a:r>
              <a:rPr lang="en-US" sz="2000" dirty="0" smtClean="0"/>
              <a:t>Land use and zoning based on scenarios on other comparable, neighboring islands emphasizing low-density development</a:t>
            </a:r>
          </a:p>
          <a:p>
            <a:pPr marL="1371600" lvl="2" indent="-457200">
              <a:buFontTx/>
              <a:buAutoNum type="arabicPeriod" startAt="3"/>
            </a:pPr>
            <a:r>
              <a:rPr lang="en-US" sz="2000" dirty="0" smtClean="0"/>
              <a:t>Similar to Option 2, land use and zoning based on scenarios on other comparable, neighboring islands emphasizing high-density development</a:t>
            </a:r>
          </a:p>
          <a:p>
            <a:pPr lvl="1">
              <a:spcBef>
                <a:spcPts val="1200"/>
              </a:spcBef>
            </a:pPr>
            <a:r>
              <a:rPr lang="en-US" sz="2400" dirty="0" smtClean="0"/>
              <a:t>Other options may be evaluated as a result of the scoping process.</a:t>
            </a:r>
          </a:p>
          <a:p>
            <a:pPr marL="1371600" lvl="2" indent="-457200">
              <a:buFontTx/>
              <a:buNone/>
            </a:pPr>
            <a:endParaRPr lang="en-US" sz="2000" dirty="0" smtClean="0"/>
          </a:p>
          <a:p>
            <a:pPr marL="1371600" lvl="2" indent="-457200"/>
            <a:endParaRPr lang="en-US" sz="2000" dirty="0" smtClean="0"/>
          </a:p>
        </p:txBody>
      </p:sp>
      <p:sp>
        <p:nvSpPr>
          <p:cNvPr id="9220" name="Title 4"/>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ACTION ALTERNATIVE – PROPOSED OPTIONS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RESOURCES TO BE EVALUATED</a:t>
            </a:r>
          </a:p>
        </p:txBody>
      </p:sp>
      <p:sp>
        <p:nvSpPr>
          <p:cNvPr id="10243" name="Content Placeholder 2"/>
          <p:cNvSpPr>
            <a:spLocks noGrp="1"/>
          </p:cNvSpPr>
          <p:nvPr>
            <p:ph sz="half" idx="1"/>
          </p:nvPr>
        </p:nvSpPr>
        <p:spPr>
          <a:xfrm>
            <a:off x="685800" y="2514600"/>
            <a:ext cx="3810000" cy="4114800"/>
          </a:xfrm>
        </p:spPr>
        <p:txBody>
          <a:bodyPr/>
          <a:lstStyle/>
          <a:p>
            <a:r>
              <a:rPr lang="en-US" sz="2000" dirty="0" smtClean="0"/>
              <a:t>Biological Resources</a:t>
            </a:r>
          </a:p>
          <a:p>
            <a:r>
              <a:rPr lang="en-US" sz="2000" dirty="0" smtClean="0"/>
              <a:t>Geology and Soils</a:t>
            </a:r>
          </a:p>
          <a:p>
            <a:r>
              <a:rPr lang="en-US" sz="2000" dirty="0" smtClean="0"/>
              <a:t>Air Quality</a:t>
            </a:r>
          </a:p>
          <a:p>
            <a:r>
              <a:rPr lang="en-US" sz="2000" dirty="0" smtClean="0"/>
              <a:t>Noise</a:t>
            </a:r>
          </a:p>
          <a:p>
            <a:r>
              <a:rPr lang="en-US" sz="2000" dirty="0" smtClean="0"/>
              <a:t>Water Resources</a:t>
            </a:r>
          </a:p>
          <a:p>
            <a:r>
              <a:rPr lang="en-US" sz="2000" dirty="0" smtClean="0"/>
              <a:t>Historic and Archaeological Resources</a:t>
            </a:r>
          </a:p>
          <a:p>
            <a:endParaRPr lang="en-US" dirty="0" smtClean="0"/>
          </a:p>
        </p:txBody>
      </p:sp>
      <p:sp>
        <p:nvSpPr>
          <p:cNvPr id="10244" name="Content Placeholder 3"/>
          <p:cNvSpPr>
            <a:spLocks noGrp="1"/>
          </p:cNvSpPr>
          <p:nvPr>
            <p:ph sz="half" idx="2"/>
          </p:nvPr>
        </p:nvSpPr>
        <p:spPr>
          <a:xfrm>
            <a:off x="4648200" y="2514600"/>
            <a:ext cx="3810000" cy="4114800"/>
          </a:xfrm>
        </p:spPr>
        <p:txBody>
          <a:bodyPr/>
          <a:lstStyle/>
          <a:p>
            <a:pPr marL="342900" lvl="1" indent="-342900">
              <a:buClr>
                <a:schemeClr val="tx1"/>
              </a:buClr>
              <a:buFontTx/>
              <a:buChar char="•"/>
            </a:pPr>
            <a:r>
              <a:rPr lang="en-US" sz="2000" dirty="0" smtClean="0"/>
              <a:t>Hazardous Waste </a:t>
            </a:r>
          </a:p>
          <a:p>
            <a:pPr marL="342900" lvl="1" indent="-342900">
              <a:buClr>
                <a:schemeClr val="tx1"/>
              </a:buClr>
              <a:buFontTx/>
              <a:buChar char="•"/>
            </a:pPr>
            <a:r>
              <a:rPr lang="en-US" sz="2000" dirty="0" smtClean="0"/>
              <a:t>Infrastructure</a:t>
            </a:r>
          </a:p>
          <a:p>
            <a:pPr marL="342900" lvl="1" indent="-342900">
              <a:buClr>
                <a:schemeClr val="tx1"/>
              </a:buClr>
              <a:buFontTx/>
              <a:buChar char="•"/>
            </a:pPr>
            <a:r>
              <a:rPr lang="en-US" sz="2000" dirty="0" smtClean="0"/>
              <a:t>Land Use</a:t>
            </a:r>
          </a:p>
          <a:p>
            <a:pPr marL="342900" lvl="1" indent="-342900">
              <a:buClr>
                <a:schemeClr val="tx1"/>
              </a:buClr>
              <a:buFontTx/>
              <a:buChar char="•"/>
            </a:pPr>
            <a:r>
              <a:rPr lang="en-US" sz="2000" dirty="0" smtClean="0"/>
              <a:t>Socioeconomics</a:t>
            </a:r>
          </a:p>
          <a:p>
            <a:pPr marL="342900" lvl="1" indent="-342900">
              <a:buClr>
                <a:schemeClr val="tx1"/>
              </a:buClr>
              <a:buFontTx/>
              <a:buChar char="•"/>
            </a:pPr>
            <a:r>
              <a:rPr lang="en-US" sz="2000" dirty="0" smtClean="0"/>
              <a:t>Traffic and Transportation</a:t>
            </a:r>
          </a:p>
          <a:p>
            <a:pPr marL="342900" lvl="1" indent="-342900">
              <a:buClr>
                <a:schemeClr val="tx1"/>
              </a:buClr>
              <a:buFontTx/>
              <a:buChar char="•"/>
            </a:pPr>
            <a:r>
              <a:rPr lang="en-US" sz="2000" dirty="0" smtClean="0"/>
              <a:t>Waste Management</a:t>
            </a:r>
          </a:p>
          <a:p>
            <a:pPr marL="342900" lvl="1" indent="-342900">
              <a:buClr>
                <a:schemeClr val="tx1"/>
              </a:buClr>
              <a:buFontTx/>
              <a:buChar char="•"/>
            </a:pPr>
            <a:r>
              <a:rPr lang="en-US" sz="2000" dirty="0" smtClean="0"/>
              <a:t>Other Significant Resources</a:t>
            </a:r>
          </a:p>
          <a:p>
            <a:endParaRPr lang="en-US" dirty="0" smtClean="0"/>
          </a:p>
        </p:txBody>
      </p:sp>
      <p:sp>
        <p:nvSpPr>
          <p:cNvPr id="5" name="Slide Number Placeholder 4"/>
          <p:cNvSpPr>
            <a:spLocks noGrp="1"/>
          </p:cNvSpPr>
          <p:nvPr>
            <p:ph type="sldNum" sz="quarter" idx="12"/>
          </p:nvPr>
        </p:nvSpPr>
        <p:spPr/>
        <p:txBody>
          <a:bodyPr/>
          <a:lstStyle/>
          <a:p>
            <a:pPr>
              <a:defRPr/>
            </a:pPr>
            <a:fld id="{C314305E-D0FF-47E5-B563-37D1DBCEF7FF}" type="slidenum">
              <a:rPr lang="en-US" smtClean="0"/>
              <a:pPr>
                <a:defRPr/>
              </a:pPr>
              <a:t>15</a:t>
            </a:fld>
            <a:endParaRPr lang="en-US" dirty="0"/>
          </a:p>
        </p:txBody>
      </p:sp>
      <p:sp>
        <p:nvSpPr>
          <p:cNvPr id="10246" name="Rectangle 6"/>
          <p:cNvSpPr>
            <a:spLocks noChangeArrowheads="1"/>
          </p:cNvSpPr>
          <p:nvPr/>
        </p:nvSpPr>
        <p:spPr bwMode="auto">
          <a:xfrm>
            <a:off x="2935320" y="1428690"/>
            <a:ext cx="2849498" cy="400110"/>
          </a:xfrm>
          <a:prstGeom prst="rect">
            <a:avLst/>
          </a:prstGeom>
          <a:noFill/>
          <a:ln w="12700">
            <a:noFill/>
            <a:miter lim="800000"/>
            <a:headEnd type="none" w="sm" len="sm"/>
            <a:tailEnd type="none" w="sm" len="sm"/>
          </a:ln>
        </p:spPr>
        <p:txBody>
          <a:bodyPr wrap="none">
            <a:spAutoFit/>
          </a:bodyPr>
          <a:lstStyle/>
          <a:p>
            <a:pPr algn="ctr"/>
            <a:r>
              <a:rPr lang="en-US" sz="2000" b="1" dirty="0"/>
              <a:t>AREAS OF ANALYSIS</a:t>
            </a:r>
          </a:p>
        </p:txBody>
      </p:sp>
      <p:sp>
        <p:nvSpPr>
          <p:cNvPr id="7" name="Line 8"/>
          <p:cNvSpPr>
            <a:spLocks noChangeShapeType="1"/>
          </p:cNvSpPr>
          <p:nvPr/>
        </p:nvSpPr>
        <p:spPr bwMode="auto">
          <a:xfrm>
            <a:off x="1066800" y="2057400"/>
            <a:ext cx="7086600" cy="0"/>
          </a:xfrm>
          <a:prstGeom prst="line">
            <a:avLst/>
          </a:prstGeom>
          <a:noFill/>
          <a:ln w="44450">
            <a:solidFill>
              <a:schemeClr val="tx1"/>
            </a:solidFill>
            <a:round/>
            <a:headEnd type="none" w="sm" len="sm"/>
            <a:tailEnd type="none" w="sm" len="sm"/>
          </a:ln>
          <a:effectLst>
            <a:outerShdw blurRad="50800" dist="38100" dir="2700000" algn="tl" rotWithShape="0">
              <a:prstClr val="black">
                <a:alpha val="40000"/>
              </a:prstClr>
            </a:outerShdw>
          </a:effectLst>
        </p:spPr>
        <p:txBody>
          <a:bodyPr/>
          <a:lstStyle/>
          <a:p>
            <a:pPr>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RESOURCES TO BE EVALUATED </a:t>
            </a:r>
            <a:br>
              <a:rPr lang="en-US" dirty="0" smtClean="0"/>
            </a:br>
            <a:r>
              <a:rPr lang="en-US" sz="2000" dirty="0" smtClean="0"/>
              <a:t>Natural Environment</a:t>
            </a:r>
          </a:p>
        </p:txBody>
      </p:sp>
      <p:sp>
        <p:nvSpPr>
          <p:cNvPr id="11267" name="Content Placeholder 2"/>
          <p:cNvSpPr>
            <a:spLocks noGrp="1"/>
          </p:cNvSpPr>
          <p:nvPr>
            <p:ph sz="half" idx="1"/>
          </p:nvPr>
        </p:nvSpPr>
        <p:spPr/>
        <p:txBody>
          <a:bodyPr/>
          <a:lstStyle/>
          <a:p>
            <a:r>
              <a:rPr lang="en-US" sz="2000" dirty="0" smtClean="0"/>
              <a:t>Biological Resources</a:t>
            </a:r>
          </a:p>
          <a:p>
            <a:pPr lvl="1"/>
            <a:r>
              <a:rPr lang="en-US" sz="1600" dirty="0" smtClean="0"/>
              <a:t>Threatened and endangered species</a:t>
            </a:r>
          </a:p>
          <a:p>
            <a:pPr lvl="1"/>
            <a:r>
              <a:rPr lang="en-US" sz="1600" dirty="0" smtClean="0"/>
              <a:t>Wildlife and wildlife habitats</a:t>
            </a:r>
          </a:p>
          <a:p>
            <a:pPr lvl="1"/>
            <a:r>
              <a:rPr lang="en-US" sz="1600" dirty="0" smtClean="0"/>
              <a:t>Coastal and marine resources </a:t>
            </a:r>
          </a:p>
          <a:p>
            <a:r>
              <a:rPr lang="en-US" sz="2000" dirty="0" smtClean="0"/>
              <a:t>Geology and Soils</a:t>
            </a:r>
          </a:p>
          <a:p>
            <a:pPr lvl="1"/>
            <a:r>
              <a:rPr lang="en-US" sz="1600" dirty="0" smtClean="0"/>
              <a:t>Changes to the island’s sole-source aquifer</a:t>
            </a:r>
          </a:p>
          <a:p>
            <a:pPr lvl="1"/>
            <a:r>
              <a:rPr lang="en-US" sz="1600" dirty="0" smtClean="0"/>
              <a:t>Geotechnical limitations for new development</a:t>
            </a:r>
          </a:p>
          <a:p>
            <a:endParaRPr lang="en-US" dirty="0" smtClean="0"/>
          </a:p>
        </p:txBody>
      </p:sp>
      <p:pic>
        <p:nvPicPr>
          <p:cNvPr id="11268" name="Content Placeholder 5" descr="Seals_3.jpg"/>
          <p:cNvPicPr>
            <a:picLocks noGrp="1" noChangeAspect="1"/>
          </p:cNvPicPr>
          <p:nvPr>
            <p:ph sz="half" idx="2"/>
          </p:nvPr>
        </p:nvPicPr>
        <p:blipFill>
          <a:blip r:embed="rId2" cstate="print"/>
          <a:srcRect l="11250" t="30417" r="14999" b="7916"/>
          <a:stretch>
            <a:fillRect/>
          </a:stretch>
        </p:blipFill>
        <p:spPr>
          <a:xfrm>
            <a:off x="5410200" y="1524000"/>
            <a:ext cx="3200400" cy="2008188"/>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C12BC091-A2BB-41B5-8F17-A84260A47262}" type="slidenum">
              <a:rPr lang="en-US" smtClean="0"/>
              <a:pPr>
                <a:defRPr/>
              </a:pPr>
              <a:t>16</a:t>
            </a:fld>
            <a:endParaRPr lang="en-US" dirty="0"/>
          </a:p>
        </p:txBody>
      </p:sp>
      <p:pic>
        <p:nvPicPr>
          <p:cNvPr id="11270" name="Picture 5" descr="island path.jpg"/>
          <p:cNvPicPr>
            <a:picLocks noChangeAspect="1"/>
          </p:cNvPicPr>
          <p:nvPr/>
        </p:nvPicPr>
        <p:blipFill>
          <a:blip r:embed="rId3" cstate="print"/>
          <a:srcRect/>
          <a:stretch>
            <a:fillRect/>
          </a:stretch>
        </p:blipFill>
        <p:spPr bwMode="auto">
          <a:xfrm>
            <a:off x="5410200" y="3733800"/>
            <a:ext cx="3200400" cy="24003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sz="half" idx="1"/>
          </p:nvPr>
        </p:nvSpPr>
        <p:spPr/>
        <p:txBody>
          <a:bodyPr/>
          <a:lstStyle/>
          <a:p>
            <a:r>
              <a:rPr lang="en-US" sz="2000" dirty="0" smtClean="0"/>
              <a:t>Air Quality</a:t>
            </a:r>
          </a:p>
          <a:p>
            <a:pPr lvl="1"/>
            <a:r>
              <a:rPr lang="en-US" sz="1600" dirty="0" smtClean="0"/>
              <a:t>Air pollutant levels due to new or increased activities</a:t>
            </a:r>
          </a:p>
          <a:p>
            <a:r>
              <a:rPr lang="en-US" sz="2000" dirty="0" smtClean="0"/>
              <a:t>Noise</a:t>
            </a:r>
          </a:p>
          <a:p>
            <a:pPr lvl="1"/>
            <a:r>
              <a:rPr lang="en-US" sz="1600" dirty="0" smtClean="0"/>
              <a:t>Noise impacts from new development </a:t>
            </a:r>
          </a:p>
          <a:p>
            <a:r>
              <a:rPr lang="en-US" sz="2000" dirty="0" smtClean="0"/>
              <a:t>Water Resources</a:t>
            </a:r>
          </a:p>
          <a:p>
            <a:pPr lvl="1"/>
            <a:r>
              <a:rPr lang="en-US" sz="1600" dirty="0" smtClean="0"/>
              <a:t>Impacts to island’s water supply sources</a:t>
            </a:r>
          </a:p>
          <a:p>
            <a:pPr lvl="1"/>
            <a:r>
              <a:rPr lang="en-US" sz="1600" dirty="0" smtClean="0"/>
              <a:t>Water quality/wetlands</a:t>
            </a:r>
          </a:p>
          <a:p>
            <a:pPr lvl="1"/>
            <a:r>
              <a:rPr lang="en-US" sz="1600" dirty="0" smtClean="0"/>
              <a:t>Additional stormwater runoff</a:t>
            </a:r>
          </a:p>
          <a:p>
            <a:endParaRPr lang="en-US" dirty="0" smtClean="0"/>
          </a:p>
        </p:txBody>
      </p:sp>
      <p:pic>
        <p:nvPicPr>
          <p:cNvPr id="12292" name="Content Placeholder 5" descr="Building 101_northside_1.jpg"/>
          <p:cNvPicPr>
            <a:picLocks noGrp="1" noChangeAspect="1"/>
          </p:cNvPicPr>
          <p:nvPr>
            <p:ph sz="half" idx="2"/>
          </p:nvPr>
        </p:nvPicPr>
        <p:blipFill>
          <a:blip r:embed="rId2" cstate="print"/>
          <a:srcRect/>
          <a:stretch>
            <a:fillRect/>
          </a:stretch>
        </p:blipFill>
        <p:spPr>
          <a:xfrm>
            <a:off x="5257800" y="1600200"/>
            <a:ext cx="3086100" cy="2057400"/>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820501F5-E0D6-42B6-8B1F-352EC7025F0F}" type="slidenum">
              <a:rPr lang="en-US" smtClean="0"/>
              <a:pPr>
                <a:defRPr/>
              </a:pPr>
              <a:t>17</a:t>
            </a:fld>
            <a:endParaRPr lang="en-US" dirty="0"/>
          </a:p>
        </p:txBody>
      </p:sp>
      <p:pic>
        <p:nvPicPr>
          <p:cNvPr id="12294" name="Picture 5" descr="build100.10_2_06.jpg"/>
          <p:cNvPicPr>
            <a:picLocks noChangeAspect="1"/>
          </p:cNvPicPr>
          <p:nvPr/>
        </p:nvPicPr>
        <p:blipFill>
          <a:blip r:embed="rId3" cstate="print"/>
          <a:srcRect/>
          <a:stretch>
            <a:fillRect/>
          </a:stretch>
        </p:blipFill>
        <p:spPr bwMode="auto">
          <a:xfrm>
            <a:off x="5257800" y="3962400"/>
            <a:ext cx="3087688" cy="2051050"/>
          </a:xfrm>
          <a:prstGeom prst="rect">
            <a:avLst/>
          </a:prstGeom>
          <a:ln>
            <a:solidFill>
              <a:schemeClr val="tx1"/>
            </a:solidFill>
          </a:ln>
          <a:effectLst>
            <a:outerShdw blurRad="292100" dist="139700" dir="2700000" algn="tl" rotWithShape="0">
              <a:srgbClr val="333333">
                <a:alpha val="65000"/>
              </a:srgbClr>
            </a:outerShdw>
          </a:effectLst>
        </p:spPr>
      </p:pic>
      <p:sp>
        <p:nvSpPr>
          <p:cNvPr id="9" name="Title 1"/>
          <p:cNvSpPr>
            <a:spLocks noGrp="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RESOURCES TO BE EVALUATED </a:t>
            </a:r>
            <a:br>
              <a:rPr lang="en-US" dirty="0" smtClean="0"/>
            </a:br>
            <a:r>
              <a:rPr lang="en-US" sz="2000" dirty="0" smtClean="0"/>
              <a:t>Natural Environment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5334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RESOURCES TO BE EVALUATED</a:t>
            </a:r>
            <a:br>
              <a:rPr lang="en-US" dirty="0" smtClean="0"/>
            </a:br>
            <a:r>
              <a:rPr lang="en-US" sz="2000" dirty="0" smtClean="0"/>
              <a:t>Cultural Environment</a:t>
            </a:r>
          </a:p>
        </p:txBody>
      </p:sp>
      <p:sp>
        <p:nvSpPr>
          <p:cNvPr id="13315" name="Content Placeholder 2"/>
          <p:cNvSpPr>
            <a:spLocks noGrp="1"/>
          </p:cNvSpPr>
          <p:nvPr>
            <p:ph sz="half" idx="1"/>
          </p:nvPr>
        </p:nvSpPr>
        <p:spPr/>
        <p:txBody>
          <a:bodyPr/>
          <a:lstStyle/>
          <a:p>
            <a:r>
              <a:rPr lang="en-US" sz="2000" dirty="0" smtClean="0"/>
              <a:t>Historic and Archaeological Resources</a:t>
            </a:r>
          </a:p>
          <a:p>
            <a:pPr lvl="1"/>
            <a:r>
              <a:rPr lang="en-US" sz="1600" dirty="0" smtClean="0"/>
              <a:t>Known historic structures (on or eligible for the National Register of Historic Places), including the Plum Island Lighthouse and certain Fort Terry structures</a:t>
            </a:r>
          </a:p>
          <a:p>
            <a:pPr lvl="1"/>
            <a:r>
              <a:rPr lang="en-US" sz="1600" dirty="0" smtClean="0"/>
              <a:t>Prehistoric/archaeological resources</a:t>
            </a:r>
          </a:p>
          <a:p>
            <a:endParaRPr lang="en-US" dirty="0" smtClean="0"/>
          </a:p>
        </p:txBody>
      </p:sp>
      <p:pic>
        <p:nvPicPr>
          <p:cNvPr id="13316" name="Content Placeholder 5" descr="new lighthouse.tif"/>
          <p:cNvPicPr>
            <a:picLocks noGrp="1" noChangeAspect="1"/>
          </p:cNvPicPr>
          <p:nvPr>
            <p:ph sz="half" idx="2"/>
          </p:nvPr>
        </p:nvPicPr>
        <p:blipFill>
          <a:blip r:embed="rId2" cstate="print"/>
          <a:srcRect/>
          <a:stretch>
            <a:fillRect/>
          </a:stretch>
        </p:blipFill>
        <p:spPr>
          <a:xfrm>
            <a:off x="5181600" y="1981200"/>
            <a:ext cx="2743200" cy="4114800"/>
          </a:xfrm>
          <a:prstGeom prst="rect">
            <a:avLst/>
          </a:prstGeom>
          <a:ln>
            <a:solidFill>
              <a:schemeClr val="tx1"/>
            </a:solid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a:defRPr/>
            </a:pPr>
            <a:fld id="{A909F9DF-24A2-4146-9ADC-0180BE9F5AC1}"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RESOURCES TO BE EVALUATED</a:t>
            </a:r>
            <a:br>
              <a:rPr lang="en-US" dirty="0" smtClean="0"/>
            </a:br>
            <a:r>
              <a:rPr lang="en-US" sz="2000" dirty="0" smtClean="0"/>
              <a:t>Human Environment</a:t>
            </a:r>
          </a:p>
        </p:txBody>
      </p:sp>
      <p:sp>
        <p:nvSpPr>
          <p:cNvPr id="14339" name="Content Placeholder 2"/>
          <p:cNvSpPr>
            <a:spLocks noGrp="1"/>
          </p:cNvSpPr>
          <p:nvPr>
            <p:ph sz="half" idx="1"/>
          </p:nvPr>
        </p:nvSpPr>
        <p:spPr/>
        <p:txBody>
          <a:bodyPr/>
          <a:lstStyle/>
          <a:p>
            <a:r>
              <a:rPr lang="en-US" sz="2000" dirty="0" smtClean="0"/>
              <a:t>Hazardous Waste </a:t>
            </a:r>
          </a:p>
          <a:p>
            <a:pPr lvl="1"/>
            <a:r>
              <a:rPr lang="en-US" sz="1600" dirty="0" smtClean="0"/>
              <a:t>Ongoing/completed waste site cleanups</a:t>
            </a:r>
          </a:p>
          <a:p>
            <a:r>
              <a:rPr lang="en-US" sz="2000" dirty="0" smtClean="0"/>
              <a:t>Infrastructure</a:t>
            </a:r>
          </a:p>
          <a:p>
            <a:pPr lvl="1"/>
            <a:r>
              <a:rPr lang="en-US" sz="1600" dirty="0" smtClean="0"/>
              <a:t>Requirements for existing and potential water supply, sanitary sewer, natural gas, fuel oil, communications, and electrical lines</a:t>
            </a:r>
          </a:p>
          <a:p>
            <a:pPr lvl="1"/>
            <a:r>
              <a:rPr lang="en-US" sz="1600" dirty="0" smtClean="0"/>
              <a:t>Upgrades to roads or ferry dock</a:t>
            </a:r>
          </a:p>
          <a:p>
            <a:r>
              <a:rPr lang="en-US" sz="2000" dirty="0" smtClean="0"/>
              <a:t>Land Use</a:t>
            </a:r>
          </a:p>
          <a:p>
            <a:pPr lvl="1"/>
            <a:r>
              <a:rPr lang="en-US" sz="1600" dirty="0" smtClean="0"/>
              <a:t>Designation of future land use zoning for Plum Island</a:t>
            </a:r>
          </a:p>
          <a:p>
            <a:endParaRPr lang="en-US" dirty="0" smtClean="0"/>
          </a:p>
        </p:txBody>
      </p:sp>
      <p:sp>
        <p:nvSpPr>
          <p:cNvPr id="5" name="Slide Number Placeholder 4"/>
          <p:cNvSpPr>
            <a:spLocks noGrp="1"/>
          </p:cNvSpPr>
          <p:nvPr>
            <p:ph type="sldNum" sz="quarter" idx="12"/>
          </p:nvPr>
        </p:nvSpPr>
        <p:spPr/>
        <p:txBody>
          <a:bodyPr/>
          <a:lstStyle/>
          <a:p>
            <a:pPr>
              <a:defRPr/>
            </a:pPr>
            <a:fld id="{7823B134-5FCD-43AF-BB8D-76EF1E8EEECA}" type="slidenum">
              <a:rPr lang="en-US" smtClean="0"/>
              <a:pPr>
                <a:defRPr/>
              </a:pPr>
              <a:t>19</a:t>
            </a:fld>
            <a:endParaRPr lang="en-US" dirty="0"/>
          </a:p>
        </p:txBody>
      </p:sp>
      <p:pic>
        <p:nvPicPr>
          <p:cNvPr id="14341" name="Content Placeholder 8" descr="Tank farm.jpg"/>
          <p:cNvPicPr>
            <a:picLocks noGrp="1" noChangeAspect="1"/>
          </p:cNvPicPr>
          <p:nvPr>
            <p:ph sz="half" idx="2"/>
          </p:nvPr>
        </p:nvPicPr>
        <p:blipFill>
          <a:blip r:embed="rId2" cstate="print"/>
          <a:srcRect/>
          <a:stretch>
            <a:fillRect/>
          </a:stretch>
        </p:blipFill>
        <p:spPr>
          <a:xfrm>
            <a:off x="4648200" y="2768600"/>
            <a:ext cx="3810000" cy="25400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pPr>
              <a:defRPr/>
            </a:pPr>
            <a:fld id="{79FA267D-734F-4ED2-A88C-3D4AC3F677E7}" type="slidenum">
              <a:rPr lang="en-US"/>
              <a:pPr>
                <a:defRPr/>
              </a:pPr>
              <a:t>2</a:t>
            </a:fld>
            <a:endParaRPr lang="en-US" dirty="0"/>
          </a:p>
        </p:txBody>
      </p:sp>
      <p:sp>
        <p:nvSpPr>
          <p:cNvPr id="3075" name="Rectangle 3"/>
          <p:cNvSpPr>
            <a:spLocks noGrp="1" noChangeArrowheads="1"/>
          </p:cNvSpPr>
          <p:nvPr>
            <p:ph type="body" idx="1"/>
          </p:nvPr>
        </p:nvSpPr>
        <p:spPr>
          <a:xfrm>
            <a:off x="533400" y="2209800"/>
            <a:ext cx="7772400" cy="4114800"/>
          </a:xfrm>
        </p:spPr>
        <p:txBody>
          <a:bodyPr/>
          <a:lstStyle/>
          <a:p>
            <a:pPr>
              <a:buFontTx/>
              <a:buNone/>
            </a:pPr>
            <a:r>
              <a:rPr lang="en-US" sz="2400" dirty="0" smtClean="0"/>
              <a:t>		6:00 – 6:30	Open House</a:t>
            </a:r>
          </a:p>
          <a:p>
            <a:endParaRPr lang="en-US" sz="2400" dirty="0" smtClean="0"/>
          </a:p>
          <a:p>
            <a:pPr>
              <a:buFontTx/>
              <a:buNone/>
            </a:pPr>
            <a:r>
              <a:rPr lang="en-US" sz="2400" dirty="0" smtClean="0"/>
              <a:t>		6:30 – 7:00	Presentation</a:t>
            </a:r>
          </a:p>
          <a:p>
            <a:endParaRPr lang="en-US" sz="2400" dirty="0" smtClean="0"/>
          </a:p>
          <a:p>
            <a:pPr>
              <a:buFontTx/>
              <a:buNone/>
            </a:pPr>
            <a:r>
              <a:rPr lang="en-US" sz="2400" dirty="0" smtClean="0"/>
              <a:t>		7:00 – 8:00	Public Comment Session</a:t>
            </a:r>
          </a:p>
        </p:txBody>
      </p:sp>
      <p:sp>
        <p:nvSpPr>
          <p:cNvPr id="3076" name="Text Box 5"/>
          <p:cNvSpPr txBox="1">
            <a:spLocks noChangeArrowheads="1"/>
          </p:cNvSpPr>
          <p:nvPr/>
        </p:nvSpPr>
        <p:spPr bwMode="auto">
          <a:xfrm>
            <a:off x="1447800" y="1447800"/>
            <a:ext cx="6248400" cy="457200"/>
          </a:xfrm>
          <a:prstGeom prst="rect">
            <a:avLst/>
          </a:prstGeom>
          <a:noFill/>
          <a:ln w="12700">
            <a:noFill/>
            <a:miter lim="800000"/>
            <a:headEnd type="none" w="sm" len="sm"/>
            <a:tailEnd type="none" w="sm" len="sm"/>
          </a:ln>
        </p:spPr>
        <p:txBody>
          <a:bodyPr>
            <a:spAutoFit/>
          </a:bodyPr>
          <a:lstStyle/>
          <a:p>
            <a:pPr algn="ctr">
              <a:spcBef>
                <a:spcPct val="50000"/>
              </a:spcBef>
            </a:pPr>
            <a:r>
              <a:rPr lang="en-US" b="1" dirty="0" smtClean="0"/>
              <a:t>Meeting Agenda</a:t>
            </a:r>
            <a:endParaRPr lang="en-US" b="1" dirty="0"/>
          </a:p>
        </p:txBody>
      </p:sp>
      <p:sp>
        <p:nvSpPr>
          <p:cNvPr id="3077" name="Title 7"/>
          <p:cNvSpPr>
            <a:spLocks noGrp="1"/>
          </p:cNvSpPr>
          <p:nvPr>
            <p:ph type="title"/>
          </p:nvPr>
        </p:nvSpPr>
        <p:spPr bwMode="auto">
          <a:xfrm>
            <a:off x="533400" y="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PUBLIC SCOPING MEETING</a:t>
            </a:r>
            <a:br>
              <a:rPr lang="en-US" dirty="0" smtClean="0"/>
            </a:br>
            <a:r>
              <a:rPr lang="en-US" sz="2000" dirty="0" smtClean="0"/>
              <a:t>Sale of Plum Island, NY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sz="half" idx="1"/>
          </p:nvPr>
        </p:nvSpPr>
        <p:spPr/>
        <p:txBody>
          <a:bodyPr/>
          <a:lstStyle/>
          <a:p>
            <a:r>
              <a:rPr lang="en-US" sz="2000" dirty="0" smtClean="0"/>
              <a:t>Socioeconomics</a:t>
            </a:r>
          </a:p>
          <a:p>
            <a:pPr lvl="1"/>
            <a:r>
              <a:rPr lang="en-US" sz="1600" dirty="0" smtClean="0"/>
              <a:t>Impacts to local economy, medical services, schools, housing demand </a:t>
            </a:r>
          </a:p>
          <a:p>
            <a:r>
              <a:rPr lang="en-US" sz="2000" dirty="0" smtClean="0"/>
              <a:t> Traffic and Transportation</a:t>
            </a:r>
          </a:p>
          <a:p>
            <a:pPr lvl="1"/>
            <a:r>
              <a:rPr lang="en-US" sz="1600" dirty="0" smtClean="0"/>
              <a:t>Changes in traffic/commuting </a:t>
            </a:r>
            <a:r>
              <a:rPr lang="en-US" sz="1600" smtClean="0"/>
              <a:t>or </a:t>
            </a:r>
            <a:r>
              <a:rPr lang="en-US" sz="1600" smtClean="0"/>
              <a:t>transportation modes</a:t>
            </a:r>
            <a:endParaRPr lang="en-US" sz="1600" dirty="0" smtClean="0"/>
          </a:p>
          <a:p>
            <a:r>
              <a:rPr lang="en-US" sz="2000" dirty="0" smtClean="0"/>
              <a:t>Waste Management</a:t>
            </a:r>
          </a:p>
          <a:p>
            <a:pPr lvl="1"/>
            <a:r>
              <a:rPr lang="en-US" sz="1600" dirty="0" smtClean="0"/>
              <a:t>Impacts to existing wastewater treatment facility</a:t>
            </a:r>
          </a:p>
          <a:p>
            <a:pPr lvl="1"/>
            <a:r>
              <a:rPr lang="en-US" sz="1600" dirty="0" smtClean="0"/>
              <a:t>Solid waste management</a:t>
            </a:r>
          </a:p>
          <a:p>
            <a:endParaRPr lang="en-US" dirty="0" smtClean="0"/>
          </a:p>
        </p:txBody>
      </p:sp>
      <p:sp>
        <p:nvSpPr>
          <p:cNvPr id="5" name="Slide Number Placeholder 4"/>
          <p:cNvSpPr>
            <a:spLocks noGrp="1"/>
          </p:cNvSpPr>
          <p:nvPr>
            <p:ph type="sldNum" sz="quarter" idx="12"/>
          </p:nvPr>
        </p:nvSpPr>
        <p:spPr/>
        <p:txBody>
          <a:bodyPr/>
          <a:lstStyle/>
          <a:p>
            <a:pPr>
              <a:defRPr/>
            </a:pPr>
            <a:fld id="{9A066416-A011-43B0-86E7-0F30D11908FB}" type="slidenum">
              <a:rPr lang="en-US" smtClean="0"/>
              <a:pPr>
                <a:defRPr/>
              </a:pPr>
              <a:t>20</a:t>
            </a:fld>
            <a:endParaRPr lang="en-US" dirty="0"/>
          </a:p>
        </p:txBody>
      </p:sp>
      <p:pic>
        <p:nvPicPr>
          <p:cNvPr id="15365" name="Content Placeholder 10" descr="JJ Callis_Shahan.jpg"/>
          <p:cNvPicPr>
            <a:picLocks noGrp="1" noChangeAspect="1"/>
          </p:cNvPicPr>
          <p:nvPr>
            <p:ph sz="half" idx="2"/>
          </p:nvPr>
        </p:nvPicPr>
        <p:blipFill>
          <a:blip r:embed="rId2" cstate="print"/>
          <a:srcRect/>
          <a:stretch>
            <a:fillRect/>
          </a:stretch>
        </p:blipFill>
        <p:spPr>
          <a:xfrm>
            <a:off x="5105400" y="1524000"/>
            <a:ext cx="2895600" cy="1930400"/>
          </a:xfrm>
          <a:prstGeom prst="rect">
            <a:avLst/>
          </a:prstGeom>
          <a:ln>
            <a:solidFill>
              <a:schemeClr val="tx1"/>
            </a:solidFill>
          </a:ln>
          <a:effectLst>
            <a:outerShdw blurRad="292100" dist="139700" dir="2700000" algn="tl" rotWithShape="0">
              <a:srgbClr val="333333">
                <a:alpha val="65000"/>
              </a:srgbClr>
            </a:outerShdw>
          </a:effectLst>
        </p:spPr>
      </p:pic>
      <p:pic>
        <p:nvPicPr>
          <p:cNvPr id="15366" name="Picture 11" descr="Waste water_2.jpg"/>
          <p:cNvPicPr>
            <a:picLocks noChangeAspect="1"/>
          </p:cNvPicPr>
          <p:nvPr/>
        </p:nvPicPr>
        <p:blipFill>
          <a:blip r:embed="rId3" cstate="print"/>
          <a:srcRect/>
          <a:stretch>
            <a:fillRect/>
          </a:stretch>
        </p:blipFill>
        <p:spPr bwMode="auto">
          <a:xfrm>
            <a:off x="5105400" y="3848100"/>
            <a:ext cx="2895600" cy="2171700"/>
          </a:xfrm>
          <a:prstGeom prst="rect">
            <a:avLst/>
          </a:prstGeom>
          <a:ln>
            <a:solidFill>
              <a:schemeClr val="tx1"/>
            </a:solidFill>
          </a:ln>
          <a:effectLst>
            <a:outerShdw blurRad="292100" dist="139700" dir="2700000" algn="tl" rotWithShape="0">
              <a:srgbClr val="333333">
                <a:alpha val="65000"/>
              </a:srgbClr>
            </a:outerShdw>
          </a:effectLst>
        </p:spPr>
      </p:pic>
      <p:sp>
        <p:nvSpPr>
          <p:cNvPr id="8" name="Title 1"/>
          <p:cNvSpPr>
            <a:spLocks noGrp="1"/>
          </p:cNvSpPr>
          <p:nvPr>
            <p:ph type="title"/>
          </p:nvPr>
        </p:nvSpPr>
        <p:spPr bwMode="auto">
          <a:xfrm>
            <a:off x="457200" y="762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RESOURCES TO BE EVALUATED</a:t>
            </a:r>
            <a:br>
              <a:rPr lang="en-US" dirty="0" smtClean="0"/>
            </a:br>
            <a:r>
              <a:rPr lang="en-US" sz="2000" dirty="0" smtClean="0"/>
              <a:t>Human Environment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BC20FED-46CD-46B4-8A52-4517A5A02217}" type="slidenum">
              <a:rPr lang="en-US" smtClean="0"/>
              <a:pPr>
                <a:defRPr/>
              </a:pPr>
              <a:t>21</a:t>
            </a:fld>
            <a:endParaRPr lang="en-US" dirty="0"/>
          </a:p>
        </p:txBody>
      </p:sp>
      <p:sp>
        <p:nvSpPr>
          <p:cNvPr id="3" name="Rectangle 2"/>
          <p:cNvSpPr/>
          <p:nvPr/>
        </p:nvSpPr>
        <p:spPr>
          <a:xfrm>
            <a:off x="2984271" y="1143000"/>
            <a:ext cx="1981200" cy="838200"/>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800" b="1" dirty="0">
                <a:solidFill>
                  <a:schemeClr val="bg1">
                    <a:lumMod val="20000"/>
                    <a:lumOff val="80000"/>
                  </a:schemeClr>
                </a:solidFill>
                <a:effectLst>
                  <a:outerShdw blurRad="38100" dist="38100" dir="2700000" algn="tl">
                    <a:srgbClr val="000000">
                      <a:alpha val="43137"/>
                    </a:srgbClr>
                  </a:outerShdw>
                </a:effectLst>
              </a:rPr>
              <a:t>NOTICE OF </a:t>
            </a:r>
            <a:r>
              <a:rPr lang="en-US" sz="1800" b="1" dirty="0" smtClean="0">
                <a:solidFill>
                  <a:schemeClr val="bg1">
                    <a:lumMod val="20000"/>
                    <a:lumOff val="80000"/>
                  </a:schemeClr>
                </a:solidFill>
                <a:effectLst>
                  <a:outerShdw blurRad="38100" dist="38100" dir="2700000" algn="tl">
                    <a:srgbClr val="000000">
                      <a:alpha val="43137"/>
                    </a:srgbClr>
                  </a:outerShdw>
                </a:effectLst>
              </a:rPr>
              <a:t>INTENT </a:t>
            </a:r>
          </a:p>
          <a:p>
            <a:pPr algn="ctr">
              <a:defRPr/>
            </a:pPr>
            <a:r>
              <a:rPr lang="en-US" sz="1100" b="1" dirty="0" smtClean="0">
                <a:solidFill>
                  <a:schemeClr val="bg1">
                    <a:lumMod val="20000"/>
                    <a:lumOff val="80000"/>
                  </a:schemeClr>
                </a:solidFill>
                <a:effectLst>
                  <a:outerShdw blurRad="38100" dist="38100" dir="2700000" algn="tl">
                    <a:srgbClr val="000000">
                      <a:alpha val="43137"/>
                    </a:srgbClr>
                  </a:outerShdw>
                </a:effectLst>
              </a:rPr>
              <a:t>March 18, 2010</a:t>
            </a:r>
            <a:endParaRPr lang="en-US" sz="1100" b="1" dirty="0">
              <a:solidFill>
                <a:schemeClr val="bg1">
                  <a:lumMod val="20000"/>
                  <a:lumOff val="80000"/>
                </a:schemeClr>
              </a:solidFill>
              <a:effectLst>
                <a:outerShdw blurRad="38100" dist="38100" dir="2700000" algn="tl">
                  <a:srgbClr val="000000">
                    <a:alpha val="43137"/>
                  </a:srgbClr>
                </a:outerShdw>
              </a:effectLst>
            </a:endParaRPr>
          </a:p>
        </p:txBody>
      </p:sp>
      <p:sp>
        <p:nvSpPr>
          <p:cNvPr id="4" name="Rectangle 3"/>
          <p:cNvSpPr/>
          <p:nvPr/>
        </p:nvSpPr>
        <p:spPr>
          <a:xfrm>
            <a:off x="4355871" y="2266950"/>
            <a:ext cx="1981200" cy="838200"/>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800" b="1" dirty="0">
                <a:solidFill>
                  <a:schemeClr val="bg1">
                    <a:lumMod val="20000"/>
                    <a:lumOff val="80000"/>
                  </a:schemeClr>
                </a:solidFill>
                <a:effectLst>
                  <a:outerShdw blurRad="38100" dist="38100" dir="2700000" algn="tl">
                    <a:srgbClr val="000000">
                      <a:alpha val="43137"/>
                    </a:srgbClr>
                  </a:outerShdw>
                </a:effectLst>
              </a:rPr>
              <a:t>SCOPING PROCESS</a:t>
            </a:r>
          </a:p>
          <a:p>
            <a:pPr algn="ctr">
              <a:defRPr/>
            </a:pPr>
            <a:r>
              <a:rPr lang="en-US" sz="1200" b="1" dirty="0" smtClean="0">
                <a:solidFill>
                  <a:schemeClr val="bg1">
                    <a:lumMod val="20000"/>
                    <a:lumOff val="80000"/>
                  </a:schemeClr>
                </a:solidFill>
                <a:effectLst>
                  <a:outerShdw blurRad="38100" dist="38100" dir="2700000" algn="tl">
                    <a:srgbClr val="000000">
                      <a:alpha val="43137"/>
                    </a:srgbClr>
                  </a:outerShdw>
                </a:effectLst>
              </a:rPr>
              <a:t>May 2010</a:t>
            </a:r>
            <a:endParaRPr lang="en-US" sz="1200" b="1" dirty="0">
              <a:solidFill>
                <a:schemeClr val="bg1">
                  <a:lumMod val="20000"/>
                  <a:lumOff val="80000"/>
                </a:schemeClr>
              </a:solidFill>
              <a:effectLst>
                <a:outerShdw blurRad="38100" dist="38100" dir="2700000" algn="tl">
                  <a:srgbClr val="000000">
                    <a:alpha val="43137"/>
                  </a:srgbClr>
                </a:outerShdw>
              </a:effectLst>
            </a:endParaRPr>
          </a:p>
        </p:txBody>
      </p:sp>
      <p:sp>
        <p:nvSpPr>
          <p:cNvPr id="5" name="Rectangle 4"/>
          <p:cNvSpPr/>
          <p:nvPr/>
        </p:nvSpPr>
        <p:spPr>
          <a:xfrm>
            <a:off x="2984271" y="3390900"/>
            <a:ext cx="1981200" cy="838200"/>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800" b="1" dirty="0">
                <a:solidFill>
                  <a:schemeClr val="bg1">
                    <a:lumMod val="20000"/>
                    <a:lumOff val="80000"/>
                  </a:schemeClr>
                </a:solidFill>
                <a:effectLst>
                  <a:outerShdw blurRad="38100" dist="38100" dir="2700000" algn="tl">
                    <a:srgbClr val="000000">
                      <a:alpha val="43137"/>
                    </a:srgbClr>
                  </a:outerShdw>
                </a:effectLst>
              </a:rPr>
              <a:t>DRAFT EIS</a:t>
            </a:r>
          </a:p>
          <a:p>
            <a:pPr algn="ctr">
              <a:defRPr/>
            </a:pPr>
            <a:r>
              <a:rPr lang="en-US" sz="1800" b="1" dirty="0">
                <a:solidFill>
                  <a:schemeClr val="bg1">
                    <a:lumMod val="20000"/>
                    <a:lumOff val="80000"/>
                  </a:schemeClr>
                </a:solidFill>
                <a:effectLst>
                  <a:outerShdw blurRad="38100" dist="38100" dir="2700000" algn="tl">
                    <a:srgbClr val="000000">
                      <a:alpha val="43137"/>
                    </a:srgbClr>
                  </a:outerShdw>
                </a:effectLst>
              </a:rPr>
              <a:t>Summer 2010</a:t>
            </a:r>
          </a:p>
        </p:txBody>
      </p:sp>
      <p:sp>
        <p:nvSpPr>
          <p:cNvPr id="6" name="Rectangle 5"/>
          <p:cNvSpPr/>
          <p:nvPr/>
        </p:nvSpPr>
        <p:spPr>
          <a:xfrm>
            <a:off x="4355871" y="4514850"/>
            <a:ext cx="1981200" cy="838200"/>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800" b="1" dirty="0">
                <a:solidFill>
                  <a:schemeClr val="bg1">
                    <a:lumMod val="20000"/>
                    <a:lumOff val="80000"/>
                  </a:schemeClr>
                </a:solidFill>
                <a:effectLst>
                  <a:outerShdw blurRad="38100" dist="38100" dir="2700000" algn="tl">
                    <a:srgbClr val="000000">
                      <a:alpha val="43137"/>
                    </a:srgbClr>
                  </a:outerShdw>
                </a:effectLst>
              </a:rPr>
              <a:t>Final EIS</a:t>
            </a:r>
          </a:p>
          <a:p>
            <a:pPr algn="ctr">
              <a:defRPr/>
            </a:pPr>
            <a:r>
              <a:rPr lang="en-US" sz="1800" b="1" dirty="0">
                <a:solidFill>
                  <a:schemeClr val="bg1">
                    <a:lumMod val="20000"/>
                    <a:lumOff val="80000"/>
                  </a:schemeClr>
                </a:solidFill>
                <a:effectLst>
                  <a:outerShdw blurRad="38100" dist="38100" dir="2700000" algn="tl">
                    <a:srgbClr val="000000">
                      <a:alpha val="43137"/>
                    </a:srgbClr>
                  </a:outerShdw>
                </a:effectLst>
              </a:rPr>
              <a:t>Fall 2010</a:t>
            </a:r>
          </a:p>
        </p:txBody>
      </p:sp>
      <p:sp>
        <p:nvSpPr>
          <p:cNvPr id="7" name="Rectangle 6"/>
          <p:cNvSpPr/>
          <p:nvPr/>
        </p:nvSpPr>
        <p:spPr>
          <a:xfrm>
            <a:off x="2984271" y="5638800"/>
            <a:ext cx="1981200" cy="838200"/>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1800" b="1" dirty="0">
                <a:solidFill>
                  <a:schemeClr val="bg1">
                    <a:lumMod val="20000"/>
                    <a:lumOff val="80000"/>
                  </a:schemeClr>
                </a:solidFill>
                <a:effectLst>
                  <a:outerShdw blurRad="38100" dist="38100" dir="2700000" algn="tl">
                    <a:srgbClr val="000000">
                      <a:alpha val="43137"/>
                    </a:srgbClr>
                  </a:outerShdw>
                </a:effectLst>
              </a:rPr>
              <a:t>RECORD OF DECISION</a:t>
            </a:r>
          </a:p>
        </p:txBody>
      </p:sp>
      <p:sp>
        <p:nvSpPr>
          <p:cNvPr id="8" name="TextBox 7"/>
          <p:cNvSpPr txBox="1"/>
          <p:nvPr/>
        </p:nvSpPr>
        <p:spPr>
          <a:xfrm>
            <a:off x="2435225" y="2286000"/>
            <a:ext cx="1870075" cy="830263"/>
          </a:xfrm>
          <a:prstGeom prst="rect">
            <a:avLst/>
          </a:prstGeom>
          <a:noFill/>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1600" i="1" dirty="0">
                <a:latin typeface="Arial" pitchFamily="34" charset="0"/>
              </a:rPr>
              <a:t>Scoping Comment</a:t>
            </a:r>
          </a:p>
          <a:p>
            <a:pPr algn="ctr">
              <a:defRPr/>
            </a:pPr>
            <a:r>
              <a:rPr lang="en-US" sz="1600" i="1" dirty="0">
                <a:latin typeface="Arial" pitchFamily="34" charset="0"/>
              </a:rPr>
              <a:t>Period Ends </a:t>
            </a:r>
          </a:p>
          <a:p>
            <a:pPr algn="ctr">
              <a:defRPr/>
            </a:pPr>
            <a:r>
              <a:rPr lang="en-US" sz="1600" i="1" dirty="0">
                <a:latin typeface="Arial" pitchFamily="34" charset="0"/>
              </a:rPr>
              <a:t>June 2, 2010</a:t>
            </a:r>
          </a:p>
        </p:txBody>
      </p:sp>
      <p:sp>
        <p:nvSpPr>
          <p:cNvPr id="9" name="TextBox 8"/>
          <p:cNvSpPr txBox="1"/>
          <p:nvPr/>
        </p:nvSpPr>
        <p:spPr>
          <a:xfrm>
            <a:off x="4888321" y="3352800"/>
            <a:ext cx="1688283"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lgn="ctr">
              <a:defRPr/>
            </a:pPr>
            <a:r>
              <a:rPr lang="en-US" sz="1600" i="1" dirty="0">
                <a:latin typeface="Arial" pitchFamily="34" charset="0"/>
              </a:rPr>
              <a:t>45-Day</a:t>
            </a:r>
          </a:p>
          <a:p>
            <a:pPr algn="ctr">
              <a:defRPr/>
            </a:pPr>
            <a:r>
              <a:rPr lang="en-US" sz="1600" i="1" dirty="0">
                <a:latin typeface="Arial" pitchFamily="34" charset="0"/>
              </a:rPr>
              <a:t>Public Comment</a:t>
            </a:r>
          </a:p>
          <a:p>
            <a:pPr algn="ctr">
              <a:defRPr/>
            </a:pPr>
            <a:r>
              <a:rPr lang="en-US" sz="1600" i="1" dirty="0">
                <a:latin typeface="Arial" pitchFamily="34" charset="0"/>
              </a:rPr>
              <a:t>Period</a:t>
            </a:r>
          </a:p>
        </p:txBody>
      </p:sp>
      <p:sp>
        <p:nvSpPr>
          <p:cNvPr id="10" name="TextBox 9"/>
          <p:cNvSpPr txBox="1"/>
          <p:nvPr/>
        </p:nvSpPr>
        <p:spPr>
          <a:xfrm>
            <a:off x="2590800" y="4648200"/>
            <a:ext cx="1792288" cy="584200"/>
          </a:xfrm>
          <a:prstGeom prst="rect">
            <a:avLst/>
          </a:prstGeom>
          <a:noFill/>
          <a:effectLst>
            <a:outerShdw blurRad="50800" dist="38100" dir="2700000" algn="tl" rotWithShape="0">
              <a:prstClr val="black">
                <a:alpha val="40000"/>
              </a:prstClr>
            </a:outerShdw>
          </a:effectLst>
        </p:spPr>
        <p:txBody>
          <a:bodyPr wrap="none">
            <a:spAutoFit/>
          </a:bodyPr>
          <a:lstStyle/>
          <a:p>
            <a:pPr algn="ctr">
              <a:defRPr/>
            </a:pPr>
            <a:r>
              <a:rPr lang="en-US" sz="1600" i="1" dirty="0">
                <a:latin typeface="Arial" pitchFamily="34" charset="0"/>
              </a:rPr>
              <a:t>Respond to</a:t>
            </a:r>
          </a:p>
          <a:p>
            <a:pPr algn="ctr">
              <a:defRPr/>
            </a:pPr>
            <a:r>
              <a:rPr lang="en-US" sz="1600" i="1" dirty="0">
                <a:latin typeface="Arial" pitchFamily="34" charset="0"/>
              </a:rPr>
              <a:t>Public Comments</a:t>
            </a:r>
          </a:p>
        </p:txBody>
      </p:sp>
      <p:sp>
        <p:nvSpPr>
          <p:cNvPr id="11" name="TextBox 10"/>
          <p:cNvSpPr txBox="1"/>
          <p:nvPr/>
        </p:nvSpPr>
        <p:spPr>
          <a:xfrm>
            <a:off x="4986338" y="5638800"/>
            <a:ext cx="1644650" cy="830263"/>
          </a:xfrm>
          <a:prstGeom prst="rect">
            <a:avLst/>
          </a:prstGeom>
          <a:noFill/>
          <a:effectLst>
            <a:outerShdw blurRad="50800" dist="38100" dir="2700000" algn="tl" rotWithShape="0">
              <a:prstClr val="black">
                <a:alpha val="40000"/>
              </a:prstClr>
            </a:outerShdw>
          </a:effectLst>
        </p:spPr>
        <p:txBody>
          <a:bodyPr wrap="none">
            <a:spAutoFit/>
          </a:bodyPr>
          <a:lstStyle/>
          <a:p>
            <a:pPr algn="ctr">
              <a:defRPr/>
            </a:pPr>
            <a:r>
              <a:rPr lang="en-US" sz="1600" i="1" dirty="0">
                <a:latin typeface="Arial" pitchFamily="34" charset="0"/>
              </a:rPr>
              <a:t>At least 30 days</a:t>
            </a:r>
          </a:p>
          <a:p>
            <a:pPr algn="ctr">
              <a:defRPr/>
            </a:pPr>
            <a:r>
              <a:rPr lang="en-US" sz="1600" i="1" dirty="0">
                <a:latin typeface="Arial" pitchFamily="34" charset="0"/>
              </a:rPr>
              <a:t>After Final EIS</a:t>
            </a:r>
          </a:p>
          <a:p>
            <a:pPr algn="ctr">
              <a:defRPr/>
            </a:pPr>
            <a:r>
              <a:rPr lang="en-US" sz="1600" i="1" dirty="0">
                <a:latin typeface="Arial" pitchFamily="34" charset="0"/>
              </a:rPr>
              <a:t>Is Published</a:t>
            </a:r>
          </a:p>
        </p:txBody>
      </p:sp>
      <p:cxnSp>
        <p:nvCxnSpPr>
          <p:cNvPr id="12" name="Straight Arrow Connector 11"/>
          <p:cNvCxnSpPr/>
          <p:nvPr/>
        </p:nvCxnSpPr>
        <p:spPr>
          <a:xfrm rot="5400000">
            <a:off x="4507707" y="2134394"/>
            <a:ext cx="304800" cy="1587"/>
          </a:xfrm>
          <a:prstGeom prst="straightConnector1">
            <a:avLst/>
          </a:prstGeom>
          <a:ln w="19050">
            <a:solidFill>
              <a:schemeClr val="tx2">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5400000">
            <a:off x="4509294" y="3275806"/>
            <a:ext cx="304800" cy="1588"/>
          </a:xfrm>
          <a:prstGeom prst="straightConnector1">
            <a:avLst/>
          </a:prstGeom>
          <a:ln w="19050">
            <a:solidFill>
              <a:schemeClr val="tx2">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rot="5400000">
            <a:off x="4509294" y="4342606"/>
            <a:ext cx="304800" cy="1588"/>
          </a:xfrm>
          <a:prstGeom prst="straightConnector1">
            <a:avLst/>
          </a:prstGeom>
          <a:ln w="19050">
            <a:solidFill>
              <a:schemeClr val="tx2">
                <a:lumMod val="60000"/>
                <a:lumOff val="40000"/>
              </a:schemeClr>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rot="5400000">
            <a:off x="4509294" y="5485606"/>
            <a:ext cx="304800" cy="1588"/>
          </a:xfrm>
          <a:prstGeom prst="straightConnector1">
            <a:avLst/>
          </a:prstGeom>
          <a:ln w="19050">
            <a:solidFill>
              <a:schemeClr val="tx2">
                <a:lumMod val="60000"/>
                <a:lumOff val="40000"/>
              </a:schemeClr>
            </a:solidFill>
            <a:tailEnd type="arrow"/>
          </a:ln>
        </p:spPr>
        <p:style>
          <a:lnRef idx="1">
            <a:schemeClr val="dk1"/>
          </a:lnRef>
          <a:fillRef idx="0">
            <a:schemeClr val="dk1"/>
          </a:fillRef>
          <a:effectRef idx="0">
            <a:schemeClr val="dk1"/>
          </a:effectRef>
          <a:fontRef idx="minor">
            <a:schemeClr val="tx1"/>
          </a:fontRef>
        </p:style>
      </p:cxnSp>
      <p:sp>
        <p:nvSpPr>
          <p:cNvPr id="16" name="Oval 15"/>
          <p:cNvSpPr/>
          <p:nvPr/>
        </p:nvSpPr>
        <p:spPr>
          <a:xfrm>
            <a:off x="4127500" y="2209800"/>
            <a:ext cx="2514600" cy="990600"/>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p>
        </p:txBody>
      </p:sp>
      <p:sp>
        <p:nvSpPr>
          <p:cNvPr id="16411" name="TextBox 16"/>
          <p:cNvSpPr txBox="1">
            <a:spLocks noChangeArrowheads="1"/>
          </p:cNvSpPr>
          <p:nvPr/>
        </p:nvSpPr>
        <p:spPr bwMode="auto">
          <a:xfrm>
            <a:off x="5575300" y="1828800"/>
            <a:ext cx="1435100" cy="338138"/>
          </a:xfrm>
          <a:prstGeom prst="rect">
            <a:avLst/>
          </a:prstGeom>
          <a:noFill/>
          <a:ln w="9525">
            <a:noFill/>
            <a:miter lim="800000"/>
            <a:headEnd/>
            <a:tailEnd/>
          </a:ln>
          <a:effectLst>
            <a:outerShdw blurRad="50800" dist="38100" dir="2700000" algn="tl" rotWithShape="0">
              <a:prstClr val="black">
                <a:alpha val="40000"/>
              </a:prstClr>
            </a:outerShdw>
          </a:effectLst>
        </p:spPr>
        <p:txBody>
          <a:bodyPr wrap="none">
            <a:spAutoFit/>
          </a:bodyPr>
          <a:lstStyle/>
          <a:p>
            <a:pPr algn="ctr">
              <a:defRPr/>
            </a:pPr>
            <a:r>
              <a:rPr lang="en-US" sz="1600" b="1" dirty="0">
                <a:latin typeface="Arial" pitchFamily="34" charset="0"/>
              </a:rPr>
              <a:t>YOU ARE HERE</a:t>
            </a:r>
          </a:p>
        </p:txBody>
      </p:sp>
      <p:sp>
        <p:nvSpPr>
          <p:cNvPr id="18" name="Title 1"/>
          <p:cNvSpPr txBox="1">
            <a:spLocks/>
          </p:cNvSpPr>
          <p:nvPr/>
        </p:nvSpPr>
        <p:spPr>
          <a:xfrm>
            <a:off x="457200" y="152400"/>
            <a:ext cx="8229600" cy="1143000"/>
          </a:xfrm>
          <a:prstGeom prst="rect">
            <a:avLst/>
          </a:prstGeom>
        </p:spPr>
        <p:txBody>
          <a:bodyPr/>
          <a:lstStyle/>
          <a:p>
            <a:pPr algn="ctr">
              <a:defRPr/>
            </a:pPr>
            <a:r>
              <a:rPr lang="en-US" b="1" kern="0" dirty="0" smtClean="0">
                <a:latin typeface="+mj-lt"/>
                <a:ea typeface="+mj-ea"/>
                <a:cs typeface="+mj-cs"/>
              </a:rPr>
              <a:t>PLUM ISLAND EIS – NEPA SCHEDULE</a:t>
            </a:r>
            <a:endParaRPr lang="en-US" b="1" kern="0" dirty="0">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2B78210-714C-4C4C-8CB2-6D6493524C12}" type="slidenum">
              <a:rPr lang="en-US"/>
              <a:pPr>
                <a:defRPr/>
              </a:pPr>
              <a:t>22</a:t>
            </a:fld>
            <a:endParaRPr lang="en-US" dirty="0"/>
          </a:p>
        </p:txBody>
      </p:sp>
      <p:sp>
        <p:nvSpPr>
          <p:cNvPr id="17411" name="Rectangle 3"/>
          <p:cNvSpPr>
            <a:spLocks noGrp="1" noChangeArrowheads="1"/>
          </p:cNvSpPr>
          <p:nvPr>
            <p:ph type="body" idx="1"/>
          </p:nvPr>
        </p:nvSpPr>
        <p:spPr>
          <a:xfrm>
            <a:off x="304800" y="1524000"/>
            <a:ext cx="8534400" cy="4724400"/>
          </a:xfrm>
        </p:spPr>
        <p:txBody>
          <a:bodyPr/>
          <a:lstStyle/>
          <a:p>
            <a:r>
              <a:rPr lang="en-US" sz="1800" dirty="0" smtClean="0"/>
              <a:t>Please complete a Comment Card and give it to one of the representatives.</a:t>
            </a:r>
          </a:p>
          <a:p>
            <a:r>
              <a:rPr lang="en-US" sz="1800" dirty="0" smtClean="0"/>
              <a:t>Written comments and inquires can be submitted later to:</a:t>
            </a:r>
          </a:p>
          <a:p>
            <a:endParaRPr lang="en-US" sz="1800" dirty="0" smtClean="0"/>
          </a:p>
          <a:p>
            <a:pPr algn="ctr">
              <a:buFontTx/>
              <a:buNone/>
            </a:pPr>
            <a:r>
              <a:rPr lang="en-US" sz="1800" dirty="0" smtClean="0"/>
              <a:t>Phil Youngberg, c/o John Dugan</a:t>
            </a:r>
          </a:p>
          <a:p>
            <a:pPr algn="ctr">
              <a:buFontTx/>
              <a:buNone/>
            </a:pPr>
            <a:r>
              <a:rPr lang="en-US" sz="1800" dirty="0" smtClean="0"/>
              <a:t>General Services Administration</a:t>
            </a:r>
          </a:p>
          <a:p>
            <a:pPr algn="ctr">
              <a:buFontTx/>
              <a:buNone/>
            </a:pPr>
            <a:r>
              <a:rPr lang="en-US" sz="1800" dirty="0" smtClean="0"/>
              <a:t> 10 Causeway Street, Room 925, Boston, MA 02222</a:t>
            </a:r>
          </a:p>
          <a:p>
            <a:pPr algn="ctr">
              <a:buFontTx/>
              <a:buNone/>
            </a:pPr>
            <a:r>
              <a:rPr lang="en-US" sz="1800" dirty="0" smtClean="0"/>
              <a:t>Email: phil.youngberg@gsa.gov</a:t>
            </a:r>
          </a:p>
          <a:p>
            <a:pPr algn="ctr">
              <a:buFontTx/>
              <a:buNone/>
            </a:pPr>
            <a:r>
              <a:rPr lang="en-US" sz="1800" dirty="0" smtClean="0"/>
              <a:t>Phone: 617-565-5709   Fax: 617-565-5720</a:t>
            </a:r>
          </a:p>
          <a:p>
            <a:pPr algn="ctr">
              <a:buFontTx/>
              <a:buNone/>
            </a:pPr>
            <a:endParaRPr lang="en-US" sz="1800" dirty="0" smtClean="0"/>
          </a:p>
          <a:p>
            <a:pPr algn="ctr">
              <a:buFontTx/>
              <a:buNone/>
            </a:pPr>
            <a:r>
              <a:rPr lang="en-US" sz="1800" dirty="0" smtClean="0"/>
              <a:t>Website:  http://www.plumislandny.com</a:t>
            </a:r>
          </a:p>
          <a:p>
            <a:pPr algn="ctr">
              <a:buFontTx/>
              <a:buNone/>
            </a:pPr>
            <a:endParaRPr lang="en-US" sz="1800" dirty="0" smtClean="0"/>
          </a:p>
          <a:p>
            <a:pPr algn="ctr">
              <a:buFontTx/>
              <a:buNone/>
            </a:pPr>
            <a:r>
              <a:rPr lang="en-US" sz="2400" b="1" dirty="0" smtClean="0"/>
              <a:t>SCOPING COMMENTS ARE DUE JUNE 2, 2010</a:t>
            </a:r>
          </a:p>
          <a:p>
            <a:pPr algn="ctr">
              <a:buFontTx/>
              <a:buNone/>
            </a:pPr>
            <a:r>
              <a:rPr lang="en-US" sz="2400" b="1" dirty="0" smtClean="0"/>
              <a:t>DRAFT EIS PUBLICATION DATE: SUMMER 2010</a:t>
            </a:r>
          </a:p>
        </p:txBody>
      </p:sp>
      <p:sp>
        <p:nvSpPr>
          <p:cNvPr id="17412" name="Title 4"/>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COMMENT SUBMISSION AND IMPORTANT DATES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GSA CONTACTS</a:t>
            </a:r>
            <a:endParaRPr lang="en-US" dirty="0"/>
          </a:p>
        </p:txBody>
      </p:sp>
      <p:sp>
        <p:nvSpPr>
          <p:cNvPr id="4" name="Slide Number Placeholder 3"/>
          <p:cNvSpPr>
            <a:spLocks noGrp="1"/>
          </p:cNvSpPr>
          <p:nvPr>
            <p:ph type="sldNum" sz="quarter" idx="12"/>
          </p:nvPr>
        </p:nvSpPr>
        <p:spPr/>
        <p:txBody>
          <a:bodyPr/>
          <a:lstStyle/>
          <a:p>
            <a:pPr>
              <a:defRPr/>
            </a:pPr>
            <a:fld id="{72E79A61-CFFF-45DF-81B7-C1B5CACD4B37}" type="slidenum">
              <a:rPr lang="en-US" smtClean="0"/>
              <a:pPr>
                <a:defRPr/>
              </a:pPr>
              <a:t>23</a:t>
            </a:fld>
            <a:endParaRPr lang="en-US" dirty="0"/>
          </a:p>
        </p:txBody>
      </p:sp>
      <p:sp>
        <p:nvSpPr>
          <p:cNvPr id="5" name="Rectangle 4"/>
          <p:cNvSpPr/>
          <p:nvPr/>
        </p:nvSpPr>
        <p:spPr>
          <a:xfrm>
            <a:off x="304800" y="1524000"/>
            <a:ext cx="4572000" cy="4601260"/>
          </a:xfrm>
          <a:prstGeom prst="rect">
            <a:avLst/>
          </a:prstGeom>
        </p:spPr>
        <p:txBody>
          <a:bodyPr>
            <a:spAutoFit/>
          </a:bodyPr>
          <a:lstStyle/>
          <a:p>
            <a:pPr>
              <a:buSzPts val="1800"/>
              <a:buFont typeface="Arial"/>
              <a:buChar char="•"/>
            </a:pPr>
            <a:r>
              <a:rPr lang="en-US" sz="1800" dirty="0">
                <a:latin typeface="Arial"/>
              </a:rPr>
              <a:t> John Kelly	</a:t>
            </a:r>
            <a:r>
              <a:rPr lang="en-US" sz="1800" u="sng" dirty="0">
                <a:latin typeface="Arial"/>
              </a:rPr>
              <a:t>john.kelly@gsa.gov  </a:t>
            </a:r>
          </a:p>
          <a:p>
            <a:r>
              <a:rPr lang="en-US" sz="1800" dirty="0">
                <a:latin typeface="Arial"/>
              </a:rPr>
              <a:t>		</a:t>
            </a:r>
            <a:r>
              <a:rPr lang="en-US" sz="1800" dirty="0" smtClean="0">
                <a:latin typeface="Arial"/>
              </a:rPr>
              <a:t>617.565.8094</a:t>
            </a:r>
          </a:p>
          <a:p>
            <a:endParaRPr lang="en-US" sz="1800" dirty="0">
              <a:latin typeface="Arial"/>
            </a:endParaRPr>
          </a:p>
          <a:p>
            <a:pPr>
              <a:buSzPts val="1800"/>
              <a:buFont typeface="Arial"/>
              <a:buChar char="•"/>
            </a:pPr>
            <a:r>
              <a:rPr lang="en-US" sz="1800" dirty="0">
                <a:latin typeface="Arial"/>
              </a:rPr>
              <a:t> Phil Youngberg	</a:t>
            </a:r>
            <a:r>
              <a:rPr lang="en-US" sz="1800" u="sng" dirty="0" smtClean="0">
                <a:latin typeface="Arial"/>
              </a:rPr>
              <a:t>phil.youngberg@gsa.gov</a:t>
            </a:r>
            <a:endParaRPr lang="en-US" sz="1800" u="sng" dirty="0">
              <a:latin typeface="Arial"/>
            </a:endParaRPr>
          </a:p>
          <a:p>
            <a:r>
              <a:rPr lang="en-US" sz="1800" dirty="0" smtClean="0">
                <a:latin typeface="Arial"/>
              </a:rPr>
              <a:t>		404.433.8393</a:t>
            </a:r>
          </a:p>
          <a:p>
            <a:endParaRPr lang="en-US" sz="1800" dirty="0">
              <a:latin typeface="Arial"/>
            </a:endParaRPr>
          </a:p>
          <a:p>
            <a:pPr>
              <a:buSzPts val="1800"/>
              <a:buFont typeface="Arial"/>
              <a:buChar char="•"/>
            </a:pPr>
            <a:r>
              <a:rPr lang="en-US" sz="1800" dirty="0">
                <a:latin typeface="Arial"/>
              </a:rPr>
              <a:t> John Dugan	</a:t>
            </a:r>
            <a:r>
              <a:rPr lang="en-US" sz="1800" u="sng" dirty="0">
                <a:latin typeface="Arial"/>
              </a:rPr>
              <a:t>john.dugan@gsa.gov</a:t>
            </a:r>
          </a:p>
          <a:p>
            <a:r>
              <a:rPr lang="en-US" sz="1800" dirty="0">
                <a:latin typeface="Arial"/>
              </a:rPr>
              <a:t>		</a:t>
            </a:r>
            <a:r>
              <a:rPr lang="en-US" sz="1800" dirty="0" smtClean="0">
                <a:latin typeface="Arial"/>
              </a:rPr>
              <a:t>617.565.5709</a:t>
            </a:r>
          </a:p>
          <a:p>
            <a:endParaRPr lang="en-US" sz="1800" dirty="0">
              <a:latin typeface="Arial"/>
            </a:endParaRPr>
          </a:p>
          <a:p>
            <a:pPr>
              <a:buSzPts val="1800"/>
              <a:buFont typeface="Arial"/>
              <a:buChar char="•"/>
            </a:pPr>
            <a:r>
              <a:rPr lang="en-US" sz="1800" dirty="0">
                <a:latin typeface="Arial"/>
              </a:rPr>
              <a:t> Gabrielle Sigel	</a:t>
            </a:r>
            <a:r>
              <a:rPr lang="en-US" sz="1800" u="sng" dirty="0">
                <a:latin typeface="Arial"/>
              </a:rPr>
              <a:t>gabrielle.sigel@gsa.gov</a:t>
            </a:r>
          </a:p>
          <a:p>
            <a:r>
              <a:rPr lang="en-US" sz="1800" dirty="0">
                <a:latin typeface="Arial"/>
              </a:rPr>
              <a:t>		</a:t>
            </a:r>
            <a:r>
              <a:rPr lang="en-US" sz="1800" dirty="0" smtClean="0">
                <a:latin typeface="Arial"/>
              </a:rPr>
              <a:t>617.565.5701</a:t>
            </a:r>
          </a:p>
          <a:p>
            <a:endParaRPr lang="en-US" sz="1800" dirty="0">
              <a:latin typeface="Arial"/>
            </a:endParaRPr>
          </a:p>
          <a:p>
            <a:pPr>
              <a:buSzPts val="1800"/>
              <a:buFont typeface="Arial"/>
              <a:buChar char="•"/>
            </a:pPr>
            <a:r>
              <a:rPr lang="en-US" sz="1800" dirty="0">
                <a:latin typeface="Arial"/>
              </a:rPr>
              <a:t> Press inquiries to be directed to:</a:t>
            </a:r>
          </a:p>
          <a:p>
            <a:pPr>
              <a:spcBef>
                <a:spcPts val="600"/>
              </a:spcBef>
            </a:pPr>
            <a:r>
              <a:rPr lang="en-US" sz="1800" dirty="0">
                <a:latin typeface="Arial"/>
              </a:rPr>
              <a:t>	Paula Santangelo</a:t>
            </a:r>
            <a:br>
              <a:rPr lang="en-US" sz="1800" dirty="0">
                <a:latin typeface="Arial"/>
              </a:rPr>
            </a:br>
            <a:r>
              <a:rPr lang="en-US" sz="1800" dirty="0">
                <a:latin typeface="Arial"/>
              </a:rPr>
              <a:t>	</a:t>
            </a:r>
            <a:r>
              <a:rPr lang="en-US" sz="1800" u="sng" dirty="0">
                <a:latin typeface="Arial"/>
              </a:rPr>
              <a:t>paula.santangelo@gsa.gov</a:t>
            </a:r>
          </a:p>
          <a:p>
            <a:r>
              <a:rPr lang="en-US" sz="1800" dirty="0">
                <a:latin typeface="Arial"/>
              </a:rPr>
              <a:t>	617.565.5777</a:t>
            </a:r>
            <a:endParaRPr lang="en-US" sz="1800" dirty="0"/>
          </a:p>
        </p:txBody>
      </p:sp>
      <p:pic>
        <p:nvPicPr>
          <p:cNvPr id="6" name="Picture 13" descr="Looking Northeast"/>
          <p:cNvPicPr>
            <a:picLocks noChangeAspect="1" noChangeArrowheads="1"/>
          </p:cNvPicPr>
          <p:nvPr/>
        </p:nvPicPr>
        <p:blipFill>
          <a:blip r:embed="rId2" cstate="print"/>
          <a:srcRect/>
          <a:stretch>
            <a:fillRect/>
          </a:stretch>
        </p:blipFill>
        <p:spPr bwMode="auto">
          <a:xfrm>
            <a:off x="5334000" y="1600200"/>
            <a:ext cx="3124200" cy="29718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9" descr="aerial for frame.jpg"/>
          <p:cNvPicPr>
            <a:picLocks noChangeAspect="1"/>
          </p:cNvPicPr>
          <p:nvPr/>
        </p:nvPicPr>
        <p:blipFill>
          <a:blip r:embed="rId2" cstate="print"/>
          <a:srcRect/>
          <a:stretch>
            <a:fillRect/>
          </a:stretch>
        </p:blipFill>
        <p:spPr bwMode="auto">
          <a:xfrm>
            <a:off x="5029200" y="1524000"/>
            <a:ext cx="3440113" cy="4813300"/>
          </a:xfrm>
          <a:prstGeom prst="rect">
            <a:avLst/>
          </a:prstGeom>
          <a:ln>
            <a:solidFill>
              <a:schemeClr val="tx1"/>
            </a:solidFill>
          </a:ln>
          <a:effectLst>
            <a:outerShdw blurRad="292100" dist="139700" dir="2700000" algn="tl" rotWithShape="0">
              <a:srgbClr val="333333">
                <a:alpha val="65000"/>
              </a:srgbClr>
            </a:outerShdw>
          </a:effectLst>
        </p:spPr>
      </p:pic>
      <p:sp>
        <p:nvSpPr>
          <p:cNvPr id="4099" name="Title 30"/>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PLUM ISLAND – RECENT HISTORY</a:t>
            </a:r>
          </a:p>
        </p:txBody>
      </p:sp>
      <p:sp>
        <p:nvSpPr>
          <p:cNvPr id="4100" name="Content Placeholder 2"/>
          <p:cNvSpPr>
            <a:spLocks noGrp="1"/>
          </p:cNvSpPr>
          <p:nvPr>
            <p:ph sz="half" idx="1"/>
          </p:nvPr>
        </p:nvSpPr>
        <p:spPr>
          <a:xfrm>
            <a:off x="76200" y="1524000"/>
            <a:ext cx="4953000" cy="4343400"/>
          </a:xfrm>
        </p:spPr>
        <p:txBody>
          <a:bodyPr/>
          <a:lstStyle/>
          <a:p>
            <a:pPr>
              <a:spcBef>
                <a:spcPts val="1200"/>
              </a:spcBef>
            </a:pPr>
            <a:r>
              <a:rPr lang="en-US" sz="1600" dirty="0" smtClean="0"/>
              <a:t>In 2003, Plum Island was transferred to DHS.</a:t>
            </a:r>
          </a:p>
          <a:p>
            <a:pPr>
              <a:spcBef>
                <a:spcPts val="1200"/>
              </a:spcBef>
            </a:pPr>
            <a:r>
              <a:rPr lang="en-US" sz="1600" dirty="0" smtClean="0"/>
              <a:t>USDA operates the Agricultural Research Service and the Animal and Plant Health Inspection Service (APHIS) at Plum Island. </a:t>
            </a:r>
          </a:p>
          <a:p>
            <a:pPr>
              <a:spcBef>
                <a:spcPts val="1200"/>
              </a:spcBef>
            </a:pPr>
            <a:r>
              <a:rPr lang="en-US" sz="1600" dirty="0" smtClean="0"/>
              <a:t>Plum Island Animal Disease Center (PIADC) includes buildings, industrial facilities and equipment, roadways, utilities, specialized facilities, easements, and rights of way.</a:t>
            </a:r>
          </a:p>
          <a:p>
            <a:pPr>
              <a:spcBef>
                <a:spcPts val="1200"/>
              </a:spcBef>
            </a:pPr>
            <a:r>
              <a:rPr lang="en-US" sz="1600" dirty="0" smtClean="0"/>
              <a:t>Additional assets on Plum Island include natural undeveloped land, the Plum Island Lighthouse constructed in 1869, and buildings and structures associated with the former Fort Terry.</a:t>
            </a:r>
          </a:p>
          <a:p>
            <a:pPr>
              <a:spcBef>
                <a:spcPts val="1200"/>
              </a:spcBef>
            </a:pPr>
            <a:r>
              <a:rPr lang="en-US" sz="1600" dirty="0" smtClean="0"/>
              <a:t>DHS also maintains a 9.5-acre facility to support PIADC at Orient Point, New York which includes buildings, utilities, and ferry docking facilities.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U.S. GENERAL SERVICES</a:t>
            </a:r>
            <a:br>
              <a:rPr lang="en-US" dirty="0" smtClean="0"/>
            </a:br>
            <a:r>
              <a:rPr lang="en-US" dirty="0" smtClean="0"/>
              <a:t> ADMINISTRATION (GSA)</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72E79A61-CFFF-45DF-81B7-C1B5CACD4B37}" type="slidenum">
              <a:rPr lang="en-US" smtClean="0"/>
              <a:pPr>
                <a:defRPr/>
              </a:pPr>
              <a:t>4</a:t>
            </a:fld>
            <a:endParaRPr lang="en-US" dirty="0"/>
          </a:p>
        </p:txBody>
      </p:sp>
      <p:sp>
        <p:nvSpPr>
          <p:cNvPr id="7" name="Content Placeholder 2"/>
          <p:cNvSpPr>
            <a:spLocks noGrp="1"/>
          </p:cNvSpPr>
          <p:nvPr>
            <p:ph sz="half" idx="1"/>
          </p:nvPr>
        </p:nvSpPr>
        <p:spPr>
          <a:xfrm>
            <a:off x="685800" y="1828800"/>
            <a:ext cx="7772400" cy="4572000"/>
          </a:xfrm>
        </p:spPr>
        <p:txBody>
          <a:bodyPr/>
          <a:lstStyle/>
          <a:p>
            <a:pPr>
              <a:buNone/>
            </a:pPr>
            <a:r>
              <a:rPr lang="en-US" sz="2000" b="1" dirty="0" smtClean="0"/>
              <a:t>Real Property Utilization and Disposal Division of GSA</a:t>
            </a:r>
          </a:p>
          <a:p>
            <a:pPr>
              <a:spcBef>
                <a:spcPts val="1200"/>
              </a:spcBef>
            </a:pPr>
            <a:r>
              <a:rPr lang="en-US" sz="2000" dirty="0" smtClean="0"/>
              <a:t>Responsible for managing the utilization and disposal of Federal excess and surplus real property</a:t>
            </a:r>
          </a:p>
          <a:p>
            <a:pPr>
              <a:spcBef>
                <a:spcPts val="1200"/>
              </a:spcBef>
            </a:pPr>
            <a:r>
              <a:rPr lang="en-US" sz="2000" dirty="0" smtClean="0"/>
              <a:t>Provides real estate services for Federal agencies</a:t>
            </a:r>
          </a:p>
          <a:p>
            <a:pPr lvl="1"/>
            <a:r>
              <a:rPr lang="en-US" sz="1600" dirty="0" smtClean="0"/>
              <a:t>Real estate consulting assistance</a:t>
            </a:r>
          </a:p>
          <a:p>
            <a:pPr lvl="1"/>
            <a:r>
              <a:rPr lang="en-US" sz="1600" dirty="0" smtClean="0"/>
              <a:t>Transfer of excess properties for further Federal utilization</a:t>
            </a:r>
          </a:p>
          <a:p>
            <a:pPr lvl="1"/>
            <a:r>
              <a:rPr lang="en-US" sz="1600" dirty="0" smtClean="0"/>
              <a:t>Disposals of surplus property	</a:t>
            </a:r>
          </a:p>
          <a:p>
            <a:pPr>
              <a:spcBef>
                <a:spcPts val="1200"/>
              </a:spcBef>
            </a:pPr>
            <a:r>
              <a:rPr lang="en-US" sz="2000" dirty="0" smtClean="0"/>
              <a:t>Expertise in complex Federal disposal process laws and regulations</a:t>
            </a:r>
          </a:p>
          <a:p>
            <a:pPr>
              <a:spcBef>
                <a:spcPts val="1200"/>
              </a:spcBef>
            </a:pPr>
            <a:r>
              <a:rPr lang="en-US" sz="2000" dirty="0" smtClean="0"/>
              <a:t>Ensures the use of equitable and objective decision making and an open and transparent process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PUBLIC LAW 110-329</a:t>
            </a:r>
            <a:r>
              <a:rPr lang="en-US" sz="4000" dirty="0" smtClean="0"/>
              <a:t/>
            </a:r>
            <a:br>
              <a:rPr lang="en-US" sz="4000" dirty="0" smtClean="0"/>
            </a:br>
            <a:r>
              <a:rPr lang="en-US" sz="1400" dirty="0" smtClean="0"/>
              <a:t/>
            </a:r>
            <a:br>
              <a:rPr lang="en-US" sz="1400" dirty="0" smtClean="0"/>
            </a:br>
            <a:r>
              <a:rPr lang="en-US" sz="1400" dirty="0" smtClean="0"/>
              <a:t/>
            </a:r>
            <a:br>
              <a:rPr lang="en-US" sz="1400" dirty="0" smtClean="0"/>
            </a:br>
            <a:r>
              <a:rPr lang="en-US" sz="1600" dirty="0" smtClean="0"/>
              <a:t>Section 540 of Consolidated Security, Disaster, </a:t>
            </a:r>
            <a:br>
              <a:rPr lang="en-US" sz="1600" dirty="0" smtClean="0"/>
            </a:br>
            <a:r>
              <a:rPr lang="en-US" sz="1600" dirty="0" smtClean="0"/>
              <a:t>Assistance and Continuing Appropriations Act of 2009</a:t>
            </a:r>
            <a:endParaRPr lang="en-US" sz="1600" dirty="0"/>
          </a:p>
        </p:txBody>
      </p:sp>
      <p:sp>
        <p:nvSpPr>
          <p:cNvPr id="5" name="Slide Number Placeholder 4"/>
          <p:cNvSpPr>
            <a:spLocks noGrp="1"/>
          </p:cNvSpPr>
          <p:nvPr>
            <p:ph type="sldNum" sz="quarter" idx="12"/>
          </p:nvPr>
        </p:nvSpPr>
        <p:spPr/>
        <p:txBody>
          <a:bodyPr/>
          <a:lstStyle/>
          <a:p>
            <a:pPr>
              <a:defRPr/>
            </a:pPr>
            <a:fld id="{C94C8888-EC2F-475E-895A-19D7D107484B}" type="slidenum">
              <a:rPr lang="en-US" smtClean="0"/>
              <a:pPr>
                <a:defRPr/>
              </a:pPr>
              <a:t>5</a:t>
            </a:fld>
            <a:endParaRPr lang="en-US" dirty="0"/>
          </a:p>
        </p:txBody>
      </p:sp>
      <p:sp>
        <p:nvSpPr>
          <p:cNvPr id="6" name="Content Placeholder 2"/>
          <p:cNvSpPr>
            <a:spLocks noGrp="1"/>
          </p:cNvSpPr>
          <p:nvPr>
            <p:ph sz="half" idx="1"/>
          </p:nvPr>
        </p:nvSpPr>
        <p:spPr>
          <a:xfrm>
            <a:off x="533400" y="1828800"/>
            <a:ext cx="5562600" cy="4572000"/>
          </a:xfrm>
        </p:spPr>
        <p:txBody>
          <a:bodyPr/>
          <a:lstStyle/>
          <a:p>
            <a:pPr>
              <a:spcBef>
                <a:spcPts val="1200"/>
              </a:spcBef>
            </a:pPr>
            <a:r>
              <a:rPr lang="en-US" sz="1800" dirty="0" smtClean="0"/>
              <a:t>In 2008, U.S. Congress passed law </a:t>
            </a:r>
          </a:p>
          <a:p>
            <a:pPr>
              <a:spcBef>
                <a:spcPts val="1200"/>
              </a:spcBef>
            </a:pPr>
            <a:r>
              <a:rPr lang="en-US" sz="1800" dirty="0" smtClean="0"/>
              <a:t>Directed GSA to sell at public sale all real and related personal property and transportation assets which support operations at Plum Island if the Department of Homeland Security (DHS) decided that a bio-containment laboratory (NBAF) be located at site other than Plum Island</a:t>
            </a:r>
          </a:p>
          <a:p>
            <a:pPr>
              <a:spcBef>
                <a:spcPts val="1200"/>
              </a:spcBef>
            </a:pPr>
            <a:r>
              <a:rPr lang="en-US" sz="1800" dirty="0" smtClean="0"/>
              <a:t>In 2009, DHS made decision to locate NBAF in Manhattan, Kansas. PIADC will continue to operate until DHS constructs the new National Bio and Agro-Defense Facility (NBAF) in Kansas.</a:t>
            </a:r>
          </a:p>
          <a:p>
            <a:pPr>
              <a:spcBef>
                <a:spcPts val="1200"/>
              </a:spcBef>
            </a:pPr>
            <a:r>
              <a:rPr lang="en-US" sz="1800" dirty="0" smtClean="0"/>
              <a:t>Sale to be subject to terms and conditions necessary to protect government interests and program requirements</a:t>
            </a:r>
          </a:p>
          <a:p>
            <a:pPr>
              <a:spcBef>
                <a:spcPts val="1200"/>
              </a:spcBef>
            </a:pPr>
            <a:endParaRPr lang="en-US" sz="1800" dirty="0" smtClean="0"/>
          </a:p>
        </p:txBody>
      </p:sp>
      <p:pic>
        <p:nvPicPr>
          <p:cNvPr id="7" name="Picture 10" descr="Aerial Operations area"/>
          <p:cNvPicPr>
            <a:picLocks noChangeAspect="1" noChangeArrowheads="1"/>
          </p:cNvPicPr>
          <p:nvPr/>
        </p:nvPicPr>
        <p:blipFill>
          <a:blip r:embed="rId2" cstate="print"/>
          <a:srcRect/>
          <a:stretch>
            <a:fillRect/>
          </a:stretch>
        </p:blipFill>
        <p:spPr bwMode="auto">
          <a:xfrm>
            <a:off x="6273800" y="1905000"/>
            <a:ext cx="2489200" cy="32004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GSA RESPONSIBILITIES </a:t>
            </a:r>
            <a:endParaRPr lang="en-US" dirty="0"/>
          </a:p>
        </p:txBody>
      </p:sp>
      <p:sp>
        <p:nvSpPr>
          <p:cNvPr id="5" name="Slide Number Placeholder 4"/>
          <p:cNvSpPr>
            <a:spLocks noGrp="1"/>
          </p:cNvSpPr>
          <p:nvPr>
            <p:ph type="sldNum" sz="quarter" idx="12"/>
          </p:nvPr>
        </p:nvSpPr>
        <p:spPr/>
        <p:txBody>
          <a:bodyPr/>
          <a:lstStyle/>
          <a:p>
            <a:pPr>
              <a:defRPr/>
            </a:pPr>
            <a:fld id="{C94C8888-EC2F-475E-895A-19D7D107484B}" type="slidenum">
              <a:rPr lang="en-US" smtClean="0"/>
              <a:pPr>
                <a:defRPr/>
              </a:pPr>
              <a:t>6</a:t>
            </a:fld>
            <a:endParaRPr lang="en-US" dirty="0"/>
          </a:p>
        </p:txBody>
      </p:sp>
      <p:sp>
        <p:nvSpPr>
          <p:cNvPr id="6" name="Content Placeholder 2"/>
          <p:cNvSpPr>
            <a:spLocks noGrp="1"/>
          </p:cNvSpPr>
          <p:nvPr>
            <p:ph sz="half" idx="1"/>
          </p:nvPr>
        </p:nvSpPr>
        <p:spPr>
          <a:xfrm>
            <a:off x="685800" y="1828800"/>
            <a:ext cx="7772400" cy="4572000"/>
          </a:xfrm>
        </p:spPr>
        <p:txBody>
          <a:bodyPr/>
          <a:lstStyle/>
          <a:p>
            <a:pPr>
              <a:buNone/>
            </a:pPr>
            <a:r>
              <a:rPr lang="en-US" sz="1800" i="1" dirty="0" smtClean="0"/>
              <a:t>GSA is the lead agency for all activities related to the characterization of environmental conditions and liabilities, marketing, and liquidation of Plum Island and the Orient Point facility  </a:t>
            </a:r>
            <a:r>
              <a:rPr lang="en-US" sz="1800" dirty="0" smtClean="0"/>
              <a:t/>
            </a:r>
            <a:br>
              <a:rPr lang="en-US" sz="1800" dirty="0" smtClean="0"/>
            </a:br>
            <a:endParaRPr lang="en-US" sz="1800" dirty="0" smtClean="0"/>
          </a:p>
          <a:p>
            <a:r>
              <a:rPr lang="en-US" sz="1800" dirty="0" smtClean="0"/>
              <a:t>Primary Responsibilities: </a:t>
            </a:r>
          </a:p>
          <a:p>
            <a:pPr lvl="1">
              <a:spcBef>
                <a:spcPts val="600"/>
              </a:spcBef>
            </a:pPr>
            <a:r>
              <a:rPr lang="en-US" sz="1400" dirty="0" smtClean="0"/>
              <a:t>Real Estate Due Diligence</a:t>
            </a:r>
          </a:p>
          <a:p>
            <a:pPr lvl="1">
              <a:spcBef>
                <a:spcPts val="600"/>
              </a:spcBef>
            </a:pPr>
            <a:r>
              <a:rPr lang="en-US" sz="1400" dirty="0" smtClean="0"/>
              <a:t>Regulatory Compliance</a:t>
            </a:r>
          </a:p>
          <a:p>
            <a:pPr lvl="1">
              <a:spcBef>
                <a:spcPts val="600"/>
              </a:spcBef>
            </a:pPr>
            <a:r>
              <a:rPr lang="en-US" sz="1400" dirty="0" smtClean="0"/>
              <a:t>Marketing &amp; Sale</a:t>
            </a:r>
            <a:br>
              <a:rPr lang="en-US" sz="1400" dirty="0" smtClean="0"/>
            </a:br>
            <a:endParaRPr lang="en-US" sz="1400" dirty="0" smtClean="0"/>
          </a:p>
          <a:p>
            <a:r>
              <a:rPr lang="en-US" sz="1800" dirty="0" smtClean="0"/>
              <a:t>Sale Assets:</a:t>
            </a:r>
          </a:p>
          <a:p>
            <a:pPr lvl="1"/>
            <a:r>
              <a:rPr lang="en-US" sz="1400" dirty="0" smtClean="0"/>
              <a:t>Plum Island</a:t>
            </a:r>
          </a:p>
          <a:p>
            <a:pPr lvl="1"/>
            <a:r>
              <a:rPr lang="en-US" sz="1400" dirty="0" smtClean="0"/>
              <a:t>Orient Point Facility</a:t>
            </a:r>
          </a:p>
          <a:p>
            <a:pPr lvl="1"/>
            <a:r>
              <a:rPr lang="en-US" sz="1400" dirty="0" smtClean="0"/>
              <a:t>Personal Property</a:t>
            </a:r>
          </a:p>
        </p:txBody>
      </p:sp>
      <p:pic>
        <p:nvPicPr>
          <p:cNvPr id="7" name="Picture 14" descr="DSC00492"/>
          <p:cNvPicPr>
            <a:picLocks noChangeAspect="1" noChangeArrowheads="1"/>
          </p:cNvPicPr>
          <p:nvPr/>
        </p:nvPicPr>
        <p:blipFill>
          <a:blip r:embed="rId2" cstate="print"/>
          <a:srcRect/>
          <a:stretch>
            <a:fillRect/>
          </a:stretch>
        </p:blipFill>
        <p:spPr bwMode="auto">
          <a:xfrm>
            <a:off x="4267200" y="3124200"/>
            <a:ext cx="4351867" cy="2447925"/>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ESTATE DUE DILIGENCE </a:t>
            </a:r>
            <a:br>
              <a:rPr lang="en-US" dirty="0" smtClean="0"/>
            </a:br>
            <a:endParaRPr lang="en-US" dirty="0"/>
          </a:p>
        </p:txBody>
      </p:sp>
      <p:sp>
        <p:nvSpPr>
          <p:cNvPr id="5" name="Slide Number Placeholder 4"/>
          <p:cNvSpPr>
            <a:spLocks noGrp="1"/>
          </p:cNvSpPr>
          <p:nvPr>
            <p:ph type="sldNum" sz="quarter" idx="12"/>
          </p:nvPr>
        </p:nvSpPr>
        <p:spPr/>
        <p:txBody>
          <a:bodyPr/>
          <a:lstStyle/>
          <a:p>
            <a:pPr>
              <a:defRPr/>
            </a:pPr>
            <a:fld id="{C94C8888-EC2F-475E-895A-19D7D107484B}" type="slidenum">
              <a:rPr lang="en-US" smtClean="0"/>
              <a:pPr>
                <a:defRPr/>
              </a:pPr>
              <a:t>7</a:t>
            </a:fld>
            <a:endParaRPr lang="en-US" dirty="0"/>
          </a:p>
        </p:txBody>
      </p:sp>
      <p:sp>
        <p:nvSpPr>
          <p:cNvPr id="6" name="Content Placeholder 2"/>
          <p:cNvSpPr>
            <a:spLocks noGrp="1"/>
          </p:cNvSpPr>
          <p:nvPr>
            <p:ph sz="half" idx="1"/>
          </p:nvPr>
        </p:nvSpPr>
        <p:spPr>
          <a:xfrm>
            <a:off x="685800" y="1828800"/>
            <a:ext cx="7772400" cy="4572000"/>
          </a:xfrm>
        </p:spPr>
        <p:txBody>
          <a:bodyPr/>
          <a:lstStyle/>
          <a:p>
            <a:pPr>
              <a:buNone/>
            </a:pPr>
            <a:r>
              <a:rPr lang="en-US" sz="2000" b="1" u="sng" dirty="0" smtClean="0"/>
              <a:t>Understanding Capacities, Opportunities and Constraints</a:t>
            </a:r>
          </a:p>
          <a:p>
            <a:r>
              <a:rPr lang="en-US" sz="2000" dirty="0" smtClean="0"/>
              <a:t>Comprehensive review of sale assets</a:t>
            </a:r>
          </a:p>
          <a:p>
            <a:pPr>
              <a:spcBef>
                <a:spcPts val="1200"/>
              </a:spcBef>
            </a:pPr>
            <a:r>
              <a:rPr lang="en-US" sz="2000" dirty="0" smtClean="0"/>
              <a:t>Compilation and disclosure of all pertinent information</a:t>
            </a:r>
          </a:p>
          <a:p>
            <a:pPr lvl="1">
              <a:spcBef>
                <a:spcPts val="600"/>
              </a:spcBef>
            </a:pPr>
            <a:r>
              <a:rPr lang="en-US" sz="1600" dirty="0" smtClean="0"/>
              <a:t>Real property</a:t>
            </a:r>
          </a:p>
          <a:p>
            <a:pPr lvl="1">
              <a:spcBef>
                <a:spcPts val="600"/>
              </a:spcBef>
            </a:pPr>
            <a:r>
              <a:rPr lang="en-US" sz="1600" dirty="0" smtClean="0"/>
              <a:t>Infrastructure</a:t>
            </a:r>
          </a:p>
          <a:p>
            <a:pPr lvl="1">
              <a:spcBef>
                <a:spcPts val="600"/>
              </a:spcBef>
            </a:pPr>
            <a:r>
              <a:rPr lang="en-US" sz="1600" dirty="0" smtClean="0"/>
              <a:t>Buildings</a:t>
            </a:r>
          </a:p>
          <a:p>
            <a:pPr lvl="1">
              <a:spcBef>
                <a:spcPts val="600"/>
              </a:spcBef>
            </a:pPr>
            <a:r>
              <a:rPr lang="en-US" sz="1600" dirty="0" smtClean="0"/>
              <a:t>Utilities</a:t>
            </a:r>
          </a:p>
          <a:p>
            <a:pPr lvl="1">
              <a:spcBef>
                <a:spcPts val="600"/>
              </a:spcBef>
            </a:pPr>
            <a:r>
              <a:rPr lang="en-US" sz="1600" dirty="0" smtClean="0"/>
              <a:t>Operating permits</a:t>
            </a:r>
          </a:p>
          <a:p>
            <a:pPr lvl="1">
              <a:spcBef>
                <a:spcPts val="600"/>
              </a:spcBef>
            </a:pPr>
            <a:r>
              <a:rPr lang="en-US" sz="1600" dirty="0" smtClean="0"/>
              <a:t>Harbors and ferries</a:t>
            </a:r>
          </a:p>
          <a:p>
            <a:pPr lvl="1">
              <a:spcBef>
                <a:spcPts val="600"/>
              </a:spcBef>
            </a:pPr>
            <a:r>
              <a:rPr lang="en-US" sz="1600" dirty="0" smtClean="0"/>
              <a:t>Personal property inventory</a:t>
            </a:r>
          </a:p>
        </p:txBody>
      </p:sp>
      <p:pic>
        <p:nvPicPr>
          <p:cNvPr id="7" name="Picture 15" descr="Aerial Operations area"/>
          <p:cNvPicPr>
            <a:picLocks noChangeAspect="1" noChangeArrowheads="1"/>
          </p:cNvPicPr>
          <p:nvPr/>
        </p:nvPicPr>
        <p:blipFill>
          <a:blip r:embed="rId2" cstate="print"/>
          <a:srcRect/>
          <a:stretch>
            <a:fillRect/>
          </a:stretch>
        </p:blipFill>
        <p:spPr bwMode="auto">
          <a:xfrm>
            <a:off x="6172200" y="3124200"/>
            <a:ext cx="2370206" cy="3048000"/>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REGULATORY COMPLIANCE</a:t>
            </a:r>
            <a:endParaRPr lang="en-US" dirty="0"/>
          </a:p>
        </p:txBody>
      </p:sp>
      <p:sp>
        <p:nvSpPr>
          <p:cNvPr id="5" name="Slide Number Placeholder 4"/>
          <p:cNvSpPr>
            <a:spLocks noGrp="1"/>
          </p:cNvSpPr>
          <p:nvPr>
            <p:ph type="sldNum" sz="quarter" idx="12"/>
          </p:nvPr>
        </p:nvSpPr>
        <p:spPr/>
        <p:txBody>
          <a:bodyPr/>
          <a:lstStyle/>
          <a:p>
            <a:pPr>
              <a:defRPr/>
            </a:pPr>
            <a:fld id="{C94C8888-EC2F-475E-895A-19D7D107484B}" type="slidenum">
              <a:rPr lang="en-US" smtClean="0"/>
              <a:pPr>
                <a:defRPr/>
              </a:pPr>
              <a:t>8</a:t>
            </a:fld>
            <a:endParaRPr lang="en-US" dirty="0"/>
          </a:p>
        </p:txBody>
      </p:sp>
      <p:sp>
        <p:nvSpPr>
          <p:cNvPr id="6" name="Content Placeholder 2"/>
          <p:cNvSpPr>
            <a:spLocks noGrp="1"/>
          </p:cNvSpPr>
          <p:nvPr>
            <p:ph sz="half" idx="1"/>
          </p:nvPr>
        </p:nvSpPr>
        <p:spPr>
          <a:xfrm>
            <a:off x="685800" y="1828800"/>
            <a:ext cx="7772400" cy="4572000"/>
          </a:xfrm>
        </p:spPr>
        <p:txBody>
          <a:bodyPr/>
          <a:lstStyle/>
          <a:p>
            <a:pPr>
              <a:buNone/>
            </a:pPr>
            <a:r>
              <a:rPr lang="en-US" sz="2000" b="1" u="sng" dirty="0" smtClean="0"/>
              <a:t>Engaging in Environmental, Historic and Cultural Review</a:t>
            </a:r>
          </a:p>
          <a:p>
            <a:pPr>
              <a:spcBef>
                <a:spcPts val="1200"/>
              </a:spcBef>
            </a:pPr>
            <a:r>
              <a:rPr lang="en-US" sz="2000" dirty="0" smtClean="0"/>
              <a:t>Regulatory framework guides and supports environmental, historic and cultural review of the property </a:t>
            </a:r>
          </a:p>
          <a:p>
            <a:pPr lvl="1">
              <a:spcBef>
                <a:spcPts val="1200"/>
              </a:spcBef>
            </a:pPr>
            <a:r>
              <a:rPr lang="en-US" sz="1600" dirty="0" smtClean="0"/>
              <a:t>	National Environmental Policy Act (NEPA)</a:t>
            </a:r>
          </a:p>
          <a:p>
            <a:pPr lvl="1"/>
            <a:r>
              <a:rPr lang="en-US" sz="1600" dirty="0" smtClean="0"/>
              <a:t>	Historic eligibility/designations </a:t>
            </a:r>
          </a:p>
          <a:p>
            <a:pPr lvl="1"/>
            <a:r>
              <a:rPr lang="en-US" sz="1600" dirty="0" smtClean="0"/>
              <a:t>	Wetlands </a:t>
            </a:r>
          </a:p>
          <a:p>
            <a:pPr lvl="1"/>
            <a:r>
              <a:rPr lang="en-US" sz="1600" dirty="0" smtClean="0"/>
              <a:t>	Coastal zone considerations</a:t>
            </a:r>
          </a:p>
          <a:p>
            <a:pPr lvl="1"/>
            <a:r>
              <a:rPr lang="en-US" sz="1600" dirty="0" smtClean="0"/>
              <a:t>	Endangered species</a:t>
            </a:r>
          </a:p>
          <a:p>
            <a:pPr lvl="1"/>
            <a:r>
              <a:rPr lang="en-US" sz="1600" dirty="0" smtClean="0"/>
              <a:t>	Hazardous materials/substances</a:t>
            </a:r>
          </a:p>
        </p:txBody>
      </p:sp>
      <p:pic>
        <p:nvPicPr>
          <p:cNvPr id="7" name="Picture 11" descr="plum_islandlight 2"/>
          <p:cNvPicPr>
            <a:picLocks noChangeAspect="1" noChangeArrowheads="1"/>
          </p:cNvPicPr>
          <p:nvPr/>
        </p:nvPicPr>
        <p:blipFill>
          <a:blip r:embed="rId2" cstate="print"/>
          <a:srcRect/>
          <a:stretch>
            <a:fillRect/>
          </a:stretch>
        </p:blipFill>
        <p:spPr bwMode="auto">
          <a:xfrm>
            <a:off x="5943600" y="2895600"/>
            <a:ext cx="2773362" cy="3209925"/>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&amp; SALE</a:t>
            </a:r>
            <a:br>
              <a:rPr lang="en-US" dirty="0" smtClean="0"/>
            </a:br>
            <a:endParaRPr lang="en-US" dirty="0"/>
          </a:p>
        </p:txBody>
      </p:sp>
      <p:sp>
        <p:nvSpPr>
          <p:cNvPr id="5" name="Slide Number Placeholder 4"/>
          <p:cNvSpPr>
            <a:spLocks noGrp="1"/>
          </p:cNvSpPr>
          <p:nvPr>
            <p:ph type="sldNum" sz="quarter" idx="12"/>
          </p:nvPr>
        </p:nvSpPr>
        <p:spPr/>
        <p:txBody>
          <a:bodyPr/>
          <a:lstStyle/>
          <a:p>
            <a:pPr>
              <a:defRPr/>
            </a:pPr>
            <a:fld id="{C94C8888-EC2F-475E-895A-19D7D107484B}" type="slidenum">
              <a:rPr lang="en-US" smtClean="0"/>
              <a:pPr>
                <a:defRPr/>
              </a:pPr>
              <a:t>9</a:t>
            </a:fld>
            <a:endParaRPr lang="en-US" dirty="0"/>
          </a:p>
        </p:txBody>
      </p:sp>
      <p:sp>
        <p:nvSpPr>
          <p:cNvPr id="6" name="Content Placeholder 2"/>
          <p:cNvSpPr>
            <a:spLocks noGrp="1"/>
          </p:cNvSpPr>
          <p:nvPr>
            <p:ph sz="half" idx="1"/>
          </p:nvPr>
        </p:nvSpPr>
        <p:spPr>
          <a:xfrm>
            <a:off x="685800" y="1828800"/>
            <a:ext cx="7772400" cy="4572000"/>
          </a:xfrm>
        </p:spPr>
        <p:txBody>
          <a:bodyPr/>
          <a:lstStyle/>
          <a:p>
            <a:pPr>
              <a:buNone/>
            </a:pPr>
            <a:r>
              <a:rPr lang="en-US" sz="2000" b="1" u="sng" dirty="0" smtClean="0"/>
              <a:t>Establish marketing strategy for public sale </a:t>
            </a:r>
          </a:p>
          <a:p>
            <a:pPr>
              <a:spcBef>
                <a:spcPts val="1200"/>
              </a:spcBef>
            </a:pPr>
            <a:r>
              <a:rPr lang="en-US" sz="2000" dirty="0" smtClean="0"/>
              <a:t>GSA will use its expertise to effectively market the property as one unit</a:t>
            </a:r>
          </a:p>
          <a:p>
            <a:pPr>
              <a:spcBef>
                <a:spcPts val="1200"/>
              </a:spcBef>
            </a:pPr>
            <a:r>
              <a:rPr lang="en-US" sz="2000" dirty="0" smtClean="0"/>
              <a:t>In partnership with DHS, GSA will:</a:t>
            </a:r>
          </a:p>
          <a:p>
            <a:pPr lvl="1">
              <a:spcBef>
                <a:spcPts val="600"/>
              </a:spcBef>
            </a:pPr>
            <a:r>
              <a:rPr lang="en-US" sz="1600" dirty="0" smtClean="0"/>
              <a:t>Engage nationally recognized real estate firm</a:t>
            </a:r>
          </a:p>
          <a:p>
            <a:pPr lvl="1">
              <a:spcBef>
                <a:spcPts val="600"/>
              </a:spcBef>
            </a:pPr>
            <a:r>
              <a:rPr lang="en-US" sz="1600" dirty="0" smtClean="0"/>
              <a:t>Finalize marketing plan</a:t>
            </a:r>
          </a:p>
          <a:p>
            <a:pPr lvl="1">
              <a:spcBef>
                <a:spcPts val="600"/>
              </a:spcBef>
            </a:pPr>
            <a:r>
              <a:rPr lang="en-US" sz="1600" dirty="0" smtClean="0"/>
              <a:t>Establish outreach office on Orient Point</a:t>
            </a:r>
          </a:p>
          <a:p>
            <a:pPr lvl="1">
              <a:spcBef>
                <a:spcPts val="600"/>
              </a:spcBef>
            </a:pPr>
            <a:r>
              <a:rPr lang="en-US" sz="1600" dirty="0" smtClean="0"/>
              <a:t>Provide tours</a:t>
            </a:r>
          </a:p>
          <a:p>
            <a:pPr lvl="1">
              <a:spcBef>
                <a:spcPts val="600"/>
              </a:spcBef>
            </a:pPr>
            <a:r>
              <a:rPr lang="en-US" sz="1600" dirty="0" smtClean="0"/>
              <a:t>Respond to stakeholder inquiries</a:t>
            </a:r>
          </a:p>
          <a:p>
            <a:pPr lvl="1">
              <a:spcBef>
                <a:spcPts val="600"/>
              </a:spcBef>
            </a:pPr>
            <a:r>
              <a:rPr lang="en-US" sz="1600" dirty="0" smtClean="0"/>
              <a:t>Manage auction process</a:t>
            </a:r>
          </a:p>
        </p:txBody>
      </p:sp>
      <p:pic>
        <p:nvPicPr>
          <p:cNvPr id="7" name="Picture 12" descr="plum island coast"/>
          <p:cNvPicPr>
            <a:picLocks noChangeAspect="1" noChangeArrowheads="1"/>
          </p:cNvPicPr>
          <p:nvPr/>
        </p:nvPicPr>
        <p:blipFill>
          <a:blip r:embed="rId2" cstate="print"/>
          <a:srcRect/>
          <a:stretch>
            <a:fillRect/>
          </a:stretch>
        </p:blipFill>
        <p:spPr bwMode="auto">
          <a:xfrm>
            <a:off x="6400800" y="2819400"/>
            <a:ext cx="2160387" cy="3043238"/>
          </a:xfrm>
          <a:prstGeom prst="rect">
            <a:avLst/>
          </a:prstGeom>
          <a:ln>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3½ Floppy (A:)">
  <a:themeElements>
    <a:clrScheme name="">
      <a:dk1>
        <a:srgbClr val="000000"/>
      </a:dk1>
      <a:lt1>
        <a:srgbClr val="3365FB"/>
      </a:lt1>
      <a:dk2>
        <a:srgbClr val="000000"/>
      </a:dk2>
      <a:lt2>
        <a:srgbClr val="919191"/>
      </a:lt2>
      <a:accent1>
        <a:srgbClr val="618FFD"/>
      </a:accent1>
      <a:accent2>
        <a:srgbClr val="00AE00"/>
      </a:accent2>
      <a:accent3>
        <a:srgbClr val="ADB8FD"/>
      </a:accent3>
      <a:accent4>
        <a:srgbClr val="000000"/>
      </a:accent4>
      <a:accent5>
        <a:srgbClr val="B7C6FE"/>
      </a:accent5>
      <a:accent6>
        <a:srgbClr val="009D00"/>
      </a:accent6>
      <a:hlink>
        <a:srgbClr val="FC0128"/>
      </a:hlink>
      <a:folHlink>
        <a:srgbClr val="CECEC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½ Floppy (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½ Floppy (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½ Floppy (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½ Floppy (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½ Floppy (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½ Floppy (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½ Floppy (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3289</TotalTime>
  <Pages>21</Pages>
  <Words>1179</Words>
  <Application>Microsoft Office PowerPoint</Application>
  <PresentationFormat>On-screen Show (4:3)</PresentationFormat>
  <Paragraphs>238</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3½ Floppy (A:)</vt:lpstr>
      <vt:lpstr>Slide 1</vt:lpstr>
      <vt:lpstr>PUBLIC SCOPING MEETING Sale of Plum Island, NY</vt:lpstr>
      <vt:lpstr>PLUM ISLAND – RECENT HISTORY</vt:lpstr>
      <vt:lpstr>U.S. GENERAL SERVICES  ADMINISTRATION (GSA) </vt:lpstr>
      <vt:lpstr>PUBLIC LAW 110-329   Section 540 of Consolidated Security, Disaster,  Assistance and Continuing Appropriations Act of 2009</vt:lpstr>
      <vt:lpstr>GSA RESPONSIBILITIES </vt:lpstr>
      <vt:lpstr>REAL ESTATE DUE DILIGENCE  </vt:lpstr>
      <vt:lpstr>REGULATORY COMPLIANCE</vt:lpstr>
      <vt:lpstr>MARKETING &amp; SALE </vt:lpstr>
      <vt:lpstr>POST-SALE PROPERTY CONSIDERATIONS</vt:lpstr>
      <vt:lpstr>WHY IS AN EIS BEING PREPARED?</vt:lpstr>
      <vt:lpstr>PLUM ISLAND EIS – NEPA PROCESS</vt:lpstr>
      <vt:lpstr>PROPOSED ALTERNATIVES</vt:lpstr>
      <vt:lpstr>ACTION ALTERNATIVE – PROPOSED OPTIONS</vt:lpstr>
      <vt:lpstr>RESOURCES TO BE EVALUATED</vt:lpstr>
      <vt:lpstr>RESOURCES TO BE EVALUATED  Natural Environment</vt:lpstr>
      <vt:lpstr>RESOURCES TO BE EVALUATED  Natural Environment</vt:lpstr>
      <vt:lpstr>RESOURCES TO BE EVALUATED Cultural Environment</vt:lpstr>
      <vt:lpstr>RESOURCES TO BE EVALUATED Human Environment</vt:lpstr>
      <vt:lpstr>RESOURCES TO BE EVALUATED Human Environment</vt:lpstr>
      <vt:lpstr>Slide 21</vt:lpstr>
      <vt:lpstr>COMMENT SUBMISSION AND IMPORTANT DATES</vt:lpstr>
      <vt:lpstr>GSA CONTACTS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Gary Baumgartel</dc:creator>
  <cp:keywords/>
  <dc:description/>
  <cp:lastModifiedBy>jbourdeau</cp:lastModifiedBy>
  <cp:revision>150</cp:revision>
  <cp:lastPrinted>2000-06-27T15:40:21Z</cp:lastPrinted>
  <dcterms:created xsi:type="dcterms:W3CDTF">2000-06-13T13:18:53Z</dcterms:created>
  <dcterms:modified xsi:type="dcterms:W3CDTF">2010-05-07T11:43:13Z</dcterms:modified>
</cp:coreProperties>
</file>