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</p:sldIdLst>
  <p:sldSz cy="5143500" cx="9144000"/>
  <p:notesSz cx="6858000" cy="9144000"/>
  <p:embeddedFontLst>
    <p:embeddedFont>
      <p:font typeface="Roboto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CD58BFD-884E-4CEC-8C63-D7D0554862ED}">
  <a:tblStyle styleId="{ACD58BFD-884E-4CEC-8C63-D7D0554862ED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font" Target="fonts/Roboto-bold.fntdata"/><Relationship Id="rId16" Type="http://schemas.openxmlformats.org/officeDocument/2006/relationships/font" Target="fonts/Roboto-regular.fntdata"/><Relationship Id="rId5" Type="http://schemas.openxmlformats.org/officeDocument/2006/relationships/slideMaster" Target="slideMasters/slideMaster1.xml"/><Relationship Id="rId19" Type="http://schemas.openxmlformats.org/officeDocument/2006/relationships/font" Target="fonts/Roboto-boldItalic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Roboto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>
                <a:solidFill>
                  <a:schemeClr val="dk1"/>
                </a:solidFill>
              </a:rPr>
              <a:t>Introduce myself &amp; welcome everyone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-US">
                <a:solidFill>
                  <a:schemeClr val="dk1"/>
                </a:solidFill>
              </a:rPr>
              <a:t>Share in-person event preferred yet technology enables &gt;700 attendees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>
                <a:solidFill>
                  <a:schemeClr val="dk1"/>
                </a:solidFill>
              </a:rPr>
              <a:t>Thank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-US">
                <a:solidFill>
                  <a:schemeClr val="dk1"/>
                </a:solidFill>
              </a:rPr>
              <a:t>Steve Roberts and his team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-US">
                <a:solidFill>
                  <a:schemeClr val="dk1"/>
                </a:solidFill>
              </a:rPr>
              <a:t>GWAC/OASIS PMOs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-US">
                <a:solidFill>
                  <a:schemeClr val="dk1"/>
                </a:solidFill>
              </a:rPr>
              <a:t>Industry panelists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-US">
                <a:solidFill>
                  <a:schemeClr val="dk1"/>
                </a:solidFill>
              </a:rPr>
              <a:t>GSA panelists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-US">
                <a:solidFill>
                  <a:schemeClr val="dk1"/>
                </a:solidFill>
              </a:rPr>
              <a:t>All registered guests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State the purpose/goal(s) of the event:</a:t>
            </a:r>
            <a:endParaRPr>
              <a:solidFill>
                <a:srgbClr val="22222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Verdana"/>
              <a:buChar char="○"/>
            </a:pPr>
            <a:r>
              <a:rPr lang="en-US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Showcase the GSA CASE organization &amp; how similar they are to industry</a:t>
            </a:r>
            <a:endParaRPr>
              <a:solidFill>
                <a:srgbClr val="22222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Verdana"/>
              <a:buChar char="○"/>
            </a:pPr>
            <a:r>
              <a:rPr lang="en-US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Use this forum as a launching pad to build rapport/relations with each other (GSA and industry)</a:t>
            </a:r>
            <a:endParaRPr>
              <a:solidFill>
                <a:srgbClr val="22222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Verdana"/>
              <a:buChar char="○"/>
            </a:pPr>
            <a:r>
              <a:rPr lang="en-US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Explore how we can collaborate better on how to increase the respective usage of GSA GWACs and OASIS contracts directly and/or through GSA AAS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1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6" name="Google Shape;76;p1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2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1" name="Google Shape;81;p12"/>
          <p:cNvSpPr txBox="1"/>
          <p:nvPr>
            <p:ph hasCustomPrompt="1"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" name="Google Shape;82;p12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21" name="Google Shape;21;p3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3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" name="Google Shape;28;p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dern Angle 1">
  <p:cSld name="TITLE_AND_BODY_1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 txBox="1"/>
          <p:nvPr>
            <p:ph idx="1" type="body"/>
          </p:nvPr>
        </p:nvSpPr>
        <p:spPr>
          <a:xfrm>
            <a:off x="1848375" y="1127750"/>
            <a:ext cx="69204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8595300" y="4918196"/>
            <a:ext cx="5487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4"/>
          <p:cNvSpPr txBox="1"/>
          <p:nvPr>
            <p:ph type="title"/>
          </p:nvPr>
        </p:nvSpPr>
        <p:spPr>
          <a:xfrm>
            <a:off x="1568175" y="236425"/>
            <a:ext cx="7256100" cy="5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5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36" name="Google Shape;36;p5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5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5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5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" name="Google Shape;41;p5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6" name="Google Shape;46;p6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7" name="Google Shape;47;p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8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4" name="Google Shape;54;p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7" name="Google Shape;57;p9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9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9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9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9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" name="Google Shape;62;p9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" name="Google Shape;63;p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6" name="Google Shape;66;p1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7" name="Google Shape;67;p10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8" name="Google Shape;68;p10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9" name="Google Shape;69;p1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0" name="Google Shape;70;p1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eometr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0" i="0" sz="3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b="0" i="0" sz="18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6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gsa.gov/node/89665" TargetMode="External"/><Relationship Id="rId4" Type="http://schemas.openxmlformats.org/officeDocument/2006/relationships/hyperlink" Target="https://go.usa.gov/xHZvT" TargetMode="External"/><Relationship Id="rId5" Type="http://schemas.openxmlformats.org/officeDocument/2006/relationships/hyperlink" Target="https://go.usa.gov/xHZvb" TargetMode="External"/><Relationship Id="rId6" Type="http://schemas.openxmlformats.org/officeDocument/2006/relationships/hyperlink" Target="https://go.usa.gov/xHZvj" TargetMode="External"/><Relationship Id="rId7" Type="http://schemas.openxmlformats.org/officeDocument/2006/relationships/hyperlink" Target="https://go.usa.gov/xHZfJ" TargetMode="External"/><Relationship Id="rId8" Type="http://schemas.openxmlformats.org/officeDocument/2006/relationships/hyperlink" Target="https://www.gsa.gov/about-us/regions/welcome-to-the-pacific-rim-region-9/products-and-services/r9-assisted-acquisition-services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/>
          <p:nvPr>
            <p:ph type="ctrTitle"/>
          </p:nvPr>
        </p:nvSpPr>
        <p:spPr>
          <a:xfrm>
            <a:off x="311700" y="1379397"/>
            <a:ext cx="8520600" cy="196244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US" sz="3900">
                <a:solidFill>
                  <a:srgbClr val="FFFFFF"/>
                </a:solidFill>
              </a:rPr>
              <a:t>GSA FAS R9 NAVY/USMC</a:t>
            </a:r>
            <a:endParaRPr sz="39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US" sz="3900">
                <a:solidFill>
                  <a:srgbClr val="FFFFFF"/>
                </a:solidFill>
              </a:rPr>
              <a:t>Virtual Industry Forum</a:t>
            </a:r>
            <a:br>
              <a:rPr lang="en-US" sz="3900">
                <a:solidFill>
                  <a:srgbClr val="FFFFFF"/>
                </a:solidFill>
              </a:rPr>
            </a:br>
            <a:r>
              <a:rPr lang="en-US" sz="3900">
                <a:solidFill>
                  <a:srgbClr val="FFFFFF"/>
                </a:solidFill>
              </a:rPr>
              <a:t>May 18, 2021</a:t>
            </a:r>
            <a:endParaRPr sz="3900">
              <a:solidFill>
                <a:srgbClr val="FFFFFF"/>
              </a:solidFill>
            </a:endParaRPr>
          </a:p>
        </p:txBody>
      </p:sp>
      <p:pic>
        <p:nvPicPr>
          <p:cNvPr descr="GSA logo image" id="91" name="Google Shape;9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4" y="3764103"/>
            <a:ext cx="905799" cy="90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/>
          <p:nvPr>
            <p:ph type="title"/>
          </p:nvPr>
        </p:nvSpPr>
        <p:spPr>
          <a:xfrm>
            <a:off x="311700" y="276833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Welcome</a:t>
            </a:r>
            <a:endParaRPr/>
          </a:p>
        </p:txBody>
      </p:sp>
      <p:pic>
        <p:nvPicPr>
          <p:cNvPr descr="Headshot of Casey Kelley, GSA FAS Region 9 Commissioner, Navy / USMC Account Executive" id="97" name="Google Shape;9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04814" y="711362"/>
            <a:ext cx="1950151" cy="2680147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98" name="Google Shape;98;p15"/>
          <p:cNvSpPr txBox="1"/>
          <p:nvPr/>
        </p:nvSpPr>
        <p:spPr>
          <a:xfrm>
            <a:off x="2948419" y="3564780"/>
            <a:ext cx="292419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Casey Kelley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GSA FAS Region 9 Commissioner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Navy / USMC Account Executive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/>
          <p:nvPr>
            <p:ph type="title"/>
          </p:nvPr>
        </p:nvSpPr>
        <p:spPr>
          <a:xfrm>
            <a:off x="311700" y="94326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Opening Remarks - 11:30 to 11:45 AM ET</a:t>
            </a:r>
            <a:endParaRPr/>
          </a:p>
        </p:txBody>
      </p:sp>
      <p:sp>
        <p:nvSpPr>
          <p:cNvPr id="104" name="Google Shape;104;p16"/>
          <p:cNvSpPr txBox="1"/>
          <p:nvPr>
            <p:ph idx="1" type="body"/>
          </p:nvPr>
        </p:nvSpPr>
        <p:spPr>
          <a:xfrm>
            <a:off x="311700" y="1069500"/>
            <a:ext cx="8520600" cy="40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Introduction &amp; Welcome</a:t>
            </a:r>
            <a:endParaRPr sz="2400"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Acknowledgements</a:t>
            </a:r>
            <a:endParaRPr sz="2400"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Purpose / Goal(s) of Event</a:t>
            </a:r>
            <a:endParaRPr sz="2400"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Event Overview/Format</a:t>
            </a:r>
            <a:endParaRPr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/>
          <p:nvPr>
            <p:ph type="title"/>
          </p:nvPr>
        </p:nvSpPr>
        <p:spPr>
          <a:xfrm>
            <a:off x="75925" y="77525"/>
            <a:ext cx="89964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800"/>
              <a:t>GSA CASE Leadership Panel - 11:45 AM to 12:30 PM ET</a:t>
            </a:r>
            <a:endParaRPr sz="2800"/>
          </a:p>
        </p:txBody>
      </p:sp>
      <p:pic>
        <p:nvPicPr>
          <p:cNvPr descr="Headshot of Mark Carico, GSA FAS CASE Navy/USMC National Account Manager" id="110" name="Google Shape;11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946" y="2139575"/>
            <a:ext cx="1346700" cy="14217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11" name="Google Shape;111;p17"/>
          <p:cNvSpPr txBox="1"/>
          <p:nvPr/>
        </p:nvSpPr>
        <p:spPr>
          <a:xfrm>
            <a:off x="-3" y="3737374"/>
            <a:ext cx="2292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Mark Carico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GSA FAS CASE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Navy/USMC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National Account Manager (NAM)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eadshot of Erv Koehler, GSA FAS Assistant Commissioner, Customer and Stakeholder Engagement" id="112" name="Google Shape;11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92051" y="1049919"/>
            <a:ext cx="1571628" cy="127635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13" name="Google Shape;113;p17"/>
          <p:cNvSpPr txBox="1"/>
          <p:nvPr/>
        </p:nvSpPr>
        <p:spPr>
          <a:xfrm>
            <a:off x="1809575" y="2341050"/>
            <a:ext cx="27423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Erv Koehler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GSA FAS Assistant Commissioner (AC)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Customer and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Stakeholder Engagement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(CASE)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eadshot of Kathleen Carroll, GSA FAS CASE Navy/USMC National Account Manager" id="114" name="Google Shape;114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36824" y="2051529"/>
            <a:ext cx="1477200" cy="1597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15" name="Google Shape;115;p17"/>
          <p:cNvSpPr txBox="1"/>
          <p:nvPr/>
        </p:nvSpPr>
        <p:spPr>
          <a:xfrm>
            <a:off x="4104275" y="3792550"/>
            <a:ext cx="2742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Kathleen Carroll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GSA FAS CASE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Navy/USMC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National Account Manager (NAM)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eadshot of Jennifer Krook, GSA FAS Region 9 CASE Director (Acting)" id="116" name="Google Shape;116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33985" y="934400"/>
            <a:ext cx="1223472" cy="1421906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17" name="Google Shape;117;p17"/>
          <p:cNvSpPr txBox="1"/>
          <p:nvPr/>
        </p:nvSpPr>
        <p:spPr>
          <a:xfrm>
            <a:off x="6655931" y="2474304"/>
            <a:ext cx="1626244" cy="6001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Jennifer Krook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GSA FAS Region 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CASE Director (Acting)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/>
          <p:nvPr>
            <p:ph type="title"/>
          </p:nvPr>
        </p:nvSpPr>
        <p:spPr>
          <a:xfrm>
            <a:off x="311700" y="28162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800"/>
              <a:t>Industry Panel Session - </a:t>
            </a:r>
            <a:r>
              <a:rPr lang="en-US" sz="2600"/>
              <a:t>12:30 AM to 1:15 PM ET</a:t>
            </a:r>
            <a:endParaRPr sz="2800"/>
          </a:p>
        </p:txBody>
      </p:sp>
      <p:pic>
        <p:nvPicPr>
          <p:cNvPr descr="Headshot of Kyle Cormack, Director, IDIQ Capture &amp; Services, Serco" id="123" name="Google Shape;12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9976" y="659622"/>
            <a:ext cx="1276350" cy="1405239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24" name="Google Shape;124;p18"/>
          <p:cNvSpPr txBox="1"/>
          <p:nvPr/>
        </p:nvSpPr>
        <p:spPr>
          <a:xfrm>
            <a:off x="949439" y="2088522"/>
            <a:ext cx="2297424" cy="600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Kyle Cormack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Director, IDIQ Capture &amp; Services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Serco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eadshot of Fran Litten, VP, Business Development, Immersion Consulting" id="125" name="Google Shape;125;p18"/>
          <p:cNvPicPr preferRelativeResize="0"/>
          <p:nvPr/>
        </p:nvPicPr>
        <p:blipFill rotWithShape="1">
          <a:blip r:embed="rId4">
            <a:alphaModFix/>
          </a:blip>
          <a:srcRect b="10384" l="0" r="0" t="10384"/>
          <a:stretch/>
        </p:blipFill>
        <p:spPr>
          <a:xfrm>
            <a:off x="4325221" y="608792"/>
            <a:ext cx="1276200" cy="15069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26" name="Google Shape;126;p18"/>
          <p:cNvSpPr txBox="1"/>
          <p:nvPr/>
        </p:nvSpPr>
        <p:spPr>
          <a:xfrm>
            <a:off x="4102641" y="2093090"/>
            <a:ext cx="18951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Fran Litten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VP, Business Development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Immersion Consulting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eadshot of Keith Harvey, Director, TACG" id="127" name="Google Shape;127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90316" y="573156"/>
            <a:ext cx="1276200" cy="15069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28" name="Google Shape;128;p18"/>
          <p:cNvSpPr txBox="1"/>
          <p:nvPr/>
        </p:nvSpPr>
        <p:spPr>
          <a:xfrm>
            <a:off x="7332126" y="2115692"/>
            <a:ext cx="992579" cy="600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Keith Harvey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Director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TACG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eadshot of Arthur Mahony, President, Federal Programs, Manager, Navy Programs, The McHenry Management Group, Inc." id="129" name="Google Shape;129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59976" y="2712346"/>
            <a:ext cx="1276350" cy="14289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30" name="Google Shape;130;p18"/>
          <p:cNvSpPr txBox="1"/>
          <p:nvPr/>
        </p:nvSpPr>
        <p:spPr>
          <a:xfrm>
            <a:off x="785933" y="4141247"/>
            <a:ext cx="2624436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Arthur Mahony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President, Federal Programs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Manager, Navy Programs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McHenry Management Group, Inc.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eadshot of Mark Honecker, President, ITA Global Security, ITA International, LLC" id="131" name="Google Shape;131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72013" y="2793404"/>
            <a:ext cx="1134300" cy="1452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32" name="Google Shape;132;p18"/>
          <p:cNvSpPr txBox="1"/>
          <p:nvPr/>
        </p:nvSpPr>
        <p:spPr>
          <a:xfrm>
            <a:off x="4102641" y="4293893"/>
            <a:ext cx="2073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Mark Honecker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President, ITA Global Security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ITA International, LLC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800"/>
              <a:t>Break / Rotation - 1:15 PM to 1:25 PM ET</a:t>
            </a:r>
            <a:endParaRPr sz="2800"/>
          </a:p>
        </p:txBody>
      </p:sp>
      <p:sp>
        <p:nvSpPr>
          <p:cNvPr id="138" name="Google Shape;138;p19"/>
          <p:cNvSpPr txBox="1"/>
          <p:nvPr>
            <p:ph idx="1" type="body"/>
          </p:nvPr>
        </p:nvSpPr>
        <p:spPr>
          <a:xfrm>
            <a:off x="311700" y="1665625"/>
            <a:ext cx="8520600" cy="166540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9600"/>
              <a:t>Take 10 . . .</a:t>
            </a:r>
            <a:endParaRPr sz="9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 txBox="1"/>
          <p:nvPr>
            <p:ph type="title"/>
          </p:nvPr>
        </p:nvSpPr>
        <p:spPr>
          <a:xfrm>
            <a:off x="311700" y="94326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800"/>
              <a:t>Breakout Room Rotations - 1:25 to 2:40 PM ET</a:t>
            </a:r>
            <a:endParaRPr sz="2800"/>
          </a:p>
        </p:txBody>
      </p:sp>
      <p:sp>
        <p:nvSpPr>
          <p:cNvPr id="144" name="Google Shape;144;p20"/>
          <p:cNvSpPr txBox="1"/>
          <p:nvPr>
            <p:ph idx="1" type="body"/>
          </p:nvPr>
        </p:nvSpPr>
        <p:spPr>
          <a:xfrm>
            <a:off x="311700" y="601250"/>
            <a:ext cx="8520600" cy="5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-US" sz="1600"/>
              <a:t>Use </a:t>
            </a:r>
            <a:r>
              <a:rPr b="1" lang="en-US" sz="1400"/>
              <a:t>Separate</a:t>
            </a:r>
            <a:r>
              <a:rPr b="1" lang="en-US" sz="1600"/>
              <a:t> Unique Link Provided in eMail Confirmation</a:t>
            </a:r>
            <a:endParaRPr b="1" sz="1600"/>
          </a:p>
        </p:txBody>
      </p:sp>
      <p:graphicFrame>
        <p:nvGraphicFramePr>
          <p:cNvPr id="145" name="Google Shape;145;p20"/>
          <p:cNvGraphicFramePr/>
          <p:nvPr/>
        </p:nvGraphicFramePr>
        <p:xfrm>
          <a:off x="228600" y="1080625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{ACD58BFD-884E-4CEC-8C63-D7D0554862ED}</a:tableStyleId>
              </a:tblPr>
              <a:tblGrid>
                <a:gridCol w="688050"/>
                <a:gridCol w="1836375"/>
                <a:gridCol w="1847375"/>
                <a:gridCol w="1643675"/>
                <a:gridCol w="2315750"/>
              </a:tblGrid>
              <a:tr h="548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Alliant 2 Primes</a:t>
                      </a:r>
                      <a:endParaRPr b="1"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Breakout Room</a:t>
                      </a:r>
                      <a:endParaRPr b="1"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OASIS UNR Primes</a:t>
                      </a:r>
                      <a:endParaRPr b="1"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Breakout Room</a:t>
                      </a:r>
                      <a:endParaRPr b="1"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OASIS SB Primes</a:t>
                      </a:r>
                      <a:endParaRPr b="1"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Breakout Room</a:t>
                      </a:r>
                      <a:endParaRPr b="1"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8(a) STARS II/VETS 2 Primes</a:t>
                      </a:r>
                      <a:endParaRPr b="1"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Breakout Room</a:t>
                      </a:r>
                      <a:endParaRPr b="1"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530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solidFill>
                            <a:srgbClr val="222222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1:25 to 1:40</a:t>
                      </a:r>
                      <a:endParaRPr b="1"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Casey/Erv (GSA FAS R9 RC &amp; CASE A/C</a:t>
                      </a:r>
                      <a:endParaRPr b="1"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Mark/Kathleen (CASE Navy NAMs)</a:t>
                      </a:r>
                      <a:endParaRPr b="1"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Jen/Charles + R9 CASE CONUS Team</a:t>
                      </a:r>
                      <a:endParaRPr b="1"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Liz/Stacey + R9 CASE OCONUS Team</a:t>
                      </a:r>
                      <a:endParaRPr b="1"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548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1:45 to 2:00</a:t>
                      </a:r>
                      <a:endParaRPr b="1"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Mark/Kathleen (CASE Navy NAMs)</a:t>
                      </a:r>
                      <a:endParaRPr b="1"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Jen/Charles + R9 CASE CONUS Team</a:t>
                      </a:r>
                      <a:endParaRPr b="1"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Liz/Stacey + R9 CASE OCONUS Team</a:t>
                      </a:r>
                      <a:endParaRPr b="1"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Casey/Erv (GSA FAS R9 RC &amp; CASE A/C</a:t>
                      </a:r>
                      <a:endParaRPr b="1"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8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2:05 to 2:20</a:t>
                      </a:r>
                      <a:endParaRPr b="1"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Jen/Charles + R9 CASE CONUS Team</a:t>
                      </a:r>
                      <a:endParaRPr b="1"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Liz/Stacey + R9 CASE OCONUS Team</a:t>
                      </a:r>
                      <a:endParaRPr b="1"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Casey/Erv (GSA FAS R9 RC &amp; CASE A/C</a:t>
                      </a:r>
                      <a:endParaRPr b="1"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Mark/Kathleen (CASE Navy NAMs)</a:t>
                      </a:r>
                      <a:endParaRPr b="1"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8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2:25 to 2:40</a:t>
                      </a:r>
                      <a:endParaRPr b="1"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Liz/Stacey + R9 CASE OCONUS Team</a:t>
                      </a:r>
                      <a:endParaRPr b="1"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Casey/Erv (GSA FAS R9 RC &amp; CASE A/C</a:t>
                      </a:r>
                      <a:endParaRPr b="1"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Mark/Kathleen (CASE Navy NAMs)</a:t>
                      </a:r>
                      <a:endParaRPr b="1"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Jen/Charles + R9 CASE CONUS Team</a:t>
                      </a:r>
                      <a:endParaRPr b="1" sz="12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</a:tbl>
          </a:graphicData>
        </a:graphic>
      </p:graphicFrame>
      <p:sp>
        <p:nvSpPr>
          <p:cNvPr id="146" name="Google Shape;146;p20"/>
          <p:cNvSpPr txBox="1"/>
          <p:nvPr/>
        </p:nvSpPr>
        <p:spPr>
          <a:xfrm>
            <a:off x="186850" y="4003975"/>
            <a:ext cx="6756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Note: 5 Minute Transition Between Each 15 Minute Breakout Session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 txBox="1"/>
          <p:nvPr>
            <p:ph type="title"/>
          </p:nvPr>
        </p:nvSpPr>
        <p:spPr>
          <a:xfrm>
            <a:off x="311700" y="94326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800"/>
              <a:t>Closing Remarks - 2:40 to 3:00 PM ET</a:t>
            </a:r>
            <a:endParaRPr sz="2800"/>
          </a:p>
        </p:txBody>
      </p:sp>
      <p:sp>
        <p:nvSpPr>
          <p:cNvPr id="152" name="Google Shape;152;p21"/>
          <p:cNvSpPr txBox="1"/>
          <p:nvPr>
            <p:ph idx="1" type="body"/>
          </p:nvPr>
        </p:nvSpPr>
        <p:spPr>
          <a:xfrm>
            <a:off x="311700" y="534750"/>
            <a:ext cx="8520600" cy="40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Return to Original Link Provided in eMail Confirmation</a:t>
            </a:r>
            <a:endParaRPr sz="1600"/>
          </a:p>
          <a:p>
            <a:pPr indent="-3302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Logistics Responding to All Questions Submitted via Chat During Panel Discussions/Breakout Rooms</a:t>
            </a:r>
            <a:endParaRPr sz="1600"/>
          </a:p>
          <a:p>
            <a:pPr indent="-3302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Logistics Providing Presentations/Information from Breakout Sessions</a:t>
            </a:r>
            <a:endParaRPr sz="1600"/>
          </a:p>
          <a:p>
            <a:pPr indent="-3302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Resources</a:t>
            </a:r>
            <a:endParaRPr sz="1600"/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 sz="1600">
                <a:solidFill>
                  <a:srgbClr val="222222"/>
                </a:solidFill>
              </a:rPr>
              <a:t>GSA FAS Region 9: </a:t>
            </a:r>
            <a:r>
              <a:rPr lang="en-US" sz="160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gsa.gov/r9</a:t>
            </a:r>
            <a:endParaRPr sz="1600">
              <a:solidFill>
                <a:srgbClr val="222222"/>
              </a:solidFill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-US" sz="1600">
                <a:solidFill>
                  <a:srgbClr val="222222"/>
                </a:solidFill>
              </a:rPr>
              <a:t>CASE: </a:t>
            </a:r>
            <a:r>
              <a:rPr lang="en-US" sz="1600" u="sng">
                <a:solidFill>
                  <a:schemeClr val="hlink"/>
                </a:solidFill>
                <a:hlinkClick r:id="rId4"/>
              </a:rPr>
              <a:t>https://go.usa.gov/xHZvT</a:t>
            </a:r>
            <a:endParaRPr sz="1600">
              <a:solidFill>
                <a:srgbClr val="222222"/>
              </a:solidFill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-US" sz="1600">
                <a:solidFill>
                  <a:srgbClr val="222222"/>
                </a:solidFill>
              </a:rPr>
              <a:t>APPs Overview: </a:t>
            </a:r>
            <a:r>
              <a:rPr lang="en-US" sz="1600" u="sng">
                <a:solidFill>
                  <a:schemeClr val="hlink"/>
                </a:solidFill>
                <a:hlinkClick r:id="rId5"/>
              </a:rPr>
              <a:t>https://go.usa.gov/xHZvb</a:t>
            </a:r>
            <a:endParaRPr sz="1600">
              <a:solidFill>
                <a:srgbClr val="222222"/>
              </a:solidFill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-US" sz="1600">
                <a:solidFill>
                  <a:srgbClr val="222222"/>
                </a:solidFill>
              </a:rPr>
              <a:t>MRAS: </a:t>
            </a:r>
            <a:r>
              <a:rPr lang="en-US" sz="1600" u="sng">
                <a:solidFill>
                  <a:schemeClr val="hlink"/>
                </a:solidFill>
                <a:hlinkClick r:id="rId6"/>
              </a:rPr>
              <a:t>https://go.usa.gov/xHZvj</a:t>
            </a:r>
            <a:endParaRPr sz="1600"/>
          </a:p>
          <a:p>
            <a:pPr indent="-3302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-US" sz="1600"/>
              <a:t>Locate a CSD: </a:t>
            </a:r>
            <a:r>
              <a:rPr lang="en-US" sz="1600" u="sng">
                <a:solidFill>
                  <a:schemeClr val="hlink"/>
                </a:solidFill>
                <a:hlinkClick r:id="rId7"/>
              </a:rPr>
              <a:t>https://go.usa.gov/xHZfJ</a:t>
            </a:r>
            <a:endParaRPr sz="1600"/>
          </a:p>
          <a:p>
            <a:pPr indent="-3302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-US" sz="1600"/>
              <a:t>GSA FAS R9 Assisted Acquisition Services: </a:t>
            </a:r>
            <a:r>
              <a:rPr lang="en-US" sz="1600" u="sng">
                <a:solidFill>
                  <a:schemeClr val="hlink"/>
                </a:solidFill>
                <a:hlinkClick r:id="rId8"/>
              </a:rPr>
              <a:t>website</a:t>
            </a:r>
            <a:endParaRPr sz="1600">
              <a:solidFill>
                <a:srgbClr val="1155CC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/>
          <p:nvPr>
            <p:ph type="title"/>
          </p:nvPr>
        </p:nvSpPr>
        <p:spPr>
          <a:xfrm>
            <a:off x="311700" y="1008714"/>
            <a:ext cx="8520600" cy="24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i="1" lang="en-US" sz="7200"/>
              <a:t>Thank you for attending!</a:t>
            </a:r>
            <a:endParaRPr b="1" i="1" sz="7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