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ds.gov/fpdsng_cms/index.php/en/26-uncategorised/39-ezsearch-portal.html" TargetMode="External"/><Relationship Id="rId7" Type="http://schemas.openxmlformats.org/officeDocument/2006/relationships/hyperlink" Target="http://www.gls.gov/"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sam.gov/content/home" TargetMode="External"/><Relationship Id="rId5" Type="http://schemas.openxmlformats.org/officeDocument/2006/relationships/hyperlink" Target="https://www.usaspending.gov/search" TargetMode="External"/><Relationship Id="rId4" Type="http://schemas.openxmlformats.org/officeDocument/2006/relationships/hyperlink" Target="https://eweb1.sba.gov/subnet/client/dsp_Landing.cf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web1.sba.gov/subnet/client/dsp_Landing.cfm" TargetMode="External"/><Relationship Id="rId4" Type="http://schemas.openxmlformats.org/officeDocument/2006/relationships/hyperlink" Target="https://www.usaspending.gov/search"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ba.gov/sub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ba.gov/offices/headquarters/%20ovbd/resources/1548576" TargetMode="External"/><Relationship Id="rId4" Type="http://schemas.openxmlformats.org/officeDocument/2006/relationships/hyperlink" Target="https://www.aptac-us.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3c8b602900_1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6" name="Google Shape;146;g13c8b60290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a609690e5_0_10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3a609690e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698500" marR="1028700" lvl="0" indent="-584200" algn="l" rtl="0">
              <a:lnSpc>
                <a:spcPct val="112000"/>
              </a:lnSpc>
              <a:spcBef>
                <a:spcPts val="300"/>
              </a:spcBef>
              <a:spcAft>
                <a:spcPts val="0"/>
              </a:spcAft>
              <a:buClr>
                <a:schemeClr val="dk1"/>
              </a:buClr>
              <a:buSzPts val="1100"/>
              <a:buFont typeface="Arial"/>
              <a:buNone/>
            </a:pPr>
            <a:r>
              <a:rPr lang="en-US" b="1">
                <a:solidFill>
                  <a:srgbClr val="000000"/>
                </a:solidFill>
              </a:rPr>
              <a:t>Key Definitions:</a:t>
            </a:r>
            <a:endParaRPr b="1">
              <a:solidFill>
                <a:srgbClr val="000000"/>
              </a:solidFill>
            </a:endParaRPr>
          </a:p>
          <a:p>
            <a:pPr marL="177800" marR="1028700" lvl="0" indent="0" algn="l" rtl="0">
              <a:lnSpc>
                <a:spcPct val="112000"/>
              </a:lnSpc>
              <a:spcBef>
                <a:spcPts val="300"/>
              </a:spcBef>
              <a:spcAft>
                <a:spcPts val="0"/>
              </a:spcAft>
              <a:buClr>
                <a:schemeClr val="dk1"/>
              </a:buClr>
              <a:buSzPts val="1100"/>
              <a:buFont typeface="Arial"/>
              <a:buNone/>
            </a:pPr>
            <a:r>
              <a:rPr lang="en-US" b="1" i="1">
                <a:solidFill>
                  <a:srgbClr val="000000"/>
                </a:solidFill>
              </a:rPr>
              <a:t> </a:t>
            </a:r>
            <a:endParaRPr b="1" i="1">
              <a:solidFill>
                <a:srgbClr val="000000"/>
              </a:solidFill>
            </a:endParaRPr>
          </a:p>
          <a:p>
            <a:pPr marL="177800" marR="1028700" lvl="0" indent="0" algn="l" rtl="0">
              <a:lnSpc>
                <a:spcPct val="112000"/>
              </a:lnSpc>
              <a:spcBef>
                <a:spcPts val="300"/>
              </a:spcBef>
              <a:spcAft>
                <a:spcPts val="0"/>
              </a:spcAft>
              <a:buClr>
                <a:schemeClr val="dk1"/>
              </a:buClr>
              <a:buSzPts val="1100"/>
              <a:buFont typeface="Arial"/>
              <a:buNone/>
            </a:pPr>
            <a:r>
              <a:rPr lang="en-US" b="1" i="1">
                <a:solidFill>
                  <a:srgbClr val="000000"/>
                </a:solidFill>
              </a:rPr>
              <a:t>Subcontract:</a:t>
            </a:r>
            <a:r>
              <a:rPr lang="en-US">
                <a:solidFill>
                  <a:srgbClr val="000000"/>
                </a:solidFill>
              </a:rPr>
              <a:t> As defined in Federal Acquisition Regulation (FAR 19.701), Subcontract means any agreement (other than one involving an employer-employee relationship) entered by a government prime contractor or subcontractor calling for supplies and/or services required for performance of the contract, contract modification, or subcontract.</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152400" algn="l" rtl="0">
              <a:lnSpc>
                <a:spcPct val="115000"/>
              </a:lnSpc>
              <a:spcBef>
                <a:spcPts val="1200"/>
              </a:spcBef>
              <a:spcAft>
                <a:spcPts val="0"/>
              </a:spcAft>
              <a:buClr>
                <a:schemeClr val="dk1"/>
              </a:buClr>
              <a:buSzPts val="1100"/>
              <a:buFont typeface="Arial"/>
              <a:buNone/>
            </a:pPr>
            <a:r>
              <a:rPr lang="en-US" b="1" i="1">
                <a:solidFill>
                  <a:srgbClr val="000000"/>
                </a:solidFill>
                <a:highlight>
                  <a:srgbClr val="FFFFFF"/>
                </a:highlight>
              </a:rPr>
              <a:t>Subcontractor</a:t>
            </a:r>
            <a:r>
              <a:rPr lang="en-US" b="1">
                <a:solidFill>
                  <a:srgbClr val="000000"/>
                </a:solidFill>
                <a:highlight>
                  <a:srgbClr val="FFFFFF"/>
                </a:highlight>
              </a:rPr>
              <a:t> </a:t>
            </a:r>
            <a:r>
              <a:rPr lang="en-US">
                <a:solidFill>
                  <a:srgbClr val="000000"/>
                </a:solidFill>
                <a:highlight>
                  <a:srgbClr val="FFFFFF"/>
                </a:highlight>
              </a:rPr>
              <a:t>means any supplier, distributor, vendor, or firm that furnishes supplies or services to or for a prime contractor or another subcontractor.</a:t>
            </a:r>
            <a:endParaRPr>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Federal Government’s </a:t>
            </a:r>
            <a:r>
              <a:rPr lang="en-US" b="1">
                <a:solidFill>
                  <a:srgbClr val="000000"/>
                </a:solidFill>
                <a:highlight>
                  <a:srgbClr val="FFFFFF"/>
                </a:highlight>
              </a:rPr>
              <a:t>Subcontracting Program: </a:t>
            </a:r>
            <a:r>
              <a:rPr lang="en-US">
                <a:solidFill>
                  <a:srgbClr val="000000"/>
                </a:solidFill>
                <a:highlight>
                  <a:srgbClr val="FFFFFF"/>
                </a:highlight>
              </a:rPr>
              <a:t>The federal government has detailed regulations under FAR 19.7 – The Small Business Subcontracting Program that guide the federal government employees, and contractors on the requirements to provide subcontracting opportunities to Small and socio-economic businesses. The United States Congress created the SB Subcontracting Program under the Small Business Act to ensure SB receives maximum practicable opportunity to participate in Federal Government contracts.</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Therefore, small businesses should take time to read and get an understanding of the regulatory guidance.</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Understanding the FAR is the key to a lot of the question many SB have regarding Federal Government contracting.</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highlight>
                  <a:srgbClr val="FFFFFF"/>
                </a:highlight>
              </a:rPr>
              <a:t>Subcontract Plan:</a:t>
            </a:r>
            <a:r>
              <a:rPr lang="en-US">
                <a:solidFill>
                  <a:srgbClr val="000000"/>
                </a:solidFill>
                <a:highlight>
                  <a:srgbClr val="FFFFFF"/>
                </a:highlight>
              </a:rPr>
              <a:t> Is required when a Federal government Prime contract is awarded at a specific dollar amount (threshold) and has subcontracting possibilities. The Subcontracting Plan outlines the products and services that SB will perform on the contract.</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highlight>
                  <a:srgbClr val="FFFFFF"/>
                </a:highlight>
              </a:rPr>
              <a:t>What are the FAR regulations that govern the Federal Government SB Subcontracts Program?</a:t>
            </a:r>
            <a:endParaRPr b="1">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•FAR Subpart 19.7 Small Business Subcontracting Program</a:t>
            </a:r>
            <a:endParaRPr>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•FAR 52.219-8 Utilization of Small Business Concerns</a:t>
            </a:r>
            <a:endParaRPr>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•FAR 52.219-9 Small Business Subcontracting Plan</a:t>
            </a:r>
            <a:endParaRPr>
              <a:solidFill>
                <a:srgbClr val="000000"/>
              </a:solidFill>
              <a:highlight>
                <a:srgbClr val="FFFFFF"/>
              </a:highlight>
            </a:endParaRPr>
          </a:p>
          <a:p>
            <a:pPr marL="0" marR="1384300" lvl="0" indent="0" algn="l" rtl="0">
              <a:lnSpc>
                <a:spcPct val="115000"/>
              </a:lnSpc>
              <a:spcBef>
                <a:spcPts val="1200"/>
              </a:spcBef>
              <a:spcAft>
                <a:spcPts val="0"/>
              </a:spcAft>
              <a:buClr>
                <a:schemeClr val="dk1"/>
              </a:buClr>
              <a:buSzPts val="1100"/>
              <a:buFont typeface="Arial"/>
              <a:buNone/>
            </a:pPr>
            <a:r>
              <a:rPr lang="en-US" b="1">
                <a:solidFill>
                  <a:srgbClr val="000000"/>
                </a:solidFill>
              </a:rPr>
              <a:t>Limitations:</a:t>
            </a:r>
            <a:r>
              <a:rPr lang="en-US">
                <a:solidFill>
                  <a:srgbClr val="000000"/>
                </a:solidFill>
              </a:rPr>
              <a:t>  Although the Federal government regulates the subcontracting program, we do not have the authority to prescribe the amount of subcontracting to a small business or to use a particular small business.</a:t>
            </a:r>
            <a:endParaRPr>
              <a:solidFill>
                <a:srgbClr val="000000"/>
              </a:solidFill>
            </a:endParaRPr>
          </a:p>
          <a:p>
            <a:pPr marL="0" marR="1371600" lvl="0" indent="0" algn="l" rtl="0">
              <a:lnSpc>
                <a:spcPct val="300000"/>
              </a:lnSpc>
              <a:spcBef>
                <a:spcPts val="1200"/>
              </a:spcBef>
              <a:spcAft>
                <a:spcPts val="0"/>
              </a:spcAft>
              <a:buClr>
                <a:schemeClr val="dk1"/>
              </a:buClr>
              <a:buSzPts val="1100"/>
              <a:buFont typeface="Arial"/>
              <a:buNone/>
            </a:pPr>
            <a:r>
              <a:rPr lang="en-US" b="1">
                <a:solidFill>
                  <a:srgbClr val="000000"/>
                </a:solidFill>
              </a:rPr>
              <a:t>Benefits of being a subcontractor:</a:t>
            </a:r>
            <a:endParaRPr b="1">
              <a:solidFill>
                <a:srgbClr val="000000"/>
              </a:solidFill>
            </a:endParaRPr>
          </a:p>
          <a:p>
            <a:pPr marL="406400" marR="1346200" lvl="0" indent="0" algn="l" rtl="0">
              <a:lnSpc>
                <a:spcPct val="120000"/>
              </a:lnSpc>
              <a:spcBef>
                <a:spcPts val="300"/>
              </a:spcBef>
              <a:spcAft>
                <a:spcPts val="0"/>
              </a:spcAft>
              <a:buClr>
                <a:schemeClr val="dk1"/>
              </a:buClr>
              <a:buSzPts val="1100"/>
              <a:buFont typeface="Arial"/>
              <a:buNone/>
            </a:pPr>
            <a:r>
              <a:rPr lang="en-US">
                <a:solidFill>
                  <a:srgbClr val="000000"/>
                </a:solidFill>
              </a:rPr>
              <a:t>·       Subcontracting could be your starting point into the Federal Government marketplace.</a:t>
            </a:r>
            <a:endParaRPr>
              <a:solidFill>
                <a:srgbClr val="000000"/>
              </a:solidFill>
            </a:endParaRPr>
          </a:p>
          <a:p>
            <a:pPr marL="406400" marR="1028700" lvl="0" indent="0" algn="l" rtl="0">
              <a:lnSpc>
                <a:spcPct val="120000"/>
              </a:lnSpc>
              <a:spcBef>
                <a:spcPts val="0"/>
              </a:spcBef>
              <a:spcAft>
                <a:spcPts val="0"/>
              </a:spcAft>
              <a:buClr>
                <a:schemeClr val="dk1"/>
              </a:buClr>
              <a:buSzPts val="1100"/>
              <a:buFont typeface="Arial"/>
              <a:buNone/>
            </a:pPr>
            <a:r>
              <a:rPr lang="en-US">
                <a:solidFill>
                  <a:srgbClr val="000000"/>
                </a:solidFill>
              </a:rPr>
              <a:t>·       The simpler, faster, and less burdensome way to get into the Federal Government marketplace is through subcontracting.</a:t>
            </a:r>
            <a:endParaRPr>
              <a:solidFill>
                <a:srgbClr val="000000"/>
              </a:solidFill>
            </a:endParaRPr>
          </a:p>
          <a:p>
            <a:pPr marL="406400" marR="1739900" lvl="0" indent="0" algn="l" rtl="0">
              <a:lnSpc>
                <a:spcPct val="120000"/>
              </a:lnSpc>
              <a:spcBef>
                <a:spcPts val="0"/>
              </a:spcBef>
              <a:spcAft>
                <a:spcPts val="0"/>
              </a:spcAft>
              <a:buClr>
                <a:schemeClr val="dk1"/>
              </a:buClr>
              <a:buSzPts val="1100"/>
              <a:buFont typeface="Arial"/>
              <a:buNone/>
            </a:pPr>
            <a:r>
              <a:rPr lang="en-US">
                <a:solidFill>
                  <a:srgbClr val="000000"/>
                </a:solidFill>
              </a:rPr>
              <a:t>·       Subcontracting allows an SB to work with the Federal Government indirectly.</a:t>
            </a:r>
            <a:endParaRPr>
              <a:solidFill>
                <a:srgbClr val="000000"/>
              </a:solidFill>
            </a:endParaRPr>
          </a:p>
          <a:p>
            <a:pPr marL="406400" lvl="0" indent="0" algn="l" rtl="0">
              <a:lnSpc>
                <a:spcPct val="115000"/>
              </a:lnSpc>
              <a:spcBef>
                <a:spcPts val="1200"/>
              </a:spcBef>
              <a:spcAft>
                <a:spcPts val="0"/>
              </a:spcAft>
              <a:buClr>
                <a:schemeClr val="dk1"/>
              </a:buClr>
              <a:buSzPts val="1100"/>
              <a:buFont typeface="Arial"/>
              <a:buNone/>
            </a:pPr>
            <a:r>
              <a:rPr lang="en-US">
                <a:solidFill>
                  <a:srgbClr val="000000"/>
                </a:solidFill>
              </a:rPr>
              <a:t>·       Subcontracting builds capacity and creates past performance.</a:t>
            </a:r>
            <a:endParaRPr>
              <a:solidFill>
                <a:srgbClr val="000000"/>
              </a:solidFill>
            </a:endParaRPr>
          </a:p>
          <a:p>
            <a:pPr marL="406400" lvl="0" indent="0" algn="l" rtl="0">
              <a:lnSpc>
                <a:spcPct val="115000"/>
              </a:lnSpc>
              <a:spcBef>
                <a:spcPts val="1200"/>
              </a:spcBef>
              <a:spcAft>
                <a:spcPts val="0"/>
              </a:spcAft>
              <a:buClr>
                <a:schemeClr val="dk1"/>
              </a:buClr>
              <a:buSzPts val="1100"/>
              <a:buFont typeface="Arial"/>
              <a:buNone/>
            </a:pPr>
            <a:r>
              <a:rPr lang="en-US">
                <a:solidFill>
                  <a:srgbClr val="000000"/>
                </a:solidFill>
              </a:rPr>
              <a:t>·   	Allows more opportunities for small businesses.</a:t>
            </a:r>
            <a:endParaRPr>
              <a:solidFill>
                <a:srgbClr val="000000"/>
              </a:solidFill>
            </a:endParaRPr>
          </a:p>
          <a:p>
            <a:pPr marL="0" marR="787400" lvl="0" indent="0" algn="l" rtl="0">
              <a:lnSpc>
                <a:spcPct val="120000"/>
              </a:lnSpc>
              <a:spcBef>
                <a:spcPts val="400"/>
              </a:spcBef>
              <a:spcAft>
                <a:spcPts val="0"/>
              </a:spcAft>
              <a:buClr>
                <a:schemeClr val="dk1"/>
              </a:buClr>
              <a:buSzPts val="1100"/>
              <a:buFont typeface="Arial"/>
              <a:buNone/>
            </a:pPr>
            <a:endParaRPr b="1">
              <a:solidFill>
                <a:srgbClr val="000000"/>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marR="1028700" lvl="0" indent="0" algn="l" rtl="0">
              <a:lnSpc>
                <a:spcPct val="120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marR="1028700" lvl="0" indent="0" algn="l" rtl="0">
              <a:lnSpc>
                <a:spcPct val="120000"/>
              </a:lnSpc>
              <a:spcBef>
                <a:spcPts val="0"/>
              </a:spcBef>
              <a:spcAft>
                <a:spcPts val="0"/>
              </a:spcAft>
              <a:buClr>
                <a:schemeClr val="dk1"/>
              </a:buClr>
              <a:buSzPts val="1100"/>
              <a:buFont typeface="Arial"/>
              <a:buNone/>
            </a:pPr>
            <a:r>
              <a:rPr lang="en-US" b="1">
                <a:solidFill>
                  <a:srgbClr val="000000"/>
                </a:solidFill>
              </a:rPr>
              <a:t>Ways to become A federal government subcontractor:</a:t>
            </a:r>
            <a:endParaRPr b="1">
              <a:solidFill>
                <a:srgbClr val="000000"/>
              </a:solidFill>
            </a:endParaRPr>
          </a:p>
          <a:p>
            <a:pPr marL="469900" marR="1028700" lvl="0" indent="0" algn="l" rtl="0">
              <a:lnSpc>
                <a:spcPct val="120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marR="1028700" lvl="0" indent="0" algn="l" rtl="0">
              <a:lnSpc>
                <a:spcPct val="120000"/>
              </a:lnSpc>
              <a:spcBef>
                <a:spcPts val="1200"/>
              </a:spcBef>
              <a:spcAft>
                <a:spcPts val="0"/>
              </a:spcAft>
              <a:buClr>
                <a:schemeClr val="dk1"/>
              </a:buClr>
              <a:buSzPts val="1100"/>
              <a:buFont typeface="Arial"/>
              <a:buNone/>
            </a:pPr>
            <a:r>
              <a:rPr lang="en-US">
                <a:solidFill>
                  <a:srgbClr val="000000"/>
                </a:solidFill>
              </a:rPr>
              <a:t>·       Locate a prime or subcontractor currently working on a federal government prime or subcontract that utilize what you supply</a:t>
            </a:r>
            <a:endParaRPr>
              <a:solidFill>
                <a:srgbClr val="000000"/>
              </a:solidFill>
            </a:endParaRPr>
          </a:p>
          <a:p>
            <a:pPr marL="13843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Locate a firm that wants to establish a Team Arrangement for a government contract</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13843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o   Team Arrangement as it relates to being a subcontractor is defined in FAR 9.601 (2) a potential prime contractor agrees with one or more other companies to have them act as its subcontractors under a specified Government contract or acquisition program if they win the prime contract.</a:t>
            </a:r>
            <a:endParaRPr>
              <a:solidFill>
                <a:srgbClr val="000000"/>
              </a:solidFill>
            </a:endParaRPr>
          </a:p>
          <a:p>
            <a:pPr marL="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787400" lvl="0" indent="0" algn="l" rtl="0">
              <a:lnSpc>
                <a:spcPct val="120000"/>
              </a:lnSpc>
              <a:spcBef>
                <a:spcPts val="1200"/>
              </a:spcBef>
              <a:spcAft>
                <a:spcPts val="0"/>
              </a:spcAft>
              <a:buClr>
                <a:schemeClr val="dk1"/>
              </a:buClr>
              <a:buSzPts val="1100"/>
              <a:buFont typeface="Arial"/>
              <a:buNone/>
            </a:pPr>
            <a:r>
              <a:rPr lang="en-US">
                <a:solidFill>
                  <a:srgbClr val="000000"/>
                </a:solidFill>
              </a:rPr>
              <a:t>With that being said, there is a key term a SB should know before entering the federal subcontract space</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lvl="0" indent="0" algn="l" rtl="0">
              <a:lnSpc>
                <a:spcPct val="115000"/>
              </a:lnSpc>
              <a:spcBef>
                <a:spcPts val="1200"/>
              </a:spcBef>
              <a:spcAft>
                <a:spcPts val="0"/>
              </a:spcAft>
              <a:buClr>
                <a:schemeClr val="dk1"/>
              </a:buClr>
              <a:buSzPts val="1100"/>
              <a:buFont typeface="Arial"/>
              <a:buNone/>
            </a:pPr>
            <a:r>
              <a:rPr lang="en-US" b="1">
                <a:solidFill>
                  <a:srgbClr val="000000"/>
                </a:solidFill>
              </a:rPr>
              <a:t>Bait and Switch</a:t>
            </a:r>
            <a:endParaRPr b="1">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Providing information on a proposal but not being given the work once the contract has been awarded the contract.</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14400" marR="10287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lvl="0" indent="0" algn="l" rtl="0">
              <a:lnSpc>
                <a:spcPct val="115000"/>
              </a:lnSpc>
              <a:spcBef>
                <a:spcPts val="300"/>
              </a:spcBef>
              <a:spcAft>
                <a:spcPts val="0"/>
              </a:spcAft>
              <a:buClr>
                <a:schemeClr val="dk1"/>
              </a:buClr>
              <a:buSzPts val="1100"/>
              <a:buFont typeface="Arial"/>
              <a:buNone/>
            </a:pPr>
            <a:r>
              <a:rPr lang="en-US" b="1">
                <a:solidFill>
                  <a:srgbClr val="000000"/>
                </a:solidFill>
              </a:rPr>
              <a:t>Are you prepared to agree to the terms and conditions of a subcontract? Do you have the capacity, capability, and capital to perform a subcontract?</a:t>
            </a:r>
            <a:endParaRPr b="1">
              <a:solidFill>
                <a:srgbClr val="000000"/>
              </a:solidFill>
            </a:endParaRPr>
          </a:p>
          <a:p>
            <a:pPr marL="469900" marR="762000" lvl="0" indent="0" algn="l" rtl="0">
              <a:lnSpc>
                <a:spcPct val="120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lvl="0" indent="0" algn="l" rtl="0">
              <a:lnSpc>
                <a:spcPct val="115000"/>
              </a:lnSpc>
              <a:spcBef>
                <a:spcPts val="300"/>
              </a:spcBef>
              <a:spcAft>
                <a:spcPts val="0"/>
              </a:spcAft>
              <a:buClr>
                <a:schemeClr val="dk1"/>
              </a:buClr>
              <a:buSzPts val="1100"/>
              <a:buFont typeface="Arial"/>
              <a:buNone/>
            </a:pPr>
            <a:r>
              <a:rPr lang="en-US" b="1">
                <a:solidFill>
                  <a:srgbClr val="000000"/>
                </a:solidFill>
              </a:rPr>
              <a:t>Financial Capital:</a:t>
            </a:r>
            <a:endParaRPr b="1">
              <a:solidFill>
                <a:srgbClr val="000000"/>
              </a:solidFill>
            </a:endParaRPr>
          </a:p>
          <a:p>
            <a:pPr marL="927100" marR="762000" lvl="0" indent="0" algn="l" rtl="0">
              <a:lnSpc>
                <a:spcPct val="120000"/>
              </a:lnSpc>
              <a:spcBef>
                <a:spcPts val="0"/>
              </a:spcBef>
              <a:spcAft>
                <a:spcPts val="0"/>
              </a:spcAft>
              <a:buClr>
                <a:schemeClr val="dk1"/>
              </a:buClr>
              <a:buSzPts val="1100"/>
              <a:buFont typeface="Arial"/>
              <a:buNone/>
            </a:pPr>
            <a:r>
              <a:rPr lang="en-US">
                <a:solidFill>
                  <a:srgbClr val="000000"/>
                </a:solidFill>
              </a:rPr>
              <a:t>·       What is your financial strength?</a:t>
            </a:r>
            <a:endParaRPr>
              <a:solidFill>
                <a:srgbClr val="000000"/>
              </a:solidFill>
            </a:endParaRPr>
          </a:p>
          <a:p>
            <a:pPr marL="927100" marR="762000" lvl="0" indent="0" algn="l" rtl="0">
              <a:lnSpc>
                <a:spcPct val="120000"/>
              </a:lnSpc>
              <a:spcBef>
                <a:spcPts val="0"/>
              </a:spcBef>
              <a:spcAft>
                <a:spcPts val="0"/>
              </a:spcAft>
              <a:buClr>
                <a:schemeClr val="dk1"/>
              </a:buClr>
              <a:buSzPts val="1100"/>
              <a:buFont typeface="Arial"/>
              <a:buNone/>
            </a:pPr>
            <a:r>
              <a:rPr lang="en-US">
                <a:solidFill>
                  <a:srgbClr val="000000"/>
                </a:solidFill>
              </a:rPr>
              <a:t>·       Can you sustain the cost of the work and payroll on your own for 120 days if you have not received payment due to an issue because of schedule; improper documentation; sequestration; performance, or any other reason that might delay payment?</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marR="787400" lvl="0" indent="0" algn="l" rtl="0">
              <a:lnSpc>
                <a:spcPct val="120000"/>
              </a:lnSpc>
              <a:spcBef>
                <a:spcPts val="1200"/>
              </a:spcBef>
              <a:spcAft>
                <a:spcPts val="0"/>
              </a:spcAft>
              <a:buClr>
                <a:schemeClr val="dk1"/>
              </a:buClr>
              <a:buSzPts val="1100"/>
              <a:buFont typeface="Arial"/>
              <a:buNone/>
            </a:pPr>
            <a:r>
              <a:rPr lang="en-US" b="1">
                <a:solidFill>
                  <a:srgbClr val="000000"/>
                </a:solidFill>
              </a:rPr>
              <a:t>Capability:</a:t>
            </a:r>
            <a:endParaRPr b="1">
              <a:solidFill>
                <a:srgbClr val="000000"/>
              </a:solidFill>
            </a:endParaRPr>
          </a:p>
          <a:p>
            <a:pPr marL="4699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Do you have the proper experience? Have you done this before at the level of performance requested?</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Do you have the qualifications and certifications needed within your organization? If not do you have affiliates that have proven to be dependable with them? This is different than having access to affiliates with the qualifications that you have not worked with before.</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Quality requirements: If certifications or acknowledgements are required, will there be an added cost to your subcontracting business? See what additional fees may be involved with getting the needed certifications or acknowledgements, and how that will affect the ending subcontract price.</a:t>
            </a:r>
            <a:endParaRPr>
              <a:solidFill>
                <a:srgbClr val="000000"/>
              </a:solidFill>
            </a:endParaRPr>
          </a:p>
          <a:p>
            <a:pPr marL="9271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Who can I affiliate, or partner with especially to find staffing resources for general and special skillsets? Know your potential subcontractors NAICS and product and services codes</a:t>
            </a:r>
            <a:endParaRPr>
              <a:solidFill>
                <a:srgbClr val="000000"/>
              </a:solidFill>
            </a:endParaRPr>
          </a:p>
          <a:p>
            <a:pPr marL="469900" marR="787400" lvl="0" indent="0" algn="l" rtl="0">
              <a:lnSpc>
                <a:spcPct val="120000"/>
              </a:lnSpc>
              <a:spcBef>
                <a:spcPts val="3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lvl="0" indent="0" algn="l" rtl="0">
              <a:lnSpc>
                <a:spcPct val="115000"/>
              </a:lnSpc>
              <a:spcBef>
                <a:spcPts val="0"/>
              </a:spcBef>
              <a:spcAft>
                <a:spcPts val="0"/>
              </a:spcAft>
              <a:buClr>
                <a:schemeClr val="dk1"/>
              </a:buClr>
              <a:buSzPts val="1100"/>
              <a:buFont typeface="Arial"/>
              <a:buNone/>
            </a:pPr>
            <a:r>
              <a:rPr lang="en-US" b="1">
                <a:solidFill>
                  <a:srgbClr val="000000"/>
                </a:solidFill>
              </a:rPr>
              <a:t>Capacity to handle delays:</a:t>
            </a:r>
            <a:endParaRPr b="1">
              <a:solidFill>
                <a:srgbClr val="000000"/>
              </a:solidFill>
            </a:endParaRPr>
          </a:p>
          <a:p>
            <a:pPr marL="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20000"/>
              </a:lnSpc>
              <a:spcBef>
                <a:spcPts val="1200"/>
              </a:spcBef>
              <a:spcAft>
                <a:spcPts val="0"/>
              </a:spcAft>
              <a:buClr>
                <a:schemeClr val="dk1"/>
              </a:buClr>
              <a:buSzPts val="1100"/>
              <a:buFont typeface="Arial"/>
              <a:buNone/>
            </a:pP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endParaRPr>
          </a:p>
          <a:p>
            <a:pPr marL="0" lvl="0" indent="0" algn="l" rtl="0">
              <a:lnSpc>
                <a:spcPct val="115000"/>
              </a:lnSpc>
              <a:spcBef>
                <a:spcPts val="100"/>
              </a:spcBef>
              <a:spcAft>
                <a:spcPts val="0"/>
              </a:spcAft>
              <a:buClr>
                <a:schemeClr val="dk1"/>
              </a:buClr>
              <a:buSzPts val="1100"/>
              <a:buFont typeface="Arial"/>
              <a:buNone/>
            </a:pPr>
            <a:r>
              <a:rPr lang="en-US">
                <a:solidFill>
                  <a:srgbClr val="000000"/>
                </a:solidFill>
              </a:rPr>
              <a:t>A delay can be caused by you, your suppliers or by other contractors</a:t>
            </a:r>
            <a:endParaRPr>
              <a:solidFill>
                <a:srgbClr val="000000"/>
              </a:solidFill>
            </a:endParaRPr>
          </a:p>
          <a:p>
            <a:pPr marL="254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A delay in performing a subcontract may delay other projects you have in your pipeline.</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Although you have no control over the delay caused by dependency (other contractors or work that must be done prior to you starting your work) these delays may cause you to be negligent if you do not prepare ahead of time. It would be good to have a contingency plan in place for resources such as staff, affiliates and suppliers in case delay occurs to ensure your performance is not negligent on any contract.</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b="1">
              <a:solidFill>
                <a:srgbClr val="000000"/>
              </a:solidFill>
            </a:endParaRPr>
          </a:p>
          <a:p>
            <a:pPr marL="469900" lvl="0" indent="0" algn="l" rtl="0">
              <a:lnSpc>
                <a:spcPct val="115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lvl="0" indent="0" algn="l" rtl="0">
              <a:lnSpc>
                <a:spcPct val="115000"/>
              </a:lnSpc>
              <a:spcBef>
                <a:spcPts val="1200"/>
              </a:spcBef>
              <a:spcAft>
                <a:spcPts val="0"/>
              </a:spcAft>
              <a:buClr>
                <a:schemeClr val="dk1"/>
              </a:buClr>
              <a:buSzPts val="1100"/>
              <a:buFont typeface="Arial"/>
              <a:buNone/>
            </a:pPr>
            <a:r>
              <a:rPr lang="en-US" b="1">
                <a:solidFill>
                  <a:srgbClr val="000000"/>
                </a:solidFill>
              </a:rPr>
              <a:t>Performance Assessment:</a:t>
            </a:r>
            <a:endParaRPr b="1">
              <a:solidFill>
                <a:srgbClr val="000000"/>
              </a:solidFill>
            </a:endParaRPr>
          </a:p>
          <a:p>
            <a:pPr marL="927100" marR="1028700" lvl="0" indent="0" algn="l" rtl="0">
              <a:lnSpc>
                <a:spcPct val="120000"/>
              </a:lnSpc>
              <a:spcBef>
                <a:spcPts val="1200"/>
              </a:spcBef>
              <a:spcAft>
                <a:spcPts val="0"/>
              </a:spcAft>
              <a:buClr>
                <a:schemeClr val="dk1"/>
              </a:buClr>
              <a:buSzPts val="1100"/>
              <a:buFont typeface="Arial"/>
              <a:buNone/>
            </a:pPr>
            <a:r>
              <a:rPr lang="en-US">
                <a:solidFill>
                  <a:srgbClr val="000000"/>
                </a:solidFill>
              </a:rPr>
              <a:t>A Federal Government’s prime contractor’s overall contract performance assessment is dependent on all subcontractors’ performance. Poor performance by any subcontractor costs more money and jeopardizes the reputation of the prime and subcontracting team and the trust in the acquisition team (for both government and industry) who selected the contractor.</a:t>
            </a:r>
            <a:endParaRPr>
              <a:solidFill>
                <a:srgbClr val="000000"/>
              </a:solidFill>
            </a:endParaRPr>
          </a:p>
          <a:p>
            <a:pPr marL="9271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Thus, a Subcontractor’s poor performance can give them a bad name in the industry.</a:t>
            </a:r>
            <a:endParaRPr>
              <a:solidFill>
                <a:srgbClr val="000000"/>
              </a:solidFill>
            </a:endParaRPr>
          </a:p>
          <a:p>
            <a:pPr marL="9271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1028700" lvl="0" indent="0" algn="l" rtl="0">
              <a:lnSpc>
                <a:spcPct val="120000"/>
              </a:lnSpc>
              <a:spcBef>
                <a:spcPts val="300"/>
              </a:spcBef>
              <a:spcAft>
                <a:spcPts val="0"/>
              </a:spcAft>
              <a:buClr>
                <a:schemeClr val="dk1"/>
              </a:buClr>
              <a:buSzPts val="1100"/>
              <a:buFont typeface="Arial"/>
              <a:buNone/>
            </a:pPr>
            <a:r>
              <a:rPr lang="en-US">
                <a:solidFill>
                  <a:srgbClr val="000000"/>
                </a:solidFill>
              </a:rPr>
              <a:t>        	</a:t>
            </a:r>
            <a:r>
              <a:rPr lang="en-US" b="1">
                <a:solidFill>
                  <a:srgbClr val="000000"/>
                </a:solidFill>
              </a:rPr>
              <a:t>SB Subcontractor Past Performance</a:t>
            </a:r>
            <a:endParaRPr b="1">
              <a:solidFill>
                <a:srgbClr val="000000"/>
              </a:solidFill>
            </a:endParaRPr>
          </a:p>
          <a:p>
            <a:pPr marL="9144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SBA has issued a final rule on Past Performance Ratings for Small Business Joint Venture Members and Small Business First-Tier Subcontractors. This provision a past performance rating for work performed as a member of a joint venture or for work performed as a first-tier subcontractor when requested by the small business.</a:t>
            </a:r>
            <a:endParaRPr>
              <a:solidFill>
                <a:srgbClr val="000000"/>
              </a:solidFill>
            </a:endParaRPr>
          </a:p>
          <a:p>
            <a:pPr marL="9144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144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This past performance can be utilized to potentially satisfy the past performance requirement of a prime contract requirement. Thus, you want to ensure that you have performed as contractually agreed.</a:t>
            </a:r>
            <a:endParaRPr>
              <a:solidFill>
                <a:srgbClr val="000000"/>
              </a:solidFill>
            </a:endParaRPr>
          </a:p>
          <a:p>
            <a:pPr marL="1828800" marR="10287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endParaRPr>
              <a:solidFill>
                <a:srgbClr val="000000"/>
              </a:solidFill>
            </a:endParaRPr>
          </a:p>
          <a:p>
            <a:pPr marL="0" lvl="0" indent="0" algn="l" rtl="0">
              <a:lnSpc>
                <a:spcPct val="100000"/>
              </a:lnSpc>
              <a:spcBef>
                <a:spcPts val="1200"/>
              </a:spcBef>
              <a:spcAft>
                <a:spcPts val="0"/>
              </a:spcAft>
              <a:buSzPts val="1400"/>
              <a:buNone/>
            </a:pPr>
            <a:endParaRPr>
              <a:solidFill>
                <a:srgbClr val="000000"/>
              </a:solidFill>
            </a:endParaRPr>
          </a:p>
        </p:txBody>
      </p:sp>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3b662ac550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698500" marR="1028700" lvl="0" indent="-584200" algn="l" rtl="0">
              <a:lnSpc>
                <a:spcPct val="112000"/>
              </a:lnSpc>
              <a:spcBef>
                <a:spcPts val="300"/>
              </a:spcBef>
              <a:spcAft>
                <a:spcPts val="0"/>
              </a:spcAft>
              <a:buClr>
                <a:schemeClr val="dk1"/>
              </a:buClr>
              <a:buSzPts val="1100"/>
              <a:buFont typeface="Arial"/>
              <a:buNone/>
            </a:pPr>
            <a:r>
              <a:rPr lang="en-US" b="1">
                <a:solidFill>
                  <a:srgbClr val="000000"/>
                </a:solidFill>
              </a:rPr>
              <a:t>Key Definitions:</a:t>
            </a:r>
            <a:endParaRPr b="1">
              <a:solidFill>
                <a:srgbClr val="000000"/>
              </a:solidFill>
            </a:endParaRPr>
          </a:p>
          <a:p>
            <a:pPr marL="177800" marR="1028700" lvl="0" indent="0" algn="l" rtl="0">
              <a:lnSpc>
                <a:spcPct val="112000"/>
              </a:lnSpc>
              <a:spcBef>
                <a:spcPts val="300"/>
              </a:spcBef>
              <a:spcAft>
                <a:spcPts val="0"/>
              </a:spcAft>
              <a:buClr>
                <a:schemeClr val="dk1"/>
              </a:buClr>
              <a:buSzPts val="1100"/>
              <a:buFont typeface="Arial"/>
              <a:buNone/>
            </a:pPr>
            <a:r>
              <a:rPr lang="en-US" b="1" i="1">
                <a:solidFill>
                  <a:srgbClr val="000000"/>
                </a:solidFill>
              </a:rPr>
              <a:t> </a:t>
            </a:r>
            <a:endParaRPr b="1" i="1">
              <a:solidFill>
                <a:srgbClr val="000000"/>
              </a:solidFill>
            </a:endParaRPr>
          </a:p>
          <a:p>
            <a:pPr marL="177800" marR="1028700" lvl="0" indent="0" algn="l" rtl="0">
              <a:lnSpc>
                <a:spcPct val="112000"/>
              </a:lnSpc>
              <a:spcBef>
                <a:spcPts val="300"/>
              </a:spcBef>
              <a:spcAft>
                <a:spcPts val="0"/>
              </a:spcAft>
              <a:buClr>
                <a:schemeClr val="dk1"/>
              </a:buClr>
              <a:buSzPts val="1100"/>
              <a:buFont typeface="Arial"/>
              <a:buNone/>
            </a:pPr>
            <a:r>
              <a:rPr lang="en-US" b="1" i="1">
                <a:solidFill>
                  <a:srgbClr val="000000"/>
                </a:solidFill>
              </a:rPr>
              <a:t>Subcontract:</a:t>
            </a:r>
            <a:r>
              <a:rPr lang="en-US">
                <a:solidFill>
                  <a:srgbClr val="000000"/>
                </a:solidFill>
              </a:rPr>
              <a:t> As defined in Federal Acquisition Regulation (FAR 19.701), Subcontract means any agreement (other than one involving an employer-employee relationship) entered by a government prime contractor or subcontractor calling for supplies and/or services required for performance of the contract, contract modification, or subcontract.</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152400" algn="l" rtl="0">
              <a:lnSpc>
                <a:spcPct val="115000"/>
              </a:lnSpc>
              <a:spcBef>
                <a:spcPts val="1200"/>
              </a:spcBef>
              <a:spcAft>
                <a:spcPts val="0"/>
              </a:spcAft>
              <a:buClr>
                <a:schemeClr val="dk1"/>
              </a:buClr>
              <a:buSzPts val="1100"/>
              <a:buFont typeface="Arial"/>
              <a:buNone/>
            </a:pPr>
            <a:r>
              <a:rPr lang="en-US" b="1" i="1">
                <a:solidFill>
                  <a:srgbClr val="000000"/>
                </a:solidFill>
                <a:highlight>
                  <a:srgbClr val="FFFFFF"/>
                </a:highlight>
              </a:rPr>
              <a:t>Subcontractor</a:t>
            </a:r>
            <a:r>
              <a:rPr lang="en-US">
                <a:solidFill>
                  <a:srgbClr val="000000"/>
                </a:solidFill>
                <a:highlight>
                  <a:srgbClr val="FFFFFF"/>
                </a:highlight>
              </a:rPr>
              <a:t>[</a:t>
            </a:r>
            <a:r>
              <a:rPr lang="en-US" b="1">
                <a:solidFill>
                  <a:srgbClr val="000000"/>
                </a:solidFill>
                <a:highlight>
                  <a:srgbClr val="FFFFFF"/>
                </a:highlight>
              </a:rPr>
              <a:t> </a:t>
            </a:r>
            <a:r>
              <a:rPr lang="en-US">
                <a:solidFill>
                  <a:srgbClr val="000000"/>
                </a:solidFill>
                <a:highlight>
                  <a:srgbClr val="FFFFFF"/>
                </a:highlight>
              </a:rPr>
              <a:t>means any supplier, distributor, vendor, or firm that furnishes supplies or services to or for a prime contractor or another subcontractor.</a:t>
            </a:r>
            <a:endParaRPr>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Federal Government’s </a:t>
            </a:r>
            <a:r>
              <a:rPr lang="en-US" b="1">
                <a:solidFill>
                  <a:srgbClr val="000000"/>
                </a:solidFill>
                <a:highlight>
                  <a:srgbClr val="FFFFFF"/>
                </a:highlight>
              </a:rPr>
              <a:t>Subcontracting Program: </a:t>
            </a:r>
            <a:r>
              <a:rPr lang="en-US">
                <a:solidFill>
                  <a:srgbClr val="000000"/>
                </a:solidFill>
                <a:highlight>
                  <a:srgbClr val="FFFFFF"/>
                </a:highlight>
              </a:rPr>
              <a:t>The federal government has detailed regulations under FAR 19.7 – The Small Business Subcontracting Program that guide the federal government employees, and contractors on the requirements to provide subcontracting opportunities to Small and socio-economic businesses. The United States Congress created the SB Subcontracting Program under the Small Business Act to ensure SB receives maximum practicable opportunity to participate in Federal Government contracts.</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Therefore, small businesses should take time to read and get an understanding of the regulatory guidance.</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Understanding the FAR is the key to a lot of the question many SB have regarding Federal Government contracting.</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highlight>
                  <a:srgbClr val="FFFFFF"/>
                </a:highlight>
              </a:rPr>
              <a:t>Subcontract Plan:</a:t>
            </a:r>
            <a:r>
              <a:rPr lang="en-US">
                <a:solidFill>
                  <a:srgbClr val="000000"/>
                </a:solidFill>
                <a:highlight>
                  <a:srgbClr val="FFFFFF"/>
                </a:highlight>
              </a:rPr>
              <a:t> Is required when a Federal government Prime contract is awarded at a specific dollar amount (threshold) and has subcontracting possibilities. The Subcontracting Plan outlines the products and services that SB will perform on the contract.</a:t>
            </a:r>
            <a:endParaRPr>
              <a:solidFill>
                <a:srgbClr val="00000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highlight>
                  <a:srgbClr val="FFFFFF"/>
                </a:highlight>
              </a:rPr>
              <a:t>What are the FAR regulations that govern the Federal Government SB Subcontracts Program?</a:t>
            </a:r>
            <a:endParaRPr b="1">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•FAR Subpart 19.7 Small Business Subcontracting Program</a:t>
            </a:r>
            <a:endParaRPr>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•FAR 52.219-8 Utilization of Small Business Concerns</a:t>
            </a:r>
            <a:endParaRPr>
              <a:solidFill>
                <a:srgbClr val="000000"/>
              </a:solidFill>
              <a:highlight>
                <a:srgbClr val="FFFFFF"/>
              </a:highlight>
            </a:endParaRPr>
          </a:p>
          <a:p>
            <a:pPr marL="0" lvl="0" indent="152400" algn="l" rtl="0">
              <a:lnSpc>
                <a:spcPct val="115000"/>
              </a:lnSpc>
              <a:spcBef>
                <a:spcPts val="1200"/>
              </a:spcBef>
              <a:spcAft>
                <a:spcPts val="0"/>
              </a:spcAft>
              <a:buClr>
                <a:schemeClr val="dk1"/>
              </a:buClr>
              <a:buSzPts val="1100"/>
              <a:buFont typeface="Arial"/>
              <a:buNone/>
            </a:pPr>
            <a:r>
              <a:rPr lang="en-US">
                <a:solidFill>
                  <a:srgbClr val="000000"/>
                </a:solidFill>
                <a:highlight>
                  <a:srgbClr val="FFFFFF"/>
                </a:highlight>
              </a:rPr>
              <a:t>•FAR 52.219-9 Small Business Subcontracting Plan</a:t>
            </a:r>
            <a:endParaRPr>
              <a:solidFill>
                <a:srgbClr val="000000"/>
              </a:solidFill>
              <a:highlight>
                <a:srgbClr val="FFFFFF"/>
              </a:highlight>
            </a:endParaRPr>
          </a:p>
          <a:p>
            <a:pPr marL="0" marR="1384300" lvl="0" indent="0" algn="l" rtl="0">
              <a:lnSpc>
                <a:spcPct val="115000"/>
              </a:lnSpc>
              <a:spcBef>
                <a:spcPts val="1200"/>
              </a:spcBef>
              <a:spcAft>
                <a:spcPts val="0"/>
              </a:spcAft>
              <a:buClr>
                <a:schemeClr val="dk1"/>
              </a:buClr>
              <a:buSzPts val="1100"/>
              <a:buFont typeface="Arial"/>
              <a:buNone/>
            </a:pPr>
            <a:r>
              <a:rPr lang="en-US" b="1">
                <a:solidFill>
                  <a:srgbClr val="000000"/>
                </a:solidFill>
              </a:rPr>
              <a:t>Limitations:</a:t>
            </a:r>
            <a:r>
              <a:rPr lang="en-US">
                <a:solidFill>
                  <a:srgbClr val="000000"/>
                </a:solidFill>
              </a:rPr>
              <a:t>  Although the Federal government regulates the subcontracting program, we do not have the authority to prescribe the amount of subcontracting to a small business or to use a particular small business.</a:t>
            </a:r>
            <a:endParaRPr>
              <a:solidFill>
                <a:srgbClr val="000000"/>
              </a:solidFill>
            </a:endParaRPr>
          </a:p>
          <a:p>
            <a:pPr marL="0" marR="1371600" lvl="0" indent="0" algn="l" rtl="0">
              <a:lnSpc>
                <a:spcPct val="300000"/>
              </a:lnSpc>
              <a:spcBef>
                <a:spcPts val="1200"/>
              </a:spcBef>
              <a:spcAft>
                <a:spcPts val="0"/>
              </a:spcAft>
              <a:buClr>
                <a:schemeClr val="dk1"/>
              </a:buClr>
              <a:buSzPts val="1100"/>
              <a:buFont typeface="Arial"/>
              <a:buNone/>
            </a:pPr>
            <a:r>
              <a:rPr lang="en-US" b="1">
                <a:solidFill>
                  <a:srgbClr val="000000"/>
                </a:solidFill>
              </a:rPr>
              <a:t>Benefits of being a subcontractor:</a:t>
            </a:r>
            <a:endParaRPr b="1">
              <a:solidFill>
                <a:srgbClr val="000000"/>
              </a:solidFill>
            </a:endParaRPr>
          </a:p>
          <a:p>
            <a:pPr marL="406400" marR="1346200" lvl="0" indent="0" algn="l" rtl="0">
              <a:lnSpc>
                <a:spcPct val="120000"/>
              </a:lnSpc>
              <a:spcBef>
                <a:spcPts val="300"/>
              </a:spcBef>
              <a:spcAft>
                <a:spcPts val="0"/>
              </a:spcAft>
              <a:buClr>
                <a:schemeClr val="dk1"/>
              </a:buClr>
              <a:buSzPts val="1100"/>
              <a:buFont typeface="Arial"/>
              <a:buNone/>
            </a:pPr>
            <a:r>
              <a:rPr lang="en-US">
                <a:solidFill>
                  <a:srgbClr val="000000"/>
                </a:solidFill>
              </a:rPr>
              <a:t>·       Subcontracting could be your starting point into the Federal Government marketplace.</a:t>
            </a:r>
            <a:endParaRPr>
              <a:solidFill>
                <a:srgbClr val="000000"/>
              </a:solidFill>
            </a:endParaRPr>
          </a:p>
          <a:p>
            <a:pPr marL="406400" marR="1028700" lvl="0" indent="0" algn="l" rtl="0">
              <a:lnSpc>
                <a:spcPct val="120000"/>
              </a:lnSpc>
              <a:spcBef>
                <a:spcPts val="0"/>
              </a:spcBef>
              <a:spcAft>
                <a:spcPts val="0"/>
              </a:spcAft>
              <a:buClr>
                <a:schemeClr val="dk1"/>
              </a:buClr>
              <a:buSzPts val="1100"/>
              <a:buFont typeface="Arial"/>
              <a:buNone/>
            </a:pPr>
            <a:r>
              <a:rPr lang="en-US">
                <a:solidFill>
                  <a:srgbClr val="000000"/>
                </a:solidFill>
              </a:rPr>
              <a:t>·       The simpler, faster, and less burdensome way to get into the Federal Government marketplace is through subcontracting.</a:t>
            </a:r>
            <a:endParaRPr>
              <a:solidFill>
                <a:srgbClr val="000000"/>
              </a:solidFill>
            </a:endParaRPr>
          </a:p>
          <a:p>
            <a:pPr marL="406400" marR="1739900" lvl="0" indent="0" algn="l" rtl="0">
              <a:lnSpc>
                <a:spcPct val="120000"/>
              </a:lnSpc>
              <a:spcBef>
                <a:spcPts val="0"/>
              </a:spcBef>
              <a:spcAft>
                <a:spcPts val="0"/>
              </a:spcAft>
              <a:buClr>
                <a:schemeClr val="dk1"/>
              </a:buClr>
              <a:buSzPts val="1100"/>
              <a:buFont typeface="Arial"/>
              <a:buNone/>
            </a:pPr>
            <a:r>
              <a:rPr lang="en-US">
                <a:solidFill>
                  <a:srgbClr val="000000"/>
                </a:solidFill>
              </a:rPr>
              <a:t>·       Subcontracting allows an SB to work with the Federal Government indirectly.</a:t>
            </a:r>
            <a:endParaRPr>
              <a:solidFill>
                <a:srgbClr val="000000"/>
              </a:solidFill>
            </a:endParaRPr>
          </a:p>
          <a:p>
            <a:pPr marL="406400" lvl="0" indent="0" algn="l" rtl="0">
              <a:lnSpc>
                <a:spcPct val="115000"/>
              </a:lnSpc>
              <a:spcBef>
                <a:spcPts val="1200"/>
              </a:spcBef>
              <a:spcAft>
                <a:spcPts val="0"/>
              </a:spcAft>
              <a:buClr>
                <a:schemeClr val="dk1"/>
              </a:buClr>
              <a:buSzPts val="1100"/>
              <a:buFont typeface="Arial"/>
              <a:buNone/>
            </a:pPr>
            <a:r>
              <a:rPr lang="en-US">
                <a:solidFill>
                  <a:srgbClr val="000000"/>
                </a:solidFill>
              </a:rPr>
              <a:t>·       Subcontracting builds capacity and creates past performance.</a:t>
            </a:r>
            <a:endParaRPr>
              <a:solidFill>
                <a:srgbClr val="000000"/>
              </a:solidFill>
            </a:endParaRPr>
          </a:p>
          <a:p>
            <a:pPr marL="406400" lvl="0" indent="0" algn="l" rtl="0">
              <a:lnSpc>
                <a:spcPct val="115000"/>
              </a:lnSpc>
              <a:spcBef>
                <a:spcPts val="1200"/>
              </a:spcBef>
              <a:spcAft>
                <a:spcPts val="0"/>
              </a:spcAft>
              <a:buClr>
                <a:schemeClr val="dk1"/>
              </a:buClr>
              <a:buSzPts val="1100"/>
              <a:buFont typeface="Arial"/>
              <a:buNone/>
            </a:pPr>
            <a:r>
              <a:rPr lang="en-US">
                <a:solidFill>
                  <a:srgbClr val="000000"/>
                </a:solidFill>
              </a:rPr>
              <a:t>·   	Allows more opportunities for small businesses.</a:t>
            </a:r>
            <a:endParaRPr>
              <a:solidFill>
                <a:srgbClr val="000000"/>
              </a:solidFill>
            </a:endParaRPr>
          </a:p>
          <a:p>
            <a:pPr marL="0" marR="787400" lvl="0" indent="0" algn="l" rtl="0">
              <a:lnSpc>
                <a:spcPct val="120000"/>
              </a:lnSpc>
              <a:spcBef>
                <a:spcPts val="400"/>
              </a:spcBef>
              <a:spcAft>
                <a:spcPts val="0"/>
              </a:spcAft>
              <a:buClr>
                <a:schemeClr val="dk1"/>
              </a:buClr>
              <a:buSzPts val="1100"/>
              <a:buFont typeface="Arial"/>
              <a:buNone/>
            </a:pPr>
            <a:endParaRPr b="1">
              <a:solidFill>
                <a:srgbClr val="000000"/>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marR="1028700" lvl="0" indent="0" algn="l" rtl="0">
              <a:lnSpc>
                <a:spcPct val="120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marR="1028700" lvl="0" indent="0" algn="l" rtl="0">
              <a:lnSpc>
                <a:spcPct val="120000"/>
              </a:lnSpc>
              <a:spcBef>
                <a:spcPts val="0"/>
              </a:spcBef>
              <a:spcAft>
                <a:spcPts val="0"/>
              </a:spcAft>
              <a:buClr>
                <a:schemeClr val="dk1"/>
              </a:buClr>
              <a:buSzPts val="1100"/>
              <a:buFont typeface="Arial"/>
              <a:buNone/>
            </a:pPr>
            <a:r>
              <a:rPr lang="en-US" b="1">
                <a:solidFill>
                  <a:srgbClr val="000000"/>
                </a:solidFill>
              </a:rPr>
              <a:t>Ways to become A federal government subcontractor:</a:t>
            </a:r>
            <a:endParaRPr b="1">
              <a:solidFill>
                <a:srgbClr val="000000"/>
              </a:solidFill>
            </a:endParaRPr>
          </a:p>
          <a:p>
            <a:pPr marL="469900" marR="1028700" lvl="0" indent="0" algn="l" rtl="0">
              <a:lnSpc>
                <a:spcPct val="120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marR="1028700" lvl="0" indent="0" algn="l" rtl="0">
              <a:lnSpc>
                <a:spcPct val="120000"/>
              </a:lnSpc>
              <a:spcBef>
                <a:spcPts val="1200"/>
              </a:spcBef>
              <a:spcAft>
                <a:spcPts val="0"/>
              </a:spcAft>
              <a:buClr>
                <a:schemeClr val="dk1"/>
              </a:buClr>
              <a:buSzPts val="1100"/>
              <a:buFont typeface="Arial"/>
              <a:buNone/>
            </a:pPr>
            <a:r>
              <a:rPr lang="en-US">
                <a:solidFill>
                  <a:srgbClr val="000000"/>
                </a:solidFill>
              </a:rPr>
              <a:t>·       Locate a prime or subcontractor currently working on a federal government prime or subcontract that utilize what you supply</a:t>
            </a:r>
            <a:endParaRPr>
              <a:solidFill>
                <a:srgbClr val="000000"/>
              </a:solidFill>
            </a:endParaRPr>
          </a:p>
          <a:p>
            <a:pPr marL="13843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Locate a firm that wants to establish a Team Arrangement for a government contract</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13843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o   Team Arrangement as it relates to being a subcontractor is defined in FAR 9.601 (2) a potential prime contractor agrees with one or more other companies to have them act as its subcontractors under a specified Government contract or acquisition program if they win the prime contract.</a:t>
            </a:r>
            <a:endParaRPr>
              <a:solidFill>
                <a:srgbClr val="000000"/>
              </a:solidFill>
            </a:endParaRPr>
          </a:p>
          <a:p>
            <a:pPr marL="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787400" lvl="0" indent="0" algn="l" rtl="0">
              <a:lnSpc>
                <a:spcPct val="120000"/>
              </a:lnSpc>
              <a:spcBef>
                <a:spcPts val="1200"/>
              </a:spcBef>
              <a:spcAft>
                <a:spcPts val="0"/>
              </a:spcAft>
              <a:buClr>
                <a:schemeClr val="dk1"/>
              </a:buClr>
              <a:buSzPts val="1100"/>
              <a:buFont typeface="Arial"/>
              <a:buNone/>
            </a:pPr>
            <a:r>
              <a:rPr lang="en-US">
                <a:solidFill>
                  <a:srgbClr val="000000"/>
                </a:solidFill>
              </a:rPr>
              <a:t>With that being said, there is a key term a SB should know before entering the federal subcontract space</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lvl="0" indent="0" algn="l" rtl="0">
              <a:lnSpc>
                <a:spcPct val="115000"/>
              </a:lnSpc>
              <a:spcBef>
                <a:spcPts val="1200"/>
              </a:spcBef>
              <a:spcAft>
                <a:spcPts val="0"/>
              </a:spcAft>
              <a:buClr>
                <a:schemeClr val="dk1"/>
              </a:buClr>
              <a:buSzPts val="1100"/>
              <a:buFont typeface="Arial"/>
              <a:buNone/>
            </a:pPr>
            <a:r>
              <a:rPr lang="en-US" b="1">
                <a:solidFill>
                  <a:srgbClr val="000000"/>
                </a:solidFill>
              </a:rPr>
              <a:t>Bait and Switch</a:t>
            </a:r>
            <a:endParaRPr b="1">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Providing information on a proposal but not being given the work once the contract has been awarded the contract.</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14400" marR="10287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lvl="0" indent="0" algn="l" rtl="0">
              <a:lnSpc>
                <a:spcPct val="115000"/>
              </a:lnSpc>
              <a:spcBef>
                <a:spcPts val="300"/>
              </a:spcBef>
              <a:spcAft>
                <a:spcPts val="0"/>
              </a:spcAft>
              <a:buClr>
                <a:schemeClr val="dk1"/>
              </a:buClr>
              <a:buSzPts val="1100"/>
              <a:buFont typeface="Arial"/>
              <a:buNone/>
            </a:pPr>
            <a:r>
              <a:rPr lang="en-US" b="1">
                <a:solidFill>
                  <a:srgbClr val="000000"/>
                </a:solidFill>
              </a:rPr>
              <a:t>Are you prepared to agree to the terms and conditions of a subcontract? Do you have the capacity, capability, and capital to perform a subcontract?</a:t>
            </a:r>
            <a:endParaRPr b="1">
              <a:solidFill>
                <a:srgbClr val="000000"/>
              </a:solidFill>
            </a:endParaRPr>
          </a:p>
          <a:p>
            <a:pPr marL="469900" marR="762000" lvl="0" indent="0" algn="l" rtl="0">
              <a:lnSpc>
                <a:spcPct val="120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lvl="0" indent="0" algn="l" rtl="0">
              <a:lnSpc>
                <a:spcPct val="115000"/>
              </a:lnSpc>
              <a:spcBef>
                <a:spcPts val="300"/>
              </a:spcBef>
              <a:spcAft>
                <a:spcPts val="0"/>
              </a:spcAft>
              <a:buClr>
                <a:schemeClr val="dk1"/>
              </a:buClr>
              <a:buSzPts val="1100"/>
              <a:buFont typeface="Arial"/>
              <a:buNone/>
            </a:pPr>
            <a:r>
              <a:rPr lang="en-US" b="1">
                <a:solidFill>
                  <a:srgbClr val="000000"/>
                </a:solidFill>
              </a:rPr>
              <a:t>Financial Capital:</a:t>
            </a:r>
            <a:endParaRPr b="1">
              <a:solidFill>
                <a:srgbClr val="000000"/>
              </a:solidFill>
            </a:endParaRPr>
          </a:p>
          <a:p>
            <a:pPr marL="927100" marR="762000" lvl="0" indent="0" algn="l" rtl="0">
              <a:lnSpc>
                <a:spcPct val="120000"/>
              </a:lnSpc>
              <a:spcBef>
                <a:spcPts val="0"/>
              </a:spcBef>
              <a:spcAft>
                <a:spcPts val="0"/>
              </a:spcAft>
              <a:buClr>
                <a:schemeClr val="dk1"/>
              </a:buClr>
              <a:buSzPts val="1100"/>
              <a:buFont typeface="Arial"/>
              <a:buNone/>
            </a:pPr>
            <a:r>
              <a:rPr lang="en-US">
                <a:solidFill>
                  <a:srgbClr val="000000"/>
                </a:solidFill>
              </a:rPr>
              <a:t>·       What is your financial strength?</a:t>
            </a:r>
            <a:endParaRPr>
              <a:solidFill>
                <a:srgbClr val="000000"/>
              </a:solidFill>
            </a:endParaRPr>
          </a:p>
          <a:p>
            <a:pPr marL="927100" marR="762000" lvl="0" indent="0" algn="l" rtl="0">
              <a:lnSpc>
                <a:spcPct val="120000"/>
              </a:lnSpc>
              <a:spcBef>
                <a:spcPts val="0"/>
              </a:spcBef>
              <a:spcAft>
                <a:spcPts val="0"/>
              </a:spcAft>
              <a:buClr>
                <a:schemeClr val="dk1"/>
              </a:buClr>
              <a:buSzPts val="1100"/>
              <a:buFont typeface="Arial"/>
              <a:buNone/>
            </a:pPr>
            <a:r>
              <a:rPr lang="en-US">
                <a:solidFill>
                  <a:srgbClr val="000000"/>
                </a:solidFill>
              </a:rPr>
              <a:t>·       Can you sustain the cost of the work and payroll on your own for 120 days if you have not received payment due to an issue because of schedule; improper documentation; sequestration; performance, or any other reason that might delay payment?</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marR="787400" lvl="0" indent="0" algn="l" rtl="0">
              <a:lnSpc>
                <a:spcPct val="120000"/>
              </a:lnSpc>
              <a:spcBef>
                <a:spcPts val="1200"/>
              </a:spcBef>
              <a:spcAft>
                <a:spcPts val="0"/>
              </a:spcAft>
              <a:buClr>
                <a:schemeClr val="dk1"/>
              </a:buClr>
              <a:buSzPts val="1100"/>
              <a:buFont typeface="Arial"/>
              <a:buNone/>
            </a:pPr>
            <a:r>
              <a:rPr lang="en-US" b="1">
                <a:solidFill>
                  <a:srgbClr val="000000"/>
                </a:solidFill>
              </a:rPr>
              <a:t>Capability:</a:t>
            </a:r>
            <a:endParaRPr b="1">
              <a:solidFill>
                <a:srgbClr val="000000"/>
              </a:solidFill>
            </a:endParaRPr>
          </a:p>
          <a:p>
            <a:pPr marL="4699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Do you have the proper experience? Have you done this before at the level of performance requested?</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       Do you have the qualifications and certifications needed within your organization? If not do you have affiliates that have proven to be dependable with them? This is different than having access to affiliates with the qualifications that you have not worked with before.</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Quality requirements: If certifications or acknowledgements are required, will there be an added cost to your subcontracting business? See what additional fees may be involved with getting the needed certifications or acknowledgements, and how that will affect the ending subcontract price.</a:t>
            </a:r>
            <a:endParaRPr>
              <a:solidFill>
                <a:srgbClr val="000000"/>
              </a:solidFill>
            </a:endParaRPr>
          </a:p>
          <a:p>
            <a:pPr marL="9271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Who can I affiliate, or partner with especially to find staffing resources for general and special skillsets? Know your potential subcontractors NAICS and product and services codes</a:t>
            </a:r>
            <a:endParaRPr>
              <a:solidFill>
                <a:srgbClr val="000000"/>
              </a:solidFill>
            </a:endParaRPr>
          </a:p>
          <a:p>
            <a:pPr marL="469900" marR="787400" lvl="0" indent="0" algn="l" rtl="0">
              <a:lnSpc>
                <a:spcPct val="120000"/>
              </a:lnSpc>
              <a:spcBef>
                <a:spcPts val="3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469900" lvl="0" indent="0" algn="l" rtl="0">
              <a:lnSpc>
                <a:spcPct val="115000"/>
              </a:lnSpc>
              <a:spcBef>
                <a:spcPts val="0"/>
              </a:spcBef>
              <a:spcAft>
                <a:spcPts val="0"/>
              </a:spcAft>
              <a:buClr>
                <a:schemeClr val="dk1"/>
              </a:buClr>
              <a:buSzPts val="1100"/>
              <a:buFont typeface="Arial"/>
              <a:buNone/>
            </a:pPr>
            <a:r>
              <a:rPr lang="en-US" b="1">
                <a:solidFill>
                  <a:srgbClr val="000000"/>
                </a:solidFill>
              </a:rPr>
              <a:t>Capacity to handle delays:</a:t>
            </a:r>
            <a:endParaRPr b="1">
              <a:solidFill>
                <a:srgbClr val="000000"/>
              </a:solidFill>
            </a:endParaRPr>
          </a:p>
          <a:p>
            <a:pPr marL="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20000"/>
              </a:lnSpc>
              <a:spcBef>
                <a:spcPts val="1200"/>
              </a:spcBef>
              <a:spcAft>
                <a:spcPts val="0"/>
              </a:spcAft>
              <a:buClr>
                <a:schemeClr val="dk1"/>
              </a:buClr>
              <a:buSzPts val="1100"/>
              <a:buFont typeface="Arial"/>
              <a:buNone/>
            </a:pP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endParaRPr>
          </a:p>
          <a:p>
            <a:pPr marL="0" lvl="0" indent="0" algn="l" rtl="0">
              <a:lnSpc>
                <a:spcPct val="115000"/>
              </a:lnSpc>
              <a:spcBef>
                <a:spcPts val="100"/>
              </a:spcBef>
              <a:spcAft>
                <a:spcPts val="0"/>
              </a:spcAft>
              <a:buClr>
                <a:schemeClr val="dk1"/>
              </a:buClr>
              <a:buSzPts val="1100"/>
              <a:buFont typeface="Arial"/>
              <a:buNone/>
            </a:pPr>
            <a:r>
              <a:rPr lang="en-US">
                <a:solidFill>
                  <a:srgbClr val="000000"/>
                </a:solidFill>
              </a:rPr>
              <a:t>A delay can be caused by you, your suppliers or by other contractors</a:t>
            </a:r>
            <a:endParaRPr>
              <a:solidFill>
                <a:srgbClr val="000000"/>
              </a:solidFill>
            </a:endParaRPr>
          </a:p>
          <a:p>
            <a:pPr marL="254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A delay in performing a subcontract may delay other projects you have in your pipeline.</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Although you have no control over the delay caused by dependency (other contractors or work that must be done prior to you starting your work) these delays may cause you to be negligent if you do not prepare ahead of time. It would be good to have a contingency plan in place for resources such as staff, affiliates and suppliers in case delay occurs to ensure your performance is not negligent on any contract.</a:t>
            </a:r>
            <a:endParaRPr>
              <a:solidFill>
                <a:srgbClr val="000000"/>
              </a:solidFill>
            </a:endParaRPr>
          </a:p>
          <a:p>
            <a:pPr marL="25400" marR="7874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469900" lvl="0" indent="0" algn="l" rtl="0">
              <a:lnSpc>
                <a:spcPct val="115000"/>
              </a:lnSpc>
              <a:spcBef>
                <a:spcPts val="1200"/>
              </a:spcBef>
              <a:spcAft>
                <a:spcPts val="0"/>
              </a:spcAft>
              <a:buClr>
                <a:schemeClr val="dk1"/>
              </a:buClr>
              <a:buSzPts val="1100"/>
              <a:buFont typeface="Arial"/>
              <a:buNone/>
            </a:pPr>
            <a:r>
              <a:rPr lang="en-US" b="1">
                <a:solidFill>
                  <a:srgbClr val="000000"/>
                </a:solidFill>
              </a:rPr>
              <a:t>Performance Assessment:</a:t>
            </a:r>
            <a:endParaRPr b="1">
              <a:solidFill>
                <a:srgbClr val="000000"/>
              </a:solidFill>
            </a:endParaRPr>
          </a:p>
          <a:p>
            <a:pPr marL="927100" marR="1028700" lvl="0" indent="0" algn="l" rtl="0">
              <a:lnSpc>
                <a:spcPct val="120000"/>
              </a:lnSpc>
              <a:spcBef>
                <a:spcPts val="1200"/>
              </a:spcBef>
              <a:spcAft>
                <a:spcPts val="0"/>
              </a:spcAft>
              <a:buClr>
                <a:schemeClr val="dk1"/>
              </a:buClr>
              <a:buSzPts val="1100"/>
              <a:buFont typeface="Arial"/>
              <a:buNone/>
            </a:pPr>
            <a:r>
              <a:rPr lang="en-US">
                <a:solidFill>
                  <a:srgbClr val="000000"/>
                </a:solidFill>
              </a:rPr>
              <a:t>A Federal Government’s prime contractor’s overall contract performance assessment is dependent on all subcontractors’ performance. Poor performance by any subcontractor costs more money and jeopardizes the reputation of the prime and subcontracting team and the trust in the acquisition team (for both government and industry) who selected the contractor.</a:t>
            </a:r>
            <a:endParaRPr>
              <a:solidFill>
                <a:srgbClr val="000000"/>
              </a:solidFill>
            </a:endParaRPr>
          </a:p>
          <a:p>
            <a:pPr marL="9271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Thus, a Subcontractor’s poor performance can give them a bad name in the industry.</a:t>
            </a:r>
            <a:endParaRPr>
              <a:solidFill>
                <a:srgbClr val="000000"/>
              </a:solidFill>
            </a:endParaRPr>
          </a:p>
          <a:p>
            <a:pPr marL="9271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1028700" lvl="0" indent="0" algn="l" rtl="0">
              <a:lnSpc>
                <a:spcPct val="120000"/>
              </a:lnSpc>
              <a:spcBef>
                <a:spcPts val="300"/>
              </a:spcBef>
              <a:spcAft>
                <a:spcPts val="0"/>
              </a:spcAft>
              <a:buClr>
                <a:schemeClr val="dk1"/>
              </a:buClr>
              <a:buSzPts val="1100"/>
              <a:buFont typeface="Arial"/>
              <a:buNone/>
            </a:pPr>
            <a:r>
              <a:rPr lang="en-US">
                <a:solidFill>
                  <a:srgbClr val="000000"/>
                </a:solidFill>
              </a:rPr>
              <a:t>        	</a:t>
            </a:r>
            <a:r>
              <a:rPr lang="en-US" b="1">
                <a:solidFill>
                  <a:srgbClr val="000000"/>
                </a:solidFill>
              </a:rPr>
              <a:t>SB Subcontractor Past Performance</a:t>
            </a:r>
            <a:endParaRPr b="1">
              <a:solidFill>
                <a:srgbClr val="000000"/>
              </a:solidFill>
            </a:endParaRPr>
          </a:p>
          <a:p>
            <a:pPr marL="9144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SBA has issued a final rule on Past Performance Ratings for Small Business Joint Venture Members and Small Business First-Tier Subcontractors. This provision a past performance rating for work performed as a member of a joint venture or for work performed as a first-tier subcontractor when requested by the small business.</a:t>
            </a:r>
            <a:endParaRPr>
              <a:solidFill>
                <a:srgbClr val="000000"/>
              </a:solidFill>
            </a:endParaRPr>
          </a:p>
          <a:p>
            <a:pPr marL="9144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 </a:t>
            </a:r>
            <a:endParaRPr>
              <a:solidFill>
                <a:srgbClr val="000000"/>
              </a:solidFill>
            </a:endParaRPr>
          </a:p>
          <a:p>
            <a:pPr marL="914400" marR="1028700" lvl="0" indent="0" algn="l" rtl="0">
              <a:lnSpc>
                <a:spcPct val="120000"/>
              </a:lnSpc>
              <a:spcBef>
                <a:spcPts val="300"/>
              </a:spcBef>
              <a:spcAft>
                <a:spcPts val="0"/>
              </a:spcAft>
              <a:buClr>
                <a:schemeClr val="dk1"/>
              </a:buClr>
              <a:buSzPts val="1100"/>
              <a:buFont typeface="Arial"/>
              <a:buNone/>
            </a:pPr>
            <a:r>
              <a:rPr lang="en-US">
                <a:solidFill>
                  <a:srgbClr val="000000"/>
                </a:solidFill>
              </a:rPr>
              <a:t>This past performance can be utilized to potentially satisfy the past performance requirement of a prime contract requirement. Thus, you want to ensure that you have performed as contractually agreed.</a:t>
            </a:r>
            <a:endParaRPr>
              <a:solidFill>
                <a:srgbClr val="000000"/>
              </a:solidFill>
            </a:endParaRPr>
          </a:p>
        </p:txBody>
      </p:sp>
      <p:sp>
        <p:nvSpPr>
          <p:cNvPr id="92" name="Google Shape;92;g13b662ac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a609690e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t>Market Research Tips:</a:t>
            </a:r>
            <a:endParaRPr b="1"/>
          </a:p>
          <a:p>
            <a:pPr marL="469900" lvl="0" indent="0" algn="l" rtl="0">
              <a:lnSpc>
                <a:spcPct val="115000"/>
              </a:lnSpc>
              <a:spcBef>
                <a:spcPts val="1200"/>
              </a:spcBef>
              <a:spcAft>
                <a:spcPts val="0"/>
              </a:spcAft>
              <a:buClr>
                <a:schemeClr val="dk1"/>
              </a:buClr>
              <a:buSzPts val="1100"/>
              <a:buFont typeface="Arial"/>
              <a:buNone/>
            </a:pPr>
            <a:r>
              <a:rPr lang="en-US" b="1"/>
              <a:t> </a:t>
            </a:r>
            <a:endParaRPr b="1"/>
          </a:p>
          <a:p>
            <a:pPr marL="91440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lnSpc>
                <a:spcPct val="115000"/>
              </a:lnSpc>
              <a:spcBef>
                <a:spcPts val="1200"/>
              </a:spcBef>
              <a:spcAft>
                <a:spcPts val="0"/>
              </a:spcAft>
              <a:buClr>
                <a:schemeClr val="dk1"/>
              </a:buClr>
              <a:buSzPts val="1100"/>
              <a:buFont typeface="Arial"/>
              <a:buNone/>
            </a:pPr>
            <a:r>
              <a:rPr lang="en-US" b="1"/>
              <a:t>Marketing:</a:t>
            </a:r>
            <a:r>
              <a:rPr lang="en-US"/>
              <a:t> When I say Marketing, I am not referring to</a:t>
            </a:r>
            <a:r>
              <a:rPr lang="en-US" b="1"/>
              <a:t> </a:t>
            </a:r>
            <a:r>
              <a:rPr lang="en-US"/>
              <a:t>“selling.” Marketing is planning a strategy to promote your product or service to gain interest and, influence of specific consumers/groups where the product/service can meet a need. Marketing is creating interest by demonstrating compatibility and solution to meet a need. Thus, you must be aware of the following:</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0" marR="762000" lvl="0" indent="0" algn="l" rtl="0">
              <a:lnSpc>
                <a:spcPct val="120000"/>
              </a:lnSpc>
              <a:spcBef>
                <a:spcPts val="1200"/>
              </a:spcBef>
              <a:spcAft>
                <a:spcPts val="0"/>
              </a:spcAft>
              <a:buClr>
                <a:schemeClr val="dk1"/>
              </a:buClr>
              <a:buSzPts val="1100"/>
              <a:buFont typeface="Arial"/>
              <a:buNone/>
            </a:pPr>
            <a:r>
              <a:rPr lang="en-US" b="1"/>
              <a:t>Knowing the NAICS </a:t>
            </a:r>
            <a:r>
              <a:rPr lang="en-US"/>
              <a:t>The North American Industry Classification System (NAICS) economic classification system used to classify economic activity. Know the NAICS of the industries that can benefit from your product or service and how your product / service fit into their business model? Identifying the NAICS of those you are prepared to do business with, allows you to strategically target ideal prospects and look for opportunities.</a:t>
            </a:r>
            <a:endParaRPr/>
          </a:p>
          <a:p>
            <a:pPr marL="0" lvl="0" indent="0" algn="l" rtl="0">
              <a:spcBef>
                <a:spcPts val="360"/>
              </a:spcBef>
              <a:spcAft>
                <a:spcPts val="0"/>
              </a:spcAft>
              <a:buClr>
                <a:schemeClr val="dk1"/>
              </a:buClr>
              <a:buSzPts val="1400"/>
              <a:buFont typeface="Arial"/>
              <a:buNone/>
            </a:pPr>
            <a:endParaRPr/>
          </a:p>
          <a:p>
            <a:pPr marL="0" marR="762000" lvl="0" indent="0" algn="l" rtl="0">
              <a:lnSpc>
                <a:spcPct val="120000"/>
              </a:lnSpc>
              <a:spcBef>
                <a:spcPts val="300"/>
              </a:spcBef>
              <a:spcAft>
                <a:spcPts val="0"/>
              </a:spcAft>
              <a:buClr>
                <a:schemeClr val="dk1"/>
              </a:buClr>
              <a:buSzPts val="1100"/>
              <a:buFont typeface="Arial"/>
              <a:buNone/>
            </a:pPr>
            <a:r>
              <a:rPr lang="en-US" b="1"/>
              <a:t>Knowing the marketplace:</a:t>
            </a:r>
            <a:r>
              <a:rPr lang="en-US"/>
              <a:t> Identifying who, what &amp; how</a:t>
            </a:r>
            <a:endParaRPr/>
          </a:p>
          <a:p>
            <a:pPr marL="749300" marR="762000" lvl="0" indent="-165100" algn="l" rtl="0">
              <a:lnSpc>
                <a:spcPct val="120000"/>
              </a:lnSpc>
              <a:spcBef>
                <a:spcPts val="300"/>
              </a:spcBef>
              <a:spcAft>
                <a:spcPts val="0"/>
              </a:spcAft>
              <a:buClr>
                <a:schemeClr val="dk1"/>
              </a:buClr>
              <a:buSzPts val="1100"/>
              <a:buFont typeface="Arial"/>
              <a:buNone/>
            </a:pPr>
            <a:r>
              <a:rPr lang="en-US"/>
              <a:t>§  What type of work do you want to do? Targeted market</a:t>
            </a:r>
            <a:endParaRPr/>
          </a:p>
          <a:p>
            <a:pPr marL="749300" marR="762000" lvl="0" indent="-165100" algn="l" rtl="0">
              <a:lnSpc>
                <a:spcPct val="120000"/>
              </a:lnSpc>
              <a:spcBef>
                <a:spcPts val="300"/>
              </a:spcBef>
              <a:spcAft>
                <a:spcPts val="0"/>
              </a:spcAft>
              <a:buClr>
                <a:schemeClr val="dk1"/>
              </a:buClr>
              <a:buSzPts val="1100"/>
              <a:buFont typeface="Arial"/>
              <a:buNone/>
            </a:pPr>
            <a:r>
              <a:rPr lang="en-US"/>
              <a:t>§  Who do you want to do it with? Affiliates</a:t>
            </a:r>
            <a:endParaRPr/>
          </a:p>
          <a:p>
            <a:pPr marL="749300" marR="762000" lvl="0" indent="-165100" algn="l" rtl="0">
              <a:lnSpc>
                <a:spcPct val="120000"/>
              </a:lnSpc>
              <a:spcBef>
                <a:spcPts val="300"/>
              </a:spcBef>
              <a:spcAft>
                <a:spcPts val="0"/>
              </a:spcAft>
              <a:buClr>
                <a:schemeClr val="dk1"/>
              </a:buClr>
              <a:buSzPts val="1100"/>
              <a:buFont typeface="Arial"/>
              <a:buNone/>
            </a:pPr>
            <a:r>
              <a:rPr lang="en-US"/>
              <a:t>§  Who do you want to do it for? Customer</a:t>
            </a:r>
            <a:endParaRPr/>
          </a:p>
          <a:p>
            <a:pPr marL="749300" marR="762000" lvl="0" indent="-165100" algn="l" rtl="0">
              <a:lnSpc>
                <a:spcPct val="120000"/>
              </a:lnSpc>
              <a:spcBef>
                <a:spcPts val="300"/>
              </a:spcBef>
              <a:spcAft>
                <a:spcPts val="0"/>
              </a:spcAft>
              <a:buClr>
                <a:schemeClr val="dk1"/>
              </a:buClr>
              <a:buSzPts val="1100"/>
              <a:buFont typeface="Arial"/>
              <a:buNone/>
            </a:pPr>
            <a:r>
              <a:rPr lang="en-US"/>
              <a:t>§  Who is buying: What agencies and contractors that have prime or subcontracts can utilize my product or service? These are also customers</a:t>
            </a:r>
            <a:endParaRPr/>
          </a:p>
          <a:p>
            <a:pPr marL="749300" marR="762000" lvl="0" indent="-165100" algn="l" rtl="0">
              <a:lnSpc>
                <a:spcPct val="120000"/>
              </a:lnSpc>
              <a:spcBef>
                <a:spcPts val="300"/>
              </a:spcBef>
              <a:spcAft>
                <a:spcPts val="0"/>
              </a:spcAft>
              <a:buClr>
                <a:schemeClr val="dk1"/>
              </a:buClr>
              <a:buSzPts val="1100"/>
              <a:buFont typeface="Arial"/>
              <a:buNone/>
            </a:pPr>
            <a:r>
              <a:rPr lang="en-US"/>
              <a:t>§  Who is my target market currently buying from? Your competitors</a:t>
            </a:r>
            <a:endParaRPr/>
          </a:p>
          <a:p>
            <a:pPr marL="0" marR="762000" lvl="0" indent="0" algn="l" rtl="0">
              <a:lnSpc>
                <a:spcPct val="120000"/>
              </a:lnSpc>
              <a:spcBef>
                <a:spcPts val="300"/>
              </a:spcBef>
              <a:spcAft>
                <a:spcPts val="0"/>
              </a:spcAft>
              <a:buClr>
                <a:schemeClr val="dk1"/>
              </a:buClr>
              <a:buSzPts val="1100"/>
              <a:buFont typeface="Arial"/>
              <a:buNone/>
            </a:pPr>
            <a:r>
              <a:rPr lang="en-US" b="1"/>
              <a:t> </a:t>
            </a:r>
            <a:endParaRPr b="1"/>
          </a:p>
          <a:p>
            <a:pPr marL="0" marR="787400" lvl="0" indent="0" algn="l" rtl="0">
              <a:lnSpc>
                <a:spcPct val="120000"/>
              </a:lnSpc>
              <a:spcBef>
                <a:spcPts val="1200"/>
              </a:spcBef>
              <a:spcAft>
                <a:spcPts val="0"/>
              </a:spcAft>
              <a:buClr>
                <a:schemeClr val="dk1"/>
              </a:buClr>
              <a:buSzPts val="1100"/>
              <a:buFont typeface="Arial"/>
              <a:buNone/>
            </a:pPr>
            <a:r>
              <a:rPr lang="en-US" b="1"/>
              <a:t>Do your market research:  </a:t>
            </a:r>
            <a:r>
              <a:rPr lang="en-US"/>
              <a:t>Market research is</a:t>
            </a:r>
            <a:r>
              <a:rPr lang="en-US" b="1"/>
              <a:t> </a:t>
            </a:r>
            <a:r>
              <a:rPr lang="en-US"/>
              <a:t>collecting and analyzing information about capabilities and need within the market. Effective marketing requires in depth research into the buying habits of the potential customer.</a:t>
            </a:r>
            <a:endParaRPr/>
          </a:p>
          <a:p>
            <a:pPr marL="0" marR="762000" lvl="0" indent="0" algn="l" rtl="0">
              <a:lnSpc>
                <a:spcPct val="120000"/>
              </a:lnSpc>
              <a:spcBef>
                <a:spcPts val="1200"/>
              </a:spcBef>
              <a:spcAft>
                <a:spcPts val="0"/>
              </a:spcAft>
              <a:buClr>
                <a:schemeClr val="dk1"/>
              </a:buClr>
              <a:buSzPts val="1100"/>
              <a:buFont typeface="Arial"/>
              <a:buNone/>
            </a:pPr>
            <a:r>
              <a:rPr lang="en-US"/>
              <a:t> </a:t>
            </a:r>
            <a:endParaRPr/>
          </a:p>
          <a:p>
            <a:pPr marL="927100" marR="1028700" lvl="0" indent="0" algn="l" rtl="0">
              <a:lnSpc>
                <a:spcPct val="120000"/>
              </a:lnSpc>
              <a:spcBef>
                <a:spcPts val="300"/>
              </a:spcBef>
              <a:spcAft>
                <a:spcPts val="0"/>
              </a:spcAft>
              <a:buClr>
                <a:schemeClr val="dk1"/>
              </a:buClr>
              <a:buSzPts val="1100"/>
              <a:buFont typeface="Arial"/>
              <a:buNone/>
            </a:pPr>
            <a:r>
              <a:rPr lang="en-US"/>
              <a:t>·       It is essential that the SB is knowledgeable of how their product / service specifically fits into the selected company’s business model, BEFORE reaching out to the customer.</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927100" marR="762000" lvl="0" indent="0" algn="l" rtl="0">
              <a:lnSpc>
                <a:spcPct val="120000"/>
              </a:lnSpc>
              <a:spcBef>
                <a:spcPts val="1200"/>
              </a:spcBef>
              <a:spcAft>
                <a:spcPts val="0"/>
              </a:spcAft>
              <a:buClr>
                <a:schemeClr val="dk1"/>
              </a:buClr>
              <a:buSzPts val="1100"/>
              <a:buFont typeface="Arial"/>
              <a:buNone/>
            </a:pPr>
            <a:r>
              <a:rPr lang="en-US"/>
              <a:t>·       Thus, intelligence gathering is a vital part of marketing to effectively determine the right approach. Here are some suggestions</a:t>
            </a:r>
            <a:endParaRPr/>
          </a:p>
          <a:p>
            <a:pPr marL="927100" marR="787400" lvl="0" indent="-101600" algn="l" rtl="0">
              <a:lnSpc>
                <a:spcPct val="120000"/>
              </a:lnSpc>
              <a:spcBef>
                <a:spcPts val="0"/>
              </a:spcBef>
              <a:spcAft>
                <a:spcPts val="0"/>
              </a:spcAft>
              <a:buClr>
                <a:schemeClr val="dk1"/>
              </a:buClr>
              <a:buSzPts val="1100"/>
              <a:buFont typeface="Arial"/>
              <a:buNone/>
            </a:pPr>
            <a:r>
              <a:rPr lang="en-US"/>
              <a:t>•  Visit their website to obtain information that helps you understand a company better and give you a strategic advantage. SB can obtain valuable information from the website such as</a:t>
            </a:r>
            <a:r>
              <a:rPr lang="en-US" b="1"/>
              <a:t>:</a:t>
            </a:r>
            <a:endParaRPr b="1"/>
          </a:p>
          <a:p>
            <a:pPr marL="1384300" lvl="0" indent="-330200" algn="l" rtl="0">
              <a:lnSpc>
                <a:spcPct val="115000"/>
              </a:lnSpc>
              <a:spcBef>
                <a:spcPts val="300"/>
              </a:spcBef>
              <a:spcAft>
                <a:spcPts val="0"/>
              </a:spcAft>
              <a:buClr>
                <a:schemeClr val="dk1"/>
              </a:buClr>
              <a:buSzPts val="1100"/>
              <a:buFont typeface="Arial"/>
              <a:buNone/>
            </a:pPr>
            <a:r>
              <a:rPr lang="en-US"/>
              <a:t>●          The type of subcontract opportunities</a:t>
            </a:r>
            <a:endParaRPr/>
          </a:p>
          <a:p>
            <a:pPr marL="1384300" marR="889000" lvl="0" indent="-330200" algn="l" rtl="0">
              <a:lnSpc>
                <a:spcPct val="120000"/>
              </a:lnSpc>
              <a:spcBef>
                <a:spcPts val="300"/>
              </a:spcBef>
              <a:spcAft>
                <a:spcPts val="0"/>
              </a:spcAft>
              <a:buClr>
                <a:schemeClr val="dk1"/>
              </a:buClr>
              <a:buSzPts val="1100"/>
              <a:buFont typeface="Arial"/>
              <a:buNone/>
            </a:pPr>
            <a:r>
              <a:rPr lang="en-US"/>
              <a:t>●          How to become a subcontractor (supplier, partner, etc..) or how to do business with the organization</a:t>
            </a:r>
            <a:endParaRPr/>
          </a:p>
          <a:p>
            <a:pPr marL="1384300" lvl="0" indent="-330200" algn="l" rtl="0">
              <a:lnSpc>
                <a:spcPct val="115000"/>
              </a:lnSpc>
              <a:spcBef>
                <a:spcPts val="1200"/>
              </a:spcBef>
              <a:spcAft>
                <a:spcPts val="0"/>
              </a:spcAft>
              <a:buClr>
                <a:schemeClr val="dk1"/>
              </a:buClr>
              <a:buSzPts val="1100"/>
              <a:buFont typeface="Arial"/>
              <a:buNone/>
            </a:pPr>
            <a:r>
              <a:rPr lang="en-US"/>
              <a:t>●          Existing suppliers</a:t>
            </a:r>
            <a:endParaRPr/>
          </a:p>
          <a:p>
            <a:pPr marL="1384300" lvl="0" indent="-330200" algn="l" rtl="0">
              <a:lnSpc>
                <a:spcPct val="115000"/>
              </a:lnSpc>
              <a:spcBef>
                <a:spcPts val="1200"/>
              </a:spcBef>
              <a:spcAft>
                <a:spcPts val="0"/>
              </a:spcAft>
              <a:buClr>
                <a:schemeClr val="dk1"/>
              </a:buClr>
              <a:buSzPts val="1100"/>
              <a:buFont typeface="Arial"/>
              <a:buNone/>
            </a:pPr>
            <a:r>
              <a:rPr lang="en-US"/>
              <a:t>●          Subcontractor requirements</a:t>
            </a:r>
            <a:endParaRPr/>
          </a:p>
          <a:p>
            <a:pPr marL="1384300" lvl="0" indent="-330200" algn="l" rtl="0">
              <a:lnSpc>
                <a:spcPct val="115000"/>
              </a:lnSpc>
              <a:spcBef>
                <a:spcPts val="300"/>
              </a:spcBef>
              <a:spcAft>
                <a:spcPts val="0"/>
              </a:spcAft>
              <a:buClr>
                <a:schemeClr val="dk1"/>
              </a:buClr>
              <a:buSzPts val="1100"/>
              <a:buFont typeface="Arial"/>
              <a:buNone/>
            </a:pPr>
            <a:r>
              <a:rPr lang="en-US"/>
              <a:t>●          Events (where you can meet influencers)</a:t>
            </a:r>
            <a:endParaRPr/>
          </a:p>
          <a:p>
            <a:pPr marL="1384300" lvl="0" indent="-330200" algn="l" rtl="0">
              <a:lnSpc>
                <a:spcPct val="115000"/>
              </a:lnSpc>
              <a:spcBef>
                <a:spcPts val="300"/>
              </a:spcBef>
              <a:spcAft>
                <a:spcPts val="0"/>
              </a:spcAft>
              <a:buClr>
                <a:schemeClr val="dk1"/>
              </a:buClr>
              <a:buSzPts val="1100"/>
              <a:buFont typeface="Arial"/>
              <a:buNone/>
            </a:pPr>
            <a:r>
              <a:rPr lang="en-US"/>
              <a:t>●          Identify what they need</a:t>
            </a:r>
            <a:endParaRPr/>
          </a:p>
          <a:p>
            <a:pPr marL="0" marR="762000" lvl="0" indent="0" algn="l" rtl="0">
              <a:lnSpc>
                <a:spcPct val="120000"/>
              </a:lnSpc>
              <a:spcBef>
                <a:spcPts val="300"/>
              </a:spcBef>
              <a:spcAft>
                <a:spcPts val="0"/>
              </a:spcAft>
              <a:buClr>
                <a:schemeClr val="dk1"/>
              </a:buClr>
              <a:buSzPts val="1100"/>
              <a:buFont typeface="Arial"/>
              <a:buNone/>
            </a:pPr>
            <a:r>
              <a:rPr lang="en-US"/>
              <a:t> </a:t>
            </a:r>
            <a:endParaRPr/>
          </a:p>
          <a:p>
            <a:pPr marL="469900" marR="1028700" lvl="0" indent="0" algn="l" rtl="0">
              <a:lnSpc>
                <a:spcPct val="120000"/>
              </a:lnSpc>
              <a:spcBef>
                <a:spcPts val="0"/>
              </a:spcBef>
              <a:spcAft>
                <a:spcPts val="0"/>
              </a:spcAft>
              <a:buClr>
                <a:schemeClr val="dk1"/>
              </a:buClr>
              <a:buSzPts val="1100"/>
              <a:buFont typeface="Arial"/>
              <a:buNone/>
            </a:pPr>
            <a:r>
              <a:rPr lang="en-US" b="1"/>
              <a:t>Build Relationships:</a:t>
            </a:r>
            <a:r>
              <a:rPr lang="en-US"/>
              <a:t> Relationships always matter, and relationships with Federal government suppliers are no exception, and first impressions are lasting.</a:t>
            </a:r>
            <a:endParaRPr/>
          </a:p>
          <a:p>
            <a:pPr marL="0" lvl="0" indent="0" algn="l" rtl="0">
              <a:spcBef>
                <a:spcPts val="360"/>
              </a:spcBef>
              <a:spcAft>
                <a:spcPts val="0"/>
              </a:spcAft>
              <a:buClr>
                <a:schemeClr val="dk1"/>
              </a:buClr>
              <a:buSzPts val="1400"/>
              <a:buFont typeface="Arial"/>
              <a:buNone/>
            </a:pPr>
            <a:r>
              <a:rPr lang="en-US"/>
              <a:t>Remember it is a Process. Thus, you will need to follow that company’s acquisition process verbatim.</a:t>
            </a:r>
            <a:r>
              <a:rPr lang="en-US" b="1"/>
              <a:t>: </a:t>
            </a:r>
            <a:r>
              <a:rPr lang="en-US"/>
              <a:t>New suppliers/subcontractors are an unknown. Unknowns represent ·       RISK in business.</a:t>
            </a:r>
            <a:endParaRPr/>
          </a:p>
          <a:p>
            <a:pPr marL="927100" marR="1028700" lvl="0" indent="0" algn="l" rtl="0">
              <a:lnSpc>
                <a:spcPct val="120000"/>
              </a:lnSpc>
              <a:spcBef>
                <a:spcPts val="300"/>
              </a:spcBef>
              <a:spcAft>
                <a:spcPts val="0"/>
              </a:spcAft>
              <a:buClr>
                <a:schemeClr val="dk1"/>
              </a:buClr>
              <a:buSzPts val="1100"/>
              <a:buFont typeface="Arial"/>
              <a:buNone/>
            </a:pPr>
            <a:r>
              <a:rPr lang="en-US"/>
              <a:t>·       Thus, be willing to go through a cultivation process to gain trust. TRUST in an unknown's capacity to perform MUST BE EARNED.</a:t>
            </a:r>
            <a:endParaRPr/>
          </a:p>
          <a:p>
            <a:pPr marL="927100" marR="1028700" lvl="0" indent="0" algn="l" rtl="0">
              <a:lnSpc>
                <a:spcPct val="120000"/>
              </a:lnSpc>
              <a:spcBef>
                <a:spcPts val="0"/>
              </a:spcBef>
              <a:spcAft>
                <a:spcPts val="0"/>
              </a:spcAft>
              <a:buClr>
                <a:schemeClr val="dk1"/>
              </a:buClr>
              <a:buSzPts val="1100"/>
              <a:buFont typeface="Arial"/>
              <a:buNone/>
            </a:pPr>
            <a:r>
              <a:rPr lang="en-US"/>
              <a:t>·       It is recommended that the SB develop a strategy to introduce themselves and inspire the firm to award them a subcontract by utilizing the information they have obtained through researching the organization’s processes, procedures and need.</a:t>
            </a:r>
            <a:endParaRPr/>
          </a:p>
          <a:p>
            <a:pPr marL="927100" marR="1028700" lvl="0" indent="0" algn="l" rtl="0">
              <a:lnSpc>
                <a:spcPct val="120000"/>
              </a:lnSpc>
              <a:spcBef>
                <a:spcPts val="0"/>
              </a:spcBef>
              <a:spcAft>
                <a:spcPts val="0"/>
              </a:spcAft>
              <a:buClr>
                <a:schemeClr val="dk1"/>
              </a:buClr>
              <a:buSzPts val="1100"/>
              <a:buFont typeface="Arial"/>
              <a:buNone/>
            </a:pPr>
            <a:r>
              <a:rPr lang="en-US"/>
              <a:t>·       Remember your looking to form long-term relationships.</a:t>
            </a:r>
            <a:endParaRPr/>
          </a:p>
          <a:p>
            <a:pPr marL="927100" marR="762000" lvl="0" indent="0" algn="l" rtl="0">
              <a:lnSpc>
                <a:spcPct val="120000"/>
              </a:lnSpc>
              <a:spcBef>
                <a:spcPts val="300"/>
              </a:spcBef>
              <a:spcAft>
                <a:spcPts val="0"/>
              </a:spcAft>
              <a:buClr>
                <a:schemeClr val="dk1"/>
              </a:buClr>
              <a:buSzPts val="1100"/>
              <a:buFont typeface="Arial"/>
              <a:buNone/>
            </a:pPr>
            <a:r>
              <a:rPr lang="en-US"/>
              <a:t> </a:t>
            </a:r>
            <a:endParaRPr/>
          </a:p>
          <a:p>
            <a:pPr marL="469900" marR="1028700" lvl="0" indent="0" algn="l" rtl="0">
              <a:lnSpc>
                <a:spcPct val="120000"/>
              </a:lnSpc>
              <a:spcBef>
                <a:spcPts val="500"/>
              </a:spcBef>
              <a:spcAft>
                <a:spcPts val="0"/>
              </a:spcAft>
              <a:buClr>
                <a:schemeClr val="dk1"/>
              </a:buClr>
              <a:buSzPts val="1100"/>
              <a:buFont typeface="Arial"/>
              <a:buNone/>
            </a:pPr>
            <a:endParaRPr b="1">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b="1"/>
              <a:t> </a:t>
            </a:r>
            <a:endParaRPr b="1"/>
          </a:p>
          <a:p>
            <a:pPr marL="469900" lvl="0" indent="0" algn="l" rtl="0">
              <a:lnSpc>
                <a:spcPct val="115000"/>
              </a:lnSpc>
              <a:spcBef>
                <a:spcPts val="1200"/>
              </a:spcBef>
              <a:spcAft>
                <a:spcPts val="0"/>
              </a:spcAft>
              <a:buClr>
                <a:schemeClr val="dk1"/>
              </a:buClr>
              <a:buSzPts val="1100"/>
              <a:buFont typeface="Arial"/>
              <a:buNone/>
            </a:pPr>
            <a:r>
              <a:rPr lang="en-US" b="1"/>
              <a:t>Pricing Tips:</a:t>
            </a:r>
            <a:endParaRPr b="1"/>
          </a:p>
          <a:p>
            <a:pPr marL="469900" marR="495300" lvl="0" indent="0" algn="l" rtl="0">
              <a:lnSpc>
                <a:spcPct val="120000"/>
              </a:lnSpc>
              <a:spcBef>
                <a:spcPts val="0"/>
              </a:spcBef>
              <a:spcAft>
                <a:spcPts val="0"/>
              </a:spcAft>
              <a:buClr>
                <a:schemeClr val="dk1"/>
              </a:buClr>
              <a:buSzPts val="1100"/>
              <a:buFont typeface="Arial"/>
              <a:buNone/>
            </a:pPr>
            <a:r>
              <a:rPr lang="en-US" b="1"/>
              <a:t> </a:t>
            </a:r>
            <a:endParaRPr b="1"/>
          </a:p>
          <a:p>
            <a:pPr marL="469900" marR="495300" lvl="0" indent="0" algn="l" rtl="0">
              <a:lnSpc>
                <a:spcPct val="120000"/>
              </a:lnSpc>
              <a:spcBef>
                <a:spcPts val="0"/>
              </a:spcBef>
              <a:spcAft>
                <a:spcPts val="0"/>
              </a:spcAft>
              <a:buClr>
                <a:schemeClr val="dk1"/>
              </a:buClr>
              <a:buSzPts val="1100"/>
              <a:buFont typeface="Arial"/>
              <a:buNone/>
            </a:pPr>
            <a:r>
              <a:rPr lang="en-US" b="1"/>
              <a:t>Know the expenses to provide your company’s product and service:</a:t>
            </a:r>
            <a:r>
              <a:rPr lang="en-US"/>
              <a:t> </a:t>
            </a:r>
            <a:endParaRPr/>
          </a:p>
          <a:p>
            <a:pPr marL="927100" marR="495300" lvl="0" indent="-101600" algn="l" rtl="0">
              <a:lnSpc>
                <a:spcPct val="120000"/>
              </a:lnSpc>
              <a:spcBef>
                <a:spcPts val="0"/>
              </a:spcBef>
              <a:spcAft>
                <a:spcPts val="0"/>
              </a:spcAft>
              <a:buClr>
                <a:schemeClr val="dk1"/>
              </a:buClr>
              <a:buSzPts val="1100"/>
              <a:buFont typeface="Arial"/>
              <a:buNone/>
            </a:pPr>
            <a:r>
              <a:rPr lang="en-US"/>
              <a:t>•  Winning a contract or an increase in sales, does not mean you have made a profit or covered your expenses.</a:t>
            </a:r>
            <a:endParaRPr/>
          </a:p>
          <a:p>
            <a:pPr marL="927100" marR="495300" lvl="0" indent="-101600" algn="l" rtl="0">
              <a:lnSpc>
                <a:spcPct val="120000"/>
              </a:lnSpc>
              <a:spcBef>
                <a:spcPts val="0"/>
              </a:spcBef>
              <a:spcAft>
                <a:spcPts val="0"/>
              </a:spcAft>
              <a:buClr>
                <a:schemeClr val="dk1"/>
              </a:buClr>
              <a:buSzPts val="1100"/>
              <a:buFont typeface="Arial"/>
              <a:buNone/>
            </a:pPr>
            <a:r>
              <a:rPr lang="en-US"/>
              <a:t>•   You must know the true cost to identify what you need to break even, make a profit or to make an intelligent decision to bid. So often I hear of subcontractors not being able to complete a contract because they did not bid correctly and no longer have the financial capacity to continue.</a:t>
            </a:r>
            <a:endParaRPr/>
          </a:p>
          <a:p>
            <a:pPr marL="927100" marR="495300" lvl="0" indent="-101600" algn="l" rtl="0">
              <a:lnSpc>
                <a:spcPct val="120000"/>
              </a:lnSpc>
              <a:spcBef>
                <a:spcPts val="0"/>
              </a:spcBef>
              <a:spcAft>
                <a:spcPts val="0"/>
              </a:spcAft>
              <a:buClr>
                <a:schemeClr val="dk1"/>
              </a:buClr>
              <a:buSzPts val="1100"/>
              <a:buFont typeface="Arial"/>
              <a:buNone/>
            </a:pPr>
            <a:r>
              <a:rPr lang="en-US"/>
              <a:t>•  However, tracking expenditures provides the data needed to make an intelligent decision</a:t>
            </a:r>
            <a:endParaRPr/>
          </a:p>
          <a:p>
            <a:pPr marL="927100" marR="495300" lvl="0" indent="-101600" algn="l" rtl="0">
              <a:lnSpc>
                <a:spcPct val="120000"/>
              </a:lnSpc>
              <a:spcBef>
                <a:spcPts val="0"/>
              </a:spcBef>
              <a:spcAft>
                <a:spcPts val="0"/>
              </a:spcAft>
              <a:buClr>
                <a:schemeClr val="dk1"/>
              </a:buClr>
              <a:buSzPts val="1100"/>
              <a:buFont typeface="Arial"/>
              <a:buNone/>
            </a:pPr>
            <a:r>
              <a:rPr lang="en-US"/>
              <a:t>•  Knowing the true cost allows you to bid accordingly, to the extent possible avoid cost overruns, shortages and make a profit.</a:t>
            </a:r>
            <a:endParaRPr/>
          </a:p>
          <a:p>
            <a:pPr marL="927100" marR="495300" lvl="0" indent="-101600" algn="l" rtl="0">
              <a:lnSpc>
                <a:spcPct val="120000"/>
              </a:lnSpc>
              <a:spcBef>
                <a:spcPts val="0"/>
              </a:spcBef>
              <a:spcAft>
                <a:spcPts val="0"/>
              </a:spcAft>
              <a:buClr>
                <a:schemeClr val="dk1"/>
              </a:buClr>
              <a:buSzPts val="1100"/>
              <a:buFont typeface="Arial"/>
              <a:buNone/>
            </a:pPr>
            <a:r>
              <a:rPr lang="en-US"/>
              <a:t>•  With prices increasing daily on many necessities be sure to factor in the cost of gas, mileage, salaries, insurance, lease payments, utilities, printing cost, software, hardware, attorney fees, postage charges and the delivery fees to accurately estimate cost</a:t>
            </a:r>
            <a:endParaRPr/>
          </a:p>
          <a:p>
            <a:pPr marL="927100" marR="495300" lvl="0" indent="-101600" algn="l" rtl="0">
              <a:lnSpc>
                <a:spcPct val="120000"/>
              </a:lnSpc>
              <a:spcBef>
                <a:spcPts val="0"/>
              </a:spcBef>
              <a:spcAft>
                <a:spcPts val="0"/>
              </a:spcAft>
              <a:buClr>
                <a:schemeClr val="dk1"/>
              </a:buClr>
              <a:buSzPts val="1100"/>
              <a:buFont typeface="Arial"/>
              <a:buNone/>
            </a:pPr>
            <a:r>
              <a:rPr lang="en-US"/>
              <a:t>•   Although the bidding process can be very competitive, remember that you need to make a profit.</a:t>
            </a:r>
            <a:endParaRPr/>
          </a:p>
          <a:p>
            <a:pPr marL="469900" marR="495300" lvl="0" indent="0" algn="l" rtl="0">
              <a:lnSpc>
                <a:spcPct val="120000"/>
              </a:lnSpc>
              <a:spcBef>
                <a:spcPts val="0"/>
              </a:spcBef>
              <a:spcAft>
                <a:spcPts val="0"/>
              </a:spcAft>
              <a:buClr>
                <a:schemeClr val="dk1"/>
              </a:buClr>
              <a:buSzPts val="1100"/>
              <a:buFont typeface="Arial"/>
              <a:buNone/>
            </a:pPr>
            <a:r>
              <a:rPr lang="en-US" b="1"/>
              <a:t> </a:t>
            </a:r>
            <a:endParaRPr b="1"/>
          </a:p>
          <a:p>
            <a:pPr marL="0" marR="495300" lvl="0" indent="0" algn="l" rtl="0">
              <a:lnSpc>
                <a:spcPct val="120000"/>
              </a:lnSpc>
              <a:spcBef>
                <a:spcPts val="1200"/>
              </a:spcBef>
              <a:spcAft>
                <a:spcPts val="0"/>
              </a:spcAft>
              <a:buClr>
                <a:schemeClr val="dk1"/>
              </a:buClr>
              <a:buSzPts val="1100"/>
              <a:buFont typeface="Arial"/>
              <a:buNone/>
            </a:pPr>
            <a:r>
              <a:rPr lang="en-US" b="1"/>
              <a:t>Pricing Strategy Tools:</a:t>
            </a:r>
            <a:endParaRPr b="1"/>
          </a:p>
          <a:p>
            <a:pPr marL="0" lvl="0" indent="0" algn="l" rtl="0">
              <a:spcBef>
                <a:spcPts val="1200"/>
              </a:spcBef>
              <a:spcAft>
                <a:spcPts val="0"/>
              </a:spcAft>
              <a:buClr>
                <a:schemeClr val="dk1"/>
              </a:buClr>
              <a:buSzPts val="1400"/>
              <a:buFont typeface="Arial"/>
              <a:buNone/>
            </a:pPr>
            <a:r>
              <a:rPr lang="en-US"/>
              <a:t>So many companies ask how much I should bid? Well of course you should bid enough to cover costs. It may also help to know what others have gotten paid for doing the same work which in most cases included a profit. The following tools will provide you with insight on what the government is asking the contractor to do and the contract award pricing. This data will provide you with insight on the type of products and services directly and indirectly related to an acquisition that you would need to identify pricing for.</a:t>
            </a:r>
            <a:endParaRPr/>
          </a:p>
          <a:p>
            <a:pPr marL="469900" marR="495300" lvl="0" indent="0" algn="l" rtl="0">
              <a:lnSpc>
                <a:spcPct val="120000"/>
              </a:lnSpc>
              <a:spcBef>
                <a:spcPts val="0"/>
              </a:spcBef>
              <a:spcAft>
                <a:spcPts val="0"/>
              </a:spcAft>
              <a:buClr>
                <a:schemeClr val="dk1"/>
              </a:buClr>
              <a:buSzPts val="1100"/>
              <a:buFont typeface="Arial"/>
              <a:buNone/>
            </a:pPr>
            <a:r>
              <a:rPr lang="en-US" b="1"/>
              <a:t> </a:t>
            </a:r>
            <a:endParaRPr b="1"/>
          </a:p>
          <a:p>
            <a:pPr marL="0" lvl="0" indent="0" algn="l" rtl="0">
              <a:lnSpc>
                <a:spcPct val="115000"/>
              </a:lnSpc>
              <a:spcBef>
                <a:spcPts val="1200"/>
              </a:spcBef>
              <a:spcAft>
                <a:spcPts val="0"/>
              </a:spcAft>
              <a:buClr>
                <a:schemeClr val="dk1"/>
              </a:buClr>
              <a:buSzPts val="1100"/>
              <a:buFont typeface="Arial"/>
              <a:buNone/>
            </a:pPr>
            <a:r>
              <a:rPr lang="en-US" b="1">
                <a:uFill>
                  <a:noFill/>
                </a:uFill>
                <a:hlinkClick r:id="rId3"/>
              </a:rPr>
              <a:t>FPDS-NG Ez-search</a:t>
            </a:r>
            <a:r>
              <a:rPr lang="en-US" b="1"/>
              <a:t>:</a:t>
            </a:r>
            <a:r>
              <a:rPr lang="en-US"/>
              <a:t> The Federal Procurement Data System (FPDS) is the central</a:t>
            </a:r>
            <a:endParaRPr/>
          </a:p>
          <a:p>
            <a:pPr marL="0" lvl="0" indent="0" algn="l" rtl="0">
              <a:lnSpc>
                <a:spcPct val="115000"/>
              </a:lnSpc>
              <a:spcBef>
                <a:spcPts val="1200"/>
              </a:spcBef>
              <a:spcAft>
                <a:spcPts val="0"/>
              </a:spcAft>
              <a:buClr>
                <a:schemeClr val="dk1"/>
              </a:buClr>
              <a:buSzPts val="1100"/>
              <a:buFont typeface="Arial"/>
              <a:buNone/>
            </a:pPr>
            <a:r>
              <a:rPr lang="en-US"/>
              <a:t> repository of Federal government contracts. </a:t>
            </a:r>
            <a:endParaRPr/>
          </a:p>
          <a:p>
            <a:pPr marL="914400" lvl="0" indent="0" algn="l" rtl="0">
              <a:lnSpc>
                <a:spcPct val="115000"/>
              </a:lnSpc>
              <a:spcBef>
                <a:spcPts val="1200"/>
              </a:spcBef>
              <a:spcAft>
                <a:spcPts val="0"/>
              </a:spcAft>
              <a:buClr>
                <a:schemeClr val="dk1"/>
              </a:buClr>
              <a:buSzPts val="1100"/>
              <a:buFont typeface="Arial"/>
              <a:buNone/>
            </a:pPr>
            <a:r>
              <a:rPr lang="en-US"/>
              <a:t>●      Statement of Work or performance Work statement</a:t>
            </a:r>
            <a:endParaRPr/>
          </a:p>
          <a:p>
            <a:pPr marL="914400" lvl="0" indent="0" algn="l" rtl="0">
              <a:lnSpc>
                <a:spcPct val="115000"/>
              </a:lnSpc>
              <a:spcBef>
                <a:spcPts val="1200"/>
              </a:spcBef>
              <a:spcAft>
                <a:spcPts val="0"/>
              </a:spcAft>
              <a:buClr>
                <a:schemeClr val="dk1"/>
              </a:buClr>
              <a:buSzPts val="1100"/>
              <a:buFont typeface="Arial"/>
              <a:buNone/>
            </a:pPr>
            <a:r>
              <a:rPr lang="en-US"/>
              <a:t>●      Evaluation Information</a:t>
            </a:r>
            <a:endParaRPr/>
          </a:p>
          <a:p>
            <a:pPr marL="914400" lvl="0" indent="0" algn="l" rtl="0">
              <a:lnSpc>
                <a:spcPct val="115000"/>
              </a:lnSpc>
              <a:spcBef>
                <a:spcPts val="1200"/>
              </a:spcBef>
              <a:spcAft>
                <a:spcPts val="0"/>
              </a:spcAft>
              <a:buClr>
                <a:schemeClr val="dk1"/>
              </a:buClr>
              <a:buSzPts val="1100"/>
              <a:buFont typeface="Arial"/>
              <a:buNone/>
            </a:pPr>
            <a:r>
              <a:rPr lang="en-US"/>
              <a:t>●      Contract types</a:t>
            </a:r>
            <a:endParaRPr/>
          </a:p>
          <a:p>
            <a:pPr marL="914400" lvl="0" indent="0" algn="l" rtl="0">
              <a:lnSpc>
                <a:spcPct val="115000"/>
              </a:lnSpc>
              <a:spcBef>
                <a:spcPts val="1200"/>
              </a:spcBef>
              <a:spcAft>
                <a:spcPts val="0"/>
              </a:spcAft>
              <a:buClr>
                <a:schemeClr val="dk1"/>
              </a:buClr>
              <a:buSzPts val="1100"/>
              <a:buFont typeface="Arial"/>
              <a:buNone/>
            </a:pPr>
            <a:r>
              <a:rPr lang="en-US"/>
              <a:t>●      Contract Award amount</a:t>
            </a:r>
            <a:endParaRPr/>
          </a:p>
          <a:p>
            <a:pPr marL="914400" lvl="0" indent="0" algn="l" rtl="0">
              <a:lnSpc>
                <a:spcPct val="115000"/>
              </a:lnSpc>
              <a:spcBef>
                <a:spcPts val="1200"/>
              </a:spcBef>
              <a:spcAft>
                <a:spcPts val="0"/>
              </a:spcAft>
              <a:buClr>
                <a:schemeClr val="dk1"/>
              </a:buClr>
              <a:buSzPts val="1100"/>
              <a:buFont typeface="Arial"/>
              <a:buNone/>
            </a:pPr>
            <a:r>
              <a:rPr lang="en-US"/>
              <a:t>●  	Subcontract plan requirement</a:t>
            </a:r>
            <a:endParaRPr/>
          </a:p>
          <a:p>
            <a:pPr marL="914400" lvl="0" indent="0" algn="l" rtl="0">
              <a:lnSpc>
                <a:spcPct val="115000"/>
              </a:lnSpc>
              <a:spcBef>
                <a:spcPts val="1200"/>
              </a:spcBef>
              <a:spcAft>
                <a:spcPts val="0"/>
              </a:spcAft>
              <a:buClr>
                <a:schemeClr val="dk1"/>
              </a:buClr>
              <a:buSzPts val="1100"/>
              <a:buFont typeface="Arial"/>
              <a:buNone/>
            </a:pPr>
            <a:r>
              <a:rPr lang="en-US"/>
              <a:t>●  	Solicitation procedures</a:t>
            </a:r>
            <a:endParaRPr/>
          </a:p>
          <a:p>
            <a:pPr marL="914400" lvl="0" indent="0" algn="l" rtl="0">
              <a:lnSpc>
                <a:spcPct val="115000"/>
              </a:lnSpc>
              <a:spcBef>
                <a:spcPts val="1200"/>
              </a:spcBef>
              <a:spcAft>
                <a:spcPts val="0"/>
              </a:spcAft>
              <a:buClr>
                <a:schemeClr val="dk1"/>
              </a:buClr>
              <a:buSzPts val="1100"/>
              <a:buFont typeface="Arial"/>
              <a:buNone/>
            </a:pPr>
            <a:r>
              <a:rPr lang="en-US"/>
              <a:t>●      Contract numbers to search CPARS for past performance insight</a:t>
            </a:r>
            <a:endParaRPr/>
          </a:p>
          <a:p>
            <a:pPr marL="914400" lvl="0" indent="0" algn="l" rtl="0">
              <a:lnSpc>
                <a:spcPct val="115000"/>
              </a:lnSpc>
              <a:spcBef>
                <a:spcPts val="1200"/>
              </a:spcBef>
              <a:spcAft>
                <a:spcPts val="0"/>
              </a:spcAft>
              <a:buClr>
                <a:schemeClr val="dk1"/>
              </a:buClr>
              <a:buSzPts val="1100"/>
              <a:buFont typeface="Arial"/>
              <a:buNone/>
            </a:pPr>
            <a:r>
              <a:rPr lang="en-US"/>
              <a:t>●      Agency POC that can provide insight</a:t>
            </a:r>
            <a:endParaRPr/>
          </a:p>
          <a:p>
            <a:pPr marL="914400" lvl="0" indent="0" algn="l" rtl="0">
              <a:lnSpc>
                <a:spcPct val="115000"/>
              </a:lnSpc>
              <a:spcBef>
                <a:spcPts val="1200"/>
              </a:spcBef>
              <a:spcAft>
                <a:spcPts val="0"/>
              </a:spcAft>
              <a:buClr>
                <a:schemeClr val="dk1"/>
              </a:buClr>
              <a:buSzPts val="1100"/>
              <a:buFont typeface="Arial"/>
              <a:buNone/>
            </a:pPr>
            <a:r>
              <a:rPr lang="en-US"/>
              <a:t>●      SOW</a:t>
            </a:r>
            <a:endParaRPr/>
          </a:p>
          <a:p>
            <a:pPr marL="914400" lvl="0" indent="0" algn="l" rtl="0">
              <a:lnSpc>
                <a:spcPct val="115000"/>
              </a:lnSpc>
              <a:spcBef>
                <a:spcPts val="1200"/>
              </a:spcBef>
              <a:spcAft>
                <a:spcPts val="0"/>
              </a:spcAft>
              <a:buClr>
                <a:schemeClr val="dk1"/>
              </a:buClr>
              <a:buSzPts val="1100"/>
              <a:buFont typeface="Arial"/>
              <a:buNone/>
            </a:pPr>
            <a:r>
              <a:rPr lang="en-US"/>
              <a:t>●      Competitor information</a:t>
            </a:r>
            <a:endParaRPr/>
          </a:p>
          <a:p>
            <a:pPr marL="469900" marR="495300" lvl="0" indent="0" algn="l" rtl="0">
              <a:lnSpc>
                <a:spcPct val="120000"/>
              </a:lnSpc>
              <a:spcBef>
                <a:spcPts val="1200"/>
              </a:spcBef>
              <a:spcAft>
                <a:spcPts val="0"/>
              </a:spcAft>
              <a:buClr>
                <a:schemeClr val="dk1"/>
              </a:buClr>
              <a:buSzPts val="1100"/>
              <a:buFont typeface="Arial"/>
              <a:buNone/>
            </a:pPr>
            <a:r>
              <a:rPr lang="en-US" b="1"/>
              <a:t>Procurement Technical Assistance</a:t>
            </a:r>
            <a:endParaRPr b="1"/>
          </a:p>
          <a:p>
            <a:pPr marL="927100" marR="762000" lvl="0" indent="0" algn="l" rtl="0">
              <a:lnSpc>
                <a:spcPct val="120000"/>
              </a:lnSpc>
              <a:spcBef>
                <a:spcPts val="0"/>
              </a:spcBef>
              <a:spcAft>
                <a:spcPts val="0"/>
              </a:spcAft>
              <a:buClr>
                <a:schemeClr val="dk1"/>
              </a:buClr>
              <a:buSzPts val="1100"/>
              <a:buFont typeface="Arial"/>
              <a:buNone/>
            </a:pPr>
            <a:r>
              <a:rPr lang="en-US"/>
              <a:t>●          Subcontract pricing history: Find out what your competitors are charging for similar services by contacting a Procurement Technical Assistance Center (PTAC) to ask if it has any history of what subcontractors were paid for projects that required similar services.</a:t>
            </a:r>
            <a:endParaRPr/>
          </a:p>
          <a:p>
            <a:pPr marL="0" lvl="0" indent="0" algn="l" rtl="0">
              <a:spcBef>
                <a:spcPts val="360"/>
              </a:spcBef>
              <a:spcAft>
                <a:spcPts val="0"/>
              </a:spcAft>
              <a:buClr>
                <a:schemeClr val="dk1"/>
              </a:buClr>
              <a:buSzPts val="1400"/>
              <a:buFont typeface="Arial"/>
              <a:buNone/>
            </a:pPr>
            <a:r>
              <a:rPr lang="en-US"/>
              <a:t>You can also ask to look at a few past contracts to see what was required of the subcontractor, and to make a fair evaluation of the subcontract pricing structure</a:t>
            </a:r>
            <a:endParaRPr/>
          </a:p>
          <a:p>
            <a:pPr marL="0" lvl="0" indent="0" algn="l" rtl="0">
              <a:spcBef>
                <a:spcPts val="360"/>
              </a:spcBef>
              <a:spcAft>
                <a:spcPts val="0"/>
              </a:spcAft>
              <a:buClr>
                <a:schemeClr val="dk1"/>
              </a:buClr>
              <a:buSzPts val="14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US" b="1"/>
              <a:t>SAM.Gov Opportunities Domain:</a:t>
            </a:r>
            <a:r>
              <a:rPr lang="en-US"/>
              <a:t> Provides procurement notices from federal contracting offices.</a:t>
            </a:r>
            <a:endParaRPr/>
          </a:p>
          <a:p>
            <a:pPr marL="457200" lvl="0" indent="0" algn="l" rtl="0">
              <a:lnSpc>
                <a:spcPct val="115000"/>
              </a:lnSpc>
              <a:spcBef>
                <a:spcPts val="1200"/>
              </a:spcBef>
              <a:spcAft>
                <a:spcPts val="0"/>
              </a:spcAft>
              <a:buClr>
                <a:schemeClr val="dk1"/>
              </a:buClr>
              <a:buSzPts val="1100"/>
              <a:buFont typeface="Arial"/>
              <a:buNone/>
            </a:pPr>
            <a:r>
              <a:rPr lang="en-US"/>
              <a:t>·       Pre-solicitation Notices</a:t>
            </a:r>
            <a:endParaRPr/>
          </a:p>
          <a:p>
            <a:pPr marL="457200" lvl="0" indent="0" algn="l" rtl="0">
              <a:lnSpc>
                <a:spcPct val="115000"/>
              </a:lnSpc>
              <a:spcBef>
                <a:spcPts val="1200"/>
              </a:spcBef>
              <a:spcAft>
                <a:spcPts val="0"/>
              </a:spcAft>
              <a:buClr>
                <a:schemeClr val="dk1"/>
              </a:buClr>
              <a:buSzPts val="1100"/>
              <a:buFont typeface="Arial"/>
              <a:buNone/>
            </a:pPr>
            <a:r>
              <a:rPr lang="en-US"/>
              <a:t>·       Solicitation Notice</a:t>
            </a:r>
            <a:endParaRPr/>
          </a:p>
          <a:p>
            <a:pPr marL="457200" lvl="0" indent="0" algn="l" rtl="0">
              <a:lnSpc>
                <a:spcPct val="115000"/>
              </a:lnSpc>
              <a:spcBef>
                <a:spcPts val="1200"/>
              </a:spcBef>
              <a:spcAft>
                <a:spcPts val="0"/>
              </a:spcAft>
              <a:buClr>
                <a:schemeClr val="dk1"/>
              </a:buClr>
              <a:buSzPts val="1100"/>
              <a:buFont typeface="Arial"/>
              <a:buNone/>
            </a:pPr>
            <a:r>
              <a:rPr lang="en-US"/>
              <a:t>·       SOW</a:t>
            </a:r>
            <a:endParaRPr/>
          </a:p>
          <a:p>
            <a:pPr marL="0" lvl="0" indent="0" algn="l" rtl="0">
              <a:lnSpc>
                <a:spcPct val="115000"/>
              </a:lnSpc>
              <a:spcBef>
                <a:spcPts val="1200"/>
              </a:spcBef>
              <a:spcAft>
                <a:spcPts val="0"/>
              </a:spcAft>
              <a:buClr>
                <a:schemeClr val="dk1"/>
              </a:buClr>
              <a:buSzPts val="1100"/>
              <a:buFont typeface="Arial"/>
              <a:buNone/>
            </a:pPr>
            <a:r>
              <a:rPr lang="en-US"/>
              <a:t> </a:t>
            </a:r>
            <a:r>
              <a:rPr lang="en-US" b="1">
                <a:uFill>
                  <a:noFill/>
                </a:uFill>
                <a:hlinkClick r:id="rId4"/>
              </a:rPr>
              <a:t>SubNet</a:t>
            </a:r>
            <a:r>
              <a:rPr lang="en-US" b="1"/>
              <a:t>:</a:t>
            </a:r>
            <a:r>
              <a:rPr lang="en-US"/>
              <a:t> The Small Business Administration's (SBA) Subcontracting Network System that bridges the gap between businesses seeking small businesses and small business seeking contracting opportunities.</a:t>
            </a:r>
            <a:endParaRPr/>
          </a:p>
          <a:p>
            <a:pPr marL="914400" lvl="0" indent="0" algn="l" rtl="0">
              <a:lnSpc>
                <a:spcPct val="115000"/>
              </a:lnSpc>
              <a:spcBef>
                <a:spcPts val="1200"/>
              </a:spcBef>
              <a:spcAft>
                <a:spcPts val="0"/>
              </a:spcAft>
              <a:buClr>
                <a:schemeClr val="dk1"/>
              </a:buClr>
              <a:buSzPts val="1100"/>
              <a:buFont typeface="Arial"/>
              <a:buNone/>
            </a:pPr>
            <a:r>
              <a:rPr lang="en-US"/>
              <a:t>·   	Ability to view pre-solicitation conference notices, solicitations, notice of sources sought (NSS) and requests for information (RFI)</a:t>
            </a:r>
            <a:endParaRPr/>
          </a:p>
          <a:p>
            <a:pPr marL="914400" lvl="0" indent="0" algn="l" rtl="0">
              <a:lnSpc>
                <a:spcPct val="115000"/>
              </a:lnSpc>
              <a:spcBef>
                <a:spcPts val="1200"/>
              </a:spcBef>
              <a:spcAft>
                <a:spcPts val="0"/>
              </a:spcAft>
              <a:buClr>
                <a:schemeClr val="dk1"/>
              </a:buClr>
              <a:buSzPts val="1100"/>
              <a:buFont typeface="Arial"/>
              <a:buNone/>
            </a:pPr>
            <a:r>
              <a:rPr lang="en-US"/>
              <a:t>·   	This will help to see the types of subcontracts per NAICS and view solicitation information to get an idea of other capabilities you may need but did not think of</a:t>
            </a:r>
            <a:endParaRPr/>
          </a:p>
          <a:p>
            <a:pPr marL="914400" lvl="0" indent="0" algn="l" rtl="0">
              <a:lnSpc>
                <a:spcPct val="115000"/>
              </a:lnSpc>
              <a:spcBef>
                <a:spcPts val="1200"/>
              </a:spcBef>
              <a:spcAft>
                <a:spcPts val="0"/>
              </a:spcAft>
              <a:buClr>
                <a:schemeClr val="dk1"/>
              </a:buClr>
              <a:buSzPts val="1100"/>
              <a:buFont typeface="Arial"/>
              <a:buNone/>
            </a:pPr>
            <a:r>
              <a:rPr lang="en-US"/>
              <a:t>·   	Obtain associated NAICS</a:t>
            </a:r>
            <a:endParaRPr/>
          </a:p>
          <a:p>
            <a:pPr marL="914400" lvl="0" indent="0" algn="l" rtl="0">
              <a:lnSpc>
                <a:spcPct val="115000"/>
              </a:lnSpc>
              <a:spcBef>
                <a:spcPts val="1200"/>
              </a:spcBef>
              <a:spcAft>
                <a:spcPts val="0"/>
              </a:spcAft>
              <a:buClr>
                <a:schemeClr val="dk1"/>
              </a:buClr>
              <a:buSzPts val="1100"/>
              <a:buFont typeface="Arial"/>
              <a:buNone/>
            </a:pPr>
            <a:r>
              <a:rPr lang="en-US"/>
              <a:t>·   	View SB Outreach events and attend for insight</a:t>
            </a:r>
            <a:endParaRPr/>
          </a:p>
          <a:p>
            <a:pPr marL="914400" lvl="0" indent="0" algn="l" rtl="0">
              <a:lnSpc>
                <a:spcPct val="115000"/>
              </a:lnSpc>
              <a:spcBef>
                <a:spcPts val="1200"/>
              </a:spcBef>
              <a:spcAft>
                <a:spcPts val="0"/>
              </a:spcAft>
              <a:buClr>
                <a:schemeClr val="dk1"/>
              </a:buClr>
              <a:buSzPts val="1100"/>
              <a:buFont typeface="Arial"/>
              <a:buNone/>
            </a:pPr>
            <a:r>
              <a:rPr lang="en-US"/>
              <a:t>·   	Identify Sources to contact obtain information</a:t>
            </a:r>
            <a:endParaRPr/>
          </a:p>
          <a:p>
            <a:pPr marL="0" lvl="0" indent="0" algn="l" rtl="0">
              <a:lnSpc>
                <a:spcPct val="115000"/>
              </a:lnSpc>
              <a:spcBef>
                <a:spcPts val="1200"/>
              </a:spcBef>
              <a:spcAft>
                <a:spcPts val="0"/>
              </a:spcAft>
              <a:buClr>
                <a:schemeClr val="dk1"/>
              </a:buClr>
              <a:buSzPts val="1100"/>
              <a:buFont typeface="Arial"/>
              <a:buNone/>
            </a:pPr>
            <a:endParaRPr/>
          </a:p>
          <a:p>
            <a:pPr marL="571500" lvl="0" indent="0" algn="l" rtl="0">
              <a:lnSpc>
                <a:spcPct val="115000"/>
              </a:lnSpc>
              <a:spcBef>
                <a:spcPts val="1200"/>
              </a:spcBef>
              <a:spcAft>
                <a:spcPts val="0"/>
              </a:spcAft>
              <a:buClr>
                <a:schemeClr val="dk1"/>
              </a:buClr>
              <a:buSzPts val="1100"/>
              <a:buFont typeface="Arial"/>
              <a:buNone/>
            </a:pPr>
            <a:r>
              <a:rPr lang="en-US" b="1">
                <a:uFill>
                  <a:noFill/>
                </a:uFill>
                <a:hlinkClick r:id="rId5"/>
              </a:rPr>
              <a:t>USA Spending:</a:t>
            </a:r>
            <a:r>
              <a:rPr lang="en-US"/>
              <a:t> Allows you to search for recipients (contractors both prime and sub)</a:t>
            </a:r>
            <a:endParaRPr/>
          </a:p>
          <a:p>
            <a:pPr marL="571500" lvl="0" indent="0" algn="l" rtl="0">
              <a:lnSpc>
                <a:spcPct val="115000"/>
              </a:lnSpc>
              <a:spcBef>
                <a:spcPts val="1200"/>
              </a:spcBef>
              <a:spcAft>
                <a:spcPts val="0"/>
              </a:spcAft>
              <a:buClr>
                <a:schemeClr val="dk1"/>
              </a:buClr>
              <a:buSzPts val="1100"/>
              <a:buFont typeface="Arial"/>
              <a:buNone/>
            </a:pPr>
            <a:r>
              <a:rPr lang="en-US"/>
              <a:t> by NAICS, location and many other categories this will also help you to identify associated cost and a potential affiliate who can provide insight on pricing</a:t>
            </a:r>
            <a:endParaRPr/>
          </a:p>
          <a:p>
            <a:pPr marL="469900" marR="787400" lvl="0" indent="0" algn="l" rtl="0">
              <a:lnSpc>
                <a:spcPct val="120000"/>
              </a:lnSpc>
              <a:spcBef>
                <a:spcPts val="1200"/>
              </a:spcBef>
              <a:spcAft>
                <a:spcPts val="0"/>
              </a:spcAft>
              <a:buClr>
                <a:schemeClr val="dk1"/>
              </a:buClr>
              <a:buSzPts val="1100"/>
              <a:buFont typeface="Arial"/>
              <a:buNone/>
            </a:pPr>
            <a:r>
              <a:rPr lang="en-US" b="1"/>
              <a:t>Market Yourself: </a:t>
            </a:r>
            <a:r>
              <a:rPr lang="en-US"/>
              <a:t>Be registered in all the portal’s used by your industry to locate contractors to include SBA’s Dynamic Small Business Search System and GSA’s System for Award Management (SAM) Entity Registration portal. Both Federal agencies and contractors search SAM and DSBS to find contractors to fulfill a need. SAM and DSBS are free databases. Your small business’ profile in SAM and DSBS is like a résumé. Creating a profile that’s accurate and appealing is important to winning a government contract.</a:t>
            </a:r>
            <a:endParaRPr/>
          </a:p>
          <a:p>
            <a:pPr marL="469900" marR="787400" lvl="0" indent="0" algn="l" rtl="0">
              <a:lnSpc>
                <a:spcPct val="120000"/>
              </a:lnSpc>
              <a:spcBef>
                <a:spcPts val="0"/>
              </a:spcBef>
              <a:spcAft>
                <a:spcPts val="0"/>
              </a:spcAft>
              <a:buClr>
                <a:schemeClr val="dk1"/>
              </a:buClr>
              <a:buSzPts val="1100"/>
              <a:buFont typeface="Arial"/>
              <a:buNone/>
            </a:pPr>
            <a:r>
              <a:rPr lang="en-US"/>
              <a:t>Make sure to use accurate, descriptive terms about your business so that you will be easily identifiable in search queries by those seeking to locate small businesses</a:t>
            </a:r>
            <a:endParaRPr/>
          </a:p>
          <a:p>
            <a:pPr marL="0" lvl="0" indent="0" algn="l" rtl="0">
              <a:lnSpc>
                <a:spcPct val="115000"/>
              </a:lnSpc>
              <a:spcBef>
                <a:spcPts val="1200"/>
              </a:spcBef>
              <a:spcAft>
                <a:spcPts val="0"/>
              </a:spcAft>
              <a:buClr>
                <a:schemeClr val="dk1"/>
              </a:buClr>
              <a:buSzPts val="1100"/>
              <a:buFont typeface="Arial"/>
              <a:buNone/>
            </a:pPr>
            <a:r>
              <a:rPr lang="en-US" b="1">
                <a:uFill>
                  <a:noFill/>
                </a:uFill>
                <a:hlinkClick r:id="rId6"/>
              </a:rPr>
              <a:t>SAM.Gov Entity Registration portal allows you to provide</a:t>
            </a:r>
            <a:r>
              <a:rPr lang="en-US" b="1"/>
              <a:t>:</a:t>
            </a:r>
            <a:endParaRPr b="1"/>
          </a:p>
          <a:p>
            <a:pPr marL="914400" lvl="0" indent="0" algn="l" rtl="0">
              <a:lnSpc>
                <a:spcPct val="115000"/>
              </a:lnSpc>
              <a:spcBef>
                <a:spcPts val="1200"/>
              </a:spcBef>
              <a:spcAft>
                <a:spcPts val="0"/>
              </a:spcAft>
              <a:buClr>
                <a:schemeClr val="dk1"/>
              </a:buClr>
              <a:buSzPts val="1100"/>
              <a:buFont typeface="Arial"/>
              <a:buNone/>
            </a:pPr>
            <a:r>
              <a:rPr lang="en-US"/>
              <a:t>·       NAICS</a:t>
            </a:r>
            <a:endParaRPr/>
          </a:p>
          <a:p>
            <a:pPr marL="914400" lvl="0" indent="0" algn="l" rtl="0">
              <a:lnSpc>
                <a:spcPct val="115000"/>
              </a:lnSpc>
              <a:spcBef>
                <a:spcPts val="1200"/>
              </a:spcBef>
              <a:spcAft>
                <a:spcPts val="0"/>
              </a:spcAft>
              <a:buClr>
                <a:schemeClr val="dk1"/>
              </a:buClr>
              <a:buSzPts val="1100"/>
              <a:buFont typeface="Arial"/>
              <a:buNone/>
            </a:pPr>
            <a:r>
              <a:rPr lang="en-US"/>
              <a:t>·       Identifies your business size for each NAICS based on your revenue and # of employees</a:t>
            </a:r>
            <a:endParaRPr/>
          </a:p>
          <a:p>
            <a:pPr marL="914400" lvl="0" indent="0" algn="l" rtl="0">
              <a:lnSpc>
                <a:spcPct val="115000"/>
              </a:lnSpc>
              <a:spcBef>
                <a:spcPts val="1200"/>
              </a:spcBef>
              <a:spcAft>
                <a:spcPts val="0"/>
              </a:spcAft>
              <a:buClr>
                <a:schemeClr val="dk1"/>
              </a:buClr>
              <a:buSzPts val="1100"/>
              <a:buFont typeface="Arial"/>
              <a:buNone/>
            </a:pPr>
            <a:r>
              <a:rPr lang="en-US"/>
              <a:t>·       Socio-economic type</a:t>
            </a:r>
            <a:endParaRPr/>
          </a:p>
          <a:p>
            <a:pPr marL="914400" lvl="0" indent="0" algn="l" rtl="0">
              <a:lnSpc>
                <a:spcPct val="115000"/>
              </a:lnSpc>
              <a:spcBef>
                <a:spcPts val="1200"/>
              </a:spcBef>
              <a:spcAft>
                <a:spcPts val="0"/>
              </a:spcAft>
              <a:buClr>
                <a:schemeClr val="dk1"/>
              </a:buClr>
              <a:buSzPts val="1100"/>
              <a:buFont typeface="Arial"/>
              <a:buNone/>
            </a:pPr>
            <a:r>
              <a:rPr lang="en-US"/>
              <a:t>·       Identify excluded businesses</a:t>
            </a:r>
            <a:endParaRPr/>
          </a:p>
          <a:p>
            <a:pPr marL="914400" lvl="0" indent="0" algn="l" rtl="0">
              <a:lnSpc>
                <a:spcPct val="115000"/>
              </a:lnSpc>
              <a:spcBef>
                <a:spcPts val="1200"/>
              </a:spcBef>
              <a:spcAft>
                <a:spcPts val="0"/>
              </a:spcAft>
              <a:buClr>
                <a:schemeClr val="dk1"/>
              </a:buClr>
              <a:buSzPts val="1100"/>
              <a:buFont typeface="Arial"/>
              <a:buNone/>
            </a:pPr>
            <a:r>
              <a:rPr lang="en-US"/>
              <a:t>·       Location</a:t>
            </a:r>
            <a:endParaRPr/>
          </a:p>
          <a:p>
            <a:pPr marL="914400" lvl="0" indent="0" algn="l" rtl="0">
              <a:lnSpc>
                <a:spcPct val="115000"/>
              </a:lnSpc>
              <a:spcBef>
                <a:spcPts val="1200"/>
              </a:spcBef>
              <a:spcAft>
                <a:spcPts val="0"/>
              </a:spcAft>
              <a:buClr>
                <a:schemeClr val="dk1"/>
              </a:buClr>
              <a:buSzPts val="1100"/>
              <a:buFont typeface="Arial"/>
              <a:buNone/>
            </a:pPr>
            <a:r>
              <a:rPr lang="en-US"/>
              <a:t>·       An active registration can be used to self-certify as a small business</a:t>
            </a:r>
            <a:endParaRPr/>
          </a:p>
          <a:p>
            <a:pPr marL="469900" marR="787400" lvl="0" indent="0" algn="l" rtl="0">
              <a:lnSpc>
                <a:spcPct val="120000"/>
              </a:lnSpc>
              <a:spcBef>
                <a:spcPts val="1200"/>
              </a:spcBef>
              <a:spcAft>
                <a:spcPts val="0"/>
              </a:spcAft>
              <a:buClr>
                <a:schemeClr val="dk1"/>
              </a:buClr>
              <a:buSzPts val="1100"/>
              <a:buFont typeface="Arial"/>
              <a:buNone/>
            </a:pPr>
            <a:r>
              <a:rPr lang="en-US" b="1"/>
              <a:t>Note: </a:t>
            </a:r>
            <a:r>
              <a:rPr lang="en-US"/>
              <a:t>To be listed in DSBS, you must first register in the System for Award Management (SAM). Once SAM has validated you as a small business in a particular NAIC, once your registration is complete you will be entered in DSBS.</a:t>
            </a:r>
            <a:endParaRPr/>
          </a:p>
          <a:p>
            <a:pPr marL="0" lvl="0" indent="0" algn="l" rtl="0">
              <a:lnSpc>
                <a:spcPct val="115000"/>
              </a:lnSpc>
              <a:spcBef>
                <a:spcPts val="1200"/>
              </a:spcBef>
              <a:spcAft>
                <a:spcPts val="0"/>
              </a:spcAft>
              <a:buClr>
                <a:schemeClr val="dk1"/>
              </a:buClr>
              <a:buSzPts val="1100"/>
              <a:buFont typeface="Arial"/>
              <a:buNone/>
            </a:pPr>
            <a:r>
              <a:rPr lang="en-US" b="1"/>
              <a:t> </a:t>
            </a:r>
            <a:endParaRPr b="1"/>
          </a:p>
          <a:p>
            <a:pPr marL="0" lvl="0" indent="0" algn="l" rtl="0">
              <a:lnSpc>
                <a:spcPct val="115000"/>
              </a:lnSpc>
              <a:spcBef>
                <a:spcPts val="1200"/>
              </a:spcBef>
              <a:spcAft>
                <a:spcPts val="0"/>
              </a:spcAft>
              <a:buClr>
                <a:schemeClr val="dk1"/>
              </a:buClr>
              <a:buSzPts val="1100"/>
              <a:buFont typeface="Arial"/>
              <a:buNone/>
            </a:pPr>
            <a:r>
              <a:rPr lang="en-US" b="1"/>
              <a:t>DSBS allows you to provide: </a:t>
            </a:r>
            <a:r>
              <a:rPr lang="en-US"/>
              <a:t>You will need to obtain an account with SBA’s General Login System account from SBA at</a:t>
            </a:r>
            <a:r>
              <a:rPr lang="en-US">
                <a:uFill>
                  <a:noFill/>
                </a:uFill>
                <a:hlinkClick r:id="rId7"/>
              </a:rPr>
              <a:t> </a:t>
            </a:r>
            <a:r>
              <a:rPr lang="en-US" u="sng">
                <a:hlinkClick r:id="rId7"/>
              </a:rPr>
              <a:t>www.gls.gov</a:t>
            </a:r>
            <a:r>
              <a:rPr lang="en-US"/>
              <a:t> to provide the following information to your profile</a:t>
            </a:r>
            <a:r>
              <a:rPr lang="en-US" b="1"/>
              <a:t>:</a:t>
            </a:r>
            <a:endParaRPr b="1"/>
          </a:p>
          <a:p>
            <a:pPr marL="482600" lvl="0" indent="0" algn="l" rtl="0">
              <a:lnSpc>
                <a:spcPct val="115000"/>
              </a:lnSpc>
              <a:spcBef>
                <a:spcPts val="1200"/>
              </a:spcBef>
              <a:spcAft>
                <a:spcPts val="0"/>
              </a:spcAft>
              <a:buClr>
                <a:schemeClr val="dk1"/>
              </a:buClr>
              <a:buSzPts val="1100"/>
              <a:buFont typeface="Arial"/>
              <a:buNone/>
            </a:pPr>
            <a:r>
              <a:rPr lang="en-US"/>
              <a:t>·       Capabilities Narrative</a:t>
            </a:r>
            <a:endParaRPr/>
          </a:p>
          <a:p>
            <a:pPr marL="482600" lvl="0" indent="0" algn="l" rtl="0">
              <a:lnSpc>
                <a:spcPct val="115000"/>
              </a:lnSpc>
              <a:spcBef>
                <a:spcPts val="1200"/>
              </a:spcBef>
              <a:spcAft>
                <a:spcPts val="0"/>
              </a:spcAft>
              <a:buClr>
                <a:schemeClr val="dk1"/>
              </a:buClr>
              <a:buSzPts val="1100"/>
              <a:buFont typeface="Arial"/>
              <a:buNone/>
            </a:pPr>
            <a:r>
              <a:rPr lang="en-US"/>
              <a:t>·       Non-SBA Certifications</a:t>
            </a:r>
            <a:endParaRPr/>
          </a:p>
          <a:p>
            <a:pPr marL="482600" lvl="0" indent="0" algn="l" rtl="0">
              <a:lnSpc>
                <a:spcPct val="115000"/>
              </a:lnSpc>
              <a:spcBef>
                <a:spcPts val="1200"/>
              </a:spcBef>
              <a:spcAft>
                <a:spcPts val="0"/>
              </a:spcAft>
              <a:buClr>
                <a:schemeClr val="dk1"/>
              </a:buClr>
              <a:buSzPts val="1100"/>
              <a:buFont typeface="Arial"/>
              <a:buNone/>
            </a:pPr>
            <a:r>
              <a:rPr lang="en-US"/>
              <a:t>·       Bonding Levels</a:t>
            </a:r>
            <a:endParaRPr/>
          </a:p>
          <a:p>
            <a:pPr marL="482600" lvl="0" indent="0" algn="l" rtl="0">
              <a:lnSpc>
                <a:spcPct val="115000"/>
              </a:lnSpc>
              <a:spcBef>
                <a:spcPts val="1200"/>
              </a:spcBef>
              <a:spcAft>
                <a:spcPts val="0"/>
              </a:spcAft>
              <a:buClr>
                <a:schemeClr val="dk1"/>
              </a:buClr>
              <a:buSzPts val="1100"/>
              <a:buFont typeface="Arial"/>
              <a:buNone/>
            </a:pPr>
            <a:r>
              <a:rPr lang="en-US"/>
              <a:t>·       Type of Security Clearance and more</a:t>
            </a:r>
            <a:endParaRPr/>
          </a:p>
          <a:p>
            <a:pPr marL="0" lvl="0" indent="0" algn="l" rtl="0">
              <a:lnSpc>
                <a:spcPct val="115000"/>
              </a:lnSpc>
              <a:spcBef>
                <a:spcPts val="1200"/>
              </a:spcBef>
              <a:spcAft>
                <a:spcPts val="0"/>
              </a:spcAft>
              <a:buClr>
                <a:schemeClr val="dk1"/>
              </a:buClr>
              <a:buSzPts val="1100"/>
              <a:buFont typeface="Arial"/>
              <a:buNone/>
            </a:pPr>
            <a:r>
              <a:rPr lang="en-US" b="1"/>
              <a:t> </a:t>
            </a:r>
            <a:endParaRPr b="1"/>
          </a:p>
          <a:p>
            <a:pPr marL="469900" marR="495300" lvl="0" indent="-469900" algn="l" rtl="0">
              <a:lnSpc>
                <a:spcPct val="120000"/>
              </a:lnSpc>
              <a:spcBef>
                <a:spcPts val="1200"/>
              </a:spcBef>
              <a:spcAft>
                <a:spcPts val="0"/>
              </a:spcAft>
              <a:buClr>
                <a:schemeClr val="dk1"/>
              </a:buClr>
              <a:buSzPts val="1100"/>
              <a:buFont typeface="Arial"/>
              <a:buNone/>
            </a:pPr>
            <a:r>
              <a:rPr lang="en-US" b="1"/>
              <a:t>Follow-up: I hear many businesses representative say SB do not follow-up.</a:t>
            </a:r>
            <a:endParaRPr b="1"/>
          </a:p>
          <a:p>
            <a:pPr marL="469900" marR="495300" lvl="0" indent="0" algn="l" rtl="0">
              <a:lnSpc>
                <a:spcPct val="120000"/>
              </a:lnSpc>
              <a:spcBef>
                <a:spcPts val="0"/>
              </a:spcBef>
              <a:spcAft>
                <a:spcPts val="0"/>
              </a:spcAft>
              <a:buClr>
                <a:schemeClr val="dk1"/>
              </a:buClr>
              <a:buSzPts val="1100"/>
              <a:buFont typeface="Arial"/>
              <a:buNone/>
            </a:pPr>
            <a:r>
              <a:rPr lang="en-US" b="1"/>
              <a:t> </a:t>
            </a:r>
            <a:endParaRPr b="1"/>
          </a:p>
          <a:p>
            <a:pPr marL="698500" marR="495300" lvl="0" indent="0" algn="l" rtl="0">
              <a:lnSpc>
                <a:spcPct val="120000"/>
              </a:lnSpc>
              <a:spcBef>
                <a:spcPts val="0"/>
              </a:spcBef>
              <a:spcAft>
                <a:spcPts val="0"/>
              </a:spcAft>
              <a:buClr>
                <a:schemeClr val="dk1"/>
              </a:buClr>
              <a:buSzPts val="1100"/>
              <a:buFont typeface="Arial"/>
              <a:buNone/>
            </a:pPr>
            <a:r>
              <a:rPr lang="en-US" b="1"/>
              <a:t>1.</a:t>
            </a:r>
            <a:r>
              <a:rPr lang="en-US"/>
              <a:t>  When you meet a firm, and they say to reach out to them, and you do but after several attempts with no response you stop. Do not stop send a monthly “im just checking in email” remember people are busy and my not need you at that time but may in the future.</a:t>
            </a:r>
            <a:endParaRPr/>
          </a:p>
          <a:p>
            <a:pPr marL="469900" marR="495300" lvl="0" indent="0" algn="l" rtl="0">
              <a:lnSpc>
                <a:spcPct val="120000"/>
              </a:lnSpc>
              <a:spcBef>
                <a:spcPts val="0"/>
              </a:spcBef>
              <a:spcAft>
                <a:spcPts val="0"/>
              </a:spcAft>
              <a:buClr>
                <a:schemeClr val="dk1"/>
              </a:buClr>
              <a:buSzPts val="1100"/>
              <a:buFont typeface="Arial"/>
              <a:buNone/>
            </a:pPr>
            <a:r>
              <a:rPr lang="en-US"/>
              <a:t> </a:t>
            </a:r>
            <a:endParaRPr/>
          </a:p>
          <a:p>
            <a:pPr marL="698500" marR="495300" lvl="0" indent="0" algn="l" rtl="0">
              <a:lnSpc>
                <a:spcPct val="120000"/>
              </a:lnSpc>
              <a:spcBef>
                <a:spcPts val="0"/>
              </a:spcBef>
              <a:spcAft>
                <a:spcPts val="0"/>
              </a:spcAft>
              <a:buClr>
                <a:schemeClr val="dk1"/>
              </a:buClr>
              <a:buSzPts val="1100"/>
              <a:buFont typeface="Arial"/>
              <a:buNone/>
            </a:pPr>
            <a:r>
              <a:rPr lang="en-US" b="1"/>
              <a:t>2.</a:t>
            </a:r>
            <a:r>
              <a:rPr lang="en-US"/>
              <a:t>     A firm has invited you to bid on a contract and you do not. Have a proposal shell ready that you can update with specifics. This allows you to utilize your limited resources to respond to more bids often.</a:t>
            </a:r>
            <a:endParaRPr/>
          </a:p>
          <a:p>
            <a:pPr marL="698500" marR="762000" lvl="0" indent="0" algn="l" rtl="0">
              <a:lnSpc>
                <a:spcPct val="120000"/>
              </a:lnSpc>
              <a:spcBef>
                <a:spcPts val="300"/>
              </a:spcBef>
              <a:spcAft>
                <a:spcPts val="0"/>
              </a:spcAft>
              <a:buClr>
                <a:schemeClr val="dk1"/>
              </a:buClr>
              <a:buSzPts val="1100"/>
              <a:buFont typeface="Arial"/>
              <a:buNone/>
            </a:pPr>
            <a:r>
              <a:rPr lang="en-US" b="1"/>
              <a:t>3.</a:t>
            </a:r>
            <a:r>
              <a:rPr lang="en-US"/>
              <a:t> 	You bid and do not win. Contact the company and ask for feedback. This feedback will give you insight to their specific reasons and maybe industry practices. </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p:txBody>
      </p:sp>
      <p:sp>
        <p:nvSpPr>
          <p:cNvPr id="101" name="Google Shape;101;g13a609690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c2405d47c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t>Definition:</a:t>
            </a:r>
            <a:endParaRPr b="1"/>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marR="1016000" lvl="0" indent="0" algn="l" rtl="0">
              <a:lnSpc>
                <a:spcPct val="120000"/>
              </a:lnSpc>
              <a:spcBef>
                <a:spcPts val="1200"/>
              </a:spcBef>
              <a:spcAft>
                <a:spcPts val="0"/>
              </a:spcAft>
              <a:buClr>
                <a:schemeClr val="dk1"/>
              </a:buClr>
              <a:buSzPts val="1100"/>
              <a:buFont typeface="Arial"/>
              <a:buNone/>
            </a:pPr>
            <a:r>
              <a:rPr lang="en-US" b="1">
                <a:solidFill>
                  <a:srgbClr val="000000"/>
                </a:solidFill>
              </a:rPr>
              <a:t>Subcontract Possibility: </a:t>
            </a:r>
            <a:r>
              <a:rPr lang="en-US">
                <a:solidFill>
                  <a:srgbClr val="000000"/>
                </a:solidFill>
              </a:rPr>
              <a:t>A subcontract possibility is often confused with a subcontracting opportunity. A subcontract possibility is when there may be a need for a subcontractor, but the firm is not seeking a subcontractor. Such as a business that is seeking information (request for Information (RFI)), identifying vendor’s capabilities (Notices of Sources Sought (NSS)) or has a contractual requirement to subcontract to SB. </a:t>
            </a:r>
            <a:endParaRPr>
              <a:solidFill>
                <a:srgbClr val="000000"/>
              </a:solidFill>
            </a:endParaRPr>
          </a:p>
          <a:p>
            <a:pPr marL="698500" marR="1016000" lvl="0" indent="0" algn="l" rtl="0">
              <a:lnSpc>
                <a:spcPct val="120000"/>
              </a:lnSpc>
              <a:spcBef>
                <a:spcPts val="0"/>
              </a:spcBef>
              <a:spcAft>
                <a:spcPts val="0"/>
              </a:spcAft>
              <a:buClr>
                <a:schemeClr val="dk1"/>
              </a:buClr>
              <a:buSzPts val="1100"/>
              <a:buFont typeface="Arial"/>
              <a:buNone/>
            </a:pPr>
            <a:r>
              <a:rPr lang="en-US">
                <a:solidFill>
                  <a:srgbClr val="000000"/>
                </a:solidFill>
              </a:rPr>
              <a:t> </a:t>
            </a:r>
            <a:endParaRPr b="1">
              <a:solidFill>
                <a:srgbClr val="000000"/>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Subcontract Possibility Tips:</a:t>
            </a:r>
            <a:endParaRPr b="1">
              <a:solidFill>
                <a:srgbClr val="000000"/>
              </a:solidFill>
            </a:endParaRPr>
          </a:p>
          <a:p>
            <a:pPr marL="469900" marR="787400" lvl="0" indent="0" algn="l" rtl="0">
              <a:lnSpc>
                <a:spcPct val="120000"/>
              </a:lnSpc>
              <a:spcBef>
                <a:spcPts val="1200"/>
              </a:spcBef>
              <a:spcAft>
                <a:spcPts val="0"/>
              </a:spcAft>
              <a:buClr>
                <a:schemeClr val="dk1"/>
              </a:buClr>
              <a:buSzPts val="1100"/>
              <a:buFont typeface="Arial"/>
              <a:buNone/>
            </a:pPr>
            <a:r>
              <a:rPr lang="en-US">
                <a:solidFill>
                  <a:srgbClr val="000000"/>
                </a:solidFill>
              </a:rPr>
              <a:t>Assess all the information you have obtained about your competitor's performance and potential business partners' needs, analyze it with your capabilities and identify your competitive advantage.</a:t>
            </a:r>
            <a:endParaRPr>
              <a:solidFill>
                <a:srgbClr val="000000"/>
              </a:solidFill>
            </a:endParaRPr>
          </a:p>
          <a:p>
            <a:pPr marL="469900" marR="787400" lvl="0" indent="0" algn="l" rtl="0">
              <a:lnSpc>
                <a:spcPct val="120000"/>
              </a:lnSpc>
              <a:spcBef>
                <a:spcPts val="300"/>
              </a:spcBef>
              <a:spcAft>
                <a:spcPts val="0"/>
              </a:spcAft>
              <a:buClr>
                <a:schemeClr val="dk1"/>
              </a:buClr>
              <a:buSzPts val="1100"/>
              <a:buFont typeface="Arial"/>
              <a:buNone/>
            </a:pPr>
            <a:r>
              <a:rPr lang="en-US">
                <a:solidFill>
                  <a:srgbClr val="000000"/>
                </a:solidFill>
              </a:rPr>
              <a:t>Then research contracts in the NAICS that you can provide that service to,</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o   obtain contact information,</a:t>
            </a:r>
            <a:endParaRPr>
              <a:solidFill>
                <a:srgbClr val="000000"/>
              </a:solidFill>
            </a:endParaRPr>
          </a:p>
          <a:p>
            <a:pPr marL="927100" marR="787400" lvl="0" indent="0" algn="l" rtl="0">
              <a:lnSpc>
                <a:spcPct val="120000"/>
              </a:lnSpc>
              <a:spcBef>
                <a:spcPts val="300"/>
              </a:spcBef>
              <a:spcAft>
                <a:spcPts val="0"/>
              </a:spcAft>
              <a:buClr>
                <a:schemeClr val="dk1"/>
              </a:buClr>
              <a:buSzPts val="1100"/>
              <a:buFont typeface="Arial"/>
              <a:buNone/>
            </a:pPr>
            <a:r>
              <a:rPr lang="en-US">
                <a:solidFill>
                  <a:srgbClr val="000000"/>
                </a:solidFill>
              </a:rPr>
              <a:t>o   and build a strategy to connect and identify which of them you want to start relationships with, to share and obtain insight, information. and assistance.</a:t>
            </a:r>
            <a:endParaRPr>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Subcontract Possibility Techniques:</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SAM.Gov Opportunities Domain:</a:t>
            </a:r>
            <a:r>
              <a:rPr lang="en-US">
                <a:solidFill>
                  <a:srgbClr val="000000"/>
                </a:solidFill>
              </a:rPr>
              <a:t> Have procurement notices from federal contracting offices that provides insight to subcontract possibilities</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Pre-solicitation Notices-</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Solicitation Notice-</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NSS</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Justifications</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Agency POC that can provide insight</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SOW</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Evaluation Criteria</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Subcontract plan requirement</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Solicitation procedures</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Contract type</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Outreach events (under special notice)</a:t>
            </a:r>
            <a:endParaRPr>
              <a:solidFill>
                <a:srgbClr val="000000"/>
              </a:solidFill>
            </a:endParaRPr>
          </a:p>
          <a:p>
            <a:pPr marL="457200" lvl="0" indent="0" algn="l" rtl="0">
              <a:lnSpc>
                <a:spcPct val="115000"/>
              </a:lnSpc>
              <a:spcBef>
                <a:spcPts val="1200"/>
              </a:spcBef>
              <a:spcAft>
                <a:spcPts val="0"/>
              </a:spcAft>
              <a:buClr>
                <a:schemeClr val="dk1"/>
              </a:buClr>
              <a:buSzPts val="1100"/>
              <a:buFont typeface="Arial"/>
              <a:buNone/>
            </a:pPr>
            <a:r>
              <a:rPr lang="en-US">
                <a:solidFill>
                  <a:srgbClr val="000000"/>
                </a:solidFill>
              </a:rPr>
              <a:t>·       So much more</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uFill>
                  <a:noFill/>
                </a:uFill>
                <a:hlinkClick r:id="rId3">
                  <a:extLst>
                    <a:ext uri="{A12FA001-AC4F-418D-AE19-62706E023703}">
                      <ahyp:hlinkClr xmlns:ahyp="http://schemas.microsoft.com/office/drawing/2018/hyperlinkcolor" val="tx"/>
                    </a:ext>
                  </a:extLst>
                </a:hlinkClick>
              </a:rPr>
              <a:t>SAM.Gov Entity Information</a:t>
            </a:r>
            <a:r>
              <a:rPr lang="en-US" b="1">
                <a:solidFill>
                  <a:srgbClr val="000000"/>
                </a:solidFill>
              </a:rPr>
              <a:t>:</a:t>
            </a:r>
            <a:r>
              <a:rPr lang="en-US">
                <a:solidFill>
                  <a:srgbClr val="000000"/>
                </a:solidFill>
              </a:rPr>
              <a:t> Provide resource information</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NAICS</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Socio-economic type</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Names of businesses</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Location</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uFill>
                  <a:noFill/>
                </a:uFill>
                <a:hlinkClick r:id="rId4">
                  <a:extLst>
                    <a:ext uri="{A12FA001-AC4F-418D-AE19-62706E023703}">
                      <ahyp:hlinkClr xmlns:ahyp="http://schemas.microsoft.com/office/drawing/2018/hyperlinkcolor" val="tx"/>
                    </a:ext>
                  </a:extLst>
                </a:hlinkClick>
              </a:rPr>
              <a:t>USA Spending:</a:t>
            </a:r>
            <a:r>
              <a:rPr lang="en-US">
                <a:solidFill>
                  <a:srgbClr val="000000"/>
                </a:solidFill>
              </a:rPr>
              <a:t> Includes details about prime contractors and their subcontractors which allows you to search for recipients (contractors both prime and sub) in many categories to include</a:t>
            </a:r>
            <a:endParaRPr>
              <a:solidFill>
                <a:srgbClr val="000000"/>
              </a:solidFill>
            </a:endParaRPr>
          </a:p>
          <a:p>
            <a:pPr marL="482600" lvl="0" indent="0" algn="l" rtl="0">
              <a:lnSpc>
                <a:spcPct val="115000"/>
              </a:lnSpc>
              <a:spcBef>
                <a:spcPts val="1200"/>
              </a:spcBef>
              <a:spcAft>
                <a:spcPts val="0"/>
              </a:spcAft>
              <a:buClr>
                <a:schemeClr val="dk1"/>
              </a:buClr>
              <a:buSzPts val="1100"/>
              <a:buFont typeface="Arial"/>
              <a:buNone/>
            </a:pPr>
            <a:r>
              <a:rPr lang="en-US">
                <a:solidFill>
                  <a:srgbClr val="000000"/>
                </a:solidFill>
              </a:rPr>
              <a:t>·       NAICS</a:t>
            </a:r>
            <a:endParaRPr>
              <a:solidFill>
                <a:srgbClr val="000000"/>
              </a:solidFill>
            </a:endParaRPr>
          </a:p>
          <a:p>
            <a:pPr marL="482600" lvl="0" indent="0" algn="l" rtl="0">
              <a:lnSpc>
                <a:spcPct val="115000"/>
              </a:lnSpc>
              <a:spcBef>
                <a:spcPts val="1200"/>
              </a:spcBef>
              <a:spcAft>
                <a:spcPts val="0"/>
              </a:spcAft>
              <a:buClr>
                <a:schemeClr val="dk1"/>
              </a:buClr>
              <a:buSzPts val="1100"/>
              <a:buFont typeface="Arial"/>
              <a:buNone/>
            </a:pPr>
            <a:r>
              <a:rPr lang="en-US">
                <a:solidFill>
                  <a:srgbClr val="000000"/>
                </a:solidFill>
              </a:rPr>
              <a:t>·       Location</a:t>
            </a:r>
            <a:endParaRPr>
              <a:solidFill>
                <a:srgbClr val="000000"/>
              </a:solidFill>
            </a:endParaRPr>
          </a:p>
          <a:p>
            <a:pPr marL="482600" lvl="0" indent="0" algn="l" rtl="0">
              <a:lnSpc>
                <a:spcPct val="115000"/>
              </a:lnSpc>
              <a:spcBef>
                <a:spcPts val="1200"/>
              </a:spcBef>
              <a:spcAft>
                <a:spcPts val="0"/>
              </a:spcAft>
              <a:buClr>
                <a:schemeClr val="dk1"/>
              </a:buClr>
              <a:buSzPts val="1100"/>
              <a:buFont typeface="Arial"/>
              <a:buNone/>
            </a:pPr>
            <a:r>
              <a:rPr lang="en-US">
                <a:solidFill>
                  <a:srgbClr val="000000"/>
                </a:solidFill>
              </a:rPr>
              <a:t>·       Recipient type</a:t>
            </a:r>
            <a:endParaRPr>
              <a:solidFill>
                <a:srgbClr val="000000"/>
              </a:solidFill>
            </a:endParaRPr>
          </a:p>
          <a:p>
            <a:pPr marL="482600" lvl="0" indent="0" algn="l" rtl="0">
              <a:lnSpc>
                <a:spcPct val="115000"/>
              </a:lnSpc>
              <a:spcBef>
                <a:spcPts val="1200"/>
              </a:spcBef>
              <a:spcAft>
                <a:spcPts val="0"/>
              </a:spcAft>
              <a:buClr>
                <a:schemeClr val="dk1"/>
              </a:buClr>
              <a:buSzPts val="1100"/>
              <a:buFont typeface="Arial"/>
              <a:buNone/>
            </a:pPr>
            <a:r>
              <a:rPr lang="en-US">
                <a:solidFill>
                  <a:srgbClr val="000000"/>
                </a:solidFill>
              </a:rPr>
              <a:t>·       PSC</a:t>
            </a:r>
            <a:endParaRPr>
              <a:solidFill>
                <a:srgbClr val="000000"/>
              </a:solidFill>
            </a:endParaRPr>
          </a:p>
          <a:p>
            <a:pPr marL="469900" marR="495300" lvl="0" indent="0" algn="l" rtl="0">
              <a:lnSpc>
                <a:spcPct val="120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uFill>
                  <a:noFill/>
                </a:uFill>
                <a:hlinkClick r:id="rId5">
                  <a:extLst>
                    <a:ext uri="{A12FA001-AC4F-418D-AE19-62706E023703}">
                      <ahyp:hlinkClr xmlns:ahyp="http://schemas.microsoft.com/office/drawing/2018/hyperlinkcolor" val="tx"/>
                    </a:ext>
                  </a:extLst>
                </a:hlinkClick>
              </a:rPr>
              <a:t>SubNet</a:t>
            </a:r>
            <a:r>
              <a:rPr lang="en-US" b="1">
                <a:solidFill>
                  <a:srgbClr val="000000"/>
                </a:solidFill>
              </a:rPr>
              <a:t>:</a:t>
            </a:r>
            <a:r>
              <a:rPr lang="en-US">
                <a:solidFill>
                  <a:srgbClr val="000000"/>
                </a:solidFill>
              </a:rPr>
              <a:t> The Small Business Administration's (SBA) Subcontracting Network System that bridges the gap between businesses seeking small businesses and small business seeking contracting opportunities.</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Ability to review conference notices, solicitations, notice of sources sought (NSS) and requests for information (RFI)</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By geographic area, NAICS or business name</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Identify NAICS in Your Target market</a:t>
            </a:r>
            <a:endParaRPr>
              <a:solidFill>
                <a:srgbClr val="000000"/>
              </a:solidFill>
            </a:endParaRPr>
          </a:p>
          <a:p>
            <a:pPr marL="914400" lvl="0" indent="0" algn="l" rtl="0">
              <a:lnSpc>
                <a:spcPct val="115000"/>
              </a:lnSpc>
              <a:spcBef>
                <a:spcPts val="1200"/>
              </a:spcBef>
              <a:spcAft>
                <a:spcPts val="0"/>
              </a:spcAft>
              <a:buClr>
                <a:schemeClr val="dk1"/>
              </a:buClr>
              <a:buSzPts val="1100"/>
              <a:buFont typeface="Arial"/>
              <a:buNone/>
            </a:pPr>
            <a:r>
              <a:rPr lang="en-US">
                <a:solidFill>
                  <a:srgbClr val="000000"/>
                </a:solidFill>
              </a:rPr>
              <a:t>·       Subcontract NAICS</a:t>
            </a:r>
            <a:endParaRPr>
              <a:solidFill>
                <a:srgbClr val="000000"/>
              </a:solidFill>
            </a:endParaRPr>
          </a:p>
          <a:p>
            <a:pPr marL="469900" marR="495300" lvl="0" indent="0" algn="l" rtl="0">
              <a:lnSpc>
                <a:spcPct val="120000"/>
              </a:lnSpc>
              <a:spcBef>
                <a:spcPts val="120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marR="495300" lvl="0" indent="0" algn="l" rtl="0">
              <a:lnSpc>
                <a:spcPct val="120000"/>
              </a:lnSpc>
              <a:spcBef>
                <a:spcPts val="1200"/>
              </a:spcBef>
              <a:spcAft>
                <a:spcPts val="0"/>
              </a:spcAft>
              <a:buClr>
                <a:schemeClr val="dk1"/>
              </a:buClr>
              <a:buSzPts val="1100"/>
              <a:buFont typeface="Arial"/>
              <a:buNone/>
            </a:pPr>
            <a:r>
              <a:rPr lang="en-US" b="1">
                <a:solidFill>
                  <a:srgbClr val="000000"/>
                </a:solidFill>
              </a:rPr>
              <a:t>GSA Forecasting of Contracts Opportunities:</a:t>
            </a:r>
            <a:r>
              <a:rPr lang="en-US">
                <a:solidFill>
                  <a:srgbClr val="000000"/>
                </a:solidFill>
              </a:rPr>
              <a:t> Provides information on expected federal contracting opportunities. The tool</a:t>
            </a:r>
            <a:r>
              <a:rPr lang="en-US" b="1">
                <a:solidFill>
                  <a:srgbClr val="000000"/>
                </a:solidFill>
              </a:rPr>
              <a:t> </a:t>
            </a:r>
            <a:r>
              <a:rPr lang="en-US">
                <a:solidFill>
                  <a:srgbClr val="000000"/>
                </a:solidFill>
              </a:rPr>
              <a:t>assists with acquisition planning by helping vendors learn about potential prime contracting opportunities early in the process. Users can easily filter the data by agency, location (place of performance), NAICS Code, contract type, and more. These tools are on the agency’s website look under Office of Small Disadvantage Business Utilization (OSDBU)</a:t>
            </a:r>
            <a:endParaRPr>
              <a:solidFill>
                <a:srgbClr val="000000"/>
              </a:solidFill>
            </a:endParaRPr>
          </a:p>
          <a:p>
            <a:pPr marL="469900" marR="495300" lvl="0" indent="0" algn="l" rtl="0">
              <a:lnSpc>
                <a:spcPct val="120000"/>
              </a:lnSpc>
              <a:spcBef>
                <a:spcPts val="12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495300" lvl="0" indent="0" algn="l" rtl="0">
              <a:lnSpc>
                <a:spcPct val="120000"/>
              </a:lnSpc>
              <a:spcBef>
                <a:spcPts val="1200"/>
              </a:spcBef>
              <a:spcAft>
                <a:spcPts val="0"/>
              </a:spcAft>
              <a:buClr>
                <a:schemeClr val="dk1"/>
              </a:buClr>
              <a:buSzPts val="1100"/>
              <a:buFont typeface="Arial"/>
              <a:buNone/>
            </a:pPr>
            <a:r>
              <a:rPr lang="en-US" b="1">
                <a:solidFill>
                  <a:srgbClr val="000000"/>
                </a:solidFill>
              </a:rPr>
              <a:t>Subcontracting Directory:</a:t>
            </a:r>
            <a:r>
              <a:rPr lang="en-US">
                <a:solidFill>
                  <a:srgbClr val="000000"/>
                </a:solidFill>
              </a:rPr>
              <a:t> Use SBA, GSA and DOD post Subcontracting Directory and FPDS-ng’s Subcontract Plan standard report to get a listing of contractors who may be looking for subcontractors.</a:t>
            </a:r>
            <a:endParaRPr>
              <a:solidFill>
                <a:srgbClr val="000000"/>
              </a:solidFill>
            </a:endParaRPr>
          </a:p>
          <a:p>
            <a:pPr marL="863600" lvl="0" indent="0" algn="l" rtl="0">
              <a:lnSpc>
                <a:spcPct val="145454"/>
              </a:lnSpc>
              <a:spcBef>
                <a:spcPts val="1200"/>
              </a:spcBef>
              <a:spcAft>
                <a:spcPts val="0"/>
              </a:spcAft>
              <a:buClr>
                <a:schemeClr val="dk1"/>
              </a:buClr>
              <a:buSzPts val="1100"/>
              <a:buFont typeface="Arial"/>
              <a:buNone/>
            </a:pPr>
            <a:r>
              <a:rPr lang="en-US">
                <a:solidFill>
                  <a:srgbClr val="000000"/>
                </a:solidFill>
              </a:rPr>
              <a:t>•        The Directory is a great tool to:</a:t>
            </a:r>
            <a:endParaRPr>
              <a:solidFill>
                <a:srgbClr val="000000"/>
              </a:solidFill>
            </a:endParaRPr>
          </a:p>
          <a:p>
            <a:pPr marL="1371600" marR="495300" lvl="0" indent="0" algn="l" rtl="0">
              <a:lnSpc>
                <a:spcPct val="120000"/>
              </a:lnSpc>
              <a:spcBef>
                <a:spcPts val="1200"/>
              </a:spcBef>
              <a:spcAft>
                <a:spcPts val="0"/>
              </a:spcAft>
              <a:buClr>
                <a:schemeClr val="dk1"/>
              </a:buClr>
              <a:buSzPts val="1100"/>
              <a:buFont typeface="Arial"/>
              <a:buNone/>
            </a:pPr>
            <a:r>
              <a:rPr lang="en-US">
                <a:solidFill>
                  <a:srgbClr val="000000"/>
                </a:solidFill>
              </a:rPr>
              <a:t>•        Pay close attention to the contract end date Get a listing of large business prime contractors who may be looking for subcontractors.</a:t>
            </a:r>
            <a:endParaRPr>
              <a:solidFill>
                <a:srgbClr val="000000"/>
              </a:solidFill>
            </a:endParaRPr>
          </a:p>
          <a:p>
            <a:pPr marL="1371600" marR="495300" lvl="0" indent="0" algn="l" rtl="0">
              <a:lnSpc>
                <a:spcPct val="120000"/>
              </a:lnSpc>
              <a:spcBef>
                <a:spcPts val="0"/>
              </a:spcBef>
              <a:spcAft>
                <a:spcPts val="0"/>
              </a:spcAft>
              <a:buClr>
                <a:schemeClr val="dk1"/>
              </a:buClr>
              <a:buSzPts val="1100"/>
              <a:buFont typeface="Arial"/>
              <a:buNone/>
            </a:pPr>
            <a:r>
              <a:rPr lang="en-US">
                <a:solidFill>
                  <a:srgbClr val="000000"/>
                </a:solidFill>
              </a:rPr>
              <a:t>•        Obtain contact information to review websites and get their protocol for subcontracting and links to other resources</a:t>
            </a:r>
            <a:endParaRPr>
              <a:solidFill>
                <a:srgbClr val="000000"/>
              </a:solidFill>
            </a:endParaRPr>
          </a:p>
          <a:p>
            <a:pPr marL="1371600" marR="495300" lvl="0" indent="0" algn="l" rtl="0">
              <a:lnSpc>
                <a:spcPct val="120000"/>
              </a:lnSpc>
              <a:spcBef>
                <a:spcPts val="0"/>
              </a:spcBef>
              <a:spcAft>
                <a:spcPts val="0"/>
              </a:spcAft>
              <a:buClr>
                <a:schemeClr val="dk1"/>
              </a:buClr>
              <a:buSzPts val="1100"/>
              <a:buFont typeface="Arial"/>
              <a:buNone/>
            </a:pPr>
            <a:r>
              <a:rPr lang="en-US">
                <a:solidFill>
                  <a:srgbClr val="000000"/>
                </a:solidFill>
              </a:rPr>
              <a:t>•        Prime contract NAICS</a:t>
            </a:r>
            <a:endParaRPr>
              <a:solidFill>
                <a:srgbClr val="000000"/>
              </a:solidFill>
            </a:endParaRPr>
          </a:p>
          <a:p>
            <a:pPr marL="0" lvl="0" indent="0" algn="l" rtl="0">
              <a:lnSpc>
                <a:spcPct val="115000"/>
              </a:lnSpc>
              <a:spcBef>
                <a:spcPts val="100"/>
              </a:spcBef>
              <a:spcAft>
                <a:spcPts val="0"/>
              </a:spcAft>
              <a:buClr>
                <a:schemeClr val="dk1"/>
              </a:buClr>
              <a:buSzPts val="1100"/>
              <a:buFont typeface="Arial"/>
              <a:buNone/>
            </a:pPr>
            <a:r>
              <a:rPr lang="en-US">
                <a:solidFill>
                  <a:srgbClr val="000000"/>
                </a:solidFill>
              </a:rPr>
              <a:t> </a:t>
            </a:r>
            <a:endParaRPr>
              <a:solidFill>
                <a:srgbClr val="000000"/>
              </a:solidFill>
            </a:endParaRPr>
          </a:p>
          <a:p>
            <a:pPr marL="0" marR="495300" lvl="0" indent="0" algn="l" rtl="0">
              <a:lnSpc>
                <a:spcPct val="120000"/>
              </a:lnSpc>
              <a:spcBef>
                <a:spcPts val="1200"/>
              </a:spcBef>
              <a:spcAft>
                <a:spcPts val="0"/>
              </a:spcAft>
              <a:buClr>
                <a:schemeClr val="dk1"/>
              </a:buClr>
              <a:buSzPts val="1100"/>
              <a:buFont typeface="Arial"/>
              <a:buNone/>
            </a:pPr>
            <a:r>
              <a:rPr lang="en-US" b="1">
                <a:solidFill>
                  <a:srgbClr val="000000"/>
                </a:solidFill>
              </a:rPr>
              <a:t>DSBS</a:t>
            </a:r>
            <a:r>
              <a:rPr lang="en-US">
                <a:solidFill>
                  <a:srgbClr val="000000"/>
                </a:solidFill>
              </a:rPr>
              <a:t>: is a one stop shop to:</a:t>
            </a:r>
            <a:endParaRPr>
              <a:solidFill>
                <a:srgbClr val="000000"/>
              </a:solidFill>
            </a:endParaRPr>
          </a:p>
          <a:p>
            <a:pPr marL="927100" marR="495300" lvl="0" indent="0" algn="l" rtl="0">
              <a:lnSpc>
                <a:spcPct val="120000"/>
              </a:lnSpc>
              <a:spcBef>
                <a:spcPts val="1200"/>
              </a:spcBef>
              <a:spcAft>
                <a:spcPts val="0"/>
              </a:spcAft>
              <a:buClr>
                <a:schemeClr val="dk1"/>
              </a:buClr>
              <a:buSzPts val="1100"/>
              <a:buFont typeface="Arial"/>
              <a:buNone/>
            </a:pPr>
            <a:r>
              <a:rPr lang="en-US">
                <a:solidFill>
                  <a:srgbClr val="000000"/>
                </a:solidFill>
              </a:rPr>
              <a:t>o   Identify potential small business contractors to affiliate with</a:t>
            </a:r>
            <a:endParaRPr>
              <a:solidFill>
                <a:srgbClr val="000000"/>
              </a:solidFill>
            </a:endParaRPr>
          </a:p>
          <a:p>
            <a:pPr marL="927100" marR="495300" lvl="0" indent="0" algn="l" rtl="0">
              <a:lnSpc>
                <a:spcPct val="120000"/>
              </a:lnSpc>
              <a:spcBef>
                <a:spcPts val="0"/>
              </a:spcBef>
              <a:spcAft>
                <a:spcPts val="0"/>
              </a:spcAft>
              <a:buClr>
                <a:schemeClr val="dk1"/>
              </a:buClr>
              <a:buSzPts val="1100"/>
              <a:buFont typeface="Arial"/>
              <a:buNone/>
            </a:pPr>
            <a:r>
              <a:rPr lang="en-US">
                <a:solidFill>
                  <a:srgbClr val="000000"/>
                </a:solidFill>
              </a:rPr>
              <a:t>o   Identify other small businesses for teaming and joint ventures</a:t>
            </a:r>
            <a:endParaRPr>
              <a:solidFill>
                <a:srgbClr val="000000"/>
              </a:solidFill>
            </a:endParaRPr>
          </a:p>
          <a:p>
            <a:pPr marL="927100" marR="495300" lvl="0" indent="0" algn="l" rtl="0">
              <a:lnSpc>
                <a:spcPct val="120000"/>
              </a:lnSpc>
              <a:spcBef>
                <a:spcPts val="0"/>
              </a:spcBef>
              <a:spcAft>
                <a:spcPts val="0"/>
              </a:spcAft>
              <a:buClr>
                <a:schemeClr val="dk1"/>
              </a:buClr>
              <a:buSzPts val="1100"/>
              <a:buFont typeface="Arial"/>
              <a:buNone/>
            </a:pPr>
            <a:r>
              <a:rPr lang="en-US">
                <a:solidFill>
                  <a:srgbClr val="000000"/>
                </a:solidFill>
              </a:rPr>
              <a:t>o   Identify Small business available capabilities</a:t>
            </a:r>
            <a:endParaRPr>
              <a:solidFill>
                <a:srgbClr val="000000"/>
              </a:solidFill>
            </a:endParaRPr>
          </a:p>
          <a:p>
            <a:pPr marL="927100" marR="495300" lvl="0" indent="0" algn="l" rtl="0">
              <a:lnSpc>
                <a:spcPct val="120000"/>
              </a:lnSpc>
              <a:spcBef>
                <a:spcPts val="0"/>
              </a:spcBef>
              <a:spcAft>
                <a:spcPts val="0"/>
              </a:spcAft>
              <a:buClr>
                <a:schemeClr val="dk1"/>
              </a:buClr>
              <a:buSzPts val="1100"/>
              <a:buFont typeface="Arial"/>
              <a:buNone/>
            </a:pPr>
            <a:r>
              <a:rPr lang="en-US">
                <a:solidFill>
                  <a:srgbClr val="000000"/>
                </a:solidFill>
              </a:rPr>
              <a:t>o   Obtain email addresses to send information</a:t>
            </a:r>
            <a:endParaRPr>
              <a:solidFill>
                <a:srgbClr val="000000"/>
              </a:solidFill>
            </a:endParaRPr>
          </a:p>
          <a:p>
            <a:pPr marL="469900" marR="495300" lvl="0" indent="0" algn="l" rtl="0">
              <a:lnSpc>
                <a:spcPct val="120000"/>
              </a:lnSpc>
              <a:spcBef>
                <a:spcPts val="0"/>
              </a:spcBef>
              <a:spcAft>
                <a:spcPts val="0"/>
              </a:spcAft>
              <a:buClr>
                <a:schemeClr val="dk1"/>
              </a:buClr>
              <a:buSzPts val="1100"/>
              <a:buFont typeface="Arial"/>
              <a:buNone/>
            </a:pPr>
            <a:r>
              <a:rPr lang="en-US" b="1">
                <a:solidFill>
                  <a:srgbClr val="000000"/>
                </a:solidFill>
              </a:rPr>
              <a:t> </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b="1">
                <a:solidFill>
                  <a:srgbClr val="000000"/>
                </a:solidFill>
              </a:rPr>
              <a:t>Outreach events: Allows you to be face to face with those you can do business with</a:t>
            </a:r>
            <a:endParaRPr b="1">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SAM Opportunity Domain: Special Notices allows you to search for events </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Your potential partner websites have events and associations listed that you should research and view their events</a:t>
            </a:r>
            <a:endParaRPr>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000000"/>
                </a:solidFill>
              </a:rPr>
              <a:t>●          Industry Conferences and Tradeshows of your suppliers to meet other business</a:t>
            </a:r>
            <a:endParaRPr>
              <a:solidFill>
                <a:srgbClr val="000000"/>
              </a:solidFill>
            </a:endParaRPr>
          </a:p>
          <a:p>
            <a:pPr marL="0" lvl="0" indent="0" algn="l" rtl="0">
              <a:spcBef>
                <a:spcPts val="1200"/>
              </a:spcBef>
              <a:spcAft>
                <a:spcPts val="0"/>
              </a:spcAft>
              <a:buClr>
                <a:schemeClr val="dk1"/>
              </a:buClr>
              <a:buSzPts val="1400"/>
              <a:buFont typeface="Arial"/>
              <a:buNone/>
            </a:pPr>
            <a:endParaRPr b="1">
              <a:solidFill>
                <a:srgbClr val="000000"/>
              </a:solidFill>
            </a:endParaRPr>
          </a:p>
          <a:p>
            <a:pPr marL="0" lvl="0" indent="0" algn="l" rtl="0">
              <a:lnSpc>
                <a:spcPct val="100000"/>
              </a:lnSpc>
              <a:spcBef>
                <a:spcPts val="360"/>
              </a:spcBef>
              <a:spcAft>
                <a:spcPts val="0"/>
              </a:spcAft>
              <a:buSzPts val="1400"/>
              <a:buNone/>
            </a:pPr>
            <a:endParaRPr>
              <a:solidFill>
                <a:srgbClr val="000000"/>
              </a:solidFill>
            </a:endParaRPr>
          </a:p>
        </p:txBody>
      </p:sp>
      <p:sp>
        <p:nvSpPr>
          <p:cNvPr id="110" name="Google Shape;110;g13c2405d4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3c2405d47c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698500" lvl="0" indent="0" algn="l" rtl="0">
              <a:lnSpc>
                <a:spcPct val="115000"/>
              </a:lnSpc>
              <a:spcBef>
                <a:spcPts val="1200"/>
              </a:spcBef>
              <a:spcAft>
                <a:spcPts val="0"/>
              </a:spcAft>
              <a:buClr>
                <a:schemeClr val="dk1"/>
              </a:buClr>
              <a:buSzPts val="1100"/>
              <a:buFont typeface="Arial"/>
              <a:buNone/>
            </a:pPr>
            <a:r>
              <a:rPr lang="en-US"/>
              <a:t>A Subcontract Opportunity is when a Contractor has identified a need and is seeking a subcontractor</a:t>
            </a:r>
            <a:endParaRPr/>
          </a:p>
          <a:p>
            <a:pPr marL="698500" lvl="0" indent="0" algn="l" rtl="0">
              <a:lnSpc>
                <a:spcPct val="115000"/>
              </a:lnSpc>
              <a:spcBef>
                <a:spcPts val="1200"/>
              </a:spcBef>
              <a:spcAft>
                <a:spcPts val="0"/>
              </a:spcAft>
              <a:buClr>
                <a:schemeClr val="dk1"/>
              </a:buClr>
              <a:buSzPts val="1100"/>
              <a:buFont typeface="Arial"/>
              <a:buNone/>
            </a:pPr>
            <a:r>
              <a:rPr lang="en-US"/>
              <a:t> </a:t>
            </a:r>
            <a:endParaRPr/>
          </a:p>
          <a:p>
            <a:pPr marL="698500" lvl="0" indent="0" algn="l" rtl="0">
              <a:lnSpc>
                <a:spcPct val="115000"/>
              </a:lnSpc>
              <a:spcBef>
                <a:spcPts val="1200"/>
              </a:spcBef>
              <a:spcAft>
                <a:spcPts val="0"/>
              </a:spcAft>
              <a:buClr>
                <a:schemeClr val="dk1"/>
              </a:buClr>
              <a:buSzPts val="1100"/>
              <a:buFont typeface="Arial"/>
              <a:buNone/>
            </a:pPr>
            <a:r>
              <a:rPr lang="en-US" b="1"/>
              <a:t>Subcontract Opportunities Tips</a:t>
            </a:r>
            <a:r>
              <a:rPr lang="en-US"/>
              <a:t>:</a:t>
            </a:r>
            <a:endParaRPr/>
          </a:p>
          <a:p>
            <a:pPr marL="927100" marR="1244600" lvl="0" indent="0" algn="l" rtl="0">
              <a:lnSpc>
                <a:spcPct val="120000"/>
              </a:lnSpc>
              <a:spcBef>
                <a:spcPts val="300"/>
              </a:spcBef>
              <a:spcAft>
                <a:spcPts val="0"/>
              </a:spcAft>
              <a:buClr>
                <a:schemeClr val="dk1"/>
              </a:buClr>
              <a:buSzPts val="1100"/>
              <a:buFont typeface="Arial"/>
              <a:buNone/>
            </a:pPr>
            <a:r>
              <a:rPr lang="en-US"/>
              <a:t>●          Make sure you understand the subcontract requirement, terms, and conditions, including payment.</a:t>
            </a:r>
            <a:endParaRPr/>
          </a:p>
          <a:p>
            <a:pPr marL="0" lvl="0" indent="0" algn="l" rtl="0">
              <a:lnSpc>
                <a:spcPct val="115000"/>
              </a:lnSpc>
              <a:spcBef>
                <a:spcPts val="1200"/>
              </a:spcBef>
              <a:spcAft>
                <a:spcPts val="0"/>
              </a:spcAft>
              <a:buClr>
                <a:schemeClr val="dk1"/>
              </a:buClr>
              <a:buSzPts val="1100"/>
              <a:buFont typeface="Arial"/>
              <a:buNone/>
            </a:pPr>
            <a:r>
              <a:rPr lang="en-US"/>
              <a:t>●          Follow the Bid instructions do not deviate</a:t>
            </a:r>
            <a:endParaRPr/>
          </a:p>
          <a:p>
            <a:pPr marL="927100" marR="787400" lvl="0" indent="0" algn="l" rtl="0">
              <a:lnSpc>
                <a:spcPct val="120000"/>
              </a:lnSpc>
              <a:spcBef>
                <a:spcPts val="1200"/>
              </a:spcBef>
              <a:spcAft>
                <a:spcPts val="0"/>
              </a:spcAft>
              <a:buClr>
                <a:schemeClr val="dk1"/>
              </a:buClr>
              <a:buSzPts val="1100"/>
              <a:buFont typeface="Arial"/>
              <a:buNone/>
            </a:pPr>
            <a:r>
              <a:rPr lang="en-US"/>
              <a:t>●          Attach a self-certification for the NAICS code identified in the solicitation you will be submitting the bid to fulfill</a:t>
            </a:r>
            <a:endParaRPr/>
          </a:p>
          <a:p>
            <a:pPr marL="0" marR="1447800" lvl="0" indent="0" algn="l" rtl="0">
              <a:lnSpc>
                <a:spcPct val="120000"/>
              </a:lnSpc>
              <a:spcBef>
                <a:spcPts val="1200"/>
              </a:spcBef>
              <a:spcAft>
                <a:spcPts val="0"/>
              </a:spcAft>
              <a:buClr>
                <a:schemeClr val="dk1"/>
              </a:buClr>
              <a:buSzPts val="1100"/>
              <a:buFont typeface="Arial"/>
              <a:buNone/>
            </a:pPr>
            <a:r>
              <a:rPr lang="en-US"/>
              <a:t>●          Ensure you have priced the work as bets as possible to at a minimum cover the cost to complete the project.</a:t>
            </a:r>
            <a:endParaRPr/>
          </a:p>
          <a:p>
            <a:pPr marL="69850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lnSpc>
                <a:spcPct val="115000"/>
              </a:lnSpc>
              <a:spcBef>
                <a:spcPts val="1200"/>
              </a:spcBef>
              <a:spcAft>
                <a:spcPts val="0"/>
              </a:spcAft>
              <a:buClr>
                <a:schemeClr val="dk1"/>
              </a:buClr>
              <a:buSzPts val="1100"/>
              <a:buFont typeface="Arial"/>
              <a:buNone/>
            </a:pPr>
            <a:r>
              <a:rPr lang="en-US" b="1"/>
              <a:t>  </a:t>
            </a:r>
            <a:endParaRPr b="1"/>
          </a:p>
          <a:p>
            <a:pPr marL="0" lvl="0" indent="0" algn="l" rtl="0">
              <a:lnSpc>
                <a:spcPct val="115000"/>
              </a:lnSpc>
              <a:spcBef>
                <a:spcPts val="1200"/>
              </a:spcBef>
              <a:spcAft>
                <a:spcPts val="0"/>
              </a:spcAft>
              <a:buClr>
                <a:schemeClr val="dk1"/>
              </a:buClr>
              <a:buSzPts val="1100"/>
              <a:buFont typeface="Arial"/>
              <a:buNone/>
            </a:pPr>
            <a:r>
              <a:rPr lang="en-US" b="1"/>
              <a:t>Subcontract Opportunities Strategy</a:t>
            </a:r>
            <a:r>
              <a:rPr lang="en-US"/>
              <a:t>:</a:t>
            </a:r>
            <a:r>
              <a:rPr lang="en-US" b="1"/>
              <a:t> </a:t>
            </a:r>
            <a:r>
              <a:rPr lang="en-US"/>
              <a:t>All companies list their needs somewhere. You must identify were.</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0" lvl="0" indent="0" algn="l" rtl="0">
              <a:lnSpc>
                <a:spcPct val="115000"/>
              </a:lnSpc>
              <a:spcBef>
                <a:spcPts val="1200"/>
              </a:spcBef>
              <a:spcAft>
                <a:spcPts val="0"/>
              </a:spcAft>
              <a:buClr>
                <a:schemeClr val="dk1"/>
              </a:buClr>
              <a:buSzPts val="1100"/>
              <a:buFont typeface="Arial"/>
              <a:buNone/>
            </a:pPr>
            <a:r>
              <a:rPr lang="en-US" b="1"/>
              <a:t>Company Website:</a:t>
            </a:r>
            <a:r>
              <a:rPr lang="en-US"/>
              <a:t> A company’s website will either have the subcontract opportunity listed or where they list the need.</a:t>
            </a:r>
            <a:endParaRPr/>
          </a:p>
          <a:p>
            <a:pPr marL="0" lvl="0" indent="0" algn="l" rtl="0">
              <a:lnSpc>
                <a:spcPct val="125000"/>
              </a:lnSpc>
              <a:spcBef>
                <a:spcPts val="1200"/>
              </a:spcBef>
              <a:spcAft>
                <a:spcPts val="0"/>
              </a:spcAft>
              <a:buClr>
                <a:schemeClr val="dk1"/>
              </a:buClr>
              <a:buSzPts val="1100"/>
              <a:buFont typeface="Arial"/>
              <a:buNone/>
            </a:pPr>
            <a:r>
              <a:rPr lang="en-US" b="1"/>
              <a:t> </a:t>
            </a:r>
            <a:endParaRPr b="1"/>
          </a:p>
          <a:p>
            <a:pPr marL="0" lvl="0" indent="0" algn="l" rtl="0">
              <a:lnSpc>
                <a:spcPct val="125000"/>
              </a:lnSpc>
              <a:spcBef>
                <a:spcPts val="1200"/>
              </a:spcBef>
              <a:spcAft>
                <a:spcPts val="0"/>
              </a:spcAft>
              <a:buClr>
                <a:schemeClr val="dk1"/>
              </a:buClr>
              <a:buSzPts val="1100"/>
              <a:buFont typeface="Arial"/>
              <a:buNone/>
            </a:pPr>
            <a:r>
              <a:rPr lang="en-US" b="1"/>
              <a:t>Industry opportunity and bidding sites:</a:t>
            </a:r>
            <a:r>
              <a:rPr lang="en-US"/>
              <a:t> Businesses seeking subcontractors post subcontracting opportunities on popular business bidding sites</a:t>
            </a:r>
            <a:endParaRPr/>
          </a:p>
          <a:p>
            <a:pPr marL="0" lvl="0" indent="0" algn="l" rtl="0">
              <a:lnSpc>
                <a:spcPct val="125000"/>
              </a:lnSpc>
              <a:spcBef>
                <a:spcPts val="1200"/>
              </a:spcBef>
              <a:spcAft>
                <a:spcPts val="0"/>
              </a:spcAft>
              <a:buClr>
                <a:schemeClr val="dk1"/>
              </a:buClr>
              <a:buSzPts val="1100"/>
              <a:buFont typeface="Arial"/>
              <a:buNone/>
            </a:pPr>
            <a:r>
              <a:rPr lang="en-US"/>
              <a:t> </a:t>
            </a:r>
            <a:endParaRPr/>
          </a:p>
          <a:p>
            <a:pPr marL="0" lvl="0" indent="0" algn="l" rtl="0">
              <a:lnSpc>
                <a:spcPct val="125000"/>
              </a:lnSpc>
              <a:spcBef>
                <a:spcPts val="1200"/>
              </a:spcBef>
              <a:spcAft>
                <a:spcPts val="0"/>
              </a:spcAft>
              <a:buClr>
                <a:schemeClr val="dk1"/>
              </a:buClr>
              <a:buSzPts val="1100"/>
              <a:buFont typeface="Arial"/>
              <a:buNone/>
            </a:pPr>
            <a:r>
              <a:rPr lang="en-US" b="1"/>
              <a:t>Government Opportunity sites:</a:t>
            </a:r>
            <a:endParaRPr b="1"/>
          </a:p>
          <a:p>
            <a:pPr marL="0" marR="787400" lvl="0" indent="0" algn="l" rtl="0">
              <a:lnSpc>
                <a:spcPct val="120000"/>
              </a:lnSpc>
              <a:spcBef>
                <a:spcPts val="1200"/>
              </a:spcBef>
              <a:spcAft>
                <a:spcPts val="0"/>
              </a:spcAft>
              <a:buClr>
                <a:schemeClr val="dk1"/>
              </a:buClr>
              <a:buSzPts val="1100"/>
              <a:buFont typeface="Arial"/>
              <a:buNone/>
            </a:pPr>
            <a:r>
              <a:rPr lang="en-US" b="1"/>
              <a:t> </a:t>
            </a:r>
            <a:endParaRPr b="1"/>
          </a:p>
          <a:p>
            <a:pPr marL="457200" marR="787400" lvl="0" indent="0" algn="l" rtl="0">
              <a:lnSpc>
                <a:spcPct val="120000"/>
              </a:lnSpc>
              <a:spcBef>
                <a:spcPts val="300"/>
              </a:spcBef>
              <a:spcAft>
                <a:spcPts val="0"/>
              </a:spcAft>
              <a:buClr>
                <a:schemeClr val="dk1"/>
              </a:buClr>
              <a:buSzPts val="1100"/>
              <a:buFont typeface="Arial"/>
              <a:buNone/>
            </a:pPr>
            <a:r>
              <a:rPr lang="en-US"/>
              <a:t>•        </a:t>
            </a:r>
            <a:r>
              <a:rPr lang="en-US" b="1"/>
              <a:t>SAM.Gov Opportunity Domain:</a:t>
            </a:r>
            <a:r>
              <a:rPr lang="en-US"/>
              <a:t> Federal Agencies seeking SB subcontractors post opportunities in SAM.</a:t>
            </a:r>
            <a:endParaRPr/>
          </a:p>
          <a:p>
            <a:pPr marL="0" marR="787400" lvl="0" indent="0" algn="l" rtl="0">
              <a:lnSpc>
                <a:spcPct val="120000"/>
              </a:lnSpc>
              <a:spcBef>
                <a:spcPts val="300"/>
              </a:spcBef>
              <a:spcAft>
                <a:spcPts val="0"/>
              </a:spcAft>
              <a:buClr>
                <a:schemeClr val="dk1"/>
              </a:buClr>
              <a:buSzPts val="1100"/>
              <a:buFont typeface="Arial"/>
              <a:buNone/>
            </a:pPr>
            <a:r>
              <a:rPr lang="en-US" b="1"/>
              <a:t> </a:t>
            </a:r>
            <a:endParaRPr b="1"/>
          </a:p>
          <a:p>
            <a:pPr marL="457200" marR="787400" lvl="0" indent="0" algn="l" rtl="0">
              <a:lnSpc>
                <a:spcPct val="120000"/>
              </a:lnSpc>
              <a:spcBef>
                <a:spcPts val="300"/>
              </a:spcBef>
              <a:spcAft>
                <a:spcPts val="0"/>
              </a:spcAft>
              <a:buClr>
                <a:schemeClr val="dk1"/>
              </a:buClr>
              <a:buSzPts val="1100"/>
              <a:buFont typeface="Arial"/>
              <a:buNone/>
            </a:pPr>
            <a:r>
              <a:rPr lang="en-US"/>
              <a:t>•        </a:t>
            </a:r>
            <a:r>
              <a:rPr lang="en-US" b="1"/>
              <a:t>SubNet: </a:t>
            </a:r>
            <a:r>
              <a:rPr lang="en-US"/>
              <a:t>Search</a:t>
            </a:r>
            <a:r>
              <a:rPr lang="en-US" b="1"/>
              <a:t> </a:t>
            </a:r>
            <a:r>
              <a:rPr lang="en-US"/>
              <a:t>SubNet</a:t>
            </a:r>
            <a:r>
              <a:rPr lang="en-US" b="1"/>
              <a:t> </a:t>
            </a:r>
            <a:r>
              <a:rPr lang="en-US"/>
              <a:t>to identify subcontract opportunities</a:t>
            </a:r>
            <a:r>
              <a:rPr lang="en-US" b="1"/>
              <a:t>:</a:t>
            </a:r>
            <a:r>
              <a:rPr lang="en-US"/>
              <a:t> Businesses seeking SB subcontractors post subcontracting opportunities in Sub-Net.</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914400" marR="787400" lvl="0" indent="0" algn="l" rtl="0">
              <a:lnSpc>
                <a:spcPct val="120000"/>
              </a:lnSpc>
              <a:spcBef>
                <a:spcPts val="1200"/>
              </a:spcBef>
              <a:spcAft>
                <a:spcPts val="0"/>
              </a:spcAft>
              <a:buClr>
                <a:schemeClr val="dk1"/>
              </a:buClr>
              <a:buSzPts val="1100"/>
              <a:buFont typeface="Arial"/>
              <a:buNone/>
            </a:pPr>
            <a:r>
              <a:rPr lang="en-US"/>
              <a:t>•        There is no cost to use Sub-Net.</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914400" marR="787400" lvl="0" indent="0" algn="l" rtl="0">
              <a:lnSpc>
                <a:spcPct val="120000"/>
              </a:lnSpc>
              <a:spcBef>
                <a:spcPts val="1200"/>
              </a:spcBef>
              <a:spcAft>
                <a:spcPts val="0"/>
              </a:spcAft>
              <a:buClr>
                <a:schemeClr val="dk1"/>
              </a:buClr>
              <a:buSzPts val="1100"/>
              <a:buFont typeface="Arial"/>
              <a:buNone/>
            </a:pPr>
            <a:r>
              <a:rPr lang="en-US"/>
              <a:t>•        If you are a SB looking for subcontracting opportunities searching is easy and no log in is required. SBA encourages you to frequently visit the Sub-Net website to seek available subcontracting opportunities in your area of expertise that you would like to submit a proposal.</a:t>
            </a:r>
            <a:endParaRPr/>
          </a:p>
          <a:p>
            <a:pPr marL="0" lvl="0" indent="0" algn="l" rtl="0">
              <a:lnSpc>
                <a:spcPct val="115000"/>
              </a:lnSpc>
              <a:spcBef>
                <a:spcPts val="1200"/>
              </a:spcBef>
              <a:spcAft>
                <a:spcPts val="0"/>
              </a:spcAft>
              <a:buClr>
                <a:schemeClr val="dk1"/>
              </a:buClr>
              <a:buSzPts val="1100"/>
              <a:buFont typeface="Arial"/>
              <a:buNone/>
            </a:pPr>
            <a:r>
              <a:rPr lang="en-US"/>
              <a:t> </a:t>
            </a:r>
            <a:endParaRPr/>
          </a:p>
          <a:p>
            <a:pPr marL="914400" marR="787400" lvl="0" indent="0" algn="l" rtl="0">
              <a:lnSpc>
                <a:spcPct val="120000"/>
              </a:lnSpc>
              <a:spcBef>
                <a:spcPts val="1200"/>
              </a:spcBef>
              <a:spcAft>
                <a:spcPts val="0"/>
              </a:spcAft>
              <a:buClr>
                <a:schemeClr val="dk1"/>
              </a:buClr>
              <a:buSzPts val="1100"/>
              <a:buFont typeface="Arial"/>
              <a:buNone/>
            </a:pPr>
            <a:r>
              <a:rPr lang="en-US"/>
              <a:t>•         Sub-Net is located at</a:t>
            </a:r>
            <a:r>
              <a:rPr lang="en-US">
                <a:uFill>
                  <a:noFill/>
                </a:uFill>
                <a:hlinkClick r:id="rId3"/>
              </a:rPr>
              <a:t> </a:t>
            </a:r>
            <a:r>
              <a:rPr lang="en-US" u="sng">
                <a:solidFill>
                  <a:schemeClr val="hlink"/>
                </a:solidFill>
                <a:hlinkClick r:id="rId3"/>
              </a:rPr>
              <a:t>www.sba.gov/subnet</a:t>
            </a:r>
            <a:endParaRPr u="sng">
              <a:solidFill>
                <a:schemeClr val="hlink"/>
              </a:solidFill>
            </a:endParaRPr>
          </a:p>
          <a:p>
            <a:pPr marL="0" lvl="0" indent="0" algn="l" rtl="0">
              <a:lnSpc>
                <a:spcPct val="115000"/>
              </a:lnSpc>
              <a:spcBef>
                <a:spcPts val="300"/>
              </a:spcBef>
              <a:spcAft>
                <a:spcPts val="0"/>
              </a:spcAft>
              <a:buClr>
                <a:schemeClr val="dk1"/>
              </a:buClr>
              <a:buSzPts val="1100"/>
              <a:buFont typeface="Arial"/>
              <a:buNone/>
            </a:pPr>
            <a:r>
              <a:rPr lang="en-US" b="1"/>
              <a:t> </a:t>
            </a:r>
            <a:endParaRPr b="1"/>
          </a:p>
          <a:p>
            <a:pPr marL="774700" lvl="0" indent="0" algn="l" rtl="0">
              <a:lnSpc>
                <a:spcPct val="115000"/>
              </a:lnSpc>
              <a:spcBef>
                <a:spcPts val="1200"/>
              </a:spcBef>
              <a:spcAft>
                <a:spcPts val="0"/>
              </a:spcAft>
              <a:buClr>
                <a:schemeClr val="dk1"/>
              </a:buClr>
              <a:buSzPts val="1100"/>
              <a:buFont typeface="Arial"/>
              <a:buNone/>
            </a:pPr>
            <a:r>
              <a:rPr lang="en-US"/>
              <a:t>¨  Map Search</a:t>
            </a:r>
            <a:endParaRPr/>
          </a:p>
          <a:p>
            <a:pPr marL="1549400" lvl="0" indent="0" algn="l" rtl="0">
              <a:lnSpc>
                <a:spcPct val="115000"/>
              </a:lnSpc>
              <a:spcBef>
                <a:spcPts val="1200"/>
              </a:spcBef>
              <a:spcAft>
                <a:spcPts val="0"/>
              </a:spcAft>
              <a:buClr>
                <a:schemeClr val="dk1"/>
              </a:buClr>
              <a:buSzPts val="1100"/>
              <a:buFont typeface="Arial"/>
              <a:buNone/>
            </a:pPr>
            <a:r>
              <a:rPr lang="en-US"/>
              <a:t>¤  Click on the Opportunity Search Type “Radio Button”</a:t>
            </a:r>
            <a:endParaRPr/>
          </a:p>
          <a:p>
            <a:pPr marL="1549400" lvl="0" indent="0" algn="l" rtl="0">
              <a:lnSpc>
                <a:spcPct val="115000"/>
              </a:lnSpc>
              <a:spcBef>
                <a:spcPts val="1200"/>
              </a:spcBef>
              <a:spcAft>
                <a:spcPts val="0"/>
              </a:spcAft>
              <a:buClr>
                <a:schemeClr val="dk1"/>
              </a:buClr>
              <a:buSzPts val="1100"/>
              <a:buFont typeface="Arial"/>
              <a:buNone/>
            </a:pPr>
            <a:r>
              <a:rPr lang="en-US"/>
              <a:t>¤  Click on the State or Territory that represents the subcontract place of performance using the “Map or Drop-Down Menu”</a:t>
            </a:r>
            <a:endParaRPr/>
          </a:p>
          <a:p>
            <a:pPr marL="1549400" lvl="0" indent="0" algn="l" rtl="0">
              <a:lnSpc>
                <a:spcPct val="115000"/>
              </a:lnSpc>
              <a:spcBef>
                <a:spcPts val="1200"/>
              </a:spcBef>
              <a:spcAft>
                <a:spcPts val="0"/>
              </a:spcAft>
              <a:buClr>
                <a:schemeClr val="dk1"/>
              </a:buClr>
              <a:buSzPts val="1100"/>
              <a:buFont typeface="Arial"/>
              <a:buNone/>
            </a:pPr>
            <a:r>
              <a:rPr lang="en-US"/>
              <a:t>¤  Search results will appear</a:t>
            </a:r>
            <a:endParaRPr/>
          </a:p>
          <a:p>
            <a:pPr marL="774700" lvl="0" indent="0" algn="l" rtl="0">
              <a:lnSpc>
                <a:spcPct val="115000"/>
              </a:lnSpc>
              <a:spcBef>
                <a:spcPts val="1200"/>
              </a:spcBef>
              <a:spcAft>
                <a:spcPts val="0"/>
              </a:spcAft>
              <a:buClr>
                <a:schemeClr val="dk1"/>
              </a:buClr>
              <a:buSzPts val="1100"/>
              <a:buFont typeface="Arial"/>
              <a:buNone/>
            </a:pPr>
            <a:r>
              <a:rPr lang="en-US"/>
              <a:t>¨  Advanced Search</a:t>
            </a:r>
            <a:endParaRPr/>
          </a:p>
          <a:p>
            <a:pPr marL="1549400" lvl="0" indent="0" algn="l" rtl="0">
              <a:lnSpc>
                <a:spcPct val="115000"/>
              </a:lnSpc>
              <a:spcBef>
                <a:spcPts val="1200"/>
              </a:spcBef>
              <a:spcAft>
                <a:spcPts val="0"/>
              </a:spcAft>
              <a:buClr>
                <a:schemeClr val="dk1"/>
              </a:buClr>
              <a:buSzPts val="1100"/>
              <a:buFont typeface="Arial"/>
              <a:buNone/>
            </a:pPr>
            <a:r>
              <a:rPr lang="en-US"/>
              <a:t>¤  Click on the Opportunity Search Type “Radio Button”</a:t>
            </a:r>
            <a:endParaRPr/>
          </a:p>
          <a:p>
            <a:pPr marL="1549400" lvl="0" indent="0" algn="l" rtl="0">
              <a:lnSpc>
                <a:spcPct val="115000"/>
              </a:lnSpc>
              <a:spcBef>
                <a:spcPts val="1200"/>
              </a:spcBef>
              <a:spcAft>
                <a:spcPts val="0"/>
              </a:spcAft>
              <a:buClr>
                <a:schemeClr val="dk1"/>
              </a:buClr>
              <a:buSzPts val="1100"/>
              <a:buFont typeface="Arial"/>
              <a:buNone/>
            </a:pPr>
            <a:r>
              <a:rPr lang="en-US"/>
              <a:t>¤  Enter the requested data in the Advanced Search Option Fields</a:t>
            </a:r>
            <a:endParaRPr/>
          </a:p>
          <a:p>
            <a:pPr marL="1549400" lvl="0" indent="0" algn="l" rtl="0">
              <a:lnSpc>
                <a:spcPct val="115000"/>
              </a:lnSpc>
              <a:spcBef>
                <a:spcPts val="1200"/>
              </a:spcBef>
              <a:spcAft>
                <a:spcPts val="0"/>
              </a:spcAft>
              <a:buClr>
                <a:schemeClr val="dk1"/>
              </a:buClr>
              <a:buSzPts val="1100"/>
              <a:buFont typeface="Arial"/>
              <a:buNone/>
            </a:pPr>
            <a:r>
              <a:rPr lang="en-US"/>
              <a:t>¤  Click “Submit” and search results will appear</a:t>
            </a:r>
            <a:endParaRPr/>
          </a:p>
          <a:p>
            <a:pPr marL="698500" lvl="0" indent="0" algn="l" rtl="0">
              <a:lnSpc>
                <a:spcPct val="115000"/>
              </a:lnSpc>
              <a:spcBef>
                <a:spcPts val="1200"/>
              </a:spcBef>
              <a:spcAft>
                <a:spcPts val="0"/>
              </a:spcAft>
              <a:buClr>
                <a:schemeClr val="dk1"/>
              </a:buClr>
              <a:buSzPts val="1100"/>
              <a:buFont typeface="Arial"/>
              <a:buNone/>
            </a:pPr>
            <a:r>
              <a:rPr lang="en-US" b="1"/>
              <a:t> </a:t>
            </a:r>
            <a:endParaRPr b="1"/>
          </a:p>
          <a:p>
            <a:pPr marL="0" lvl="0" indent="0" algn="l" rtl="0">
              <a:lnSpc>
                <a:spcPct val="125000"/>
              </a:lnSpc>
              <a:spcBef>
                <a:spcPts val="1200"/>
              </a:spcBef>
              <a:spcAft>
                <a:spcPts val="0"/>
              </a:spcAft>
              <a:buClr>
                <a:schemeClr val="dk1"/>
              </a:buClr>
              <a:buSzPts val="1100"/>
              <a:buFont typeface="Arial"/>
              <a:buNone/>
            </a:pPr>
            <a:r>
              <a:rPr lang="en-US" b="1"/>
              <a:t> </a:t>
            </a:r>
            <a:endParaRPr b="1"/>
          </a:p>
          <a:p>
            <a:pPr marL="0" lvl="0" indent="0" algn="l" rtl="0">
              <a:lnSpc>
                <a:spcPct val="115000"/>
              </a:lnSpc>
              <a:spcBef>
                <a:spcPts val="1200"/>
              </a:spcBef>
              <a:spcAft>
                <a:spcPts val="0"/>
              </a:spcAft>
              <a:buClr>
                <a:schemeClr val="dk1"/>
              </a:buClr>
              <a:buSzPts val="1100"/>
              <a:buFont typeface="Arial"/>
              <a:buNone/>
            </a:pPr>
            <a:r>
              <a:rPr lang="en-US" sz="1000"/>
              <a:t> </a:t>
            </a:r>
            <a:endParaRPr sz="1000"/>
          </a:p>
          <a:p>
            <a:pPr marL="0" lvl="0" indent="0" algn="l" rtl="0">
              <a:spcBef>
                <a:spcPts val="1200"/>
              </a:spcBef>
              <a:spcAft>
                <a:spcPts val="0"/>
              </a:spcAft>
              <a:buClr>
                <a:schemeClr val="dk1"/>
              </a:buClr>
              <a:buSzPts val="1400"/>
              <a:buFont typeface="Arial"/>
              <a:buNone/>
            </a:pPr>
            <a:endParaRPr b="1"/>
          </a:p>
          <a:p>
            <a:pPr marL="0" lvl="0" indent="0" algn="l" rtl="0">
              <a:lnSpc>
                <a:spcPct val="100000"/>
              </a:lnSpc>
              <a:spcBef>
                <a:spcPts val="360"/>
              </a:spcBef>
              <a:spcAft>
                <a:spcPts val="0"/>
              </a:spcAft>
              <a:buSzPts val="1400"/>
              <a:buNone/>
            </a:pPr>
            <a:endParaRPr/>
          </a:p>
        </p:txBody>
      </p:sp>
      <p:sp>
        <p:nvSpPr>
          <p:cNvPr id="121" name="Google Shape;121;g13c2405d47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3c2405d47c_0_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927100" marR="787400" lvl="0" indent="-469900" algn="l" rtl="0">
              <a:lnSpc>
                <a:spcPct val="120000"/>
              </a:lnSpc>
              <a:spcBef>
                <a:spcPts val="300"/>
              </a:spcBef>
              <a:spcAft>
                <a:spcPts val="0"/>
              </a:spcAft>
              <a:buClr>
                <a:schemeClr val="dk1"/>
              </a:buClr>
              <a:buSzPts val="1100"/>
              <a:buFont typeface="Arial"/>
              <a:buNone/>
            </a:pPr>
            <a:r>
              <a:rPr lang="en-US" b="1"/>
              <a:t>Assistance Tips:</a:t>
            </a:r>
            <a:endParaRPr b="1"/>
          </a:p>
          <a:p>
            <a:pPr marL="927100" marR="787400" lvl="0" indent="-469900" algn="l" rtl="0">
              <a:lnSpc>
                <a:spcPct val="120000"/>
              </a:lnSpc>
              <a:spcBef>
                <a:spcPts val="300"/>
              </a:spcBef>
              <a:spcAft>
                <a:spcPts val="0"/>
              </a:spcAft>
              <a:buClr>
                <a:schemeClr val="dk1"/>
              </a:buClr>
              <a:buSzPts val="1100"/>
              <a:buFont typeface="Arial"/>
              <a:buNone/>
            </a:pPr>
            <a:r>
              <a:rPr lang="en-US"/>
              <a:t>Contact the Federal Agency Contracting Officer when a bait and switch or untimely payment issues arise</a:t>
            </a:r>
            <a:endParaRPr/>
          </a:p>
          <a:p>
            <a:pPr marL="914400" marR="787400" lvl="0" indent="0" algn="l" rtl="0">
              <a:lnSpc>
                <a:spcPct val="120000"/>
              </a:lnSpc>
              <a:spcBef>
                <a:spcPts val="300"/>
              </a:spcBef>
              <a:spcAft>
                <a:spcPts val="0"/>
              </a:spcAft>
              <a:buClr>
                <a:schemeClr val="dk1"/>
              </a:buClr>
              <a:buSzPts val="1100"/>
              <a:buFont typeface="Arial"/>
              <a:buNone/>
            </a:pPr>
            <a:r>
              <a:rPr lang="en-US"/>
              <a:t>·       </a:t>
            </a:r>
            <a:r>
              <a:rPr lang="en-US" b="1"/>
              <a:t>Learn the regulation</a:t>
            </a:r>
            <a:endParaRPr b="1"/>
          </a:p>
          <a:p>
            <a:pPr marL="1371600" marR="787400" lvl="0" indent="0" algn="l" rtl="0">
              <a:lnSpc>
                <a:spcPct val="120000"/>
              </a:lnSpc>
              <a:spcBef>
                <a:spcPts val="300"/>
              </a:spcBef>
              <a:spcAft>
                <a:spcPts val="0"/>
              </a:spcAft>
              <a:buClr>
                <a:schemeClr val="dk1"/>
              </a:buClr>
              <a:buSzPts val="1100"/>
              <a:buFont typeface="Arial"/>
              <a:buNone/>
            </a:pPr>
            <a:r>
              <a:rPr lang="en-US"/>
              <a:t>o   </a:t>
            </a:r>
            <a:r>
              <a:rPr lang="en-US" b="1"/>
              <a:t>FAR 19.704(a)(12) – Assurance to use the pre-appointed</a:t>
            </a:r>
            <a:endParaRPr b="1"/>
          </a:p>
          <a:p>
            <a:pPr marL="1371600" marR="787400" lvl="0" indent="0" algn="l" rtl="0">
              <a:lnSpc>
                <a:spcPct val="120000"/>
              </a:lnSpc>
              <a:spcBef>
                <a:spcPts val="300"/>
              </a:spcBef>
              <a:spcAft>
                <a:spcPts val="0"/>
              </a:spcAft>
              <a:buClr>
                <a:schemeClr val="dk1"/>
              </a:buClr>
              <a:buSzPts val="1100"/>
              <a:buFont typeface="Arial"/>
              <a:buNone/>
            </a:pPr>
            <a:r>
              <a:rPr lang="en-US" b="1"/>
              <a:t> Small Businesses</a:t>
            </a:r>
            <a:endParaRPr b="1"/>
          </a:p>
          <a:p>
            <a:pPr marL="1371600" marR="787400" lvl="0" indent="0" algn="l" rtl="0">
              <a:lnSpc>
                <a:spcPct val="120000"/>
              </a:lnSpc>
              <a:spcBef>
                <a:spcPts val="300"/>
              </a:spcBef>
              <a:spcAft>
                <a:spcPts val="0"/>
              </a:spcAft>
              <a:buClr>
                <a:schemeClr val="dk1"/>
              </a:buClr>
              <a:buSzPts val="1100"/>
              <a:buFont typeface="Arial"/>
              <a:buNone/>
            </a:pPr>
            <a:r>
              <a:rPr lang="en-US"/>
              <a:t>o   </a:t>
            </a:r>
            <a:r>
              <a:rPr lang="en-US" b="1"/>
              <a:t>FAR 19.704(a)(13) - Communication with Contracting Officers</a:t>
            </a:r>
            <a:endParaRPr b="1"/>
          </a:p>
          <a:p>
            <a:pPr marL="1371600" marR="787400" lvl="0" indent="0" algn="l" rtl="0">
              <a:lnSpc>
                <a:spcPct val="120000"/>
              </a:lnSpc>
              <a:spcBef>
                <a:spcPts val="300"/>
              </a:spcBef>
              <a:spcAft>
                <a:spcPts val="0"/>
              </a:spcAft>
              <a:buClr>
                <a:schemeClr val="dk1"/>
              </a:buClr>
              <a:buSzPts val="1100"/>
              <a:buFont typeface="Arial"/>
              <a:buNone/>
            </a:pPr>
            <a:r>
              <a:rPr lang="en-US"/>
              <a:t>o   </a:t>
            </a:r>
            <a:r>
              <a:rPr lang="en-US" b="1"/>
              <a:t>FAR 19.704(a)(14) and (15) – Payment to SB Subcontractors</a:t>
            </a:r>
            <a:endParaRPr b="1"/>
          </a:p>
          <a:p>
            <a:pPr marL="0" lvl="0" indent="0" algn="l" rtl="0">
              <a:lnSpc>
                <a:spcPct val="103000"/>
              </a:lnSpc>
              <a:spcBef>
                <a:spcPts val="1200"/>
              </a:spcBef>
              <a:spcAft>
                <a:spcPts val="0"/>
              </a:spcAft>
              <a:buClr>
                <a:schemeClr val="dk1"/>
              </a:buClr>
              <a:buSzPts val="1100"/>
              <a:buFont typeface="Arial"/>
              <a:buNone/>
            </a:pPr>
            <a:r>
              <a:rPr lang="en-US"/>
              <a:t> </a:t>
            </a:r>
            <a:endParaRPr/>
          </a:p>
          <a:p>
            <a:pPr marL="0" lvl="0" indent="0" algn="l" rtl="0">
              <a:lnSpc>
                <a:spcPct val="103000"/>
              </a:lnSpc>
              <a:spcBef>
                <a:spcPts val="1200"/>
              </a:spcBef>
              <a:spcAft>
                <a:spcPts val="0"/>
              </a:spcAft>
              <a:buClr>
                <a:schemeClr val="dk1"/>
              </a:buClr>
              <a:buSzPts val="1100"/>
              <a:buFont typeface="Arial"/>
              <a:buNone/>
            </a:pPr>
            <a:r>
              <a:rPr lang="en-US" b="1"/>
              <a:t> </a:t>
            </a:r>
            <a:endParaRPr b="1"/>
          </a:p>
          <a:p>
            <a:pPr marL="0" lvl="0" indent="0" algn="l" rtl="0">
              <a:lnSpc>
                <a:spcPct val="103000"/>
              </a:lnSpc>
              <a:spcBef>
                <a:spcPts val="1200"/>
              </a:spcBef>
              <a:spcAft>
                <a:spcPts val="0"/>
              </a:spcAft>
              <a:buClr>
                <a:schemeClr val="dk1"/>
              </a:buClr>
              <a:buSzPts val="1100"/>
              <a:buFont typeface="Arial"/>
              <a:buNone/>
            </a:pPr>
            <a:r>
              <a:rPr lang="en-US" b="1"/>
              <a:t>SBA’s Resources:</a:t>
            </a:r>
            <a:r>
              <a:rPr lang="en-US">
                <a:solidFill>
                  <a:srgbClr val="4D5156"/>
                </a:solidFill>
              </a:rPr>
              <a:t> </a:t>
            </a:r>
            <a:r>
              <a:rPr lang="en-US">
                <a:solidFill>
                  <a:srgbClr val="1B1E29"/>
                </a:solidFill>
              </a:rPr>
              <a:t>Are responsible for providing businesses with the tools for enhancing and growing their businesses. SBA’s Federal Government suite of tools can help businesses understand how to navigate the requirements of obtaining federal contracts as a prime or subcontractor</a:t>
            </a:r>
            <a:endParaRPr>
              <a:solidFill>
                <a:srgbClr val="1B1E29"/>
              </a:solidFill>
            </a:endParaRPr>
          </a:p>
          <a:p>
            <a:pPr marL="711200" lvl="0" indent="0" algn="l" rtl="0">
              <a:lnSpc>
                <a:spcPct val="115000"/>
              </a:lnSpc>
              <a:spcBef>
                <a:spcPts val="1200"/>
              </a:spcBef>
              <a:spcAft>
                <a:spcPts val="0"/>
              </a:spcAft>
              <a:buClr>
                <a:schemeClr val="dk1"/>
              </a:buClr>
              <a:buSzPts val="1100"/>
              <a:buFont typeface="Arial"/>
              <a:buNone/>
            </a:pPr>
            <a:r>
              <a:rPr lang="en-US">
                <a:solidFill>
                  <a:srgbClr val="1B1E29"/>
                </a:solidFill>
              </a:rPr>
              <a:t>o	Learn how to plan, find, pursue, and win Federal Government contracts</a:t>
            </a:r>
            <a:endParaRPr>
              <a:solidFill>
                <a:srgbClr val="1B1E29"/>
              </a:solidFill>
            </a:endParaRPr>
          </a:p>
          <a:p>
            <a:pPr marL="711200" lvl="0" indent="0" algn="l" rtl="0">
              <a:lnSpc>
                <a:spcPct val="115000"/>
              </a:lnSpc>
              <a:spcBef>
                <a:spcPts val="1200"/>
              </a:spcBef>
              <a:spcAft>
                <a:spcPts val="0"/>
              </a:spcAft>
              <a:buClr>
                <a:schemeClr val="dk1"/>
              </a:buClr>
              <a:buSzPts val="1100"/>
              <a:buFont typeface="Arial"/>
              <a:buNone/>
            </a:pPr>
            <a:r>
              <a:rPr lang="en-US">
                <a:solidFill>
                  <a:srgbClr val="1B1E29"/>
                </a:solidFill>
              </a:rPr>
              <a:t>o	Gain an understanding of SBA’s Business Development Programs</a:t>
            </a:r>
            <a:endParaRPr>
              <a:solidFill>
                <a:srgbClr val="1B1E29"/>
              </a:solidFill>
            </a:endParaRPr>
          </a:p>
          <a:p>
            <a:pPr marL="711200" lvl="0" indent="0" algn="l" rtl="0">
              <a:lnSpc>
                <a:spcPct val="115000"/>
              </a:lnSpc>
              <a:spcBef>
                <a:spcPts val="1200"/>
              </a:spcBef>
              <a:spcAft>
                <a:spcPts val="0"/>
              </a:spcAft>
              <a:buClr>
                <a:schemeClr val="dk1"/>
              </a:buClr>
              <a:buSzPts val="1100"/>
              <a:buFont typeface="Arial"/>
              <a:buNone/>
            </a:pPr>
            <a:r>
              <a:rPr lang="en-US">
                <a:solidFill>
                  <a:srgbClr val="1B1E29"/>
                </a:solidFill>
              </a:rPr>
              <a:t>o	Provides policy guidance and oversight</a:t>
            </a:r>
            <a:endParaRPr>
              <a:solidFill>
                <a:srgbClr val="1B1E29"/>
              </a:solidFill>
            </a:endParaRPr>
          </a:p>
          <a:p>
            <a:pPr marL="711200" lvl="0" indent="0" algn="l" rtl="0">
              <a:lnSpc>
                <a:spcPct val="115000"/>
              </a:lnSpc>
              <a:spcBef>
                <a:spcPts val="1200"/>
              </a:spcBef>
              <a:spcAft>
                <a:spcPts val="0"/>
              </a:spcAft>
              <a:buClr>
                <a:schemeClr val="dk1"/>
              </a:buClr>
              <a:buSzPts val="1100"/>
              <a:buFont typeface="Arial"/>
              <a:buNone/>
            </a:pPr>
            <a:r>
              <a:rPr lang="en-US">
                <a:solidFill>
                  <a:srgbClr val="1B1E29"/>
                </a:solidFill>
              </a:rPr>
              <a:t>o	Serves as liaison and expedites issues</a:t>
            </a:r>
            <a:endParaRPr>
              <a:solidFill>
                <a:srgbClr val="1B1E29"/>
              </a:solidFill>
            </a:endParaRPr>
          </a:p>
          <a:p>
            <a:pPr marL="711200" lvl="0" indent="0" algn="l" rtl="0">
              <a:lnSpc>
                <a:spcPct val="115000"/>
              </a:lnSpc>
              <a:spcBef>
                <a:spcPts val="1200"/>
              </a:spcBef>
              <a:spcAft>
                <a:spcPts val="0"/>
              </a:spcAft>
              <a:buClr>
                <a:schemeClr val="dk1"/>
              </a:buClr>
              <a:buSzPts val="1100"/>
              <a:buFont typeface="Arial"/>
              <a:buNone/>
            </a:pPr>
            <a:r>
              <a:rPr lang="en-US">
                <a:solidFill>
                  <a:srgbClr val="1B1E29"/>
                </a:solidFill>
              </a:rPr>
              <a:t>o	Provide training and resources</a:t>
            </a:r>
            <a:endParaRPr>
              <a:solidFill>
                <a:srgbClr val="1B1E29"/>
              </a:solidFill>
            </a:endParaRPr>
          </a:p>
          <a:p>
            <a:pPr marL="457200" lvl="0" indent="0" algn="l" rtl="0">
              <a:lnSpc>
                <a:spcPct val="103000"/>
              </a:lnSpc>
              <a:spcBef>
                <a:spcPts val="1200"/>
              </a:spcBef>
              <a:spcAft>
                <a:spcPts val="0"/>
              </a:spcAft>
              <a:buClr>
                <a:schemeClr val="dk1"/>
              </a:buClr>
              <a:buSzPts val="1100"/>
              <a:buFont typeface="Arial"/>
              <a:buNone/>
            </a:pPr>
            <a:r>
              <a:rPr lang="en-US"/>
              <a:t>•        </a:t>
            </a:r>
            <a:r>
              <a:rPr lang="en-US" b="1"/>
              <a:t>SBA Government Contracting Assistance:</a:t>
            </a:r>
            <a:endParaRPr b="1"/>
          </a:p>
          <a:p>
            <a:pPr marL="914400" lvl="0" indent="0" algn="l" rtl="0">
              <a:lnSpc>
                <a:spcPct val="103000"/>
              </a:lnSpc>
              <a:spcBef>
                <a:spcPts val="1200"/>
              </a:spcBef>
              <a:spcAft>
                <a:spcPts val="0"/>
              </a:spcAft>
              <a:buClr>
                <a:schemeClr val="dk1"/>
              </a:buClr>
              <a:buSzPts val="1100"/>
              <a:buFont typeface="Arial"/>
              <a:buNone/>
            </a:pPr>
            <a:r>
              <a:rPr lang="en-US"/>
              <a:t>•        SBA District Offices</a:t>
            </a:r>
            <a:endParaRPr/>
          </a:p>
          <a:p>
            <a:pPr marL="914400" lvl="0" indent="0" algn="l" rtl="0">
              <a:lnSpc>
                <a:spcPct val="103000"/>
              </a:lnSpc>
              <a:spcBef>
                <a:spcPts val="1200"/>
              </a:spcBef>
              <a:spcAft>
                <a:spcPts val="0"/>
              </a:spcAft>
              <a:buClr>
                <a:schemeClr val="dk1"/>
              </a:buClr>
              <a:buSzPts val="1100"/>
              <a:buFont typeface="Arial"/>
              <a:buNone/>
            </a:pPr>
            <a:r>
              <a:rPr lang="en-US"/>
              <a:t>•        Contracting Area Offices</a:t>
            </a:r>
            <a:endParaRPr/>
          </a:p>
          <a:p>
            <a:pPr marL="914400" lvl="0" indent="0" algn="l" rtl="0">
              <a:lnSpc>
                <a:spcPct val="103000"/>
              </a:lnSpc>
              <a:spcBef>
                <a:spcPts val="1200"/>
              </a:spcBef>
              <a:spcAft>
                <a:spcPts val="0"/>
              </a:spcAft>
              <a:buClr>
                <a:schemeClr val="dk1"/>
              </a:buClr>
              <a:buSzPts val="1100"/>
              <a:buFont typeface="Arial"/>
              <a:buNone/>
            </a:pPr>
            <a:r>
              <a:rPr lang="en-US"/>
              <a:t>•        Area and District Directors</a:t>
            </a:r>
            <a:endParaRPr/>
          </a:p>
          <a:p>
            <a:pPr marL="914400" lvl="0" indent="0" algn="l" rtl="0">
              <a:lnSpc>
                <a:spcPct val="103000"/>
              </a:lnSpc>
              <a:spcBef>
                <a:spcPts val="1200"/>
              </a:spcBef>
              <a:spcAft>
                <a:spcPts val="0"/>
              </a:spcAft>
              <a:buClr>
                <a:schemeClr val="dk1"/>
              </a:buClr>
              <a:buSzPts val="1100"/>
              <a:buFont typeface="Arial"/>
              <a:buNone/>
            </a:pPr>
            <a:r>
              <a:rPr lang="en-US"/>
              <a:t>•        Business Opportunity Specialist</a:t>
            </a:r>
            <a:endParaRPr/>
          </a:p>
          <a:p>
            <a:pPr marL="914400" lvl="0" indent="0" algn="l" rtl="0">
              <a:lnSpc>
                <a:spcPct val="103000"/>
              </a:lnSpc>
              <a:spcBef>
                <a:spcPts val="1200"/>
              </a:spcBef>
              <a:spcAft>
                <a:spcPts val="0"/>
              </a:spcAft>
              <a:buClr>
                <a:schemeClr val="dk1"/>
              </a:buClr>
              <a:buSzPts val="1100"/>
              <a:buFont typeface="Arial"/>
              <a:buNone/>
            </a:pPr>
            <a:r>
              <a:rPr lang="en-US"/>
              <a:t>•        Procurement Center Representative</a:t>
            </a:r>
            <a:endParaRPr/>
          </a:p>
          <a:p>
            <a:pPr marL="914400" lvl="0" indent="0" algn="l" rtl="0">
              <a:lnSpc>
                <a:spcPct val="103000"/>
              </a:lnSpc>
              <a:spcBef>
                <a:spcPts val="1200"/>
              </a:spcBef>
              <a:spcAft>
                <a:spcPts val="0"/>
              </a:spcAft>
              <a:buClr>
                <a:schemeClr val="dk1"/>
              </a:buClr>
              <a:buSzPts val="1100"/>
              <a:buFont typeface="Arial"/>
              <a:buNone/>
            </a:pPr>
            <a:r>
              <a:rPr lang="en-US"/>
              <a:t>•        Commercial Market Representative</a:t>
            </a:r>
            <a:endParaRPr/>
          </a:p>
          <a:p>
            <a:pPr marL="914400" lvl="0" indent="0" algn="l" rtl="0">
              <a:lnSpc>
                <a:spcPct val="103000"/>
              </a:lnSpc>
              <a:spcBef>
                <a:spcPts val="1200"/>
              </a:spcBef>
              <a:spcAft>
                <a:spcPts val="0"/>
              </a:spcAft>
              <a:buClr>
                <a:schemeClr val="dk1"/>
              </a:buClr>
              <a:buSzPts val="1100"/>
              <a:buFont typeface="Arial"/>
              <a:buNone/>
            </a:pPr>
            <a:r>
              <a:rPr lang="en-US"/>
              <a:t>•        SBA’s Prime Contracts Manager</a:t>
            </a:r>
            <a:endParaRPr/>
          </a:p>
          <a:p>
            <a:pPr marL="914400" lvl="0" indent="0" algn="l" rtl="0">
              <a:lnSpc>
                <a:spcPct val="103000"/>
              </a:lnSpc>
              <a:spcBef>
                <a:spcPts val="1200"/>
              </a:spcBef>
              <a:spcAft>
                <a:spcPts val="0"/>
              </a:spcAft>
              <a:buClr>
                <a:schemeClr val="dk1"/>
              </a:buClr>
              <a:buSzPts val="1100"/>
              <a:buFont typeface="Arial"/>
              <a:buNone/>
            </a:pPr>
            <a:r>
              <a:rPr lang="en-US"/>
              <a:t>•        SBA’s Subcontract Manager</a:t>
            </a:r>
            <a:endParaRPr/>
          </a:p>
          <a:p>
            <a:pPr marL="914400" lvl="0" indent="0" algn="l" rtl="0">
              <a:lnSpc>
                <a:spcPct val="103000"/>
              </a:lnSpc>
              <a:spcBef>
                <a:spcPts val="1200"/>
              </a:spcBef>
              <a:spcAft>
                <a:spcPts val="0"/>
              </a:spcAft>
              <a:buClr>
                <a:schemeClr val="dk1"/>
              </a:buClr>
              <a:buSzPts val="1100"/>
              <a:buFont typeface="Arial"/>
              <a:buNone/>
            </a:pPr>
            <a:r>
              <a:rPr lang="en-US"/>
              <a:t>•        DSBS help: DSBS@sba.gov</a:t>
            </a:r>
            <a:endParaRPr/>
          </a:p>
          <a:p>
            <a:pPr marL="914400" lvl="0" indent="0" algn="l" rtl="0">
              <a:lnSpc>
                <a:spcPct val="103000"/>
              </a:lnSpc>
              <a:spcBef>
                <a:spcPts val="1200"/>
              </a:spcBef>
              <a:spcAft>
                <a:spcPts val="0"/>
              </a:spcAft>
              <a:buClr>
                <a:schemeClr val="dk1"/>
              </a:buClr>
              <a:buSzPts val="1100"/>
              <a:buFont typeface="Arial"/>
              <a:buNone/>
            </a:pPr>
            <a:r>
              <a:rPr lang="en-US"/>
              <a:t>•        GLS help: GLS@SBA.gov</a:t>
            </a:r>
            <a:endParaRPr/>
          </a:p>
          <a:p>
            <a:pPr marL="0" lvl="0" indent="0" algn="l" rtl="0">
              <a:lnSpc>
                <a:spcPct val="103000"/>
              </a:lnSpc>
              <a:spcBef>
                <a:spcPts val="1200"/>
              </a:spcBef>
              <a:spcAft>
                <a:spcPts val="0"/>
              </a:spcAft>
              <a:buClr>
                <a:schemeClr val="dk1"/>
              </a:buClr>
              <a:buSzPts val="1100"/>
              <a:buFont typeface="Arial"/>
              <a:buNone/>
            </a:pPr>
            <a:r>
              <a:rPr lang="en-US" b="1"/>
              <a:t> </a:t>
            </a:r>
            <a:endParaRPr b="1"/>
          </a:p>
          <a:p>
            <a:pPr marL="0" lvl="0" indent="0" algn="l" rtl="0">
              <a:lnSpc>
                <a:spcPct val="103000"/>
              </a:lnSpc>
              <a:spcBef>
                <a:spcPts val="1200"/>
              </a:spcBef>
              <a:spcAft>
                <a:spcPts val="0"/>
              </a:spcAft>
              <a:buClr>
                <a:schemeClr val="dk1"/>
              </a:buClr>
              <a:buSzPts val="1100"/>
              <a:buFont typeface="Arial"/>
              <a:buNone/>
            </a:pPr>
            <a:r>
              <a:rPr lang="en-US" b="1"/>
              <a:t>SBA’s learning Center:</a:t>
            </a:r>
            <a:r>
              <a:rPr lang="en-US"/>
              <a:t> SBA's online learning programs are designed to empower and educate small business owners every step of the way</a:t>
            </a:r>
            <a:endParaRPr/>
          </a:p>
          <a:p>
            <a:pPr marL="0" lvl="0" indent="0" algn="l" rtl="0">
              <a:lnSpc>
                <a:spcPct val="103000"/>
              </a:lnSpc>
              <a:spcBef>
                <a:spcPts val="1200"/>
              </a:spcBef>
              <a:spcAft>
                <a:spcPts val="0"/>
              </a:spcAft>
              <a:buClr>
                <a:schemeClr val="dk1"/>
              </a:buClr>
              <a:buSzPts val="1100"/>
              <a:buFont typeface="Arial"/>
              <a:buNone/>
            </a:pPr>
            <a:r>
              <a:rPr lang="en-US"/>
              <a:t> </a:t>
            </a:r>
            <a:endParaRPr/>
          </a:p>
          <a:p>
            <a:pPr marL="0" lvl="0" indent="0" algn="l" rtl="0">
              <a:lnSpc>
                <a:spcPct val="103000"/>
              </a:lnSpc>
              <a:spcBef>
                <a:spcPts val="1200"/>
              </a:spcBef>
              <a:spcAft>
                <a:spcPts val="0"/>
              </a:spcAft>
              <a:buClr>
                <a:schemeClr val="dk1"/>
              </a:buClr>
              <a:buSzPts val="1100"/>
              <a:buFont typeface="Arial"/>
              <a:buNone/>
            </a:pPr>
            <a:r>
              <a:rPr lang="en-US"/>
              <a:t>    </a:t>
            </a:r>
            <a:endParaRPr/>
          </a:p>
          <a:p>
            <a:pPr marL="0" lvl="0" indent="0" algn="l" rtl="0">
              <a:lnSpc>
                <a:spcPct val="103000"/>
              </a:lnSpc>
              <a:spcBef>
                <a:spcPts val="1200"/>
              </a:spcBef>
              <a:spcAft>
                <a:spcPts val="0"/>
              </a:spcAft>
              <a:buClr>
                <a:schemeClr val="dk1"/>
              </a:buClr>
              <a:buSzPts val="1100"/>
              <a:buFont typeface="Arial"/>
              <a:buNone/>
            </a:pPr>
            <a:r>
              <a:rPr lang="en-US"/>
              <a:t>Find your SBA Resource contact information at</a:t>
            </a:r>
            <a:r>
              <a:rPr lang="en-US">
                <a:uFill>
                  <a:noFill/>
                </a:uFill>
                <a:hlinkClick r:id="rId3"/>
              </a:rPr>
              <a:t> </a:t>
            </a:r>
            <a:r>
              <a:rPr lang="en-US" u="sng">
                <a:solidFill>
                  <a:schemeClr val="hlink"/>
                </a:solidFill>
                <a:hlinkClick r:id="rId3"/>
              </a:rPr>
              <a:t>www.sba.gov</a:t>
            </a:r>
            <a:r>
              <a:rPr lang="en-US"/>
              <a:t> Federal Contracting</a:t>
            </a:r>
            <a:endParaRPr/>
          </a:p>
          <a:p>
            <a:pPr marL="0" lvl="0" indent="0" algn="l" rtl="0">
              <a:lnSpc>
                <a:spcPct val="103000"/>
              </a:lnSpc>
              <a:spcBef>
                <a:spcPts val="1200"/>
              </a:spcBef>
              <a:spcAft>
                <a:spcPts val="0"/>
              </a:spcAft>
              <a:buClr>
                <a:schemeClr val="dk1"/>
              </a:buClr>
              <a:buSzPts val="1100"/>
              <a:buFont typeface="Arial"/>
              <a:buNone/>
            </a:pPr>
            <a:r>
              <a:rPr lang="en-US"/>
              <a:t> </a:t>
            </a:r>
            <a:endParaRPr/>
          </a:p>
          <a:p>
            <a:pPr marL="457200" lvl="0" indent="0" algn="l" rtl="0">
              <a:lnSpc>
                <a:spcPct val="115000"/>
              </a:lnSpc>
              <a:spcBef>
                <a:spcPts val="1200"/>
              </a:spcBef>
              <a:spcAft>
                <a:spcPts val="0"/>
              </a:spcAft>
              <a:buClr>
                <a:schemeClr val="dk1"/>
              </a:buClr>
              <a:buSzPts val="1100"/>
              <a:buFont typeface="Arial"/>
              <a:buNone/>
            </a:pPr>
            <a:r>
              <a:rPr lang="en-US"/>
              <a:t>•   	</a:t>
            </a:r>
            <a:r>
              <a:rPr lang="en-US" b="1"/>
              <a:t>Procurement Technical Assistance Center (PTAC</a:t>
            </a:r>
            <a:r>
              <a:rPr lang="en-US"/>
              <a:t>):</a:t>
            </a:r>
            <a:r>
              <a:rPr lang="en-US">
                <a:uFill>
                  <a:noFill/>
                </a:uFill>
                <a:hlinkClick r:id="rId4"/>
              </a:rPr>
              <a:t> </a:t>
            </a:r>
            <a:r>
              <a:rPr lang="en-US" u="sng">
                <a:solidFill>
                  <a:srgbClr val="1155CC"/>
                </a:solidFill>
                <a:hlinkClick r:id="rId4">
                  <a:extLst>
                    <a:ext uri="{A12FA001-AC4F-418D-AE19-62706E023703}">
                      <ahyp:hlinkClr xmlns:ahyp="http://schemas.microsoft.com/office/drawing/2018/hyperlinkcolor" val="tx"/>
                    </a:ext>
                  </a:extLst>
                </a:hlinkClick>
              </a:rPr>
              <a:t>https://www.aptac-us.org/</a:t>
            </a:r>
            <a:endParaRPr u="sng">
              <a:solidFill>
                <a:srgbClr val="1155CC"/>
              </a:solidFill>
            </a:endParaRPr>
          </a:p>
          <a:p>
            <a:pPr marL="457200" lvl="0" indent="0" algn="l" rtl="0">
              <a:lnSpc>
                <a:spcPct val="103000"/>
              </a:lnSpc>
              <a:spcBef>
                <a:spcPts val="1200"/>
              </a:spcBef>
              <a:spcAft>
                <a:spcPts val="0"/>
              </a:spcAft>
              <a:buClr>
                <a:schemeClr val="dk1"/>
              </a:buClr>
              <a:buSzPts val="1100"/>
              <a:buFont typeface="Arial"/>
              <a:buNone/>
            </a:pPr>
            <a:r>
              <a:rPr lang="en-US"/>
              <a:t>•        </a:t>
            </a:r>
            <a:r>
              <a:rPr lang="en-US" b="1"/>
              <a:t>GSA’s IAE Systems help</a:t>
            </a:r>
            <a:r>
              <a:rPr lang="en-US"/>
              <a:t> (SAM and FPDS): FSD.gov</a:t>
            </a:r>
            <a:endParaRPr/>
          </a:p>
          <a:p>
            <a:pPr marL="457200" lvl="0" indent="0" algn="l" rtl="0">
              <a:lnSpc>
                <a:spcPct val="115000"/>
              </a:lnSpc>
              <a:spcBef>
                <a:spcPts val="1200"/>
              </a:spcBef>
              <a:spcAft>
                <a:spcPts val="0"/>
              </a:spcAft>
              <a:buClr>
                <a:schemeClr val="dk1"/>
              </a:buClr>
              <a:buSzPts val="1100"/>
              <a:buFont typeface="Arial"/>
              <a:buNone/>
            </a:pPr>
            <a:r>
              <a:rPr lang="en-US"/>
              <a:t>•        </a:t>
            </a:r>
            <a:r>
              <a:rPr lang="en-US" b="1"/>
              <a:t>Agency OSDBUs:</a:t>
            </a:r>
            <a:r>
              <a:rPr lang="en-US"/>
              <a:t> locate at agency website</a:t>
            </a:r>
            <a:endParaRPr/>
          </a:p>
          <a:p>
            <a:pPr marL="457200" lvl="0" indent="0" algn="l" rtl="0">
              <a:lnSpc>
                <a:spcPct val="115000"/>
              </a:lnSpc>
              <a:spcBef>
                <a:spcPts val="1200"/>
              </a:spcBef>
              <a:spcAft>
                <a:spcPts val="0"/>
              </a:spcAft>
              <a:buClr>
                <a:schemeClr val="dk1"/>
              </a:buClr>
              <a:buSzPts val="1100"/>
              <a:buFont typeface="Arial"/>
              <a:buNone/>
            </a:pPr>
            <a:r>
              <a:rPr lang="en-US"/>
              <a:t>•   	</a:t>
            </a:r>
            <a:r>
              <a:rPr lang="en-US" b="1"/>
              <a:t>Procurement Technical Assistance Center (PTAC</a:t>
            </a:r>
            <a:r>
              <a:rPr lang="en-US"/>
              <a:t>):</a:t>
            </a:r>
            <a:r>
              <a:rPr lang="en-US">
                <a:uFill>
                  <a:noFill/>
                </a:uFill>
                <a:hlinkClick r:id="rId4"/>
              </a:rPr>
              <a:t> </a:t>
            </a:r>
            <a:r>
              <a:rPr lang="en-US" u="sng">
                <a:solidFill>
                  <a:srgbClr val="1155CC"/>
                </a:solidFill>
                <a:hlinkClick r:id="rId4">
                  <a:extLst>
                    <a:ext uri="{A12FA001-AC4F-418D-AE19-62706E023703}">
                      <ahyp:hlinkClr xmlns:ahyp="http://schemas.microsoft.com/office/drawing/2018/hyperlinkcolor" val="tx"/>
                    </a:ext>
                  </a:extLst>
                </a:hlinkClick>
              </a:rPr>
              <a:t>https://www.aptac-us.org/</a:t>
            </a:r>
            <a:endParaRPr u="sng">
              <a:solidFill>
                <a:srgbClr val="1155CC"/>
              </a:solidFill>
            </a:endParaRPr>
          </a:p>
          <a:p>
            <a:pPr marL="457200" marR="63500" lvl="0" indent="0" algn="l" rtl="0">
              <a:lnSpc>
                <a:spcPct val="120000"/>
              </a:lnSpc>
              <a:spcBef>
                <a:spcPts val="1200"/>
              </a:spcBef>
              <a:spcAft>
                <a:spcPts val="0"/>
              </a:spcAft>
              <a:buClr>
                <a:schemeClr val="dk1"/>
              </a:buClr>
              <a:buSzPts val="1100"/>
              <a:buFont typeface="Arial"/>
              <a:buNone/>
            </a:pPr>
            <a:r>
              <a:rPr lang="en-US"/>
              <a:t>•       </a:t>
            </a:r>
            <a:r>
              <a:rPr lang="en-US">
                <a:uFill>
                  <a:noFill/>
                </a:uFill>
                <a:hlinkClick r:id="rId5"/>
              </a:rPr>
              <a:t> </a:t>
            </a:r>
            <a:r>
              <a:rPr lang="en-US" b="1">
                <a:solidFill>
                  <a:schemeClr val="hlink"/>
                </a:solidFill>
                <a:uFill>
                  <a:noFill/>
                </a:uFill>
                <a:hlinkClick r:id="rId5"/>
              </a:rPr>
              <a:t>Veterans Business Outreach Center (VBOC)</a:t>
            </a:r>
            <a:endParaRPr b="1">
              <a:solidFill>
                <a:schemeClr val="hlink"/>
              </a:solidFill>
            </a:endParaRPr>
          </a:p>
          <a:p>
            <a:pPr marL="685800" lvl="0" indent="0" algn="l" rtl="0">
              <a:lnSpc>
                <a:spcPct val="120000"/>
              </a:lnSpc>
              <a:spcBef>
                <a:spcPts val="1200"/>
              </a:spcBef>
              <a:spcAft>
                <a:spcPts val="0"/>
              </a:spcAft>
              <a:buClr>
                <a:schemeClr val="dk1"/>
              </a:buClr>
              <a:buSzPts val="1100"/>
              <a:buFont typeface="Arial"/>
              <a:buNone/>
            </a:pPr>
            <a:r>
              <a:rPr lang="en-US"/>
              <a:t>•        Provides contracting resources for Veteran</a:t>
            </a:r>
            <a:r>
              <a:rPr lang="en-US" b="1"/>
              <a:t> </a:t>
            </a:r>
            <a:r>
              <a:rPr lang="en-US"/>
              <a:t>businesses</a:t>
            </a:r>
            <a:endParaRPr/>
          </a:p>
          <a:p>
            <a:pPr marL="0" lvl="0" indent="0" algn="l" rtl="0">
              <a:lnSpc>
                <a:spcPct val="103000"/>
              </a:lnSpc>
              <a:spcBef>
                <a:spcPts val="1200"/>
              </a:spcBef>
              <a:spcAft>
                <a:spcPts val="0"/>
              </a:spcAft>
              <a:buClr>
                <a:schemeClr val="dk1"/>
              </a:buClr>
              <a:buSzPts val="1100"/>
              <a:buFont typeface="Arial"/>
              <a:buNone/>
            </a:pPr>
            <a:r>
              <a:rPr lang="en-US" b="1"/>
              <a:t> </a:t>
            </a:r>
            <a:endParaRPr b="1"/>
          </a:p>
          <a:p>
            <a:pPr marL="0" lvl="0" indent="0" algn="l" rtl="0">
              <a:spcBef>
                <a:spcPts val="1200"/>
              </a:spcBef>
              <a:spcAft>
                <a:spcPts val="0"/>
              </a:spcAft>
              <a:buClr>
                <a:schemeClr val="dk1"/>
              </a:buClr>
              <a:buSzPts val="1400"/>
              <a:buFont typeface="Arial"/>
              <a:buNone/>
            </a:pPr>
            <a:endParaRPr b="1">
              <a:solidFill>
                <a:srgbClr val="0000FF"/>
              </a:solidFill>
              <a:highlight>
                <a:srgbClr val="FFFF00"/>
              </a:highlight>
            </a:endParaRPr>
          </a:p>
          <a:p>
            <a:pPr marL="0" lvl="0" indent="0" algn="l" rtl="0">
              <a:lnSpc>
                <a:spcPct val="100000"/>
              </a:lnSpc>
              <a:spcBef>
                <a:spcPts val="360"/>
              </a:spcBef>
              <a:spcAft>
                <a:spcPts val="0"/>
              </a:spcAft>
              <a:buSzPts val="1400"/>
              <a:buNone/>
            </a:pPr>
            <a:endParaRPr/>
          </a:p>
        </p:txBody>
      </p:sp>
      <p:sp>
        <p:nvSpPr>
          <p:cNvPr id="130" name="Google Shape;130;g13c2405d47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bcc16171c_0_1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9" name="Google Shape;139;g13bcc16171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4">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sba.gov/local-assistance/resource-partners/veterans-business-outreach-center-vboc-program" TargetMode="External"/><Relationship Id="rId3" Type="http://schemas.openxmlformats.org/officeDocument/2006/relationships/hyperlink" Target="https://www.aptac-us.org/" TargetMode="External"/><Relationship Id="rId7" Type="http://schemas.openxmlformats.org/officeDocument/2006/relationships/hyperlink" Target="https://www.usaspending.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sam.gov/content/home" TargetMode="External"/><Relationship Id="rId5" Type="http://schemas.openxmlformats.org/officeDocument/2006/relationships/hyperlink" Target="https://eweb1.sba.gov/subnet/client/dsp_Landing.cfm" TargetMode="External"/><Relationship Id="rId4" Type="http://schemas.openxmlformats.org/officeDocument/2006/relationships/hyperlink" Target="https://www.sba.gov/federal-contracting/contracting-guide/prime-subcontract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gsa.gov/small-business/register-your-business/subcontracting-and-other-partnerships" TargetMode="External"/><Relationship Id="rId3" Type="http://schemas.openxmlformats.org/officeDocument/2006/relationships/hyperlink" Target="https://www.acquisition.gov/procurement-forecasts" TargetMode="External"/><Relationship Id="rId7" Type="http://schemas.openxmlformats.org/officeDocument/2006/relationships/hyperlink" Target="https://hallways.cap.gsa.gov/app/#/dv/federal-business-forecas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gsaelibrary.gsa.gov/ElibMain/home.do" TargetMode="External"/><Relationship Id="rId5" Type="http://schemas.openxmlformats.org/officeDocument/2006/relationships/hyperlink" Target="https://web.sba.gov/pro-net/search/dsp_dsbs.cfm" TargetMode="External"/><Relationship Id="rId4" Type="http://schemas.openxmlformats.org/officeDocument/2006/relationships/hyperlink" Target="https://business.defense.gov/Acquisition/Subcontracting/Subcontracting-For-Small-Busin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71" name="Google Shape;71;p14" descr="Small Business Works&#10;Image of a storefront."/>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625325" y="1491800"/>
            <a:ext cx="6039000" cy="23448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Subcontracting Strategies for </a:t>
            </a:r>
          </a:p>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Small Businesses</a:t>
            </a:r>
          </a:p>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Day 1: July 26, 2022</a:t>
            </a:r>
          </a:p>
        </p:txBody>
      </p:sp>
      <p:pic>
        <p:nvPicPr>
          <p:cNvPr id="73" name="Google Shape;73;p14"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Links to Resources (cont.)</a:t>
            </a:r>
          </a:p>
        </p:txBody>
      </p:sp>
      <p:sp>
        <p:nvSpPr>
          <p:cNvPr id="149" name="Google Shape;149;p23"/>
          <p:cNvSpPr/>
          <p:nvPr/>
        </p:nvSpPr>
        <p:spPr>
          <a:xfrm>
            <a:off x="88800" y="1285875"/>
            <a:ext cx="8999400" cy="2571900"/>
          </a:xfrm>
          <a:prstGeom prst="rect">
            <a:avLst/>
          </a:prstGeom>
          <a:noFill/>
          <a:ln>
            <a:noFill/>
          </a:ln>
        </p:spPr>
        <p:txBody>
          <a:bodyPr spcFirstLastPara="1" wrap="square" lIns="91425" tIns="45700" rIns="91425" bIns="45700" anchor="t" anchorCtr="0">
            <a:noAutofit/>
          </a:bodyPr>
          <a:lstStyle/>
          <a:p>
            <a:pPr marL="342900" lvl="0" indent="-273050" algn="l" rtl="0">
              <a:spcBef>
                <a:spcPts val="1000"/>
              </a:spcBef>
              <a:spcAft>
                <a:spcPts val="0"/>
              </a:spcAft>
              <a:buClr>
                <a:schemeClr val="dk1"/>
              </a:buClr>
              <a:buSzPts val="1600"/>
              <a:buChar char="•"/>
            </a:pPr>
            <a:r>
              <a:rPr lang="en-US" sz="1600">
                <a:solidFill>
                  <a:schemeClr val="dk1"/>
                </a:solidFill>
              </a:rPr>
              <a:t>Procurement Technical Assistance Center (PTAC): </a:t>
            </a:r>
            <a:r>
              <a:rPr lang="en-US" sz="1600" u="sng">
                <a:solidFill>
                  <a:srgbClr val="1155CC"/>
                </a:solidFill>
                <a:hlinkClick r:id="rId3">
                  <a:extLst>
                    <a:ext uri="{A12FA001-AC4F-418D-AE19-62706E023703}">
                      <ahyp:hlinkClr xmlns:ahyp="http://schemas.microsoft.com/office/drawing/2018/hyperlinkcolor" val="tx"/>
                    </a:ext>
                  </a:extLst>
                </a:hlinkClick>
              </a:rPr>
              <a:t>https://www.aptac-us.org/</a:t>
            </a:r>
            <a:endParaRPr sz="1600">
              <a:solidFill>
                <a:schemeClr val="dk1"/>
              </a:solidFill>
            </a:endParaRPr>
          </a:p>
          <a:p>
            <a:pPr marL="342900" lvl="0" indent="-273050" algn="l" rtl="0">
              <a:spcBef>
                <a:spcPts val="1000"/>
              </a:spcBef>
              <a:spcAft>
                <a:spcPts val="0"/>
              </a:spcAft>
              <a:buClr>
                <a:schemeClr val="dk1"/>
              </a:buClr>
              <a:buSzPts val="1600"/>
              <a:buChar char="•"/>
            </a:pPr>
            <a:r>
              <a:rPr lang="en-US" sz="1600">
                <a:solidFill>
                  <a:schemeClr val="dk1"/>
                </a:solidFill>
              </a:rPr>
              <a:t>SBA Prime &amp; Subcontracting: </a:t>
            </a:r>
            <a:r>
              <a:rPr lang="en-US" sz="1600" u="sng">
                <a:solidFill>
                  <a:srgbClr val="1155CC"/>
                </a:solidFill>
                <a:hlinkClick r:id="rId4">
                  <a:extLst>
                    <a:ext uri="{A12FA001-AC4F-418D-AE19-62706E023703}">
                      <ahyp:hlinkClr xmlns:ahyp="http://schemas.microsoft.com/office/drawing/2018/hyperlinkcolor" val="tx"/>
                    </a:ext>
                  </a:extLst>
                </a:hlinkClick>
              </a:rPr>
              <a:t>https://www.sba.gov/federal-contracting/contracting-guide/prime-subcontracting</a:t>
            </a:r>
            <a:r>
              <a:rPr lang="en-US" sz="1600">
                <a:solidFill>
                  <a:srgbClr val="1155CC"/>
                </a:solidFill>
              </a:rPr>
              <a:t> </a:t>
            </a:r>
            <a:endParaRPr sz="1600">
              <a:solidFill>
                <a:srgbClr val="1155CC"/>
              </a:solidFill>
            </a:endParaRPr>
          </a:p>
          <a:p>
            <a:pPr marL="342900" marR="0" lvl="0" indent="-273050" algn="l" rtl="0">
              <a:lnSpc>
                <a:spcPct val="100000"/>
              </a:lnSpc>
              <a:spcBef>
                <a:spcPts val="1000"/>
              </a:spcBef>
              <a:spcAft>
                <a:spcPts val="0"/>
              </a:spcAft>
              <a:buClr>
                <a:schemeClr val="dk1"/>
              </a:buClr>
              <a:buSzPts val="1600"/>
              <a:buFont typeface="Arial"/>
              <a:buChar char="•"/>
            </a:pPr>
            <a:r>
              <a:rPr lang="en-US" sz="1600">
                <a:solidFill>
                  <a:schemeClr val="dk1"/>
                </a:solidFill>
              </a:rPr>
              <a:t>Subcontracting Network (SubNet): </a:t>
            </a:r>
            <a:r>
              <a:rPr lang="en-US" sz="1600" u="sng">
                <a:solidFill>
                  <a:srgbClr val="1155CC"/>
                </a:solidFill>
                <a:hlinkClick r:id="rId5">
                  <a:extLst>
                    <a:ext uri="{A12FA001-AC4F-418D-AE19-62706E023703}">
                      <ahyp:hlinkClr xmlns:ahyp="http://schemas.microsoft.com/office/drawing/2018/hyperlinkcolor" val="tx"/>
                    </a:ext>
                  </a:extLst>
                </a:hlinkClick>
              </a:rPr>
              <a:t>https://eweb1.sba.gov/subnet/client/dsp_Landing.cfm</a:t>
            </a:r>
            <a:endParaRPr sz="1600">
              <a:solidFill>
                <a:schemeClr val="dk1"/>
              </a:solidFill>
            </a:endParaRPr>
          </a:p>
          <a:p>
            <a:pPr marL="342900" marR="0" lvl="0" indent="-273050" algn="l" rtl="0">
              <a:lnSpc>
                <a:spcPct val="100000"/>
              </a:lnSpc>
              <a:spcBef>
                <a:spcPts val="1000"/>
              </a:spcBef>
              <a:spcAft>
                <a:spcPts val="0"/>
              </a:spcAft>
              <a:buClr>
                <a:schemeClr val="dk1"/>
              </a:buClr>
              <a:buSzPts val="1600"/>
              <a:buChar char="•"/>
            </a:pPr>
            <a:r>
              <a:rPr lang="en-US" sz="1600">
                <a:solidFill>
                  <a:schemeClr val="dk1"/>
                </a:solidFill>
              </a:rPr>
              <a:t>System for Award Management:  </a:t>
            </a:r>
            <a:r>
              <a:rPr lang="en-US" sz="1600" u="sng">
                <a:solidFill>
                  <a:srgbClr val="1155CC"/>
                </a:solidFill>
                <a:hlinkClick r:id="rId6">
                  <a:extLst>
                    <a:ext uri="{A12FA001-AC4F-418D-AE19-62706E023703}">
                      <ahyp:hlinkClr xmlns:ahyp="http://schemas.microsoft.com/office/drawing/2018/hyperlinkcolor" val="tx"/>
                    </a:ext>
                  </a:extLst>
                </a:hlinkClick>
              </a:rPr>
              <a:t>https://sam.gov/content/home</a:t>
            </a:r>
            <a:r>
              <a:rPr lang="en-US" sz="1600">
                <a:solidFill>
                  <a:srgbClr val="1155CC"/>
                </a:solidFill>
              </a:rPr>
              <a:t> </a:t>
            </a:r>
            <a:endParaRPr sz="1600">
              <a:solidFill>
                <a:srgbClr val="1155CC"/>
              </a:solidFill>
            </a:endParaRPr>
          </a:p>
          <a:p>
            <a:pPr marL="342900" marR="0" lvl="0" indent="-273050" algn="l" rtl="0">
              <a:lnSpc>
                <a:spcPct val="100000"/>
              </a:lnSpc>
              <a:spcBef>
                <a:spcPts val="1000"/>
              </a:spcBef>
              <a:spcAft>
                <a:spcPts val="0"/>
              </a:spcAft>
              <a:buClr>
                <a:schemeClr val="dk1"/>
              </a:buClr>
              <a:buSzPts val="1600"/>
              <a:buChar char="•"/>
            </a:pPr>
            <a:r>
              <a:rPr lang="en-US" sz="1600">
                <a:solidFill>
                  <a:schemeClr val="dk1"/>
                </a:solidFill>
              </a:rPr>
              <a:t>USA Spending:</a:t>
            </a:r>
            <a:r>
              <a:rPr lang="en-US" sz="1600">
                <a:solidFill>
                  <a:srgbClr val="1155CC"/>
                </a:solidFill>
              </a:rPr>
              <a:t> </a:t>
            </a:r>
            <a:r>
              <a:rPr lang="en-US" sz="1600" u="sng">
                <a:solidFill>
                  <a:srgbClr val="1155CC"/>
                </a:solidFill>
                <a:hlinkClick r:id="rId7">
                  <a:extLst>
                    <a:ext uri="{A12FA001-AC4F-418D-AE19-62706E023703}">
                      <ahyp:hlinkClr xmlns:ahyp="http://schemas.microsoft.com/office/drawing/2018/hyperlinkcolor" val="tx"/>
                    </a:ext>
                  </a:extLst>
                </a:hlinkClick>
              </a:rPr>
              <a:t>https://www.usaspending.gov/</a:t>
            </a:r>
            <a:r>
              <a:rPr lang="en-US" sz="1600">
                <a:solidFill>
                  <a:srgbClr val="1155CC"/>
                </a:solidFill>
              </a:rPr>
              <a:t> </a:t>
            </a:r>
            <a:endParaRPr sz="1600">
              <a:solidFill>
                <a:srgbClr val="1155CC"/>
              </a:solidFill>
            </a:endParaRPr>
          </a:p>
          <a:p>
            <a:pPr marL="342900" marR="0" lvl="0" indent="-273050" algn="l" rtl="0">
              <a:lnSpc>
                <a:spcPct val="100000"/>
              </a:lnSpc>
              <a:spcBef>
                <a:spcPts val="1000"/>
              </a:spcBef>
              <a:spcAft>
                <a:spcPts val="0"/>
              </a:spcAft>
              <a:buClr>
                <a:schemeClr val="dk1"/>
              </a:buClr>
              <a:buSzPts val="1600"/>
              <a:buChar char="•"/>
            </a:pPr>
            <a:r>
              <a:rPr lang="en-US" sz="1600">
                <a:solidFill>
                  <a:schemeClr val="dk1"/>
                </a:solidFill>
              </a:rPr>
              <a:t>Veterans Business Outreach Center (VBOC): </a:t>
            </a:r>
            <a:r>
              <a:rPr lang="en-US" sz="1600" u="sng">
                <a:solidFill>
                  <a:srgbClr val="1155CC"/>
                </a:solidFill>
                <a:hlinkClick r:id="rId8">
                  <a:extLst>
                    <a:ext uri="{A12FA001-AC4F-418D-AE19-62706E023703}">
                      <ahyp:hlinkClr xmlns:ahyp="http://schemas.microsoft.com/office/drawing/2018/hyperlinkcolor" val="tx"/>
                    </a:ext>
                  </a:extLst>
                </a:hlinkClick>
              </a:rPr>
              <a:t>https://www.sba.gov/local-assistance/resource-partners/veterans-business-outreach-center-vboc-program</a:t>
            </a:r>
            <a:r>
              <a:rPr lang="en-US" sz="1600">
                <a:solidFill>
                  <a:srgbClr val="1155CC"/>
                </a:solidFill>
              </a:rPr>
              <a:t> </a:t>
            </a:r>
            <a:endParaRPr sz="1600">
              <a:solidFill>
                <a:srgbClr val="1155CC"/>
              </a:solidFill>
            </a:endParaRPr>
          </a:p>
          <a:p>
            <a:pPr marL="457200" marR="0" lvl="0" indent="0" algn="l" rtl="0">
              <a:lnSpc>
                <a:spcPct val="100000"/>
              </a:lnSpc>
              <a:spcBef>
                <a:spcPts val="0"/>
              </a:spcBef>
              <a:spcAft>
                <a:spcPts val="0"/>
              </a:spcAft>
              <a:buNone/>
            </a:pPr>
            <a:endParaRPr sz="1600">
              <a:solidFill>
                <a:schemeClr val="dk1"/>
              </a:solidFill>
            </a:endParaRPr>
          </a:p>
          <a:p>
            <a:pPr marL="457200" marR="0" lvl="0" indent="0" algn="l" rtl="0">
              <a:lnSpc>
                <a:spcPct val="100000"/>
              </a:lnSpc>
              <a:spcBef>
                <a:spcPts val="0"/>
              </a:spcBef>
              <a:spcAft>
                <a:spcPts val="0"/>
              </a:spcAft>
              <a:buNone/>
            </a:pPr>
            <a:endParaRPr sz="1600">
              <a:solidFill>
                <a:srgbClr val="1155CC"/>
              </a:solidFill>
            </a:endParaRPr>
          </a:p>
          <a:p>
            <a:pPr marL="457200" marR="0" lvl="0" indent="0" algn="l" rtl="0">
              <a:lnSpc>
                <a:spcPct val="100000"/>
              </a:lnSpc>
              <a:spcBef>
                <a:spcPts val="0"/>
              </a:spcBef>
              <a:spcAft>
                <a:spcPts val="0"/>
              </a:spcAft>
              <a:buNone/>
            </a:pPr>
            <a:endParaRPr sz="1600">
              <a:solidFill>
                <a:srgbClr val="1155CC"/>
              </a:solidFill>
            </a:endParaRPr>
          </a:p>
          <a:p>
            <a:pPr marL="457200" marR="0" lvl="0" indent="0" algn="l" rtl="0">
              <a:lnSpc>
                <a:spcPct val="100000"/>
              </a:lnSpc>
              <a:spcBef>
                <a:spcPts val="0"/>
              </a:spcBef>
              <a:spcAft>
                <a:spcPts val="0"/>
              </a:spcAft>
              <a:buNone/>
            </a:pPr>
            <a:endParaRPr sz="1600">
              <a:solidFill>
                <a:schemeClr val="dk1"/>
              </a:solidFill>
            </a:endParaRPr>
          </a:p>
          <a:p>
            <a:pPr marL="457200" marR="0" lvl="0" indent="0" algn="l" rtl="0">
              <a:lnSpc>
                <a:spcPct val="100000"/>
              </a:lnSpc>
              <a:spcBef>
                <a:spcPts val="0"/>
              </a:spcBef>
              <a:spcAft>
                <a:spcPts val="0"/>
              </a:spcAft>
              <a:buNone/>
            </a:pPr>
            <a:r>
              <a:rPr lang="en-US" sz="1600">
                <a:solidFill>
                  <a:srgbClr val="1155CC"/>
                </a:solidFill>
              </a:rPr>
              <a:t> </a:t>
            </a:r>
            <a:endParaRPr sz="1600">
              <a:solidFill>
                <a:srgbClr val="1155CC"/>
              </a:solidFill>
            </a:endParaRPr>
          </a:p>
        </p:txBody>
      </p:sp>
      <p:sp>
        <p:nvSpPr>
          <p:cNvPr id="150" name="Google Shape;150;p2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Google Shape;156;p24"/>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57" name="Google Shape;157;p24"/>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5"/>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SPEAKERS</a:t>
            </a:r>
          </a:p>
        </p:txBody>
      </p:sp>
      <p:sp>
        <p:nvSpPr>
          <p:cNvPr id="79" name="Google Shape;79;p15"/>
          <p:cNvSpPr txBox="1"/>
          <p:nvPr/>
        </p:nvSpPr>
        <p:spPr>
          <a:xfrm>
            <a:off x="3758975" y="2471625"/>
            <a:ext cx="50790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rPr>
              <a:t>Carena Jackson</a:t>
            </a:r>
            <a:r>
              <a:rPr lang="en-US" sz="3600" b="1">
                <a:solidFill>
                  <a:srgbClr val="3864B2"/>
                </a:solidFill>
                <a:latin typeface="Open Sans"/>
                <a:ea typeface="Open Sans"/>
                <a:cs typeface="Open Sans"/>
                <a:sym typeface="Open Sans"/>
              </a:rPr>
              <a:t> </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S</a:t>
            </a:r>
            <a:r>
              <a:rPr lang="en-US" sz="2400">
                <a:solidFill>
                  <a:srgbClr val="3864B2"/>
                </a:solidFill>
              </a:rPr>
              <a:t>ubcontracting Program Manager </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rPr>
              <a:t>U.S. General Services Administration</a:t>
            </a:r>
            <a:endParaRPr>
              <a:solidFill>
                <a:srgbClr val="3864B2"/>
              </a:solidFill>
            </a:endParaRPr>
          </a:p>
        </p:txBody>
      </p:sp>
      <p:sp>
        <p:nvSpPr>
          <p:cNvPr id="80" name="Google Shape;80;p1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81" name="Google Shape;81;p15" descr="Photo of Carena Jackson."/>
          <p:cNvPicPr preferRelativeResize="0"/>
          <p:nvPr/>
        </p:nvPicPr>
        <p:blipFill>
          <a:blip r:embed="rId3">
            <a:alphaModFix/>
          </a:blip>
          <a:stretch>
            <a:fillRect/>
          </a:stretch>
        </p:blipFill>
        <p:spPr>
          <a:xfrm>
            <a:off x="684225" y="1275175"/>
            <a:ext cx="2844452" cy="3040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SPEAKERS </a:t>
            </a:r>
          </a:p>
        </p:txBody>
      </p:sp>
      <p:sp>
        <p:nvSpPr>
          <p:cNvPr id="87" name="Google Shape;87;p16"/>
          <p:cNvSpPr txBox="1"/>
          <p:nvPr/>
        </p:nvSpPr>
        <p:spPr>
          <a:xfrm>
            <a:off x="3911100" y="2307600"/>
            <a:ext cx="52329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Angela Terry </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Senior Procurement Analyst</a:t>
            </a:r>
            <a:endParaRPr sz="24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Office of Policy, Planning and Liaison </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U.S. Small Business Administration </a:t>
            </a:r>
            <a:endParaRPr>
              <a:solidFill>
                <a:srgbClr val="3864B2"/>
              </a:solidFill>
            </a:endParaRPr>
          </a:p>
        </p:txBody>
      </p:sp>
      <p:sp>
        <p:nvSpPr>
          <p:cNvPr id="88" name="Google Shape;88;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89" name="Google Shape;89;p16" descr="Photo of Angela Terry."/>
          <p:cNvPicPr preferRelativeResize="0"/>
          <p:nvPr/>
        </p:nvPicPr>
        <p:blipFill rotWithShape="1">
          <a:blip r:embed="rId3">
            <a:alphaModFix/>
          </a:blip>
          <a:srcRect t="13134"/>
          <a:stretch/>
        </p:blipFill>
        <p:spPr>
          <a:xfrm>
            <a:off x="684225" y="1125150"/>
            <a:ext cx="2987276" cy="3063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Subcontracting Strategy Overview</a:t>
            </a:r>
          </a:p>
        </p:txBody>
      </p:sp>
      <p:sp>
        <p:nvSpPr>
          <p:cNvPr id="96" name="Google Shape;96;p1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97" name="Google Shape;97;p17"/>
          <p:cNvSpPr txBox="1"/>
          <p:nvPr/>
        </p:nvSpPr>
        <p:spPr>
          <a:xfrm>
            <a:off x="4491900" y="1694250"/>
            <a:ext cx="3657600" cy="17238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2000"/>
              <a:t>Subcontracting provides more opportunities for small businesses to participate in Federal Government contracting. </a:t>
            </a:r>
            <a:endParaRPr sz="2000"/>
          </a:p>
        </p:txBody>
      </p:sp>
      <p:pic>
        <p:nvPicPr>
          <p:cNvPr id="98" name="Google Shape;98;p17" descr="Image of a signature line with the word SIGNATURE."/>
          <p:cNvPicPr preferRelativeResize="0"/>
          <p:nvPr/>
        </p:nvPicPr>
        <p:blipFill>
          <a:blip r:embed="rId3">
            <a:alphaModFix/>
          </a:blip>
          <a:stretch>
            <a:fillRect/>
          </a:stretch>
        </p:blipFill>
        <p:spPr>
          <a:xfrm>
            <a:off x="461775" y="1392200"/>
            <a:ext cx="3712901" cy="247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Marketing Strategies</a:t>
            </a:r>
          </a:p>
        </p:txBody>
      </p:sp>
      <p:sp>
        <p:nvSpPr>
          <p:cNvPr id="105" name="Google Shape;105;p1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06" name="Google Shape;106;p18"/>
          <p:cNvSpPr txBox="1"/>
          <p:nvPr/>
        </p:nvSpPr>
        <p:spPr>
          <a:xfrm>
            <a:off x="431250" y="1786800"/>
            <a:ext cx="4100100" cy="2031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2000"/>
              <a:t>Marketing strategy is a process that allows an organization to concentrate its limited resources on the most significant opportunities to increase sales and market share.</a:t>
            </a:r>
            <a:r>
              <a:rPr lang="en-US" sz="1800"/>
              <a:t> </a:t>
            </a:r>
            <a:endParaRPr sz="1800"/>
          </a:p>
        </p:txBody>
      </p:sp>
      <p:pic>
        <p:nvPicPr>
          <p:cNvPr id="107" name="Google Shape;107;p18" descr="Image of 3 people. One standing and tow sitting at a table."/>
          <p:cNvPicPr preferRelativeResize="0"/>
          <p:nvPr/>
        </p:nvPicPr>
        <p:blipFill>
          <a:blip r:embed="rId3">
            <a:alphaModFix/>
          </a:blip>
          <a:stretch>
            <a:fillRect/>
          </a:stretch>
        </p:blipFill>
        <p:spPr>
          <a:xfrm>
            <a:off x="5001850" y="1262000"/>
            <a:ext cx="3255099" cy="3110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 Possibilities Strategies</a:t>
            </a:r>
          </a:p>
        </p:txBody>
      </p:sp>
      <p:sp>
        <p:nvSpPr>
          <p:cNvPr id="114" name="Google Shape;114;p1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15" name="Google Shape;115;p19"/>
          <p:cNvSpPr txBox="1"/>
          <p:nvPr/>
        </p:nvSpPr>
        <p:spPr>
          <a:xfrm>
            <a:off x="4484175" y="2058500"/>
            <a:ext cx="3490200" cy="1108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2000"/>
              <a:t>Subcontracting possibilities help you identify and connect with your target market.</a:t>
            </a:r>
            <a:endParaRPr sz="2000"/>
          </a:p>
        </p:txBody>
      </p:sp>
      <p:pic>
        <p:nvPicPr>
          <p:cNvPr id="116" name="Google Shape;116;p19" descr="Image of a bullseye with Your Target Market in the center."/>
          <p:cNvPicPr preferRelativeResize="0"/>
          <p:nvPr/>
        </p:nvPicPr>
        <p:blipFill>
          <a:blip r:embed="rId3">
            <a:alphaModFix/>
          </a:blip>
          <a:stretch>
            <a:fillRect/>
          </a:stretch>
        </p:blipFill>
        <p:spPr>
          <a:xfrm>
            <a:off x="477250" y="1167925"/>
            <a:ext cx="3262800" cy="3258549"/>
          </a:xfrm>
          <a:prstGeom prst="rect">
            <a:avLst/>
          </a:prstGeom>
          <a:noFill/>
          <a:ln>
            <a:noFill/>
          </a:ln>
        </p:spPr>
      </p:pic>
      <p:pic>
        <p:nvPicPr>
          <p:cNvPr id="117" name="Google Shape;117;p1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40150" y="1531025"/>
            <a:ext cx="2537000" cy="2532350"/>
          </a:xfrm>
          <a:prstGeom prst="rect">
            <a:avLst/>
          </a:prstGeom>
          <a:noFill/>
          <a:ln>
            <a:noFill/>
          </a:ln>
        </p:spPr>
      </p:pic>
      <p:pic>
        <p:nvPicPr>
          <p:cNvPr id="118" name="Google Shape;118;p19" descr="Your Target Market."/>
          <p:cNvPicPr preferRelativeResize="0"/>
          <p:nvPr/>
        </p:nvPicPr>
        <p:blipFill>
          <a:blip r:embed="rId5">
            <a:alphaModFix/>
          </a:blip>
          <a:stretch>
            <a:fillRect/>
          </a:stretch>
        </p:blipFill>
        <p:spPr>
          <a:xfrm>
            <a:off x="1167324" y="1858450"/>
            <a:ext cx="1882650" cy="1877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 Opportunities Strategies</a:t>
            </a:r>
          </a:p>
        </p:txBody>
      </p:sp>
      <p:sp>
        <p:nvSpPr>
          <p:cNvPr id="125" name="Google Shape;125;p2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26" name="Google Shape;126;p20"/>
          <p:cNvSpPr txBox="1"/>
          <p:nvPr/>
        </p:nvSpPr>
        <p:spPr>
          <a:xfrm>
            <a:off x="593675" y="2063850"/>
            <a:ext cx="3490200" cy="1416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2000"/>
              <a:t>Does your organization have the capacity, qualifications, certifications, and experience to accept an opportunity?</a:t>
            </a:r>
            <a:endParaRPr sz="2000"/>
          </a:p>
        </p:txBody>
      </p:sp>
      <p:pic>
        <p:nvPicPr>
          <p:cNvPr id="127" name="Google Shape;127;p20" descr="Image of shaking hands."/>
          <p:cNvPicPr preferRelativeResize="0"/>
          <p:nvPr/>
        </p:nvPicPr>
        <p:blipFill>
          <a:blip r:embed="rId3">
            <a:alphaModFix/>
          </a:blip>
          <a:stretch>
            <a:fillRect/>
          </a:stretch>
        </p:blipFill>
        <p:spPr>
          <a:xfrm>
            <a:off x="4916925" y="1338324"/>
            <a:ext cx="2840875" cy="2840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Assistance</a:t>
            </a:r>
          </a:p>
        </p:txBody>
      </p:sp>
      <p:sp>
        <p:nvSpPr>
          <p:cNvPr id="134" name="Google Shape;134;p2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35" name="Google Shape;135;p21"/>
          <p:cNvSpPr txBox="1"/>
          <p:nvPr/>
        </p:nvSpPr>
        <p:spPr>
          <a:xfrm>
            <a:off x="4484175" y="2058500"/>
            <a:ext cx="3745500" cy="8004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2000"/>
              <a:t>There is someone to assist you, if you need it</a:t>
            </a:r>
            <a:endParaRPr sz="2000"/>
          </a:p>
        </p:txBody>
      </p:sp>
      <p:pic>
        <p:nvPicPr>
          <p:cNvPr id="136" name="Google Shape;136;p21" descr="Road post sign with the words help, support, advice, and guidance."/>
          <p:cNvPicPr preferRelativeResize="0"/>
          <p:nvPr/>
        </p:nvPicPr>
        <p:blipFill>
          <a:blip r:embed="rId3">
            <a:alphaModFix/>
          </a:blip>
          <a:stretch>
            <a:fillRect/>
          </a:stretch>
        </p:blipFill>
        <p:spPr>
          <a:xfrm>
            <a:off x="631950" y="1378125"/>
            <a:ext cx="2446425" cy="3049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Links to Resources</a:t>
            </a:r>
          </a:p>
        </p:txBody>
      </p:sp>
      <p:sp>
        <p:nvSpPr>
          <p:cNvPr id="142" name="Google Shape;142;p22"/>
          <p:cNvSpPr/>
          <p:nvPr/>
        </p:nvSpPr>
        <p:spPr>
          <a:xfrm>
            <a:off x="88800" y="1285875"/>
            <a:ext cx="8999400" cy="2571900"/>
          </a:xfrm>
          <a:prstGeom prst="rect">
            <a:avLst/>
          </a:prstGeom>
          <a:noFill/>
          <a:ln>
            <a:noFill/>
          </a:ln>
        </p:spPr>
        <p:txBody>
          <a:bodyPr spcFirstLastPara="1" wrap="square" lIns="91425" tIns="45700" rIns="91425" bIns="45700" anchor="t" anchorCtr="0">
            <a:noAutofit/>
          </a:bodyPr>
          <a:lstStyle/>
          <a:p>
            <a:pPr marL="342900" lvl="0" indent="-273050" algn="l" rtl="0">
              <a:spcBef>
                <a:spcPts val="1000"/>
              </a:spcBef>
              <a:spcAft>
                <a:spcPts val="0"/>
              </a:spcAft>
              <a:buClr>
                <a:schemeClr val="dk1"/>
              </a:buClr>
              <a:buSzPts val="1600"/>
              <a:buChar char="•"/>
            </a:pPr>
            <a:r>
              <a:rPr lang="en-US" sz="1600">
                <a:solidFill>
                  <a:schemeClr val="dk1"/>
                </a:solidFill>
              </a:rPr>
              <a:t>Agency Recurring Procurement Forecasts: </a:t>
            </a:r>
            <a:r>
              <a:rPr lang="en-US" sz="1600" u="sng">
                <a:solidFill>
                  <a:srgbClr val="1155CC"/>
                </a:solidFill>
                <a:hlinkClick r:id="rId3">
                  <a:extLst>
                    <a:ext uri="{A12FA001-AC4F-418D-AE19-62706E023703}">
                      <ahyp:hlinkClr xmlns:ahyp="http://schemas.microsoft.com/office/drawing/2018/hyperlinkcolor" val="tx"/>
                    </a:ext>
                  </a:extLst>
                </a:hlinkClick>
              </a:rPr>
              <a:t>https://www.acquisition.gov/procurement-forecasts</a:t>
            </a:r>
            <a:r>
              <a:rPr lang="en-US" sz="1600">
                <a:solidFill>
                  <a:srgbClr val="1155CC"/>
                </a:solidFill>
              </a:rPr>
              <a:t> </a:t>
            </a:r>
            <a:endParaRPr sz="1600">
              <a:solidFill>
                <a:srgbClr val="1155CC"/>
              </a:solidFill>
            </a:endParaRPr>
          </a:p>
          <a:p>
            <a:pPr marL="342900" lvl="0" indent="-273050" algn="l" rtl="0">
              <a:spcBef>
                <a:spcPts val="1000"/>
              </a:spcBef>
              <a:spcAft>
                <a:spcPts val="0"/>
              </a:spcAft>
              <a:buClr>
                <a:schemeClr val="dk1"/>
              </a:buClr>
              <a:buSzPts val="1600"/>
              <a:buChar char="•"/>
            </a:pPr>
            <a:r>
              <a:rPr lang="en-US" sz="1600">
                <a:solidFill>
                  <a:schemeClr val="dk1"/>
                </a:solidFill>
              </a:rPr>
              <a:t>DoD Prime Contractor Directory: </a:t>
            </a:r>
            <a:r>
              <a:rPr lang="en-US" sz="1600" u="sng">
                <a:solidFill>
                  <a:srgbClr val="1155CC"/>
                </a:solidFill>
                <a:hlinkClick r:id="rId4">
                  <a:extLst>
                    <a:ext uri="{A12FA001-AC4F-418D-AE19-62706E023703}">
                      <ahyp:hlinkClr xmlns:ahyp="http://schemas.microsoft.com/office/drawing/2018/hyperlinkcolor" val="tx"/>
                    </a:ext>
                  </a:extLst>
                </a:hlinkClick>
              </a:rPr>
              <a:t>https://business.defense.gov/Acquisition/Subcontracting/Subcontracting-For-Small-Business/</a:t>
            </a:r>
            <a:r>
              <a:rPr lang="en-US" sz="1600">
                <a:solidFill>
                  <a:srgbClr val="1155CC"/>
                </a:solidFill>
              </a:rPr>
              <a:t> </a:t>
            </a:r>
            <a:endParaRPr sz="1600">
              <a:solidFill>
                <a:srgbClr val="1155CC"/>
              </a:solidFill>
            </a:endParaRPr>
          </a:p>
          <a:p>
            <a:pPr marL="342900" lvl="0" indent="-273050" algn="l" rtl="0">
              <a:spcBef>
                <a:spcPts val="1000"/>
              </a:spcBef>
              <a:spcAft>
                <a:spcPts val="0"/>
              </a:spcAft>
              <a:buClr>
                <a:schemeClr val="dk1"/>
              </a:buClr>
              <a:buSzPts val="1600"/>
              <a:buChar char="•"/>
            </a:pPr>
            <a:r>
              <a:rPr lang="en-US" sz="1600">
                <a:solidFill>
                  <a:schemeClr val="dk1"/>
                </a:solidFill>
              </a:rPr>
              <a:t>Dynamic Small Business Search (DSBS): </a:t>
            </a:r>
            <a:r>
              <a:rPr lang="en-US" sz="1600" u="sng">
                <a:solidFill>
                  <a:srgbClr val="1155CC"/>
                </a:solidFill>
                <a:hlinkClick r:id="rId5">
                  <a:extLst>
                    <a:ext uri="{A12FA001-AC4F-418D-AE19-62706E023703}">
                      <ahyp:hlinkClr xmlns:ahyp="http://schemas.microsoft.com/office/drawing/2018/hyperlinkcolor" val="tx"/>
                    </a:ext>
                  </a:extLst>
                </a:hlinkClick>
              </a:rPr>
              <a:t>https://web.sba.gov/pro-net/search/dsp_dsbs.cfm</a:t>
            </a:r>
            <a:r>
              <a:rPr lang="en-US" sz="1600">
                <a:solidFill>
                  <a:srgbClr val="1155CC"/>
                </a:solidFill>
              </a:rPr>
              <a:t> </a:t>
            </a:r>
            <a:endParaRPr sz="1600">
              <a:solidFill>
                <a:schemeClr val="dk1"/>
              </a:solidFill>
            </a:endParaRPr>
          </a:p>
          <a:p>
            <a:pPr marL="342900" lvl="0" indent="-273050" algn="l" rtl="0">
              <a:spcBef>
                <a:spcPts val="1000"/>
              </a:spcBef>
              <a:spcAft>
                <a:spcPts val="0"/>
              </a:spcAft>
              <a:buClr>
                <a:schemeClr val="dk1"/>
              </a:buClr>
              <a:buSzPts val="1600"/>
              <a:buChar char="•"/>
            </a:pPr>
            <a:r>
              <a:rPr lang="en-US" sz="1600">
                <a:solidFill>
                  <a:schemeClr val="dk1"/>
                </a:solidFill>
              </a:rPr>
              <a:t>GSA eLibrary: </a:t>
            </a:r>
            <a:r>
              <a:rPr lang="en-US" sz="1600" u="sng">
                <a:solidFill>
                  <a:srgbClr val="1155CC"/>
                </a:solidFill>
                <a:hlinkClick r:id="rId6">
                  <a:extLst>
                    <a:ext uri="{A12FA001-AC4F-418D-AE19-62706E023703}">
                      <ahyp:hlinkClr xmlns:ahyp="http://schemas.microsoft.com/office/drawing/2018/hyperlinkcolor" val="tx"/>
                    </a:ext>
                  </a:extLst>
                </a:hlinkClick>
              </a:rPr>
              <a:t>https://www.gsaelibrary.gsa.gov/ElibMain/home.do</a:t>
            </a:r>
            <a:endParaRPr sz="1600">
              <a:solidFill>
                <a:schemeClr val="dk1"/>
              </a:solidFill>
            </a:endParaRPr>
          </a:p>
          <a:p>
            <a:pPr marL="342900" lvl="0" indent="-273050" algn="l" rtl="0">
              <a:spcBef>
                <a:spcPts val="1000"/>
              </a:spcBef>
              <a:spcAft>
                <a:spcPts val="0"/>
              </a:spcAft>
              <a:buClr>
                <a:schemeClr val="dk1"/>
              </a:buClr>
              <a:buSzPts val="1600"/>
              <a:buChar char="•"/>
            </a:pPr>
            <a:r>
              <a:rPr lang="en-US" sz="1600">
                <a:solidFill>
                  <a:schemeClr val="dk1"/>
                </a:solidFill>
              </a:rPr>
              <a:t>GSA Forecast of Contracting Opportunities: </a:t>
            </a:r>
            <a:r>
              <a:rPr lang="en-US" sz="1600" u="sng">
                <a:solidFill>
                  <a:srgbClr val="1155CC"/>
                </a:solidFill>
                <a:hlinkClick r:id="rId7">
                  <a:extLst>
                    <a:ext uri="{A12FA001-AC4F-418D-AE19-62706E023703}">
                      <ahyp:hlinkClr xmlns:ahyp="http://schemas.microsoft.com/office/drawing/2018/hyperlinkcolor" val="tx"/>
                    </a:ext>
                  </a:extLst>
                </a:hlinkClick>
              </a:rPr>
              <a:t>https://hallways.cap.gsa.gov/app/#/dv/federal-business-forecast</a:t>
            </a:r>
            <a:r>
              <a:rPr lang="en-US" sz="1600">
                <a:solidFill>
                  <a:srgbClr val="1155CC"/>
                </a:solidFill>
              </a:rPr>
              <a:t> </a:t>
            </a:r>
            <a:endParaRPr sz="1600">
              <a:solidFill>
                <a:srgbClr val="1155CC"/>
              </a:solidFill>
            </a:endParaRPr>
          </a:p>
          <a:p>
            <a:pPr marL="342900" lvl="0" indent="-273050" algn="l" rtl="0">
              <a:spcBef>
                <a:spcPts val="1000"/>
              </a:spcBef>
              <a:spcAft>
                <a:spcPts val="0"/>
              </a:spcAft>
              <a:buClr>
                <a:schemeClr val="dk1"/>
              </a:buClr>
              <a:buSzPts val="1600"/>
              <a:buChar char="•"/>
            </a:pPr>
            <a:r>
              <a:rPr lang="en-US" sz="1600">
                <a:solidFill>
                  <a:schemeClr val="dk1"/>
                </a:solidFill>
              </a:rPr>
              <a:t>GSA Subcontracting Directory: </a:t>
            </a:r>
            <a:r>
              <a:rPr lang="en-US" sz="1600" u="sng">
                <a:solidFill>
                  <a:srgbClr val="1155CC"/>
                </a:solidFill>
                <a:hlinkClick r:id="rId8">
                  <a:extLst>
                    <a:ext uri="{A12FA001-AC4F-418D-AE19-62706E023703}">
                      <ahyp:hlinkClr xmlns:ahyp="http://schemas.microsoft.com/office/drawing/2018/hyperlinkcolor" val="tx"/>
                    </a:ext>
                  </a:extLst>
                </a:hlinkClick>
              </a:rPr>
              <a:t>https://www.gsa.gov/small-business/register-your-business/subcontracting-and-other-partnerships</a:t>
            </a:r>
            <a:r>
              <a:rPr lang="en-US" sz="1600">
                <a:solidFill>
                  <a:srgbClr val="1155CC"/>
                </a:solidFill>
              </a:rPr>
              <a:t>  </a:t>
            </a:r>
            <a:endParaRPr sz="1600">
              <a:solidFill>
                <a:srgbClr val="1155CC"/>
              </a:solidFill>
            </a:endParaRPr>
          </a:p>
          <a:p>
            <a:pPr marL="457200" marR="0" lvl="0" indent="0" algn="l" rtl="0">
              <a:lnSpc>
                <a:spcPct val="100000"/>
              </a:lnSpc>
              <a:spcBef>
                <a:spcPts val="0"/>
              </a:spcBef>
              <a:spcAft>
                <a:spcPts val="0"/>
              </a:spcAft>
              <a:buNone/>
            </a:pPr>
            <a:endParaRPr sz="1600">
              <a:solidFill>
                <a:srgbClr val="1155CC"/>
              </a:solidFill>
            </a:endParaRPr>
          </a:p>
          <a:p>
            <a:pPr marL="457200" marR="0" lvl="0" indent="0" algn="l" rtl="0">
              <a:lnSpc>
                <a:spcPct val="100000"/>
              </a:lnSpc>
              <a:spcBef>
                <a:spcPts val="0"/>
              </a:spcBef>
              <a:spcAft>
                <a:spcPts val="0"/>
              </a:spcAft>
              <a:buNone/>
            </a:pPr>
            <a:endParaRPr sz="1600">
              <a:solidFill>
                <a:srgbClr val="1155CC"/>
              </a:solidFill>
            </a:endParaRPr>
          </a:p>
          <a:p>
            <a:pPr marL="457200" marR="0" lvl="0" indent="0" algn="l" rtl="0">
              <a:lnSpc>
                <a:spcPct val="100000"/>
              </a:lnSpc>
              <a:spcBef>
                <a:spcPts val="0"/>
              </a:spcBef>
              <a:spcAft>
                <a:spcPts val="0"/>
              </a:spcAft>
              <a:buNone/>
            </a:pPr>
            <a:endParaRPr sz="1600">
              <a:solidFill>
                <a:schemeClr val="dk1"/>
              </a:solidFill>
            </a:endParaRPr>
          </a:p>
          <a:p>
            <a:pPr marL="457200" marR="0" lvl="0" indent="0" algn="l" rtl="0">
              <a:lnSpc>
                <a:spcPct val="100000"/>
              </a:lnSpc>
              <a:spcBef>
                <a:spcPts val="0"/>
              </a:spcBef>
              <a:spcAft>
                <a:spcPts val="0"/>
              </a:spcAft>
              <a:buNone/>
            </a:pPr>
            <a:r>
              <a:rPr lang="en-US" sz="1600">
                <a:solidFill>
                  <a:srgbClr val="1155CC"/>
                </a:solidFill>
              </a:rPr>
              <a:t> </a:t>
            </a:r>
            <a:endParaRPr sz="1600">
              <a:solidFill>
                <a:srgbClr val="1155CC"/>
              </a:solidFill>
            </a:endParaRPr>
          </a:p>
        </p:txBody>
      </p:sp>
      <p:sp>
        <p:nvSpPr>
          <p:cNvPr id="143" name="Google Shape;143;p2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5386</Words>
  <Application>Microsoft Office PowerPoint</Application>
  <PresentationFormat>On-screen Show (16:9)</PresentationFormat>
  <Paragraphs>450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Open Sans</vt:lpstr>
      <vt:lpstr>Arial</vt:lpstr>
      <vt:lpstr>Roboto</vt:lpstr>
      <vt:lpstr>Calibri</vt:lpstr>
      <vt:lpstr>Blank Presentation</vt:lpstr>
      <vt:lpstr>Small Business Works 2022: Subcontracting Strategies for  Small Businesses  Day 1: July 26, 2022</vt:lpstr>
      <vt:lpstr>TODAY’S SPEAKERS</vt:lpstr>
      <vt:lpstr>TODAY’S SPEAKERS </vt:lpstr>
      <vt:lpstr>Subcontracting Strategy Overview</vt:lpstr>
      <vt:lpstr>Marketing Strategies</vt:lpstr>
      <vt:lpstr>Subcontract Possibilities Strategies</vt:lpstr>
      <vt:lpstr>Subcontract Opportunities Strategies</vt:lpstr>
      <vt:lpstr>Assistance</vt:lpstr>
      <vt:lpstr>Links to Resources</vt:lpstr>
      <vt:lpstr>Links to Resources (cont.)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2</cp:revision>
  <dcterms:modified xsi:type="dcterms:W3CDTF">2022-07-26T19:56:44Z</dcterms:modified>
</cp:coreProperties>
</file>