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ibre Franklin Medium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tac-us.org/" TargetMode="External"/><Relationship Id="rId3" Type="http://schemas.openxmlformats.org/officeDocument/2006/relationships/hyperlink" Target="http://www.sba.gov/" TargetMode="External"/><Relationship Id="rId7" Type="http://schemas.openxmlformats.org/officeDocument/2006/relationships/hyperlink" Target="http://www.asbdc-u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ertify.sba.gov/" TargetMode="External"/><Relationship Id="rId5" Type="http://schemas.openxmlformats.org/officeDocument/2006/relationships/hyperlink" Target="http://www.sba.gov/dc" TargetMode="External"/><Relationship Id="rId10" Type="http://schemas.openxmlformats.org/officeDocument/2006/relationships/hyperlink" Target="http://www.usaspending.gov/" TargetMode="External"/><Relationship Id="rId4" Type="http://schemas.openxmlformats.org/officeDocument/2006/relationships/hyperlink" Target="http://www.sba.gov/federal-contracting/contracting-assistance-programs/8a-business-development-program" TargetMode="External"/><Relationship Id="rId9" Type="http://schemas.openxmlformats.org/officeDocument/2006/relationships/hyperlink" Target="http://www.scor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eysolutions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atalystcenter.org/" TargetMode="External"/><Relationship Id="rId5" Type="http://schemas.openxmlformats.org/officeDocument/2006/relationships/hyperlink" Target="http://www.ncaied.org/" TargetMode="External"/><Relationship Id="rId4" Type="http://schemas.openxmlformats.org/officeDocument/2006/relationships/hyperlink" Target="http://www.fsmsdc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quarry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econsultinggroup.com/" TargetMode="External"/><Relationship Id="rId4" Type="http://schemas.openxmlformats.org/officeDocument/2006/relationships/hyperlink" Target="http://www.stoverteam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content/small-business-ac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fr.gov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4" descr="Small Business Works&#10;Image of a storefron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4" descr="GSA logo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>
            <a:spLocks noGrp="1"/>
          </p:cNvSpPr>
          <p:nvPr>
            <p:ph type="title" idx="4294967295"/>
          </p:nvPr>
        </p:nvSpPr>
        <p:spPr>
          <a:xfrm>
            <a:off x="685803" y="22268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Helpful Websites</a:t>
            </a:r>
          </a:p>
        </p:txBody>
      </p:sp>
      <p:sp>
        <p:nvSpPr>
          <p:cNvPr id="140" name="Google Shape;140;p23"/>
          <p:cNvSpPr/>
          <p:nvPr/>
        </p:nvSpPr>
        <p:spPr>
          <a:xfrm>
            <a:off x="684215" y="865632"/>
            <a:ext cx="7772400" cy="395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www.sba.gov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SBA Main Page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www.sba.gov/federal-contracting/contracting-assistance-programs/8a-business-development-program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8(a) Program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www.sba.gov/dc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WMADO Webpage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www.certify.sba.gov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8(a) Application Webpage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www.asbdc-us.org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SBDC Webpage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www.aptac-us.org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PTAC Main Page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www.score.org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SCORE Main Page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www.usaspending.gov</a:t>
            </a:r>
            <a:r>
              <a:rPr lang="en-US" sz="2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USA Spending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Source: The U.S. Small Business Administration (SBA)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title" idx="4294967295"/>
          </p:nvPr>
        </p:nvSpPr>
        <p:spPr>
          <a:xfrm>
            <a:off x="807900" y="1200150"/>
            <a:ext cx="75282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If you are ready to apply, go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www.Certify.SBA.gov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 idx="4294967295"/>
          </p:nvPr>
        </p:nvSpPr>
        <p:spPr>
          <a:xfrm>
            <a:off x="2026699" y="1817425"/>
            <a:ext cx="5308800" cy="101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Management and Technical Assistance - 7(j) Program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>
            <a:spLocks noGrp="1"/>
          </p:cNvSpPr>
          <p:nvPr>
            <p:ph type="title" idx="4294967295"/>
          </p:nvPr>
        </p:nvSpPr>
        <p:spPr>
          <a:xfrm>
            <a:off x="684213" y="66950"/>
            <a:ext cx="7769225" cy="6534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the 7(J) Management and Technical Assistance Program?</a:t>
            </a:r>
          </a:p>
        </p:txBody>
      </p:sp>
      <p:sp>
        <p:nvSpPr>
          <p:cNvPr id="170" name="Google Shape;170;p27"/>
          <p:cNvSpPr/>
          <p:nvPr/>
        </p:nvSpPr>
        <p:spPr>
          <a:xfrm>
            <a:off x="684213" y="803082"/>
            <a:ext cx="7769225" cy="369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E2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1E29"/>
                </a:solidFill>
                <a:latin typeface="Arial"/>
                <a:ea typeface="Arial"/>
                <a:cs typeface="Arial"/>
                <a:sym typeface="Arial"/>
              </a:rPr>
              <a:t>The Small Business Act § 7(j); 15 U.S.C.A § 636(j); 13 C.F.R. § § 124.701-704 under sections 7(a)(11),7(j)(10) authorizes the Agency to provide management and technical assistance to 7(j) eligible individuals and small businesses.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E2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1E29"/>
                </a:solidFill>
                <a:latin typeface="Arial"/>
                <a:ea typeface="Arial"/>
                <a:cs typeface="Arial"/>
                <a:sym typeface="Arial"/>
              </a:rPr>
              <a:t>Training is</a:t>
            </a:r>
            <a:r>
              <a:rPr lang="en-US" sz="1800" b="0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r>
              <a:rPr lang="en-US" sz="1800" b="0" i="0" u="none" strike="noStrike" cap="none">
                <a:solidFill>
                  <a:srgbClr val="1B1E29"/>
                </a:solidFill>
                <a:latin typeface="Arial"/>
                <a:ea typeface="Arial"/>
                <a:cs typeface="Arial"/>
                <a:sym typeface="Arial"/>
              </a:rPr>
              <a:t>to 7(j) eligible small businesses.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E2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1E29"/>
                </a:solidFill>
                <a:latin typeface="Arial"/>
                <a:ea typeface="Arial"/>
                <a:cs typeface="Arial"/>
                <a:sym typeface="Arial"/>
              </a:rPr>
              <a:t>Management and technical assistance includes, one-to-many (groups/webinars), one-on-one consultant services, training, and specialized services.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1E2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1B1E29"/>
                </a:solidFill>
                <a:latin typeface="Arial"/>
                <a:ea typeface="Arial"/>
                <a:cs typeface="Arial"/>
                <a:sym typeface="Arial"/>
              </a:rPr>
              <a:t>Areas of assistance include - financial management, business and strategic planning, forecasting services, accounting/systems development, contract management and compliance, social media/marketing and information technology/cybersecurity.</a:t>
            </a: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18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BIDSPEED 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very popular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Source: The U.S. Small Business Administration (SBA)</a:t>
            </a:r>
            <a:endParaRPr sz="1000" b="0" i="0" u="none" strike="noStrike" cap="none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                                                 </a:t>
            </a:r>
            <a:endParaRPr sz="2000" b="0" i="0" u="none" strike="noStrike" cap="none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>
            <a:spLocks noGrp="1"/>
          </p:cNvSpPr>
          <p:nvPr>
            <p:ph type="title" idx="4294967295"/>
          </p:nvPr>
        </p:nvSpPr>
        <p:spPr>
          <a:xfrm>
            <a:off x="684215" y="0"/>
            <a:ext cx="7769225" cy="11251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are the Eligibility Requirements for the 7(j) Program?</a:t>
            </a:r>
          </a:p>
        </p:txBody>
      </p:sp>
      <p:sp>
        <p:nvSpPr>
          <p:cNvPr id="177" name="Google Shape;177;p28"/>
          <p:cNvSpPr/>
          <p:nvPr/>
        </p:nvSpPr>
        <p:spPr>
          <a:xfrm>
            <a:off x="522025" y="1125150"/>
            <a:ext cx="8388600" cy="3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be eligible for 7(j) services, a small business owner must be: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Certified 8(a) participant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HUBZone certified small business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Economically disadvantaged women-owned small business-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located in areas of high unemployment or low income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owned by low-income individuals</a:t>
            </a:r>
            <a:endParaRPr/>
          </a:p>
          <a:p>
            <a:pPr marL="342900" marR="0" lvl="1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owners must ensure that they qualify as small under 13 CFR Subpart 121 – Small Business Size Regulations and located in urban or rural areas with a high proportion of unemployed or low-income individuals, or which are owned by such low-income individuals.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 sz="1000" b="0" i="0" u="none" strike="noStrike" cap="none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>
            <a:spLocks noGrp="1"/>
          </p:cNvSpPr>
          <p:nvPr>
            <p:ph type="title" idx="4294967295"/>
          </p:nvPr>
        </p:nvSpPr>
        <p:spPr>
          <a:xfrm>
            <a:off x="707665" y="236704"/>
            <a:ext cx="7769225" cy="7037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Approved 7(j) Training Providers</a:t>
            </a:r>
          </a:p>
        </p:txBody>
      </p:sp>
      <p:sp>
        <p:nvSpPr>
          <p:cNvPr id="184" name="Google Shape;184;p29"/>
          <p:cNvSpPr/>
          <p:nvPr/>
        </p:nvSpPr>
        <p:spPr>
          <a:xfrm>
            <a:off x="707665" y="1160890"/>
            <a:ext cx="7748949" cy="3315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Coley and Associates –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www.coleysolutions.com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Service Area:  Nationwide</a:t>
            </a:r>
            <a:endParaRPr/>
          </a:p>
          <a:p>
            <a:pPr marL="171450" marR="0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Florida State Minority Supplier Development Council –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www.fsmsdc.org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Service Areas:  Florida, Washington, DC., Maryland, Virginia, etc.</a:t>
            </a:r>
            <a:endParaRPr/>
          </a:p>
          <a:p>
            <a:pPr marL="171450" marR="0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Center for American Indian Enterprise Development –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www.ncaied.org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Service Area:  Nationwide</a:t>
            </a:r>
            <a:endParaRPr/>
          </a:p>
          <a:p>
            <a:pPr marL="171450" marR="0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Catalyst Center for Business and Entrepreneurship –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www.catalystcenter.org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Service Area:  Nationwide</a:t>
            </a:r>
            <a:endParaRPr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Source: The U.S. Small Business Administration (SBA)</a:t>
            </a:r>
            <a:endParaRPr sz="1000" b="0" i="0" u="none" strike="noStrike" cap="none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>
            <a:spLocks noGrp="1"/>
          </p:cNvSpPr>
          <p:nvPr>
            <p:ph type="title" idx="4294967295"/>
          </p:nvPr>
        </p:nvSpPr>
        <p:spPr>
          <a:xfrm>
            <a:off x="945150" y="259225"/>
            <a:ext cx="7253700" cy="846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Approved 7(j) Training Providers (cont.)</a:t>
            </a:r>
          </a:p>
        </p:txBody>
      </p:sp>
      <p:sp>
        <p:nvSpPr>
          <p:cNvPr id="191" name="Google Shape;191;p30"/>
          <p:cNvSpPr/>
          <p:nvPr/>
        </p:nvSpPr>
        <p:spPr>
          <a:xfrm>
            <a:off x="684215" y="1105231"/>
            <a:ext cx="76647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E29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B1E2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NetQuarry, Inc.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(market intelligence training) at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www.netquarry.com</a:t>
            </a:r>
            <a:r>
              <a:rPr lang="en-US" sz="2000" b="0" i="0" u="none" strike="noStrike" cap="none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provides technical assistance to 7(j) eligible small businesses through a commercially available, online government business development platform called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BIDSPEED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help firms improve their business development and capture management efforts.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Stover and Associates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(Business Development Training) at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www.stoverteam.com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Gabriel Enterprises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(Training for 8(a) firms) at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www.geconsultinggroup.com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Source: The U.S. Small Business Administration (SBA)</a:t>
            </a:r>
            <a:endParaRPr sz="1400" b="0" i="0" u="none" strike="noStrike" cap="none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294967295"/>
          </p:nvPr>
        </p:nvSpPr>
        <p:spPr>
          <a:xfrm>
            <a:off x="971567" y="201397"/>
            <a:ext cx="67503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7(j) FY21 Performance Statistics</a:t>
            </a:r>
          </a:p>
        </p:txBody>
      </p:sp>
      <p:sp>
        <p:nvSpPr>
          <p:cNvPr id="202" name="Google Shape;202;p31"/>
          <p:cNvSpPr txBox="1"/>
          <p:nvPr/>
        </p:nvSpPr>
        <p:spPr>
          <a:xfrm>
            <a:off x="569925" y="857250"/>
            <a:ext cx="67503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Businesses trained  </a:t>
            </a:r>
            <a:r>
              <a:rPr lang="en-US" sz="2000" b="0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11,900</a:t>
            </a:r>
            <a:endParaRPr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Contracts Awarded 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- $4 Billion</a:t>
            </a:r>
            <a:endParaRPr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Contracts Awarded 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– 2,396</a:t>
            </a:r>
            <a:endParaRPr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Subcontracts Awarded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 – 268</a:t>
            </a:r>
            <a:endParaRPr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Teams 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– 291</a:t>
            </a:r>
            <a:endParaRPr>
              <a:solidFill>
                <a:srgbClr val="3864B2"/>
              </a:solidFill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Financing / Traditional- Non-Traditional</a:t>
            </a:r>
            <a:r>
              <a:rPr lang="en-US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– 291</a:t>
            </a:r>
            <a:endParaRPr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Jobs Created/Retained </a:t>
            </a:r>
            <a:r>
              <a:rPr lang="en-US" sz="2000" b="1" i="0" u="none" strike="noStrike" cap="none">
                <a:solidFill>
                  <a:srgbClr val="3864B2"/>
                </a:solidFill>
                <a:latin typeface="Arial"/>
                <a:ea typeface="Arial"/>
                <a:cs typeface="Arial"/>
                <a:sym typeface="Arial"/>
              </a:rPr>
              <a:t>– 1,030</a:t>
            </a:r>
            <a:endParaRPr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 sz="1000" b="0" i="0" u="none" strike="noStrike" cap="none">
              <a:solidFill>
                <a:srgbClr val="1B1E2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>
            <a:spLocks noGrp="1"/>
          </p:cNvSpPr>
          <p:nvPr>
            <p:ph type="title" idx="4294967295"/>
          </p:nvPr>
        </p:nvSpPr>
        <p:spPr>
          <a:xfrm>
            <a:off x="684215" y="160734"/>
            <a:ext cx="7769225" cy="11419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SBA 8(a) Business Development Program, and the 7(j) Program?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753600" y="2417550"/>
            <a:ext cx="4921200" cy="1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 i="0" u="none" strike="noStrike" cap="none">
                <a:solidFill>
                  <a:srgbClr val="3864B2"/>
                </a:solidFill>
              </a:rPr>
              <a:t>Lisa J. Avila</a:t>
            </a:r>
            <a:endParaRPr sz="1200" i="0" u="none" strike="noStrike" cap="none"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i="0" u="none" strike="noStrike" cap="none">
                <a:solidFill>
                  <a:srgbClr val="3864B2"/>
                </a:solidFill>
              </a:rPr>
              <a:t>Business Opportunity Specialist </a:t>
            </a:r>
            <a:endParaRPr sz="2400" i="0" u="none" strike="noStrike" cap="none">
              <a:solidFill>
                <a:srgbClr val="3864B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400" i="0" u="none" strike="noStrike" cap="none">
                <a:solidFill>
                  <a:srgbClr val="3864B2"/>
                </a:solidFill>
              </a:rPr>
              <a:t>U.S. Small Business Administration</a:t>
            </a:r>
            <a:endParaRPr sz="2400" i="0" u="none" strike="noStrike" cap="none">
              <a:solidFill>
                <a:srgbClr val="3864B2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1" name="Google Shape;81;p15" descr="Camera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309" y="1429962"/>
            <a:ext cx="2387042" cy="26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descr="Photo of Lisa J. Avil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524" y="1548336"/>
            <a:ext cx="2482851" cy="2887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4" descr="Graphical user interface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158" y="234950"/>
            <a:ext cx="6175337" cy="41580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1A40D5-AE96-6C00-29FC-D3D6ED4EB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3530" y="3279744"/>
            <a:ext cx="8229600" cy="857250"/>
          </a:xfr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How are we doing?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>
            <a:spLocks noGrp="1"/>
          </p:cNvSpPr>
          <p:nvPr>
            <p:ph type="title" idx="4294967295"/>
          </p:nvPr>
        </p:nvSpPr>
        <p:spPr>
          <a:xfrm>
            <a:off x="635625" y="88800"/>
            <a:ext cx="7872600" cy="555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the 8(a) Business Development Program?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47050" y="644100"/>
            <a:ext cx="83613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nine- year business development program, established by Congress in 1978 as Section 8(a) of the Small Business Act.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business assistance program for small disadvantaged businesses controlled at least 51% by socially and economically disadvantaged individuals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Essential instrument for helping socially and economically disadvantaged entrepreneurs gain access to the economic mainstream of American society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8(a) Program offers training in business management &amp; marketing (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aka 7(j) Program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set- aside and sole source contracting opportunities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www.sba.gov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4294967295"/>
          </p:nvPr>
        </p:nvSpPr>
        <p:spPr>
          <a:xfrm>
            <a:off x="819150" y="453343"/>
            <a:ext cx="7486800" cy="4331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Which Regulations Govern the 8(a) Program?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LAW: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Began as a public law - named after Section 8(a) of the Small Business Act 1953 (Public Law 95-507 &amp; 100-656)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http://www.sba.gov/content/small-business-act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- full copy of the Small Business Act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1143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SBA REGULATIONS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Governed by 13 CFR §124 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www.ecfr.gov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click on “Title 13” and then “Part 124”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ADD’L FEDERAL REGULATIONS: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Incorporated in the Federal Acquisition Regulations (FAR), under Part 19, Small Business Programs	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www.ecfr.gov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– click on “Title 48” and then “Part 19”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>
            <a:spLocks noGrp="1"/>
          </p:cNvSpPr>
          <p:nvPr>
            <p:ph type="title" idx="4294967295"/>
          </p:nvPr>
        </p:nvSpPr>
        <p:spPr>
          <a:xfrm>
            <a:off x="687388" y="28729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Structure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590907" y="550821"/>
            <a:ext cx="562764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of Participation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986424" y="1256610"/>
            <a:ext cx="6836614" cy="3669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0" rIns="92075" bIns="0" anchor="t" anchorCtr="0">
            <a:normAutofit fontScale="25000" lnSpcReduction="20000"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endParaRPr sz="14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	1</a:t>
            </a:r>
            <a:endParaRPr dirty="0"/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		</a:t>
            </a:r>
            <a:endParaRPr sz="5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3			</a:t>
            </a:r>
            <a:r>
              <a:rPr lang="en-US" sz="5600" b="0" i="0" u="none" strike="noStrike" cap="none" dirty="0">
                <a:solidFill>
                  <a:srgbClr val="AB162C"/>
                </a:solidFill>
                <a:latin typeface="Arial"/>
                <a:ea typeface="Arial"/>
                <a:cs typeface="Arial"/>
                <a:sym typeface="Arial"/>
              </a:rPr>
              <a:t>Developmental Stage</a:t>
            </a:r>
            <a: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4			</a:t>
            </a:r>
            <a:endParaRPr dirty="0"/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endParaRPr sz="5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	5</a:t>
            </a:r>
            <a:endParaRPr dirty="0"/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6			     </a:t>
            </a:r>
            <a:endParaRPr sz="5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7		 	</a:t>
            </a:r>
            <a:r>
              <a:rPr lang="en-US" sz="5600" b="0" i="0" u="none" strike="noStrike" cap="none" dirty="0">
                <a:solidFill>
                  <a:srgbClr val="AB162C"/>
                </a:solidFill>
                <a:latin typeface="Arial"/>
                <a:ea typeface="Arial"/>
                <a:cs typeface="Arial"/>
                <a:sym typeface="Arial"/>
              </a:rPr>
              <a:t>Transitional Stage</a:t>
            </a:r>
            <a:endParaRPr dirty="0"/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rgbClr val="AB162C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5600" b="0" i="0" u="none" strike="noStrike" cap="none" dirty="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8				</a:t>
            </a:r>
            <a:endParaRPr dirty="0"/>
          </a:p>
          <a:p>
            <a:pPr marL="0" marR="0" lvl="0" indent="0" algn="l" rtl="0">
              <a:lnSpc>
                <a:spcPct val="85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None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5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71438" marR="0" lvl="0" indent="-171438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Continuation in the program depends on the firm’s sustained eligibility as a socially and economically disadvantaged owned and operated firm and continued compliance with the 8(a) BD participation agreement.</a:t>
            </a:r>
            <a:endParaRPr dirty="0"/>
          </a:p>
          <a:p>
            <a:pPr marL="0" marR="0" lvl="0" indent="0" algn="ctr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600" b="1" i="1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800" b="1" i="1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The U.S. Small Business Administration (SBA)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56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5" name="Google Shape;105;p18" descr="Teal colored arrow pointing right."/>
          <p:cNvSpPr/>
          <p:nvPr/>
        </p:nvSpPr>
        <p:spPr>
          <a:xfrm>
            <a:off x="2221262" y="1412409"/>
            <a:ext cx="1981198" cy="715962"/>
          </a:xfrm>
          <a:custGeom>
            <a:avLst/>
            <a:gdLst/>
            <a:ahLst/>
            <a:cxnLst/>
            <a:rect l="l" t="t" r="r" b="b"/>
            <a:pathLst>
              <a:path w="1441" h="691" extrusionOk="0">
                <a:moveTo>
                  <a:pt x="1080" y="0"/>
                </a:moveTo>
                <a:lnTo>
                  <a:pt x="0" y="0"/>
                </a:lnTo>
                <a:lnTo>
                  <a:pt x="360" y="345"/>
                </a:lnTo>
                <a:lnTo>
                  <a:pt x="0" y="690"/>
                </a:lnTo>
                <a:lnTo>
                  <a:pt x="1080" y="690"/>
                </a:lnTo>
                <a:lnTo>
                  <a:pt x="1440" y="345"/>
                </a:lnTo>
                <a:lnTo>
                  <a:pt x="1080" y="0"/>
                </a:lnTo>
              </a:path>
            </a:pathLst>
          </a:custGeom>
          <a:solidFill>
            <a:srgbClr val="71BEC4"/>
          </a:solidFill>
          <a:ln w="12700" cap="rnd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8" descr="Blue arrow pointing right."/>
          <p:cNvSpPr/>
          <p:nvPr/>
        </p:nvSpPr>
        <p:spPr>
          <a:xfrm>
            <a:off x="2221262" y="2779224"/>
            <a:ext cx="1981198" cy="715962"/>
          </a:xfrm>
          <a:custGeom>
            <a:avLst/>
            <a:gdLst/>
            <a:ahLst/>
            <a:cxnLst/>
            <a:rect l="l" t="t" r="r" b="b"/>
            <a:pathLst>
              <a:path w="1441" h="691" extrusionOk="0">
                <a:moveTo>
                  <a:pt x="1080" y="0"/>
                </a:moveTo>
                <a:lnTo>
                  <a:pt x="0" y="0"/>
                </a:lnTo>
                <a:lnTo>
                  <a:pt x="360" y="345"/>
                </a:lnTo>
                <a:lnTo>
                  <a:pt x="0" y="690"/>
                </a:lnTo>
                <a:lnTo>
                  <a:pt x="1080" y="690"/>
                </a:lnTo>
                <a:lnTo>
                  <a:pt x="1440" y="345"/>
                </a:lnTo>
                <a:lnTo>
                  <a:pt x="1080" y="0"/>
                </a:lnTo>
              </a:path>
            </a:pathLst>
          </a:custGeom>
          <a:solidFill>
            <a:srgbClr val="0070C0"/>
          </a:solidFill>
          <a:ln w="12700" cap="rnd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>
            <a:spLocks noGrp="1"/>
          </p:cNvSpPr>
          <p:nvPr>
            <p:ph type="title" idx="4294967295"/>
          </p:nvPr>
        </p:nvSpPr>
        <p:spPr>
          <a:xfrm>
            <a:off x="607440" y="214303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Benefits of the 8(a) Program</a:t>
            </a:r>
          </a:p>
        </p:txBody>
      </p:sp>
      <p:sp>
        <p:nvSpPr>
          <p:cNvPr id="112" name="Google Shape;112;p19"/>
          <p:cNvSpPr/>
          <p:nvPr/>
        </p:nvSpPr>
        <p:spPr>
          <a:xfrm>
            <a:off x="684213" y="1285875"/>
            <a:ext cx="7772400" cy="305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Participants can receive sole-source contracts, up to $4.5 million for goods and services and $7.5 million for manufacturing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Competitive contract opportunities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8(a) firms can form joint ventures and teams to bid on contracts, enhancing the ability of the firm to perform larger prime contracts 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>
            <a:spLocks noGrp="1"/>
          </p:cNvSpPr>
          <p:nvPr>
            <p:ph type="title" idx="4294967295"/>
          </p:nvPr>
        </p:nvSpPr>
        <p:spPr>
          <a:xfrm>
            <a:off x="579148" y="148976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Counseling</a:t>
            </a:r>
          </a:p>
        </p:txBody>
      </p:sp>
      <p:sp>
        <p:nvSpPr>
          <p:cNvPr id="119" name="Google Shape;119;p20"/>
          <p:cNvSpPr/>
          <p:nvPr/>
        </p:nvSpPr>
        <p:spPr>
          <a:xfrm>
            <a:off x="758555" y="884038"/>
            <a:ext cx="7772400" cy="3569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0815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Free, confidential, face-to-face business counseling and low-cost training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0815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0815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with business plans, financing, marketing, proposal writing, bonding, and more…</a:t>
            </a:r>
            <a:endParaRPr/>
          </a:p>
          <a:p>
            <a:pPr marL="170815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690" marR="0" lvl="1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Counseling resources:</a:t>
            </a:r>
            <a:endParaRPr/>
          </a:p>
          <a:p>
            <a:pPr marL="170815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 Business Development Centers (SBDCs)</a:t>
            </a:r>
            <a:endParaRPr/>
          </a:p>
          <a:p>
            <a:pPr marL="17145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</a:t>
            </a:r>
            <a:endParaRPr/>
          </a:p>
          <a:p>
            <a:pPr marL="17145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Veterans Business Outreach Centers (VBOCs)</a:t>
            </a:r>
            <a:endParaRPr/>
          </a:p>
          <a:p>
            <a:pPr marL="171450" marR="0" lvl="0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Women’s Business Centers (WBCs)</a:t>
            </a:r>
            <a:endParaRPr/>
          </a:p>
          <a:p>
            <a:pPr marL="17145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Procurement Technical Assistance Centers (PTACs) – DOD Resource</a:t>
            </a:r>
            <a:endParaRPr/>
          </a:p>
          <a:p>
            <a:pPr marL="513715" marR="0" lvl="1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715" marR="0" lvl="1" indent="-1708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/>
          </a:p>
          <a:p>
            <a:pPr marL="513715" marR="0" lvl="1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>
            <a:spLocks noGrp="1"/>
          </p:cNvSpPr>
          <p:nvPr>
            <p:ph type="title" idx="4294967295"/>
          </p:nvPr>
        </p:nvSpPr>
        <p:spPr>
          <a:xfrm>
            <a:off x="622790" y="31907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to Ask Before Applying to 8(a)</a:t>
            </a:r>
          </a:p>
        </p:txBody>
      </p:sp>
      <p:sp>
        <p:nvSpPr>
          <p:cNvPr id="126" name="Google Shape;126;p21"/>
          <p:cNvSpPr/>
          <p:nvPr/>
        </p:nvSpPr>
        <p:spPr>
          <a:xfrm>
            <a:off x="621138" y="1196425"/>
            <a:ext cx="77724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I really want to work for the Federal government?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I meet the preliminary eligibility criteria?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Does my business have the past performance and financial capacity needed to succeed?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I have all the documentation to support my application?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I have the time and/or staff needed to market to the Federal government?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my firm “really” ready to perform on a federal contract?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am I just eligible for the program?</a:t>
            </a:r>
            <a:endParaRPr/>
          </a:p>
          <a:p>
            <a:pPr marL="513715" marR="0" lvl="1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715" marR="0" lvl="1" indent="-1708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 Popular 8(a) Misconceptions</a:t>
            </a:r>
          </a:p>
        </p:txBody>
      </p:sp>
      <p:sp>
        <p:nvSpPr>
          <p:cNvPr id="133" name="Google Shape;133;p22"/>
          <p:cNvSpPr/>
          <p:nvPr/>
        </p:nvSpPr>
        <p:spPr>
          <a:xfrm>
            <a:off x="684213" y="1285874"/>
            <a:ext cx="7772400" cy="310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consultant is required to fill out the 8(a) application -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up business can easily apply, be accepted and are ready for the program –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Maybe, but that doesn’t mean you are READY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Federal government will automatically give you contracts if you are 8(a) Certified –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NO, NO, NO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8(a) Participant can automatically get an SBA loan –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BIG NO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Business Opportunity Specialist (BOS) will market your firm to the Federal agencies –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ABSOLUTELY NOT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small business are eligible to participate in the program -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The U.S. Small Business Administration (SBA)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On-screen Show (16:9)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Roboto</vt:lpstr>
      <vt:lpstr>Libre Franklin Medium</vt:lpstr>
      <vt:lpstr>Noto Sans Symbols</vt:lpstr>
      <vt:lpstr>Arial</vt:lpstr>
      <vt:lpstr>Book Antiqua</vt:lpstr>
      <vt:lpstr>Source Sans Pro</vt:lpstr>
      <vt:lpstr>Calibri</vt:lpstr>
      <vt:lpstr>Blank Presentation</vt:lpstr>
      <vt:lpstr>Small Business Works 2022: Navigating Equity in Procurement</vt:lpstr>
      <vt:lpstr>What is SBA 8(a) Business Development Program, and the 7(j) Program?</vt:lpstr>
      <vt:lpstr> What is the 8(a) Business Development Program? </vt:lpstr>
      <vt:lpstr>Which Regulations Govern the 8(a) Program?  THE LAW: Began as a public law - named after Section 8(a) of the Small Business Act 1953 (Public Law 95-507 &amp; 100-656) http://www.sba.gov/content/small-business-act - full copy of the Small Business Act  SBA REGULATIONS:  Governed by 13 CFR §124     www.ecfr.gov – click on “Title 13” and then “Part 124”  ADD’L FEDERAL REGULATIONS:  Incorporated in the Federal Acquisition Regulations (FAR), under Part 19, Small Business Programs  www.ecfr.gov – click on “Title 48” and then “Part 19”  Source: The U.S. Small Business Administration (SBA) </vt:lpstr>
      <vt:lpstr>Program Structure </vt:lpstr>
      <vt:lpstr>Benefits of the 8(a) Program</vt:lpstr>
      <vt:lpstr>Counseling</vt:lpstr>
      <vt:lpstr>Questions to Ask Before Applying to 8(a)</vt:lpstr>
      <vt:lpstr>Some Popular 8(a) Misconceptions</vt:lpstr>
      <vt:lpstr>Helpful Websites</vt:lpstr>
      <vt:lpstr>If you are ready to apply, go to  www.Certify.SBA.gov </vt:lpstr>
      <vt:lpstr>Questions?</vt:lpstr>
      <vt:lpstr>Management and Technical Assistance - 7(j) Program</vt:lpstr>
      <vt:lpstr>What is the 7(J) Management and Technical Assistance Program?</vt:lpstr>
      <vt:lpstr>What are the Eligibility Requirements for the 7(j) Program?</vt:lpstr>
      <vt:lpstr>Approved 7(j) Training Providers</vt:lpstr>
      <vt:lpstr>Approved 7(j) Training Providers (cont.)</vt:lpstr>
      <vt:lpstr>7(j) FY21 Performance Statistics</vt:lpstr>
      <vt:lpstr>Questions?</vt:lpstr>
      <vt:lpstr>Thank You!</vt:lpstr>
      <vt:lpstr>How are we doing?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2022-07-27T00:29:50Z</dcterms:modified>
</cp:coreProperties>
</file>