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ppt/notesSlides/notesSlide32.xml" ContentType="application/vnd.openxmlformats-officedocument.presentationml.notesSlide+xml"/>
  <Override PartName="/ppt/tags/tag32.xml" ContentType="application/vnd.openxmlformats-officedocument.presentationml.tags+xml"/>
  <Override PartName="/ppt/notesSlides/notesSlide33.xml" ContentType="application/vnd.openxmlformats-officedocument.presentationml.notesSlide+xml"/>
  <Override PartName="/ppt/tags/tag33.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91"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90" r:id="rId34"/>
    <p:sldId id="289" r:id="rId35"/>
  </p:sldIdLst>
  <p:sldSz cx="9144000" cy="5143500" type="screen16x9"/>
  <p:notesSz cx="6858000" cy="9144000"/>
  <p:embeddedFontLst>
    <p:embeddedFont>
      <p:font typeface="Arial Black" panose="020B0A04020102020204" pitchFamily="34" charset="0"/>
      <p:bold r:id="rId37"/>
    </p:embeddedFont>
    <p:embeddedFont>
      <p:font typeface="Poppins" panose="00000500000000000000" pitchFamily="2" charset="0"/>
      <p:regular r:id="rId38"/>
      <p:bold r:id="rId39"/>
    </p:embeddedFont>
  </p:embeddedFontLst>
  <p:custDataLst>
    <p:tags r:id="rId4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119DB5B-2544-4044-A3F5-987EDE640910}">
  <a:tblStyle styleId="{6119DB5B-2544-4044-A3F5-987EDE640910}"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45E0FD30-9F4B-4131-8AC1-A7A0F4AC4517}"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DFD"/>
          </a:solidFill>
        </a:fill>
      </a:tcStyle>
    </a:wholeTbl>
    <a:band1H>
      <a:tcTxStyle/>
      <a:tcStyle>
        <a:tcBdr/>
        <a:fill>
          <a:solidFill>
            <a:srgbClr val="CDD8FB"/>
          </a:solidFill>
        </a:fill>
      </a:tcStyle>
    </a:band1H>
    <a:band2H>
      <a:tcTxStyle/>
      <a:tcStyle>
        <a:tcBdr/>
      </a:tcStyle>
    </a:band2H>
    <a:band1V>
      <a:tcTxStyle/>
      <a:tcStyle>
        <a:tcBdr/>
        <a:fill>
          <a:solidFill>
            <a:srgbClr val="CDD8F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3" autoAdjust="0"/>
    <p:restoredTop sz="94598" autoAdjust="0"/>
  </p:normalViewPr>
  <p:slideViewPr>
    <p:cSldViewPr snapToGrid="0">
      <p:cViewPr varScale="1">
        <p:scale>
          <a:sx n="114" d="100"/>
          <a:sy n="114" d="100"/>
        </p:scale>
        <p:origin x="114" y="420"/>
      </p:cViewPr>
      <p:guideLst>
        <p:guide orient="horz" pos="1620"/>
        <p:guide pos="2880"/>
      </p:guideLst>
    </p:cSldViewPr>
  </p:slideViewPr>
  <p:outlineViewPr>
    <p:cViewPr>
      <p:scale>
        <a:sx n="33" d="100"/>
        <a:sy n="33" d="100"/>
      </p:scale>
      <p:origin x="0" y="-966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79" name="Google Shape;7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000" dirty="0">
                <a:solidFill>
                  <a:srgbClr val="222222"/>
                </a:solidFill>
                <a:highlight>
                  <a:srgbClr val="FFFFFF"/>
                </a:highlight>
              </a:rPr>
              <a:t>Discover the critical role of market research in federal acquisitions. Learn when and how to conduct it effectively, and optimize your data collection methods for superior results. Explore the regulatory landscape of FAR Part 10 and understand its impact on key acquisition decisions, including planning, small business set-asides, commercial items, and contract type selection. Benefit from real-world scenarios, expert instruction, and practical tools from GSA's Market Research As a Service (MRAS).</a:t>
            </a:r>
            <a:r>
              <a:rPr lang="en-US" dirty="0">
                <a:solidFill>
                  <a:schemeClr val="dk1"/>
                </a:solidFill>
              </a:rPr>
              <a:t>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93" name="Google Shape;9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01" name="Google Shape;10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SzPts val="1100"/>
              <a:buNone/>
            </a:pPr>
            <a:r>
              <a:rPr lang="en-US" sz="1800" dirty="0">
                <a:solidFill>
                  <a:srgbClr val="595959"/>
                </a:solidFill>
              </a:rPr>
              <a:t>Move beyond finding vendors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h540b08d317774cc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11" name="Google Shape;111;h540b08d317774cc8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SzPts val="1100"/>
              <a:buNone/>
            </a:pPr>
            <a:r>
              <a:rPr lang="en-US" sz="1800" dirty="0">
                <a:solidFill>
                  <a:srgbClr val="595959"/>
                </a:solidFill>
              </a:rPr>
              <a:t>Move beyond finding vendors</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h540b08d317774cc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20" name="Google Shape;120;h540b08d317774cc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SzPts val="1100"/>
              <a:buNone/>
            </a:pPr>
            <a:r>
              <a:rPr lang="en-US" sz="1800" dirty="0">
                <a:solidFill>
                  <a:srgbClr val="595959"/>
                </a:solidFill>
              </a:rPr>
              <a:t>Move beyond finding vendors</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h540b08d317774cc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29" name="Google Shape;129;h540b08d317774cc8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SzPts val="1100"/>
              <a:buNone/>
            </a:pPr>
            <a:r>
              <a:rPr lang="en-US" sz="1800" dirty="0">
                <a:solidFill>
                  <a:srgbClr val="595959"/>
                </a:solidFill>
              </a:rPr>
              <a:t>Move beyond finding vendors</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39" name="Google Shape;13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Opening (30 sec)</a:t>
            </a:r>
            <a:br>
              <a:rPr lang="en-US" b="1" dirty="0">
                <a:solidFill>
                  <a:schemeClr val="dk1"/>
                </a:solidFill>
              </a:rPr>
            </a:br>
            <a:r>
              <a:rPr lang="en-US" dirty="0">
                <a:solidFill>
                  <a:schemeClr val="dk1"/>
                </a:solidFill>
              </a:rPr>
              <a:t> “Before we look at vendors or pricing, we have to be clear on scope. Scope is the foundation of market research. If it’s vague or overly broad, everything built on it, from the vendor list to the acquisition strategy, will be weak. There are four factors I want you to evaluate every time: NAICS, vehicle, competition, and commerciality.”</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NAICS (40 sec)</a:t>
            </a:r>
            <a:br>
              <a:rPr lang="en-US" b="1" dirty="0">
                <a:solidFill>
                  <a:schemeClr val="dk1"/>
                </a:solidFill>
              </a:rPr>
            </a:br>
            <a:r>
              <a:rPr lang="en-US" dirty="0">
                <a:solidFill>
                  <a:schemeClr val="dk1"/>
                </a:solidFill>
              </a:rPr>
              <a:t> “The NAICS code should reflect the principal purpose of the requirement, not every task in the SOW. It matters because it sets the small business size standard, which drives your set-aside analysis and your vendor universe. If the requirement mixes services, such as engineering, IT, and training, decide which component predominates. For our cybersecurity example, a computer systems design code is a likely fit, but always verify the current size standard on SBA.gov, because those change.”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Vehicle (40 sec)</a:t>
            </a:r>
            <a:br>
              <a:rPr lang="en-US" b="1" dirty="0">
                <a:solidFill>
                  <a:schemeClr val="dk1"/>
                </a:solidFill>
              </a:rPr>
            </a:br>
            <a:r>
              <a:rPr lang="en-US" dirty="0">
                <a:solidFill>
                  <a:schemeClr val="dk1"/>
                </a:solidFill>
              </a:rPr>
              <a:t> “Next, does the requirement fall within the scope of an existing vehicle? Check whether the vehicle’s labor categories map to the roles in the SOW, whether it allows your contract type, and whether the ordering period and ceiling work. Ordering something outside a vehicle’s scope is a real compliance risk. Also look at how many qualified vendors sit on the vehicle, because a vehicle with few holders may not give you meaningful competition.”</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Competition (50 sec)</a:t>
            </a:r>
            <a:br>
              <a:rPr lang="en-US" b="1" dirty="0">
                <a:solidFill>
                  <a:schemeClr val="dk1"/>
                </a:solidFill>
              </a:rPr>
            </a:br>
            <a:r>
              <a:rPr lang="en-US" dirty="0">
                <a:solidFill>
                  <a:schemeClr val="dk1"/>
                </a:solidFill>
              </a:rPr>
              <a:t> “For competition, we’re looking for vendors who can actually perform, so think capability and capacity, not just who is registered in SAM.gov. Then turn the lens on ourselves: are our own requirements limiting the field? Restrictive clearances, certifications, locations, or an incumbent advantage can all narrow competition. In our example, 100 engineers in about five months may exceed any single small business’s capacity, so we’d want to ask whether teaming or a phased approach opens the market up.”</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Commerciality (50 sec)</a:t>
            </a:r>
            <a:br>
              <a:rPr lang="en-US" b="1" dirty="0">
                <a:solidFill>
                  <a:schemeClr val="dk1"/>
                </a:solidFill>
              </a:rPr>
            </a:br>
            <a:r>
              <a:rPr lang="en-US" dirty="0">
                <a:solidFill>
                  <a:schemeClr val="dk1"/>
                </a:solidFill>
              </a:rPr>
              <a:t> “Finally, commerciality. Is this a service of a type sold in the commercial marketplace? The definition is in FAR 2.101. This matters because it affects whether Part 12 procedures apply, what clauses and pricing data requirements you’ll have, and how you establish price reasonableness. Cybersecurity engineering is widely sold commercially, but the clearance and classified on-site work are government-unique, and we should document those elements.”</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dirty="0">
                <a:solidFill>
                  <a:schemeClr val="dk1"/>
                </a:solidFill>
              </a:rPr>
              <a:t>Close (30 sec)</a:t>
            </a:r>
            <a:br>
              <a:rPr lang="en-US" b="1" dirty="0">
                <a:solidFill>
                  <a:schemeClr val="dk1"/>
                </a:solidFill>
              </a:rPr>
            </a:br>
            <a:r>
              <a:rPr lang="en-US" dirty="0">
                <a:solidFill>
                  <a:schemeClr val="dk1"/>
                </a:solidFill>
              </a:rPr>
              <a:t> “The key takeaway is that these factors aren’t independent. If we loosen the clearance requirement, the competition picture changes, the vehicle options change, and the commerciality analysis may too. As you do your research, keep revisiting scope rather than treating it as a box you check once.”</a:t>
            </a:r>
            <a:endParaRPr dirty="0">
              <a:solidFill>
                <a:schemeClr val="dk1"/>
              </a:solidFill>
            </a:endParaRPr>
          </a:p>
          <a:p>
            <a:pPr marL="0" lvl="0" indent="0" algn="l" rtl="0">
              <a:lnSpc>
                <a:spcPct val="100000"/>
              </a:lnSpc>
              <a:spcBef>
                <a:spcPts val="1200"/>
              </a:spcBef>
              <a:spcAft>
                <a:spcPts val="0"/>
              </a:spcAft>
              <a:buSzPts val="1100"/>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47" name="Google Shape;14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Market research is more than a vendor list. These are the five questions it should answer. Each one lines up with an MRAS service you can use. The service mapping here is a draft: confirm it matches how you describe each service before presenting.</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h540b08d317774cc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80" name="Google Shape;180;h540b08d317774cc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h540b08d317774cc8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
        <p:nvSpPr>
          <p:cNvPr id="189" name="Google Shape;189;h540b08d317774cc8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198" name="Google Shape;19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Transition into the case study. Everything from here through the closing story slide follows one fictional requirement. Remind the audience it is made up, but the steps and screenshots are how the MRAS process works.</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05" name="Google Shape;20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Meet Dana, a contracting officer at a fictional field-operations agency. Her draft requirement looks reasonable at first glance. Ask the room: what questions would you ask? Then point out the three assumptions on the right. Dana's first instinct is to post an RFI. Her better move is to ask MRAS what the market can actually do before she solicits.</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28" name="Google Shape;228;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Give the roadmap once, then walk each step with Dana's story. Steps one through five are the MRAS request and RFI. Step six is where the findings turn into a better PWS and acquisition strategy. Typical timing for an RFI report is one to two weeks.</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47" name="Google Shape;24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Dana goes to Buy.GSA.gov/MRAS and selects a service. Walk through the three options briefly. She chooses the RFI because she needs vendor input on response times, certifications and pricing practices, not just a list of who holds a contract.</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63" name="Google Shape;26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Three items are required: the PWS or SOW, the NAICS code and the set-aside or competition type. Dana is unsure of her SIN and asks for help drafting technical questions. Reinforce the attachment tips: finalized documents, no visible tracked changes, no unnecessary POC details.</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75" name="Google Shape;27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This is where Dana gets better acquisition intelligence. Every question is tied to a decision she needs to make. MRAS helps customers develop questions from the requirement, and a technical question template is available. Stress that a good question changes what you do next.</a:t>
            </a: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84" name="Google Shape;284;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MRAS posts the RFI and vendors respond through the survey. The requirement documents are linked, vendors answer the technical questions, and the survey collects small business and socioeconomic data. Responses are consolidated into one report.</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a:extLst>
            <a:ext uri="{FF2B5EF4-FFF2-40B4-BE49-F238E27FC236}">
              <a16:creationId xmlns:a16="http://schemas.microsoft.com/office/drawing/2014/main" id="{316E8370-EE88-8D86-7932-E4116E5EB30B}"/>
            </a:ext>
          </a:extLst>
        </p:cNvPr>
        <p:cNvGrpSpPr/>
        <p:nvPr/>
      </p:nvGrpSpPr>
      <p:grpSpPr>
        <a:xfrm>
          <a:off x="0" y="0"/>
          <a:ext cx="0" cy="0"/>
          <a:chOff x="0" y="0"/>
          <a:chExt cx="0" cy="0"/>
        </a:xfrm>
      </p:grpSpPr>
      <p:sp>
        <p:nvSpPr>
          <p:cNvPr id="298" name="Google Shape;298;p15:notes">
            <a:extLst>
              <a:ext uri="{FF2B5EF4-FFF2-40B4-BE49-F238E27FC236}">
                <a16:creationId xmlns:a16="http://schemas.microsoft.com/office/drawing/2014/main" id="{195858AA-11BC-89C8-6AF2-DA90E6C2AE3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299" name="Google Shape;299;p15:notes">
            <a:extLst>
              <a:ext uri="{FF2B5EF4-FFF2-40B4-BE49-F238E27FC236}">
                <a16:creationId xmlns:a16="http://schemas.microsoft.com/office/drawing/2014/main" id="{CCBEFB6E-72B4-8C4D-4F7B-31ABD6C890C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All numbers here are made up for the story. Thirty-one vendors responded and twenty-two are small businesses. Only nine can meet a two-hour response at all twelve sites. Dana's original requirement would have shut out most of the market.</a:t>
            </a:r>
            <a:endParaRPr dirty="0"/>
          </a:p>
        </p:txBody>
      </p:sp>
    </p:spTree>
    <p:extLst>
      <p:ext uri="{BB962C8B-B14F-4D97-AF65-F5344CB8AC3E}">
        <p14:creationId xmlns:p14="http://schemas.microsoft.com/office/powerpoint/2010/main" val="811000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16" name="Google Shape;316;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The report consolidates everything: vendor points of contact, contract vehicles, socioeconomic designations, capability statements and summaries of the technical question responses. Dana uses it as her market research documentation. The screenshots are from an actual MRAS report format.</a:t>
            </a: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h540b08d317774cc8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27" name="Google Shape;327;h540b08d317774cc8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The report consolidates everything: vendor points of contact, contract vehicles, socioeconomic designations, capability statements and summaries of the technical question responses. Dana uses it as her market research documentation. The screenshots are from an actual MRAS report format.</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h540b08d317774cc8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38" name="Google Shape;338;h540b08d317774cc8_0_1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The report consolidates everything: vendor points of contact, contract vehicles, socioeconomic designations, capability statements and summaries of the technical question responses. Dana uses it as her market research documentation. The screenshots are from an actual MRAS report format.</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50" name="Google Shape;350;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This is the heart of the talk. Each row pairs an assumption with what the market said and the decision Dana made. Remind the audience that market research can change the requirement itself, and influence NAICS, set-aside strategy and contract vehicle. The set-aside call is Dana's to make with her contracting officer and small business specialist.</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58" name="Google Shape;358;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Show how the evidence rewrites the PWS. Version one was built on assumptions. Version two traces every change to a finding from the report. Document the research in the acquisition file as FAR Part 10 requires, appropriate to the size and complexity of the acquisition.</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73" name="Google Shape;373;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Close the case study. Bad requirement, assumptions, market research, new information, better strategy, better outcome. Land the key message: the deliverable isn't a list of vendors, it is better acquisition intelligence.</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h540b08d317774cc8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393" name="Google Shape;393;h540b08d317774cc8_0_73:notes"/>
          <p:cNvSpPr txBox="1">
            <a:spLocks noGrp="1"/>
          </p:cNvSpPr>
          <p:nvPr>
            <p:ph type="body" idx="1"/>
          </p:nvPr>
        </p:nvSpPr>
        <p:spPr>
          <a:xfrm>
            <a:off x="914400" y="4343400"/>
            <a:ext cx="5029200" cy="4114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1100"/>
              <a:buFont typeface="Arial"/>
              <a:buNone/>
            </a:pPr>
            <a:r>
              <a:rPr lang="en-US" sz="1100" b="1" dirty="0">
                <a:solidFill>
                  <a:schemeClr val="dk1"/>
                </a:solidFill>
              </a:rPr>
              <a:t>In eBuy, customers can easily convert an RFI into an RFQ.</a:t>
            </a:r>
            <a:endParaRPr sz="1100" b="1"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100" dirty="0">
                <a:solidFill>
                  <a:schemeClr val="dk1"/>
                </a:solidFill>
              </a:rPr>
              <a:t>When creating an RFQ, you can indicate that a related RFI was previously posted by selecting the appropriate option and entering the RFI number.</a:t>
            </a:r>
            <a:endParaRPr sz="1100" dirty="0">
              <a:solidFill>
                <a:schemeClr val="dk1"/>
              </a:solidFill>
            </a:endParaRPr>
          </a:p>
          <a:p>
            <a:pPr marL="0" lvl="0" indent="0" algn="l" rtl="0">
              <a:lnSpc>
                <a:spcPct val="100000"/>
              </a:lnSpc>
              <a:spcBef>
                <a:spcPts val="0"/>
              </a:spcBef>
              <a:spcAft>
                <a:spcPts val="0"/>
              </a:spcAft>
              <a:buSzPts val="1100"/>
              <a:buNone/>
            </a:pPr>
            <a:r>
              <a:rPr lang="en-US" sz="1100" dirty="0">
                <a:solidFill>
                  <a:schemeClr val="dk1"/>
                </a:solidFill>
              </a:rPr>
              <a:t>This allows vendors to view the earlier market research, giving them greater context, strengthening their understanding of the requirement, and providing visibility into the acquisition lifecycle.</a:t>
            </a:r>
            <a:endParaRPr dirty="0"/>
          </a:p>
        </p:txBody>
      </p:sp>
      <p:sp>
        <p:nvSpPr>
          <p:cNvPr id="394" name="Google Shape;394;h540b08d317774cc8_0_73:notes"/>
          <p:cNvSpPr txBox="1">
            <a:spLocks noGrp="1"/>
          </p:cNvSpPr>
          <p:nvPr>
            <p:ph type="sldNum" idx="12"/>
          </p:nvPr>
        </p:nvSpPr>
        <p:spPr>
          <a:xfrm>
            <a:off x="3886200" y="8686800"/>
            <a:ext cx="2971800"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26</a:t>
            </a:fld>
            <a:endParaRPr sz="1400" b="0" i="0" u="none" strike="noStrike" cap="none" dirty="0">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01" name="Google Shape;401;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The MRAS reality check: five things we hear every week and why each deserves more research. Keep it light and conversational. Ask who has heard each one.</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29" name="Google Shape;429;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Connect MRAS to the modern acquisition environment. As the Revolutionary FAR Overhaul and new tools give the workforce more flexibility, good market research is what lets you use that flexibility well. Refer attendees to current FAR Part 10 text and their agency's deviations.</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61" name="Google Shape;46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Hand attendees the one-page Market Research Quick Check. Walk the four groups quickly. Close with the line on the slide: if you can't answer these questions, you're probably not done with market research.</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h540b08d317774cc8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77" name="Google Shape;477;h540b08d317774cc8_0_1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Hand attendees the one-page Market Research Quick Check. Walk the four groups quickly. Close with the line on the slide: if you can't answer these questions, you're probably not done with market research.</a:t>
            </a: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h540b08d317774cc8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87" name="Google Shape;487;h540b08d317774cc8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Hand attendees the one-page Market Research Quick Check. Walk the four groups quickly. Close with the line on the slide: if you can't answer these questions, you're probably not done with market research.</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h540b08d317774cc8_0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498" name="Google Shape;498;h540b08d317774cc8_0_2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Hand attendees the one-page Market Research Quick Check. Walk the four groups quickly. Close with the line on the slide: if you can't answer these questions, you're probably not done with market research.</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a:extLst>
            <a:ext uri="{FF2B5EF4-FFF2-40B4-BE49-F238E27FC236}">
              <a16:creationId xmlns:a16="http://schemas.microsoft.com/office/drawing/2014/main" id="{752595C2-437F-0E8A-2126-03E291119D4B}"/>
            </a:ext>
          </a:extLst>
        </p:cNvPr>
        <p:cNvGrpSpPr/>
        <p:nvPr/>
      </p:nvGrpSpPr>
      <p:grpSpPr>
        <a:xfrm>
          <a:off x="0" y="0"/>
          <a:ext cx="0" cy="0"/>
          <a:chOff x="0" y="0"/>
          <a:chExt cx="0" cy="0"/>
        </a:xfrm>
      </p:grpSpPr>
      <p:sp>
        <p:nvSpPr>
          <p:cNvPr id="505" name="Google Shape;505;p25:notes">
            <a:extLst>
              <a:ext uri="{FF2B5EF4-FFF2-40B4-BE49-F238E27FC236}">
                <a16:creationId xmlns:a16="http://schemas.microsoft.com/office/drawing/2014/main" id="{AD5B63D9-CA12-4D27-45F3-1B22E430DD4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506" name="Google Shape;506;p25:notes">
            <a:extLst>
              <a:ext uri="{FF2B5EF4-FFF2-40B4-BE49-F238E27FC236}">
                <a16:creationId xmlns:a16="http://schemas.microsoft.com/office/drawing/2014/main" id="{D45C90F7-6FDC-9243-D7CE-483712FB62C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US" sz="1100" dirty="0"/>
              <a:t>Close with how to reach MRAS. Encourage attendees to bring their draft PWS and start the conversation early; market research can start as much as 18 months before award.</a:t>
            </a:r>
            <a:endParaRPr dirty="0"/>
          </a:p>
        </p:txBody>
      </p:sp>
    </p:spTree>
    <p:extLst>
      <p:ext uri="{BB962C8B-B14F-4D97-AF65-F5344CB8AC3E}">
        <p14:creationId xmlns:p14="http://schemas.microsoft.com/office/powerpoint/2010/main" val="38069133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dirty="0"/>
          </a:p>
        </p:txBody>
      </p:sp>
      <p:sp>
        <p:nvSpPr>
          <p:cNvPr id="522" name="Google Shape;52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8150" y="-34575"/>
            <a:ext cx="9162300" cy="51780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1" name="Google Shape;11;p2"/>
          <p:cNvSpPr/>
          <p:nvPr/>
        </p:nvSpPr>
        <p:spPr>
          <a:xfrm>
            <a:off x="-18150" y="1020350"/>
            <a:ext cx="3227100" cy="4131600"/>
          </a:xfrm>
          <a:prstGeom prst="rtTriangle">
            <a:avLst/>
          </a:prstGeom>
          <a:solidFill>
            <a:schemeClr val="lt1"/>
          </a:solidFill>
          <a:ln>
            <a:noFill/>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Google Shape;12;p2"/>
          <p:cNvSpPr/>
          <p:nvPr/>
        </p:nvSpPr>
        <p:spPr>
          <a:xfrm rot="5400000">
            <a:off x="-637950" y="581925"/>
            <a:ext cx="5186400" cy="3946800"/>
          </a:xfrm>
          <a:prstGeom prst="rtTriangle">
            <a:avLst/>
          </a:prstGeom>
          <a:solidFill>
            <a:srgbClr val="F76120"/>
          </a:solidFill>
          <a:ln>
            <a:noFill/>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3" name="Google Shape;13;p2"/>
          <p:cNvSpPr txBox="1">
            <a:spLocks noGrp="1"/>
          </p:cNvSpPr>
          <p:nvPr>
            <p:ph type="ctrTitle"/>
          </p:nvPr>
        </p:nvSpPr>
        <p:spPr>
          <a:xfrm>
            <a:off x="2551602" y="1529025"/>
            <a:ext cx="6280800" cy="2052600"/>
          </a:xfrm>
          <a:prstGeom prst="rect">
            <a:avLst/>
          </a:prstGeom>
          <a:noFill/>
          <a:ln>
            <a:noFill/>
          </a:ln>
        </p:spPr>
        <p:txBody>
          <a:bodyPr spcFirstLastPara="1" wrap="square" lIns="91425" tIns="91425" rIns="91425" bIns="91425" anchor="t" anchorCtr="0">
            <a:normAutofit/>
          </a:bodyPr>
          <a:lstStyle>
            <a:lvl1pPr lvl="0" algn="r">
              <a:lnSpc>
                <a:spcPct val="100000"/>
              </a:lnSpc>
              <a:spcBef>
                <a:spcPts val="0"/>
              </a:spcBef>
              <a:spcAft>
                <a:spcPts val="0"/>
              </a:spcAft>
              <a:buClr>
                <a:schemeClr val="lt1"/>
              </a:buClr>
              <a:buSzPts val="5200"/>
              <a:buNone/>
              <a:defRPr sz="5200">
                <a:solidFill>
                  <a:schemeClr val="lt1"/>
                </a:solidFill>
              </a:defRPr>
            </a:lvl1pPr>
            <a:lvl2pPr lvl="1" algn="r">
              <a:lnSpc>
                <a:spcPct val="100000"/>
              </a:lnSpc>
              <a:spcBef>
                <a:spcPts val="0"/>
              </a:spcBef>
              <a:spcAft>
                <a:spcPts val="0"/>
              </a:spcAft>
              <a:buClr>
                <a:schemeClr val="lt1"/>
              </a:buClr>
              <a:buSzPts val="5200"/>
              <a:buNone/>
              <a:defRPr sz="5200">
                <a:solidFill>
                  <a:schemeClr val="lt1"/>
                </a:solidFill>
              </a:defRPr>
            </a:lvl2pPr>
            <a:lvl3pPr lvl="2" algn="r">
              <a:lnSpc>
                <a:spcPct val="100000"/>
              </a:lnSpc>
              <a:spcBef>
                <a:spcPts val="0"/>
              </a:spcBef>
              <a:spcAft>
                <a:spcPts val="0"/>
              </a:spcAft>
              <a:buClr>
                <a:schemeClr val="lt1"/>
              </a:buClr>
              <a:buSzPts val="5200"/>
              <a:buNone/>
              <a:defRPr sz="5200">
                <a:solidFill>
                  <a:schemeClr val="lt1"/>
                </a:solidFill>
              </a:defRPr>
            </a:lvl3pPr>
            <a:lvl4pPr lvl="3" algn="r">
              <a:lnSpc>
                <a:spcPct val="100000"/>
              </a:lnSpc>
              <a:spcBef>
                <a:spcPts val="0"/>
              </a:spcBef>
              <a:spcAft>
                <a:spcPts val="0"/>
              </a:spcAft>
              <a:buClr>
                <a:schemeClr val="lt1"/>
              </a:buClr>
              <a:buSzPts val="5200"/>
              <a:buNone/>
              <a:defRPr sz="5200">
                <a:solidFill>
                  <a:schemeClr val="lt1"/>
                </a:solidFill>
              </a:defRPr>
            </a:lvl4pPr>
            <a:lvl5pPr lvl="4" algn="r">
              <a:lnSpc>
                <a:spcPct val="100000"/>
              </a:lnSpc>
              <a:spcBef>
                <a:spcPts val="0"/>
              </a:spcBef>
              <a:spcAft>
                <a:spcPts val="0"/>
              </a:spcAft>
              <a:buClr>
                <a:schemeClr val="lt1"/>
              </a:buClr>
              <a:buSzPts val="5200"/>
              <a:buNone/>
              <a:defRPr sz="5200">
                <a:solidFill>
                  <a:schemeClr val="lt1"/>
                </a:solidFill>
              </a:defRPr>
            </a:lvl5pPr>
            <a:lvl6pPr lvl="5" algn="r">
              <a:lnSpc>
                <a:spcPct val="100000"/>
              </a:lnSpc>
              <a:spcBef>
                <a:spcPts val="0"/>
              </a:spcBef>
              <a:spcAft>
                <a:spcPts val="0"/>
              </a:spcAft>
              <a:buClr>
                <a:schemeClr val="lt1"/>
              </a:buClr>
              <a:buSzPts val="5200"/>
              <a:buNone/>
              <a:defRPr sz="5200">
                <a:solidFill>
                  <a:schemeClr val="lt1"/>
                </a:solidFill>
              </a:defRPr>
            </a:lvl6pPr>
            <a:lvl7pPr lvl="6" algn="r">
              <a:lnSpc>
                <a:spcPct val="100000"/>
              </a:lnSpc>
              <a:spcBef>
                <a:spcPts val="0"/>
              </a:spcBef>
              <a:spcAft>
                <a:spcPts val="0"/>
              </a:spcAft>
              <a:buClr>
                <a:schemeClr val="lt1"/>
              </a:buClr>
              <a:buSzPts val="5200"/>
              <a:buNone/>
              <a:defRPr sz="5200">
                <a:solidFill>
                  <a:schemeClr val="lt1"/>
                </a:solidFill>
              </a:defRPr>
            </a:lvl7pPr>
            <a:lvl8pPr lvl="7" algn="r">
              <a:lnSpc>
                <a:spcPct val="100000"/>
              </a:lnSpc>
              <a:spcBef>
                <a:spcPts val="0"/>
              </a:spcBef>
              <a:spcAft>
                <a:spcPts val="0"/>
              </a:spcAft>
              <a:buClr>
                <a:schemeClr val="lt1"/>
              </a:buClr>
              <a:buSzPts val="5200"/>
              <a:buNone/>
              <a:defRPr sz="5200">
                <a:solidFill>
                  <a:schemeClr val="lt1"/>
                </a:solidFill>
              </a:defRPr>
            </a:lvl8pPr>
            <a:lvl9pPr lvl="8" algn="r">
              <a:lnSpc>
                <a:spcPct val="100000"/>
              </a:lnSpc>
              <a:spcBef>
                <a:spcPts val="0"/>
              </a:spcBef>
              <a:spcAft>
                <a:spcPts val="0"/>
              </a:spcAft>
              <a:buClr>
                <a:schemeClr val="lt1"/>
              </a:buClr>
              <a:buSzPts val="5200"/>
              <a:buNone/>
              <a:defRPr sz="5200">
                <a:solidFill>
                  <a:schemeClr val="lt1"/>
                </a:solidFill>
              </a:defRPr>
            </a:lvl9pPr>
          </a:lstStyle>
          <a:p>
            <a:endParaRPr/>
          </a:p>
        </p:txBody>
      </p:sp>
      <p:sp>
        <p:nvSpPr>
          <p:cNvPr id="14" name="Google Shape;14;p2"/>
          <p:cNvSpPr txBox="1">
            <a:spLocks noGrp="1"/>
          </p:cNvSpPr>
          <p:nvPr>
            <p:ph type="subTitle" idx="1"/>
          </p:nvPr>
        </p:nvSpPr>
        <p:spPr>
          <a:xfrm>
            <a:off x="3208950" y="3618575"/>
            <a:ext cx="5623500" cy="792600"/>
          </a:xfrm>
          <a:prstGeom prst="rect">
            <a:avLst/>
          </a:prstGeom>
          <a:noFill/>
          <a:ln>
            <a:noFill/>
          </a:ln>
        </p:spPr>
        <p:txBody>
          <a:bodyPr spcFirstLastPara="1" wrap="square" lIns="91425" tIns="91425" rIns="91425" bIns="91425" anchor="t" anchorCtr="0">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a:endParaRPr/>
          </a:p>
        </p:txBody>
      </p:sp>
      <p:grpSp>
        <p:nvGrpSpPr>
          <p:cNvPr id="15" name="Google Shape;15;p2"/>
          <p:cNvGrpSpPr/>
          <p:nvPr/>
        </p:nvGrpSpPr>
        <p:grpSpPr>
          <a:xfrm>
            <a:off x="-16650" y="-37134"/>
            <a:ext cx="9160500" cy="1036500"/>
            <a:chOff x="-16650" y="-37134"/>
            <a:chExt cx="9160500" cy="1036500"/>
          </a:xfrm>
        </p:grpSpPr>
        <p:sp>
          <p:nvSpPr>
            <p:cNvPr id="16" name="Google Shape;16;p2"/>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17" name="Google Shape;17;p2" title="GSA Star Mark 250 2026 Logo STARMARK SIGNATURE_300dpi.png"/>
            <p:cNvPicPr preferRelativeResize="0"/>
            <p:nvPr/>
          </p:nvPicPr>
          <p:blipFill rotWithShape="1">
            <a:blip r:embed="rId2">
              <a:alphaModFix/>
            </a:blip>
            <a:srcRect l="29478"/>
            <a:stretch/>
          </p:blipFill>
          <p:spPr>
            <a:xfrm>
              <a:off x="1067874" y="174191"/>
              <a:ext cx="1483725" cy="613825"/>
            </a:xfrm>
            <a:prstGeom prst="rect">
              <a:avLst/>
            </a:prstGeom>
            <a:noFill/>
            <a:ln>
              <a:noFill/>
            </a:ln>
          </p:spPr>
        </p:pic>
        <p:pic>
          <p:nvPicPr>
            <p:cNvPr id="18" name="Google Shape;18;p2" title="gsa-seal.png"/>
            <p:cNvPicPr preferRelativeResize="0"/>
            <p:nvPr/>
          </p:nvPicPr>
          <p:blipFill rotWithShape="1">
            <a:blip r:embed="rId3">
              <a:alphaModFix/>
            </a:blip>
            <a:srcRect/>
            <a:stretch/>
          </p:blipFill>
          <p:spPr>
            <a:xfrm>
              <a:off x="480150" y="207516"/>
              <a:ext cx="548700" cy="548722"/>
            </a:xfrm>
            <a:prstGeom prst="rect">
              <a:avLst/>
            </a:prstGeom>
            <a:noFill/>
            <a:ln>
              <a:noFill/>
            </a:ln>
          </p:spPr>
        </p:pic>
      </p:grpSp>
      <p:sp>
        <p:nvSpPr>
          <p:cNvPr id="19" name="Google Shape;19;p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Speaker" type="titleOnly">
  <p:cSld name="TITLE_ONLY">
    <p:spTree>
      <p:nvGrpSpPr>
        <p:cNvPr id="1" name="Shape 20"/>
        <p:cNvGrpSpPr/>
        <p:nvPr/>
      </p:nvGrpSpPr>
      <p:grpSpPr>
        <a:xfrm>
          <a:off x="0" y="0"/>
          <a:ext cx="0" cy="0"/>
          <a:chOff x="0" y="0"/>
          <a:chExt cx="0" cy="0"/>
        </a:xfrm>
      </p:grpSpPr>
      <p:pic>
        <p:nvPicPr>
          <p:cNvPr id="21" name="Google Shape;21;p3" title="FY27 ATRW-5-FAST 26 April Header &amp; Signature 600x155.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2" name="Google Shape;22;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grpSp>
        <p:nvGrpSpPr>
          <p:cNvPr id="23" name="Google Shape;23;p3"/>
          <p:cNvGrpSpPr/>
          <p:nvPr/>
        </p:nvGrpSpPr>
        <p:grpSpPr>
          <a:xfrm>
            <a:off x="3511607" y="1233605"/>
            <a:ext cx="2120768" cy="2120768"/>
            <a:chOff x="3059125" y="889175"/>
            <a:chExt cx="2743200" cy="2743200"/>
          </a:xfrm>
        </p:grpSpPr>
        <p:sp>
          <p:nvSpPr>
            <p:cNvPr id="24" name="Google Shape;24;p3"/>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marR="0" lvl="0" indent="0" algn="ctr" rtl="0">
                <a:lnSpc>
                  <a:spcPct val="100000"/>
                </a:lnSpc>
                <a:spcBef>
                  <a:spcPts val="0"/>
                </a:spcBef>
                <a:spcAft>
                  <a:spcPts val="0"/>
                </a:spcAft>
                <a:buClr>
                  <a:srgbClr val="000000"/>
                </a:buClr>
                <a:buSzPts val="1082"/>
                <a:buFont typeface="Arial"/>
                <a:buNone/>
              </a:pPr>
              <a:endParaRPr sz="1082" b="0" i="0" u="none" strike="noStrike" cap="none" dirty="0">
                <a:solidFill>
                  <a:srgbClr val="000000"/>
                </a:solidFill>
                <a:latin typeface="Arial"/>
                <a:ea typeface="Arial"/>
                <a:cs typeface="Arial"/>
                <a:sym typeface="Arial"/>
              </a:endParaRPr>
            </a:p>
          </p:txBody>
        </p:sp>
        <p:sp>
          <p:nvSpPr>
            <p:cNvPr id="25" name="Google Shape;25;p3"/>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marR="0" lvl="0" indent="0" algn="ctr" rtl="0">
                <a:lnSpc>
                  <a:spcPct val="100000"/>
                </a:lnSpc>
                <a:spcBef>
                  <a:spcPts val="0"/>
                </a:spcBef>
                <a:spcAft>
                  <a:spcPts val="0"/>
                </a:spcAft>
                <a:buClr>
                  <a:srgbClr val="000000"/>
                </a:buClr>
                <a:buSzPts val="1082"/>
                <a:buFont typeface="Arial"/>
                <a:buNone/>
              </a:pPr>
              <a:endParaRPr sz="1082" b="0" i="0" u="none" strike="noStrike" cap="none" dirty="0">
                <a:solidFill>
                  <a:srgbClr val="000000"/>
                </a:solidFill>
                <a:latin typeface="Arial"/>
                <a:ea typeface="Arial"/>
                <a:cs typeface="Arial"/>
                <a:sym typeface="Arial"/>
              </a:endParaRPr>
            </a:p>
          </p:txBody>
        </p:sp>
      </p:grpSp>
      <p:grpSp>
        <p:nvGrpSpPr>
          <p:cNvPr id="26" name="Google Shape;26;p3"/>
          <p:cNvGrpSpPr/>
          <p:nvPr/>
        </p:nvGrpSpPr>
        <p:grpSpPr>
          <a:xfrm>
            <a:off x="-16650" y="-37134"/>
            <a:ext cx="9160500" cy="1036500"/>
            <a:chOff x="-16650" y="-37134"/>
            <a:chExt cx="9160500" cy="1036500"/>
          </a:xfrm>
        </p:grpSpPr>
        <p:sp>
          <p:nvSpPr>
            <p:cNvPr id="27" name="Google Shape;27;p3"/>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28" name="Google Shape;28;p3" title="GSA Star Mark 250 2026 Logo STARMARK SIGNATURE_300dpi.png"/>
            <p:cNvPicPr preferRelativeResize="0"/>
            <p:nvPr/>
          </p:nvPicPr>
          <p:blipFill rotWithShape="1">
            <a:blip r:embed="rId3">
              <a:alphaModFix/>
            </a:blip>
            <a:srcRect l="29478"/>
            <a:stretch/>
          </p:blipFill>
          <p:spPr>
            <a:xfrm>
              <a:off x="1067874" y="174191"/>
              <a:ext cx="1483725" cy="613825"/>
            </a:xfrm>
            <a:prstGeom prst="rect">
              <a:avLst/>
            </a:prstGeom>
            <a:noFill/>
            <a:ln>
              <a:noFill/>
            </a:ln>
          </p:spPr>
        </p:pic>
        <p:pic>
          <p:nvPicPr>
            <p:cNvPr id="29" name="Google Shape;29;p3" title="gsa-seal.png"/>
            <p:cNvPicPr preferRelativeResize="0"/>
            <p:nvPr/>
          </p:nvPicPr>
          <p:blipFill rotWithShape="1">
            <a:blip r:embed="rId4">
              <a:alphaModFix/>
            </a:blip>
            <a:srcRect/>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pic>
        <p:nvPicPr>
          <p:cNvPr id="31" name="Google Shape;31;p4" title="FY27 ATRW-4-FAST 26 April Header &amp; Signature 600x155.png"/>
          <p:cNvPicPr preferRelativeResize="0"/>
          <p:nvPr/>
        </p:nvPicPr>
        <p:blipFill rotWithShape="1">
          <a:blip r:embed="rId2">
            <a:alphaModFix/>
          </a:blip>
          <a:srcRect/>
          <a:stretch/>
        </p:blipFill>
        <p:spPr>
          <a:xfrm>
            <a:off x="0" y="-34225"/>
            <a:ext cx="9144000" cy="5177725"/>
          </a:xfrm>
          <a:prstGeom prst="rect">
            <a:avLst/>
          </a:prstGeom>
          <a:noFill/>
          <a:ln>
            <a:noFill/>
          </a:ln>
        </p:spPr>
      </p:pic>
      <p:sp>
        <p:nvSpPr>
          <p:cNvPr id="32" name="Google Shape;32;p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3" name="Google Shape;33;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grpSp>
        <p:nvGrpSpPr>
          <p:cNvPr id="34" name="Google Shape;34;p4"/>
          <p:cNvGrpSpPr/>
          <p:nvPr/>
        </p:nvGrpSpPr>
        <p:grpSpPr>
          <a:xfrm>
            <a:off x="-16650" y="-37134"/>
            <a:ext cx="9160500" cy="1036500"/>
            <a:chOff x="-16650" y="-37134"/>
            <a:chExt cx="9160500" cy="1036500"/>
          </a:xfrm>
        </p:grpSpPr>
        <p:sp>
          <p:nvSpPr>
            <p:cNvPr id="35" name="Google Shape;35;p4"/>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36" name="Google Shape;36;p4" title="GSA Star Mark 250 2026 Logo STARMARK SIGNATURE_300dpi.png"/>
            <p:cNvPicPr preferRelativeResize="0"/>
            <p:nvPr/>
          </p:nvPicPr>
          <p:blipFill rotWithShape="1">
            <a:blip r:embed="rId3">
              <a:alphaModFix/>
            </a:blip>
            <a:srcRect l="29478"/>
            <a:stretch/>
          </p:blipFill>
          <p:spPr>
            <a:xfrm>
              <a:off x="1067874" y="174191"/>
              <a:ext cx="1483725" cy="613825"/>
            </a:xfrm>
            <a:prstGeom prst="rect">
              <a:avLst/>
            </a:prstGeom>
            <a:noFill/>
            <a:ln>
              <a:noFill/>
            </a:ln>
          </p:spPr>
        </p:pic>
        <p:pic>
          <p:nvPicPr>
            <p:cNvPr id="37" name="Google Shape;37;p4" title="gsa-seal.png"/>
            <p:cNvPicPr preferRelativeResize="0"/>
            <p:nvPr/>
          </p:nvPicPr>
          <p:blipFill rotWithShape="1">
            <a:blip r:embed="rId4">
              <a:alphaModFix/>
            </a:blip>
            <a:srcRect/>
            <a:stretch/>
          </p:blipFill>
          <p:spPr>
            <a:xfrm>
              <a:off x="480150" y="207516"/>
              <a:ext cx="548700" cy="548722"/>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8"/>
        <p:cNvGrpSpPr/>
        <p:nvPr/>
      </p:nvGrpSpPr>
      <p:grpSpPr>
        <a:xfrm>
          <a:off x="0" y="0"/>
          <a:ext cx="0" cy="0"/>
          <a:chOff x="0" y="0"/>
          <a:chExt cx="0" cy="0"/>
        </a:xfrm>
      </p:grpSpPr>
      <p:pic>
        <p:nvPicPr>
          <p:cNvPr id="39" name="Google Shape;39;p5" title="FY27 ATRW-5-FAST 26 April Header &amp; Signature 600x155.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0" name="Google Shape;40;p5"/>
          <p:cNvSpPr txBox="1">
            <a:spLocks noGrp="1"/>
          </p:cNvSpPr>
          <p:nvPr>
            <p:ph type="title"/>
          </p:nvPr>
        </p:nvSpPr>
        <p:spPr>
          <a:xfrm>
            <a:off x="311700" y="390050"/>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1" name="Google Shape;41;p5"/>
          <p:cNvSpPr txBox="1">
            <a:spLocks noGrp="1"/>
          </p:cNvSpPr>
          <p:nvPr>
            <p:ph type="body" idx="1"/>
          </p:nvPr>
        </p:nvSpPr>
        <p:spPr>
          <a:xfrm>
            <a:off x="311700" y="1097500"/>
            <a:ext cx="8520600" cy="3565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3"/>
        <p:cNvGrpSpPr/>
        <p:nvPr/>
      </p:nvGrpSpPr>
      <p:grpSpPr>
        <a:xfrm>
          <a:off x="0" y="0"/>
          <a:ext cx="0" cy="0"/>
          <a:chOff x="0" y="0"/>
          <a:chExt cx="0" cy="0"/>
        </a:xfrm>
      </p:grpSpPr>
      <p:pic>
        <p:nvPicPr>
          <p:cNvPr id="44" name="Google Shape;44;p6" title="FY27 ATRW-5-FAST 26 April Header &amp; Signature 600x155.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45" name="Google Shape;45;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6" name="Google Shape;46;p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7" name="Google Shape;47;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8" name="Google Shape;48;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49"/>
        <p:cNvGrpSpPr/>
        <p:nvPr/>
      </p:nvGrpSpPr>
      <p:grpSpPr>
        <a:xfrm>
          <a:off x="0" y="0"/>
          <a:ext cx="0" cy="0"/>
          <a:chOff x="0" y="0"/>
          <a:chExt cx="0" cy="0"/>
        </a:xfrm>
      </p:grpSpPr>
      <p:sp>
        <p:nvSpPr>
          <p:cNvPr id="50" name="Google Shape;50;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7" title="gsa-seal.png"/>
          <p:cNvPicPr preferRelativeResize="0"/>
          <p:nvPr/>
        </p:nvPicPr>
        <p:blipFill rotWithShape="1">
          <a:blip r:embed="rId2">
            <a:alphaModFix/>
          </a:blip>
          <a:srcRect/>
          <a:stretch/>
        </p:blipFill>
        <p:spPr>
          <a:xfrm>
            <a:off x="4013551" y="1925525"/>
            <a:ext cx="1238875" cy="12388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Speakers">
  <p:cSld name="TITLE_ONLY_1">
    <p:spTree>
      <p:nvGrpSpPr>
        <p:cNvPr id="1" name="Shape 52"/>
        <p:cNvGrpSpPr/>
        <p:nvPr/>
      </p:nvGrpSpPr>
      <p:grpSpPr>
        <a:xfrm>
          <a:off x="0" y="0"/>
          <a:ext cx="0" cy="0"/>
          <a:chOff x="0" y="0"/>
          <a:chExt cx="0" cy="0"/>
        </a:xfrm>
      </p:grpSpPr>
      <p:pic>
        <p:nvPicPr>
          <p:cNvPr id="53" name="Google Shape;53;p8" title="FY27 ATRW-5-FAST 26 April Header &amp; Signature 600x155.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4" name="Google Shape;54;p8"/>
          <p:cNvSpPr txBox="1">
            <a:spLocks noGrp="1"/>
          </p:cNvSpPr>
          <p:nvPr>
            <p:ph type="sldNum" idx="12"/>
          </p:nvPr>
        </p:nvSpPr>
        <p:spPr>
          <a:xfrm>
            <a:off x="8462933"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grpSp>
        <p:nvGrpSpPr>
          <p:cNvPr id="55" name="Google Shape;55;p8"/>
          <p:cNvGrpSpPr/>
          <p:nvPr/>
        </p:nvGrpSpPr>
        <p:grpSpPr>
          <a:xfrm>
            <a:off x="1659020" y="1227167"/>
            <a:ext cx="2120768" cy="2120768"/>
            <a:chOff x="3059125" y="889175"/>
            <a:chExt cx="2743200" cy="2743200"/>
          </a:xfrm>
        </p:grpSpPr>
        <p:sp>
          <p:nvSpPr>
            <p:cNvPr id="56" name="Google Shape;56;p8"/>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marR="0" lvl="0" indent="0" algn="ctr" rtl="0">
                <a:lnSpc>
                  <a:spcPct val="100000"/>
                </a:lnSpc>
                <a:spcBef>
                  <a:spcPts val="0"/>
                </a:spcBef>
                <a:spcAft>
                  <a:spcPts val="0"/>
                </a:spcAft>
                <a:buClr>
                  <a:srgbClr val="000000"/>
                </a:buClr>
                <a:buSzPts val="1082"/>
                <a:buFont typeface="Arial"/>
                <a:buNone/>
              </a:pPr>
              <a:endParaRPr sz="1082" b="0" i="0" u="none" strike="noStrike" cap="none" dirty="0">
                <a:solidFill>
                  <a:srgbClr val="000000"/>
                </a:solidFill>
                <a:latin typeface="Arial"/>
                <a:ea typeface="Arial"/>
                <a:cs typeface="Arial"/>
                <a:sym typeface="Arial"/>
              </a:endParaRPr>
            </a:p>
          </p:txBody>
        </p:sp>
        <p:sp>
          <p:nvSpPr>
            <p:cNvPr id="57" name="Google Shape;57;p8"/>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marR="0" lvl="0" indent="0" algn="ctr" rtl="0">
                <a:lnSpc>
                  <a:spcPct val="100000"/>
                </a:lnSpc>
                <a:spcBef>
                  <a:spcPts val="0"/>
                </a:spcBef>
                <a:spcAft>
                  <a:spcPts val="0"/>
                </a:spcAft>
                <a:buClr>
                  <a:srgbClr val="000000"/>
                </a:buClr>
                <a:buSzPts val="1082"/>
                <a:buFont typeface="Arial"/>
                <a:buNone/>
              </a:pPr>
              <a:endParaRPr sz="1082" b="0" i="0" u="none" strike="noStrike" cap="none" dirty="0">
                <a:solidFill>
                  <a:srgbClr val="000000"/>
                </a:solidFill>
                <a:latin typeface="Arial"/>
                <a:ea typeface="Arial"/>
                <a:cs typeface="Arial"/>
                <a:sym typeface="Arial"/>
              </a:endParaRPr>
            </a:p>
          </p:txBody>
        </p:sp>
      </p:grpSp>
      <p:grpSp>
        <p:nvGrpSpPr>
          <p:cNvPr id="58" name="Google Shape;58;p8"/>
          <p:cNvGrpSpPr/>
          <p:nvPr/>
        </p:nvGrpSpPr>
        <p:grpSpPr>
          <a:xfrm>
            <a:off x="5364232" y="1227167"/>
            <a:ext cx="2120768" cy="2120768"/>
            <a:chOff x="3059125" y="889175"/>
            <a:chExt cx="2743200" cy="2743200"/>
          </a:xfrm>
        </p:grpSpPr>
        <p:sp>
          <p:nvSpPr>
            <p:cNvPr id="59" name="Google Shape;59;p8"/>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marR="0" lvl="0" indent="0" algn="ctr" rtl="0">
                <a:lnSpc>
                  <a:spcPct val="100000"/>
                </a:lnSpc>
                <a:spcBef>
                  <a:spcPts val="0"/>
                </a:spcBef>
                <a:spcAft>
                  <a:spcPts val="0"/>
                </a:spcAft>
                <a:buClr>
                  <a:srgbClr val="000000"/>
                </a:buClr>
                <a:buSzPts val="1082"/>
                <a:buFont typeface="Arial"/>
                <a:buNone/>
              </a:pPr>
              <a:endParaRPr sz="1082" b="0" i="0" u="none" strike="noStrike" cap="none" dirty="0">
                <a:solidFill>
                  <a:srgbClr val="000000"/>
                </a:solidFill>
                <a:latin typeface="Arial"/>
                <a:ea typeface="Arial"/>
                <a:cs typeface="Arial"/>
                <a:sym typeface="Arial"/>
              </a:endParaRPr>
            </a:p>
          </p:txBody>
        </p:sp>
        <p:sp>
          <p:nvSpPr>
            <p:cNvPr id="60" name="Google Shape;60;p8"/>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marR="0" lvl="0" indent="0" algn="ctr" rtl="0">
                <a:lnSpc>
                  <a:spcPct val="100000"/>
                </a:lnSpc>
                <a:spcBef>
                  <a:spcPts val="0"/>
                </a:spcBef>
                <a:spcAft>
                  <a:spcPts val="0"/>
                </a:spcAft>
                <a:buClr>
                  <a:srgbClr val="000000"/>
                </a:buClr>
                <a:buSzPts val="1082"/>
                <a:buFont typeface="Arial"/>
                <a:buNone/>
              </a:pPr>
              <a:endParaRPr sz="1082" b="0" i="0" u="none" strike="noStrike" cap="none" dirty="0">
                <a:solidFill>
                  <a:srgbClr val="000000"/>
                </a:solidFill>
                <a:latin typeface="Arial"/>
                <a:ea typeface="Arial"/>
                <a:cs typeface="Arial"/>
                <a:sym typeface="Arial"/>
              </a:endParaRPr>
            </a:p>
          </p:txBody>
        </p:sp>
      </p:grpSp>
      <p:grpSp>
        <p:nvGrpSpPr>
          <p:cNvPr id="61" name="Google Shape;61;p8"/>
          <p:cNvGrpSpPr/>
          <p:nvPr/>
        </p:nvGrpSpPr>
        <p:grpSpPr>
          <a:xfrm>
            <a:off x="-16650" y="-37134"/>
            <a:ext cx="9160500" cy="1036500"/>
            <a:chOff x="-16650" y="-37134"/>
            <a:chExt cx="9160500" cy="1036500"/>
          </a:xfrm>
        </p:grpSpPr>
        <p:sp>
          <p:nvSpPr>
            <p:cNvPr id="62" name="Google Shape;62;p8"/>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63" name="Google Shape;63;p8" title="GSA Star Mark 250 2026 Logo STARMARK SIGNATURE_300dpi.png"/>
            <p:cNvPicPr preferRelativeResize="0"/>
            <p:nvPr/>
          </p:nvPicPr>
          <p:blipFill rotWithShape="1">
            <a:blip r:embed="rId3">
              <a:alphaModFix/>
            </a:blip>
            <a:srcRect l="29478"/>
            <a:stretch/>
          </p:blipFill>
          <p:spPr>
            <a:xfrm>
              <a:off x="1067874" y="174191"/>
              <a:ext cx="1483725" cy="613825"/>
            </a:xfrm>
            <a:prstGeom prst="rect">
              <a:avLst/>
            </a:prstGeom>
            <a:noFill/>
            <a:ln>
              <a:noFill/>
            </a:ln>
          </p:spPr>
        </p:pic>
        <p:pic>
          <p:nvPicPr>
            <p:cNvPr id="64" name="Google Shape;64;p8" title="gsa-seal.png"/>
            <p:cNvPicPr preferRelativeResize="0"/>
            <p:nvPr/>
          </p:nvPicPr>
          <p:blipFill rotWithShape="1">
            <a:blip r:embed="rId4">
              <a:alphaModFix/>
            </a:blip>
            <a:srcRect/>
            <a:stretch/>
          </p:blipFill>
          <p:spPr>
            <a:xfrm>
              <a:off x="480150" y="207516"/>
              <a:ext cx="548700" cy="548722"/>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5"/>
        <p:cNvGrpSpPr/>
        <p:nvPr/>
      </p:nvGrpSpPr>
      <p:grpSpPr>
        <a:xfrm>
          <a:off x="0" y="0"/>
          <a:ext cx="0" cy="0"/>
          <a:chOff x="0" y="0"/>
          <a:chExt cx="0" cy="0"/>
        </a:xfrm>
      </p:grpSpPr>
      <p:pic>
        <p:nvPicPr>
          <p:cNvPr id="66" name="Google Shape;66;p9" title="FY27 ATRW-5-FAST 26 April Header &amp; Signature 600x155.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7" name="Google Shape;67;p9"/>
          <p:cNvSpPr txBox="1">
            <a:spLocks noGrp="1"/>
          </p:cNvSpPr>
          <p:nvPr>
            <p:ph type="title"/>
          </p:nvPr>
        </p:nvSpPr>
        <p:spPr>
          <a:xfrm>
            <a:off x="311700" y="555600"/>
            <a:ext cx="42618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68" name="Google Shape;68;p9"/>
          <p:cNvSpPr txBox="1">
            <a:spLocks noGrp="1"/>
          </p:cNvSpPr>
          <p:nvPr>
            <p:ph type="body" idx="1"/>
          </p:nvPr>
        </p:nvSpPr>
        <p:spPr>
          <a:xfrm>
            <a:off x="311700" y="1389600"/>
            <a:ext cx="42618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9" name="Google Shape;69;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pic>
        <p:nvPicPr>
          <p:cNvPr id="71" name="Google Shape;71;p10" title="FY27 ATRW-5-FAST 26 April Header &amp; Signature 600x155.png"/>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72" name="Google Shape;72;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3">
  <p:cSld name="OBJECT_3">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457200" y="205978"/>
            <a:ext cx="8229600" cy="857100"/>
          </a:xfrm>
          <a:prstGeom prst="rect">
            <a:avLst/>
          </a:prstGeom>
          <a:noFill/>
          <a:ln>
            <a:noFill/>
          </a:ln>
        </p:spPr>
        <p:txBody>
          <a:bodyPr spcFirstLastPara="1" wrap="square" lIns="91425" tIns="91425" rIns="91425" bIns="91425" anchor="t" anchorCtr="0">
            <a:noAutofit/>
          </a:bodyPr>
          <a:lstStyle>
            <a:lvl1pPr marR="0" lvl="0"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1pPr>
            <a:lvl2pPr marR="0" lvl="1"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2pPr>
            <a:lvl3pPr marR="0" lvl="2"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3pPr>
            <a:lvl4pPr marR="0" lvl="3"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R="0" lvl="4"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5pPr>
            <a:lvl6pPr marR="0" lvl="5"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6pPr>
            <a:lvl7pPr marR="0" lvl="6"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7pPr>
            <a:lvl8pPr marR="0" lvl="7"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8pPr>
            <a:lvl9pPr marR="0" lvl="8" algn="r">
              <a:lnSpc>
                <a:spcPct val="100000"/>
              </a:lnSpc>
              <a:spcBef>
                <a:spcPts val="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5" name="Google Shape;75;p11"/>
          <p:cNvSpPr txBox="1">
            <a:spLocks noGrp="1"/>
          </p:cNvSpPr>
          <p:nvPr>
            <p:ph type="body" idx="1"/>
          </p:nvPr>
        </p:nvSpPr>
        <p:spPr>
          <a:xfrm>
            <a:off x="457200" y="1200150"/>
            <a:ext cx="8229600" cy="33945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1pPr>
            <a:lvl2pPr marL="914400" marR="0" lvl="1"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2pPr>
            <a:lvl3pPr marL="1371600" marR="0" lvl="2"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3pPr>
            <a:lvl4pPr marL="1828800" marR="0" lvl="3" indent="-317500" algn="l">
              <a:lnSpc>
                <a:spcPct val="100000"/>
              </a:lnSpc>
              <a:spcBef>
                <a:spcPts val="400"/>
              </a:spcBef>
              <a:spcAft>
                <a:spcPts val="0"/>
              </a:spcAft>
              <a:buClr>
                <a:srgbClr val="000000"/>
              </a:buClr>
              <a:buSzPts val="1400"/>
              <a:buFont typeface="Arial"/>
              <a:buChar char="●"/>
              <a:defRPr sz="1400" b="0" i="0" u="none" strike="noStrike" cap="none">
                <a:solidFill>
                  <a:srgbClr val="000000"/>
                </a:solidFill>
                <a:latin typeface="Arial"/>
                <a:ea typeface="Arial"/>
                <a:cs typeface="Arial"/>
                <a:sym typeface="Arial"/>
              </a:defRPr>
            </a:lvl4pPr>
            <a:lvl5pPr marL="2286000" marR="0" lvl="4"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5pPr>
            <a:lvl6pPr marL="2743200" marR="0" lvl="5"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6pPr>
            <a:lvl7pPr marL="3200400" marR="0" lvl="6"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7pPr>
            <a:lvl8pPr marL="3657600" marR="0" lvl="7"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8pPr>
            <a:lvl9pPr marL="4114800" marR="0" lvl="8" indent="-317500" algn="l">
              <a:lnSpc>
                <a:spcPct val="100000"/>
              </a:lnSpc>
              <a:spcBef>
                <a:spcPts val="400"/>
              </a:spcBef>
              <a:spcAft>
                <a:spcPts val="0"/>
              </a:spcAft>
              <a:buClr>
                <a:schemeClr val="dk1"/>
              </a:buClr>
              <a:buSzPts val="1400"/>
              <a:buFont typeface="Arial"/>
              <a:buChar char="»"/>
              <a:defRPr sz="1400" b="0" i="0" u="none" strike="noStrike" cap="none">
                <a:solidFill>
                  <a:srgbClr val="000000"/>
                </a:solidFill>
                <a:latin typeface="Arial"/>
                <a:ea typeface="Arial"/>
                <a:cs typeface="Arial"/>
                <a:sym typeface="Arial"/>
              </a:defRPr>
            </a:lvl9pPr>
          </a:lstStyle>
          <a:p>
            <a:endParaRPr/>
          </a:p>
        </p:txBody>
      </p:sp>
      <p:sp>
        <p:nvSpPr>
          <p:cNvPr id="76" name="Google Shape;76;p11"/>
          <p:cNvSpPr txBox="1">
            <a:spLocks noGrp="1"/>
          </p:cNvSpPr>
          <p:nvPr>
            <p:ph type="sldNum" idx="12"/>
          </p:nvPr>
        </p:nvSpPr>
        <p:spPr>
          <a:xfrm>
            <a:off x="8402784" y="4698851"/>
            <a:ext cx="548700" cy="393600"/>
          </a:xfrm>
          <a:prstGeom prst="rect">
            <a:avLst/>
          </a:prstGeom>
          <a:noFill/>
          <a:ln>
            <a:noFill/>
          </a:ln>
        </p:spPr>
        <p:txBody>
          <a:bodyPr spcFirstLastPara="1" wrap="square" lIns="91425" tIns="91425" rIns="91425" bIns="91425" anchor="t"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r>
              <a:rPr lang="en-US" dirty="0"/>
              <a:t>1</a:t>
            </a:r>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hyperlink" Target="https://www.acquisition.gov/far-overhaul/far-part-deviation-guide" TargetMode="External"/><Relationship Id="rId3" Type="http://schemas.openxmlformats.org/officeDocument/2006/relationships/notesSlide" Target="../notesSlides/notesSlide4.xml"/><Relationship Id="rId7" Type="http://schemas.openxmlformats.org/officeDocument/2006/relationships/hyperlink" Target="https://www.acquisition.gov/far-overhaul/far-part-deviation-guide/far-overhaul-part-10" TargetMode="External"/><Relationship Id="rId2" Type="http://schemas.openxmlformats.org/officeDocument/2006/relationships/slideLayout" Target="../slideLayouts/slideLayout5.xml"/><Relationship Id="rId1" Type="http://schemas.openxmlformats.org/officeDocument/2006/relationships/tags" Target="../tags/tag5.xml"/><Relationship Id="rId6" Type="http://schemas.openxmlformats.org/officeDocument/2006/relationships/hyperlink" Target="https://www.acquisition.gov/sites/default/files/practitioner_albums/far-part-10-market-research/content/index.html#/lessons/jrsJj51ysLmOGyFbopOdoOEF4g9dq3R3" TargetMode="External"/><Relationship Id="rId5" Type="http://schemas.openxmlformats.org/officeDocument/2006/relationships/image" Target="../media/image7.jpg"/><Relationship Id="rId4" Type="http://schemas.openxmlformats.org/officeDocument/2006/relationships/hyperlink" Target="http://www.acquisition.gov/far/part-10"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hyperlink" Target="http://www.acquisition.gov/far/part-10"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 Id="rId5" Type="http://schemas.openxmlformats.org/officeDocument/2006/relationships/image" Target="../media/image10.jpg"/><Relationship Id="rId4" Type="http://schemas.openxmlformats.org/officeDocument/2006/relationships/hyperlink" Target="https://feedback.gsa.gov/jfe/form/SV_6s3udkBbX9z1zee"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1.xml"/><Relationship Id="rId5" Type="http://schemas.openxmlformats.org/officeDocument/2006/relationships/image" Target="../media/image15.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16.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 Id="rId4" Type="http://schemas.openxmlformats.org/officeDocument/2006/relationships/hyperlink" Target="https://feedback.gsa.gov/jfe/form/SV_2cA12XMJvIWfR9Y"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hyperlink" Target="http://buy.gsa.gov/mras" TargetMode="Externa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8.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9.xml"/><Relationship Id="rId5" Type="http://schemas.openxmlformats.org/officeDocument/2006/relationships/image" Target="../media/image23.jpg"/><Relationship Id="rId4" Type="http://schemas.openxmlformats.org/officeDocument/2006/relationships/image" Target="../media/image22.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0.xml"/><Relationship Id="rId5" Type="http://schemas.openxmlformats.org/officeDocument/2006/relationships/image" Target="../media/image25.jp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27.jpg"/><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0.xml"/><Relationship Id="rId1" Type="http://schemas.openxmlformats.org/officeDocument/2006/relationships/tags" Target="../tags/tag25.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8" Type="http://schemas.openxmlformats.org/officeDocument/2006/relationships/hyperlink" Target="https://www.ebuy.gsa.gov/ebuy/" TargetMode="External"/><Relationship Id="rId3" Type="http://schemas.openxmlformats.org/officeDocument/2006/relationships/notesSlide" Target="../notesSlides/notesSlide30.xml"/><Relationship Id="rId7" Type="http://schemas.openxmlformats.org/officeDocument/2006/relationships/hyperlink" Target="http://buy.gsa.gov" TargetMode="External"/><Relationship Id="rId12" Type="http://schemas.openxmlformats.org/officeDocument/2006/relationships/hyperlink" Target="https://buy.gsa.gov/contracts/home" TargetMode="External"/><Relationship Id="rId2" Type="http://schemas.openxmlformats.org/officeDocument/2006/relationships/slideLayout" Target="../slideLayouts/slideLayout5.xml"/><Relationship Id="rId1" Type="http://schemas.openxmlformats.org/officeDocument/2006/relationships/tags" Target="../tags/tag29.xml"/><Relationship Id="rId6" Type="http://schemas.openxmlformats.org/officeDocument/2006/relationships/hyperlink" Target="https://www.gsaadvantage.gov/advantage/ws/main/start_page?store=ADVANTAGE" TargetMode="External"/><Relationship Id="rId11" Type="http://schemas.openxmlformats.org/officeDocument/2006/relationships/hyperlink" Target="https://buy.gsa.gov/pricing/qr/mas?query_type=match_all&amp;page=1&amp;page_size=20&amp;histogram=12&amp;experience_range=0,45&amp;price__gte=15&amp;price__lte=500&amp;sort=current_price" TargetMode="External"/><Relationship Id="rId5" Type="http://schemas.openxmlformats.org/officeDocument/2006/relationships/hyperlink" Target="https://acquisitiongateway.gov/" TargetMode="External"/><Relationship Id="rId10" Type="http://schemas.openxmlformats.org/officeDocument/2006/relationships/hyperlink" Target="https://buy.gsa.gov/interact/" TargetMode="External"/><Relationship Id="rId4" Type="http://schemas.openxmlformats.org/officeDocument/2006/relationships/hyperlink" Target="https://buy.gsa.gov/mras" TargetMode="External"/><Relationship Id="rId9" Type="http://schemas.openxmlformats.org/officeDocument/2006/relationships/hyperlink" Target="https://www.gsaelibrary.gsa.gov/ElibMain/home.do"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31.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1.xml"/><Relationship Id="rId5" Type="http://schemas.openxmlformats.org/officeDocument/2006/relationships/image" Target="../media/image32.png"/><Relationship Id="rId4" Type="http://schemas.openxmlformats.org/officeDocument/2006/relationships/hyperlink" Target="https://www.gsa.gov/events/2027-effective-market-research-mras-102926"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2.xml"/><Relationship Id="rId5" Type="http://schemas.openxmlformats.org/officeDocument/2006/relationships/hyperlink" Target="https://feedback.gsa.gov/jfe/form/SV_2cA12XMJvIWfR9Y" TargetMode="Externa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2"/>
          <p:cNvSpPr txBox="1">
            <a:spLocks noGrp="1"/>
          </p:cNvSpPr>
          <p:nvPr>
            <p:ph type="ctrTitle"/>
          </p:nvPr>
        </p:nvSpPr>
        <p:spPr>
          <a:xfrm>
            <a:off x="2543050" y="1529025"/>
            <a:ext cx="6289200" cy="2052600"/>
          </a:xfrm>
          <a:prstGeom prst="rect">
            <a:avLst/>
          </a:prstGeom>
          <a:noFill/>
          <a:ln>
            <a:noFill/>
          </a:ln>
        </p:spPr>
        <p:txBody>
          <a:bodyPr spcFirstLastPara="1" wrap="square" lIns="91425" tIns="91425" rIns="91425" bIns="91425" anchor="t" anchorCtr="0">
            <a:noAutofit/>
          </a:bodyPr>
          <a:lstStyle/>
          <a:p>
            <a:pPr marL="0" lvl="0" indent="0" algn="r" rtl="0">
              <a:lnSpc>
                <a:spcPct val="100000"/>
              </a:lnSpc>
              <a:spcBef>
                <a:spcPts val="0"/>
              </a:spcBef>
              <a:spcAft>
                <a:spcPts val="0"/>
              </a:spcAft>
              <a:buSzPts val="5200"/>
              <a:buNone/>
            </a:pPr>
            <a:r>
              <a:rPr lang="en-US" sz="3780" dirty="0"/>
              <a:t>Before You Buy: How Better Market Research Leads to Better Acquisitions</a:t>
            </a:r>
            <a:endParaRPr sz="4480" dirty="0"/>
          </a:p>
        </p:txBody>
      </p:sp>
      <p:sp>
        <p:nvSpPr>
          <p:cNvPr id="82" name="Google Shape;82;p12"/>
          <p:cNvSpPr txBox="1">
            <a:spLocks noGrp="1"/>
          </p:cNvSpPr>
          <p:nvPr>
            <p:ph type="subTitle" idx="1"/>
          </p:nvPr>
        </p:nvSpPr>
        <p:spPr>
          <a:xfrm>
            <a:off x="3208950" y="3618575"/>
            <a:ext cx="5623500" cy="792600"/>
          </a:xfrm>
          <a:prstGeom prst="rect">
            <a:avLst/>
          </a:prstGeom>
          <a:noFill/>
          <a:ln>
            <a:noFill/>
          </a:ln>
        </p:spPr>
        <p:txBody>
          <a:bodyPr spcFirstLastPara="1" wrap="square" lIns="91425" tIns="91425" rIns="91425" bIns="91425" anchor="t" anchorCtr="0">
            <a:normAutofit fontScale="85000" lnSpcReduction="20000"/>
          </a:bodyPr>
          <a:lstStyle/>
          <a:p>
            <a:pPr marL="0" lvl="0" indent="0" algn="r" rtl="0">
              <a:lnSpc>
                <a:spcPct val="100000"/>
              </a:lnSpc>
              <a:spcBef>
                <a:spcPts val="0"/>
              </a:spcBef>
              <a:spcAft>
                <a:spcPts val="0"/>
              </a:spcAft>
              <a:buSzPct val="117647"/>
              <a:buNone/>
            </a:pPr>
            <a:r>
              <a:rPr lang="en-US" dirty="0"/>
              <a:t>Acquisition Training for the Real World </a:t>
            </a:r>
            <a:endParaRPr dirty="0"/>
          </a:p>
          <a:p>
            <a:pPr marL="0" lvl="0" indent="0" algn="r" rtl="0">
              <a:lnSpc>
                <a:spcPct val="100000"/>
              </a:lnSpc>
              <a:spcBef>
                <a:spcPts val="0"/>
              </a:spcBef>
              <a:spcAft>
                <a:spcPts val="0"/>
              </a:spcAft>
              <a:buSzPct val="117647"/>
              <a:buNone/>
            </a:pPr>
            <a:r>
              <a:rPr lang="en-US" dirty="0"/>
              <a:t>October 26, 2026</a:t>
            </a:r>
            <a:endParaRPr dirty="0"/>
          </a:p>
          <a:p>
            <a:pPr marL="0" lvl="0" indent="0" algn="r" rtl="0">
              <a:lnSpc>
                <a:spcPct val="100000"/>
              </a:lnSpc>
              <a:spcBef>
                <a:spcPts val="0"/>
              </a:spcBef>
              <a:spcAft>
                <a:spcPts val="0"/>
              </a:spcAft>
              <a:buSzPct val="117647"/>
              <a:buNone/>
            </a:pPr>
            <a:endParaRPr dirty="0"/>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2" name="Title 1">
            <a:extLst>
              <a:ext uri="{FF2B5EF4-FFF2-40B4-BE49-F238E27FC236}">
                <a16:creationId xmlns:a16="http://schemas.microsoft.com/office/drawing/2014/main" id="{D772F0C8-DD95-5C09-B228-13F4725D6BAD}"/>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Presenter</a:t>
            </a:r>
          </a:p>
        </p:txBody>
      </p:sp>
      <p:sp>
        <p:nvSpPr>
          <p:cNvPr id="87" name="Google Shape;87;p13" descr="This image shows Tiffany Shabania, a market research analyst."/>
          <p:cNvSpPr/>
          <p:nvPr/>
        </p:nvSpPr>
        <p:spPr>
          <a:xfrm>
            <a:off x="3393225" y="1202950"/>
            <a:ext cx="2402400" cy="2262300"/>
          </a:xfrm>
          <a:prstGeom prst="rect">
            <a:avLst/>
          </a:prstGeom>
          <a:solidFill>
            <a:schemeClr val="l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pic>
        <p:nvPicPr>
          <p:cNvPr id="90" name="Google Shape;90;p13" descr="This image shows Tiffany Shabania, a market research analyst."/>
          <p:cNvPicPr preferRelativeResize="0"/>
          <p:nvPr/>
        </p:nvPicPr>
        <p:blipFill rotWithShape="1">
          <a:blip r:embed="rId4">
            <a:alphaModFix/>
          </a:blip>
          <a:srcRect r="-5910"/>
          <a:stretch/>
        </p:blipFill>
        <p:spPr>
          <a:xfrm>
            <a:off x="3712075" y="1251538"/>
            <a:ext cx="1719860" cy="2165126"/>
          </a:xfrm>
          <a:prstGeom prst="rect">
            <a:avLst/>
          </a:prstGeom>
          <a:noFill/>
          <a:ln>
            <a:noFill/>
          </a:ln>
        </p:spPr>
      </p:pic>
      <p:sp>
        <p:nvSpPr>
          <p:cNvPr id="88" name="Google Shape;88;p13"/>
          <p:cNvSpPr txBox="1"/>
          <p:nvPr/>
        </p:nvSpPr>
        <p:spPr>
          <a:xfrm>
            <a:off x="3072000" y="3424150"/>
            <a:ext cx="3161100" cy="1108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Tiffany Shabanian</a:t>
            </a:r>
            <a:endParaRPr sz="2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Market Research Analyst</a:t>
            </a:r>
            <a:endParaRPr sz="20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a:solidFill>
                  <a:srgbClr val="000000"/>
                </a:solidFill>
                <a:latin typeface="Arial"/>
                <a:ea typeface="Arial"/>
                <a:cs typeface="Arial"/>
                <a:sym typeface="Arial"/>
              </a:rPr>
              <a:t>rfi@research.gsa.gov</a:t>
            </a:r>
            <a:endParaRPr sz="2000" b="0" i="0" u="none" strike="noStrike" cap="none" dirty="0">
              <a:solidFill>
                <a:srgbClr val="000000"/>
              </a:solidFill>
              <a:latin typeface="Arial"/>
              <a:ea typeface="Arial"/>
              <a:cs typeface="Arial"/>
              <a:sym typeface="Arial"/>
            </a:endParaRPr>
          </a:p>
        </p:txBody>
      </p:sp>
      <p:sp>
        <p:nvSpPr>
          <p:cNvPr id="89" name="Google Shape;89;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a:t>
            </a:fld>
            <a:endParaRPr dirty="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4"/>
          <p:cNvSpPr txBox="1">
            <a:spLocks noGrp="1"/>
          </p:cNvSpPr>
          <p:nvPr>
            <p:ph type="title"/>
          </p:nvPr>
        </p:nvSpPr>
        <p:spPr>
          <a:xfrm>
            <a:off x="311700" y="390050"/>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Agenda</a:t>
            </a:r>
            <a:endParaRPr dirty="0"/>
          </a:p>
        </p:txBody>
      </p:sp>
      <p:sp>
        <p:nvSpPr>
          <p:cNvPr id="96" name="Google Shape;96;p14"/>
          <p:cNvSpPr txBox="1">
            <a:spLocks noGrp="1"/>
          </p:cNvSpPr>
          <p:nvPr>
            <p:ph type="body" idx="1"/>
          </p:nvPr>
        </p:nvSpPr>
        <p:spPr>
          <a:xfrm>
            <a:off x="311700" y="1097500"/>
            <a:ext cx="8520600" cy="35658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SzPts val="1800"/>
              <a:buChar char="●"/>
            </a:pPr>
            <a:r>
              <a:rPr lang="en-US" dirty="0"/>
              <a:t>Market Research and FAR Regulations </a:t>
            </a:r>
            <a:endParaRPr dirty="0"/>
          </a:p>
          <a:p>
            <a:pPr marL="457200" lvl="0" indent="-342900" algn="l" rtl="0">
              <a:spcBef>
                <a:spcPts val="0"/>
              </a:spcBef>
              <a:spcAft>
                <a:spcPts val="0"/>
              </a:spcAft>
              <a:buSzPts val="1800"/>
              <a:buChar char="●"/>
            </a:pPr>
            <a:r>
              <a:rPr lang="en-US" dirty="0"/>
              <a:t>What Market Research Should Actually Answer</a:t>
            </a:r>
            <a:endParaRPr dirty="0"/>
          </a:p>
          <a:p>
            <a:pPr marL="457200" lvl="0" indent="-342900" algn="l" rtl="0">
              <a:spcBef>
                <a:spcPts val="0"/>
              </a:spcBef>
              <a:spcAft>
                <a:spcPts val="0"/>
              </a:spcAft>
              <a:buSzPts val="1800"/>
              <a:buChar char="●"/>
            </a:pPr>
            <a:r>
              <a:rPr lang="en-US" dirty="0"/>
              <a:t>What is MRAS?</a:t>
            </a:r>
            <a:endParaRPr dirty="0"/>
          </a:p>
          <a:p>
            <a:pPr marL="457200" lvl="0" indent="-342900" algn="l" rtl="0">
              <a:lnSpc>
                <a:spcPct val="115000"/>
              </a:lnSpc>
              <a:spcBef>
                <a:spcPts val="0"/>
              </a:spcBef>
              <a:spcAft>
                <a:spcPts val="0"/>
              </a:spcAft>
              <a:buSzPts val="1800"/>
              <a:buChar char="●"/>
            </a:pPr>
            <a:r>
              <a:rPr lang="en-US" dirty="0"/>
              <a:t>MRAS in Action: Fictional Case Study</a:t>
            </a:r>
            <a:endParaRPr dirty="0"/>
          </a:p>
          <a:p>
            <a:pPr marL="457200" lvl="0" indent="-342900" algn="l" rtl="0">
              <a:lnSpc>
                <a:spcPct val="115000"/>
              </a:lnSpc>
              <a:spcBef>
                <a:spcPts val="0"/>
              </a:spcBef>
              <a:spcAft>
                <a:spcPts val="0"/>
              </a:spcAft>
              <a:buSzPts val="1800"/>
              <a:buChar char="●"/>
            </a:pPr>
            <a:r>
              <a:rPr lang="en-US" dirty="0"/>
              <a:t>MRAS Process Start to Finish</a:t>
            </a:r>
            <a:endParaRPr dirty="0"/>
          </a:p>
          <a:p>
            <a:pPr marL="457200" lvl="0" indent="-342900" algn="l" rtl="0">
              <a:lnSpc>
                <a:spcPct val="115000"/>
              </a:lnSpc>
              <a:spcBef>
                <a:spcPts val="0"/>
              </a:spcBef>
              <a:spcAft>
                <a:spcPts val="0"/>
              </a:spcAft>
              <a:buSzPts val="1800"/>
              <a:buChar char="●"/>
            </a:pPr>
            <a:r>
              <a:rPr lang="en-US" dirty="0"/>
              <a:t>Common Market Research Mistakes</a:t>
            </a:r>
            <a:endParaRPr dirty="0"/>
          </a:p>
          <a:p>
            <a:pPr marL="457200" lvl="0" indent="-342900" algn="l" rtl="0">
              <a:lnSpc>
                <a:spcPct val="115000"/>
              </a:lnSpc>
              <a:spcBef>
                <a:spcPts val="0"/>
              </a:spcBef>
              <a:spcAft>
                <a:spcPts val="0"/>
              </a:spcAft>
              <a:buSzPts val="1800"/>
              <a:buChar char="●"/>
            </a:pPr>
            <a:r>
              <a:rPr lang="en-US" dirty="0"/>
              <a:t>Market Research Quick Check and Toolkit </a:t>
            </a:r>
            <a:endParaRPr dirty="0"/>
          </a:p>
          <a:p>
            <a:pPr marL="457200" lvl="0" indent="-342900" algn="l" rtl="0">
              <a:lnSpc>
                <a:spcPct val="115000"/>
              </a:lnSpc>
              <a:spcBef>
                <a:spcPts val="0"/>
              </a:spcBef>
              <a:spcAft>
                <a:spcPts val="0"/>
              </a:spcAft>
              <a:buSzPts val="1800"/>
              <a:buChar char="●"/>
            </a:pPr>
            <a:r>
              <a:rPr lang="en-US" dirty="0"/>
              <a:t>Upcoming Training </a:t>
            </a:r>
            <a:endParaRPr dirty="0"/>
          </a:p>
          <a:p>
            <a:pPr marL="457200" lvl="0" indent="-342900" algn="l" rtl="0">
              <a:lnSpc>
                <a:spcPct val="115000"/>
              </a:lnSpc>
              <a:spcBef>
                <a:spcPts val="0"/>
              </a:spcBef>
              <a:spcAft>
                <a:spcPts val="0"/>
              </a:spcAft>
              <a:buSzPts val="1800"/>
              <a:buChar char="●"/>
            </a:pPr>
            <a:r>
              <a:rPr lang="en-US" dirty="0"/>
              <a:t>Helpful information</a:t>
            </a:r>
            <a:endParaRPr dirty="0"/>
          </a:p>
          <a:p>
            <a:pPr marL="0" lvl="0" indent="0" algn="l" rtl="0">
              <a:lnSpc>
                <a:spcPct val="115000"/>
              </a:lnSpc>
              <a:spcBef>
                <a:spcPts val="1200"/>
              </a:spcBef>
              <a:spcAft>
                <a:spcPts val="1200"/>
              </a:spcAft>
              <a:buSzPts val="1800"/>
              <a:buNone/>
            </a:pPr>
            <a:endParaRPr dirty="0"/>
          </a:p>
        </p:txBody>
      </p:sp>
      <p:sp>
        <p:nvSpPr>
          <p:cNvPr id="97" name="Google Shape;97;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a:t>
            </a:fld>
            <a:endParaRPr dirty="0"/>
          </a:p>
        </p:txBody>
      </p:sp>
      <p:pic>
        <p:nvPicPr>
          <p:cNvPr id="98" name="Google Shape;98;p14" descr="Empty boardroom table with paperwork (Provided by Getty Images)"/>
          <p:cNvPicPr preferRelativeResize="0"/>
          <p:nvPr/>
        </p:nvPicPr>
        <p:blipFill rotWithShape="1">
          <a:blip r:embed="rId4">
            <a:alphaModFix/>
          </a:blip>
          <a:srcRect/>
          <a:stretch/>
        </p:blipFill>
        <p:spPr>
          <a:xfrm>
            <a:off x="6389825" y="0"/>
            <a:ext cx="2754176" cy="5143503"/>
          </a:xfrm>
          <a:prstGeom prst="rect">
            <a:avLst/>
          </a:prstGeom>
          <a:noFill/>
          <a:ln>
            <a:noFill/>
          </a:ln>
        </p:spPr>
      </p:pic>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4" name="Google Shape;104;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Market Research and FAR Regulations</a:t>
            </a:r>
            <a:endParaRPr dirty="0"/>
          </a:p>
          <a:p>
            <a:pPr marL="0" lvl="0" indent="0" algn="l" rtl="0">
              <a:spcBef>
                <a:spcPts val="0"/>
              </a:spcBef>
              <a:spcAft>
                <a:spcPts val="0"/>
              </a:spcAft>
              <a:buClr>
                <a:schemeClr val="dk1"/>
              </a:buClr>
              <a:buSzPct val="100000"/>
              <a:buFont typeface="Arial"/>
              <a:buNone/>
            </a:pPr>
            <a:r>
              <a:rPr lang="en-US" sz="1400" u="sng" dirty="0">
                <a:solidFill>
                  <a:srgbClr val="2134E6"/>
                </a:solidFill>
                <a:hlinkClick r:id="rId4">
                  <a:extLst>
                    <a:ext uri="{A12FA001-AC4F-418D-AE19-62706E023703}">
                      <ahyp:hlinkClr xmlns:ahyp="http://schemas.microsoft.com/office/drawing/2018/hyperlinkcolor" val="tx"/>
                    </a:ext>
                  </a:extLst>
                </a:hlinkClick>
              </a:rPr>
              <a:t>www.acquisition.gov/far/part-10</a:t>
            </a:r>
            <a:endParaRPr sz="2400" b="1" dirty="0">
              <a:solidFill>
                <a:srgbClr val="00558E"/>
              </a:solidFill>
            </a:endParaRPr>
          </a:p>
          <a:p>
            <a:pPr marL="0" lvl="0" indent="0" algn="l" rtl="0">
              <a:lnSpc>
                <a:spcPct val="100000"/>
              </a:lnSpc>
              <a:spcBef>
                <a:spcPts val="0"/>
              </a:spcBef>
              <a:spcAft>
                <a:spcPts val="0"/>
              </a:spcAft>
              <a:buSzPct val="111111"/>
              <a:buNone/>
            </a:pPr>
            <a:endParaRPr dirty="0"/>
          </a:p>
          <a:p>
            <a:pPr marL="0" lvl="0" indent="0" algn="l" rtl="0">
              <a:lnSpc>
                <a:spcPct val="100000"/>
              </a:lnSpc>
              <a:spcBef>
                <a:spcPts val="0"/>
              </a:spcBef>
              <a:spcAft>
                <a:spcPts val="0"/>
              </a:spcAft>
              <a:buSzPct val="111111"/>
              <a:buNone/>
            </a:pPr>
            <a:endParaRPr dirty="0"/>
          </a:p>
          <a:p>
            <a:pPr marL="0" lvl="0" indent="0" algn="l" rtl="0">
              <a:lnSpc>
                <a:spcPct val="100000"/>
              </a:lnSpc>
              <a:spcBef>
                <a:spcPts val="0"/>
              </a:spcBef>
              <a:spcAft>
                <a:spcPts val="0"/>
              </a:spcAft>
              <a:buSzPct val="111111"/>
              <a:buNone/>
            </a:pPr>
            <a:endParaRPr dirty="0"/>
          </a:p>
        </p:txBody>
      </p:sp>
      <p:pic>
        <p:nvPicPr>
          <p:cNvPr id="106" name="Google Shape;106;p15" descr="Visual of cogs that say regulations, rules, standards, policies and compliance"/>
          <p:cNvPicPr preferRelativeResize="0"/>
          <p:nvPr/>
        </p:nvPicPr>
        <p:blipFill rotWithShape="1">
          <a:blip r:embed="rId5">
            <a:alphaModFix/>
          </a:blip>
          <a:srcRect/>
          <a:stretch/>
        </p:blipFill>
        <p:spPr>
          <a:xfrm>
            <a:off x="6946199" y="136649"/>
            <a:ext cx="1971000" cy="1312800"/>
          </a:xfrm>
          <a:prstGeom prst="round2SameRect">
            <a:avLst>
              <a:gd name="adj1" fmla="val 16667"/>
              <a:gd name="adj2" fmla="val 0"/>
            </a:avLst>
          </a:prstGeom>
          <a:noFill/>
          <a:ln>
            <a:noFill/>
          </a:ln>
          <a:effectLst>
            <a:outerShdw blurRad="57150" dist="66675" dir="5400000" algn="bl" rotWithShape="0">
              <a:srgbClr val="000000">
                <a:alpha val="50200"/>
              </a:srgbClr>
            </a:outerShdw>
          </a:effectLst>
        </p:spPr>
      </p:pic>
      <p:sp>
        <p:nvSpPr>
          <p:cNvPr id="103" name="Google Shape;103;p15"/>
          <p:cNvSpPr txBox="1">
            <a:spLocks noGrp="1"/>
          </p:cNvSpPr>
          <p:nvPr>
            <p:ph type="body" idx="1"/>
          </p:nvPr>
        </p:nvSpPr>
        <p:spPr>
          <a:xfrm>
            <a:off x="311700" y="1152475"/>
            <a:ext cx="8605500" cy="33471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400"/>
              <a:buFont typeface="Arial"/>
              <a:buNone/>
            </a:pPr>
            <a:endParaRPr sz="1200" b="1" dirty="0"/>
          </a:p>
          <a:p>
            <a:pPr marL="0" lvl="0" indent="0" algn="ctr" rtl="0">
              <a:lnSpc>
                <a:spcPct val="100000"/>
              </a:lnSpc>
              <a:spcBef>
                <a:spcPts val="1200"/>
              </a:spcBef>
              <a:spcAft>
                <a:spcPts val="0"/>
              </a:spcAft>
              <a:buSzPts val="4000"/>
              <a:buNone/>
            </a:pPr>
            <a:r>
              <a:rPr lang="en-US" sz="1800" dirty="0"/>
              <a:t>Market research isn't just a FAR requirement, it’s how you find out whether your requirement, acquisition strategy, and contract vehicle actually make sense before you go to solicitation.</a:t>
            </a:r>
            <a:endParaRPr sz="1800" b="1" dirty="0"/>
          </a:p>
          <a:p>
            <a:pPr marL="0" lvl="0" indent="0" algn="l" rtl="0">
              <a:lnSpc>
                <a:spcPct val="115000"/>
              </a:lnSpc>
              <a:spcBef>
                <a:spcPts val="1200"/>
              </a:spcBef>
              <a:spcAft>
                <a:spcPts val="0"/>
              </a:spcAft>
              <a:buSzPts val="1400"/>
              <a:buNone/>
            </a:pPr>
            <a:endParaRPr sz="1200" b="1" dirty="0"/>
          </a:p>
          <a:p>
            <a:pPr marL="457200" lvl="0" indent="-304800" algn="l" rtl="0">
              <a:lnSpc>
                <a:spcPct val="115000"/>
              </a:lnSpc>
              <a:spcBef>
                <a:spcPts val="1200"/>
              </a:spcBef>
              <a:spcAft>
                <a:spcPts val="0"/>
              </a:spcAft>
              <a:buSzPts val="1200"/>
              <a:buChar char="●"/>
            </a:pPr>
            <a:r>
              <a:rPr lang="en-US" sz="1200" b="1" dirty="0"/>
              <a:t>MRAS is considered a Smart Accelerator in the </a:t>
            </a:r>
            <a:r>
              <a:rPr lang="en-US" sz="1200" b="1" u="sng" dirty="0">
                <a:solidFill>
                  <a:srgbClr val="2134E6"/>
                </a:solidFill>
                <a:hlinkClick r:id="rId6">
                  <a:extLst>
                    <a:ext uri="{A12FA001-AC4F-418D-AE19-62706E023703}">
                      <ahyp:hlinkClr xmlns:ahyp="http://schemas.microsoft.com/office/drawing/2018/hyperlinkcolor" val="tx"/>
                    </a:ext>
                  </a:extLst>
                </a:hlinkClick>
              </a:rPr>
              <a:t>Practitioner Album</a:t>
            </a:r>
            <a:endParaRPr sz="1200" b="1" dirty="0">
              <a:solidFill>
                <a:srgbClr val="2134E6"/>
              </a:solidFill>
            </a:endParaRPr>
          </a:p>
          <a:p>
            <a:pPr marL="457200" lvl="0" indent="-304800" algn="l" rtl="0">
              <a:lnSpc>
                <a:spcPct val="115000"/>
              </a:lnSpc>
              <a:spcBef>
                <a:spcPts val="0"/>
              </a:spcBef>
              <a:spcAft>
                <a:spcPts val="0"/>
              </a:spcAft>
              <a:buSzPts val="1200"/>
              <a:buChar char="●"/>
            </a:pPr>
            <a:r>
              <a:rPr lang="en-US" sz="1200" b="1" dirty="0"/>
              <a:t>The </a:t>
            </a:r>
            <a:r>
              <a:rPr lang="en-US" sz="1200" b="1" u="sng" dirty="0">
                <a:solidFill>
                  <a:srgbClr val="2134E6"/>
                </a:solidFill>
                <a:hlinkClick r:id="rId7">
                  <a:extLst>
                    <a:ext uri="{A12FA001-AC4F-418D-AE19-62706E023703}">
                      <ahyp:hlinkClr xmlns:ahyp="http://schemas.microsoft.com/office/drawing/2018/hyperlinkcolor" val="tx"/>
                    </a:ext>
                  </a:extLst>
                </a:hlinkClick>
              </a:rPr>
              <a:t>FAR Overhaul</a:t>
            </a:r>
            <a:r>
              <a:rPr lang="en-US" sz="1200" b="1" dirty="0"/>
              <a:t> outlines changes to Market Research policies.</a:t>
            </a:r>
            <a:endParaRPr sz="1200" b="1" dirty="0"/>
          </a:p>
          <a:p>
            <a:pPr marL="457200" lvl="0" indent="-304800" algn="l" rtl="0">
              <a:lnSpc>
                <a:spcPct val="115000"/>
              </a:lnSpc>
              <a:spcBef>
                <a:spcPts val="0"/>
              </a:spcBef>
              <a:spcAft>
                <a:spcPts val="0"/>
              </a:spcAft>
              <a:buSzPts val="1200"/>
              <a:buChar char="●"/>
            </a:pPr>
            <a:r>
              <a:rPr lang="en-US" sz="1200" b="1" dirty="0"/>
              <a:t>Refer to </a:t>
            </a:r>
            <a:r>
              <a:rPr lang="en-US" sz="1200" b="1" u="sng" dirty="0">
                <a:solidFill>
                  <a:srgbClr val="2134E6"/>
                </a:solidFill>
                <a:hlinkClick r:id="rId8">
                  <a:extLst>
                    <a:ext uri="{A12FA001-AC4F-418D-AE19-62706E023703}">
                      <ahyp:hlinkClr xmlns:ahyp="http://schemas.microsoft.com/office/drawing/2018/hyperlinkcolor" val="tx"/>
                    </a:ext>
                  </a:extLst>
                </a:hlinkClick>
              </a:rPr>
              <a:t>FAR Parts and Agency Deviations</a:t>
            </a:r>
            <a:r>
              <a:rPr lang="en-US" sz="1200" b="1" dirty="0"/>
              <a:t> for agency specific policies.</a:t>
            </a:r>
            <a:endParaRPr sz="1200" b="1" dirty="0"/>
          </a:p>
          <a:p>
            <a:pPr marL="0" lvl="0" indent="0" algn="l" rtl="0">
              <a:lnSpc>
                <a:spcPct val="115000"/>
              </a:lnSpc>
              <a:spcBef>
                <a:spcPts val="1200"/>
              </a:spcBef>
              <a:spcAft>
                <a:spcPts val="1200"/>
              </a:spcAft>
              <a:buSzPts val="1400"/>
              <a:buNone/>
            </a:pPr>
            <a:endParaRPr sz="1200" b="1" dirty="0"/>
          </a:p>
        </p:txBody>
      </p:sp>
      <p:sp>
        <p:nvSpPr>
          <p:cNvPr id="107" name="Google Shape;107;p15" descr="This image states, &quot;You can start Market Research as early as 18 months before contract award.&quot;"/>
          <p:cNvSpPr/>
          <p:nvPr/>
        </p:nvSpPr>
        <p:spPr>
          <a:xfrm>
            <a:off x="6425035" y="2779075"/>
            <a:ext cx="2127000" cy="1148400"/>
          </a:xfrm>
          <a:prstGeom prst="roundRect">
            <a:avLst>
              <a:gd name="adj" fmla="val 16667"/>
            </a:avLst>
          </a:prstGeom>
          <a:solidFill>
            <a:srgbClr val="4285F4"/>
          </a:solidFill>
          <a:ln w="11250" cap="flat" cmpd="sng">
            <a:solidFill>
              <a:srgbClr val="595959"/>
            </a:solidFill>
            <a:prstDash val="solid"/>
            <a:round/>
            <a:headEnd type="none" w="sm" len="sm"/>
            <a:tailEnd type="none" w="sm" len="sm"/>
          </a:ln>
        </p:spPr>
        <p:txBody>
          <a:bodyPr spcFirstLastPara="1" wrap="square" lIns="107775" tIns="107775" rIns="107775" bIns="107775" anchor="ctr" anchorCtr="0">
            <a:noAutofit/>
          </a:bodyPr>
          <a:lstStyle/>
          <a:p>
            <a:pPr marL="0" marR="0" lvl="0" indent="0" algn="ctr" rtl="0">
              <a:lnSpc>
                <a:spcPct val="100000"/>
              </a:lnSpc>
              <a:spcBef>
                <a:spcPts val="0"/>
              </a:spcBef>
              <a:spcAft>
                <a:spcPts val="0"/>
              </a:spcAft>
              <a:buClr>
                <a:srgbClr val="000000"/>
              </a:buClr>
              <a:buSzPts val="1650"/>
              <a:buFont typeface="Arial"/>
              <a:buNone/>
            </a:pPr>
            <a:endParaRPr sz="1650" b="0" i="0" u="none" strike="noStrike" cap="none" dirty="0">
              <a:solidFill>
                <a:srgbClr val="000000"/>
              </a:solidFill>
              <a:latin typeface="Arial"/>
              <a:ea typeface="Arial"/>
              <a:cs typeface="Arial"/>
              <a:sym typeface="Arial"/>
            </a:endParaRPr>
          </a:p>
        </p:txBody>
      </p:sp>
      <p:sp>
        <p:nvSpPr>
          <p:cNvPr id="108" name="Google Shape;108;p15"/>
          <p:cNvSpPr txBox="1"/>
          <p:nvPr/>
        </p:nvSpPr>
        <p:spPr>
          <a:xfrm>
            <a:off x="6398004" y="2820654"/>
            <a:ext cx="2181000" cy="1065300"/>
          </a:xfrm>
          <a:prstGeom prst="rect">
            <a:avLst/>
          </a:prstGeom>
          <a:noFill/>
          <a:ln>
            <a:noFill/>
          </a:ln>
        </p:spPr>
        <p:txBody>
          <a:bodyPr spcFirstLastPara="1" wrap="square" lIns="107775" tIns="107775" rIns="107775" bIns="107775" anchor="t" anchorCtr="0">
            <a:noAutofit/>
          </a:bodyPr>
          <a:lstStyle/>
          <a:p>
            <a:pPr marL="0" marR="0" lvl="0" indent="0" algn="ctr" rtl="0">
              <a:lnSpc>
                <a:spcPct val="100000"/>
              </a:lnSpc>
              <a:spcBef>
                <a:spcPts val="424"/>
              </a:spcBef>
              <a:spcAft>
                <a:spcPts val="0"/>
              </a:spcAft>
              <a:buClr>
                <a:srgbClr val="000000"/>
              </a:buClr>
              <a:buSzPts val="1297"/>
              <a:buFont typeface="Arial"/>
              <a:buNone/>
            </a:pPr>
            <a:r>
              <a:rPr lang="en-US" sz="1414" b="1" i="0" u="none" strike="noStrike" cap="none" dirty="0">
                <a:solidFill>
                  <a:srgbClr val="2134E6"/>
                </a:solidFill>
                <a:latin typeface="Poppins"/>
                <a:ea typeface="Poppins"/>
                <a:cs typeface="Poppins"/>
                <a:sym typeface="Poppins"/>
              </a:rPr>
              <a:t>You can start Market Research as early as 18 months prior to contract award</a:t>
            </a:r>
            <a:endParaRPr sz="1414" b="1" i="0" u="none" strike="noStrike" cap="none" dirty="0">
              <a:solidFill>
                <a:srgbClr val="2134E6"/>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1414"/>
              <a:buFont typeface="Arial"/>
              <a:buNone/>
            </a:pPr>
            <a:endParaRPr sz="1414" b="0" i="0" u="none" strike="noStrike" cap="none" dirty="0">
              <a:solidFill>
                <a:srgbClr val="2134E6"/>
              </a:solidFill>
              <a:latin typeface="Poppins"/>
              <a:ea typeface="Poppins"/>
              <a:cs typeface="Poppins"/>
              <a:sym typeface="Poppins"/>
            </a:endParaRPr>
          </a:p>
        </p:txBody>
      </p:sp>
      <p:sp>
        <p:nvSpPr>
          <p:cNvPr id="105" name="Google Shape;105;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4</a:t>
            </a:fld>
            <a:endParaRPr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4" name="Google Shape;114;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Market Research and FAR Regulations cont.</a:t>
            </a:r>
            <a:endParaRPr dirty="0"/>
          </a:p>
          <a:p>
            <a:pPr marL="0" lvl="0" indent="0" algn="l" rtl="0">
              <a:spcBef>
                <a:spcPts val="0"/>
              </a:spcBef>
              <a:spcAft>
                <a:spcPts val="0"/>
              </a:spcAft>
              <a:buSzPct val="100000"/>
              <a:buNone/>
            </a:pPr>
            <a:r>
              <a:rPr lang="en-US" sz="1400" u="sng" dirty="0">
                <a:solidFill>
                  <a:srgbClr val="2134E6"/>
                </a:solidFill>
                <a:hlinkClick r:id="rId4">
                  <a:extLst>
                    <a:ext uri="{A12FA001-AC4F-418D-AE19-62706E023703}">
                      <ahyp:hlinkClr xmlns:ahyp="http://schemas.microsoft.com/office/drawing/2018/hyperlinkcolor" val="tx"/>
                    </a:ext>
                  </a:extLst>
                </a:hlinkClick>
              </a:rPr>
              <a:t>www.acquisition.gov/far/part-10</a:t>
            </a:r>
            <a:endParaRPr sz="2400" b="1" dirty="0">
              <a:solidFill>
                <a:srgbClr val="00558E"/>
              </a:solidFill>
            </a:endParaRPr>
          </a:p>
          <a:p>
            <a:pPr marL="0" lvl="0" indent="0" algn="l" rtl="0">
              <a:lnSpc>
                <a:spcPct val="100000"/>
              </a:lnSpc>
              <a:spcBef>
                <a:spcPts val="0"/>
              </a:spcBef>
              <a:spcAft>
                <a:spcPts val="0"/>
              </a:spcAft>
              <a:buSzPct val="111111"/>
              <a:buNone/>
            </a:pPr>
            <a:endParaRPr dirty="0"/>
          </a:p>
          <a:p>
            <a:pPr marL="0" lvl="0" indent="0" algn="l" rtl="0">
              <a:lnSpc>
                <a:spcPct val="100000"/>
              </a:lnSpc>
              <a:spcBef>
                <a:spcPts val="0"/>
              </a:spcBef>
              <a:spcAft>
                <a:spcPts val="0"/>
              </a:spcAft>
              <a:buSzPct val="111111"/>
              <a:buNone/>
            </a:pPr>
            <a:endParaRPr dirty="0"/>
          </a:p>
          <a:p>
            <a:pPr marL="0" lvl="0" indent="0" algn="l" rtl="0">
              <a:lnSpc>
                <a:spcPct val="100000"/>
              </a:lnSpc>
              <a:spcBef>
                <a:spcPts val="0"/>
              </a:spcBef>
              <a:spcAft>
                <a:spcPts val="0"/>
              </a:spcAft>
              <a:buSzPct val="111111"/>
              <a:buNone/>
            </a:pPr>
            <a:endParaRPr dirty="0"/>
          </a:p>
        </p:txBody>
      </p:sp>
      <p:pic>
        <p:nvPicPr>
          <p:cNvPr id="117" name="Google Shape;117;p1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964725" y="121800"/>
            <a:ext cx="1960500" cy="1307100"/>
          </a:xfrm>
          <a:prstGeom prst="snip2SameRect">
            <a:avLst>
              <a:gd name="adj1" fmla="val 16667"/>
              <a:gd name="adj2" fmla="val 0"/>
            </a:avLst>
          </a:prstGeom>
          <a:noFill/>
          <a:ln>
            <a:noFill/>
          </a:ln>
          <a:effectLst>
            <a:outerShdw blurRad="57150" dist="38100" dir="5400000" algn="bl" rotWithShape="0">
              <a:srgbClr val="000000">
                <a:alpha val="50000"/>
              </a:srgbClr>
            </a:outerShdw>
          </a:effectLst>
        </p:spPr>
      </p:pic>
      <p:sp>
        <p:nvSpPr>
          <p:cNvPr id="113" name="Google Shape;113;p16"/>
          <p:cNvSpPr txBox="1">
            <a:spLocks noGrp="1"/>
          </p:cNvSpPr>
          <p:nvPr>
            <p:ph type="body" idx="2"/>
          </p:nvPr>
        </p:nvSpPr>
        <p:spPr>
          <a:xfrm>
            <a:off x="434775" y="1644775"/>
            <a:ext cx="4216500" cy="3412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200" b="1" u="sng" dirty="0"/>
              <a:t>WHEN</a:t>
            </a:r>
            <a:r>
              <a:rPr lang="en-US" sz="1200" b="1" dirty="0"/>
              <a:t> to Conduct Market Research</a:t>
            </a:r>
            <a:endParaRPr sz="1200" b="1" dirty="0"/>
          </a:p>
          <a:p>
            <a:pPr marL="0" lvl="0" indent="0" algn="l" rtl="0">
              <a:lnSpc>
                <a:spcPct val="100000"/>
              </a:lnSpc>
              <a:spcBef>
                <a:spcPts val="0"/>
              </a:spcBef>
              <a:spcAft>
                <a:spcPts val="0"/>
              </a:spcAft>
              <a:buSzPts val="1400"/>
              <a:buNone/>
            </a:pPr>
            <a:endParaRPr sz="1200" dirty="0"/>
          </a:p>
          <a:p>
            <a:pPr marL="457200" lvl="0" indent="-304800" algn="l" rtl="0">
              <a:lnSpc>
                <a:spcPct val="100000"/>
              </a:lnSpc>
              <a:spcBef>
                <a:spcPts val="0"/>
              </a:spcBef>
              <a:spcAft>
                <a:spcPts val="0"/>
              </a:spcAft>
              <a:buSzPts val="1200"/>
              <a:buChar char="●"/>
            </a:pPr>
            <a:r>
              <a:rPr lang="en-US" sz="1200" dirty="0"/>
              <a:t>Before developing new requirements documents.</a:t>
            </a:r>
            <a:endParaRPr sz="1200" dirty="0"/>
          </a:p>
          <a:p>
            <a:pPr marL="457200" lvl="0" indent="-304800" algn="l" rtl="0">
              <a:lnSpc>
                <a:spcPct val="100000"/>
              </a:lnSpc>
              <a:spcBef>
                <a:spcPts val="0"/>
              </a:spcBef>
              <a:spcAft>
                <a:spcPts val="0"/>
              </a:spcAft>
              <a:buSzPts val="1200"/>
              <a:buChar char="●"/>
            </a:pPr>
            <a:r>
              <a:rPr lang="en-US" sz="1200" dirty="0"/>
              <a:t>Before soliciting offers above the Simplified Acquisition Threshold (SAT).</a:t>
            </a:r>
            <a:endParaRPr sz="1200" dirty="0"/>
          </a:p>
          <a:p>
            <a:pPr marL="457200" lvl="0" indent="-304800" algn="l" rtl="0">
              <a:lnSpc>
                <a:spcPct val="100000"/>
              </a:lnSpc>
              <a:spcBef>
                <a:spcPts val="0"/>
              </a:spcBef>
              <a:spcAft>
                <a:spcPts val="0"/>
              </a:spcAft>
              <a:buSzPts val="1200"/>
              <a:buChar char="●"/>
            </a:pPr>
            <a:r>
              <a:rPr lang="en-US" sz="1200" dirty="0"/>
              <a:t>Before awarding task or delivery orders at or above the SAT.</a:t>
            </a:r>
            <a:endParaRPr sz="1200" dirty="0"/>
          </a:p>
          <a:p>
            <a:pPr marL="0" lvl="0" indent="0" algn="l" rtl="0">
              <a:lnSpc>
                <a:spcPct val="100000"/>
              </a:lnSpc>
              <a:spcBef>
                <a:spcPts val="0"/>
              </a:spcBef>
              <a:spcAft>
                <a:spcPts val="0"/>
              </a:spcAft>
              <a:buNone/>
            </a:pPr>
            <a:endParaRPr sz="1200" dirty="0"/>
          </a:p>
          <a:p>
            <a:pPr marL="0" lvl="0" indent="0" algn="l" rtl="0">
              <a:lnSpc>
                <a:spcPct val="100000"/>
              </a:lnSpc>
              <a:spcBef>
                <a:spcPts val="0"/>
              </a:spcBef>
              <a:spcAft>
                <a:spcPts val="0"/>
              </a:spcAft>
              <a:buSzPts val="1400"/>
              <a:buNone/>
            </a:pPr>
            <a:endParaRPr sz="1200" dirty="0"/>
          </a:p>
          <a:p>
            <a:pPr marL="0" lvl="0" indent="0" algn="l" rtl="0">
              <a:lnSpc>
                <a:spcPct val="100000"/>
              </a:lnSpc>
              <a:spcBef>
                <a:spcPts val="0"/>
              </a:spcBef>
              <a:spcAft>
                <a:spcPts val="0"/>
              </a:spcAft>
              <a:buSzPts val="1400"/>
              <a:buNone/>
            </a:pPr>
            <a:r>
              <a:rPr lang="en-US" sz="1200" b="1" u="sng" dirty="0"/>
              <a:t>HOW</a:t>
            </a:r>
            <a:r>
              <a:rPr lang="en-US" sz="1200" b="1" dirty="0"/>
              <a:t> to Conduct Market Research</a:t>
            </a:r>
            <a:endParaRPr sz="1200" b="1" dirty="0"/>
          </a:p>
          <a:p>
            <a:pPr marL="0" lvl="0" indent="0" algn="l" rtl="0">
              <a:lnSpc>
                <a:spcPct val="100000"/>
              </a:lnSpc>
              <a:spcBef>
                <a:spcPts val="0"/>
              </a:spcBef>
              <a:spcAft>
                <a:spcPts val="0"/>
              </a:spcAft>
              <a:buSzPts val="1400"/>
              <a:buNone/>
            </a:pPr>
            <a:endParaRPr sz="1200" dirty="0"/>
          </a:p>
          <a:p>
            <a:pPr marL="457200" lvl="0" indent="-304800" algn="l" rtl="0">
              <a:lnSpc>
                <a:spcPct val="100000"/>
              </a:lnSpc>
              <a:spcBef>
                <a:spcPts val="0"/>
              </a:spcBef>
              <a:spcAft>
                <a:spcPts val="0"/>
              </a:spcAft>
              <a:buSzPts val="1200"/>
              <a:buChar char="●"/>
            </a:pPr>
            <a:r>
              <a:rPr lang="en-US" sz="1200" dirty="0"/>
              <a:t>Request only the minimum information necessary from potential sources.</a:t>
            </a:r>
            <a:endParaRPr sz="1200" dirty="0"/>
          </a:p>
          <a:p>
            <a:pPr marL="457200" lvl="0" indent="-304800" algn="l" rtl="0">
              <a:lnSpc>
                <a:spcPct val="100000"/>
              </a:lnSpc>
              <a:spcBef>
                <a:spcPts val="0"/>
              </a:spcBef>
              <a:spcAft>
                <a:spcPts val="0"/>
              </a:spcAft>
              <a:buSzPts val="1200"/>
              <a:buChar char="●"/>
            </a:pPr>
            <a:r>
              <a:rPr lang="en-US" sz="1200" dirty="0"/>
              <a:t>Engage industry fairly while maintaining procurement integrity.</a:t>
            </a:r>
            <a:endParaRPr sz="1200" dirty="0"/>
          </a:p>
          <a:p>
            <a:pPr marL="457200" lvl="0" indent="-304800" algn="l" rtl="0">
              <a:lnSpc>
                <a:spcPct val="100000"/>
              </a:lnSpc>
              <a:spcBef>
                <a:spcPts val="0"/>
              </a:spcBef>
              <a:spcAft>
                <a:spcPts val="0"/>
              </a:spcAft>
              <a:buSzPts val="1200"/>
              <a:buChar char="●"/>
            </a:pPr>
            <a:r>
              <a:rPr lang="en-US" sz="1200" dirty="0"/>
              <a:t>Document findings based on the acquisition’s size and complexity.</a:t>
            </a:r>
            <a:endParaRPr sz="1200" dirty="0"/>
          </a:p>
          <a:p>
            <a:pPr marL="0" lvl="0" indent="0" algn="l" rtl="0">
              <a:lnSpc>
                <a:spcPct val="100000"/>
              </a:lnSpc>
              <a:spcBef>
                <a:spcPts val="0"/>
              </a:spcBef>
              <a:spcAft>
                <a:spcPts val="0"/>
              </a:spcAft>
              <a:buSzPts val="1400"/>
              <a:buNone/>
            </a:pPr>
            <a:endParaRPr sz="1200" dirty="0"/>
          </a:p>
        </p:txBody>
      </p:sp>
      <p:sp>
        <p:nvSpPr>
          <p:cNvPr id="116" name="Google Shape;116;p16"/>
          <p:cNvSpPr txBox="1">
            <a:spLocks noGrp="1"/>
          </p:cNvSpPr>
          <p:nvPr>
            <p:ph type="body" idx="2"/>
          </p:nvPr>
        </p:nvSpPr>
        <p:spPr>
          <a:xfrm>
            <a:off x="5057983" y="1644775"/>
            <a:ext cx="3683400" cy="254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200" b="1" u="sng" dirty="0"/>
              <a:t>USE</a:t>
            </a:r>
            <a:r>
              <a:rPr lang="en-US" sz="1200" b="1" dirty="0"/>
              <a:t> the Results to Determine</a:t>
            </a:r>
            <a:endParaRPr sz="1200" b="1" dirty="0"/>
          </a:p>
          <a:p>
            <a:pPr marL="0" lvl="0" indent="0" algn="l" rtl="0">
              <a:lnSpc>
                <a:spcPct val="100000"/>
              </a:lnSpc>
              <a:spcBef>
                <a:spcPts val="0"/>
              </a:spcBef>
              <a:spcAft>
                <a:spcPts val="0"/>
              </a:spcAft>
              <a:buSzPts val="1400"/>
              <a:buNone/>
            </a:pPr>
            <a:endParaRPr sz="1200" dirty="0"/>
          </a:p>
          <a:p>
            <a:pPr marL="457200" lvl="0" indent="-304800" algn="l" rtl="0">
              <a:lnSpc>
                <a:spcPct val="100000"/>
              </a:lnSpc>
              <a:spcBef>
                <a:spcPts val="0"/>
              </a:spcBef>
              <a:spcAft>
                <a:spcPts val="0"/>
              </a:spcAft>
              <a:buSzPts val="1200"/>
              <a:buChar char="●"/>
            </a:pPr>
            <a:r>
              <a:rPr lang="en-US" sz="1200" dirty="0"/>
              <a:t>Whether an existing governmentwide contract can meet the requirement.</a:t>
            </a:r>
            <a:endParaRPr sz="1200" dirty="0"/>
          </a:p>
          <a:p>
            <a:pPr marL="457200" lvl="0" indent="-304800" algn="l" rtl="0">
              <a:lnSpc>
                <a:spcPct val="100000"/>
              </a:lnSpc>
              <a:spcBef>
                <a:spcPts val="0"/>
              </a:spcBef>
              <a:spcAft>
                <a:spcPts val="0"/>
              </a:spcAft>
              <a:buSzPts val="1200"/>
              <a:buChar char="●"/>
            </a:pPr>
            <a:r>
              <a:rPr lang="en-US" sz="1200" dirty="0"/>
              <a:t>Whether the requirement can be adapted to use an existing contract.</a:t>
            </a:r>
            <a:endParaRPr sz="1200" dirty="0"/>
          </a:p>
          <a:p>
            <a:pPr marL="457200" lvl="0" indent="-304800" algn="l" rtl="0">
              <a:lnSpc>
                <a:spcPct val="100000"/>
              </a:lnSpc>
              <a:spcBef>
                <a:spcPts val="0"/>
              </a:spcBef>
              <a:spcAft>
                <a:spcPts val="0"/>
              </a:spcAft>
              <a:buSzPts val="1200"/>
              <a:buChar char="●"/>
            </a:pPr>
            <a:r>
              <a:rPr lang="en-US" sz="1200" dirty="0"/>
              <a:t>Whether commercial products or services are available or can be modified.</a:t>
            </a:r>
            <a:endParaRPr sz="1200" dirty="0"/>
          </a:p>
          <a:p>
            <a:pPr marL="457200" lvl="0" indent="-304800" algn="l" rtl="0">
              <a:lnSpc>
                <a:spcPct val="100000"/>
              </a:lnSpc>
              <a:spcBef>
                <a:spcPts val="0"/>
              </a:spcBef>
              <a:spcAft>
                <a:spcPts val="0"/>
              </a:spcAft>
              <a:buSzPts val="1200"/>
              <a:buChar char="●"/>
            </a:pPr>
            <a:r>
              <a:rPr lang="en-US" sz="1200" dirty="0"/>
              <a:t>Whether only a nondevelopment item can satisfy the requirement.</a:t>
            </a:r>
            <a:endParaRPr sz="1200" dirty="0"/>
          </a:p>
        </p:txBody>
      </p:sp>
      <p:sp>
        <p:nvSpPr>
          <p:cNvPr id="115" name="Google Shape;115;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5</a:t>
            </a:fld>
            <a:endParaRPr dirty="0"/>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What Market Research Should Actually Answer</a:t>
            </a:r>
            <a:endParaRPr dirty="0"/>
          </a:p>
          <a:p>
            <a:pPr marL="0" lvl="0" indent="0" algn="l" rtl="0">
              <a:lnSpc>
                <a:spcPct val="100000"/>
              </a:lnSpc>
              <a:spcBef>
                <a:spcPts val="0"/>
              </a:spcBef>
              <a:spcAft>
                <a:spcPts val="0"/>
              </a:spcAft>
              <a:buSzPct val="111111"/>
              <a:buNone/>
            </a:pPr>
            <a:endParaRPr dirty="0"/>
          </a:p>
        </p:txBody>
      </p:sp>
      <p:sp>
        <p:nvSpPr>
          <p:cNvPr id="123" name="Google Shape;123;p1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r>
              <a:rPr lang="en-US" sz="1200" b="1" dirty="0"/>
              <a:t>Define the Requirement</a:t>
            </a:r>
            <a:endParaRPr b="1" dirty="0"/>
          </a:p>
          <a:p>
            <a:pPr marL="0" lvl="0" indent="0" algn="l" rtl="0">
              <a:lnSpc>
                <a:spcPct val="115000"/>
              </a:lnSpc>
              <a:spcBef>
                <a:spcPts val="1200"/>
              </a:spcBef>
              <a:spcAft>
                <a:spcPts val="0"/>
              </a:spcAft>
              <a:buSzPts val="1400"/>
              <a:buNone/>
            </a:pPr>
            <a:r>
              <a:rPr lang="en-US" sz="1200" u="sng" dirty="0"/>
              <a:t>Vague:</a:t>
            </a:r>
            <a:r>
              <a:rPr lang="en-US" sz="1200" dirty="0"/>
              <a:t> The customer needs 100 cyber security engineers.</a:t>
            </a:r>
            <a:endParaRPr dirty="0"/>
          </a:p>
          <a:p>
            <a:pPr marL="0" lvl="0" indent="0" algn="l" rtl="0">
              <a:lnSpc>
                <a:spcPct val="115000"/>
              </a:lnSpc>
              <a:spcBef>
                <a:spcPts val="1200"/>
              </a:spcBef>
              <a:spcAft>
                <a:spcPts val="1200"/>
              </a:spcAft>
              <a:buSzPts val="1400"/>
              <a:buNone/>
            </a:pPr>
            <a:r>
              <a:rPr lang="en-US" sz="1200" u="sng" dirty="0"/>
              <a:t>Improved:</a:t>
            </a:r>
            <a:r>
              <a:rPr lang="en-US" sz="1200" dirty="0"/>
              <a:t> The Office of Cybersecurity Operations (OCO) requires contractor support for 100 full-time-equivalent (FTE) cybersecurity engineers to design, implement, and sustain security controls across the agency’s enterprise network and cloud environments. The contractor must reach full staffing of 100 cleared personnel no later than May 31, 2027, with phased onboarding.</a:t>
            </a:r>
            <a:endParaRPr dirty="0"/>
          </a:p>
        </p:txBody>
      </p:sp>
      <p:sp>
        <p:nvSpPr>
          <p:cNvPr id="124" name="Google Shape;124;p1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400"/>
              <a:buNone/>
            </a:pPr>
            <a:r>
              <a:rPr lang="en-US" sz="1200" b="1" dirty="0"/>
              <a:t>Ask yourself what's wrong with this requirement?</a:t>
            </a:r>
            <a:endParaRPr b="1" dirty="0"/>
          </a:p>
          <a:p>
            <a:pPr marL="457200" lvl="0" indent="-317500" algn="l" rtl="0">
              <a:lnSpc>
                <a:spcPct val="115000"/>
              </a:lnSpc>
              <a:spcBef>
                <a:spcPts val="1200"/>
              </a:spcBef>
              <a:spcAft>
                <a:spcPts val="0"/>
              </a:spcAft>
              <a:buSzPts val="1400"/>
              <a:buChar char="●"/>
            </a:pPr>
            <a:r>
              <a:rPr lang="en-US" sz="1200" dirty="0"/>
              <a:t>What outcomes are required?</a:t>
            </a:r>
            <a:endParaRPr dirty="0"/>
          </a:p>
          <a:p>
            <a:pPr marL="457200" lvl="0" indent="-317500" algn="l" rtl="0">
              <a:lnSpc>
                <a:spcPct val="115000"/>
              </a:lnSpc>
              <a:spcBef>
                <a:spcPts val="0"/>
              </a:spcBef>
              <a:spcAft>
                <a:spcPts val="0"/>
              </a:spcAft>
              <a:buSzPts val="1400"/>
              <a:buChar char="●"/>
            </a:pPr>
            <a:r>
              <a:rPr lang="en-US" sz="1200" dirty="0"/>
              <a:t>Is this a commercial service?</a:t>
            </a:r>
            <a:endParaRPr dirty="0"/>
          </a:p>
          <a:p>
            <a:pPr marL="457200" lvl="0" indent="-317500" algn="l" rtl="0">
              <a:lnSpc>
                <a:spcPct val="115000"/>
              </a:lnSpc>
              <a:spcBef>
                <a:spcPts val="0"/>
              </a:spcBef>
              <a:spcAft>
                <a:spcPts val="0"/>
              </a:spcAft>
              <a:buSzPts val="1400"/>
              <a:buChar char="●"/>
            </a:pPr>
            <a:r>
              <a:rPr lang="en-US" sz="1200" dirty="0"/>
              <a:t>What does industry actually offer?</a:t>
            </a:r>
            <a:endParaRPr dirty="0"/>
          </a:p>
          <a:p>
            <a:pPr marL="457200" lvl="0" indent="-317500" algn="l" rtl="0">
              <a:lnSpc>
                <a:spcPct val="115000"/>
              </a:lnSpc>
              <a:spcBef>
                <a:spcPts val="0"/>
              </a:spcBef>
              <a:spcAft>
                <a:spcPts val="0"/>
              </a:spcAft>
              <a:buSzPts val="1400"/>
              <a:buChar char="●"/>
            </a:pPr>
            <a:r>
              <a:rPr lang="en-US" sz="1200" dirty="0"/>
              <a:t>Is the NAICS appropriate?</a:t>
            </a:r>
            <a:endParaRPr dirty="0"/>
          </a:p>
          <a:p>
            <a:pPr marL="457200" lvl="0" indent="-317500" algn="l" rtl="0">
              <a:lnSpc>
                <a:spcPct val="115000"/>
              </a:lnSpc>
              <a:spcBef>
                <a:spcPts val="0"/>
              </a:spcBef>
              <a:spcAft>
                <a:spcPts val="0"/>
              </a:spcAft>
              <a:buSzPts val="1400"/>
              <a:buChar char="●"/>
            </a:pPr>
            <a:r>
              <a:rPr lang="en-US" sz="1200" dirty="0"/>
              <a:t>What contract vehicles could support it?</a:t>
            </a:r>
            <a:endParaRPr dirty="0"/>
          </a:p>
          <a:p>
            <a:pPr marL="457200" lvl="0" indent="-317500" algn="l" rtl="0">
              <a:lnSpc>
                <a:spcPct val="115000"/>
              </a:lnSpc>
              <a:spcBef>
                <a:spcPts val="0"/>
              </a:spcBef>
              <a:spcAft>
                <a:spcPts val="0"/>
              </a:spcAft>
              <a:buSzPts val="1400"/>
              <a:buChar char="●"/>
            </a:pPr>
            <a:r>
              <a:rPr lang="en-US" sz="1200" dirty="0"/>
              <a:t>Is there small-business capability?</a:t>
            </a:r>
            <a:endParaRPr dirty="0"/>
          </a:p>
          <a:p>
            <a:pPr marL="457200" lvl="0" indent="-317500" algn="l" rtl="0">
              <a:lnSpc>
                <a:spcPct val="115000"/>
              </a:lnSpc>
              <a:spcBef>
                <a:spcPts val="0"/>
              </a:spcBef>
              <a:spcAft>
                <a:spcPts val="0"/>
              </a:spcAft>
              <a:buSzPts val="1400"/>
              <a:buChar char="●"/>
            </a:pPr>
            <a:r>
              <a:rPr lang="en-US" sz="1200" dirty="0"/>
              <a:t>Should this be labor-hour, T&amp;M, or fixed price?</a:t>
            </a:r>
            <a:endParaRPr dirty="0"/>
          </a:p>
          <a:p>
            <a:pPr marL="457200" lvl="0" indent="-317500" algn="l" rtl="0">
              <a:lnSpc>
                <a:spcPct val="115000"/>
              </a:lnSpc>
              <a:spcBef>
                <a:spcPts val="0"/>
              </a:spcBef>
              <a:spcAft>
                <a:spcPts val="0"/>
              </a:spcAft>
              <a:buSzPts val="1400"/>
              <a:buChar char="●"/>
            </a:pPr>
            <a:r>
              <a:rPr lang="en-US" sz="1200" dirty="0"/>
              <a:t>Is the scope overly restrictive?</a:t>
            </a:r>
            <a:endParaRPr dirty="0"/>
          </a:p>
        </p:txBody>
      </p:sp>
      <p:sp>
        <p:nvSpPr>
          <p:cNvPr id="125" name="Google Shape;125;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6</a:t>
            </a:fld>
            <a:endParaRPr dirty="0"/>
          </a:p>
        </p:txBody>
      </p:sp>
      <p:sp>
        <p:nvSpPr>
          <p:cNvPr id="126" name="Google Shape;126;p17"/>
          <p:cNvSpPr txBox="1"/>
          <p:nvPr/>
        </p:nvSpPr>
        <p:spPr>
          <a:xfrm>
            <a:off x="402336" y="4114800"/>
            <a:ext cx="7863900" cy="457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200"/>
              </a:spcAft>
              <a:buClr>
                <a:srgbClr val="000000"/>
              </a:buClr>
              <a:buSzPts val="1300"/>
              <a:buFont typeface="Arial"/>
              <a:buNone/>
            </a:pPr>
            <a:r>
              <a:rPr lang="en-US" sz="1300" b="1" i="0" u="none" strike="noStrike" cap="none" dirty="0">
                <a:solidFill>
                  <a:srgbClr val="F76120"/>
                </a:solidFill>
                <a:latin typeface="Arial Black"/>
                <a:ea typeface="Arial Black"/>
                <a:cs typeface="Arial Black"/>
                <a:sym typeface="Arial Black"/>
              </a:rPr>
              <a:t>That's what market research is supposed to help you figure out—before you release the solicitation.</a:t>
            </a:r>
            <a:endParaRPr sz="1600" b="1" i="0" u="none" strike="noStrike" cap="none" dirty="0">
              <a:solidFill>
                <a:srgbClr val="F76120"/>
              </a:solidFill>
              <a:latin typeface="Arial Black"/>
              <a:ea typeface="Arial Black"/>
              <a:cs typeface="Arial Black"/>
              <a:sym typeface="Arial Black"/>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 calcmode="lin" valueType="num">
                                      <p:cBhvr additive="base">
                                        <p:cTn id="7" dur="1000"/>
                                        <p:tgtEl>
                                          <p:spTgt spid="12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What is MRAS</a:t>
            </a:r>
            <a:endParaRPr dirty="0"/>
          </a:p>
          <a:p>
            <a:pPr marL="0" lvl="0" indent="0" algn="l" rtl="0">
              <a:lnSpc>
                <a:spcPct val="100000"/>
              </a:lnSpc>
              <a:spcBef>
                <a:spcPts val="0"/>
              </a:spcBef>
              <a:spcAft>
                <a:spcPts val="0"/>
              </a:spcAft>
              <a:buSzPct val="111111"/>
              <a:buNone/>
            </a:pPr>
            <a:endParaRPr dirty="0"/>
          </a:p>
        </p:txBody>
      </p:sp>
      <p:sp>
        <p:nvSpPr>
          <p:cNvPr id="135" name="Google Shape;135;p18"/>
          <p:cNvSpPr txBox="1"/>
          <p:nvPr/>
        </p:nvSpPr>
        <p:spPr>
          <a:xfrm>
            <a:off x="311700" y="1099250"/>
            <a:ext cx="61197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dirty="0">
                <a:solidFill>
                  <a:srgbClr val="2134E6"/>
                </a:solidFill>
              </a:rPr>
              <a:t>Market Research As a Service (MRAS) was created as a value-added support program to help federal, state, and local agencies efficiently meet FAR Part 10 market research requirements.</a:t>
            </a:r>
            <a:endParaRPr b="1" dirty="0">
              <a:solidFill>
                <a:srgbClr val="2134E6"/>
              </a:solidFill>
            </a:endParaRPr>
          </a:p>
        </p:txBody>
      </p:sp>
      <p:pic>
        <p:nvPicPr>
          <p:cNvPr id="136" name="Google Shape;136;p18" descr="Image of a person typing on a laptop that is showing charts."/>
          <p:cNvPicPr preferRelativeResize="0"/>
          <p:nvPr/>
        </p:nvPicPr>
        <p:blipFill rotWithShape="1">
          <a:blip r:embed="rId4">
            <a:alphaModFix/>
          </a:blip>
          <a:srcRect/>
          <a:stretch/>
        </p:blipFill>
        <p:spPr>
          <a:xfrm>
            <a:off x="6664025" y="176475"/>
            <a:ext cx="2225700" cy="1482300"/>
          </a:xfrm>
          <a:prstGeom prst="round2DiagRect">
            <a:avLst>
              <a:gd name="adj1" fmla="val 16667"/>
              <a:gd name="adj2" fmla="val 0"/>
            </a:avLst>
          </a:prstGeom>
          <a:noFill/>
          <a:ln>
            <a:noFill/>
          </a:ln>
          <a:effectLst>
            <a:outerShdw blurRad="57150" dist="38100" dir="4740000" algn="bl" rotWithShape="0">
              <a:srgbClr val="000000">
                <a:alpha val="50200"/>
              </a:srgbClr>
            </a:outerShdw>
          </a:effectLst>
        </p:spPr>
      </p:pic>
      <p:sp>
        <p:nvSpPr>
          <p:cNvPr id="132" name="Google Shape;132;p18"/>
          <p:cNvSpPr txBox="1">
            <a:spLocks noGrp="1"/>
          </p:cNvSpPr>
          <p:nvPr>
            <p:ph type="body" idx="1"/>
          </p:nvPr>
        </p:nvSpPr>
        <p:spPr>
          <a:xfrm>
            <a:off x="311700" y="1968800"/>
            <a:ext cx="3999900" cy="278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400"/>
              <a:buNone/>
            </a:pPr>
            <a:r>
              <a:rPr lang="en-US" sz="1200" b="1" u="sng" dirty="0"/>
              <a:t>Services</a:t>
            </a:r>
            <a:endParaRPr sz="1200" b="1" u="sng" dirty="0"/>
          </a:p>
          <a:p>
            <a:pPr marL="0" lvl="0" indent="0" algn="l" rtl="0">
              <a:spcBef>
                <a:spcPts val="1200"/>
              </a:spcBef>
              <a:spcAft>
                <a:spcPts val="0"/>
              </a:spcAft>
              <a:buSzPts val="1400"/>
              <a:buNone/>
            </a:pPr>
            <a:r>
              <a:rPr lang="en-US" sz="1200" b="1" dirty="0"/>
              <a:t>Request for Information: </a:t>
            </a:r>
            <a:r>
              <a:rPr lang="en-US" sz="1200" dirty="0"/>
              <a:t>Streamlines the RFI process and consolidates results into one report with visuals typically within 1-2 weeks. </a:t>
            </a:r>
            <a:endParaRPr sz="1200" dirty="0"/>
          </a:p>
          <a:p>
            <a:pPr marL="0" lvl="0" indent="0" algn="l" rtl="0">
              <a:spcBef>
                <a:spcPts val="1200"/>
              </a:spcBef>
              <a:spcAft>
                <a:spcPts val="0"/>
              </a:spcAft>
              <a:buClr>
                <a:schemeClr val="dk1"/>
              </a:buClr>
              <a:buSzPts val="1400"/>
              <a:buFont typeface="Arial"/>
              <a:buNone/>
            </a:pPr>
            <a:r>
              <a:rPr lang="en-US" sz="1200" b="1" dirty="0"/>
              <a:t>Rapid Review: </a:t>
            </a:r>
            <a:r>
              <a:rPr lang="en-US" sz="1200" dirty="0"/>
              <a:t>A comprehensive list of potential GSA solutions and contract information within 48-72 hours.</a:t>
            </a:r>
            <a:endParaRPr sz="1200" b="1" dirty="0"/>
          </a:p>
          <a:p>
            <a:pPr marL="0" lvl="0" indent="0" algn="l" rtl="0">
              <a:spcBef>
                <a:spcPts val="1200"/>
              </a:spcBef>
              <a:spcAft>
                <a:spcPts val="0"/>
              </a:spcAft>
              <a:buSzPts val="1400"/>
              <a:buNone/>
            </a:pPr>
            <a:r>
              <a:rPr lang="en-US" sz="1200" b="1" dirty="0"/>
              <a:t>Product Market Research: </a:t>
            </a:r>
            <a:r>
              <a:rPr lang="en-US" sz="1200" dirty="0"/>
              <a:t>Report with pricing data for thousands of GSA Advantage products within 48-72 hours.</a:t>
            </a:r>
            <a:endParaRPr sz="1200" dirty="0"/>
          </a:p>
          <a:p>
            <a:pPr marL="0" lvl="0" indent="0" algn="l" rtl="0">
              <a:spcBef>
                <a:spcPts val="1200"/>
              </a:spcBef>
              <a:spcAft>
                <a:spcPts val="1200"/>
              </a:spcAft>
              <a:buSzPts val="1400"/>
              <a:buNone/>
            </a:pPr>
            <a:endParaRPr sz="1200" dirty="0"/>
          </a:p>
        </p:txBody>
      </p:sp>
      <p:sp>
        <p:nvSpPr>
          <p:cNvPr id="133" name="Google Shape;133;p18"/>
          <p:cNvSpPr txBox="1">
            <a:spLocks noGrp="1"/>
          </p:cNvSpPr>
          <p:nvPr>
            <p:ph type="body" idx="2"/>
          </p:nvPr>
        </p:nvSpPr>
        <p:spPr>
          <a:xfrm>
            <a:off x="4889825" y="1968800"/>
            <a:ext cx="3999900" cy="317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u="sng" dirty="0"/>
              <a:t>Value Added Benefits</a:t>
            </a:r>
            <a:endParaRPr sz="1200" b="1" u="sng" dirty="0"/>
          </a:p>
          <a:p>
            <a:pPr marL="457200" lvl="0" indent="-304800" algn="l" rtl="0">
              <a:lnSpc>
                <a:spcPct val="115000"/>
              </a:lnSpc>
              <a:spcBef>
                <a:spcPts val="400"/>
              </a:spcBef>
              <a:spcAft>
                <a:spcPts val="0"/>
              </a:spcAft>
              <a:buSzPts val="1200"/>
              <a:buChar char="●"/>
            </a:pPr>
            <a:r>
              <a:rPr lang="en-US" sz="1200" dirty="0"/>
              <a:t>Completely FREE value-added service</a:t>
            </a:r>
            <a:endParaRPr sz="1200" dirty="0"/>
          </a:p>
          <a:p>
            <a:pPr marL="457200" lvl="0" indent="-304800" algn="l" rtl="0">
              <a:lnSpc>
                <a:spcPct val="115000"/>
              </a:lnSpc>
              <a:spcBef>
                <a:spcPts val="0"/>
              </a:spcBef>
              <a:spcAft>
                <a:spcPts val="0"/>
              </a:spcAft>
              <a:buSzPts val="1200"/>
              <a:buChar char="●"/>
            </a:pPr>
            <a:r>
              <a:rPr lang="en-US" sz="1200" dirty="0"/>
              <a:t>Streamlines market research and reduces acquisition time</a:t>
            </a:r>
            <a:endParaRPr sz="1200" dirty="0"/>
          </a:p>
          <a:p>
            <a:pPr marL="457200" lvl="0" indent="-304800" algn="l" rtl="0">
              <a:spcBef>
                <a:spcPts val="0"/>
              </a:spcBef>
              <a:spcAft>
                <a:spcPts val="0"/>
              </a:spcAft>
              <a:buSzPts val="1200"/>
              <a:buChar char="●"/>
            </a:pPr>
            <a:r>
              <a:rPr lang="en-US" sz="1200" dirty="0"/>
              <a:t>Aligns agency needs with GSA solutions</a:t>
            </a:r>
            <a:endParaRPr sz="1200" dirty="0"/>
          </a:p>
          <a:p>
            <a:pPr marL="457200" lvl="0" indent="-304800" algn="l" rtl="0">
              <a:spcBef>
                <a:spcPts val="0"/>
              </a:spcBef>
              <a:spcAft>
                <a:spcPts val="0"/>
              </a:spcAft>
              <a:buSzPts val="1200"/>
              <a:buChar char="●"/>
            </a:pPr>
            <a:r>
              <a:rPr lang="en-US" sz="1200" dirty="0"/>
              <a:t>Identifies optimal business sizes and socioeconomics</a:t>
            </a:r>
            <a:endParaRPr sz="1200" dirty="0"/>
          </a:p>
          <a:p>
            <a:pPr marL="457200" lvl="0" indent="-304800" algn="l" rtl="0">
              <a:lnSpc>
                <a:spcPct val="115000"/>
              </a:lnSpc>
              <a:spcBef>
                <a:spcPts val="400"/>
              </a:spcBef>
              <a:spcAft>
                <a:spcPts val="0"/>
              </a:spcAft>
              <a:buSzPts val="1200"/>
              <a:buChar char="●"/>
            </a:pPr>
            <a:r>
              <a:rPr lang="en-US" sz="1200" dirty="0"/>
              <a:t>Ensures FAR Part 10 compliance</a:t>
            </a:r>
            <a:endParaRPr sz="1200" dirty="0"/>
          </a:p>
          <a:p>
            <a:pPr marL="457200" lvl="0" indent="-304800" algn="l" rtl="0">
              <a:spcBef>
                <a:spcPts val="0"/>
              </a:spcBef>
              <a:spcAft>
                <a:spcPts val="0"/>
              </a:spcAft>
              <a:buSzPts val="1200"/>
              <a:buChar char="●"/>
            </a:pPr>
            <a:r>
              <a:rPr lang="en-US" sz="1200" dirty="0"/>
              <a:t>Customizable RFI Survey</a:t>
            </a:r>
            <a:endParaRPr sz="1200" dirty="0"/>
          </a:p>
          <a:p>
            <a:pPr marL="457200" lvl="0" indent="-304800" algn="l" rtl="0">
              <a:spcBef>
                <a:spcPts val="0"/>
              </a:spcBef>
              <a:spcAft>
                <a:spcPts val="0"/>
              </a:spcAft>
              <a:buSzPts val="1200"/>
              <a:buChar char="●"/>
            </a:pPr>
            <a:r>
              <a:rPr lang="en-US" sz="1200" dirty="0"/>
              <a:t>GSA Customer Service Director (CSD) support</a:t>
            </a:r>
            <a:endParaRPr sz="1200" dirty="0"/>
          </a:p>
          <a:p>
            <a:pPr marL="0" lvl="0" indent="0" algn="l" rtl="0">
              <a:spcBef>
                <a:spcPts val="0"/>
              </a:spcBef>
              <a:spcAft>
                <a:spcPts val="0"/>
              </a:spcAft>
              <a:buNone/>
            </a:pPr>
            <a:endParaRPr sz="1200" dirty="0"/>
          </a:p>
        </p:txBody>
      </p:sp>
      <p:sp>
        <p:nvSpPr>
          <p:cNvPr id="134" name="Google Shape;134;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7</a:t>
            </a:fld>
            <a:endParaRPr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Before You Solicit</a:t>
            </a:r>
            <a:endParaRPr dirty="0"/>
          </a:p>
          <a:p>
            <a:pPr marL="0" lvl="0" indent="0" algn="l" rtl="0">
              <a:lnSpc>
                <a:spcPct val="100000"/>
              </a:lnSpc>
              <a:spcBef>
                <a:spcPts val="0"/>
              </a:spcBef>
              <a:spcAft>
                <a:spcPts val="0"/>
              </a:spcAft>
              <a:buSzPct val="111111"/>
              <a:buNone/>
            </a:pPr>
            <a:endParaRPr dirty="0"/>
          </a:p>
          <a:p>
            <a:pPr marL="0" lvl="0" indent="0" algn="l" rtl="0">
              <a:lnSpc>
                <a:spcPct val="100000"/>
              </a:lnSpc>
              <a:spcBef>
                <a:spcPts val="0"/>
              </a:spcBef>
              <a:spcAft>
                <a:spcPts val="0"/>
              </a:spcAft>
              <a:buSzPct val="111111"/>
              <a:buNone/>
            </a:pPr>
            <a:endParaRPr dirty="0"/>
          </a:p>
        </p:txBody>
      </p:sp>
      <p:sp>
        <p:nvSpPr>
          <p:cNvPr id="142" name="Google Shape;142;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8</a:t>
            </a:fld>
            <a:endParaRPr dirty="0"/>
          </a:p>
        </p:txBody>
      </p:sp>
      <p:graphicFrame>
        <p:nvGraphicFramePr>
          <p:cNvPr id="143" name="Google Shape;143;p19"/>
          <p:cNvGraphicFramePr/>
          <p:nvPr>
            <p:extLst>
              <p:ext uri="{D42A27DB-BD31-4B8C-83A1-F6EECF244321}">
                <p14:modId xmlns:p14="http://schemas.microsoft.com/office/powerpoint/2010/main" val="1690857614"/>
              </p:ext>
            </p:extLst>
          </p:nvPr>
        </p:nvGraphicFramePr>
        <p:xfrm>
          <a:off x="358050" y="1344168"/>
          <a:ext cx="8436150" cy="3749389"/>
        </p:xfrm>
        <a:graphic>
          <a:graphicData uri="http://schemas.openxmlformats.org/drawingml/2006/table">
            <a:tbl>
              <a:tblPr firstRow="1">
                <a:noFill/>
                <a:tableStyleId>{6119DB5B-2544-4044-A3F5-987EDE640910}</a:tableStyleId>
              </a:tblPr>
              <a:tblGrid>
                <a:gridCol w="1590150">
                  <a:extLst>
                    <a:ext uri="{9D8B030D-6E8A-4147-A177-3AD203B41FA5}">
                      <a16:colId xmlns:a16="http://schemas.microsoft.com/office/drawing/2014/main" val="20000"/>
                    </a:ext>
                  </a:extLst>
                </a:gridCol>
                <a:gridCol w="2729500">
                  <a:extLst>
                    <a:ext uri="{9D8B030D-6E8A-4147-A177-3AD203B41FA5}">
                      <a16:colId xmlns:a16="http://schemas.microsoft.com/office/drawing/2014/main" val="20001"/>
                    </a:ext>
                  </a:extLst>
                </a:gridCol>
                <a:gridCol w="4116500">
                  <a:extLst>
                    <a:ext uri="{9D8B030D-6E8A-4147-A177-3AD203B41FA5}">
                      <a16:colId xmlns:a16="http://schemas.microsoft.com/office/drawing/2014/main" val="20002"/>
                    </a:ext>
                  </a:extLst>
                </a:gridCol>
              </a:tblGrid>
              <a:tr h="315200">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dirty="0"/>
                        <a:t>Factor</a:t>
                      </a:r>
                      <a:endParaRPr sz="1100" b="1" u="none" strike="noStrike" cap="none" dirty="0"/>
                    </a:p>
                  </a:txBody>
                  <a:tcPr marL="91425" marR="91425" marT="91425" marB="91425"/>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dirty="0"/>
                        <a:t>Key question</a:t>
                      </a:r>
                      <a:endParaRPr sz="1100" b="1" u="none" strike="noStrike" cap="none" dirty="0"/>
                    </a:p>
                  </a:txBody>
                  <a:tcPr marL="91425" marR="91425" marT="91425" marB="91425"/>
                </a:tc>
                <a:tc>
                  <a:txBody>
                    <a:bodyPr/>
                    <a:lstStyle/>
                    <a:p>
                      <a:pPr marL="0" marR="0" lvl="0" indent="0" algn="ctr" rtl="0">
                        <a:lnSpc>
                          <a:spcPct val="115000"/>
                        </a:lnSpc>
                        <a:spcBef>
                          <a:spcPts val="0"/>
                        </a:spcBef>
                        <a:spcAft>
                          <a:spcPts val="0"/>
                        </a:spcAft>
                        <a:buClr>
                          <a:srgbClr val="000000"/>
                        </a:buClr>
                        <a:buSzPts val="1100"/>
                        <a:buFont typeface="Arial"/>
                        <a:buNone/>
                      </a:pPr>
                      <a:r>
                        <a:rPr lang="en-US" sz="1100" b="1" u="none" strike="noStrike" cap="none" dirty="0"/>
                        <a:t>Consider</a:t>
                      </a:r>
                      <a:endParaRPr sz="1100" b="1" u="none" strike="noStrike" cap="none" dirty="0"/>
                    </a:p>
                  </a:txBody>
                  <a:tcPr marL="91425" marR="91425" marT="91425" marB="91425"/>
                </a:tc>
                <a:extLst>
                  <a:ext uri="{0D108BD9-81ED-4DB2-BD59-A6C34878D82A}">
                    <a16:rowId xmlns:a16="http://schemas.microsoft.com/office/drawing/2014/main" val="10000"/>
                  </a:ext>
                </a:extLst>
              </a:tr>
              <a:tr h="61195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dirty="0"/>
                        <a:t>Scope</a:t>
                      </a:r>
                      <a:endParaRPr sz="1200" b="1" u="none" strike="noStrike" cap="none" dirty="0"/>
                    </a:p>
                  </a:txBody>
                  <a:tcPr marL="91425" marR="91425" marT="91425" marB="91425"/>
                </a:tc>
                <a:tc>
                  <a:txBody>
                    <a:bodyPr/>
                    <a:lstStyle/>
                    <a:p>
                      <a:pPr marL="0" marR="0" lvl="0" indent="0" algn="l" rtl="0">
                        <a:lnSpc>
                          <a:spcPct val="115000"/>
                        </a:lnSpc>
                        <a:spcBef>
                          <a:spcPts val="0"/>
                        </a:spcBef>
                        <a:spcAft>
                          <a:spcPts val="0"/>
                        </a:spcAft>
                        <a:buClr>
                          <a:schemeClr val="dk1"/>
                        </a:buClr>
                        <a:buSzPts val="1100"/>
                        <a:buFont typeface="Arial"/>
                        <a:buNone/>
                      </a:pPr>
                      <a:r>
                        <a:rPr lang="en-US" sz="1000" u="none" strike="noStrike" cap="none" dirty="0">
                          <a:solidFill>
                            <a:schemeClr val="dk1"/>
                          </a:solidFill>
                        </a:rPr>
                        <a:t>Am I describing the requirement correctly?</a:t>
                      </a:r>
                      <a:endParaRPr sz="1000" u="none" strike="noStrike" cap="none" dirty="0"/>
                    </a:p>
                  </a:txBody>
                  <a:tcPr marL="91425" marR="91425" marT="91425" marB="91425"/>
                </a:tc>
                <a:tc>
                  <a:txBody>
                    <a:bodyPr/>
                    <a:lstStyle/>
                    <a:p>
                      <a:pPr marL="0" marR="0" lvl="0" indent="0" algn="l" rtl="0">
                        <a:lnSpc>
                          <a:spcPct val="115000"/>
                        </a:lnSpc>
                        <a:spcBef>
                          <a:spcPts val="0"/>
                        </a:spcBef>
                        <a:spcAft>
                          <a:spcPts val="0"/>
                        </a:spcAft>
                        <a:buClr>
                          <a:schemeClr val="dk1"/>
                        </a:buClr>
                        <a:buSzPts val="1100"/>
                        <a:buFont typeface="Arial"/>
                        <a:buNone/>
                      </a:pPr>
                      <a:r>
                        <a:rPr lang="en-US" sz="1100" u="none" strike="noStrike" cap="none" dirty="0">
                          <a:solidFill>
                            <a:schemeClr val="dk1"/>
                          </a:solidFill>
                        </a:rPr>
                        <a:t>Scope/PWS/SOW validation.</a:t>
                      </a:r>
                      <a:r>
                        <a:rPr lang="en-US" sz="1100" b="1" u="none" strike="noStrike" cap="none" dirty="0">
                          <a:solidFill>
                            <a:schemeClr val="dk1"/>
                          </a:solidFill>
                        </a:rPr>
                        <a:t> </a:t>
                      </a:r>
                      <a:r>
                        <a:rPr lang="en-US" sz="1100" b="1" u="sng" strike="noStrike" cap="none" dirty="0">
                          <a:solidFill>
                            <a:schemeClr val="hlink"/>
                          </a:solidFill>
                          <a:hlinkClick r:id="rId4"/>
                        </a:rPr>
                        <a:t>GSA Scope Review</a:t>
                      </a:r>
                      <a:endParaRPr sz="1100" b="1" u="none" strike="noStrike" cap="none" dirty="0">
                        <a:solidFill>
                          <a:schemeClr val="dk1"/>
                        </a:solidFill>
                      </a:endParaRPr>
                    </a:p>
                    <a:p>
                      <a:pPr marL="0" marR="0" lvl="0" indent="0" algn="l" rtl="0">
                        <a:lnSpc>
                          <a:spcPct val="100000"/>
                        </a:lnSpc>
                        <a:spcBef>
                          <a:spcPts val="1200"/>
                        </a:spcBef>
                        <a:spcAft>
                          <a:spcPts val="0"/>
                        </a:spcAft>
                        <a:buClr>
                          <a:srgbClr val="000000"/>
                        </a:buClr>
                        <a:buSzPts val="1000"/>
                        <a:buFont typeface="Arial"/>
                        <a:buNone/>
                      </a:pPr>
                      <a:endParaRPr sz="1000" u="none" strike="noStrike" cap="none" dirty="0"/>
                    </a:p>
                  </a:txBody>
                  <a:tcPr marL="91425" marR="91425" marT="91425" marB="91425"/>
                </a:tc>
                <a:extLst>
                  <a:ext uri="{0D108BD9-81ED-4DB2-BD59-A6C34878D82A}">
                    <a16:rowId xmlns:a16="http://schemas.microsoft.com/office/drawing/2014/main" val="10001"/>
                  </a:ext>
                </a:extLst>
              </a:tr>
              <a:tr h="592725">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dirty="0"/>
                        <a:t>NAICS</a:t>
                      </a:r>
                      <a:endParaRPr sz="1200" b="1"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What is the principal purpose?</a:t>
                      </a:r>
                      <a:endParaRPr sz="1000"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Predominant component of the work; size standard and set-aside impact; consistency with the vehicle. </a:t>
                      </a:r>
                      <a:r>
                        <a:rPr lang="en-US" sz="1000" b="1" u="none" strike="noStrike" cap="none" dirty="0"/>
                        <a:t>MRAS can assist with category review</a:t>
                      </a:r>
                      <a:endParaRPr sz="1000" b="1" u="none" strike="noStrike" cap="none" dirty="0"/>
                    </a:p>
                  </a:txBody>
                  <a:tcPr marL="91425" marR="91425" marT="91425" marB="91425"/>
                </a:tc>
                <a:extLst>
                  <a:ext uri="{0D108BD9-81ED-4DB2-BD59-A6C34878D82A}">
                    <a16:rowId xmlns:a16="http://schemas.microsoft.com/office/drawing/2014/main" val="10002"/>
                  </a:ext>
                </a:extLst>
              </a:tr>
              <a:tr h="592725">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dirty="0"/>
                        <a:t>Vehicle</a:t>
                      </a:r>
                      <a:endParaRPr sz="1200" b="1"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Is it within scope of an existing vehicle?</a:t>
                      </a:r>
                      <a:endParaRPr sz="1000"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Labor categories and SIN fit; contract type allowed; ordering period and ceiling; vendor pool. </a:t>
                      </a:r>
                      <a:r>
                        <a:rPr lang="en-US" sz="1000" b="1" u="none" strike="noStrike" cap="none" dirty="0">
                          <a:solidFill>
                            <a:schemeClr val="dk1"/>
                          </a:solidFill>
                        </a:rPr>
                        <a:t>MRAS can assist with category review</a:t>
                      </a:r>
                      <a:endParaRPr sz="1000" b="1" u="none" strike="noStrike" cap="none" dirty="0">
                        <a:solidFill>
                          <a:schemeClr val="dk1"/>
                        </a:solidFill>
                      </a:endParaRPr>
                    </a:p>
                    <a:p>
                      <a:pPr marL="0" marR="0" lvl="0" indent="0" algn="l" rtl="0">
                        <a:lnSpc>
                          <a:spcPct val="100000"/>
                        </a:lnSpc>
                        <a:spcBef>
                          <a:spcPts val="0"/>
                        </a:spcBef>
                        <a:spcAft>
                          <a:spcPts val="0"/>
                        </a:spcAft>
                        <a:buClr>
                          <a:srgbClr val="000000"/>
                        </a:buClr>
                        <a:buSzPts val="1000"/>
                        <a:buFont typeface="Arial"/>
                        <a:buNone/>
                      </a:pPr>
                      <a:endParaRPr sz="1000" u="none" strike="noStrike" cap="none" dirty="0"/>
                    </a:p>
                  </a:txBody>
                  <a:tcPr marL="91425" marR="91425" marT="91425" marB="91425"/>
                </a:tc>
                <a:extLst>
                  <a:ext uri="{0D108BD9-81ED-4DB2-BD59-A6C34878D82A}">
                    <a16:rowId xmlns:a16="http://schemas.microsoft.com/office/drawing/2014/main" val="10003"/>
                  </a:ext>
                </a:extLst>
              </a:tr>
              <a:tr h="71480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dirty="0"/>
                        <a:t>Competition</a:t>
                      </a:r>
                      <a:endParaRPr sz="1200" b="1"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Who can do it, and are we limiting them?</a:t>
                      </a:r>
                      <a:endParaRPr sz="1000"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Capability and capacity, not just registration; Rule of Two; restrictive requirements (clearances, certs, location). </a:t>
                      </a:r>
                      <a:r>
                        <a:rPr lang="en-US" sz="1000" b="1" u="none" strike="noStrike" cap="none" dirty="0"/>
                        <a:t>RFIs provide an overview of the marketplace</a:t>
                      </a:r>
                      <a:endParaRPr sz="1000" b="1" u="none" strike="noStrike" cap="none" dirty="0"/>
                    </a:p>
                  </a:txBody>
                  <a:tcPr marL="91425" marR="91425" marT="91425" marB="91425"/>
                </a:tc>
                <a:extLst>
                  <a:ext uri="{0D108BD9-81ED-4DB2-BD59-A6C34878D82A}">
                    <a16:rowId xmlns:a16="http://schemas.microsoft.com/office/drawing/2014/main" val="10004"/>
                  </a:ext>
                </a:extLst>
              </a:tr>
              <a:tr h="714800">
                <a:tc>
                  <a:txBody>
                    <a:bodyPr/>
                    <a:lstStyle/>
                    <a:p>
                      <a:pPr marL="0" marR="0" lvl="0" indent="0" algn="l" rtl="0">
                        <a:lnSpc>
                          <a:spcPct val="100000"/>
                        </a:lnSpc>
                        <a:spcBef>
                          <a:spcPts val="0"/>
                        </a:spcBef>
                        <a:spcAft>
                          <a:spcPts val="0"/>
                        </a:spcAft>
                        <a:buClr>
                          <a:srgbClr val="000000"/>
                        </a:buClr>
                        <a:buSzPts val="1200"/>
                        <a:buFont typeface="Arial"/>
                        <a:buNone/>
                      </a:pPr>
                      <a:r>
                        <a:rPr lang="en-US" sz="1200" b="1" u="none" strike="noStrike" cap="none" dirty="0"/>
                        <a:t>Commerciality</a:t>
                      </a:r>
                      <a:endParaRPr sz="1200" b="1"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Is it sold in the commercial market?</a:t>
                      </a:r>
                      <a:endParaRPr sz="1000" u="none" strike="noStrike" cap="none" dirty="0"/>
                    </a:p>
                  </a:txBody>
                  <a:tcPr marL="91425" marR="91425" marT="91425" marB="91425"/>
                </a:tc>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FAR 2.101 definition; government-unique elements; commercial pricing basis; FAR Part 12 applicability. </a:t>
                      </a:r>
                      <a:r>
                        <a:rPr lang="en-US" sz="1000" b="1" u="none" strike="noStrike" cap="none" dirty="0"/>
                        <a:t>All MRAS RFIs ask vendors about their commerciality </a:t>
                      </a:r>
                      <a:endParaRPr sz="1000" b="1" u="none" strike="noStrike" cap="none" dirty="0"/>
                    </a:p>
                  </a:txBody>
                  <a:tcPr marL="91425" marR="91425" marT="91425" marB="91425"/>
                </a:tc>
                <a:extLst>
                  <a:ext uri="{0D108BD9-81ED-4DB2-BD59-A6C34878D82A}">
                    <a16:rowId xmlns:a16="http://schemas.microsoft.com/office/drawing/2014/main" val="10005"/>
                  </a:ext>
                </a:extLst>
              </a:tr>
            </a:tbl>
          </a:graphicData>
        </a:graphic>
      </p:graphicFrame>
      <p:pic>
        <p:nvPicPr>
          <p:cNvPr id="144" name="Google Shape;144;p19" descr="Image of a dart hitting a target with outlines of people surrounding it"/>
          <p:cNvPicPr preferRelativeResize="0"/>
          <p:nvPr/>
        </p:nvPicPr>
        <p:blipFill rotWithShape="1">
          <a:blip r:embed="rId5">
            <a:alphaModFix/>
          </a:blip>
          <a:srcRect/>
          <a:stretch/>
        </p:blipFill>
        <p:spPr>
          <a:xfrm>
            <a:off x="7133398" y="83052"/>
            <a:ext cx="1698900" cy="984900"/>
          </a:xfrm>
          <a:prstGeom prst="flowChartAlternateProcess">
            <a:avLst/>
          </a:prstGeom>
          <a:noFill/>
          <a:ln>
            <a:noFill/>
          </a:ln>
          <a:effectLst>
            <a:outerShdw blurRad="57150" dist="38100" dir="6360000" algn="bl" rotWithShape="0">
              <a:srgbClr val="000000">
                <a:alpha val="50200"/>
              </a:srgbClr>
            </a:outerShdw>
          </a:effectLst>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Beyond Finding Vendors</a:t>
            </a:r>
            <a:endParaRPr dirty="0"/>
          </a:p>
        </p:txBody>
      </p:sp>
      <p:sp>
        <p:nvSpPr>
          <p:cNvPr id="151" name="Google Shape;151;p20"/>
          <p:cNvSpPr txBox="1"/>
          <p:nvPr/>
        </p:nvSpPr>
        <p:spPr>
          <a:xfrm>
            <a:off x="402336" y="987552"/>
            <a:ext cx="8339400" cy="2709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dirty="0">
                <a:solidFill>
                  <a:srgbClr val="6B6B6B"/>
                </a:solidFill>
              </a:rPr>
              <a:t>Q</a:t>
            </a:r>
            <a:r>
              <a:rPr lang="en-US" sz="1400" b="0" i="0" u="none" strike="noStrike" cap="none" dirty="0">
                <a:solidFill>
                  <a:srgbClr val="6B6B6B"/>
                </a:solidFill>
                <a:latin typeface="Arial"/>
                <a:ea typeface="Arial"/>
                <a:cs typeface="Arial"/>
                <a:sym typeface="Arial"/>
              </a:rPr>
              <a:t>uestions market research should answer, and where MRAS can help</a:t>
            </a:r>
            <a:endParaRPr dirty="0"/>
          </a:p>
        </p:txBody>
      </p:sp>
      <p:pic>
        <p:nvPicPr>
          <p:cNvPr id="177" name="Google Shape;177;p20" descr="Picture of two people gesturing to a computer screen"/>
          <p:cNvPicPr preferRelativeResize="0"/>
          <p:nvPr/>
        </p:nvPicPr>
        <p:blipFill rotWithShape="1">
          <a:blip r:embed="rId4">
            <a:alphaModFix amt="76000"/>
          </a:blip>
          <a:srcRect/>
          <a:stretch/>
        </p:blipFill>
        <p:spPr>
          <a:xfrm>
            <a:off x="7339075" y="77594"/>
            <a:ext cx="1493100" cy="1077900"/>
          </a:xfrm>
          <a:prstGeom prst="snip2DiagRect">
            <a:avLst>
              <a:gd name="adj1" fmla="val 0"/>
              <a:gd name="adj2" fmla="val 16667"/>
            </a:avLst>
          </a:prstGeom>
          <a:noFill/>
          <a:ln>
            <a:noFill/>
          </a:ln>
          <a:effectLst>
            <a:outerShdw blurRad="57150" dist="38100" dir="5400000" algn="bl" rotWithShape="0">
              <a:srgbClr val="000000">
                <a:alpha val="50200"/>
              </a:srgbClr>
            </a:outerShdw>
          </a:effectLst>
        </p:spPr>
      </p:pic>
      <p:sp>
        <p:nvSpPr>
          <p:cNvPr id="152" name="Google Shape;152;p20" descr="This image asks, &quot;Can an industry provide this?&quot; Product Market Research"/>
          <p:cNvSpPr/>
          <p:nvPr/>
        </p:nvSpPr>
        <p:spPr>
          <a:xfrm>
            <a:off x="402336" y="137160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53" name="Google Shape;153;p20">
            <a:extLst>
              <a:ext uri="{C183D7F6-B498-43B3-948B-1728B52AA6E4}">
                <adec:decorative xmlns:adec="http://schemas.microsoft.com/office/drawing/2017/decorative" val="1"/>
              </a:ext>
            </a:extLst>
          </p:cNvPr>
          <p:cNvSpPr/>
          <p:nvPr/>
        </p:nvSpPr>
        <p:spPr>
          <a:xfrm>
            <a:off x="512064" y="147218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dirty="0"/>
          </a:p>
        </p:txBody>
      </p:sp>
      <p:sp>
        <p:nvSpPr>
          <p:cNvPr id="154" name="Google Shape;154;p20"/>
          <p:cNvSpPr txBox="1"/>
          <p:nvPr/>
        </p:nvSpPr>
        <p:spPr>
          <a:xfrm>
            <a:off x="996696" y="1519642"/>
            <a:ext cx="3154680" cy="270843"/>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Can industry provide this?</a:t>
            </a:r>
            <a:endParaRPr dirty="0"/>
          </a:p>
        </p:txBody>
      </p:sp>
      <p:sp>
        <p:nvSpPr>
          <p:cNvPr id="155" name="Google Shape;155;p20"/>
          <p:cNvSpPr txBox="1"/>
          <p:nvPr/>
        </p:nvSpPr>
        <p:spPr>
          <a:xfrm>
            <a:off x="4242816" y="1535031"/>
            <a:ext cx="2606040" cy="24006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GSA Advantage availability</a:t>
            </a:r>
            <a:endParaRPr dirty="0"/>
          </a:p>
        </p:txBody>
      </p:sp>
      <p:sp>
        <p:nvSpPr>
          <p:cNvPr id="156" name="Google Shape;156;p20"/>
          <p:cNvSpPr/>
          <p:nvPr/>
        </p:nvSpPr>
        <p:spPr>
          <a:xfrm>
            <a:off x="6940296" y="1444752"/>
            <a:ext cx="1719072" cy="420624"/>
          </a:xfrm>
          <a:prstGeom prst="roundRect">
            <a:avLst>
              <a:gd name="adj" fmla="val 30000"/>
            </a:avLst>
          </a:prstGeom>
          <a:solidFill>
            <a:srgbClr val="FDEEE4"/>
          </a:solidFill>
          <a:ln w="9525" cap="flat" cmpd="sng">
            <a:solidFill>
              <a:srgbClr val="F26B21"/>
            </a:solidFill>
            <a:prstDash val="solid"/>
            <a:round/>
            <a:headEnd type="none" w="sm" len="sm"/>
            <a:tailEnd type="none" w="sm" len="sm"/>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100" b="1" i="0" u="none" strike="noStrike" cap="none" dirty="0">
                <a:solidFill>
                  <a:srgbClr val="3A3A3A"/>
                </a:solidFill>
                <a:latin typeface="Arial"/>
                <a:ea typeface="Arial"/>
                <a:cs typeface="Arial"/>
                <a:sym typeface="Arial"/>
              </a:rPr>
              <a:t>Product Market Research</a:t>
            </a:r>
            <a:endParaRPr dirty="0"/>
          </a:p>
        </p:txBody>
      </p:sp>
      <p:sp>
        <p:nvSpPr>
          <p:cNvPr id="157" name="Google Shape;157;p20" descr="This image asks, &quot;Am I describing the requirement correctly?&quot; GSA Scope Review"/>
          <p:cNvSpPr/>
          <p:nvPr/>
        </p:nvSpPr>
        <p:spPr>
          <a:xfrm>
            <a:off x="402336" y="201168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58" name="Google Shape;158;p20">
            <a:extLst>
              <a:ext uri="{C183D7F6-B498-43B3-948B-1728B52AA6E4}">
                <adec:decorative xmlns:adec="http://schemas.microsoft.com/office/drawing/2017/decorative" val="1"/>
              </a:ext>
            </a:extLst>
          </p:cNvPr>
          <p:cNvSpPr/>
          <p:nvPr/>
        </p:nvSpPr>
        <p:spPr>
          <a:xfrm>
            <a:off x="512064" y="211226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dirty="0"/>
          </a:p>
        </p:txBody>
      </p:sp>
      <p:sp>
        <p:nvSpPr>
          <p:cNvPr id="159" name="Google Shape;159;p20"/>
          <p:cNvSpPr txBox="1"/>
          <p:nvPr/>
        </p:nvSpPr>
        <p:spPr>
          <a:xfrm>
            <a:off x="996696" y="2048256"/>
            <a:ext cx="315468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Am I describing the requirement correctly?</a:t>
            </a:r>
            <a:endParaRPr dirty="0"/>
          </a:p>
        </p:txBody>
      </p:sp>
      <p:sp>
        <p:nvSpPr>
          <p:cNvPr id="160" name="Google Shape;160;p20"/>
          <p:cNvSpPr txBox="1"/>
          <p:nvPr/>
        </p:nvSpPr>
        <p:spPr>
          <a:xfrm>
            <a:off x="4242816" y="2048256"/>
            <a:ext cx="260604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Scope, PWS and SOW validation</a:t>
            </a:r>
            <a:endParaRPr dirty="0"/>
          </a:p>
        </p:txBody>
      </p:sp>
      <p:sp>
        <p:nvSpPr>
          <p:cNvPr id="161" name="Google Shape;161;p20"/>
          <p:cNvSpPr/>
          <p:nvPr/>
        </p:nvSpPr>
        <p:spPr>
          <a:xfrm>
            <a:off x="6940296" y="2084832"/>
            <a:ext cx="1719072" cy="420624"/>
          </a:xfrm>
          <a:prstGeom prst="roundRect">
            <a:avLst>
              <a:gd name="adj" fmla="val 30000"/>
            </a:avLst>
          </a:prstGeom>
          <a:solidFill>
            <a:srgbClr val="FDEEE4"/>
          </a:solidFill>
          <a:ln w="9525" cap="flat" cmpd="sng">
            <a:solidFill>
              <a:srgbClr val="F26B21"/>
            </a:solidFill>
            <a:prstDash val="solid"/>
            <a:round/>
            <a:headEnd type="none" w="sm" len="sm"/>
            <a:tailEnd type="none" w="sm" len="sm"/>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100" b="1" i="0" u="none" strike="noStrike" cap="none" dirty="0">
                <a:solidFill>
                  <a:srgbClr val="3A3A3A"/>
                </a:solidFill>
                <a:latin typeface="Arial"/>
                <a:ea typeface="Arial"/>
                <a:cs typeface="Arial"/>
                <a:sym typeface="Arial"/>
              </a:rPr>
              <a:t>GSA Scope Review</a:t>
            </a:r>
            <a:endParaRPr dirty="0"/>
          </a:p>
        </p:txBody>
      </p:sp>
      <p:sp>
        <p:nvSpPr>
          <p:cNvPr id="162" name="Google Shape;162;p20" descr="This image asks, &quot;Who can provide it?&quot; Request for Information (RFI)&#10;"/>
          <p:cNvSpPr/>
          <p:nvPr/>
        </p:nvSpPr>
        <p:spPr>
          <a:xfrm>
            <a:off x="402336" y="265176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3" name="Google Shape;163;p20">
            <a:extLst>
              <a:ext uri="{C183D7F6-B498-43B3-948B-1728B52AA6E4}">
                <adec:decorative xmlns:adec="http://schemas.microsoft.com/office/drawing/2017/decorative" val="1"/>
              </a:ext>
            </a:extLst>
          </p:cNvPr>
          <p:cNvSpPr/>
          <p:nvPr/>
        </p:nvSpPr>
        <p:spPr>
          <a:xfrm>
            <a:off x="512064" y="275234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dirty="0"/>
          </a:p>
        </p:txBody>
      </p:sp>
      <p:sp>
        <p:nvSpPr>
          <p:cNvPr id="164" name="Google Shape;164;p20"/>
          <p:cNvSpPr txBox="1"/>
          <p:nvPr/>
        </p:nvSpPr>
        <p:spPr>
          <a:xfrm>
            <a:off x="996696" y="2688336"/>
            <a:ext cx="315468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Who can provide it?</a:t>
            </a:r>
            <a:endParaRPr dirty="0"/>
          </a:p>
        </p:txBody>
      </p:sp>
      <p:sp>
        <p:nvSpPr>
          <p:cNvPr id="165" name="Google Shape;165;p20"/>
          <p:cNvSpPr txBox="1"/>
          <p:nvPr/>
        </p:nvSpPr>
        <p:spPr>
          <a:xfrm>
            <a:off x="4242816" y="2688336"/>
            <a:ext cx="260604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Vendor landscape, socioeconomic factors, competition</a:t>
            </a:r>
            <a:endParaRPr dirty="0"/>
          </a:p>
        </p:txBody>
      </p:sp>
      <p:sp>
        <p:nvSpPr>
          <p:cNvPr id="166" name="Google Shape;166;p20"/>
          <p:cNvSpPr/>
          <p:nvPr/>
        </p:nvSpPr>
        <p:spPr>
          <a:xfrm>
            <a:off x="6940296" y="2724912"/>
            <a:ext cx="1719072" cy="420624"/>
          </a:xfrm>
          <a:prstGeom prst="roundRect">
            <a:avLst>
              <a:gd name="adj" fmla="val 30000"/>
            </a:avLst>
          </a:prstGeom>
          <a:solidFill>
            <a:srgbClr val="FDEEE4"/>
          </a:solidFill>
          <a:ln w="9525" cap="flat" cmpd="sng">
            <a:solidFill>
              <a:srgbClr val="F26B21"/>
            </a:solidFill>
            <a:prstDash val="solid"/>
            <a:round/>
            <a:headEnd type="none" w="sm" len="sm"/>
            <a:tailEnd type="none" w="sm" len="sm"/>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100" b="1" i="0" u="none" strike="noStrike" cap="none" dirty="0">
                <a:solidFill>
                  <a:srgbClr val="3A3A3A"/>
                </a:solidFill>
                <a:latin typeface="Arial"/>
                <a:ea typeface="Arial"/>
                <a:cs typeface="Arial"/>
                <a:sym typeface="Arial"/>
              </a:rPr>
              <a:t>Request for Information (RFI)</a:t>
            </a:r>
            <a:endParaRPr dirty="0"/>
          </a:p>
        </p:txBody>
      </p:sp>
      <p:sp>
        <p:nvSpPr>
          <p:cNvPr id="167" name="Google Shape;167;p20" descr="This image asks, &quot;How should I buy it?&quot; Rapid Review"/>
          <p:cNvSpPr/>
          <p:nvPr/>
        </p:nvSpPr>
        <p:spPr>
          <a:xfrm>
            <a:off x="402336" y="3291839"/>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8" name="Google Shape;168;p20">
            <a:extLst>
              <a:ext uri="{C183D7F6-B498-43B3-948B-1728B52AA6E4}">
                <adec:decorative xmlns:adec="http://schemas.microsoft.com/office/drawing/2017/decorative" val="1"/>
              </a:ext>
            </a:extLst>
          </p:cNvPr>
          <p:cNvSpPr/>
          <p:nvPr/>
        </p:nvSpPr>
        <p:spPr>
          <a:xfrm>
            <a:off x="512064" y="3392423"/>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dirty="0"/>
          </a:p>
        </p:txBody>
      </p:sp>
      <p:sp>
        <p:nvSpPr>
          <p:cNvPr id="169" name="Google Shape;169;p20"/>
          <p:cNvSpPr txBox="1"/>
          <p:nvPr/>
        </p:nvSpPr>
        <p:spPr>
          <a:xfrm>
            <a:off x="996696" y="3328415"/>
            <a:ext cx="315468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How should I buy it?</a:t>
            </a:r>
            <a:endParaRPr dirty="0"/>
          </a:p>
        </p:txBody>
      </p:sp>
      <p:sp>
        <p:nvSpPr>
          <p:cNvPr id="170" name="Google Shape;170;p20"/>
          <p:cNvSpPr txBox="1"/>
          <p:nvPr/>
        </p:nvSpPr>
        <p:spPr>
          <a:xfrm>
            <a:off x="4242816" y="3328415"/>
            <a:ext cx="260604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NAICS, contract vehicle, set-aside, acquisition strategy</a:t>
            </a:r>
            <a:endParaRPr dirty="0"/>
          </a:p>
        </p:txBody>
      </p:sp>
      <p:sp>
        <p:nvSpPr>
          <p:cNvPr id="171" name="Google Shape;171;p20"/>
          <p:cNvSpPr/>
          <p:nvPr/>
        </p:nvSpPr>
        <p:spPr>
          <a:xfrm>
            <a:off x="6940296" y="3364991"/>
            <a:ext cx="1719072" cy="420624"/>
          </a:xfrm>
          <a:prstGeom prst="roundRect">
            <a:avLst>
              <a:gd name="adj" fmla="val 30000"/>
            </a:avLst>
          </a:prstGeom>
          <a:solidFill>
            <a:srgbClr val="FDEEE4"/>
          </a:solidFill>
          <a:ln w="9525" cap="flat" cmpd="sng">
            <a:solidFill>
              <a:srgbClr val="F26B21"/>
            </a:solidFill>
            <a:prstDash val="solid"/>
            <a:round/>
            <a:headEnd type="none" w="sm" len="sm"/>
            <a:tailEnd type="none" w="sm" len="sm"/>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100" b="1" i="0" u="none" strike="noStrike" cap="none" dirty="0">
                <a:solidFill>
                  <a:srgbClr val="3A3A3A"/>
                </a:solidFill>
                <a:latin typeface="Arial"/>
                <a:ea typeface="Arial"/>
                <a:cs typeface="Arial"/>
                <a:sym typeface="Arial"/>
              </a:rPr>
              <a:t>Rapid Review</a:t>
            </a:r>
            <a:endParaRPr dirty="0"/>
          </a:p>
        </p:txBody>
      </p:sp>
      <p:sp>
        <p:nvSpPr>
          <p:cNvPr id="172" name="Google Shape;172;p20" descr="This image asks, &quot;What am I missing?&quot; Request for Information (RFI)"/>
          <p:cNvSpPr/>
          <p:nvPr/>
        </p:nvSpPr>
        <p:spPr>
          <a:xfrm>
            <a:off x="402336" y="393192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73" name="Google Shape;173;p20">
            <a:extLst>
              <a:ext uri="{C183D7F6-B498-43B3-948B-1728B52AA6E4}">
                <adec:decorative xmlns:adec="http://schemas.microsoft.com/office/drawing/2017/decorative" val="1"/>
              </a:ext>
            </a:extLst>
          </p:cNvPr>
          <p:cNvSpPr/>
          <p:nvPr/>
        </p:nvSpPr>
        <p:spPr>
          <a:xfrm>
            <a:off x="512064" y="403250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endParaRPr dirty="0"/>
          </a:p>
        </p:txBody>
      </p:sp>
      <p:sp>
        <p:nvSpPr>
          <p:cNvPr id="174" name="Google Shape;174;p20"/>
          <p:cNvSpPr txBox="1"/>
          <p:nvPr/>
        </p:nvSpPr>
        <p:spPr>
          <a:xfrm>
            <a:off x="996696" y="3968496"/>
            <a:ext cx="315468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What am I missing?</a:t>
            </a:r>
            <a:endParaRPr dirty="0"/>
          </a:p>
        </p:txBody>
      </p:sp>
      <p:sp>
        <p:nvSpPr>
          <p:cNvPr id="175" name="Google Shape;175;p20"/>
          <p:cNvSpPr txBox="1"/>
          <p:nvPr/>
        </p:nvSpPr>
        <p:spPr>
          <a:xfrm>
            <a:off x="4242816" y="3968496"/>
            <a:ext cx="260604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Gaps, assumptions, commercial practices, emerging solutions</a:t>
            </a:r>
            <a:endParaRPr dirty="0"/>
          </a:p>
        </p:txBody>
      </p:sp>
      <p:sp>
        <p:nvSpPr>
          <p:cNvPr id="176" name="Google Shape;176;p20"/>
          <p:cNvSpPr/>
          <p:nvPr/>
        </p:nvSpPr>
        <p:spPr>
          <a:xfrm>
            <a:off x="6940296" y="4005072"/>
            <a:ext cx="1719072" cy="420624"/>
          </a:xfrm>
          <a:prstGeom prst="roundRect">
            <a:avLst>
              <a:gd name="adj" fmla="val 30000"/>
            </a:avLst>
          </a:prstGeom>
          <a:solidFill>
            <a:srgbClr val="FDEEE4"/>
          </a:solidFill>
          <a:ln w="9525" cap="flat" cmpd="sng">
            <a:solidFill>
              <a:srgbClr val="F26B21"/>
            </a:solidFill>
            <a:prstDash val="solid"/>
            <a:round/>
            <a:headEnd type="none" w="sm" len="sm"/>
            <a:tailEnd type="none" w="sm" len="sm"/>
          </a:ln>
        </p:spPr>
        <p:txBody>
          <a:bodyPr spcFirstLastPara="1" wrap="square" lIns="45700" tIns="27425" rIns="45700" bIns="27425" anchor="ctr" anchorCtr="0">
            <a:noAutofit/>
          </a:bodyPr>
          <a:lstStyle/>
          <a:p>
            <a:pPr marL="0" lvl="0" indent="0" algn="ctr" rtl="0">
              <a:spcBef>
                <a:spcPts val="0"/>
              </a:spcBef>
              <a:spcAft>
                <a:spcPts val="0"/>
              </a:spcAft>
              <a:buNone/>
            </a:pPr>
            <a:r>
              <a:rPr lang="en-US" sz="1100" b="1" dirty="0">
                <a:solidFill>
                  <a:srgbClr val="3A3A3A"/>
                </a:solidFill>
              </a:rPr>
              <a:t>Request for Information (RFI)</a:t>
            </a:r>
            <a:endParaRPr sz="1100" b="1" dirty="0">
              <a:solidFill>
                <a:srgbClr val="3A3A3A"/>
              </a:solidFill>
            </a:endParaRPr>
          </a:p>
        </p:txBody>
      </p:sp>
      <p:sp>
        <p:nvSpPr>
          <p:cNvPr id="150" name="Google Shape;150;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9</a:t>
            </a:fld>
            <a:endParaRPr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1"/>
          <p:cNvSpPr txBox="1">
            <a:spLocks noGrp="1"/>
          </p:cNvSpPr>
          <p:nvPr>
            <p:ph type="title"/>
          </p:nvPr>
        </p:nvSpPr>
        <p:spPr>
          <a:xfrm>
            <a:off x="0" y="179431"/>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Product Market Research</a:t>
            </a:r>
            <a:endParaRPr dirty="0"/>
          </a:p>
        </p:txBody>
      </p:sp>
      <p:pic>
        <p:nvPicPr>
          <p:cNvPr id="185" name="Google Shape;185;p21" descr="This image provides an example of a product market research search that includes vendor information."/>
          <p:cNvPicPr preferRelativeResize="0"/>
          <p:nvPr/>
        </p:nvPicPr>
        <p:blipFill rotWithShape="1">
          <a:blip r:embed="rId4">
            <a:alphaModFix/>
          </a:blip>
          <a:srcRect b="42532"/>
          <a:stretch/>
        </p:blipFill>
        <p:spPr>
          <a:xfrm>
            <a:off x="115700" y="835759"/>
            <a:ext cx="5575500" cy="1924200"/>
          </a:xfrm>
          <a:prstGeom prst="rect">
            <a:avLst/>
          </a:prstGeom>
          <a:noFill/>
          <a:ln>
            <a:noFill/>
          </a:ln>
          <a:effectLst>
            <a:outerShdw blurRad="57150" dist="38100" dir="5400000" algn="bl" rotWithShape="0">
              <a:srgbClr val="000000">
                <a:alpha val="50000"/>
              </a:srgbClr>
            </a:outerShdw>
          </a:effectLst>
        </p:spPr>
      </p:pic>
      <p:sp>
        <p:nvSpPr>
          <p:cNvPr id="183" name="Google Shape;183;p21"/>
          <p:cNvSpPr txBox="1">
            <a:spLocks noGrp="1"/>
          </p:cNvSpPr>
          <p:nvPr>
            <p:ph type="body" idx="2"/>
          </p:nvPr>
        </p:nvSpPr>
        <p:spPr>
          <a:xfrm>
            <a:off x="5896200" y="338375"/>
            <a:ext cx="3059400" cy="2557500"/>
          </a:xfrm>
          <a:prstGeom prst="rect">
            <a:avLst/>
          </a:prstGeom>
        </p:spPr>
        <p:txBody>
          <a:bodyPr spcFirstLastPara="1" wrap="square" lIns="91425" tIns="91425" rIns="91425" bIns="91425" anchor="t" anchorCtr="0">
            <a:normAutofit/>
          </a:bodyPr>
          <a:lstStyle/>
          <a:p>
            <a:pPr marL="457200" lvl="0" indent="-304800" algn="l" rtl="0">
              <a:spcBef>
                <a:spcPts val="0"/>
              </a:spcBef>
              <a:spcAft>
                <a:spcPts val="0"/>
              </a:spcAft>
              <a:buSzPts val="1200"/>
              <a:buChar char="●"/>
            </a:pPr>
            <a:r>
              <a:rPr lang="en-US" sz="1200" dirty="0"/>
              <a:t>Commodity market report on demand</a:t>
            </a:r>
            <a:endParaRPr sz="1200" dirty="0"/>
          </a:p>
          <a:p>
            <a:pPr marL="457200" lvl="0" indent="-304800" algn="l" rtl="0">
              <a:spcBef>
                <a:spcPts val="0"/>
              </a:spcBef>
              <a:spcAft>
                <a:spcPts val="0"/>
              </a:spcAft>
              <a:buSzPts val="1200"/>
              <a:buChar char="●"/>
            </a:pPr>
            <a:r>
              <a:rPr lang="en-US" sz="1200" dirty="0"/>
              <a:t>Search thousands of part numbers or NSNs at once </a:t>
            </a:r>
            <a:endParaRPr sz="1200" dirty="0"/>
          </a:p>
          <a:p>
            <a:pPr marL="457200" lvl="0" indent="-304800" algn="l" rtl="0">
              <a:spcBef>
                <a:spcPts val="0"/>
              </a:spcBef>
              <a:spcAft>
                <a:spcPts val="0"/>
              </a:spcAft>
              <a:buSzPts val="1200"/>
              <a:buChar char="●"/>
            </a:pPr>
            <a:r>
              <a:rPr lang="en-US" sz="1200" dirty="0"/>
              <a:t>Receive part number GSA Advantage! data quickly</a:t>
            </a:r>
            <a:endParaRPr sz="1200" dirty="0"/>
          </a:p>
          <a:p>
            <a:pPr marL="457200" lvl="0" indent="-304800" algn="l" rtl="0">
              <a:spcBef>
                <a:spcPts val="0"/>
              </a:spcBef>
              <a:spcAft>
                <a:spcPts val="0"/>
              </a:spcAft>
              <a:buSzPts val="1200"/>
              <a:buChar char="●"/>
            </a:pPr>
            <a:r>
              <a:rPr lang="en-US" sz="1200" dirty="0"/>
              <a:t>****A list of part numbers/descriptions will need to be uploaded with your request</a:t>
            </a:r>
            <a:endParaRPr sz="1200" dirty="0"/>
          </a:p>
        </p:txBody>
      </p:sp>
      <p:pic>
        <p:nvPicPr>
          <p:cNvPr id="186" name="Google Shape;186;p21" descr="This image provides an example of a product market research report that includes part information."/>
          <p:cNvPicPr preferRelativeResize="0"/>
          <p:nvPr/>
        </p:nvPicPr>
        <p:blipFill rotWithShape="1">
          <a:blip r:embed="rId5">
            <a:alphaModFix/>
          </a:blip>
          <a:srcRect b="18811"/>
          <a:stretch/>
        </p:blipFill>
        <p:spPr>
          <a:xfrm>
            <a:off x="115700" y="2895875"/>
            <a:ext cx="8249400" cy="2017800"/>
          </a:xfrm>
          <a:prstGeom prst="rect">
            <a:avLst/>
          </a:prstGeom>
          <a:noFill/>
          <a:ln>
            <a:noFill/>
          </a:ln>
          <a:effectLst>
            <a:outerShdw blurRad="57150" dist="38100" dir="5400000" algn="bl" rotWithShape="0">
              <a:srgbClr val="000000">
                <a:alpha val="50000"/>
              </a:srgbClr>
            </a:outerShdw>
          </a:effectLst>
        </p:spPr>
      </p:pic>
      <p:sp>
        <p:nvSpPr>
          <p:cNvPr id="184" name="Google Shape;184;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US"/>
              <a:t>10</a:t>
            </a:fld>
            <a:endParaRPr dirty="0"/>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2"/>
          <p:cNvSpPr txBox="1">
            <a:spLocks noGrp="1"/>
          </p:cNvSpPr>
          <p:nvPr>
            <p:ph type="title"/>
          </p:nvPr>
        </p:nvSpPr>
        <p:spPr>
          <a:xfrm>
            <a:off x="152400" y="430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US" dirty="0"/>
              <a:t>Rapid Review</a:t>
            </a:r>
            <a:endParaRPr dirty="0"/>
          </a:p>
        </p:txBody>
      </p:sp>
      <p:pic>
        <p:nvPicPr>
          <p:cNvPr id="194" name="Google Shape;194;p22" descr="This image illustrates a rapid review of 336212 Trailers and attachments."/>
          <p:cNvPicPr preferRelativeResize="0"/>
          <p:nvPr/>
        </p:nvPicPr>
        <p:blipFill>
          <a:blip r:embed="rId4">
            <a:alphaModFix/>
          </a:blip>
          <a:stretch>
            <a:fillRect/>
          </a:stretch>
        </p:blipFill>
        <p:spPr>
          <a:xfrm>
            <a:off x="70975" y="615750"/>
            <a:ext cx="6246223" cy="3149751"/>
          </a:xfrm>
          <a:prstGeom prst="rect">
            <a:avLst/>
          </a:prstGeom>
          <a:noFill/>
          <a:ln>
            <a:noFill/>
          </a:ln>
          <a:effectLst>
            <a:outerShdw blurRad="57150" dist="38100" dir="5400000" algn="bl" rotWithShape="0">
              <a:srgbClr val="000000">
                <a:alpha val="50000"/>
              </a:srgbClr>
            </a:outerShdw>
          </a:effectLst>
        </p:spPr>
      </p:pic>
      <p:sp>
        <p:nvSpPr>
          <p:cNvPr id="192" name="Google Shape;192;p22"/>
          <p:cNvSpPr txBox="1">
            <a:spLocks noGrp="1"/>
          </p:cNvSpPr>
          <p:nvPr>
            <p:ph type="body" idx="2"/>
          </p:nvPr>
        </p:nvSpPr>
        <p:spPr>
          <a:xfrm>
            <a:off x="6457175" y="484000"/>
            <a:ext cx="2375100" cy="2546400"/>
          </a:xfrm>
          <a:prstGeom prst="rect">
            <a:avLst/>
          </a:prstGeom>
        </p:spPr>
        <p:txBody>
          <a:bodyPr spcFirstLastPara="1" wrap="square" lIns="91425" tIns="91425" rIns="91425" bIns="91425" anchor="t" anchorCtr="0">
            <a:normAutofit lnSpcReduction="10000"/>
          </a:bodyPr>
          <a:lstStyle/>
          <a:p>
            <a:pPr marL="457200" lvl="0" indent="-304800" algn="l" rtl="0">
              <a:spcBef>
                <a:spcPts val="0"/>
              </a:spcBef>
              <a:spcAft>
                <a:spcPts val="0"/>
              </a:spcAft>
              <a:buSzPts val="1200"/>
              <a:buChar char="●"/>
            </a:pPr>
            <a:r>
              <a:rPr lang="en-US" sz="1200" dirty="0"/>
              <a:t>Results within 48-72 hours</a:t>
            </a:r>
            <a:endParaRPr sz="1200" dirty="0"/>
          </a:p>
          <a:p>
            <a:pPr marL="457200" lvl="0" indent="-304800" algn="l" rtl="0">
              <a:spcBef>
                <a:spcPts val="0"/>
              </a:spcBef>
              <a:spcAft>
                <a:spcPts val="0"/>
              </a:spcAft>
              <a:buSzPts val="1200"/>
              <a:buChar char="●"/>
            </a:pPr>
            <a:r>
              <a:rPr lang="en-US" sz="1200" dirty="0"/>
              <a:t>NAICS results based on the description of the requirement</a:t>
            </a:r>
            <a:endParaRPr sz="1200" dirty="0"/>
          </a:p>
          <a:p>
            <a:pPr marL="457200" lvl="0" indent="-304800" algn="l" rtl="0">
              <a:spcBef>
                <a:spcPts val="0"/>
              </a:spcBef>
              <a:spcAft>
                <a:spcPts val="0"/>
              </a:spcAft>
              <a:buSzPts val="1200"/>
              <a:buChar char="●"/>
            </a:pPr>
            <a:r>
              <a:rPr lang="en-US" sz="1200" dirty="0"/>
              <a:t>Review of MAS and subcategories</a:t>
            </a:r>
            <a:endParaRPr sz="1200" dirty="0"/>
          </a:p>
          <a:p>
            <a:pPr marL="457200" lvl="0" indent="-304800" algn="l" rtl="0">
              <a:spcBef>
                <a:spcPts val="0"/>
              </a:spcBef>
              <a:spcAft>
                <a:spcPts val="0"/>
              </a:spcAft>
              <a:buSzPts val="1200"/>
              <a:buChar char="●"/>
            </a:pPr>
            <a:r>
              <a:rPr lang="en-US" sz="1200" dirty="0"/>
              <a:t>Up to 5 applicable GSA contracts ranked by compatibility</a:t>
            </a:r>
            <a:endParaRPr sz="1200" dirty="0"/>
          </a:p>
          <a:p>
            <a:pPr marL="457200" lvl="0" indent="-304800" algn="l" rtl="0">
              <a:spcBef>
                <a:spcPts val="0"/>
              </a:spcBef>
              <a:spcAft>
                <a:spcPts val="0"/>
              </a:spcAft>
              <a:buSzPts val="1200"/>
              <a:buChar char="●"/>
            </a:pPr>
            <a:r>
              <a:rPr lang="en-US" sz="1200" dirty="0"/>
              <a:t>Includes Best In Class GSA contracts</a:t>
            </a:r>
            <a:endParaRPr sz="1200" dirty="0"/>
          </a:p>
          <a:p>
            <a:pPr marL="0" lvl="0" indent="0" algn="l" rtl="0">
              <a:spcBef>
                <a:spcPts val="0"/>
              </a:spcBef>
              <a:spcAft>
                <a:spcPts val="0"/>
              </a:spcAft>
              <a:buNone/>
            </a:pPr>
            <a:endParaRPr sz="1200" dirty="0"/>
          </a:p>
        </p:txBody>
      </p:sp>
      <p:pic>
        <p:nvPicPr>
          <p:cNvPr id="195" name="Google Shape;195;p22" descr="This image illustrates a rapid review of GSA solutions research results. "/>
          <p:cNvPicPr preferRelativeResize="0"/>
          <p:nvPr/>
        </p:nvPicPr>
        <p:blipFill rotWithShape="1">
          <a:blip r:embed="rId5">
            <a:alphaModFix/>
          </a:blip>
          <a:srcRect t="9140" r="1575"/>
          <a:stretch/>
        </p:blipFill>
        <p:spPr>
          <a:xfrm>
            <a:off x="152400" y="3386850"/>
            <a:ext cx="8618726" cy="1756650"/>
          </a:xfrm>
          <a:prstGeom prst="rect">
            <a:avLst/>
          </a:prstGeom>
          <a:noFill/>
          <a:ln>
            <a:noFill/>
          </a:ln>
          <a:effectLst>
            <a:outerShdw blurRad="57150" dist="38100" dir="5400000" algn="bl" rotWithShape="0">
              <a:srgbClr val="000000">
                <a:alpha val="50000"/>
              </a:srgbClr>
            </a:outerShdw>
          </a:effectLst>
        </p:spPr>
      </p:pic>
      <p:sp>
        <p:nvSpPr>
          <p:cNvPr id="193" name="Google Shape;193;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Clr>
                <a:srgbClr val="000000"/>
              </a:buClr>
              <a:buSzPts val="1000"/>
              <a:buFont typeface="Arial"/>
              <a:buNone/>
            </a:pPr>
            <a:fld id="{00000000-1234-1234-1234-123412341234}" type="slidenum">
              <a:rPr lang="en-US"/>
              <a:t>11</a:t>
            </a:fld>
            <a:endParaRPr dirty="0"/>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Clr>
                <a:schemeClr val="lt1"/>
              </a:buClr>
              <a:buSzPts val="3600"/>
              <a:buNone/>
            </a:pPr>
            <a:r>
              <a:rPr lang="en-US" sz="3600" dirty="0">
                <a:solidFill>
                  <a:schemeClr val="lt1"/>
                </a:solidFill>
              </a:rPr>
              <a:t>MRAS in Action: Start to Finish</a:t>
            </a:r>
            <a:endParaRPr dirty="0"/>
          </a:p>
        </p:txBody>
      </p:sp>
      <p:sp>
        <p:nvSpPr>
          <p:cNvPr id="201" name="Google Shape;201;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12</a:t>
            </a:fld>
            <a:endParaRPr dirty="0"/>
          </a:p>
        </p:txBody>
      </p:sp>
      <p:sp>
        <p:nvSpPr>
          <p:cNvPr id="202" name="Google Shape;202;p23"/>
          <p:cNvSpPr txBox="1"/>
          <p:nvPr/>
        </p:nvSpPr>
        <p:spPr>
          <a:xfrm>
            <a:off x="310896" y="3154680"/>
            <a:ext cx="8522208" cy="365760"/>
          </a:xfrm>
          <a:prstGeom prst="rect">
            <a:avLst/>
          </a:prstGeom>
          <a:noFill/>
          <a:ln>
            <a:noFill/>
          </a:ln>
        </p:spPr>
        <p:txBody>
          <a:bodyPr spcFirstLastPara="1" wrap="square" lIns="45700" tIns="27425" rIns="45700" bIns="27425" anchor="t" anchorCtr="0">
            <a:spAutoFit/>
          </a:bodyPr>
          <a:lstStyle/>
          <a:p>
            <a:pPr marL="0" marR="0" lvl="0" indent="0" algn="ctr" rtl="0">
              <a:lnSpc>
                <a:spcPct val="100000"/>
              </a:lnSpc>
              <a:spcBef>
                <a:spcPts val="0"/>
              </a:spcBef>
              <a:spcAft>
                <a:spcPts val="0"/>
              </a:spcAft>
              <a:buNone/>
            </a:pPr>
            <a:r>
              <a:rPr lang="en-US" sz="1600" b="0" i="0" u="none" strike="noStrike" cap="none" dirty="0">
                <a:solidFill>
                  <a:srgbClr val="FFFFFF"/>
                </a:solidFill>
                <a:latin typeface="Arial"/>
                <a:ea typeface="Arial"/>
                <a:cs typeface="Arial"/>
                <a:sym typeface="Arial"/>
              </a:rPr>
              <a:t>A fictional case study: UPS maintenance and repair for 12 field offices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The Requirement Dana Starts With</a:t>
            </a:r>
            <a:endParaRPr dirty="0"/>
          </a:p>
        </p:txBody>
      </p:sp>
      <p:sp>
        <p:nvSpPr>
          <p:cNvPr id="209" name="Google Shape;209;p24"/>
          <p:cNvSpPr txBox="1"/>
          <p:nvPr/>
        </p:nvSpPr>
        <p:spPr>
          <a:xfrm>
            <a:off x="402336" y="987552"/>
            <a:ext cx="8339327" cy="292608"/>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6B6B6B"/>
                </a:solidFill>
                <a:latin typeface="Arial"/>
                <a:ea typeface="Arial"/>
                <a:cs typeface="Arial"/>
                <a:sym typeface="Arial"/>
              </a:rPr>
              <a:t>Dana is a contracting officer at a (fictional) field operations agency</a:t>
            </a:r>
            <a:endParaRPr dirty="0"/>
          </a:p>
        </p:txBody>
      </p:sp>
      <p:pic>
        <p:nvPicPr>
          <p:cNvPr id="225" name="Google Shape;225;p24" descr="Image of icon options for a phone, email, search etc. With a service icon in the middle with a finger choosing it."/>
          <p:cNvPicPr preferRelativeResize="0"/>
          <p:nvPr/>
        </p:nvPicPr>
        <p:blipFill rotWithShape="1">
          <a:blip r:embed="rId4">
            <a:alphaModFix/>
          </a:blip>
          <a:srcRect/>
          <a:stretch/>
        </p:blipFill>
        <p:spPr>
          <a:xfrm>
            <a:off x="7307525" y="67000"/>
            <a:ext cx="1713600" cy="1111800"/>
          </a:xfrm>
          <a:prstGeom prst="roundRect">
            <a:avLst>
              <a:gd name="adj" fmla="val 16667"/>
            </a:avLst>
          </a:prstGeom>
          <a:noFill/>
          <a:ln>
            <a:noFill/>
          </a:ln>
          <a:effectLst>
            <a:outerShdw blurRad="57150" dist="38100" dir="5400000" algn="bl" rotWithShape="0">
              <a:srgbClr val="000000">
                <a:alpha val="50200"/>
              </a:srgbClr>
            </a:outerShdw>
          </a:effectLst>
        </p:spPr>
      </p:pic>
      <p:sp>
        <p:nvSpPr>
          <p:cNvPr id="210" name="Google Shape;210;p24" descr="This image discusses Draft Requirement version 1: &quot;The contractor shall provide maintenance and repair services for uninterruptible power supply (UPS) systems at 12 field offices.&quot;"/>
          <p:cNvSpPr/>
          <p:nvPr/>
        </p:nvSpPr>
        <p:spPr>
          <a:xfrm>
            <a:off x="402336" y="1371600"/>
            <a:ext cx="4663440" cy="2514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11" name="Google Shape;211;p24"/>
          <p:cNvSpPr txBox="1"/>
          <p:nvPr/>
        </p:nvSpPr>
        <p:spPr>
          <a:xfrm>
            <a:off x="539496" y="1444752"/>
            <a:ext cx="4389120" cy="2743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200" b="1" i="0" u="none" strike="noStrike" cap="none" dirty="0">
                <a:solidFill>
                  <a:srgbClr val="F26B21"/>
                </a:solidFill>
                <a:latin typeface="Arial"/>
                <a:ea typeface="Arial"/>
                <a:cs typeface="Arial"/>
                <a:sym typeface="Arial"/>
              </a:rPr>
              <a:t>DRAFT REQUIREMENT, VERSION 1</a:t>
            </a:r>
            <a:endParaRPr dirty="0"/>
          </a:p>
        </p:txBody>
      </p:sp>
      <p:sp>
        <p:nvSpPr>
          <p:cNvPr id="212" name="Google Shape;212;p24"/>
          <p:cNvSpPr txBox="1"/>
          <p:nvPr/>
        </p:nvSpPr>
        <p:spPr>
          <a:xfrm>
            <a:off x="539496" y="1737360"/>
            <a:ext cx="4389120" cy="21031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3A3A3A"/>
                </a:solidFill>
                <a:latin typeface="Arial"/>
                <a:ea typeface="Arial"/>
                <a:cs typeface="Arial"/>
                <a:sym typeface="Arial"/>
              </a:rPr>
              <a:t>The contractor shall provide maintenance and repair services for uninterruptible power supply (UPS) systems at 12 field offices.</a:t>
            </a:r>
            <a:endParaRPr dirty="0"/>
          </a:p>
          <a:p>
            <a:pPr marL="182880" marR="0" lvl="0" indent="-182880" algn="l" rtl="0">
              <a:lnSpc>
                <a:spcPct val="100000"/>
              </a:lnSpc>
              <a:spcBef>
                <a:spcPts val="800"/>
              </a:spcBef>
              <a:spcAft>
                <a:spcPts val="0"/>
              </a:spcAft>
              <a:buClr>
                <a:srgbClr val="000000"/>
              </a:buClr>
              <a:buSzPts val="1400"/>
              <a:buFont typeface="Arial"/>
              <a:buChar char="•"/>
            </a:pPr>
            <a:r>
              <a:rPr lang="en-US" sz="1400" b="0" i="0" u="none" strike="noStrike" cap="none" dirty="0">
                <a:solidFill>
                  <a:srgbClr val="3A3A3A"/>
                </a:solidFill>
                <a:latin typeface="Arial"/>
                <a:ea typeface="Arial"/>
                <a:cs typeface="Arial"/>
                <a:sym typeface="Arial"/>
              </a:rPr>
              <a:t>Emergency on-site response within 2 hours, 24/7/365, at every site</a:t>
            </a:r>
            <a:endParaRPr dirty="0"/>
          </a:p>
          <a:p>
            <a:pPr marL="182880" marR="0" lvl="0" indent="-182880" algn="l" rtl="0">
              <a:lnSpc>
                <a:spcPct val="100000"/>
              </a:lnSpc>
              <a:spcBef>
                <a:spcPts val="400"/>
              </a:spcBef>
              <a:spcAft>
                <a:spcPts val="0"/>
              </a:spcAft>
              <a:buClr>
                <a:srgbClr val="000000"/>
              </a:buClr>
              <a:buSzPts val="1400"/>
              <a:buFont typeface="Arial"/>
              <a:buChar char="•"/>
            </a:pPr>
            <a:r>
              <a:rPr lang="en-US" sz="1400" b="0" i="0" u="none" strike="noStrike" cap="none" dirty="0">
                <a:solidFill>
                  <a:srgbClr val="3A3A3A"/>
                </a:solidFill>
                <a:latin typeface="Arial"/>
                <a:ea typeface="Arial"/>
                <a:cs typeface="Arial"/>
                <a:sym typeface="Arial"/>
              </a:rPr>
              <a:t>Technicians must be OEM-certified</a:t>
            </a:r>
            <a:endParaRPr dirty="0"/>
          </a:p>
          <a:p>
            <a:pPr marL="182880" marR="0" lvl="0" indent="-182880" algn="l" rtl="0">
              <a:lnSpc>
                <a:spcPct val="100000"/>
              </a:lnSpc>
              <a:spcBef>
                <a:spcPts val="400"/>
              </a:spcBef>
              <a:spcAft>
                <a:spcPts val="0"/>
              </a:spcAft>
              <a:buClr>
                <a:srgbClr val="000000"/>
              </a:buClr>
              <a:buSzPts val="1400"/>
              <a:buFont typeface="Arial"/>
              <a:buChar char="•"/>
            </a:pPr>
            <a:r>
              <a:rPr lang="en-US" sz="1400" b="0" i="0" u="none" strike="noStrike" cap="none" dirty="0">
                <a:solidFill>
                  <a:srgbClr val="3A3A3A"/>
                </a:solidFill>
                <a:latin typeface="Arial"/>
                <a:ea typeface="Arial"/>
                <a:cs typeface="Arial"/>
                <a:sym typeface="Arial"/>
              </a:rPr>
              <a:t>Single nationwide award</a:t>
            </a:r>
            <a:endParaRPr dirty="0"/>
          </a:p>
        </p:txBody>
      </p:sp>
      <p:sp>
        <p:nvSpPr>
          <p:cNvPr id="213" name="Google Shape;213;p24"/>
          <p:cNvSpPr txBox="1"/>
          <p:nvPr/>
        </p:nvSpPr>
        <p:spPr>
          <a:xfrm>
            <a:off x="5248656" y="1371600"/>
            <a:ext cx="3474720" cy="32004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What Dana is assuming</a:t>
            </a:r>
            <a:endParaRPr dirty="0"/>
          </a:p>
        </p:txBody>
      </p:sp>
      <p:sp>
        <p:nvSpPr>
          <p:cNvPr id="214" name="Google Shape;214;p24" descr="This image asks, &quot;We've always brought it this way,&quot; from Dana, who is assuring."/>
          <p:cNvSpPr/>
          <p:nvPr/>
        </p:nvSpPr>
        <p:spPr>
          <a:xfrm>
            <a:off x="5248656" y="1783080"/>
            <a:ext cx="3493008" cy="6217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15" name="Google Shape;215;p24"/>
          <p:cNvSpPr/>
          <p:nvPr/>
        </p:nvSpPr>
        <p:spPr>
          <a:xfrm>
            <a:off x="5340096" y="1911095"/>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216" name="Google Shape;216;p24"/>
          <p:cNvSpPr txBox="1"/>
          <p:nvPr/>
        </p:nvSpPr>
        <p:spPr>
          <a:xfrm>
            <a:off x="5797296" y="1819656"/>
            <a:ext cx="2880360" cy="548640"/>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“We've always bought it this way.”</a:t>
            </a:r>
            <a:endParaRPr dirty="0"/>
          </a:p>
        </p:txBody>
      </p:sp>
      <p:sp>
        <p:nvSpPr>
          <p:cNvPr id="217" name="Google Shape;217;p24" descr="This image asks, &quot;The incumbent is probably the only vendor who can do it,&quot; from Dana, who is assuring."/>
          <p:cNvSpPr/>
          <p:nvPr/>
        </p:nvSpPr>
        <p:spPr>
          <a:xfrm>
            <a:off x="5248656" y="2487168"/>
            <a:ext cx="3493008" cy="6217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18" name="Google Shape;218;p24"/>
          <p:cNvSpPr/>
          <p:nvPr/>
        </p:nvSpPr>
        <p:spPr>
          <a:xfrm>
            <a:off x="5340096" y="261518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219" name="Google Shape;219;p24"/>
          <p:cNvSpPr txBox="1"/>
          <p:nvPr/>
        </p:nvSpPr>
        <p:spPr>
          <a:xfrm>
            <a:off x="5797296" y="2523744"/>
            <a:ext cx="2880360" cy="548640"/>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“The incumbent is probably the only vendor who can do it.”</a:t>
            </a:r>
            <a:endParaRPr dirty="0"/>
          </a:p>
        </p:txBody>
      </p:sp>
      <p:sp>
        <p:nvSpPr>
          <p:cNvPr id="220" name="Google Shape;220;p24" descr="This image asks, &quot;I just need a simple RFI posted,&quot; from Dana, who is assuring."/>
          <p:cNvSpPr/>
          <p:nvPr/>
        </p:nvSpPr>
        <p:spPr>
          <a:xfrm>
            <a:off x="5248656" y="3191256"/>
            <a:ext cx="3493008" cy="6217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21" name="Google Shape;221;p24"/>
          <p:cNvSpPr/>
          <p:nvPr/>
        </p:nvSpPr>
        <p:spPr>
          <a:xfrm>
            <a:off x="5340096" y="3319272"/>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222" name="Google Shape;222;p24"/>
          <p:cNvSpPr txBox="1"/>
          <p:nvPr/>
        </p:nvSpPr>
        <p:spPr>
          <a:xfrm>
            <a:off x="5797296" y="3342829"/>
            <a:ext cx="2880300" cy="255600"/>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“I just need a</a:t>
            </a:r>
            <a:r>
              <a:rPr lang="en-US" sz="1300" dirty="0">
                <a:solidFill>
                  <a:srgbClr val="3A3A3A"/>
                </a:solidFill>
              </a:rPr>
              <a:t> simple </a:t>
            </a:r>
            <a:r>
              <a:rPr lang="en-US" sz="1300" b="0" i="0" u="none" strike="noStrike" cap="none" dirty="0">
                <a:solidFill>
                  <a:srgbClr val="3A3A3A"/>
                </a:solidFill>
                <a:latin typeface="Arial"/>
                <a:ea typeface="Arial"/>
                <a:cs typeface="Arial"/>
                <a:sym typeface="Arial"/>
              </a:rPr>
              <a:t>RFI posted.”</a:t>
            </a:r>
            <a:endParaRPr dirty="0"/>
          </a:p>
        </p:txBody>
      </p:sp>
      <p:sp>
        <p:nvSpPr>
          <p:cNvPr id="223" name="Google Shape;223;p24"/>
          <p:cNvSpPr txBox="1"/>
          <p:nvPr/>
        </p:nvSpPr>
        <p:spPr>
          <a:xfrm>
            <a:off x="402336" y="4069080"/>
            <a:ext cx="8339327" cy="4572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600" b="1" i="0" u="none" strike="noStrike" cap="none" dirty="0">
                <a:solidFill>
                  <a:srgbClr val="F26B21"/>
                </a:solidFill>
                <a:latin typeface="Arial"/>
                <a:ea typeface="Arial"/>
                <a:cs typeface="Arial"/>
                <a:sym typeface="Arial"/>
              </a:rPr>
              <a:t>Before she solicits, Dana asks MRAS what the market can actually do.</a:t>
            </a:r>
            <a:endParaRPr dirty="0"/>
          </a:p>
        </p:txBody>
      </p:sp>
      <p:sp>
        <p:nvSpPr>
          <p:cNvPr id="224" name="Google Shape;224;p24"/>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scenario for illustration</a:t>
            </a:r>
            <a:endParaRPr dirty="0"/>
          </a:p>
        </p:txBody>
      </p:sp>
      <p:sp>
        <p:nvSpPr>
          <p:cNvPr id="208" name="Google Shape;208;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13</a:t>
            </a:fld>
            <a:endParaRPr dirty="0"/>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The MRAS Process, Start to Finish</a:t>
            </a:r>
            <a:endParaRPr dirty="0"/>
          </a:p>
        </p:txBody>
      </p:sp>
      <p:sp>
        <p:nvSpPr>
          <p:cNvPr id="232" name="Google Shape;232;p25"/>
          <p:cNvSpPr/>
          <p:nvPr/>
        </p:nvSpPr>
        <p:spPr>
          <a:xfrm>
            <a:off x="402336" y="1234440"/>
            <a:ext cx="1481328" cy="822960"/>
          </a:xfrm>
          <a:prstGeom prst="homePlate">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1</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Submit</a:t>
            </a:r>
            <a:endParaRPr dirty="0"/>
          </a:p>
        </p:txBody>
      </p:sp>
      <p:sp>
        <p:nvSpPr>
          <p:cNvPr id="234" name="Google Shape;234;p25"/>
          <p:cNvSpPr/>
          <p:nvPr/>
        </p:nvSpPr>
        <p:spPr>
          <a:xfrm>
            <a:off x="1773936" y="123444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2</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Complete form</a:t>
            </a:r>
            <a:endParaRPr dirty="0"/>
          </a:p>
        </p:txBody>
      </p:sp>
      <p:sp>
        <p:nvSpPr>
          <p:cNvPr id="236" name="Google Shape;236;p25"/>
          <p:cNvSpPr/>
          <p:nvPr/>
        </p:nvSpPr>
        <p:spPr>
          <a:xfrm>
            <a:off x="3145536" y="123444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3</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Tailor questions</a:t>
            </a:r>
            <a:endParaRPr dirty="0"/>
          </a:p>
        </p:txBody>
      </p:sp>
      <p:sp>
        <p:nvSpPr>
          <p:cNvPr id="238" name="Google Shape;238;p25"/>
          <p:cNvSpPr/>
          <p:nvPr/>
        </p:nvSpPr>
        <p:spPr>
          <a:xfrm>
            <a:off x="4517136" y="123444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4</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RFI goes live</a:t>
            </a:r>
            <a:endParaRPr dirty="0"/>
          </a:p>
        </p:txBody>
      </p:sp>
      <p:sp>
        <p:nvSpPr>
          <p:cNvPr id="240" name="Google Shape;240;p25"/>
          <p:cNvSpPr/>
          <p:nvPr/>
        </p:nvSpPr>
        <p:spPr>
          <a:xfrm>
            <a:off x="5888736" y="123444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5</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Review report</a:t>
            </a:r>
            <a:endParaRPr dirty="0"/>
          </a:p>
        </p:txBody>
      </p:sp>
      <p:sp>
        <p:nvSpPr>
          <p:cNvPr id="242" name="Google Shape;242;p25"/>
          <p:cNvSpPr/>
          <p:nvPr/>
        </p:nvSpPr>
        <p:spPr>
          <a:xfrm>
            <a:off x="7260336" y="1234440"/>
            <a:ext cx="1481328" cy="822960"/>
          </a:xfrm>
          <a:prstGeom prst="chevron">
            <a:avLst>
              <a:gd name="adj" fmla="val 25000"/>
            </a:avLst>
          </a:prstGeom>
          <a:solidFill>
            <a:srgbClr val="F26B21"/>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6</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Build the PWS</a:t>
            </a:r>
            <a:endParaRPr dirty="0"/>
          </a:p>
        </p:txBody>
      </p:sp>
      <p:sp>
        <p:nvSpPr>
          <p:cNvPr id="233" name="Google Shape;233;p25"/>
          <p:cNvSpPr/>
          <p:nvPr/>
        </p:nvSpPr>
        <p:spPr>
          <a:xfrm>
            <a:off x="438912" y="2194560"/>
            <a:ext cx="1316736" cy="13258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Choose RFI on the </a:t>
            </a:r>
            <a:r>
              <a:rPr lang="en-US" sz="1200" b="0" i="0" u="sng" strike="noStrike" cap="none" dirty="0">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MRAS Service Request Form</a:t>
            </a:r>
            <a:endParaRPr sz="1200" b="0" i="0" u="none" strike="noStrike" cap="none" dirty="0">
              <a:solidFill>
                <a:srgbClr val="0000FF"/>
              </a:solidFill>
              <a:latin typeface="Arial"/>
              <a:ea typeface="Arial"/>
              <a:cs typeface="Arial"/>
              <a:sym typeface="Arial"/>
            </a:endParaRPr>
          </a:p>
        </p:txBody>
      </p:sp>
      <p:sp>
        <p:nvSpPr>
          <p:cNvPr id="235" name="Google Shape;235;p25"/>
          <p:cNvSpPr/>
          <p:nvPr/>
        </p:nvSpPr>
        <p:spPr>
          <a:xfrm>
            <a:off x="1810512" y="2194560"/>
            <a:ext cx="1316736" cy="13258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Upload the PWS, confirm NAICS and competition type</a:t>
            </a:r>
            <a:endParaRPr dirty="0"/>
          </a:p>
        </p:txBody>
      </p:sp>
      <p:sp>
        <p:nvSpPr>
          <p:cNvPr id="237" name="Google Shape;237;p25"/>
          <p:cNvSpPr/>
          <p:nvPr/>
        </p:nvSpPr>
        <p:spPr>
          <a:xfrm>
            <a:off x="3182112" y="2194560"/>
            <a:ext cx="1316736" cy="13258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MRAS helps write yes/no, multiple choice and short answer questions</a:t>
            </a:r>
            <a:endParaRPr dirty="0"/>
          </a:p>
        </p:txBody>
      </p:sp>
      <p:sp>
        <p:nvSpPr>
          <p:cNvPr id="239" name="Google Shape;239;p25"/>
          <p:cNvSpPr/>
          <p:nvPr/>
        </p:nvSpPr>
        <p:spPr>
          <a:xfrm>
            <a:off x="4553712" y="2194560"/>
            <a:ext cx="1316736" cy="13258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RFI posts on eBuy; vendors respond and include capabilities statements</a:t>
            </a:r>
            <a:endParaRPr dirty="0"/>
          </a:p>
        </p:txBody>
      </p:sp>
      <p:sp>
        <p:nvSpPr>
          <p:cNvPr id="241" name="Google Shape;241;p25"/>
          <p:cNvSpPr/>
          <p:nvPr/>
        </p:nvSpPr>
        <p:spPr>
          <a:xfrm>
            <a:off x="5925312" y="2194560"/>
            <a:ext cx="1316736" cy="13258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Vendor POC, socioeconomic status, feedback and technical responses included</a:t>
            </a:r>
            <a:endParaRPr sz="1200" b="0" i="0" u="none" strike="noStrike" cap="none" dirty="0">
              <a:solidFill>
                <a:srgbClr val="3A3A3A"/>
              </a:solidFill>
              <a:latin typeface="Arial"/>
              <a:ea typeface="Arial"/>
              <a:cs typeface="Arial"/>
              <a:sym typeface="Arial"/>
            </a:endParaRPr>
          </a:p>
        </p:txBody>
      </p:sp>
      <p:sp>
        <p:nvSpPr>
          <p:cNvPr id="243" name="Google Shape;243;p25"/>
          <p:cNvSpPr/>
          <p:nvPr/>
        </p:nvSpPr>
        <p:spPr>
          <a:xfrm>
            <a:off x="7296912" y="2194560"/>
            <a:ext cx="1316736" cy="13258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Use the findings to revise the PWS/SOW and define the acquisition strategy</a:t>
            </a:r>
            <a:endParaRPr dirty="0"/>
          </a:p>
        </p:txBody>
      </p:sp>
      <p:sp>
        <p:nvSpPr>
          <p:cNvPr id="244" name="Google Shape;244;p25"/>
          <p:cNvSpPr/>
          <p:nvPr/>
        </p:nvSpPr>
        <p:spPr>
          <a:xfrm>
            <a:off x="402336" y="3794760"/>
            <a:ext cx="8339327" cy="457200"/>
          </a:xfrm>
          <a:prstGeom prst="roundRect">
            <a:avLst>
              <a:gd name="adj" fmla="val 20000"/>
            </a:avLst>
          </a:prstGeom>
          <a:solidFill>
            <a:srgbClr val="F2F2F2"/>
          </a:solidFill>
          <a:ln w="9525" cap="flat" cmpd="sng">
            <a:solidFill>
              <a:srgbClr val="CFCFCF"/>
            </a:solidFill>
            <a:prstDash val="solid"/>
            <a:round/>
            <a:headEnd type="none" w="sm" len="sm"/>
            <a:tailEnd type="none" w="sm" len="sm"/>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b="1" dirty="0">
                <a:solidFill>
                  <a:srgbClr val="3A3A3A"/>
                </a:solidFill>
              </a:rPr>
              <a:t>MRAS recommends keeping RFIs open for at least two weeks. </a:t>
            </a:r>
            <a:endParaRPr b="1" dirty="0">
              <a:solidFill>
                <a:srgbClr val="3A3A3A"/>
              </a:solidFill>
            </a:endParaRPr>
          </a:p>
          <a:p>
            <a:pPr marL="0" marR="0" lvl="0" indent="0" algn="ctr" rtl="0">
              <a:lnSpc>
                <a:spcPct val="100000"/>
              </a:lnSpc>
              <a:spcBef>
                <a:spcPts val="0"/>
              </a:spcBef>
              <a:spcAft>
                <a:spcPts val="0"/>
              </a:spcAft>
              <a:buNone/>
            </a:pPr>
            <a:r>
              <a:rPr lang="en-US" b="1" dirty="0">
                <a:solidFill>
                  <a:srgbClr val="3A3A3A"/>
                </a:solidFill>
              </a:rPr>
              <a:t>RFI reports are generated within 24-48 hours.</a:t>
            </a:r>
            <a:endParaRPr dirty="0"/>
          </a:p>
        </p:txBody>
      </p:sp>
      <p:sp>
        <p:nvSpPr>
          <p:cNvPr id="231" name="Google Shape;231;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14</a:t>
            </a:fld>
            <a:endParaRPr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1: Submit the Request</a:t>
            </a:r>
            <a:endParaRPr dirty="0"/>
          </a:p>
        </p:txBody>
      </p:sp>
      <p:pic>
        <p:nvPicPr>
          <p:cNvPr id="251" name="Google Shape;251;p26" descr="This image is a screenshot of the Market Research as a Service (MRAS) webpage."/>
          <p:cNvPicPr preferRelativeResize="0"/>
          <p:nvPr/>
        </p:nvPicPr>
        <p:blipFill rotWithShape="1">
          <a:blip r:embed="rId4">
            <a:alphaModFix/>
          </a:blip>
          <a:srcRect/>
          <a:stretch/>
        </p:blipFill>
        <p:spPr>
          <a:xfrm>
            <a:off x="402336" y="1188720"/>
            <a:ext cx="4747935" cy="3200400"/>
          </a:xfrm>
          <a:prstGeom prst="rect">
            <a:avLst/>
          </a:prstGeom>
          <a:noFill/>
          <a:ln w="9525" cap="flat" cmpd="sng">
            <a:solidFill>
              <a:srgbClr val="CFCFCF"/>
            </a:solidFill>
            <a:prstDash val="solid"/>
            <a:round/>
            <a:headEnd type="none" w="sm" len="sm"/>
            <a:tailEnd type="none" w="sm" len="sm"/>
          </a:ln>
        </p:spPr>
      </p:pic>
      <p:sp>
        <p:nvSpPr>
          <p:cNvPr id="252" name="Google Shape;252;p26"/>
          <p:cNvSpPr txBox="1"/>
          <p:nvPr/>
        </p:nvSpPr>
        <p:spPr>
          <a:xfrm>
            <a:off x="5340096" y="1143000"/>
            <a:ext cx="3401568" cy="5029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Dana picks a service at Buy.GSA.gov/MRAS</a:t>
            </a:r>
            <a:endParaRPr dirty="0"/>
          </a:p>
        </p:txBody>
      </p:sp>
      <p:sp>
        <p:nvSpPr>
          <p:cNvPr id="253" name="Google Shape;253;p26" descr="This image shows the Product Market Research text, which defines &quot;Pricing data for up to 20,000 GSA Advantage products, available within 48-72 hours.&quot;"/>
          <p:cNvSpPr/>
          <p:nvPr/>
        </p:nvSpPr>
        <p:spPr>
          <a:xfrm>
            <a:off x="5340096" y="1691640"/>
            <a:ext cx="3401568" cy="65836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54" name="Google Shape;254;p26"/>
          <p:cNvSpPr txBox="1"/>
          <p:nvPr/>
        </p:nvSpPr>
        <p:spPr>
          <a:xfrm>
            <a:off x="5431536" y="1719072"/>
            <a:ext cx="3246120" cy="603504"/>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Product Market Research</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latin typeface="Arial"/>
                <a:ea typeface="Arial"/>
                <a:cs typeface="Arial"/>
                <a:sym typeface="Arial"/>
              </a:rPr>
              <a:t>Pricing data for up to 20,000 GSA Advantage products, 48–72 hours</a:t>
            </a:r>
            <a:endParaRPr dirty="0"/>
          </a:p>
        </p:txBody>
      </p:sp>
      <p:sp>
        <p:nvSpPr>
          <p:cNvPr id="255" name="Google Shape;255;p26" descr="This image shows the Rapid Review text, which defines &quot;List of potential GSA solutions and contract information, available within 48–72 hours.&quot;"/>
          <p:cNvSpPr/>
          <p:nvPr/>
        </p:nvSpPr>
        <p:spPr>
          <a:xfrm>
            <a:off x="5340096" y="2423160"/>
            <a:ext cx="3401568" cy="65836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56" name="Google Shape;256;p26"/>
          <p:cNvSpPr txBox="1"/>
          <p:nvPr/>
        </p:nvSpPr>
        <p:spPr>
          <a:xfrm>
            <a:off x="5431536" y="2450592"/>
            <a:ext cx="3246120" cy="603504"/>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Rapid Review</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latin typeface="Arial"/>
                <a:ea typeface="Arial"/>
                <a:cs typeface="Arial"/>
                <a:sym typeface="Arial"/>
              </a:rPr>
              <a:t>List of potential GSA solutions and contract information, 48–72 hours</a:t>
            </a:r>
            <a:endParaRPr dirty="0"/>
          </a:p>
        </p:txBody>
      </p:sp>
      <p:sp>
        <p:nvSpPr>
          <p:cNvPr id="257" name="Google Shape;257;p26" descr="This image shows the Request for Information text, which defines &quot;Vendor feedback in one report with visuals, typically 1–2 weeks.&quot;"/>
          <p:cNvSpPr/>
          <p:nvPr/>
        </p:nvSpPr>
        <p:spPr>
          <a:xfrm>
            <a:off x="5340096" y="3154680"/>
            <a:ext cx="3401568" cy="658368"/>
          </a:xfrm>
          <a:prstGeom prst="roundRect">
            <a:avLst>
              <a:gd name="adj" fmla="val 5000"/>
            </a:avLst>
          </a:prstGeom>
          <a:solidFill>
            <a:srgbClr val="FDEEE4"/>
          </a:solidFill>
          <a:ln w="9525" cap="flat" cmpd="sng">
            <a:solidFill>
              <a:srgbClr val="F26B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58" name="Google Shape;258;p26"/>
          <p:cNvSpPr txBox="1"/>
          <p:nvPr/>
        </p:nvSpPr>
        <p:spPr>
          <a:xfrm>
            <a:off x="5431536" y="3182112"/>
            <a:ext cx="3246120" cy="603504"/>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Request for Information</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latin typeface="Arial"/>
                <a:ea typeface="Arial"/>
                <a:cs typeface="Arial"/>
                <a:sym typeface="Arial"/>
              </a:rPr>
              <a:t>Vendor feedback in one report with visuals, typically 1–2 weeks</a:t>
            </a:r>
            <a:endParaRPr dirty="0"/>
          </a:p>
        </p:txBody>
      </p:sp>
      <p:sp>
        <p:nvSpPr>
          <p:cNvPr id="259" name="Google Shape;259;p26"/>
          <p:cNvSpPr txBox="1"/>
          <p:nvPr/>
        </p:nvSpPr>
        <p:spPr>
          <a:xfrm>
            <a:off x="5340096" y="3931920"/>
            <a:ext cx="3401568"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F26B21"/>
                </a:solidFill>
                <a:latin typeface="Arial"/>
                <a:ea typeface="Arial"/>
                <a:cs typeface="Arial"/>
                <a:sym typeface="Arial"/>
              </a:rPr>
              <a:t>Dana needs vendor input on response times, certifications and pricing, so she chooses the RFI.</a:t>
            </a:r>
            <a:endParaRPr dirty="0"/>
          </a:p>
        </p:txBody>
      </p:sp>
      <p:sp>
        <p:nvSpPr>
          <p:cNvPr id="260" name="Google Shape;260;p26"/>
          <p:cNvSpPr txBox="1"/>
          <p:nvPr/>
        </p:nvSpPr>
        <p:spPr>
          <a:xfrm>
            <a:off x="402336" y="4663440"/>
            <a:ext cx="5943600" cy="2094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Screenshot: MRAS service selection page </a:t>
            </a:r>
            <a:r>
              <a:rPr lang="en-US" sz="1000" b="0" i="1" u="sng" strike="noStrike" cap="none" dirty="0">
                <a:solidFill>
                  <a:srgbClr val="0000FF"/>
                </a:solidFill>
                <a:latin typeface="Arial"/>
                <a:ea typeface="Arial"/>
                <a:cs typeface="Arial"/>
                <a:sym typeface="Arial"/>
                <a:hlinkClick r:id="rId5">
                  <a:extLst>
                    <a:ext uri="{A12FA001-AC4F-418D-AE19-62706E023703}">
                      <ahyp:hlinkClr xmlns:ahyp="http://schemas.microsoft.com/office/drawing/2018/hyperlinkcolor" val="tx"/>
                    </a:ext>
                  </a:extLst>
                </a:hlinkClick>
              </a:rPr>
              <a:t>buy.gsa.gov/mras</a:t>
            </a:r>
            <a:endParaRPr dirty="0">
              <a:solidFill>
                <a:srgbClr val="0000FF"/>
              </a:solidFill>
            </a:endParaRPr>
          </a:p>
        </p:txBody>
      </p:sp>
      <p:sp>
        <p:nvSpPr>
          <p:cNvPr id="250" name="Google Shape;250;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15</a:t>
            </a:fld>
            <a:endParaRPr dirty="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2: Complete the Service Request Form</a:t>
            </a:r>
            <a:endParaRPr dirty="0"/>
          </a:p>
        </p:txBody>
      </p:sp>
      <p:pic>
        <p:nvPicPr>
          <p:cNvPr id="267" name="Google Shape;267;p27" descr="This image is a screenshot of the Requirements at a Glance section. "/>
          <p:cNvPicPr preferRelativeResize="0"/>
          <p:nvPr/>
        </p:nvPicPr>
        <p:blipFill rotWithShape="1">
          <a:blip r:embed="rId4">
            <a:alphaModFix/>
          </a:blip>
          <a:srcRect/>
          <a:stretch/>
        </p:blipFill>
        <p:spPr>
          <a:xfrm>
            <a:off x="402336" y="1188720"/>
            <a:ext cx="4114800" cy="2427270"/>
          </a:xfrm>
          <a:prstGeom prst="rect">
            <a:avLst/>
          </a:prstGeom>
          <a:noFill/>
          <a:ln w="9525" cap="flat" cmpd="sng">
            <a:solidFill>
              <a:srgbClr val="CFCFCF"/>
            </a:solidFill>
            <a:prstDash val="solid"/>
            <a:round/>
            <a:headEnd type="none" w="sm" len="sm"/>
            <a:tailEnd type="none" w="sm" len="sm"/>
          </a:ln>
        </p:spPr>
      </p:pic>
      <p:sp>
        <p:nvSpPr>
          <p:cNvPr id="270" name="Google Shape;270;p27"/>
          <p:cNvSpPr txBox="1"/>
          <p:nvPr/>
        </p:nvSpPr>
        <p:spPr>
          <a:xfrm>
            <a:off x="4754880" y="1143000"/>
            <a:ext cx="3986784" cy="32004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What Dana submits</a:t>
            </a:r>
            <a:endParaRPr dirty="0"/>
          </a:p>
        </p:txBody>
      </p:sp>
      <p:sp>
        <p:nvSpPr>
          <p:cNvPr id="268" name="Google Shape;268;p27" descr="This image shows the Attachment tips text, which defines &quot;Upload finalized PWS/SOW version with no visible tracked changes, and keep unnecessary POC information out. Vendors respond through the survey link.&quot;"/>
          <p:cNvSpPr/>
          <p:nvPr/>
        </p:nvSpPr>
        <p:spPr>
          <a:xfrm>
            <a:off x="402336" y="3657600"/>
            <a:ext cx="4114800" cy="914400"/>
          </a:xfrm>
          <a:prstGeom prst="roundRect">
            <a:avLst>
              <a:gd name="adj" fmla="val 5000"/>
            </a:avLst>
          </a:prstGeom>
          <a:solidFill>
            <a:srgbClr val="F2F2F2"/>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69" name="Google Shape;269;p27"/>
          <p:cNvSpPr txBox="1"/>
          <p:nvPr/>
        </p:nvSpPr>
        <p:spPr>
          <a:xfrm>
            <a:off x="493776" y="3717767"/>
            <a:ext cx="3931920" cy="794064"/>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1" i="0" u="none" strike="noStrike" cap="none" dirty="0">
                <a:solidFill>
                  <a:srgbClr val="F26B21"/>
                </a:solidFill>
                <a:latin typeface="Arial"/>
                <a:ea typeface="Arial"/>
                <a:cs typeface="Arial"/>
                <a:sym typeface="Arial"/>
              </a:rPr>
              <a:t>Attachment tips: </a:t>
            </a:r>
            <a:r>
              <a:rPr lang="en-US" sz="1200" b="0" i="0" u="none" strike="noStrike" cap="none" dirty="0">
                <a:solidFill>
                  <a:srgbClr val="3A3A3A"/>
                </a:solidFill>
                <a:latin typeface="Arial"/>
                <a:ea typeface="Arial"/>
                <a:cs typeface="Arial"/>
                <a:sym typeface="Arial"/>
              </a:rPr>
              <a:t>upload finalized PWS/SOW version with no visible tracked changes, and keep unnecessary POC information out. Vendors respond through the survey link.</a:t>
            </a:r>
            <a:endParaRPr dirty="0"/>
          </a:p>
        </p:txBody>
      </p:sp>
      <p:graphicFrame>
        <p:nvGraphicFramePr>
          <p:cNvPr id="271" name="Google Shape;271;p27"/>
          <p:cNvGraphicFramePr/>
          <p:nvPr/>
        </p:nvGraphicFramePr>
        <p:xfrm>
          <a:off x="4754880" y="1508760"/>
          <a:ext cx="3986775" cy="3194300"/>
        </p:xfrm>
        <a:graphic>
          <a:graphicData uri="http://schemas.openxmlformats.org/drawingml/2006/table">
            <a:tbl>
              <a:tblPr firstRow="1" bandRow="1">
                <a:noFill/>
                <a:tableStyleId>{45E0FD30-9F4B-4131-8AC1-A7A0F4AC4517}</a:tableStyleId>
              </a:tblPr>
              <a:tblGrid>
                <a:gridCol w="1600200">
                  <a:extLst>
                    <a:ext uri="{9D8B030D-6E8A-4147-A177-3AD203B41FA5}">
                      <a16:colId xmlns:a16="http://schemas.microsoft.com/office/drawing/2014/main" val="20000"/>
                    </a:ext>
                  </a:extLst>
                </a:gridCol>
                <a:gridCol w="2386575">
                  <a:extLst>
                    <a:ext uri="{9D8B030D-6E8A-4147-A177-3AD203B41FA5}">
                      <a16:colId xmlns:a16="http://schemas.microsoft.com/office/drawing/2014/main" val="20001"/>
                    </a:ext>
                  </a:extLst>
                </a:gridCol>
              </a:tblGrid>
              <a:tr h="320050">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Item</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Dana's entry</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extLst>
                  <a:ext uri="{0D108BD9-81ED-4DB2-BD59-A6C34878D82A}">
                    <a16:rowId xmlns:a16="http://schemas.microsoft.com/office/drawing/2014/main" val="10000"/>
                  </a:ext>
                </a:extLst>
              </a:tr>
              <a:tr h="457200">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PWS/SOW</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rPr>
                        <a:t>(required)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Draft PWS, finalized version 1</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457200">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NAICS</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rPr>
                        <a:t>(required)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561210FAC, to be validated in MRAS category review</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extLst>
                  <a:ext uri="{0D108BD9-81ED-4DB2-BD59-A6C34878D82A}">
                    <a16:rowId xmlns:a16="http://schemas.microsoft.com/office/drawing/2014/main" val="10002"/>
                  </a:ext>
                </a:extLst>
              </a:tr>
              <a:tr h="457200">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Competition type</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rPr>
                        <a:t>(required)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Unrestricted, for now</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457200">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IGCE</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rPr>
                        <a:t>(optional)</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Included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extLst>
                  <a:ext uri="{0D108BD9-81ED-4DB2-BD59-A6C34878D82A}">
                    <a16:rowId xmlns:a16="http://schemas.microsoft.com/office/drawing/2014/main" val="10004"/>
                  </a:ext>
                </a:extLst>
              </a:tr>
              <a:tr h="457200">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SIN</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rPr>
                        <a:t>(optional)</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Not sure; asks MRAS for help</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457200">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Technical questions</a:t>
                      </a:r>
                      <a:endParaRPr dirty="0"/>
                    </a:p>
                    <a:p>
                      <a:pPr marL="0" marR="0" lvl="0" indent="0" algn="l" rtl="0">
                        <a:lnSpc>
                          <a:spcPct val="100000"/>
                        </a:lnSpc>
                        <a:spcBef>
                          <a:spcPts val="0"/>
                        </a:spcBef>
                        <a:spcAft>
                          <a:spcPts val="0"/>
                        </a:spcAft>
                        <a:buNone/>
                      </a:pPr>
                      <a:r>
                        <a:rPr lang="en-US" sz="1100" b="0" i="0" u="none" strike="noStrike" cap="none" dirty="0">
                          <a:solidFill>
                            <a:srgbClr val="6B6B6B"/>
                          </a:solidFill>
                        </a:rPr>
                        <a:t>(optional)</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Requests help drafting them</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extLst>
                  <a:ext uri="{0D108BD9-81ED-4DB2-BD59-A6C34878D82A}">
                    <a16:rowId xmlns:a16="http://schemas.microsoft.com/office/drawing/2014/main" val="10006"/>
                  </a:ext>
                </a:extLst>
              </a:tr>
            </a:tbl>
          </a:graphicData>
        </a:graphic>
      </p:graphicFrame>
      <p:sp>
        <p:nvSpPr>
          <p:cNvPr id="272" name="Google Shape;272;p27"/>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entries. Screenshot: MRAS Service Request Form requirements</a:t>
            </a:r>
            <a:endParaRPr dirty="0"/>
          </a:p>
        </p:txBody>
      </p:sp>
      <p:sp>
        <p:nvSpPr>
          <p:cNvPr id="266" name="Google Shape;266;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16</a:t>
            </a:fld>
            <a:endParaRPr dirty="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3: Tailor the Technical Questions</a:t>
            </a:r>
            <a:endParaRPr dirty="0"/>
          </a:p>
        </p:txBody>
      </p:sp>
      <p:sp>
        <p:nvSpPr>
          <p:cNvPr id="279" name="Google Shape;279;p28"/>
          <p:cNvSpPr txBox="1"/>
          <p:nvPr/>
        </p:nvSpPr>
        <p:spPr>
          <a:xfrm>
            <a:off x="402336" y="987552"/>
            <a:ext cx="8339400" cy="2709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6B6B6B"/>
                </a:solidFill>
                <a:latin typeface="Arial"/>
                <a:ea typeface="Arial"/>
                <a:cs typeface="Arial"/>
                <a:sym typeface="Arial"/>
              </a:rPr>
              <a:t>Good technical questions are tied to a decision. </a:t>
            </a:r>
            <a:r>
              <a:rPr lang="en-US" sz="1400" b="1" i="0" u="none" strike="noStrike" cap="none" dirty="0">
                <a:solidFill>
                  <a:srgbClr val="6B6B6B"/>
                </a:solidFill>
              </a:rPr>
              <a:t>MRAS helps you develop them.</a:t>
            </a:r>
            <a:endParaRPr b="1" dirty="0"/>
          </a:p>
        </p:txBody>
      </p:sp>
      <p:graphicFrame>
        <p:nvGraphicFramePr>
          <p:cNvPr id="280" name="Google Shape;280;p28"/>
          <p:cNvGraphicFramePr/>
          <p:nvPr/>
        </p:nvGraphicFramePr>
        <p:xfrm>
          <a:off x="402336" y="1417320"/>
          <a:ext cx="8339350" cy="3163800"/>
        </p:xfrm>
        <a:graphic>
          <a:graphicData uri="http://schemas.openxmlformats.org/drawingml/2006/table">
            <a:tbl>
              <a:tblPr firstRow="1" bandRow="1">
                <a:noFill/>
                <a:tableStyleId>{45E0FD30-9F4B-4131-8AC1-A7A0F4AC4517}</a:tableStyleId>
              </a:tblPr>
              <a:tblGrid>
                <a:gridCol w="3749050">
                  <a:extLst>
                    <a:ext uri="{9D8B030D-6E8A-4147-A177-3AD203B41FA5}">
                      <a16:colId xmlns:a16="http://schemas.microsoft.com/office/drawing/2014/main" val="20000"/>
                    </a:ext>
                  </a:extLst>
                </a:gridCol>
                <a:gridCol w="1188725">
                  <a:extLst>
                    <a:ext uri="{9D8B030D-6E8A-4147-A177-3AD203B41FA5}">
                      <a16:colId xmlns:a16="http://schemas.microsoft.com/office/drawing/2014/main" val="20001"/>
                    </a:ext>
                  </a:extLst>
                </a:gridCol>
                <a:gridCol w="3401575">
                  <a:extLst>
                    <a:ext uri="{9D8B030D-6E8A-4147-A177-3AD203B41FA5}">
                      <a16:colId xmlns:a16="http://schemas.microsoft.com/office/drawing/2014/main" val="20002"/>
                    </a:ext>
                  </a:extLst>
                </a:gridCol>
              </a:tblGrid>
              <a:tr h="329175">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Dana's question</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Format</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Decision it informs</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extLst>
                  <a:ext uri="{0D108BD9-81ED-4DB2-BD59-A6C34878D82A}">
                    <a16:rowId xmlns:a16="http://schemas.microsoft.com/office/drawing/2014/main" val="10000"/>
                  </a:ext>
                </a:extLst>
              </a:tr>
              <a:tr h="566925">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Can your company provide 24/7 emergency response for UPS systems?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Yes / No</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Is 24/7 commercially available, or does it narrow the field?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1"/>
                  </a:ext>
                </a:extLst>
              </a:tr>
              <a:tr h="566925">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Do your technicians hold OEM certifications for the UPS brands on the site list?</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Yes / No</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Is OEM certification realistic or restrictive?</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2"/>
                  </a:ext>
                </a:extLst>
              </a:tr>
              <a:tr h="566925">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What is the fastest response time you can commit to at all 12 sites?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Multiple choice</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Where to set response tiers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3"/>
                  </a:ext>
                </a:extLst>
              </a:tr>
              <a:tr h="566925">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How do you typically price preventive maintenance and repairs?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Multiple choice</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Contract type: fixed price, T&amp;M, or a mix</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4"/>
                  </a:ext>
                </a:extLst>
              </a:tr>
              <a:tr h="566925">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What would you change in this requirement to improve your ability to compete?</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Short answer</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What is overly restrictive or missing</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5"/>
                  </a:ext>
                </a:extLst>
              </a:tr>
            </a:tbl>
          </a:graphicData>
        </a:graphic>
      </p:graphicFrame>
      <p:sp>
        <p:nvSpPr>
          <p:cNvPr id="281" name="Google Shape;281;p28"/>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scenario for illustration</a:t>
            </a:r>
            <a:endParaRPr dirty="0"/>
          </a:p>
        </p:txBody>
      </p:sp>
      <p:sp>
        <p:nvSpPr>
          <p:cNvPr id="278" name="Google Shape;278;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17</a:t>
            </a:fld>
            <a:endParaRPr dirty="0"/>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4: The RFI Goes Live on eBuy</a:t>
            </a:r>
            <a:endParaRPr dirty="0"/>
          </a:p>
        </p:txBody>
      </p:sp>
      <p:pic>
        <p:nvPicPr>
          <p:cNvPr id="288" name="Google Shape;288;p29" descr="This image is a screenshot of sample market research for Pacific Air Force MOKKITS Operations Support. "/>
          <p:cNvPicPr preferRelativeResize="0"/>
          <p:nvPr/>
        </p:nvPicPr>
        <p:blipFill rotWithShape="1">
          <a:blip r:embed="rId4">
            <a:alphaModFix/>
          </a:blip>
          <a:srcRect/>
          <a:stretch/>
        </p:blipFill>
        <p:spPr>
          <a:xfrm>
            <a:off x="402336" y="1188720"/>
            <a:ext cx="5120640" cy="2652418"/>
          </a:xfrm>
          <a:prstGeom prst="rect">
            <a:avLst/>
          </a:prstGeom>
          <a:noFill/>
          <a:ln w="9525" cap="flat" cmpd="sng">
            <a:solidFill>
              <a:srgbClr val="CFCFCF"/>
            </a:solidFill>
            <a:prstDash val="solid"/>
            <a:round/>
            <a:headEnd type="none" w="sm" len="sm"/>
            <a:tailEnd type="none" w="sm" len="sm"/>
          </a:ln>
        </p:spPr>
      </p:pic>
      <p:sp>
        <p:nvSpPr>
          <p:cNvPr id="289" name="Google Shape;289;p29"/>
          <p:cNvSpPr/>
          <p:nvPr/>
        </p:nvSpPr>
        <p:spPr>
          <a:xfrm>
            <a:off x="5760720" y="1234440"/>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1</a:t>
            </a:r>
            <a:endParaRPr dirty="0"/>
          </a:p>
        </p:txBody>
      </p:sp>
      <p:sp>
        <p:nvSpPr>
          <p:cNvPr id="290" name="Google Shape;290;p29"/>
          <p:cNvSpPr txBox="1"/>
          <p:nvPr/>
        </p:nvSpPr>
        <p:spPr>
          <a:xfrm>
            <a:off x="6236208" y="1188720"/>
            <a:ext cx="2505456" cy="82296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The requirement documents are linked right in the RFI</a:t>
            </a:r>
            <a:endParaRPr dirty="0"/>
          </a:p>
        </p:txBody>
      </p:sp>
      <p:sp>
        <p:nvSpPr>
          <p:cNvPr id="291" name="Google Shape;291;p29"/>
          <p:cNvSpPr/>
          <p:nvPr/>
        </p:nvSpPr>
        <p:spPr>
          <a:xfrm>
            <a:off x="5760720" y="2148839"/>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2</a:t>
            </a:r>
            <a:endParaRPr dirty="0"/>
          </a:p>
        </p:txBody>
      </p:sp>
      <p:sp>
        <p:nvSpPr>
          <p:cNvPr id="292" name="Google Shape;292;p29"/>
          <p:cNvSpPr txBox="1"/>
          <p:nvPr/>
        </p:nvSpPr>
        <p:spPr>
          <a:xfrm>
            <a:off x="6236208" y="2103120"/>
            <a:ext cx="2505456" cy="82296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Vendors answer Dana's technical questions and share a capability statement</a:t>
            </a:r>
            <a:endParaRPr dirty="0"/>
          </a:p>
        </p:txBody>
      </p:sp>
      <p:sp>
        <p:nvSpPr>
          <p:cNvPr id="293" name="Google Shape;293;p29"/>
          <p:cNvSpPr/>
          <p:nvPr/>
        </p:nvSpPr>
        <p:spPr>
          <a:xfrm>
            <a:off x="5760720" y="3063239"/>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3</a:t>
            </a:r>
            <a:endParaRPr dirty="0"/>
          </a:p>
        </p:txBody>
      </p:sp>
      <p:sp>
        <p:nvSpPr>
          <p:cNvPr id="294" name="Google Shape;294;p29"/>
          <p:cNvSpPr txBox="1"/>
          <p:nvPr/>
        </p:nvSpPr>
        <p:spPr>
          <a:xfrm>
            <a:off x="6236208" y="3017520"/>
            <a:ext cx="2505600" cy="6558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The survey also collects small business</a:t>
            </a:r>
            <a:r>
              <a:rPr lang="en-US" sz="1300" dirty="0">
                <a:solidFill>
                  <a:srgbClr val="3A3A3A"/>
                </a:solidFill>
              </a:rPr>
              <a:t>, </a:t>
            </a:r>
            <a:r>
              <a:rPr lang="en-US" sz="1300" b="0" i="0" u="none" strike="noStrike" cap="none" dirty="0">
                <a:solidFill>
                  <a:srgbClr val="3A3A3A"/>
                </a:solidFill>
                <a:latin typeface="Arial"/>
                <a:ea typeface="Arial"/>
                <a:cs typeface="Arial"/>
                <a:sym typeface="Arial"/>
              </a:rPr>
              <a:t>socioeconomic data and </a:t>
            </a:r>
            <a:r>
              <a:rPr lang="en-US" sz="1300" dirty="0">
                <a:solidFill>
                  <a:srgbClr val="3A3A3A"/>
                </a:solidFill>
              </a:rPr>
              <a:t>optional feedback</a:t>
            </a:r>
            <a:endParaRPr dirty="0"/>
          </a:p>
        </p:txBody>
      </p:sp>
      <p:sp>
        <p:nvSpPr>
          <p:cNvPr id="295" name="Google Shape;295;p29"/>
          <p:cNvSpPr txBox="1"/>
          <p:nvPr/>
        </p:nvSpPr>
        <p:spPr>
          <a:xfrm>
            <a:off x="402336" y="4251960"/>
            <a:ext cx="8339327" cy="36576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F26B21"/>
                </a:solidFill>
                <a:latin typeface="Arial"/>
                <a:ea typeface="Arial"/>
                <a:cs typeface="Arial"/>
                <a:sym typeface="Arial"/>
              </a:rPr>
              <a:t>Responses roll into one consolidated report.</a:t>
            </a:r>
            <a:endParaRPr dirty="0"/>
          </a:p>
        </p:txBody>
      </p:sp>
      <p:sp>
        <p:nvSpPr>
          <p:cNvPr id="296" name="Google Shape;296;p29"/>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Screenshot: example MRAS RFI</a:t>
            </a:r>
            <a:endParaRPr dirty="0"/>
          </a:p>
        </p:txBody>
      </p:sp>
      <p:sp>
        <p:nvSpPr>
          <p:cNvPr id="287" name="Google Shape;287;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18</a:t>
            </a:fld>
            <a:endParaRPr dirty="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0">
          <a:extLst>
            <a:ext uri="{FF2B5EF4-FFF2-40B4-BE49-F238E27FC236}">
              <a16:creationId xmlns:a16="http://schemas.microsoft.com/office/drawing/2014/main" id="{627ADA35-FA83-5EE2-850D-908D261C58B9}"/>
            </a:ext>
          </a:extLst>
        </p:cNvPr>
        <p:cNvGrpSpPr/>
        <p:nvPr/>
      </p:nvGrpSpPr>
      <p:grpSpPr>
        <a:xfrm>
          <a:off x="0" y="0"/>
          <a:ext cx="0" cy="0"/>
          <a:chOff x="0" y="0"/>
          <a:chExt cx="0" cy="0"/>
        </a:xfrm>
      </p:grpSpPr>
      <p:sp>
        <p:nvSpPr>
          <p:cNvPr id="301" name="Google Shape;301;p30">
            <a:extLst>
              <a:ext uri="{FF2B5EF4-FFF2-40B4-BE49-F238E27FC236}">
                <a16:creationId xmlns:a16="http://schemas.microsoft.com/office/drawing/2014/main" id="{B8AF5330-F412-3A82-D2A0-D38E7BA073EE}"/>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5: What the Market Told Dana</a:t>
            </a:r>
            <a:endParaRPr dirty="0"/>
          </a:p>
        </p:txBody>
      </p:sp>
      <p:pic>
        <p:nvPicPr>
          <p:cNvPr id="3" name="Picture 2" descr="The image displays the text: &quot;31 vendors responded to the RFI.&quot;&#10;The image displays the text: &quot;22 are small businesses (71%).&quot;&#10;The image displays the text: &quot;9 can meet a 2-hour response at all 12 sites.&quot;">
            <a:extLst>
              <a:ext uri="{FF2B5EF4-FFF2-40B4-BE49-F238E27FC236}">
                <a16:creationId xmlns:a16="http://schemas.microsoft.com/office/drawing/2014/main" id="{1E739A97-4732-4121-BE4A-766335D73A52}"/>
              </a:ext>
            </a:extLst>
          </p:cNvPr>
          <p:cNvPicPr>
            <a:picLocks noChangeAspect="1"/>
          </p:cNvPicPr>
          <p:nvPr/>
        </p:nvPicPr>
        <p:blipFill>
          <a:blip r:embed="rId4"/>
          <a:stretch>
            <a:fillRect/>
          </a:stretch>
        </p:blipFill>
        <p:spPr>
          <a:xfrm>
            <a:off x="520370" y="1188719"/>
            <a:ext cx="2906975" cy="3156858"/>
          </a:xfrm>
          <a:prstGeom prst="rect">
            <a:avLst/>
          </a:prstGeom>
        </p:spPr>
      </p:pic>
      <p:pic>
        <p:nvPicPr>
          <p:cNvPr id="312" name="Google Shape;312;p30" descr="The image displays the text with a chart: &quot;Fast response time vendors can commit to at all 12 sites.&quot;">
            <a:extLst>
              <a:ext uri="{FF2B5EF4-FFF2-40B4-BE49-F238E27FC236}">
                <a16:creationId xmlns:a16="http://schemas.microsoft.com/office/drawing/2014/main" id="{30BDD43D-4035-EE66-5BA5-378EAE5DB1F4}"/>
              </a:ext>
            </a:extLst>
          </p:cNvPr>
          <p:cNvPicPr preferRelativeResize="0"/>
          <p:nvPr/>
        </p:nvPicPr>
        <p:blipFill rotWithShape="1">
          <a:blip r:embed="rId5">
            <a:alphaModFix/>
          </a:blip>
          <a:srcRect/>
          <a:stretch/>
        </p:blipFill>
        <p:spPr>
          <a:xfrm>
            <a:off x="3566160" y="1188720"/>
            <a:ext cx="5175504" cy="3337560"/>
          </a:xfrm>
          <a:prstGeom prst="rect">
            <a:avLst/>
          </a:prstGeom>
          <a:noFill/>
          <a:ln>
            <a:noFill/>
          </a:ln>
        </p:spPr>
      </p:pic>
      <p:sp>
        <p:nvSpPr>
          <p:cNvPr id="313" name="Google Shape;313;p30">
            <a:extLst>
              <a:ext uri="{FF2B5EF4-FFF2-40B4-BE49-F238E27FC236}">
                <a16:creationId xmlns:a16="http://schemas.microsoft.com/office/drawing/2014/main" id="{400E209E-64D5-C528-4D53-7DAB19F2A4BE}"/>
              </a:ext>
            </a:extLst>
          </p:cNvPr>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data for illustration</a:t>
            </a:r>
            <a:endParaRPr dirty="0"/>
          </a:p>
        </p:txBody>
      </p:sp>
      <p:sp>
        <p:nvSpPr>
          <p:cNvPr id="302" name="Google Shape;302;p30">
            <a:extLst>
              <a:ext uri="{FF2B5EF4-FFF2-40B4-BE49-F238E27FC236}">
                <a16:creationId xmlns:a16="http://schemas.microsoft.com/office/drawing/2014/main" id="{F8F97D46-AB87-C062-AA13-D7F653BD4EAC}"/>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19</a:t>
            </a:fld>
            <a:endParaRPr dirty="0"/>
          </a:p>
        </p:txBody>
      </p:sp>
    </p:spTree>
    <p:custDataLst>
      <p:tags r:id="rId1"/>
    </p:custDataLst>
    <p:extLst>
      <p:ext uri="{BB962C8B-B14F-4D97-AF65-F5344CB8AC3E}">
        <p14:creationId xmlns:p14="http://schemas.microsoft.com/office/powerpoint/2010/main" val="515437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5: The MRAS Report</a:t>
            </a:r>
            <a:endParaRPr dirty="0"/>
          </a:p>
        </p:txBody>
      </p:sp>
      <p:pic>
        <p:nvPicPr>
          <p:cNvPr id="323" name="Google Shape;323;p31" descr="The image features text along with a chart used for determining competition."/>
          <p:cNvPicPr preferRelativeResize="0"/>
          <p:nvPr/>
        </p:nvPicPr>
        <p:blipFill rotWithShape="1">
          <a:blip r:embed="rId4">
            <a:alphaModFix/>
          </a:blip>
          <a:srcRect l="3687" t="7537" r="4359" b="8068"/>
          <a:stretch/>
        </p:blipFill>
        <p:spPr>
          <a:xfrm>
            <a:off x="186250" y="1017725"/>
            <a:ext cx="5096275" cy="3749427"/>
          </a:xfrm>
          <a:prstGeom prst="rect">
            <a:avLst/>
          </a:prstGeom>
          <a:noFill/>
          <a:ln>
            <a:noFill/>
          </a:ln>
          <a:effectLst>
            <a:outerShdw blurRad="57150" dist="19050" dir="5400000" algn="bl" rotWithShape="0">
              <a:srgbClr val="000000">
                <a:alpha val="50000"/>
              </a:srgbClr>
            </a:outerShdw>
          </a:effectLst>
        </p:spPr>
      </p:pic>
      <p:sp>
        <p:nvSpPr>
          <p:cNvPr id="321" name="Google Shape;321;p31"/>
          <p:cNvSpPr txBox="1"/>
          <p:nvPr/>
        </p:nvSpPr>
        <p:spPr>
          <a:xfrm>
            <a:off x="5704050" y="961299"/>
            <a:ext cx="3317100" cy="878688"/>
          </a:xfrm>
          <a:prstGeom prst="rect">
            <a:avLst/>
          </a:prstGeom>
          <a:noFill/>
          <a:ln>
            <a:noFill/>
          </a:ln>
        </p:spPr>
        <p:txBody>
          <a:bodyPr spcFirstLastPara="1" wrap="square" lIns="45700" tIns="27425" rIns="45700" bIns="27425" anchor="t" anchorCtr="0">
            <a:spAutoFit/>
          </a:bodyPr>
          <a:lstStyle/>
          <a:p>
            <a:pPr>
              <a:spcBef>
                <a:spcPts val="400"/>
              </a:spcBef>
              <a:buSzPts val="1300"/>
            </a:pPr>
            <a:r>
              <a:rPr lang="en-US" sz="1200" b="1" dirty="0">
                <a:solidFill>
                  <a:srgbClr val="3A3A3A"/>
                </a:solidFill>
              </a:rPr>
              <a:t>What Dana gets in one report</a:t>
            </a:r>
            <a:endParaRPr lang="en-US" sz="1200" dirty="0"/>
          </a:p>
          <a:p>
            <a:pPr marL="182880" marR="0" lvl="0" indent="-182880" algn="l" rtl="0">
              <a:lnSpc>
                <a:spcPct val="100000"/>
              </a:lnSpc>
              <a:spcBef>
                <a:spcPts val="400"/>
              </a:spcBef>
              <a:spcAft>
                <a:spcPts val="0"/>
              </a:spcAft>
              <a:buClr>
                <a:srgbClr val="000000"/>
              </a:buClr>
              <a:buSzPts val="1300"/>
              <a:buFont typeface="Arial"/>
              <a:buChar char="•"/>
            </a:pPr>
            <a:r>
              <a:rPr lang="en-US" sz="1050" b="0" i="0" u="none" strike="noStrike" cap="none" dirty="0">
                <a:solidFill>
                  <a:srgbClr val="3A3A3A"/>
                </a:solidFill>
                <a:latin typeface="Arial"/>
                <a:ea typeface="Arial"/>
                <a:cs typeface="Arial"/>
                <a:sym typeface="Arial"/>
              </a:rPr>
              <a:t>GSA contract vehicles and socioeconomic designations</a:t>
            </a:r>
            <a:endParaRPr sz="1050" dirty="0"/>
          </a:p>
          <a:p>
            <a:pPr marL="182880" marR="0" lvl="0" indent="-182880" algn="l" rtl="0">
              <a:lnSpc>
                <a:spcPct val="100000"/>
              </a:lnSpc>
              <a:spcBef>
                <a:spcPts val="400"/>
              </a:spcBef>
              <a:spcAft>
                <a:spcPts val="0"/>
              </a:spcAft>
              <a:buClr>
                <a:srgbClr val="000000"/>
              </a:buClr>
              <a:buSzPts val="1300"/>
              <a:buFont typeface="Arial"/>
              <a:buChar char="•"/>
            </a:pPr>
            <a:r>
              <a:rPr lang="en-US" sz="1050" b="0" i="0" u="none" strike="noStrike" cap="none" dirty="0">
                <a:solidFill>
                  <a:srgbClr val="3A3A3A"/>
                </a:solidFill>
                <a:latin typeface="Arial"/>
                <a:ea typeface="Arial"/>
                <a:cs typeface="Arial"/>
                <a:sym typeface="Arial"/>
              </a:rPr>
              <a:t>Summaries of the technical question responses</a:t>
            </a:r>
            <a:endParaRPr sz="1050" dirty="0"/>
          </a:p>
        </p:txBody>
      </p:sp>
      <p:pic>
        <p:nvPicPr>
          <p:cNvPr id="324" name="Google Shape;324;p31" descr="The image features text along with a chart used for technical question responses. "/>
          <p:cNvPicPr preferRelativeResize="0"/>
          <p:nvPr/>
        </p:nvPicPr>
        <p:blipFill rotWithShape="1">
          <a:blip r:embed="rId5">
            <a:alphaModFix/>
          </a:blip>
          <a:srcRect l="5395" t="5685" r="5279" b="9469"/>
          <a:stretch/>
        </p:blipFill>
        <p:spPr>
          <a:xfrm>
            <a:off x="5471375" y="1981903"/>
            <a:ext cx="3549775" cy="2932998"/>
          </a:xfrm>
          <a:prstGeom prst="rect">
            <a:avLst/>
          </a:prstGeom>
          <a:noFill/>
          <a:ln>
            <a:noFill/>
          </a:ln>
          <a:effectLst>
            <a:outerShdw blurRad="57150" dist="19050" dir="5400000" algn="bl" rotWithShape="0">
              <a:srgbClr val="000000">
                <a:alpha val="50000"/>
              </a:srgbClr>
            </a:outerShdw>
          </a:effectLst>
        </p:spPr>
      </p:pic>
      <p:sp>
        <p:nvSpPr>
          <p:cNvPr id="322" name="Google Shape;322;p31"/>
          <p:cNvSpPr txBox="1"/>
          <p:nvPr/>
        </p:nvSpPr>
        <p:spPr>
          <a:xfrm>
            <a:off x="186261" y="4914890"/>
            <a:ext cx="5943600" cy="2094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Screenshots: sample MRAS market research report</a:t>
            </a:r>
            <a:endParaRPr dirty="0"/>
          </a:p>
        </p:txBody>
      </p:sp>
      <p:sp>
        <p:nvSpPr>
          <p:cNvPr id="319" name="Google Shape;319;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20</a:t>
            </a:fld>
            <a:endParaRPr dirty="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32"/>
          <p:cNvSpPr txBox="1">
            <a:spLocks noGrp="1"/>
          </p:cNvSpPr>
          <p:nvPr>
            <p:ph type="title"/>
          </p:nvPr>
        </p:nvSpPr>
        <p:spPr>
          <a:xfrm>
            <a:off x="311700" y="-6616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5: The MRAS Report (Cont)</a:t>
            </a:r>
            <a:endParaRPr dirty="0"/>
          </a:p>
        </p:txBody>
      </p:sp>
      <p:sp>
        <p:nvSpPr>
          <p:cNvPr id="2" name="Google Shape;329;p32">
            <a:extLst>
              <a:ext uri="{FF2B5EF4-FFF2-40B4-BE49-F238E27FC236}">
                <a16:creationId xmlns:a16="http://schemas.microsoft.com/office/drawing/2014/main" id="{A95520A0-0D63-ADE8-CEB5-26B3EADABDB5}"/>
              </a:ext>
            </a:extLst>
          </p:cNvPr>
          <p:cNvSpPr txBox="1">
            <a:spLocks/>
          </p:cNvSpPr>
          <p:nvPr/>
        </p:nvSpPr>
        <p:spPr>
          <a:xfrm>
            <a:off x="311700" y="300375"/>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9pPr>
          </a:lstStyle>
          <a:p>
            <a:pPr>
              <a:buSzPct val="111111"/>
            </a:pPr>
            <a:r>
              <a:rPr lang="en-US" dirty="0"/>
              <a:t>Step 5: The MRAS Report</a:t>
            </a:r>
          </a:p>
        </p:txBody>
      </p:sp>
      <p:pic>
        <p:nvPicPr>
          <p:cNvPr id="334" name="Google Shape;334;p32" descr="The image features text along with a chart used for feedback summary. "/>
          <p:cNvPicPr preferRelativeResize="0"/>
          <p:nvPr/>
        </p:nvPicPr>
        <p:blipFill rotWithShape="1">
          <a:blip r:embed="rId4">
            <a:alphaModFix/>
          </a:blip>
          <a:srcRect l="4902" t="7415" r="4829" b="37978"/>
          <a:stretch/>
        </p:blipFill>
        <p:spPr>
          <a:xfrm>
            <a:off x="204300" y="948825"/>
            <a:ext cx="5673953" cy="2652776"/>
          </a:xfrm>
          <a:prstGeom prst="rect">
            <a:avLst/>
          </a:prstGeom>
          <a:noFill/>
          <a:ln>
            <a:noFill/>
          </a:ln>
          <a:effectLst>
            <a:outerShdw blurRad="57150" dist="38100" dir="5400000" algn="bl" rotWithShape="0">
              <a:srgbClr val="000000">
                <a:alpha val="50000"/>
              </a:srgbClr>
            </a:outerShdw>
          </a:effectLst>
        </p:spPr>
      </p:pic>
      <p:sp>
        <p:nvSpPr>
          <p:cNvPr id="331" name="Google Shape;331;p32"/>
          <p:cNvSpPr txBox="1"/>
          <p:nvPr/>
        </p:nvSpPr>
        <p:spPr>
          <a:xfrm>
            <a:off x="5947425" y="1143000"/>
            <a:ext cx="3073800" cy="2709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What Dana gets in one report cont.</a:t>
            </a:r>
            <a:endParaRPr dirty="0"/>
          </a:p>
        </p:txBody>
      </p:sp>
      <p:sp>
        <p:nvSpPr>
          <p:cNvPr id="332" name="Google Shape;332;p32"/>
          <p:cNvSpPr txBox="1"/>
          <p:nvPr/>
        </p:nvSpPr>
        <p:spPr>
          <a:xfrm>
            <a:off x="5947376" y="1481325"/>
            <a:ext cx="2794200" cy="907200"/>
          </a:xfrm>
          <a:prstGeom prst="rect">
            <a:avLst/>
          </a:prstGeom>
          <a:noFill/>
          <a:ln>
            <a:noFill/>
          </a:ln>
        </p:spPr>
        <p:txBody>
          <a:bodyPr spcFirstLastPara="1" wrap="square" lIns="45700" tIns="27425" rIns="45700" bIns="27425" anchor="t" anchorCtr="0">
            <a:spAutoFit/>
          </a:bodyPr>
          <a:lstStyle/>
          <a:p>
            <a:pPr marL="182880" marR="0" lvl="0" indent="-182880" algn="l" rtl="0">
              <a:lnSpc>
                <a:spcPct val="100000"/>
              </a:lnSpc>
              <a:spcBef>
                <a:spcPts val="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Vendor contacts and capability statements</a:t>
            </a:r>
            <a:endParaRPr dirty="0"/>
          </a:p>
          <a:p>
            <a:pPr marL="182880" marR="0" lvl="0" indent="-182880" algn="l" rtl="0">
              <a:lnSpc>
                <a:spcPct val="100000"/>
              </a:lnSpc>
              <a:spcBef>
                <a:spcPts val="4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Industry feedback on the draft PWS</a:t>
            </a:r>
            <a:endParaRPr dirty="0"/>
          </a:p>
        </p:txBody>
      </p:sp>
      <p:pic>
        <p:nvPicPr>
          <p:cNvPr id="335" name="Google Shape;335;p32" descr="The image features text along with a chart used for interested sources summary. "/>
          <p:cNvPicPr preferRelativeResize="0"/>
          <p:nvPr/>
        </p:nvPicPr>
        <p:blipFill rotWithShape="1">
          <a:blip r:embed="rId5">
            <a:alphaModFix/>
          </a:blip>
          <a:srcRect l="5848" t="8539" r="7392" b="77532"/>
          <a:stretch/>
        </p:blipFill>
        <p:spPr>
          <a:xfrm>
            <a:off x="155000" y="3712625"/>
            <a:ext cx="8657423" cy="1074267"/>
          </a:xfrm>
          <a:prstGeom prst="rect">
            <a:avLst/>
          </a:prstGeom>
          <a:noFill/>
          <a:ln>
            <a:noFill/>
          </a:ln>
          <a:effectLst>
            <a:outerShdw blurRad="57150" dist="38100" dir="5400000" algn="bl" rotWithShape="0">
              <a:srgbClr val="000000">
                <a:alpha val="50000"/>
              </a:srgbClr>
            </a:outerShdw>
          </a:effectLst>
        </p:spPr>
      </p:pic>
      <p:sp>
        <p:nvSpPr>
          <p:cNvPr id="333" name="Google Shape;333;p32"/>
          <p:cNvSpPr txBox="1"/>
          <p:nvPr/>
        </p:nvSpPr>
        <p:spPr>
          <a:xfrm>
            <a:off x="421386" y="4897915"/>
            <a:ext cx="5943600" cy="2094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Screenshots: sample MRAS market research report</a:t>
            </a:r>
            <a:endParaRPr dirty="0"/>
          </a:p>
        </p:txBody>
      </p:sp>
      <p:sp>
        <p:nvSpPr>
          <p:cNvPr id="330" name="Google Shape;330;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21</a:t>
            </a:fld>
            <a:endParaRPr dirty="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33"/>
          <p:cNvSpPr txBox="1">
            <a:spLocks noGrp="1"/>
          </p:cNvSpPr>
          <p:nvPr>
            <p:ph type="title"/>
          </p:nvPr>
        </p:nvSpPr>
        <p:spPr>
          <a:xfrm>
            <a:off x="421386" y="-673549"/>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5: The MRAS Report (Cont.)</a:t>
            </a:r>
            <a:endParaRPr dirty="0"/>
          </a:p>
        </p:txBody>
      </p:sp>
      <p:sp>
        <p:nvSpPr>
          <p:cNvPr id="2" name="Google Shape;329;p32">
            <a:extLst>
              <a:ext uri="{FF2B5EF4-FFF2-40B4-BE49-F238E27FC236}">
                <a16:creationId xmlns:a16="http://schemas.microsoft.com/office/drawing/2014/main" id="{74ADCC26-29EB-B628-8618-2209CAA67657}"/>
              </a:ext>
            </a:extLst>
          </p:cNvPr>
          <p:cNvSpPr txBox="1">
            <a:spLocks/>
          </p:cNvSpPr>
          <p:nvPr/>
        </p:nvSpPr>
        <p:spPr>
          <a:xfrm>
            <a:off x="311700" y="310316"/>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spc="0">
                <a:solidFill>
                  <a:schemeClr val="dk1"/>
                </a:solidFill>
                <a:latin typeface="Arial"/>
                <a:ea typeface="Arial"/>
                <a:cs typeface="Arial"/>
                <a:sym typeface="Arial"/>
              </a:defRPr>
            </a:lvl9pPr>
          </a:lstStyle>
          <a:p>
            <a:pPr>
              <a:buSzPct val="111111"/>
            </a:pPr>
            <a:r>
              <a:rPr lang="en-US" dirty="0"/>
              <a:t>Step 5: The MRAS Report</a:t>
            </a:r>
          </a:p>
        </p:txBody>
      </p:sp>
      <p:pic>
        <p:nvPicPr>
          <p:cNvPr id="345" name="Google Shape;345;p33" descr="The image contains text along with a Google Sheet used for source data for DAU MRAS training."/>
          <p:cNvPicPr preferRelativeResize="0"/>
          <p:nvPr/>
        </p:nvPicPr>
        <p:blipFill>
          <a:blip r:embed="rId4">
            <a:alphaModFix/>
          </a:blip>
          <a:stretch>
            <a:fillRect/>
          </a:stretch>
        </p:blipFill>
        <p:spPr>
          <a:xfrm>
            <a:off x="198625" y="1142997"/>
            <a:ext cx="5644425" cy="1985600"/>
          </a:xfrm>
          <a:prstGeom prst="rect">
            <a:avLst/>
          </a:prstGeom>
          <a:noFill/>
          <a:ln>
            <a:noFill/>
          </a:ln>
          <a:effectLst>
            <a:outerShdw blurRad="57150" dist="19050" dir="5400000" algn="bl" rotWithShape="0">
              <a:srgbClr val="000000">
                <a:alpha val="50000"/>
              </a:srgbClr>
            </a:outerShdw>
          </a:effectLst>
        </p:spPr>
      </p:pic>
      <p:sp>
        <p:nvSpPr>
          <p:cNvPr id="342" name="Google Shape;342;p33"/>
          <p:cNvSpPr txBox="1"/>
          <p:nvPr/>
        </p:nvSpPr>
        <p:spPr>
          <a:xfrm>
            <a:off x="5947425" y="1143000"/>
            <a:ext cx="3073800" cy="2709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3A3A3A"/>
                </a:solidFill>
                <a:latin typeface="Arial"/>
                <a:ea typeface="Arial"/>
                <a:cs typeface="Arial"/>
                <a:sym typeface="Arial"/>
              </a:rPr>
              <a:t>What Dana gets in one report cont.</a:t>
            </a:r>
            <a:endParaRPr dirty="0"/>
          </a:p>
        </p:txBody>
      </p:sp>
      <p:sp>
        <p:nvSpPr>
          <p:cNvPr id="343" name="Google Shape;343;p33"/>
          <p:cNvSpPr txBox="1"/>
          <p:nvPr/>
        </p:nvSpPr>
        <p:spPr>
          <a:xfrm>
            <a:off x="5947376" y="1481325"/>
            <a:ext cx="2794200" cy="455700"/>
          </a:xfrm>
          <a:prstGeom prst="rect">
            <a:avLst/>
          </a:prstGeom>
          <a:noFill/>
          <a:ln>
            <a:noFill/>
          </a:ln>
        </p:spPr>
        <p:txBody>
          <a:bodyPr spcFirstLastPara="1" wrap="square" lIns="45700" tIns="27425" rIns="45700" bIns="27425" anchor="t" anchorCtr="0">
            <a:spAutoFit/>
          </a:bodyPr>
          <a:lstStyle/>
          <a:p>
            <a:pPr marL="182880" marR="0" lvl="0" indent="-182880" algn="l" rtl="0">
              <a:lnSpc>
                <a:spcPct val="100000"/>
              </a:lnSpc>
              <a:spcBef>
                <a:spcPts val="400"/>
              </a:spcBef>
              <a:spcAft>
                <a:spcPts val="0"/>
              </a:spcAft>
              <a:buClr>
                <a:srgbClr val="000000"/>
              </a:buClr>
              <a:buSzPts val="1300"/>
              <a:buFont typeface="Arial"/>
              <a:buChar char="•"/>
            </a:pPr>
            <a:r>
              <a:rPr lang="en-US" sz="1300" dirty="0">
                <a:solidFill>
                  <a:srgbClr val="3A3A3A"/>
                </a:solidFill>
              </a:rPr>
              <a:t>An Excel file of all response data collected with each RFI</a:t>
            </a:r>
            <a:endParaRPr sz="1300" dirty="0">
              <a:solidFill>
                <a:srgbClr val="3A3A3A"/>
              </a:solidFill>
            </a:endParaRPr>
          </a:p>
        </p:txBody>
      </p:sp>
      <p:sp>
        <p:nvSpPr>
          <p:cNvPr id="347" name="Google Shape;347;p33"/>
          <p:cNvSpPr txBox="1"/>
          <p:nvPr/>
        </p:nvSpPr>
        <p:spPr>
          <a:xfrm>
            <a:off x="6427325" y="2644950"/>
            <a:ext cx="2593800" cy="6558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F26B21"/>
                </a:solidFill>
                <a:latin typeface="Arial"/>
                <a:ea typeface="Arial"/>
                <a:cs typeface="Arial"/>
                <a:sym typeface="Arial"/>
              </a:rPr>
              <a:t>Dana</a:t>
            </a:r>
            <a:r>
              <a:rPr lang="en-US" sz="1300" b="1" dirty="0">
                <a:solidFill>
                  <a:srgbClr val="F26B21"/>
                </a:solidFill>
              </a:rPr>
              <a:t> can conduct her own analysis with the raw data provided with each RFI.</a:t>
            </a:r>
            <a:endParaRPr dirty="0"/>
          </a:p>
        </p:txBody>
      </p:sp>
      <p:pic>
        <p:nvPicPr>
          <p:cNvPr id="346" name="Google Shape;346;p33" descr="The image contains text along with a Google Sheet used for receipt timestamps for source data."/>
          <p:cNvPicPr preferRelativeResize="0"/>
          <p:nvPr/>
        </p:nvPicPr>
        <p:blipFill>
          <a:blip r:embed="rId5">
            <a:alphaModFix/>
          </a:blip>
          <a:stretch>
            <a:fillRect/>
          </a:stretch>
        </p:blipFill>
        <p:spPr>
          <a:xfrm>
            <a:off x="1129075" y="3180871"/>
            <a:ext cx="5017374" cy="1426775"/>
          </a:xfrm>
          <a:prstGeom prst="rect">
            <a:avLst/>
          </a:prstGeom>
          <a:noFill/>
          <a:ln>
            <a:noFill/>
          </a:ln>
          <a:effectLst>
            <a:outerShdw blurRad="57150" dist="19050" dir="5400000" algn="bl" rotWithShape="0">
              <a:srgbClr val="000000">
                <a:alpha val="50000"/>
              </a:srgbClr>
            </a:outerShdw>
          </a:effectLst>
        </p:spPr>
      </p:pic>
      <p:sp>
        <p:nvSpPr>
          <p:cNvPr id="344" name="Google Shape;344;p33"/>
          <p:cNvSpPr txBox="1"/>
          <p:nvPr/>
        </p:nvSpPr>
        <p:spPr>
          <a:xfrm>
            <a:off x="421386" y="4897915"/>
            <a:ext cx="5943600" cy="2094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Screenshots: sample MRAS market research report</a:t>
            </a:r>
            <a:endParaRPr dirty="0"/>
          </a:p>
        </p:txBody>
      </p:sp>
      <p:sp>
        <p:nvSpPr>
          <p:cNvPr id="341" name="Google Shape;341;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22</a:t>
            </a:fld>
            <a:endParaRPr dirty="0"/>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3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Step 6: The Findings Change the Strategy</a:t>
            </a:r>
            <a:endParaRPr dirty="0"/>
          </a:p>
        </p:txBody>
      </p:sp>
      <p:graphicFrame>
        <p:nvGraphicFramePr>
          <p:cNvPr id="354" name="Google Shape;354;p34"/>
          <p:cNvGraphicFramePr/>
          <p:nvPr/>
        </p:nvGraphicFramePr>
        <p:xfrm>
          <a:off x="402336" y="1188720"/>
          <a:ext cx="8339325" cy="3346675"/>
        </p:xfrm>
        <a:graphic>
          <a:graphicData uri="http://schemas.openxmlformats.org/drawingml/2006/table">
            <a:tbl>
              <a:tblPr firstRow="1" bandRow="1">
                <a:noFill/>
                <a:tableStyleId>{45E0FD30-9F4B-4131-8AC1-A7A0F4AC4517}</a:tableStyleId>
              </a:tblPr>
              <a:tblGrid>
                <a:gridCol w="2240275">
                  <a:extLst>
                    <a:ext uri="{9D8B030D-6E8A-4147-A177-3AD203B41FA5}">
                      <a16:colId xmlns:a16="http://schemas.microsoft.com/office/drawing/2014/main" val="20000"/>
                    </a:ext>
                  </a:extLst>
                </a:gridCol>
                <a:gridCol w="3154675">
                  <a:extLst>
                    <a:ext uri="{9D8B030D-6E8A-4147-A177-3AD203B41FA5}">
                      <a16:colId xmlns:a16="http://schemas.microsoft.com/office/drawing/2014/main" val="20001"/>
                    </a:ext>
                  </a:extLst>
                </a:gridCol>
                <a:gridCol w="2944375">
                  <a:extLst>
                    <a:ext uri="{9D8B030D-6E8A-4147-A177-3AD203B41FA5}">
                      <a16:colId xmlns:a16="http://schemas.microsoft.com/office/drawing/2014/main" val="20002"/>
                    </a:ext>
                  </a:extLst>
                </a:gridCol>
              </a:tblGrid>
              <a:tr h="329175">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Dana assumed</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The market said</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FFFFFF"/>
                          </a:solidFill>
                        </a:rPr>
                        <a:t>Dana's decision</a:t>
                      </a:r>
                      <a:endParaRPr dirty="0"/>
                    </a:p>
                  </a:txBody>
                  <a:tcPr marL="73150" marR="73150" marT="27425" marB="27425" anchor="ctr">
                    <a:lnB w="9525" cap="flat" cmpd="sng">
                      <a:solidFill>
                        <a:srgbClr val="CFCFCF"/>
                      </a:solidFill>
                      <a:prstDash val="solid"/>
                      <a:round/>
                      <a:headEnd type="none" w="sm" len="sm"/>
                      <a:tailEnd type="none" w="sm" len="sm"/>
                    </a:lnB>
                    <a:solidFill>
                      <a:srgbClr val="595959"/>
                    </a:solidFill>
                  </a:tcPr>
                </a:tc>
                <a:extLst>
                  <a:ext uri="{0D108BD9-81ED-4DB2-BD59-A6C34878D82A}">
                    <a16:rowId xmlns:a16="http://schemas.microsoft.com/office/drawing/2014/main" val="10000"/>
                  </a:ext>
                </a:extLst>
              </a:tr>
              <a:tr h="603500">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2-hour response, 24/7, at all 12 sites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9 of 31 can commit to 2 hours everywhere; 14 can commit to 4 hours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Tiered response: 2 hours at 3 critical sites, 4 hours elsewhere</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1"/>
                  </a:ext>
                </a:extLst>
              </a:tr>
              <a:tr h="603500">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OEM certification required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Only 6 of 31 hold every OEM certification; most use manufacturer-trained technicians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OEM-certified or manufacturer-trained technicians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2"/>
                  </a:ext>
                </a:extLst>
              </a:tr>
              <a:tr h="603500">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One nationwide award</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Most small businesses cover one or two regions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Evaluate regional awards to widen competition</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3"/>
                  </a:ext>
                </a:extLst>
              </a:tr>
              <a:tr h="603500">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One hourly-rate pricing model</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Vendors usually price maintenance fixed price and repairs time-and-materials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7F7F7"/>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Fixed price for maintenance; T&amp;M with a ceiling for repairs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4"/>
                  </a:ext>
                </a:extLst>
              </a:tr>
              <a:tr h="603500">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Unrestricted competition</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0" i="0" u="none" strike="noStrike" cap="none" dirty="0">
                          <a:solidFill>
                            <a:srgbClr val="3A3A3A"/>
                          </a:solidFill>
                        </a:rPr>
                        <a:t>22 of 31 respondents are small businesses</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None/>
                      </a:pPr>
                      <a:r>
                        <a:rPr lang="en-US" sz="1200" b="1" i="0" u="none" strike="noStrike" cap="none" dirty="0">
                          <a:solidFill>
                            <a:srgbClr val="3A3A3A"/>
                          </a:solidFill>
                        </a:rPr>
                        <a:t>Evaluate a small business set-aside (Rule of Two)</a:t>
                      </a:r>
                      <a:endParaRPr dirty="0"/>
                    </a:p>
                  </a:txBody>
                  <a:tcPr marL="73150" marR="73150" marT="27425" marB="27425" anchor="ctr">
                    <a:lnT w="9525" cap="flat" cmpd="sng">
                      <a:solidFill>
                        <a:srgbClr val="CFCFCF"/>
                      </a:solidFill>
                      <a:prstDash val="solid"/>
                      <a:round/>
                      <a:headEnd type="none" w="sm" len="sm"/>
                      <a:tailEnd type="none" w="sm" len="sm"/>
                    </a:lnT>
                    <a:lnB w="9525" cap="flat" cmpd="sng">
                      <a:solidFill>
                        <a:srgbClr val="CFCFCF"/>
                      </a:solidFill>
                      <a:prstDash val="solid"/>
                      <a:round/>
                      <a:headEnd type="none" w="sm" len="sm"/>
                      <a:tailEnd type="none" w="sm" len="sm"/>
                    </a:lnB>
                    <a:solidFill>
                      <a:srgbClr val="FDEEE4"/>
                    </a:solidFill>
                  </a:tcPr>
                </a:tc>
                <a:extLst>
                  <a:ext uri="{0D108BD9-81ED-4DB2-BD59-A6C34878D82A}">
                    <a16:rowId xmlns:a16="http://schemas.microsoft.com/office/drawing/2014/main" val="10005"/>
                  </a:ext>
                </a:extLst>
              </a:tr>
            </a:tbl>
          </a:graphicData>
        </a:graphic>
      </p:graphicFrame>
      <p:sp>
        <p:nvSpPr>
          <p:cNvPr id="355" name="Google Shape;355;p34"/>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scenario for illustration</a:t>
            </a:r>
            <a:endParaRPr dirty="0"/>
          </a:p>
        </p:txBody>
      </p:sp>
      <p:sp>
        <p:nvSpPr>
          <p:cNvPr id="353" name="Google Shape;353;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23</a:t>
            </a:fld>
            <a:endParaRPr dirty="0"/>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7. Developing the PWS from Market Data</a:t>
            </a:r>
            <a:endParaRPr dirty="0"/>
          </a:p>
        </p:txBody>
      </p:sp>
      <p:sp>
        <p:nvSpPr>
          <p:cNvPr id="362" name="Google Shape;362;p35" descr="This image shows the PWS version 1 text, which defines: &quot;The contractor shall provide maintenance and repair services for UPS systems at 12 field offices.&quot;"/>
          <p:cNvSpPr/>
          <p:nvPr/>
        </p:nvSpPr>
        <p:spPr>
          <a:xfrm>
            <a:off x="402336" y="1188720"/>
            <a:ext cx="3840480" cy="27432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363" name="Google Shape;363;p35"/>
          <p:cNvSpPr/>
          <p:nvPr/>
        </p:nvSpPr>
        <p:spPr>
          <a:xfrm>
            <a:off x="402336" y="1188720"/>
            <a:ext cx="3840480" cy="365760"/>
          </a:xfrm>
          <a:prstGeom prst="roundRect">
            <a:avLst>
              <a:gd name="adj" fmla="val 20000"/>
            </a:avLst>
          </a:prstGeom>
          <a:solidFill>
            <a:srgbClr val="595959"/>
          </a:solidFill>
          <a:ln>
            <a:noFill/>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300" b="1" i="0" u="none" strike="noStrike" cap="none" dirty="0">
                <a:solidFill>
                  <a:srgbClr val="FFFFFF"/>
                </a:solidFill>
                <a:latin typeface="Arial"/>
                <a:ea typeface="Arial"/>
                <a:cs typeface="Arial"/>
                <a:sym typeface="Arial"/>
              </a:rPr>
              <a:t>PWS version 1: before MRAS</a:t>
            </a:r>
            <a:endParaRPr dirty="0"/>
          </a:p>
        </p:txBody>
      </p:sp>
      <p:sp>
        <p:nvSpPr>
          <p:cNvPr id="364" name="Google Shape;364;p35"/>
          <p:cNvSpPr txBox="1"/>
          <p:nvPr/>
        </p:nvSpPr>
        <p:spPr>
          <a:xfrm>
            <a:off x="512064" y="1645920"/>
            <a:ext cx="3621000" cy="16485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The contractor shall provide maintenance and repair services for UPS systems at 12 field offices.</a:t>
            </a:r>
            <a:endParaRPr dirty="0"/>
          </a:p>
          <a:p>
            <a:pPr marL="182880" marR="0" lvl="0" indent="-182880" algn="l" rtl="0">
              <a:lnSpc>
                <a:spcPct val="100000"/>
              </a:lnSpc>
              <a:spcBef>
                <a:spcPts val="6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2-hour on-site response, 24/7/365, every site</a:t>
            </a:r>
            <a:endParaRPr dirty="0"/>
          </a:p>
          <a:p>
            <a:pPr marL="182880" marR="0" lvl="0" indent="-182880" algn="l" rtl="0">
              <a:lnSpc>
                <a:spcPct val="100000"/>
              </a:lnSpc>
              <a:spcBef>
                <a:spcPts val="3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OEM-certified technicians</a:t>
            </a:r>
            <a:endParaRPr dirty="0"/>
          </a:p>
          <a:p>
            <a:pPr marL="182880" marR="0" lvl="0" indent="-182880" algn="l" rtl="0">
              <a:lnSpc>
                <a:spcPct val="100000"/>
              </a:lnSpc>
              <a:spcBef>
                <a:spcPts val="3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Single nationwide award</a:t>
            </a:r>
            <a:endParaRPr dirty="0"/>
          </a:p>
          <a:p>
            <a:pPr marL="182880" marR="0" lvl="0" indent="-182880" algn="l" rtl="0">
              <a:lnSpc>
                <a:spcPct val="100000"/>
              </a:lnSpc>
              <a:spcBef>
                <a:spcPts val="3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Hourly rates</a:t>
            </a:r>
            <a:endParaRPr dirty="0"/>
          </a:p>
        </p:txBody>
      </p:sp>
      <p:sp>
        <p:nvSpPr>
          <p:cNvPr id="365" name="Google Shape;365;p35">
            <a:extLst>
              <a:ext uri="{C183D7F6-B498-43B3-948B-1728B52AA6E4}">
                <adec:decorative xmlns:adec="http://schemas.microsoft.com/office/drawing/2017/decorative" val="1"/>
              </a:ext>
            </a:extLst>
          </p:cNvPr>
          <p:cNvSpPr/>
          <p:nvPr/>
        </p:nvSpPr>
        <p:spPr>
          <a:xfrm>
            <a:off x="4334256" y="2423160"/>
            <a:ext cx="329184" cy="365760"/>
          </a:xfrm>
          <a:prstGeom prst="rightArrow">
            <a:avLst>
              <a:gd name="adj1" fmla="val 50000"/>
              <a:gd name="adj2" fmla="val 50000"/>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366" name="Google Shape;366;p35" descr="This image shows the PWS version 2 text, which defines: &quot;The contractor shall provide preventive maintenance and repair services for the UPS systems listed in Attachment A.&quot;"/>
          <p:cNvSpPr/>
          <p:nvPr/>
        </p:nvSpPr>
        <p:spPr>
          <a:xfrm>
            <a:off x="4718304" y="1188720"/>
            <a:ext cx="4023360" cy="2743200"/>
          </a:xfrm>
          <a:prstGeom prst="roundRect">
            <a:avLst>
              <a:gd name="adj" fmla="val 5000"/>
            </a:avLst>
          </a:prstGeom>
          <a:solidFill>
            <a:srgbClr val="FDEEE4"/>
          </a:solidFill>
          <a:ln w="9525" cap="flat" cmpd="sng">
            <a:solidFill>
              <a:srgbClr val="F26B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367" name="Google Shape;367;p35"/>
          <p:cNvSpPr/>
          <p:nvPr/>
        </p:nvSpPr>
        <p:spPr>
          <a:xfrm>
            <a:off x="4718304" y="1188720"/>
            <a:ext cx="4023360" cy="365760"/>
          </a:xfrm>
          <a:prstGeom prst="roundRect">
            <a:avLst>
              <a:gd name="adj" fmla="val 20000"/>
            </a:avLst>
          </a:prstGeom>
          <a:solidFill>
            <a:srgbClr val="F26B21"/>
          </a:solidFill>
          <a:ln>
            <a:noFill/>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300" b="1" i="0" u="none" strike="noStrike" cap="none" dirty="0">
                <a:solidFill>
                  <a:srgbClr val="FFFFFF"/>
                </a:solidFill>
                <a:latin typeface="Arial"/>
                <a:ea typeface="Arial"/>
                <a:cs typeface="Arial"/>
                <a:sym typeface="Arial"/>
              </a:rPr>
              <a:t>PWS version 2: informed by the report</a:t>
            </a:r>
            <a:endParaRPr dirty="0"/>
          </a:p>
        </p:txBody>
      </p:sp>
      <p:sp>
        <p:nvSpPr>
          <p:cNvPr id="368" name="Google Shape;368;p35"/>
          <p:cNvSpPr txBox="1"/>
          <p:nvPr/>
        </p:nvSpPr>
        <p:spPr>
          <a:xfrm>
            <a:off x="4828032" y="1645920"/>
            <a:ext cx="3803904" cy="22860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0" i="0" u="none" strike="noStrike" cap="none" dirty="0">
                <a:solidFill>
                  <a:srgbClr val="3A3A3A"/>
                </a:solidFill>
                <a:latin typeface="Arial"/>
                <a:ea typeface="Arial"/>
                <a:cs typeface="Arial"/>
                <a:sym typeface="Arial"/>
              </a:rPr>
              <a:t>The contractor shall provide preventive maintenance and repair services for the UPS systems listed in Attachment A.</a:t>
            </a:r>
            <a:endParaRPr dirty="0"/>
          </a:p>
          <a:p>
            <a:pPr marL="182880" marR="0" lvl="0" indent="-182880" algn="l" rtl="0">
              <a:lnSpc>
                <a:spcPct val="100000"/>
              </a:lnSpc>
              <a:spcBef>
                <a:spcPts val="6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Response: 2 hours at 3 critical sites; 4 hours at 9 sites</a:t>
            </a:r>
            <a:endParaRPr dirty="0"/>
          </a:p>
          <a:p>
            <a:pPr marL="182880" marR="0" lvl="0" indent="-182880" algn="l" rtl="0">
              <a:lnSpc>
                <a:spcPct val="100000"/>
              </a:lnSpc>
              <a:spcBef>
                <a:spcPts val="3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OEM-certified or manufacturer-trained technicians</a:t>
            </a:r>
            <a:endParaRPr dirty="0"/>
          </a:p>
          <a:p>
            <a:pPr marL="182880" marR="0" lvl="0" indent="-182880" algn="l" rtl="0">
              <a:lnSpc>
                <a:spcPct val="100000"/>
              </a:lnSpc>
              <a:spcBef>
                <a:spcPts val="3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Regional awards under evaluation</a:t>
            </a:r>
            <a:endParaRPr dirty="0"/>
          </a:p>
          <a:p>
            <a:pPr marL="182880" marR="0" lvl="0" indent="-182880" algn="l" rtl="0">
              <a:lnSpc>
                <a:spcPct val="100000"/>
              </a:lnSpc>
              <a:spcBef>
                <a:spcPts val="300"/>
              </a:spcBef>
              <a:spcAft>
                <a:spcPts val="0"/>
              </a:spcAft>
              <a:buClr>
                <a:srgbClr val="000000"/>
              </a:buClr>
              <a:buSzPts val="1300"/>
              <a:buFont typeface="Arial"/>
              <a:buChar char="•"/>
            </a:pPr>
            <a:r>
              <a:rPr lang="en-US" sz="1300" b="0" i="0" u="none" strike="noStrike" cap="none" dirty="0">
                <a:solidFill>
                  <a:srgbClr val="3A3A3A"/>
                </a:solidFill>
                <a:latin typeface="Arial"/>
                <a:ea typeface="Arial"/>
                <a:cs typeface="Arial"/>
                <a:sym typeface="Arial"/>
              </a:rPr>
              <a:t>Fixed price maintenance; T&amp;M repairs with a ceiling</a:t>
            </a:r>
            <a:endParaRPr dirty="0"/>
          </a:p>
        </p:txBody>
      </p:sp>
      <p:sp>
        <p:nvSpPr>
          <p:cNvPr id="369" name="Google Shape;369;p35"/>
          <p:cNvSpPr txBox="1"/>
          <p:nvPr/>
        </p:nvSpPr>
        <p:spPr>
          <a:xfrm>
            <a:off x="402336" y="4069080"/>
            <a:ext cx="8339327" cy="36576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500" b="1" i="0" u="none" strike="noStrike" cap="none" dirty="0">
                <a:solidFill>
                  <a:srgbClr val="F26B21"/>
                </a:solidFill>
                <a:latin typeface="Arial"/>
                <a:ea typeface="Arial"/>
                <a:cs typeface="Arial"/>
                <a:sym typeface="Arial"/>
              </a:rPr>
              <a:t>Every change traces back to a market research finding.</a:t>
            </a:r>
            <a:endParaRPr dirty="0"/>
          </a:p>
        </p:txBody>
      </p:sp>
      <p:sp>
        <p:nvSpPr>
          <p:cNvPr id="370" name="Google Shape;370;p35"/>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scenario for illustration</a:t>
            </a:r>
            <a:endParaRPr dirty="0"/>
          </a:p>
        </p:txBody>
      </p:sp>
      <p:sp>
        <p:nvSpPr>
          <p:cNvPr id="361" name="Google Shape;361;p3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24</a:t>
            </a:fld>
            <a:endParaRPr dirty="0"/>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The Results</a:t>
            </a:r>
            <a:endParaRPr dirty="0"/>
          </a:p>
        </p:txBody>
      </p:sp>
      <p:sp>
        <p:nvSpPr>
          <p:cNvPr id="377" name="Google Shape;377;p36"/>
          <p:cNvSpPr/>
          <p:nvPr/>
        </p:nvSpPr>
        <p:spPr>
          <a:xfrm>
            <a:off x="402336" y="1188720"/>
            <a:ext cx="1481328" cy="822960"/>
          </a:xfrm>
          <a:prstGeom prst="homePlate">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1</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Bad requirement</a:t>
            </a:r>
            <a:endParaRPr dirty="0"/>
          </a:p>
        </p:txBody>
      </p:sp>
      <p:sp>
        <p:nvSpPr>
          <p:cNvPr id="379" name="Google Shape;379;p36"/>
          <p:cNvSpPr/>
          <p:nvPr/>
        </p:nvSpPr>
        <p:spPr>
          <a:xfrm>
            <a:off x="1773936" y="118872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2</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Assumptions</a:t>
            </a:r>
            <a:endParaRPr dirty="0"/>
          </a:p>
        </p:txBody>
      </p:sp>
      <p:sp>
        <p:nvSpPr>
          <p:cNvPr id="381" name="Google Shape;381;p36"/>
          <p:cNvSpPr/>
          <p:nvPr/>
        </p:nvSpPr>
        <p:spPr>
          <a:xfrm>
            <a:off x="3145536" y="118872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3</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Market research</a:t>
            </a:r>
            <a:endParaRPr dirty="0"/>
          </a:p>
        </p:txBody>
      </p:sp>
      <p:sp>
        <p:nvSpPr>
          <p:cNvPr id="383" name="Google Shape;383;p36"/>
          <p:cNvSpPr/>
          <p:nvPr/>
        </p:nvSpPr>
        <p:spPr>
          <a:xfrm>
            <a:off x="4517136" y="118872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4</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New information</a:t>
            </a:r>
            <a:endParaRPr dirty="0"/>
          </a:p>
        </p:txBody>
      </p:sp>
      <p:sp>
        <p:nvSpPr>
          <p:cNvPr id="385" name="Google Shape;385;p36"/>
          <p:cNvSpPr/>
          <p:nvPr/>
        </p:nvSpPr>
        <p:spPr>
          <a:xfrm>
            <a:off x="5888736" y="1188720"/>
            <a:ext cx="1481328" cy="822960"/>
          </a:xfrm>
          <a:prstGeom prst="chevron">
            <a:avLst>
              <a:gd name="adj" fmla="val 25000"/>
            </a:avLst>
          </a:prstGeom>
          <a:solidFill>
            <a:srgbClr val="595959"/>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5</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Better strategy</a:t>
            </a:r>
            <a:endParaRPr dirty="0"/>
          </a:p>
        </p:txBody>
      </p:sp>
      <p:sp>
        <p:nvSpPr>
          <p:cNvPr id="387" name="Google Shape;387;p36"/>
          <p:cNvSpPr/>
          <p:nvPr/>
        </p:nvSpPr>
        <p:spPr>
          <a:xfrm>
            <a:off x="7260336" y="1188720"/>
            <a:ext cx="1481328" cy="822960"/>
          </a:xfrm>
          <a:prstGeom prst="chevron">
            <a:avLst>
              <a:gd name="adj" fmla="val 25000"/>
            </a:avLst>
          </a:prstGeom>
          <a:solidFill>
            <a:srgbClr val="F26B21"/>
          </a:solidFill>
          <a:ln>
            <a:noFill/>
          </a:ln>
        </p:spPr>
        <p:txBody>
          <a:bodyPr spcFirstLastPara="1" wrap="square" lIns="18275" tIns="0" rIns="0" bIns="0" anchor="ctr" anchorCtr="0">
            <a:noAutofit/>
          </a:bodyPr>
          <a:lstStyle/>
          <a:p>
            <a:pPr marL="0" marR="0" lvl="0" indent="0" algn="ctr" rtl="0">
              <a:lnSpc>
                <a:spcPct val="100000"/>
              </a:lnSpc>
              <a:spcBef>
                <a:spcPts val="0"/>
              </a:spcBef>
              <a:spcAft>
                <a:spcPts val="0"/>
              </a:spcAft>
              <a:buNone/>
            </a:pPr>
            <a:r>
              <a:rPr lang="en-US" sz="1400" b="1" i="0" u="none" strike="noStrike" cap="none" dirty="0">
                <a:solidFill>
                  <a:srgbClr val="FFFFFF"/>
                </a:solidFill>
                <a:latin typeface="Arial"/>
                <a:ea typeface="Arial"/>
                <a:cs typeface="Arial"/>
                <a:sym typeface="Arial"/>
              </a:rPr>
              <a:t>6</a:t>
            </a:r>
            <a:endParaRPr dirty="0"/>
          </a:p>
          <a:p>
            <a:pPr marL="0" marR="0" lvl="0" indent="0" algn="ctr" rtl="0">
              <a:lnSpc>
                <a:spcPct val="100000"/>
              </a:lnSpc>
              <a:spcBef>
                <a:spcPts val="0"/>
              </a:spcBef>
              <a:spcAft>
                <a:spcPts val="0"/>
              </a:spcAft>
              <a:buNone/>
            </a:pPr>
            <a:r>
              <a:rPr lang="en-US" sz="1200" b="1" i="0" u="none" strike="noStrike" cap="none" dirty="0">
                <a:solidFill>
                  <a:srgbClr val="FFFFFF"/>
                </a:solidFill>
                <a:latin typeface="Arial"/>
                <a:ea typeface="Arial"/>
                <a:cs typeface="Arial"/>
                <a:sym typeface="Arial"/>
              </a:rPr>
              <a:t>Better outcome</a:t>
            </a:r>
            <a:endParaRPr dirty="0"/>
          </a:p>
        </p:txBody>
      </p:sp>
      <p:sp>
        <p:nvSpPr>
          <p:cNvPr id="378" name="Google Shape;378;p36"/>
          <p:cNvSpPr/>
          <p:nvPr/>
        </p:nvSpPr>
        <p:spPr>
          <a:xfrm>
            <a:off x="438912" y="2148840"/>
            <a:ext cx="1316736" cy="1371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UPS maintenance and repair, as first written</a:t>
            </a:r>
            <a:endParaRPr dirty="0"/>
          </a:p>
        </p:txBody>
      </p:sp>
      <p:sp>
        <p:nvSpPr>
          <p:cNvPr id="380" name="Google Shape;380;p36"/>
          <p:cNvSpPr/>
          <p:nvPr/>
        </p:nvSpPr>
        <p:spPr>
          <a:xfrm>
            <a:off x="1810512" y="2148840"/>
            <a:ext cx="1316736" cy="1371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2-hour response, OEM-only, one nationwide award</a:t>
            </a:r>
            <a:endParaRPr dirty="0"/>
          </a:p>
        </p:txBody>
      </p:sp>
      <p:sp>
        <p:nvSpPr>
          <p:cNvPr id="382" name="Google Shape;382;p36"/>
          <p:cNvSpPr/>
          <p:nvPr/>
        </p:nvSpPr>
        <p:spPr>
          <a:xfrm>
            <a:off x="3182112" y="2148840"/>
            <a:ext cx="1316736" cy="1371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MRAS RFI with tailored technical questions</a:t>
            </a:r>
            <a:endParaRPr dirty="0"/>
          </a:p>
        </p:txBody>
      </p:sp>
      <p:sp>
        <p:nvSpPr>
          <p:cNvPr id="384" name="Google Shape;384;p36"/>
          <p:cNvSpPr/>
          <p:nvPr/>
        </p:nvSpPr>
        <p:spPr>
          <a:xfrm>
            <a:off x="4553712" y="2148840"/>
            <a:ext cx="1316736" cy="1371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31 responses on tiers, certifications and pricing</a:t>
            </a:r>
            <a:endParaRPr dirty="0"/>
          </a:p>
        </p:txBody>
      </p:sp>
      <p:sp>
        <p:nvSpPr>
          <p:cNvPr id="386" name="Google Shape;386;p36"/>
          <p:cNvSpPr/>
          <p:nvPr/>
        </p:nvSpPr>
        <p:spPr>
          <a:xfrm>
            <a:off x="5925312" y="2148840"/>
            <a:ext cx="1316736" cy="1371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Tiered PWS, regional awards, set-aside evaluated</a:t>
            </a:r>
            <a:endParaRPr dirty="0"/>
          </a:p>
        </p:txBody>
      </p:sp>
      <p:sp>
        <p:nvSpPr>
          <p:cNvPr id="388" name="Google Shape;388;p36"/>
          <p:cNvSpPr/>
          <p:nvPr/>
        </p:nvSpPr>
        <p:spPr>
          <a:xfrm>
            <a:off x="7296912" y="2148840"/>
            <a:ext cx="1316736" cy="1371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91425" rIns="73150" bIns="27425" anchor="t" anchorCtr="0">
            <a:noAutofit/>
          </a:bodyPr>
          <a:lstStyle/>
          <a:p>
            <a:pPr marL="0" marR="0" lvl="0" indent="0" algn="l" rtl="0">
              <a:lnSpc>
                <a:spcPct val="100000"/>
              </a:lnSpc>
              <a:spcBef>
                <a:spcPts val="0"/>
              </a:spcBef>
              <a:spcAft>
                <a:spcPts val="0"/>
              </a:spcAft>
              <a:buNone/>
            </a:pPr>
            <a:r>
              <a:rPr lang="en-US" sz="1200" b="0" i="0" u="none" strike="noStrike" cap="none" dirty="0">
                <a:solidFill>
                  <a:srgbClr val="3A3A3A"/>
                </a:solidFill>
                <a:latin typeface="Arial"/>
                <a:ea typeface="Arial"/>
                <a:cs typeface="Arial"/>
                <a:sym typeface="Arial"/>
              </a:rPr>
              <a:t>A requirement industry can price and more of the market able to compete</a:t>
            </a:r>
            <a:endParaRPr dirty="0"/>
          </a:p>
        </p:txBody>
      </p:sp>
      <p:sp>
        <p:nvSpPr>
          <p:cNvPr id="389" name="Google Shape;389;p36"/>
          <p:cNvSpPr/>
          <p:nvPr/>
        </p:nvSpPr>
        <p:spPr>
          <a:xfrm>
            <a:off x="402336" y="3794760"/>
            <a:ext cx="8339327" cy="777240"/>
          </a:xfrm>
          <a:prstGeom prst="roundRect">
            <a:avLst>
              <a:gd name="adj" fmla="val 12000"/>
            </a:avLst>
          </a:prstGeom>
          <a:solidFill>
            <a:srgbClr val="FDEEE4"/>
          </a:solidFill>
          <a:ln w="9525" cap="flat" cmpd="sng">
            <a:solidFill>
              <a:srgbClr val="F26B21"/>
            </a:solidFill>
            <a:prstDash val="solid"/>
            <a:round/>
            <a:headEnd type="none" w="sm" len="sm"/>
            <a:tailEnd type="none" w="sm" len="sm"/>
          </a:ln>
        </p:spPr>
        <p:txBody>
          <a:bodyPr spcFirstLastPara="1" wrap="square" lIns="45700" tIns="27425" rIns="45700" bIns="27425" anchor="ctr" anchorCtr="0">
            <a:noAutofit/>
          </a:bodyPr>
          <a:lstStyle/>
          <a:p>
            <a:pPr marL="0" marR="0" lvl="0" indent="0" algn="ctr" rtl="0">
              <a:lnSpc>
                <a:spcPct val="100000"/>
              </a:lnSpc>
              <a:spcBef>
                <a:spcPts val="0"/>
              </a:spcBef>
              <a:spcAft>
                <a:spcPts val="0"/>
              </a:spcAft>
              <a:buNone/>
            </a:pPr>
            <a:r>
              <a:rPr lang="en-US" sz="1800" b="1" i="0" u="none" strike="noStrike" cap="none" dirty="0">
                <a:solidFill>
                  <a:srgbClr val="3A3A3A"/>
                </a:solidFill>
                <a:latin typeface="Arial"/>
                <a:ea typeface="Arial"/>
                <a:cs typeface="Arial"/>
                <a:sym typeface="Arial"/>
              </a:rPr>
              <a:t>The deliverable isn't a list of vendors.</a:t>
            </a:r>
            <a:endParaRPr dirty="0"/>
          </a:p>
          <a:p>
            <a:pPr marL="0" marR="0" lvl="0" indent="0" algn="ctr" rtl="0">
              <a:lnSpc>
                <a:spcPct val="100000"/>
              </a:lnSpc>
              <a:spcBef>
                <a:spcPts val="0"/>
              </a:spcBef>
              <a:spcAft>
                <a:spcPts val="0"/>
              </a:spcAft>
              <a:buNone/>
            </a:pPr>
            <a:r>
              <a:rPr lang="en-US" sz="1800" b="1" i="0" u="none" strike="noStrike" cap="none" dirty="0">
                <a:solidFill>
                  <a:srgbClr val="F26B21"/>
                </a:solidFill>
                <a:latin typeface="Arial"/>
                <a:ea typeface="Arial"/>
                <a:cs typeface="Arial"/>
                <a:sym typeface="Arial"/>
              </a:rPr>
              <a:t>The deliverable is better acquisition intelligence.</a:t>
            </a:r>
            <a:endParaRPr dirty="0"/>
          </a:p>
        </p:txBody>
      </p:sp>
      <p:sp>
        <p:nvSpPr>
          <p:cNvPr id="390" name="Google Shape;390;p36"/>
          <p:cNvSpPr txBox="1"/>
          <p:nvPr/>
        </p:nvSpPr>
        <p:spPr>
          <a:xfrm>
            <a:off x="402336" y="4663440"/>
            <a:ext cx="5943600" cy="228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000" b="0" i="1" u="none" strike="noStrike" cap="none" dirty="0">
                <a:solidFill>
                  <a:srgbClr val="6B6B6B"/>
                </a:solidFill>
                <a:latin typeface="Arial"/>
                <a:ea typeface="Arial"/>
                <a:cs typeface="Arial"/>
                <a:sym typeface="Arial"/>
              </a:rPr>
              <a:t>Fictional scenario for illustration</a:t>
            </a:r>
            <a:endParaRPr dirty="0"/>
          </a:p>
        </p:txBody>
      </p:sp>
      <p:sp>
        <p:nvSpPr>
          <p:cNvPr id="376" name="Google Shape;376;p3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25</a:t>
            </a:fld>
            <a:endParaRPr dirty="0"/>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7"/>
          <p:cNvSpPr txBox="1">
            <a:spLocks noGrp="1"/>
          </p:cNvSpPr>
          <p:nvPr>
            <p:ph type="title"/>
          </p:nvPr>
        </p:nvSpPr>
        <p:spPr>
          <a:xfrm>
            <a:off x="457200" y="205978"/>
            <a:ext cx="8229600" cy="857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2500" dirty="0">
                <a:solidFill>
                  <a:schemeClr val="dk1"/>
                </a:solidFill>
              </a:rPr>
              <a:t>Beyond the RFI, linking to the RFQ</a:t>
            </a:r>
            <a:endParaRPr sz="2500" dirty="0">
              <a:solidFill>
                <a:schemeClr val="dk1"/>
              </a:solidFill>
            </a:endParaRPr>
          </a:p>
          <a:p>
            <a:pPr marL="0" lvl="0" indent="0" algn="r" rtl="0">
              <a:lnSpc>
                <a:spcPct val="100000"/>
              </a:lnSpc>
              <a:spcBef>
                <a:spcPts val="0"/>
              </a:spcBef>
              <a:spcAft>
                <a:spcPts val="0"/>
              </a:spcAft>
              <a:buSzPts val="1400"/>
              <a:buNone/>
            </a:pPr>
            <a:endParaRPr dirty="0"/>
          </a:p>
        </p:txBody>
      </p:sp>
      <p:sp>
        <p:nvSpPr>
          <p:cNvPr id="398" name="Google Shape;398;p37"/>
          <p:cNvSpPr txBox="1">
            <a:spLocks noGrp="1"/>
          </p:cNvSpPr>
          <p:nvPr>
            <p:ph type="body" idx="1"/>
          </p:nvPr>
        </p:nvSpPr>
        <p:spPr>
          <a:xfrm>
            <a:off x="343550" y="989000"/>
            <a:ext cx="8229600" cy="1715400"/>
          </a:xfrm>
          <a:prstGeom prst="rect">
            <a:avLst/>
          </a:prstGeom>
          <a:noFill/>
          <a:ln>
            <a:noFill/>
          </a:ln>
        </p:spPr>
        <p:txBody>
          <a:bodyPr spcFirstLastPara="1" wrap="square" lIns="91425" tIns="91425" rIns="91425" bIns="91425" anchor="t" anchorCtr="0">
            <a:noAutofit/>
          </a:bodyPr>
          <a:lstStyle/>
          <a:p>
            <a:pPr marL="457200" lvl="0" indent="-317500" algn="l" rtl="0">
              <a:lnSpc>
                <a:spcPct val="100000"/>
              </a:lnSpc>
              <a:spcBef>
                <a:spcPts val="400"/>
              </a:spcBef>
              <a:spcAft>
                <a:spcPts val="0"/>
              </a:spcAft>
              <a:buClr>
                <a:schemeClr val="dk2"/>
              </a:buClr>
              <a:buSzPts val="1400"/>
              <a:buChar char="●"/>
            </a:pPr>
            <a:r>
              <a:rPr lang="en-US" dirty="0">
                <a:solidFill>
                  <a:schemeClr val="dk2"/>
                </a:solidFill>
              </a:rPr>
              <a:t>Customers can link a previously posted RFI when creating an RFQ in eBuy.</a:t>
            </a:r>
            <a:br>
              <a:rPr lang="en-US" dirty="0">
                <a:solidFill>
                  <a:schemeClr val="dk2"/>
                </a:solidFill>
              </a:rPr>
            </a:br>
            <a:endParaRPr dirty="0">
              <a:solidFill>
                <a:schemeClr val="dk2"/>
              </a:solidFill>
            </a:endParaRPr>
          </a:p>
          <a:p>
            <a:pPr marL="457200" lvl="0" indent="-317500" algn="l" rtl="0">
              <a:lnSpc>
                <a:spcPct val="100000"/>
              </a:lnSpc>
              <a:spcBef>
                <a:spcPts val="0"/>
              </a:spcBef>
              <a:spcAft>
                <a:spcPts val="0"/>
              </a:spcAft>
              <a:buClr>
                <a:schemeClr val="dk2"/>
              </a:buClr>
              <a:buSzPts val="1400"/>
              <a:buChar char="●"/>
            </a:pPr>
            <a:r>
              <a:rPr lang="en-US" dirty="0">
                <a:solidFill>
                  <a:schemeClr val="dk2"/>
                </a:solidFill>
              </a:rPr>
              <a:t>Sharing the RFI number gives vendors added context, improving their understanding of the requirement and acquisition lifecycle.</a:t>
            </a:r>
            <a:endParaRPr dirty="0">
              <a:solidFill>
                <a:schemeClr val="dk2"/>
              </a:solidFill>
            </a:endParaRPr>
          </a:p>
        </p:txBody>
      </p:sp>
      <p:pic>
        <p:nvPicPr>
          <p:cNvPr id="397" name="Google Shape;397;p37" descr="Image of selection to have the RFI info included with the RFQ"/>
          <p:cNvPicPr preferRelativeResize="0"/>
          <p:nvPr/>
        </p:nvPicPr>
        <p:blipFill rotWithShape="1">
          <a:blip r:embed="rId4">
            <a:alphaModFix/>
          </a:blip>
          <a:srcRect/>
          <a:stretch/>
        </p:blipFill>
        <p:spPr>
          <a:xfrm>
            <a:off x="1190425" y="3062725"/>
            <a:ext cx="5867400" cy="1583025"/>
          </a:xfrm>
          <a:prstGeom prst="rect">
            <a:avLst/>
          </a:prstGeom>
          <a:noFill/>
          <a:ln>
            <a:noFill/>
          </a:ln>
          <a:effectLst>
            <a:outerShdw blurRad="57150" dist="38100" dir="5400000" algn="bl" rotWithShape="0">
              <a:srgbClr val="000000">
                <a:alpha val="50200"/>
              </a:srgbClr>
            </a:outerShdw>
          </a:effectLst>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Common Market Research Mistakes</a:t>
            </a:r>
            <a:endParaRPr dirty="0"/>
          </a:p>
        </p:txBody>
      </p:sp>
      <p:sp>
        <p:nvSpPr>
          <p:cNvPr id="405" name="Google Shape;405;p38"/>
          <p:cNvSpPr txBox="1"/>
          <p:nvPr/>
        </p:nvSpPr>
        <p:spPr>
          <a:xfrm>
            <a:off x="402336" y="987552"/>
            <a:ext cx="8339327" cy="292608"/>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0" i="0" u="none" strike="noStrike" cap="none" dirty="0">
                <a:solidFill>
                  <a:srgbClr val="6B6B6B"/>
                </a:solidFill>
                <a:latin typeface="Arial"/>
                <a:ea typeface="Arial"/>
                <a:cs typeface="Arial"/>
                <a:sym typeface="Arial"/>
              </a:rPr>
              <a:t>Here's what we see every week</a:t>
            </a:r>
            <a:endParaRPr dirty="0"/>
          </a:p>
        </p:txBody>
      </p:sp>
      <p:pic>
        <p:nvPicPr>
          <p:cNvPr id="426" name="Google Shape;426;p38">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7338009" y="140123"/>
            <a:ext cx="1494300" cy="1067100"/>
          </a:xfrm>
          <a:prstGeom prst="roundRect">
            <a:avLst>
              <a:gd name="adj" fmla="val 16667"/>
            </a:avLst>
          </a:prstGeom>
          <a:noFill/>
          <a:ln>
            <a:noFill/>
          </a:ln>
          <a:effectLst>
            <a:outerShdw blurRad="57150" dist="19050" dir="5400000" algn="bl" rotWithShape="0">
              <a:srgbClr val="000000">
                <a:alpha val="50000"/>
              </a:srgbClr>
            </a:outerShdw>
          </a:effectLst>
        </p:spPr>
      </p:pic>
      <p:sp>
        <p:nvSpPr>
          <p:cNvPr id="406" name="Google Shape;406;p38" descr="This image shows the common market research mistakes text, which defines: &quot;We've always bought it this way.&quot;"/>
          <p:cNvSpPr/>
          <p:nvPr/>
        </p:nvSpPr>
        <p:spPr>
          <a:xfrm>
            <a:off x="402336" y="137160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07" name="Google Shape;407;p38"/>
          <p:cNvSpPr/>
          <p:nvPr/>
        </p:nvSpPr>
        <p:spPr>
          <a:xfrm>
            <a:off x="512064" y="147218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408" name="Google Shape;408;p38"/>
          <p:cNvSpPr txBox="1"/>
          <p:nvPr/>
        </p:nvSpPr>
        <p:spPr>
          <a:xfrm>
            <a:off x="996696" y="1408176"/>
            <a:ext cx="35661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“We've always bought it this way.”</a:t>
            </a:r>
            <a:endParaRPr dirty="0"/>
          </a:p>
        </p:txBody>
      </p:sp>
      <p:sp>
        <p:nvSpPr>
          <p:cNvPr id="409" name="Google Shape;409;p38"/>
          <p:cNvSpPr txBox="1"/>
          <p:nvPr/>
        </p:nvSpPr>
        <p:spPr>
          <a:xfrm>
            <a:off x="4654296" y="1408176"/>
            <a:ext cx="40233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Markets change. New vendors, products and commercial practices appear every year.</a:t>
            </a:r>
            <a:endParaRPr dirty="0"/>
          </a:p>
        </p:txBody>
      </p:sp>
      <p:sp>
        <p:nvSpPr>
          <p:cNvPr id="410" name="Google Shape;410;p38" descr="This image shows the common market research mistakes text, which defines: &quot;The customer already knows the only vendor who can do it.&quot;"/>
          <p:cNvSpPr/>
          <p:nvPr/>
        </p:nvSpPr>
        <p:spPr>
          <a:xfrm>
            <a:off x="402336" y="201168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11" name="Google Shape;411;p38"/>
          <p:cNvSpPr/>
          <p:nvPr/>
        </p:nvSpPr>
        <p:spPr>
          <a:xfrm>
            <a:off x="512064" y="211226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412" name="Google Shape;412;p38"/>
          <p:cNvSpPr txBox="1"/>
          <p:nvPr/>
        </p:nvSpPr>
        <p:spPr>
          <a:xfrm>
            <a:off x="996696" y="2048256"/>
            <a:ext cx="35661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“The customer already knows the only vendor who can do it.”</a:t>
            </a:r>
            <a:endParaRPr dirty="0"/>
          </a:p>
        </p:txBody>
      </p:sp>
      <p:sp>
        <p:nvSpPr>
          <p:cNvPr id="413" name="Google Shape;413;p38"/>
          <p:cNvSpPr txBox="1"/>
          <p:nvPr/>
        </p:nvSpPr>
        <p:spPr>
          <a:xfrm>
            <a:off x="4654296" y="2048256"/>
            <a:ext cx="40233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One known source is not a tested market. Capability is not exclusivity.</a:t>
            </a:r>
            <a:endParaRPr dirty="0"/>
          </a:p>
        </p:txBody>
      </p:sp>
      <p:sp>
        <p:nvSpPr>
          <p:cNvPr id="414" name="Google Shape;414;p38" descr="This image shows the common market research mistakes text, which defines: &quot;We just need a standard RFI posted.&quot;"/>
          <p:cNvSpPr/>
          <p:nvPr/>
        </p:nvSpPr>
        <p:spPr>
          <a:xfrm>
            <a:off x="402336" y="265176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15" name="Google Shape;415;p38"/>
          <p:cNvSpPr/>
          <p:nvPr/>
        </p:nvSpPr>
        <p:spPr>
          <a:xfrm>
            <a:off x="512064" y="275234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416" name="Google Shape;416;p38"/>
          <p:cNvSpPr txBox="1"/>
          <p:nvPr/>
        </p:nvSpPr>
        <p:spPr>
          <a:xfrm>
            <a:off x="996696" y="2771970"/>
            <a:ext cx="3566100" cy="255600"/>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“We just need a</a:t>
            </a:r>
            <a:r>
              <a:rPr lang="en-US" sz="1300" b="1" dirty="0">
                <a:solidFill>
                  <a:srgbClr val="3A3A3A"/>
                </a:solidFill>
              </a:rPr>
              <a:t> standard</a:t>
            </a:r>
            <a:r>
              <a:rPr lang="en-US" sz="1300" b="1" i="0" u="none" strike="noStrike" cap="none" dirty="0">
                <a:solidFill>
                  <a:srgbClr val="3A3A3A"/>
                </a:solidFill>
                <a:latin typeface="Arial"/>
                <a:ea typeface="Arial"/>
                <a:cs typeface="Arial"/>
                <a:sym typeface="Arial"/>
              </a:rPr>
              <a:t> RFI posted.”</a:t>
            </a:r>
            <a:endParaRPr dirty="0"/>
          </a:p>
        </p:txBody>
      </p:sp>
      <p:sp>
        <p:nvSpPr>
          <p:cNvPr id="417" name="Google Shape;417;p38"/>
          <p:cNvSpPr txBox="1"/>
          <p:nvPr/>
        </p:nvSpPr>
        <p:spPr>
          <a:xfrm>
            <a:off x="4654296" y="2688336"/>
            <a:ext cx="40233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An RFI is a tool, not a strategy. Tailored questions are what make it useful.</a:t>
            </a:r>
            <a:endParaRPr dirty="0"/>
          </a:p>
        </p:txBody>
      </p:sp>
      <p:sp>
        <p:nvSpPr>
          <p:cNvPr id="418" name="Google Shape;418;p38" descr="This image shows the common market research mistakes text, which defines: &quot;We don't need market research. We know what's out there.&quot;"/>
          <p:cNvSpPr/>
          <p:nvPr/>
        </p:nvSpPr>
        <p:spPr>
          <a:xfrm>
            <a:off x="402336" y="3291839"/>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19" name="Google Shape;419;p38"/>
          <p:cNvSpPr/>
          <p:nvPr/>
        </p:nvSpPr>
        <p:spPr>
          <a:xfrm>
            <a:off x="512064" y="3392423"/>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420" name="Google Shape;420;p38"/>
          <p:cNvSpPr txBox="1"/>
          <p:nvPr/>
        </p:nvSpPr>
        <p:spPr>
          <a:xfrm>
            <a:off x="996696" y="3328415"/>
            <a:ext cx="35661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“We don't need market research. We know what's out there.”</a:t>
            </a:r>
            <a:endParaRPr dirty="0"/>
          </a:p>
        </p:txBody>
      </p:sp>
      <p:sp>
        <p:nvSpPr>
          <p:cNvPr id="421" name="Google Shape;421;p38"/>
          <p:cNvSpPr txBox="1"/>
          <p:nvPr/>
        </p:nvSpPr>
        <p:spPr>
          <a:xfrm>
            <a:off x="4654296" y="3328415"/>
            <a:ext cx="40233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Assumptions stay untested until the market responds.</a:t>
            </a:r>
            <a:endParaRPr dirty="0"/>
          </a:p>
        </p:txBody>
      </p:sp>
      <p:sp>
        <p:nvSpPr>
          <p:cNvPr id="422" name="Google Shape;422;p38" descr="This image shows the common market research mistakes text, which defines: &quot;Can you just tell me which GSA contract I should use?&quot;"/>
          <p:cNvSpPr/>
          <p:nvPr/>
        </p:nvSpPr>
        <p:spPr>
          <a:xfrm>
            <a:off x="402336" y="3931920"/>
            <a:ext cx="8339327" cy="566928"/>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23" name="Google Shape;423;p38"/>
          <p:cNvSpPr/>
          <p:nvPr/>
        </p:nvSpPr>
        <p:spPr>
          <a:xfrm>
            <a:off x="512064" y="4032504"/>
            <a:ext cx="365760" cy="365760"/>
          </a:xfrm>
          <a:prstGeom prst="ellipse">
            <a:avLst/>
          </a:prstGeom>
          <a:solidFill>
            <a:srgbClr val="F26B21"/>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None/>
            </a:pPr>
            <a:r>
              <a:rPr lang="en-US" sz="1600" b="1" i="0" u="none" strike="noStrike" cap="none" dirty="0">
                <a:solidFill>
                  <a:srgbClr val="FFFFFF"/>
                </a:solidFill>
                <a:latin typeface="Arial"/>
                <a:ea typeface="Arial"/>
                <a:cs typeface="Arial"/>
                <a:sym typeface="Arial"/>
              </a:rPr>
              <a:t>!</a:t>
            </a:r>
            <a:endParaRPr dirty="0"/>
          </a:p>
        </p:txBody>
      </p:sp>
      <p:sp>
        <p:nvSpPr>
          <p:cNvPr id="424" name="Google Shape;424;p38"/>
          <p:cNvSpPr txBox="1"/>
          <p:nvPr/>
        </p:nvSpPr>
        <p:spPr>
          <a:xfrm>
            <a:off x="996696" y="3968496"/>
            <a:ext cx="35661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“Can you just tell me which GSA contract I should use?”</a:t>
            </a:r>
            <a:endParaRPr dirty="0"/>
          </a:p>
        </p:txBody>
      </p:sp>
      <p:sp>
        <p:nvSpPr>
          <p:cNvPr id="425" name="Google Shape;425;p38"/>
          <p:cNvSpPr txBox="1"/>
          <p:nvPr/>
        </p:nvSpPr>
        <p:spPr>
          <a:xfrm>
            <a:off x="4654296" y="3968496"/>
            <a:ext cx="4023360" cy="493776"/>
          </a:xfrm>
          <a:prstGeom prst="rect">
            <a:avLst/>
          </a:prstGeom>
          <a:noFill/>
          <a:ln>
            <a:noFill/>
          </a:ln>
        </p:spPr>
        <p:txBody>
          <a:bodyPr spcFirstLastPara="1" wrap="square" lIns="45700" tIns="27425" rIns="45700" bIns="27425" anchor="ctr"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The right vehicle depends on scope, NAICS, SIN fit and competition. Research first.</a:t>
            </a:r>
            <a:endParaRPr dirty="0"/>
          </a:p>
        </p:txBody>
      </p:sp>
      <p:sp>
        <p:nvSpPr>
          <p:cNvPr id="404" name="Google Shape;404;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27</a:t>
            </a:fld>
            <a:endParaRPr dirty="0"/>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As Rules Evolve, Market Research Matters More</a:t>
            </a:r>
            <a:endParaRPr dirty="0"/>
          </a:p>
        </p:txBody>
      </p:sp>
      <p:sp>
        <p:nvSpPr>
          <p:cNvPr id="433" name="Google Shape;433;p39"/>
          <p:cNvSpPr txBox="1"/>
          <p:nvPr/>
        </p:nvSpPr>
        <p:spPr>
          <a:xfrm>
            <a:off x="402336" y="1005840"/>
            <a:ext cx="8339327"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600" b="1" i="0" u="none" strike="noStrike" cap="none" dirty="0">
                <a:solidFill>
                  <a:srgbClr val="3A3A3A"/>
                </a:solidFill>
                <a:latin typeface="Arial"/>
                <a:ea typeface="Arial"/>
                <a:cs typeface="Arial"/>
                <a:sym typeface="Arial"/>
              </a:rPr>
              <a:t>As acquisition rules and tools evolve, market research becomes even more important, not less.</a:t>
            </a:r>
            <a:endParaRPr dirty="0"/>
          </a:p>
        </p:txBody>
      </p:sp>
      <p:sp>
        <p:nvSpPr>
          <p:cNvPr id="434" name="Google Shape;434;p39" descr="This image illustrates that as rules evolve, market research becomes increasingly important, indicating &quot;Greater acquisition flexibility.&quot;"/>
          <p:cNvSpPr/>
          <p:nvPr/>
        </p:nvSpPr>
        <p:spPr>
          <a:xfrm>
            <a:off x="402336" y="182880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35" name="Google Shape;435;p39">
            <a:extLst>
              <a:ext uri="{C183D7F6-B498-43B3-948B-1728B52AA6E4}">
                <adec:decorative xmlns:adec="http://schemas.microsoft.com/office/drawing/2017/decorative" val="1"/>
              </a:ext>
            </a:extLst>
          </p:cNvPr>
          <p:cNvSpPr/>
          <p:nvPr/>
        </p:nvSpPr>
        <p:spPr>
          <a:xfrm>
            <a:off x="539496" y="1965960"/>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36" name="Google Shape;436;p39"/>
          <p:cNvSpPr txBox="1"/>
          <p:nvPr/>
        </p:nvSpPr>
        <p:spPr>
          <a:xfrm>
            <a:off x="493776" y="224028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Greater acquisition flexibility</a:t>
            </a:r>
            <a:endParaRPr dirty="0"/>
          </a:p>
        </p:txBody>
      </p:sp>
      <p:sp>
        <p:nvSpPr>
          <p:cNvPr id="437" name="Google Shape;437;p39" descr="This image illustrates that as rules evolve, market research becomes increasingly important, indicating &quot;Better-defined outcomes.&quot;"/>
          <p:cNvSpPr/>
          <p:nvPr/>
        </p:nvSpPr>
        <p:spPr>
          <a:xfrm>
            <a:off x="2514600" y="182880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38" name="Google Shape;438;p39">
            <a:extLst>
              <a:ext uri="{C183D7F6-B498-43B3-948B-1728B52AA6E4}">
                <adec:decorative xmlns:adec="http://schemas.microsoft.com/office/drawing/2017/decorative" val="1"/>
              </a:ext>
            </a:extLst>
          </p:cNvPr>
          <p:cNvSpPr/>
          <p:nvPr/>
        </p:nvSpPr>
        <p:spPr>
          <a:xfrm>
            <a:off x="2651760" y="1965960"/>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39" name="Google Shape;439;p39"/>
          <p:cNvSpPr txBox="1"/>
          <p:nvPr/>
        </p:nvSpPr>
        <p:spPr>
          <a:xfrm>
            <a:off x="2606040" y="224028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Better-defined outcomes</a:t>
            </a:r>
            <a:endParaRPr dirty="0"/>
          </a:p>
        </p:txBody>
      </p:sp>
      <p:sp>
        <p:nvSpPr>
          <p:cNvPr id="440" name="Google Shape;440;p39" descr="This image illustrates that as rules evolve, market research becomes increasingly important, indicating &quot;Commercial solutions.&quot;"/>
          <p:cNvSpPr/>
          <p:nvPr/>
        </p:nvSpPr>
        <p:spPr>
          <a:xfrm>
            <a:off x="4626864" y="182880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41" name="Google Shape;441;p39">
            <a:extLst>
              <a:ext uri="{C183D7F6-B498-43B3-948B-1728B52AA6E4}">
                <adec:decorative xmlns:adec="http://schemas.microsoft.com/office/drawing/2017/decorative" val="1"/>
              </a:ext>
            </a:extLst>
          </p:cNvPr>
          <p:cNvSpPr/>
          <p:nvPr/>
        </p:nvSpPr>
        <p:spPr>
          <a:xfrm>
            <a:off x="4764024" y="1965960"/>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42" name="Google Shape;442;p39"/>
          <p:cNvSpPr txBox="1"/>
          <p:nvPr/>
        </p:nvSpPr>
        <p:spPr>
          <a:xfrm>
            <a:off x="4718304" y="224028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Commercial solutions</a:t>
            </a:r>
            <a:endParaRPr dirty="0"/>
          </a:p>
        </p:txBody>
      </p:sp>
      <p:sp>
        <p:nvSpPr>
          <p:cNvPr id="443" name="Google Shape;443;p39" descr="This image illustrates that as rules evolve, market research becomes increasingly important, indicating &quot;Competition.&quot;"/>
          <p:cNvSpPr/>
          <p:nvPr/>
        </p:nvSpPr>
        <p:spPr>
          <a:xfrm>
            <a:off x="6739128" y="182880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44" name="Google Shape;444;p39">
            <a:extLst>
              <a:ext uri="{C183D7F6-B498-43B3-948B-1728B52AA6E4}">
                <adec:decorative xmlns:adec="http://schemas.microsoft.com/office/drawing/2017/decorative" val="1"/>
              </a:ext>
            </a:extLst>
          </p:cNvPr>
          <p:cNvSpPr/>
          <p:nvPr/>
        </p:nvSpPr>
        <p:spPr>
          <a:xfrm>
            <a:off x="6876288" y="1965960"/>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45" name="Google Shape;445;p39"/>
          <p:cNvSpPr txBox="1"/>
          <p:nvPr/>
        </p:nvSpPr>
        <p:spPr>
          <a:xfrm>
            <a:off x="6830568" y="224028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Competition</a:t>
            </a:r>
            <a:endParaRPr dirty="0"/>
          </a:p>
        </p:txBody>
      </p:sp>
      <p:sp>
        <p:nvSpPr>
          <p:cNvPr id="446" name="Google Shape;446;p39" descr="This image illustrates that as rules evolve, market research becomes increasingly important, indicating &quot;Small business participation.&quot;"/>
          <p:cNvSpPr/>
          <p:nvPr/>
        </p:nvSpPr>
        <p:spPr>
          <a:xfrm>
            <a:off x="402336" y="301752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47" name="Google Shape;447;p39">
            <a:extLst>
              <a:ext uri="{C183D7F6-B498-43B3-948B-1728B52AA6E4}">
                <adec:decorative xmlns:adec="http://schemas.microsoft.com/office/drawing/2017/decorative" val="1"/>
              </a:ext>
            </a:extLst>
          </p:cNvPr>
          <p:cNvSpPr/>
          <p:nvPr/>
        </p:nvSpPr>
        <p:spPr>
          <a:xfrm>
            <a:off x="539496" y="3154679"/>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48" name="Google Shape;448;p39"/>
          <p:cNvSpPr txBox="1"/>
          <p:nvPr/>
        </p:nvSpPr>
        <p:spPr>
          <a:xfrm>
            <a:off x="493776" y="342900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Small business participation</a:t>
            </a:r>
            <a:endParaRPr dirty="0"/>
          </a:p>
        </p:txBody>
      </p:sp>
      <p:sp>
        <p:nvSpPr>
          <p:cNvPr id="449" name="Google Shape;449;p39" descr="This image illustrates that as rules evolve, market research becomes increasingly important, indicating &quot;Appropriate contract vehicles.&quot;"/>
          <p:cNvSpPr/>
          <p:nvPr/>
        </p:nvSpPr>
        <p:spPr>
          <a:xfrm>
            <a:off x="2514600" y="301752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50" name="Google Shape;450;p39">
            <a:extLst>
              <a:ext uri="{C183D7F6-B498-43B3-948B-1728B52AA6E4}">
                <adec:decorative xmlns:adec="http://schemas.microsoft.com/office/drawing/2017/decorative" val="1"/>
              </a:ext>
            </a:extLst>
          </p:cNvPr>
          <p:cNvSpPr/>
          <p:nvPr/>
        </p:nvSpPr>
        <p:spPr>
          <a:xfrm>
            <a:off x="2651760" y="3154679"/>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51" name="Google Shape;451;p39"/>
          <p:cNvSpPr txBox="1"/>
          <p:nvPr/>
        </p:nvSpPr>
        <p:spPr>
          <a:xfrm>
            <a:off x="2606040" y="342900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Appropriate contract vehicles</a:t>
            </a:r>
            <a:endParaRPr dirty="0"/>
          </a:p>
        </p:txBody>
      </p:sp>
      <p:sp>
        <p:nvSpPr>
          <p:cNvPr id="452" name="Google Shape;452;p39" descr="This image illustrates that as rules evolve, market research becomes increasingly important, indicating &quot;Better use of emerging technologies.&quot;"/>
          <p:cNvSpPr/>
          <p:nvPr/>
        </p:nvSpPr>
        <p:spPr>
          <a:xfrm>
            <a:off x="4626864" y="301752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53" name="Google Shape;453;p39">
            <a:extLst>
              <a:ext uri="{C183D7F6-B498-43B3-948B-1728B52AA6E4}">
                <adec:decorative xmlns:adec="http://schemas.microsoft.com/office/drawing/2017/decorative" val="1"/>
              </a:ext>
            </a:extLst>
          </p:cNvPr>
          <p:cNvSpPr/>
          <p:nvPr/>
        </p:nvSpPr>
        <p:spPr>
          <a:xfrm>
            <a:off x="4764024" y="3154679"/>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54" name="Google Shape;454;p39"/>
          <p:cNvSpPr txBox="1"/>
          <p:nvPr/>
        </p:nvSpPr>
        <p:spPr>
          <a:xfrm>
            <a:off x="4718304" y="342900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Better use of emerging technologies</a:t>
            </a:r>
            <a:endParaRPr dirty="0"/>
          </a:p>
        </p:txBody>
      </p:sp>
      <p:sp>
        <p:nvSpPr>
          <p:cNvPr id="455" name="Google Shape;455;p39" descr="This image illustrates that as rules evolve, market research becomes increasingly important, indicating &quot;More informed acquisition strategy.&quot;"/>
          <p:cNvSpPr/>
          <p:nvPr/>
        </p:nvSpPr>
        <p:spPr>
          <a:xfrm>
            <a:off x="6739128" y="3017520"/>
            <a:ext cx="2011680" cy="1078992"/>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56" name="Google Shape;456;p39">
            <a:extLst>
              <a:ext uri="{C183D7F6-B498-43B3-948B-1728B52AA6E4}">
                <adec:decorative xmlns:adec="http://schemas.microsoft.com/office/drawing/2017/decorative" val="1"/>
              </a:ext>
            </a:extLst>
          </p:cNvPr>
          <p:cNvSpPr/>
          <p:nvPr/>
        </p:nvSpPr>
        <p:spPr>
          <a:xfrm>
            <a:off x="6876288" y="3154679"/>
            <a:ext cx="237744" cy="237744"/>
          </a:xfrm>
          <a:prstGeom prst="ellipse">
            <a:avLst/>
          </a:prstGeom>
          <a:solidFill>
            <a:srgbClr val="F26B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57" name="Google Shape;457;p39"/>
          <p:cNvSpPr txBox="1"/>
          <p:nvPr/>
        </p:nvSpPr>
        <p:spPr>
          <a:xfrm>
            <a:off x="6830568" y="3429000"/>
            <a:ext cx="1828800" cy="64008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300" b="1" i="0" u="none" strike="noStrike" cap="none" dirty="0">
                <a:solidFill>
                  <a:srgbClr val="3A3A3A"/>
                </a:solidFill>
                <a:latin typeface="Arial"/>
                <a:ea typeface="Arial"/>
                <a:cs typeface="Arial"/>
                <a:sym typeface="Arial"/>
              </a:rPr>
              <a:t>More informed acquisition strategy</a:t>
            </a:r>
            <a:endParaRPr dirty="0"/>
          </a:p>
        </p:txBody>
      </p:sp>
      <p:sp>
        <p:nvSpPr>
          <p:cNvPr id="458" name="Google Shape;458;p39"/>
          <p:cNvSpPr txBox="1"/>
          <p:nvPr/>
        </p:nvSpPr>
        <p:spPr>
          <a:xfrm>
            <a:off x="402336" y="4297680"/>
            <a:ext cx="8339327" cy="2743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6B6B6B"/>
                </a:solidFill>
                <a:latin typeface="Arial"/>
                <a:ea typeface="Arial"/>
                <a:cs typeface="Arial"/>
                <a:sym typeface="Arial"/>
              </a:rPr>
              <a:t>Refer to the Revolutionary FAR Overhaul (RFO) and your agency's deviations for current policy.</a:t>
            </a:r>
            <a:endParaRPr dirty="0"/>
          </a:p>
        </p:txBody>
      </p:sp>
      <p:sp>
        <p:nvSpPr>
          <p:cNvPr id="432" name="Google Shape;432;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28</a:t>
            </a:fld>
            <a:endParaRPr dirty="0"/>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Market Research Quick Check:</a:t>
            </a:r>
            <a:endParaRPr dirty="0"/>
          </a:p>
        </p:txBody>
      </p:sp>
      <p:sp>
        <p:nvSpPr>
          <p:cNvPr id="465" name="Google Shape;465;p40"/>
          <p:cNvSpPr txBox="1"/>
          <p:nvPr/>
        </p:nvSpPr>
        <p:spPr>
          <a:xfrm>
            <a:off x="402336" y="987552"/>
            <a:ext cx="8339400" cy="2709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F26B21"/>
                </a:solidFill>
                <a:latin typeface="Arial"/>
                <a:ea typeface="Arial"/>
                <a:cs typeface="Arial"/>
                <a:sym typeface="Arial"/>
              </a:rPr>
              <a:t>if you can't answer these, you're probably not done</a:t>
            </a:r>
            <a:endParaRPr dirty="0"/>
          </a:p>
        </p:txBody>
      </p:sp>
      <p:pic>
        <p:nvPicPr>
          <p:cNvPr id="474" name="Google Shape;474;p40" descr="Visual of a finger checking a box over a phone screen with a checkmark"/>
          <p:cNvPicPr preferRelativeResize="0"/>
          <p:nvPr/>
        </p:nvPicPr>
        <p:blipFill rotWithShape="1">
          <a:blip r:embed="rId4">
            <a:alphaModFix/>
          </a:blip>
          <a:srcRect/>
          <a:stretch/>
        </p:blipFill>
        <p:spPr>
          <a:xfrm>
            <a:off x="7221376" y="179750"/>
            <a:ext cx="1610928" cy="1072980"/>
          </a:xfrm>
          <a:prstGeom prst="cloud">
            <a:avLst/>
          </a:prstGeom>
          <a:noFill/>
          <a:ln>
            <a:noFill/>
          </a:ln>
          <a:effectLst>
            <a:outerShdw blurRad="57150" dist="38100" dir="5400000" algn="bl" rotWithShape="0">
              <a:srgbClr val="000000">
                <a:alpha val="50000"/>
              </a:srgbClr>
            </a:outerShdw>
          </a:effectLst>
        </p:spPr>
      </p:pic>
      <p:sp>
        <p:nvSpPr>
          <p:cNvPr id="466" name="Google Shape;466;p40" descr="This image shows the market research quick check. If you cannot answer these questions, you probably haven't completed the requirement."/>
          <p:cNvSpPr/>
          <p:nvPr/>
        </p:nvSpPr>
        <p:spPr>
          <a:xfrm>
            <a:off x="402336" y="1417320"/>
            <a:ext cx="4114800" cy="15544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67" name="Google Shape;467;p40"/>
          <p:cNvSpPr txBox="1"/>
          <p:nvPr/>
        </p:nvSpPr>
        <p:spPr>
          <a:xfrm>
            <a:off x="512064" y="1490472"/>
            <a:ext cx="3895344" cy="14173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200" b="1" i="0" u="none" strike="noStrike" cap="none" dirty="0">
                <a:solidFill>
                  <a:srgbClr val="F26B21"/>
                </a:solidFill>
                <a:latin typeface="Arial"/>
                <a:ea typeface="Arial"/>
                <a:cs typeface="Arial"/>
                <a:sym typeface="Arial"/>
              </a:rPr>
              <a:t>REQUIREMENT</a:t>
            </a:r>
            <a:endParaRPr dirty="0"/>
          </a:p>
          <a:p>
            <a:pPr marL="228600" marR="0" lvl="0" indent="-228600" algn="l" rtl="0">
              <a:lnSpc>
                <a:spcPct val="100000"/>
              </a:lnSpc>
              <a:spcBef>
                <a:spcPts val="4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Is the requirement clearly defined?</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Are outcomes clear?</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Are there unnecessary restrictions?</a:t>
            </a:r>
            <a:endParaRPr dirty="0"/>
          </a:p>
        </p:txBody>
      </p:sp>
      <p:sp>
        <p:nvSpPr>
          <p:cNvPr id="468" name="Google Shape;468;p40" descr="This image shows the market research quick check. If you cannot answer these questions, you probably haven't completed the market research."/>
          <p:cNvSpPr/>
          <p:nvPr/>
        </p:nvSpPr>
        <p:spPr>
          <a:xfrm>
            <a:off x="4626864" y="1417320"/>
            <a:ext cx="4114800" cy="15544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69" name="Google Shape;469;p40"/>
          <p:cNvSpPr txBox="1"/>
          <p:nvPr/>
        </p:nvSpPr>
        <p:spPr>
          <a:xfrm>
            <a:off x="4736592" y="1490472"/>
            <a:ext cx="3895344" cy="14173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200" b="1" i="0" u="none" strike="noStrike" cap="none" dirty="0">
                <a:solidFill>
                  <a:srgbClr val="F26B21"/>
                </a:solidFill>
                <a:latin typeface="Arial"/>
                <a:ea typeface="Arial"/>
                <a:cs typeface="Arial"/>
                <a:sym typeface="Arial"/>
              </a:rPr>
              <a:t>MARKET</a:t>
            </a:r>
            <a:endParaRPr dirty="0"/>
          </a:p>
          <a:p>
            <a:pPr marL="228600" marR="0" lvl="0" indent="-228600" algn="l" rtl="0">
              <a:lnSpc>
                <a:spcPct val="100000"/>
              </a:lnSpc>
              <a:spcBef>
                <a:spcPts val="4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Who provides this?</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Is it commercially available?</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How does industry normally provide it?</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Are there emerging solutions?</a:t>
            </a:r>
            <a:endParaRPr dirty="0"/>
          </a:p>
        </p:txBody>
      </p:sp>
      <p:sp>
        <p:nvSpPr>
          <p:cNvPr id="470" name="Google Shape;470;p40" descr="This image shows the market research quick check. If you cannot answer these questions, you probably haven't completed the acquisition strategy."/>
          <p:cNvSpPr/>
          <p:nvPr/>
        </p:nvSpPr>
        <p:spPr>
          <a:xfrm>
            <a:off x="402336" y="3063240"/>
            <a:ext cx="4114800" cy="15544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71" name="Google Shape;471;p40"/>
          <p:cNvSpPr txBox="1"/>
          <p:nvPr/>
        </p:nvSpPr>
        <p:spPr>
          <a:xfrm>
            <a:off x="512064" y="3136392"/>
            <a:ext cx="3895344" cy="14173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200" b="1" i="0" u="none" strike="noStrike" cap="none" dirty="0">
                <a:solidFill>
                  <a:srgbClr val="F26B21"/>
                </a:solidFill>
                <a:latin typeface="Arial"/>
                <a:ea typeface="Arial"/>
                <a:cs typeface="Arial"/>
                <a:sym typeface="Arial"/>
              </a:rPr>
              <a:t>ACQUISITION STRATEGY</a:t>
            </a:r>
            <a:endParaRPr dirty="0"/>
          </a:p>
          <a:p>
            <a:pPr marL="228600" marR="0" lvl="0" indent="-228600" algn="l" rtl="0">
              <a:lnSpc>
                <a:spcPct val="100000"/>
              </a:lnSpc>
              <a:spcBef>
                <a:spcPts val="4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Appropriate NAICS?</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Small business opportunities?</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Appropriate contract vehicle?</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Appropriate contract type?</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Appropriate scope?</a:t>
            </a:r>
            <a:endParaRPr dirty="0"/>
          </a:p>
        </p:txBody>
      </p:sp>
      <p:sp>
        <p:nvSpPr>
          <p:cNvPr id="472" name="Google Shape;472;p40" descr="This image shows the market research quick check. If you cannot answer these questions, you probably haven't completed the validation. "/>
          <p:cNvSpPr/>
          <p:nvPr/>
        </p:nvSpPr>
        <p:spPr>
          <a:xfrm>
            <a:off x="4626864" y="3063240"/>
            <a:ext cx="4114800" cy="155448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73" name="Google Shape;473;p40"/>
          <p:cNvSpPr txBox="1"/>
          <p:nvPr/>
        </p:nvSpPr>
        <p:spPr>
          <a:xfrm>
            <a:off x="4736592" y="3136392"/>
            <a:ext cx="3895344" cy="141732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200" b="1" i="0" u="none" strike="noStrike" cap="none" dirty="0">
                <a:solidFill>
                  <a:srgbClr val="F26B21"/>
                </a:solidFill>
                <a:latin typeface="Arial"/>
                <a:ea typeface="Arial"/>
                <a:cs typeface="Arial"/>
                <a:sym typeface="Arial"/>
              </a:rPr>
              <a:t>VALIDATION</a:t>
            </a:r>
            <a:endParaRPr dirty="0"/>
          </a:p>
          <a:p>
            <a:pPr marL="228600" marR="0" lvl="0" indent="-228600" algn="l" rtl="0">
              <a:lnSpc>
                <a:spcPct val="100000"/>
              </a:lnSpc>
              <a:spcBef>
                <a:spcPts val="4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Did we test our assumptions?</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Did we give industry enough information?</a:t>
            </a:r>
            <a:endParaRPr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b="0" i="0" u="none" strike="noStrike" cap="none" dirty="0">
                <a:solidFill>
                  <a:srgbClr val="3A3A3A"/>
                </a:solidFill>
                <a:latin typeface="Arial"/>
                <a:ea typeface="Arial"/>
                <a:cs typeface="Arial"/>
                <a:sym typeface="Arial"/>
              </a:rPr>
              <a:t>Did the research influence the strategy?</a:t>
            </a:r>
            <a:endParaRPr dirty="0"/>
          </a:p>
        </p:txBody>
      </p:sp>
      <p:sp>
        <p:nvSpPr>
          <p:cNvPr id="464" name="Google Shape;464;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29</a:t>
            </a:fld>
            <a:endParaRPr dirty="0"/>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Your Market Research Toolkit</a:t>
            </a:r>
            <a:endParaRPr dirty="0"/>
          </a:p>
        </p:txBody>
      </p:sp>
      <p:sp>
        <p:nvSpPr>
          <p:cNvPr id="481" name="Google Shape;481;p41" descr="This image depicts the market research toolkit for GSA Market Expertise, including governmentwide category managers, other acquisition professionals, and internal SMEs."/>
          <p:cNvSpPr/>
          <p:nvPr/>
        </p:nvSpPr>
        <p:spPr>
          <a:xfrm>
            <a:off x="402336" y="1188720"/>
            <a:ext cx="4114800" cy="15546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82" name="Google Shape;482;p41"/>
          <p:cNvSpPr txBox="1"/>
          <p:nvPr/>
        </p:nvSpPr>
        <p:spPr>
          <a:xfrm>
            <a:off x="512064" y="1261872"/>
            <a:ext cx="3895200" cy="14946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600" b="1" dirty="0">
                <a:solidFill>
                  <a:srgbClr val="F26B21"/>
                </a:solidFill>
              </a:rPr>
              <a:t>GSA Market Expertise</a:t>
            </a:r>
            <a:endParaRPr sz="1600" dirty="0"/>
          </a:p>
          <a:p>
            <a:pPr marL="228600" marR="0" lvl="0" indent="-228600" algn="l" rtl="0">
              <a:lnSpc>
                <a:spcPct val="100000"/>
              </a:lnSpc>
              <a:spcBef>
                <a:spcPts val="300"/>
              </a:spcBef>
              <a:spcAft>
                <a:spcPts val="0"/>
              </a:spcAft>
              <a:buClr>
                <a:srgbClr val="000000"/>
              </a:buClr>
              <a:buSzPts val="1300"/>
              <a:buFont typeface="Noto Sans Symbols"/>
              <a:buChar char="➢"/>
            </a:pPr>
            <a:r>
              <a:rPr lang="en-US" sz="1300" dirty="0">
                <a:solidFill>
                  <a:srgbClr val="3A3A3A"/>
                </a:solidFill>
              </a:rPr>
              <a:t>GSA Market Expertise</a:t>
            </a:r>
            <a:endParaRPr sz="1300" dirty="0">
              <a:solidFill>
                <a:srgbClr val="3A3A3A"/>
              </a:solidFill>
            </a:endParaRPr>
          </a:p>
          <a:p>
            <a:pPr marL="228600" marR="0" lvl="0" indent="-228600" algn="l" rtl="0">
              <a:lnSpc>
                <a:spcPct val="100000"/>
              </a:lnSpc>
              <a:spcBef>
                <a:spcPts val="300"/>
              </a:spcBef>
              <a:spcAft>
                <a:spcPts val="0"/>
              </a:spcAft>
              <a:buClr>
                <a:srgbClr val="000000"/>
              </a:buClr>
              <a:buSzPts val="1300"/>
              <a:buFont typeface="Noto Sans Symbols"/>
              <a:buChar char="➢"/>
            </a:pPr>
            <a:r>
              <a:rPr lang="en-US" sz="1300" dirty="0">
                <a:solidFill>
                  <a:srgbClr val="3A3A3A"/>
                </a:solidFill>
              </a:rPr>
              <a:t>Government Wide Category Managers</a:t>
            </a:r>
            <a:endParaRPr sz="1300" dirty="0">
              <a:solidFill>
                <a:srgbClr val="3A3A3A"/>
              </a:solidFill>
            </a:endParaRPr>
          </a:p>
          <a:p>
            <a:pPr marL="228600" marR="0" lvl="0" indent="-228600" algn="l" rtl="0">
              <a:lnSpc>
                <a:spcPct val="100000"/>
              </a:lnSpc>
              <a:spcBef>
                <a:spcPts val="300"/>
              </a:spcBef>
              <a:spcAft>
                <a:spcPts val="0"/>
              </a:spcAft>
              <a:buClr>
                <a:srgbClr val="000000"/>
              </a:buClr>
              <a:buSzPts val="1300"/>
              <a:buFont typeface="Noto Sans Symbols"/>
              <a:buChar char="➢"/>
            </a:pPr>
            <a:r>
              <a:rPr lang="en-US" sz="1300" dirty="0">
                <a:solidFill>
                  <a:srgbClr val="3A3A3A"/>
                </a:solidFill>
              </a:rPr>
              <a:t>Other Acquisition Professionals</a:t>
            </a:r>
            <a:endParaRPr sz="1300" dirty="0">
              <a:solidFill>
                <a:srgbClr val="3A3A3A"/>
              </a:solidFill>
            </a:endParaRPr>
          </a:p>
          <a:p>
            <a:pPr marL="228600" marR="0" lvl="0" indent="-228600" algn="l" rtl="0">
              <a:lnSpc>
                <a:spcPct val="100000"/>
              </a:lnSpc>
              <a:spcBef>
                <a:spcPts val="300"/>
              </a:spcBef>
              <a:spcAft>
                <a:spcPts val="0"/>
              </a:spcAft>
              <a:buClr>
                <a:srgbClr val="000000"/>
              </a:buClr>
              <a:buSzPts val="1300"/>
              <a:buFont typeface="Noto Sans Symbols"/>
              <a:buChar char="➢"/>
            </a:pPr>
            <a:r>
              <a:rPr lang="en-US" sz="1300" dirty="0">
                <a:solidFill>
                  <a:srgbClr val="3A3A3A"/>
                </a:solidFill>
              </a:rPr>
              <a:t>Internal SMEs</a:t>
            </a:r>
            <a:endParaRPr sz="1300" dirty="0">
              <a:solidFill>
                <a:srgbClr val="3A3A3A"/>
              </a:solidFill>
            </a:endParaRPr>
          </a:p>
          <a:p>
            <a:pPr marL="0" marR="0" lvl="0" indent="0" algn="l" rtl="0">
              <a:lnSpc>
                <a:spcPct val="100000"/>
              </a:lnSpc>
              <a:spcBef>
                <a:spcPts val="300"/>
              </a:spcBef>
              <a:spcAft>
                <a:spcPts val="0"/>
              </a:spcAft>
              <a:buNone/>
            </a:pPr>
            <a:endParaRPr sz="1300" dirty="0">
              <a:solidFill>
                <a:srgbClr val="3A3A3A"/>
              </a:solidFill>
            </a:endParaRPr>
          </a:p>
        </p:txBody>
      </p:sp>
      <p:sp>
        <p:nvSpPr>
          <p:cNvPr id="483" name="Google Shape;483;p41" descr="This image shows the GSA's Online Tools hyperlinks: MRAS, Acquisition Gateway, Advantage, Buy.GSA.gov, eBuy, eLibrary, ineract, Pricing Central, and Search GSA Contracts."/>
          <p:cNvSpPr/>
          <p:nvPr/>
        </p:nvSpPr>
        <p:spPr>
          <a:xfrm>
            <a:off x="4626875" y="1188732"/>
            <a:ext cx="4114800" cy="3868200"/>
          </a:xfrm>
          <a:prstGeom prst="roundRect">
            <a:avLst>
              <a:gd name="adj" fmla="val 5000"/>
            </a:avLst>
          </a:prstGeom>
          <a:solidFill>
            <a:srgbClr val="FFFFFF"/>
          </a:solidFill>
          <a:ln w="9525" cap="flat" cmpd="sng">
            <a:solidFill>
              <a:srgbClr val="CFCFC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84" name="Google Shape;484;p41"/>
          <p:cNvSpPr txBox="1"/>
          <p:nvPr/>
        </p:nvSpPr>
        <p:spPr>
          <a:xfrm>
            <a:off x="4736592" y="1261872"/>
            <a:ext cx="3895200" cy="37338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sz="1600" b="1" dirty="0">
                <a:solidFill>
                  <a:srgbClr val="F26B21"/>
                </a:solidFill>
              </a:rPr>
              <a:t>GSA’s Online Tools:</a:t>
            </a:r>
            <a:endParaRPr sz="1600" b="1" dirty="0">
              <a:solidFill>
                <a:srgbClr val="F26B21"/>
              </a:solidFill>
            </a:endParaRPr>
          </a:p>
          <a:p>
            <a:pPr marL="0" marR="0" lvl="0" indent="0" algn="l" rtl="0">
              <a:lnSpc>
                <a:spcPct val="100000"/>
              </a:lnSpc>
              <a:spcBef>
                <a:spcPts val="0"/>
              </a:spcBef>
              <a:spcAft>
                <a:spcPts val="0"/>
              </a:spcAft>
              <a:buNone/>
            </a:pPr>
            <a:endParaRPr sz="1200" b="1" dirty="0">
              <a:solidFill>
                <a:srgbClr val="F26B21"/>
              </a:solidFill>
            </a:endParaRPr>
          </a:p>
          <a:p>
            <a:pPr marL="457200" lvl="0" indent="-342900" algn="l" rtl="0">
              <a:lnSpc>
                <a:spcPct val="115000"/>
              </a:lnSpc>
              <a:spcBef>
                <a:spcPts val="400"/>
              </a:spcBef>
              <a:spcAft>
                <a:spcPts val="0"/>
              </a:spcAft>
              <a:buClr>
                <a:schemeClr val="dk1"/>
              </a:buClr>
              <a:buSzPts val="1800"/>
              <a:buChar char="➢"/>
            </a:pPr>
            <a:r>
              <a:rPr lang="en-US" sz="1800" u="sng" dirty="0">
                <a:solidFill>
                  <a:srgbClr val="2134E6"/>
                </a:solidFill>
                <a:hlinkClick r:id="rId4">
                  <a:extLst>
                    <a:ext uri="{A12FA001-AC4F-418D-AE19-62706E023703}">
                      <ahyp:hlinkClr xmlns:ahyp="http://schemas.microsoft.com/office/drawing/2018/hyperlinkcolor" val="tx"/>
                    </a:ext>
                  </a:extLst>
                </a:hlinkClick>
              </a:rPr>
              <a:t>Market Research As a Service (MRAS)</a:t>
            </a:r>
            <a:endParaRPr sz="1200" b="1" dirty="0">
              <a:solidFill>
                <a:srgbClr val="2134E6"/>
              </a:solidFill>
            </a:endParaRPr>
          </a:p>
          <a:p>
            <a:pPr marL="457200" lvl="0" indent="-342900" algn="l" rtl="0">
              <a:lnSpc>
                <a:spcPct val="115000"/>
              </a:lnSpc>
              <a:spcBef>
                <a:spcPts val="400"/>
              </a:spcBef>
              <a:spcAft>
                <a:spcPts val="0"/>
              </a:spcAft>
              <a:buClr>
                <a:schemeClr val="dk1"/>
              </a:buClr>
              <a:buSzPts val="1800"/>
              <a:buChar char="➢"/>
            </a:pPr>
            <a:r>
              <a:rPr lang="en-US" sz="1800" u="sng" dirty="0">
                <a:solidFill>
                  <a:srgbClr val="2134E6"/>
                </a:solidFill>
                <a:hlinkClick r:id="rId5">
                  <a:extLst>
                    <a:ext uri="{A12FA001-AC4F-418D-AE19-62706E023703}">
                      <ahyp:hlinkClr xmlns:ahyp="http://schemas.microsoft.com/office/drawing/2018/hyperlinkcolor" val="tx"/>
                    </a:ext>
                  </a:extLst>
                </a:hlinkClick>
              </a:rPr>
              <a:t>Acquisition Gateway</a:t>
            </a:r>
            <a:endParaRPr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2134E6"/>
                </a:solidFill>
                <a:hlinkClick r:id="rId6">
                  <a:extLst>
                    <a:ext uri="{A12FA001-AC4F-418D-AE19-62706E023703}">
                      <ahyp:hlinkClr xmlns:ahyp="http://schemas.microsoft.com/office/drawing/2018/hyperlinkcolor" val="tx"/>
                    </a:ext>
                  </a:extLst>
                </a:hlinkClick>
              </a:rPr>
              <a:t>Advantage</a:t>
            </a:r>
            <a:endParaRPr sz="1800" u="sng" dirty="0">
              <a:solidFill>
                <a:srgbClr val="2134E6"/>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2134E6"/>
                </a:solidFill>
                <a:hlinkClick r:id="rId7">
                  <a:extLst>
                    <a:ext uri="{A12FA001-AC4F-418D-AE19-62706E023703}">
                      <ahyp:hlinkClr xmlns:ahyp="http://schemas.microsoft.com/office/drawing/2018/hyperlinkcolor" val="tx"/>
                    </a:ext>
                  </a:extLst>
                </a:hlinkClick>
              </a:rPr>
              <a:t>Buy.GSA.GOV</a:t>
            </a:r>
            <a:endParaRPr sz="1800" u="sng" dirty="0">
              <a:solidFill>
                <a:srgbClr val="2134E6"/>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0000FF"/>
                </a:solidFill>
                <a:hlinkClick r:id="rId8">
                  <a:extLst>
                    <a:ext uri="{A12FA001-AC4F-418D-AE19-62706E023703}">
                      <ahyp:hlinkClr xmlns:ahyp="http://schemas.microsoft.com/office/drawing/2018/hyperlinkcolor" val="tx"/>
                    </a:ext>
                  </a:extLst>
                </a:hlinkClick>
              </a:rPr>
              <a:t>eBuy</a:t>
            </a:r>
            <a:endParaRPr sz="1800" u="sng" dirty="0">
              <a:solidFill>
                <a:srgbClr val="0000FF"/>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0000FF"/>
                </a:solidFill>
                <a:hlinkClick r:id="rId9">
                  <a:extLst>
                    <a:ext uri="{A12FA001-AC4F-418D-AE19-62706E023703}">
                      <ahyp:hlinkClr xmlns:ahyp="http://schemas.microsoft.com/office/drawing/2018/hyperlinkcolor" val="tx"/>
                    </a:ext>
                  </a:extLst>
                </a:hlinkClick>
              </a:rPr>
              <a:t>eLibrary</a:t>
            </a:r>
            <a:endParaRPr sz="1800" u="sng" dirty="0">
              <a:solidFill>
                <a:srgbClr val="0000FF"/>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0000FF"/>
                </a:solidFill>
                <a:hlinkClick r:id="rId10">
                  <a:extLst>
                    <a:ext uri="{A12FA001-AC4F-418D-AE19-62706E023703}">
                      <ahyp:hlinkClr xmlns:ahyp="http://schemas.microsoft.com/office/drawing/2018/hyperlinkcolor" val="tx"/>
                    </a:ext>
                  </a:extLst>
                </a:hlinkClick>
              </a:rPr>
              <a:t>Interact</a:t>
            </a:r>
            <a:endParaRPr sz="1800" u="sng" dirty="0">
              <a:solidFill>
                <a:schemeClr val="dk1"/>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0000FF"/>
                </a:solidFill>
                <a:hlinkClick r:id="rId11">
                  <a:extLst>
                    <a:ext uri="{A12FA001-AC4F-418D-AE19-62706E023703}">
                      <ahyp:hlinkClr xmlns:ahyp="http://schemas.microsoft.com/office/drawing/2018/hyperlinkcolor" val="tx"/>
                    </a:ext>
                  </a:extLst>
                </a:hlinkClick>
              </a:rPr>
              <a:t>Pricing Central</a:t>
            </a:r>
            <a:endParaRPr sz="1800" u="sng" dirty="0">
              <a:solidFill>
                <a:srgbClr val="0000FF"/>
              </a:solidFill>
            </a:endParaRPr>
          </a:p>
          <a:p>
            <a:pPr marL="457200" lvl="0" indent="-342900" algn="l" rtl="0">
              <a:lnSpc>
                <a:spcPct val="115000"/>
              </a:lnSpc>
              <a:spcBef>
                <a:spcPts val="0"/>
              </a:spcBef>
              <a:spcAft>
                <a:spcPts val="0"/>
              </a:spcAft>
              <a:buClr>
                <a:schemeClr val="dk1"/>
              </a:buClr>
              <a:buSzPts val="1800"/>
              <a:buChar char="➢"/>
            </a:pPr>
            <a:r>
              <a:rPr lang="en-US" sz="1800" u="sng" dirty="0">
                <a:solidFill>
                  <a:srgbClr val="0000FF"/>
                </a:solidFill>
                <a:hlinkClick r:id="rId12">
                  <a:extLst>
                    <a:ext uri="{A12FA001-AC4F-418D-AE19-62706E023703}">
                      <ahyp:hlinkClr xmlns:ahyp="http://schemas.microsoft.com/office/drawing/2018/hyperlinkcolor" val="tx"/>
                    </a:ext>
                  </a:extLst>
                </a:hlinkClick>
              </a:rPr>
              <a:t>Search GSA Contracts</a:t>
            </a:r>
            <a:endParaRPr sz="1300" dirty="0">
              <a:solidFill>
                <a:srgbClr val="3A3A3A"/>
              </a:solidFill>
            </a:endParaRPr>
          </a:p>
        </p:txBody>
      </p:sp>
      <p:sp>
        <p:nvSpPr>
          <p:cNvPr id="480" name="Google Shape;480;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30</a:t>
            </a:fld>
            <a:endParaRPr dirty="0"/>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What our Customers are Saying….</a:t>
            </a:r>
            <a:endParaRPr dirty="0"/>
          </a:p>
        </p:txBody>
      </p:sp>
      <p:pic>
        <p:nvPicPr>
          <p:cNvPr id="495" name="Google Shape;495;p42" descr="Image of a man and a woman high fiving "/>
          <p:cNvPicPr preferRelativeResize="0"/>
          <p:nvPr/>
        </p:nvPicPr>
        <p:blipFill rotWithShape="1">
          <a:blip r:embed="rId4">
            <a:alphaModFix/>
          </a:blip>
          <a:srcRect/>
          <a:stretch/>
        </p:blipFill>
        <p:spPr>
          <a:xfrm>
            <a:off x="6994952" y="65075"/>
            <a:ext cx="1881300" cy="1332600"/>
          </a:xfrm>
          <a:prstGeom prst="roundRect">
            <a:avLst>
              <a:gd name="adj" fmla="val 16667"/>
            </a:avLst>
          </a:prstGeom>
          <a:noFill/>
          <a:ln>
            <a:noFill/>
          </a:ln>
          <a:effectLst>
            <a:outerShdw blurRad="57150" dist="38100" dir="5400000" algn="bl" rotWithShape="0">
              <a:srgbClr val="000000">
                <a:alpha val="50200"/>
              </a:srgbClr>
            </a:outerShdw>
          </a:effectLst>
        </p:spPr>
      </p:pic>
      <p:sp>
        <p:nvSpPr>
          <p:cNvPr id="492" name="Google Shape;492;p42"/>
          <p:cNvSpPr txBox="1"/>
          <p:nvPr/>
        </p:nvSpPr>
        <p:spPr>
          <a:xfrm>
            <a:off x="435375" y="1372315"/>
            <a:ext cx="7479900" cy="118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600"/>
              <a:buFont typeface="Arial"/>
              <a:buNone/>
            </a:pPr>
            <a:r>
              <a:rPr lang="en-US" sz="1600" dirty="0">
                <a:solidFill>
                  <a:srgbClr val="4A86E8"/>
                </a:solidFill>
              </a:rPr>
              <a:t>"I am very satisfied with this process,...I am extremely happy with the results and plan to utilize the services again....I will share this positive experience with other supervisors in my organization and encourage them to utilize these services as well. Great Job!"</a:t>
            </a:r>
            <a:endParaRPr sz="1600" dirty="0">
              <a:solidFill>
                <a:srgbClr val="4A86E8"/>
              </a:solidFill>
            </a:endParaRPr>
          </a:p>
          <a:p>
            <a:pPr marL="0" lvl="0" indent="0" algn="l" rtl="0">
              <a:spcBef>
                <a:spcPts val="0"/>
              </a:spcBef>
              <a:spcAft>
                <a:spcPts val="0"/>
              </a:spcAft>
              <a:buNone/>
            </a:pPr>
            <a:endParaRPr sz="1800" dirty="0">
              <a:solidFill>
                <a:srgbClr val="4A86E8"/>
              </a:solidFill>
            </a:endParaRPr>
          </a:p>
        </p:txBody>
      </p:sp>
      <p:sp>
        <p:nvSpPr>
          <p:cNvPr id="491" name="Google Shape;491;p42"/>
          <p:cNvSpPr txBox="1"/>
          <p:nvPr/>
        </p:nvSpPr>
        <p:spPr>
          <a:xfrm>
            <a:off x="916200" y="2792268"/>
            <a:ext cx="3174600" cy="702000"/>
          </a:xfrm>
          <a:prstGeom prst="rect">
            <a:avLst/>
          </a:prstGeom>
          <a:noFill/>
          <a:ln>
            <a:noFill/>
          </a:ln>
        </p:spPr>
        <p:txBody>
          <a:bodyPr spcFirstLastPara="1" wrap="square" lIns="45700" tIns="27425" rIns="45700" bIns="27425" anchor="t" anchorCtr="0">
            <a:spAutoFit/>
          </a:bodyPr>
          <a:lstStyle/>
          <a:p>
            <a:pPr marL="0" marR="0" lvl="0" indent="0" algn="l" rtl="0">
              <a:lnSpc>
                <a:spcPct val="100000"/>
              </a:lnSpc>
              <a:spcBef>
                <a:spcPts val="0"/>
              </a:spcBef>
              <a:spcAft>
                <a:spcPts val="0"/>
              </a:spcAft>
              <a:buNone/>
            </a:pPr>
            <a:r>
              <a:rPr lang="en-US" b="1" dirty="0">
                <a:solidFill>
                  <a:srgbClr val="F26B21"/>
                </a:solidFill>
              </a:rPr>
              <a:t>"MRAS helped me avoid doing it the way it's always been done before."</a:t>
            </a:r>
            <a:endParaRPr b="1" dirty="0">
              <a:solidFill>
                <a:srgbClr val="F26B21"/>
              </a:solidFill>
            </a:endParaRPr>
          </a:p>
          <a:p>
            <a:pPr marL="0" marR="0" lvl="0" indent="0" algn="l" rtl="0">
              <a:lnSpc>
                <a:spcPct val="100000"/>
              </a:lnSpc>
              <a:spcBef>
                <a:spcPts val="0"/>
              </a:spcBef>
              <a:spcAft>
                <a:spcPts val="0"/>
              </a:spcAft>
              <a:buNone/>
            </a:pPr>
            <a:endParaRPr b="1" dirty="0">
              <a:solidFill>
                <a:srgbClr val="F26B21"/>
              </a:solidFill>
            </a:endParaRPr>
          </a:p>
        </p:txBody>
      </p:sp>
      <p:sp>
        <p:nvSpPr>
          <p:cNvPr id="494" name="Google Shape;494;p42"/>
          <p:cNvSpPr txBox="1"/>
          <p:nvPr/>
        </p:nvSpPr>
        <p:spPr>
          <a:xfrm>
            <a:off x="4572000" y="2559139"/>
            <a:ext cx="4505100" cy="127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dirty="0">
                <a:solidFill>
                  <a:srgbClr val="9900FF"/>
                </a:solidFill>
              </a:rPr>
              <a:t>"...the customer utilized the MRAS RFI process to determine their overall acquisition strategy.</a:t>
            </a:r>
            <a:r>
              <a:rPr lang="en-US" sz="1600" b="1" dirty="0">
                <a:solidFill>
                  <a:srgbClr val="9900FF"/>
                </a:solidFill>
              </a:rPr>
              <a:t> The MRAS program has proven to be a value added program!</a:t>
            </a:r>
            <a:endParaRPr sz="1600" dirty="0">
              <a:solidFill>
                <a:srgbClr val="9900FF"/>
              </a:solidFill>
            </a:endParaRPr>
          </a:p>
          <a:p>
            <a:pPr marL="0" lvl="0" indent="0" algn="l" rtl="0">
              <a:spcBef>
                <a:spcPts val="0"/>
              </a:spcBef>
              <a:spcAft>
                <a:spcPts val="0"/>
              </a:spcAft>
              <a:buClr>
                <a:schemeClr val="dk1"/>
              </a:buClr>
              <a:buSzPts val="1600"/>
              <a:buFont typeface="Arial"/>
              <a:buNone/>
            </a:pPr>
            <a:endParaRPr sz="1600" b="1" dirty="0">
              <a:solidFill>
                <a:srgbClr val="9900FF"/>
              </a:solidFill>
            </a:endParaRPr>
          </a:p>
        </p:txBody>
      </p:sp>
      <p:sp>
        <p:nvSpPr>
          <p:cNvPr id="493" name="Google Shape;493;p42"/>
          <p:cNvSpPr txBox="1"/>
          <p:nvPr/>
        </p:nvSpPr>
        <p:spPr>
          <a:xfrm>
            <a:off x="581025" y="3906644"/>
            <a:ext cx="6963000" cy="1133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600"/>
              <a:buFont typeface="Arial"/>
              <a:buNone/>
            </a:pPr>
            <a:r>
              <a:rPr lang="en-US" sz="1600" dirty="0">
                <a:solidFill>
                  <a:srgbClr val="0000FF"/>
                </a:solidFill>
              </a:rPr>
              <a:t>“...I used MRAS and in 10 days, had 40 people respond. GSA then went over the report and did a deep dive to identify specific socioeconomic factors. It was very helpful!"</a:t>
            </a:r>
            <a:endParaRPr sz="1600" dirty="0">
              <a:solidFill>
                <a:srgbClr val="0000FF"/>
              </a:solidFill>
            </a:endParaRPr>
          </a:p>
          <a:p>
            <a:pPr marL="0" lvl="0" indent="0" algn="l" rtl="0">
              <a:spcBef>
                <a:spcPts val="0"/>
              </a:spcBef>
              <a:spcAft>
                <a:spcPts val="0"/>
              </a:spcAft>
              <a:buNone/>
            </a:pPr>
            <a:endParaRPr sz="1800" dirty="0">
              <a:solidFill>
                <a:schemeClr val="dk2"/>
              </a:solidFill>
            </a:endParaRPr>
          </a:p>
        </p:txBody>
      </p:sp>
      <p:sp>
        <p:nvSpPr>
          <p:cNvPr id="490" name="Google Shape;490;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31</a:t>
            </a:fld>
            <a:endParaRPr dirty="0"/>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4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MRAS Training </a:t>
            </a:r>
            <a:endParaRPr dirty="0"/>
          </a:p>
        </p:txBody>
      </p:sp>
      <p:sp>
        <p:nvSpPr>
          <p:cNvPr id="502" name="Google Shape;502;p43"/>
          <p:cNvSpPr txBox="1"/>
          <p:nvPr/>
        </p:nvSpPr>
        <p:spPr>
          <a:xfrm>
            <a:off x="742250" y="1808600"/>
            <a:ext cx="7098600" cy="1477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dirty="0">
                <a:solidFill>
                  <a:schemeClr val="dk2"/>
                </a:solidFill>
              </a:rPr>
              <a:t>Effective Market Research (MRAS) </a:t>
            </a:r>
            <a:endParaRPr sz="2400" dirty="0">
              <a:solidFill>
                <a:schemeClr val="dk2"/>
              </a:solidFill>
            </a:endParaRPr>
          </a:p>
          <a:p>
            <a:pPr marL="0" lvl="0" indent="0" algn="ctr" rtl="0">
              <a:spcBef>
                <a:spcPts val="0"/>
              </a:spcBef>
              <a:spcAft>
                <a:spcPts val="0"/>
              </a:spcAft>
              <a:buNone/>
            </a:pPr>
            <a:r>
              <a:rPr lang="en-US" sz="2400" dirty="0">
                <a:solidFill>
                  <a:schemeClr val="dk2"/>
                </a:solidFill>
              </a:rPr>
              <a:t>October 29th, 2026 at 1:00 pm ET</a:t>
            </a:r>
            <a:endParaRPr sz="2400" dirty="0">
              <a:solidFill>
                <a:schemeClr val="dk2"/>
              </a:solidFill>
            </a:endParaRPr>
          </a:p>
          <a:p>
            <a:pPr marL="0" lvl="0" indent="0" algn="ctr" rtl="0">
              <a:spcBef>
                <a:spcPts val="0"/>
              </a:spcBef>
              <a:spcAft>
                <a:spcPts val="0"/>
              </a:spcAft>
              <a:buNone/>
            </a:pPr>
            <a:endParaRPr b="1" dirty="0">
              <a:solidFill>
                <a:schemeClr val="dk2"/>
              </a:solidFill>
            </a:endParaRPr>
          </a:p>
          <a:p>
            <a:pPr marL="0" lvl="0" indent="0" algn="ctr" rtl="0">
              <a:spcBef>
                <a:spcPts val="0"/>
              </a:spcBef>
              <a:spcAft>
                <a:spcPts val="0"/>
              </a:spcAft>
              <a:buNone/>
            </a:pPr>
            <a:r>
              <a:rPr lang="en-US" b="1" dirty="0">
                <a:solidFill>
                  <a:schemeClr val="dk2"/>
                </a:solidFill>
              </a:rPr>
              <a:t>Click </a:t>
            </a:r>
            <a:r>
              <a:rPr lang="en-US" sz="1600" b="1" u="sng" dirty="0">
                <a:solidFill>
                  <a:srgbClr val="2134E6"/>
                </a:solidFill>
                <a:hlinkClick r:id="rId4">
                  <a:extLst>
                    <a:ext uri="{A12FA001-AC4F-418D-AE19-62706E023703}">
                      <ahyp:hlinkClr xmlns:ahyp="http://schemas.microsoft.com/office/drawing/2018/hyperlinkcolor" val="tx"/>
                    </a:ext>
                  </a:extLst>
                </a:hlinkClick>
              </a:rPr>
              <a:t>HERE</a:t>
            </a:r>
            <a:r>
              <a:rPr lang="en-US" sz="1600" b="1" dirty="0">
                <a:solidFill>
                  <a:srgbClr val="2134E6"/>
                </a:solidFill>
              </a:rPr>
              <a:t> </a:t>
            </a:r>
            <a:r>
              <a:rPr lang="en-US" sz="1600" b="1" dirty="0">
                <a:solidFill>
                  <a:schemeClr val="dk2"/>
                </a:solidFill>
              </a:rPr>
              <a:t>to register</a:t>
            </a:r>
            <a:endParaRPr sz="1600" b="1" dirty="0">
              <a:solidFill>
                <a:schemeClr val="dk2"/>
              </a:solidFill>
            </a:endParaRPr>
          </a:p>
          <a:p>
            <a:pPr marL="0" lvl="0" indent="0" algn="l" rtl="0">
              <a:spcBef>
                <a:spcPts val="0"/>
              </a:spcBef>
              <a:spcAft>
                <a:spcPts val="0"/>
              </a:spcAft>
              <a:buNone/>
            </a:pPr>
            <a:endParaRPr sz="1600" b="1" dirty="0">
              <a:solidFill>
                <a:srgbClr val="9900FF"/>
              </a:solidFill>
            </a:endParaRPr>
          </a:p>
        </p:txBody>
      </p:sp>
      <p:pic>
        <p:nvPicPr>
          <p:cNvPr id="503" name="Google Shape;503;p4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2899700" y="3524700"/>
            <a:ext cx="2783700" cy="1469100"/>
          </a:xfrm>
          <a:prstGeom prst="roundRect">
            <a:avLst>
              <a:gd name="adj" fmla="val 16667"/>
            </a:avLst>
          </a:prstGeom>
          <a:noFill/>
          <a:ln>
            <a:noFill/>
          </a:ln>
          <a:effectLst>
            <a:outerShdw blurRad="57150" dist="38100" dir="5400000" algn="bl" rotWithShape="0">
              <a:srgbClr val="000000">
                <a:alpha val="50000"/>
              </a:srgbClr>
            </a:outerShdw>
          </a:effectLst>
        </p:spPr>
      </p:pic>
      <p:sp>
        <p:nvSpPr>
          <p:cNvPr id="501" name="Google Shape;501;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32</a:t>
            </a:fld>
            <a:endParaRPr dirty="0"/>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7">
          <a:extLst>
            <a:ext uri="{FF2B5EF4-FFF2-40B4-BE49-F238E27FC236}">
              <a16:creationId xmlns:a16="http://schemas.microsoft.com/office/drawing/2014/main" id="{4EB4C552-26D5-4B27-96B6-CEDA626381C1}"/>
            </a:ext>
          </a:extLst>
        </p:cNvPr>
        <p:cNvGrpSpPr/>
        <p:nvPr/>
      </p:nvGrpSpPr>
      <p:grpSpPr>
        <a:xfrm>
          <a:off x="0" y="0"/>
          <a:ext cx="0" cy="0"/>
          <a:chOff x="0" y="0"/>
          <a:chExt cx="0" cy="0"/>
        </a:xfrm>
      </p:grpSpPr>
      <p:sp>
        <p:nvSpPr>
          <p:cNvPr id="508" name="Google Shape;508;p44">
            <a:extLst>
              <a:ext uri="{FF2B5EF4-FFF2-40B4-BE49-F238E27FC236}">
                <a16:creationId xmlns:a16="http://schemas.microsoft.com/office/drawing/2014/main" id="{F03B3233-DCA1-B164-FB15-E4CD0191C2EC}"/>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t>Get Started with MRAS</a:t>
            </a:r>
            <a:endParaRPr dirty="0"/>
          </a:p>
        </p:txBody>
      </p:sp>
      <p:pic>
        <p:nvPicPr>
          <p:cNvPr id="3" name="Picture 2" descr="This image displays the link to buy.gsa.gov/mras. &#10;This image provides the email contact: rfi@research.gsa.gov. &#10;This image includes the National Customer Service Center details: &#10;ncsccustomer.service@gsa.gov, or you can call 1-844-472-4111.">
            <a:extLst>
              <a:ext uri="{FF2B5EF4-FFF2-40B4-BE49-F238E27FC236}">
                <a16:creationId xmlns:a16="http://schemas.microsoft.com/office/drawing/2014/main" id="{AC247022-41A2-7650-9100-51FE2FA84A40}"/>
              </a:ext>
            </a:extLst>
          </p:cNvPr>
          <p:cNvPicPr>
            <a:picLocks noChangeAspect="1"/>
          </p:cNvPicPr>
          <p:nvPr/>
        </p:nvPicPr>
        <p:blipFill>
          <a:blip r:embed="rId4"/>
          <a:stretch>
            <a:fillRect/>
          </a:stretch>
        </p:blipFill>
        <p:spPr>
          <a:xfrm>
            <a:off x="402360" y="1234440"/>
            <a:ext cx="5013729" cy="3077501"/>
          </a:xfrm>
          <a:prstGeom prst="rect">
            <a:avLst/>
          </a:prstGeom>
        </p:spPr>
      </p:pic>
      <p:sp>
        <p:nvSpPr>
          <p:cNvPr id="519" name="Google Shape;519;p44">
            <a:extLst>
              <a:ext uri="{FF2B5EF4-FFF2-40B4-BE49-F238E27FC236}">
                <a16:creationId xmlns:a16="http://schemas.microsoft.com/office/drawing/2014/main" id="{6FCCAA9C-F705-9547-CE72-EC9C8EC0EA7C}"/>
              </a:ext>
            </a:extLst>
          </p:cNvPr>
          <p:cNvSpPr/>
          <p:nvPr/>
        </p:nvSpPr>
        <p:spPr>
          <a:xfrm>
            <a:off x="5806440" y="1234440"/>
            <a:ext cx="2935200" cy="3017400"/>
          </a:xfrm>
          <a:prstGeom prst="roundRect">
            <a:avLst>
              <a:gd name="adj" fmla="val 6000"/>
            </a:avLst>
          </a:prstGeom>
          <a:solidFill>
            <a:srgbClr val="F26B21"/>
          </a:solidFill>
          <a:ln>
            <a:noFill/>
          </a:ln>
        </p:spPr>
        <p:txBody>
          <a:bodyPr spcFirstLastPara="1" wrap="square" lIns="182875" tIns="27425" rIns="182875" bIns="27425" anchor="ctr" anchorCtr="0">
            <a:noAutofit/>
          </a:bodyPr>
          <a:lstStyle/>
          <a:p>
            <a:pPr marL="0" lvl="0" indent="0" algn="ctr" rtl="0">
              <a:spcBef>
                <a:spcPts val="0"/>
              </a:spcBef>
              <a:spcAft>
                <a:spcPts val="0"/>
              </a:spcAft>
              <a:buClr>
                <a:schemeClr val="dk1"/>
              </a:buClr>
              <a:buFont typeface="Arial"/>
              <a:buNone/>
            </a:pPr>
            <a:r>
              <a:rPr lang="en-US" sz="2200" b="1" dirty="0">
                <a:solidFill>
                  <a:schemeClr val="lt1"/>
                </a:solidFill>
              </a:rPr>
              <a:t>Bring your draft PWS.</a:t>
            </a:r>
            <a:endParaRPr dirty="0">
              <a:solidFill>
                <a:schemeClr val="dk1"/>
              </a:solidFill>
            </a:endParaRPr>
          </a:p>
          <a:p>
            <a:pPr marL="0" lvl="0" indent="0" algn="ctr" rtl="0">
              <a:spcBef>
                <a:spcPts val="800"/>
              </a:spcBef>
              <a:spcAft>
                <a:spcPts val="0"/>
              </a:spcAft>
              <a:buClr>
                <a:schemeClr val="dk1"/>
              </a:buClr>
              <a:buFont typeface="Arial"/>
              <a:buNone/>
            </a:pPr>
            <a:r>
              <a:rPr lang="en-US" sz="1500" dirty="0">
                <a:solidFill>
                  <a:schemeClr val="lt1"/>
                </a:solidFill>
              </a:rPr>
              <a:t>We'll help you ask the right questions before you solicit.</a:t>
            </a:r>
            <a:endParaRPr dirty="0">
              <a:solidFill>
                <a:schemeClr val="dk1"/>
              </a:solidFill>
            </a:endParaRPr>
          </a:p>
          <a:p>
            <a:pPr marL="0" marR="0" lvl="0" indent="0" algn="l" rtl="0">
              <a:lnSpc>
                <a:spcPct val="100000"/>
              </a:lnSpc>
              <a:spcBef>
                <a:spcPts val="0"/>
              </a:spcBef>
              <a:spcAft>
                <a:spcPts val="0"/>
              </a:spcAft>
              <a:buNone/>
            </a:pPr>
            <a:endParaRPr dirty="0">
              <a:solidFill>
                <a:schemeClr val="dk1"/>
              </a:solidFill>
            </a:endParaRPr>
          </a:p>
          <a:p>
            <a:pPr marL="0" marR="0" lvl="0" indent="0" algn="ctr" rtl="0">
              <a:lnSpc>
                <a:spcPct val="100000"/>
              </a:lnSpc>
              <a:spcBef>
                <a:spcPts val="0"/>
              </a:spcBef>
              <a:spcAft>
                <a:spcPts val="0"/>
              </a:spcAft>
              <a:buNone/>
            </a:pPr>
            <a:r>
              <a:rPr lang="en-US" sz="2200" b="1" u="sng" dirty="0">
                <a:solidFill>
                  <a:srgbClr val="2134E6"/>
                </a:solidFill>
                <a:hlinkClick r:id="rId5">
                  <a:extLst>
                    <a:ext uri="{A12FA001-AC4F-418D-AE19-62706E023703}">
                      <ahyp:hlinkClr xmlns:ahyp="http://schemas.microsoft.com/office/drawing/2018/hyperlinkcolor" val="tx"/>
                    </a:ext>
                  </a:extLst>
                </a:hlinkClick>
              </a:rPr>
              <a:t>CLICK HERE for the MRAS Service Request Form</a:t>
            </a:r>
            <a:endParaRPr dirty="0">
              <a:solidFill>
                <a:srgbClr val="2134E6"/>
              </a:solidFill>
            </a:endParaRPr>
          </a:p>
        </p:txBody>
      </p:sp>
      <p:sp>
        <p:nvSpPr>
          <p:cNvPr id="509" name="Google Shape;509;p44">
            <a:extLst>
              <a:ext uri="{FF2B5EF4-FFF2-40B4-BE49-F238E27FC236}">
                <a16:creationId xmlns:a16="http://schemas.microsoft.com/office/drawing/2014/main" id="{32FFBCDE-5BF9-4068-22AE-85AD42757399}"/>
              </a:ext>
            </a:extLst>
          </p:cNvPr>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33</a:t>
            </a:fld>
            <a:endParaRPr dirty="0"/>
          </a:p>
        </p:txBody>
      </p:sp>
    </p:spTree>
    <p:custDataLst>
      <p:tags r:id="rId1"/>
    </p:custDataLst>
    <p:extLst>
      <p:ext uri="{BB962C8B-B14F-4D97-AF65-F5344CB8AC3E}">
        <p14:creationId xmlns:p14="http://schemas.microsoft.com/office/powerpoint/2010/main" val="8856951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2" name="Title 1">
            <a:extLst>
              <a:ext uri="{FF2B5EF4-FFF2-40B4-BE49-F238E27FC236}">
                <a16:creationId xmlns:a16="http://schemas.microsoft.com/office/drawing/2014/main" id="{FFD38CA2-A0CC-33A6-05E1-02E903E5FDFA}"/>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Conclusion </a:t>
            </a:r>
          </a:p>
        </p:txBody>
      </p:sp>
      <p:sp>
        <p:nvSpPr>
          <p:cNvPr id="524" name="Google Shape;524;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en-US"/>
              <a:t>34</a:t>
            </a:fld>
            <a:endParaRPr dirty="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4349</Words>
  <Application>Microsoft Office PowerPoint</Application>
  <PresentationFormat>On-screen Show (16:9)</PresentationFormat>
  <Paragraphs>456</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Noto Sans Symbols</vt:lpstr>
      <vt:lpstr>Arial</vt:lpstr>
      <vt:lpstr>Poppins</vt:lpstr>
      <vt:lpstr>Arial Black</vt:lpstr>
      <vt:lpstr>Simple Light</vt:lpstr>
      <vt:lpstr>Before You Buy: How Better Market Research Leads to Better Acquisitions</vt:lpstr>
      <vt:lpstr>Presenter</vt:lpstr>
      <vt:lpstr>Agenda</vt:lpstr>
      <vt:lpstr>Market Research and FAR Regulations www.acquisition.gov/far/part-10   </vt:lpstr>
      <vt:lpstr>Market Research and FAR Regulations cont. www.acquisition.gov/far/part-10   </vt:lpstr>
      <vt:lpstr>What Market Research Should Actually Answer </vt:lpstr>
      <vt:lpstr>What is MRAS </vt:lpstr>
      <vt:lpstr>Before You Solicit  </vt:lpstr>
      <vt:lpstr>Beyond Finding Vendors</vt:lpstr>
      <vt:lpstr>Product Market Research</vt:lpstr>
      <vt:lpstr>Rapid Review</vt:lpstr>
      <vt:lpstr>MRAS in Action: Start to Finish</vt:lpstr>
      <vt:lpstr>The Requirement Dana Starts With</vt:lpstr>
      <vt:lpstr>The MRAS Process, Start to Finish</vt:lpstr>
      <vt:lpstr>Step 1: Submit the Request</vt:lpstr>
      <vt:lpstr>Step 2: Complete the Service Request Form</vt:lpstr>
      <vt:lpstr>Step 3: Tailor the Technical Questions</vt:lpstr>
      <vt:lpstr>Step 4: The RFI Goes Live on eBuy</vt:lpstr>
      <vt:lpstr>Step 5: What the Market Told Dana</vt:lpstr>
      <vt:lpstr>Step 5: The MRAS Report</vt:lpstr>
      <vt:lpstr>Step 5: The MRAS Report (Cont)</vt:lpstr>
      <vt:lpstr>Step 5: The MRAS Report (Cont.)</vt:lpstr>
      <vt:lpstr>Step 6: The Findings Change the Strategy</vt:lpstr>
      <vt:lpstr>7. Developing the PWS from Market Data</vt:lpstr>
      <vt:lpstr>The Results</vt:lpstr>
      <vt:lpstr>Beyond the RFI, linking to the RFQ </vt:lpstr>
      <vt:lpstr>Common Market Research Mistakes</vt:lpstr>
      <vt:lpstr>As Rules Evolve, Market Research Matters More</vt:lpstr>
      <vt:lpstr>Market Research Quick Check:</vt:lpstr>
      <vt:lpstr>Your Market Research Toolkit</vt:lpstr>
      <vt:lpstr>What our Customers are Saying….</vt:lpstr>
      <vt:lpstr>MRAS Training </vt:lpstr>
      <vt:lpstr>Get Started with MRAS</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NakiaGraham</cp:lastModifiedBy>
  <cp:revision>10</cp:revision>
  <dcterms:modified xsi:type="dcterms:W3CDTF">2026-10-22T19:07:12Z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5CFF3A3C-9155-444B-8512-41DFC582F7A4</vt:lpwstr>
  </property>
  <property fmtid="{D5CDD505-2E9C-101B-9397-08002B2CF9AE}" pid="3" name="ArticulatePath">
    <vt:lpwstr>FY27 ATRW Fall - MRAS_508_10_2226</vt:lpwstr>
  </property>
</Properties>
</file>