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tags/tag47.xml" ContentType="application/vnd.openxmlformats-officedocument.presentationml.tags+xml"/>
  <Override PartName="/ppt/notesSlides/notesSlide47.xml" ContentType="application/vnd.openxmlformats-officedocument.presentationml.notesSlide+xml"/>
  <Override PartName="/ppt/tags/tag48.xml" ContentType="application/vnd.openxmlformats-officedocument.presentationml.tags+xml"/>
  <Override PartName="/ppt/notesSlides/notesSlide48.xml" ContentType="application/vnd.openxmlformats-officedocument.presentationml.notesSlide+xml"/>
  <Override PartName="/ppt/tags/tag49.xml" ContentType="application/vnd.openxmlformats-officedocument.presentationml.tags+xml"/>
  <Override PartName="/ppt/notesSlides/notesSlide49.xml" ContentType="application/vnd.openxmlformats-officedocument.presentationml.notesSlide+xml"/>
  <Override PartName="/ppt/tags/tag50.xml" ContentType="application/vnd.openxmlformats-officedocument.presentationml.tags+xml"/>
  <Override PartName="/ppt/notesSlides/notesSlide50.xml" ContentType="application/vnd.openxmlformats-officedocument.presentationml.notesSlide+xml"/>
  <Override PartName="/ppt/tags/tag51.xml" ContentType="application/vnd.openxmlformats-officedocument.presentationml.tags+xml"/>
  <Override PartName="/ppt/notesSlides/notesSlide51.xml" ContentType="application/vnd.openxmlformats-officedocument.presentationml.notesSlide+xml"/>
  <Override PartName="/ppt/tags/tag52.xml" ContentType="application/vnd.openxmlformats-officedocument.presentationml.tags+xml"/>
  <Override PartName="/ppt/notesSlides/notesSlide52.xml" ContentType="application/vnd.openxmlformats-officedocument.presentationml.notesSlide+xml"/>
  <Override PartName="/ppt/tags/tag53.xml" ContentType="application/vnd.openxmlformats-officedocument.presentationml.tags+xml"/>
  <Override PartName="/ppt/notesSlides/notesSlide53.xml" ContentType="application/vnd.openxmlformats-officedocument.presentationml.notesSlide+xml"/>
  <Override PartName="/ppt/tags/tag54.xml" ContentType="application/vnd.openxmlformats-officedocument.presentationml.tags+xml"/>
  <Override PartName="/ppt/notesSlides/notesSlide54.xml" ContentType="application/vnd.openxmlformats-officedocument.presentationml.notesSlide+xml"/>
  <Override PartName="/ppt/tags/tag55.xml" ContentType="application/vnd.openxmlformats-officedocument.presentationml.tags+xml"/>
  <Override PartName="/ppt/notesSlides/notesSlide55.xml" ContentType="application/vnd.openxmlformats-officedocument.presentationml.notesSlide+xml"/>
  <Override PartName="/ppt/tags/tag56.xml" ContentType="application/vnd.openxmlformats-officedocument.presentationml.tags+xml"/>
  <Override PartName="/ppt/notesSlides/notesSlide56.xml" ContentType="application/vnd.openxmlformats-officedocument.presentationml.notesSlide+xml"/>
  <Override PartName="/ppt/tags/tag57.xml" ContentType="application/vnd.openxmlformats-officedocument.presentationml.tags+xml"/>
  <Override PartName="/ppt/notesSlides/notesSlide57.xml" ContentType="application/vnd.openxmlformats-officedocument.presentationml.notesSlide+xml"/>
  <Override PartName="/ppt/tags/tag58.xml" ContentType="application/vnd.openxmlformats-officedocument.presentationml.tags+xml"/>
  <Override PartName="/ppt/notesSlides/notesSlide58.xml" ContentType="application/vnd.openxmlformats-officedocument.presentationml.notesSlide+xml"/>
  <Override PartName="/ppt/tags/tag59.xml" ContentType="application/vnd.openxmlformats-officedocument.presentationml.tags+xml"/>
  <Override PartName="/ppt/notesSlides/notesSlide59.xml" ContentType="application/vnd.openxmlformats-officedocument.presentationml.notesSlide+xml"/>
  <Override PartName="/ppt/tags/tag60.xml" ContentType="application/vnd.openxmlformats-officedocument.presentationml.tags+xml"/>
  <Override PartName="/ppt/notesSlides/notesSlide60.xml" ContentType="application/vnd.openxmlformats-officedocument.presentationml.notesSlide+xml"/>
  <Override PartName="/ppt/tags/tag61.xml" ContentType="application/vnd.openxmlformats-officedocument.presentationml.tags+xml"/>
  <Override PartName="/ppt/notesSlides/notesSlide61.xml" ContentType="application/vnd.openxmlformats-officedocument.presentationml.notesSlide+xml"/>
  <Override PartName="/ppt/tags/tag62.xml" ContentType="application/vnd.openxmlformats-officedocument.presentationml.tags+xml"/>
  <Override PartName="/ppt/notesSlides/notesSlide62.xml" ContentType="application/vnd.openxmlformats-officedocument.presentationml.notesSlide+xml"/>
  <Override PartName="/ppt/tags/tag63.xml" ContentType="application/vnd.openxmlformats-officedocument.presentationml.tags+xml"/>
  <Override PartName="/ppt/notesSlides/notesSlide63.xml" ContentType="application/vnd.openxmlformats-officedocument.presentationml.notesSlide+xml"/>
  <Override PartName="/ppt/tags/tag64.xml" ContentType="application/vnd.openxmlformats-officedocument.presentationml.tags+xml"/>
  <Override PartName="/ppt/notesSlides/notesSlide64.xml" ContentType="application/vnd.openxmlformats-officedocument.presentationml.notesSlide+xml"/>
  <Override PartName="/ppt/tags/tag65.xml" ContentType="application/vnd.openxmlformats-officedocument.presentationml.tags+xml"/>
  <Override PartName="/ppt/notesSlides/notesSlide65.xml" ContentType="application/vnd.openxmlformats-officedocument.presentationml.notesSlide+xml"/>
  <Override PartName="/ppt/tags/tag66.xml" ContentType="application/vnd.openxmlformats-officedocument.presentationml.tags+xml"/>
  <Override PartName="/ppt/notesSlides/notesSlide66.xml" ContentType="application/vnd.openxmlformats-officedocument.presentationml.notesSlide+xml"/>
  <Override PartName="/ppt/tags/tag67.xml" ContentType="application/vnd.openxmlformats-officedocument.presentationml.tags+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7" r:id="rId1"/>
    <p:sldMasterId id="2147483708" r:id="rId2"/>
    <p:sldMasterId id="2147483709" r:id="rId3"/>
    <p:sldMasterId id="2147483710" r:id="rId4"/>
  </p:sldMasterIdLst>
  <p:notesMasterIdLst>
    <p:notesMasterId r:id="rId72"/>
  </p:notesMasterIdLst>
  <p:sldIdLst>
    <p:sldId id="256" r:id="rId5"/>
    <p:sldId id="257" r:id="rId6"/>
    <p:sldId id="258" r:id="rId7"/>
    <p:sldId id="259" r:id="rId8"/>
    <p:sldId id="260" r:id="rId9"/>
    <p:sldId id="261" r:id="rId10"/>
    <p:sldId id="262" r:id="rId11"/>
    <p:sldId id="325"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3" r:id="rId71"/>
  </p:sldIdLst>
  <p:sldSz cx="9144000" cy="5143500" type="screen16x9"/>
  <p:notesSz cx="6858000" cy="9144000"/>
  <p:embeddedFontLst>
    <p:embeddedFont>
      <p:font typeface="Helvetica Neue" panose="020B0604020202020204" charset="0"/>
      <p:regular r:id="rId73"/>
      <p:bold r:id="rId74"/>
      <p:italic r:id="rId75"/>
      <p:boldItalic r:id="rId76"/>
    </p:embeddedFont>
    <p:embeddedFont>
      <p:font typeface="Roboto" panose="02000000000000000000" pitchFamily="2" charset="0"/>
      <p:regular r:id="rId77"/>
      <p:bold r:id="rId78"/>
    </p:embeddedFont>
    <p:embeddedFont>
      <p:font typeface="Source Sans Pro" panose="020B0503030403020204" pitchFamily="34" charset="0"/>
      <p:regular r:id="rId79"/>
    </p:embeddedFont>
  </p:embeddedFontLst>
  <p:custDataLst>
    <p:tags r:id="rId8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372A1D6-A3A3-461A-97C8-ACC36A0AE031}">
  <a:tblStyle styleId="{1372A1D6-A3A3-461A-97C8-ACC36A0AE03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62" autoAdjust="0"/>
    <p:restoredTop sz="86432" autoAdjust="0"/>
  </p:normalViewPr>
  <p:slideViewPr>
    <p:cSldViewPr snapToGrid="0">
      <p:cViewPr varScale="1">
        <p:scale>
          <a:sx n="121" d="100"/>
          <a:sy n="121" d="100"/>
        </p:scale>
        <p:origin x="828" y="10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80"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3.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4.fntdata"/><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mail.google.com/mail/u/0/#all/16853381c9fa069d"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mail.google.com/mail/u/0/#all/195b4986d29e9c07"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buy.gsa.gov"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f6c187e868_0_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g3f6c187e868_0_6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
              </a:spcBef>
              <a:spcAft>
                <a:spcPts val="100"/>
              </a:spcAft>
              <a:buSzPts val="1100"/>
              <a:buNone/>
            </a:pPr>
            <a:r>
              <a:rPr lang="en" dirty="0">
                <a:solidFill>
                  <a:schemeClr val="dk1"/>
                </a:solidFill>
              </a:rPr>
              <a:t>Drew Intro</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3f6c187e868_0_925:notes"/>
          <p:cNvSpPr>
            <a:spLocks noGrp="1" noRot="1" noChangeAspect="1"/>
          </p:cNvSpPr>
          <p:nvPr>
            <p:ph type="sldImg" idx="2"/>
          </p:nvPr>
        </p:nvSpPr>
        <p:spPr>
          <a:xfrm>
            <a:off x="-47625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3f6c187e868_0_9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100"/>
              </a:spcBef>
              <a:spcAft>
                <a:spcPts val="0"/>
              </a:spcAft>
              <a:buClr>
                <a:schemeClr val="dk1"/>
              </a:buClr>
              <a:buSzPts val="1100"/>
              <a:buFont typeface="Arial"/>
              <a:buNone/>
            </a:pPr>
            <a:r>
              <a:rPr lang="en">
                <a:solidFill>
                  <a:schemeClr val="dk1"/>
                </a:solidFill>
              </a:rPr>
              <a:t>Drew To start and Kick it to Varuna </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sz="1200">
                <a:solidFill>
                  <a:schemeClr val="dk1"/>
                </a:solidFill>
                <a:latin typeface="Roboto"/>
                <a:ea typeface="Roboto"/>
                <a:cs typeface="Roboto"/>
                <a:sym typeface="Roboto"/>
              </a:rPr>
              <a:t>What is ESD and why are we using it as a FICTIONAL workflow - Its the </a:t>
            </a:r>
            <a:r>
              <a:rPr lang="en" sz="1200" b="1">
                <a:solidFill>
                  <a:schemeClr val="dk1"/>
                </a:solidFill>
                <a:latin typeface="Roboto"/>
                <a:ea typeface="Roboto"/>
                <a:cs typeface="Roboto"/>
                <a:sym typeface="Roboto"/>
              </a:rPr>
              <a:t>Electronic Storage Detection (ESD) K9 program and its</a:t>
            </a:r>
            <a:r>
              <a:rPr lang="en">
                <a:solidFill>
                  <a:schemeClr val="dk1"/>
                </a:solidFill>
              </a:rPr>
              <a:t> </a:t>
            </a:r>
            <a:r>
              <a:rPr lang="en" sz="1200">
                <a:solidFill>
                  <a:schemeClr val="dk1"/>
                </a:solidFill>
                <a:latin typeface="Roboto"/>
                <a:ea typeface="Roboto"/>
                <a:cs typeface="Roboto"/>
                <a:sym typeface="Roboto"/>
              </a:rPr>
              <a:t>a specially trained police dog used by law enforcement to locate hidden digital storage devices during criminal investigations</a:t>
            </a:r>
            <a:r>
              <a:rPr lang="en">
                <a:solidFill>
                  <a:schemeClr val="dk1"/>
                </a:solidFill>
              </a:rPr>
              <a:t>.  However, we thought it would be a fun way to focus on our FURRY friends and showcase a workflow that is both challenging to complete and a bit fun too.  It will help highlight the importance of establishing defensible labor categories, conducting research using known web tools available at the GSA and setting up the foundational steps to both cost and price analysis… both incredibly important to the establishment of an IGCE that protects both the government and vendor community.</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Here’s what we’re going to cover today.  (Read the main topics and introduce our next 2 speakers, Varuna and Keonia).</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Pause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First, we’ll give you a quick update on </a:t>
            </a:r>
            <a:r>
              <a:rPr lang="en" b="1">
                <a:solidFill>
                  <a:schemeClr val="dk1"/>
                </a:solidFill>
              </a:rPr>
              <a:t>what’s new with Buy.GSA.gov</a:t>
            </a:r>
            <a:r>
              <a:rPr lang="en">
                <a:solidFill>
                  <a:schemeClr val="dk1"/>
                </a:solidFill>
              </a:rPr>
              <a:t>, including some of the tools and resources available to you.</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Then we’ll walk through a few practical examples and case studies.</a:t>
            </a:r>
            <a:endParaRPr dirty="0">
              <a:solidFill>
                <a:schemeClr val="dk1"/>
              </a:solidFill>
            </a:endParaRPr>
          </a:p>
          <a:p>
            <a:pPr marL="0" lvl="0" indent="0" algn="l" rtl="0">
              <a:lnSpc>
                <a:spcPct val="100000"/>
              </a:lnSpc>
              <a:spcBef>
                <a:spcPts val="100"/>
              </a:spcBef>
              <a:spcAft>
                <a:spcPts val="0"/>
              </a:spcAft>
              <a:buNone/>
            </a:pPr>
            <a:r>
              <a:rPr lang="en">
                <a:solidFill>
                  <a:schemeClr val="dk1"/>
                </a:solidFill>
              </a:rPr>
              <a:t>And most importantly, I want to introduce our guest speaker and main demonstrator for today, </a:t>
            </a:r>
            <a:r>
              <a:rPr lang="en" b="1">
                <a:solidFill>
                  <a:schemeClr val="dk1"/>
                </a:solidFill>
              </a:rPr>
              <a:t>Keonia Cobbins</a:t>
            </a:r>
            <a:r>
              <a:rPr lang="en">
                <a:solidFill>
                  <a:schemeClr val="dk1"/>
                </a:solidFill>
              </a:rPr>
              <a:t>.</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Keonia, say hello to the people! &lt; PAUSE &gt; </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Keonia and I each developed fictional </a:t>
            </a:r>
            <a:r>
              <a:rPr lang="en" b="1">
                <a:solidFill>
                  <a:schemeClr val="dk1"/>
                </a:solidFill>
              </a:rPr>
              <a:t>IGCE scenarios using Buy.GSA.gov</a:t>
            </a:r>
            <a:r>
              <a:rPr lang="en">
                <a:solidFill>
                  <a:schemeClr val="dk1"/>
                </a:solidFill>
              </a:rPr>
              <a:t>, but we approached them in slightly different ways.</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One example uses the </a:t>
            </a:r>
            <a:r>
              <a:rPr lang="en" b="1">
                <a:solidFill>
                  <a:schemeClr val="dk1"/>
                </a:solidFill>
              </a:rPr>
              <a:t>templates and tools already available on the site</a:t>
            </a:r>
            <a:r>
              <a:rPr lang="en">
                <a:solidFill>
                  <a:schemeClr val="dk1"/>
                </a:solidFill>
              </a:rPr>
              <a:t> to help build out an IGCE.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The other goes a little deeper.</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For that scenario, we pulled </a:t>
            </a:r>
            <a:r>
              <a:rPr lang="en" b="1">
                <a:solidFill>
                  <a:schemeClr val="dk1"/>
                </a:solidFill>
              </a:rPr>
              <a:t>raw pricing data from Buy.GSA.gov</a:t>
            </a:r>
            <a:r>
              <a:rPr lang="en">
                <a:solidFill>
                  <a:schemeClr val="dk1"/>
                </a:solidFill>
              </a:rPr>
              <a:t> and then used AI to help us analyze the data, compare pricing, and support the development of the IGCE.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Both approaches can add a tremendous amount of value, and we’re excited to show you how they work.</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And one last thing—throughout today’s session, we’ll also have a few </a:t>
            </a:r>
            <a:r>
              <a:rPr lang="en" b="1">
                <a:solidFill>
                  <a:schemeClr val="dk1"/>
                </a:solidFill>
              </a:rPr>
              <a:t>polling questions</a:t>
            </a:r>
            <a:r>
              <a:rPr lang="en">
                <a:solidFill>
                  <a:schemeClr val="dk1"/>
                </a:solidFill>
              </a:rPr>
              <a:t> for you.</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So keep an eye out, participate when you can, and we’ll use some of your responses as part of the discussion.</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With that, let’s get started.</a:t>
            </a:r>
            <a:endParaRPr dirty="0">
              <a:solidFill>
                <a:schemeClr val="dk1"/>
              </a:solidFill>
            </a:endParaRPr>
          </a:p>
          <a:p>
            <a:pPr marL="0" lvl="0" indent="0" algn="l" rtl="0">
              <a:spcBef>
                <a:spcPts val="10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h4cafc3eae0a583f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h4cafc3eae0a583f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h42256063991003c2_2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h42256063991003c2_2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f6c187e868_0_1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f6c187e868_0_1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Thanks for asking!</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This slide is overwhelming on purpose… its meant to show you the 3000 foot perspective of market research</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Mike’s story about M1 Abrams tanks, and then the importance of good research for, it aids cost and price analysis, which are 2 entirely different things but equally as important!  It protects the government and tax payer too… </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Ask a question - answers received via chat  </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Where does MR fit in the grand scheme of things?  What phase does it assist most?  What can we do for you regarding MR…. we offer help, submit your requirements or questions when needed.</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Now, this slide is </a:t>
            </a:r>
            <a:r>
              <a:rPr lang="en" b="1">
                <a:solidFill>
                  <a:schemeClr val="dk1"/>
                </a:solidFill>
              </a:rPr>
              <a:t>supposed to look a little overwhelming</a:t>
            </a:r>
            <a:r>
              <a:rPr lang="en">
                <a:solidFill>
                  <a:schemeClr val="dk1"/>
                </a:solidFill>
              </a:rPr>
              <a:t>.</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Because we’re about to get into the core of today’s discussion—or maybe the </a:t>
            </a:r>
            <a:r>
              <a:rPr lang="en" b="1">
                <a:solidFill>
                  <a:schemeClr val="dk1"/>
                </a:solidFill>
              </a:rPr>
              <a:t>galactic core</a:t>
            </a:r>
            <a:r>
              <a:rPr lang="en">
                <a:solidFill>
                  <a:schemeClr val="dk1"/>
                </a:solidFill>
              </a:rPr>
              <a:t> of today’s Education Series.</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Market research. Market intelligence. IGCE development. Cost estimating. Pricing.</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They’re all connected.</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[Pause / gesture toward center of slide]</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And right at the center of this lifecycle is where we’re focusing today:</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Market research and market intelligence… leading directly into the IGCE and cost estimate.</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That placement is intentional.</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Market research isn’t simply a compliance exercise. It helps us understand </a:t>
            </a:r>
            <a:r>
              <a:rPr lang="en" b="1">
                <a:solidFill>
                  <a:schemeClr val="dk1"/>
                </a:solidFill>
              </a:rPr>
              <a:t>what the market can deliver, what agencies are buying, what pricing looks like, and what may be driving those costs.</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My own personal experience… as a COR or CS we would be required to create a defensible cost breakdown for, in my cases, complex IT product development initiatives involving cloud based integration acquisition efforts… this required a complex solution.</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There’s also an important FAR connection.</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FAR Part 7</a:t>
            </a:r>
            <a:r>
              <a:rPr lang="en">
                <a:solidFill>
                  <a:schemeClr val="dk1"/>
                </a:solidFill>
              </a:rPr>
              <a:t> establishes acquisition planning requirements, and </a:t>
            </a:r>
            <a:r>
              <a:rPr lang="en" b="1">
                <a:solidFill>
                  <a:schemeClr val="dk1"/>
                </a:solidFill>
              </a:rPr>
              <a:t>FAR Part 10</a:t>
            </a:r>
            <a:r>
              <a:rPr lang="en">
                <a:solidFill>
                  <a:schemeClr val="dk1"/>
                </a:solidFill>
              </a:rPr>
              <a:t> gives us the framework for conducting market research.</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And the FAR recognizes that market research should be </a:t>
            </a:r>
            <a:r>
              <a:rPr lang="en" b="1">
                <a:solidFill>
                  <a:schemeClr val="dk1"/>
                </a:solidFill>
              </a:rPr>
              <a:t>scalable</a:t>
            </a:r>
            <a:r>
              <a:rPr lang="en">
                <a:solidFill>
                  <a:schemeClr val="dk1"/>
                </a:solidFill>
              </a:rPr>
              <a:t>. The extent can vary based on urgency, dollar value, complexity, and past experience.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For certain task and delivery orders, contracting officers may even rely on market research conducted within the previous </a:t>
            </a:r>
            <a:r>
              <a:rPr lang="en" b="1">
                <a:solidFill>
                  <a:schemeClr val="dk1"/>
                </a:solidFill>
              </a:rPr>
              <a:t>18 months</a:t>
            </a:r>
            <a:r>
              <a:rPr lang="en">
                <a:solidFill>
                  <a:schemeClr val="dk1"/>
                </a:solidFill>
              </a:rPr>
              <a:t>, as long as it remains:</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Current. Accurate. Relevant.</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That’s a good standard for us to remember.</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Because a strong IGCE shouldn’t be a guess—or simply a budget number.</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It should be informed by what we know about the marketplace.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And that’s where tools like </a:t>
            </a:r>
            <a:r>
              <a:rPr lang="en" b="1">
                <a:solidFill>
                  <a:schemeClr val="dk1"/>
                </a:solidFill>
              </a:rPr>
              <a:t>Buy.GSA.gov</a:t>
            </a:r>
            <a:r>
              <a:rPr lang="en">
                <a:solidFill>
                  <a:schemeClr val="dk1"/>
                </a:solidFill>
              </a:rPr>
              <a:t> can help us turn pricing and market data into useful acquisition intelligence.</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[Point to bottom of slide]</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Which brings us to the takeaway at the bottom:</a:t>
            </a:r>
            <a:endParaRPr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b="1">
                <a:solidFill>
                  <a:schemeClr val="dk1"/>
                </a:solidFill>
              </a:rPr>
              <a:t>Better data leads to better acquisition decisions.</a:t>
            </a:r>
            <a:endParaRPr b="1" dirty="0">
              <a:solidFill>
                <a:schemeClr val="dk1"/>
              </a:solidFill>
            </a:endParaRPr>
          </a:p>
          <a:p>
            <a:pPr marL="0" lvl="0" indent="0" algn="l" rtl="0">
              <a:lnSpc>
                <a:spcPct val="100000"/>
              </a:lnSpc>
              <a:spcBef>
                <a:spcPts val="100"/>
              </a:spcBef>
              <a:spcAft>
                <a:spcPts val="0"/>
              </a:spcAft>
              <a:buClr>
                <a:schemeClr val="dk1"/>
              </a:buClr>
              <a:buSzPts val="1100"/>
              <a:buFont typeface="Arial"/>
              <a:buNone/>
            </a:pPr>
            <a:r>
              <a:rPr lang="en">
                <a:solidFill>
                  <a:schemeClr val="dk1"/>
                </a:solidFill>
              </a:rPr>
              <a:t>Now, let’s show you how to put that into practice.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spcBef>
                <a:spcPts val="120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h42256063991003c2_23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h42256063991003c2_2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3f6e563c040_6_2: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g3f6e563c040_6_2: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b="1">
                <a:solidFill>
                  <a:srgbClr val="990000"/>
                </a:solidFill>
                <a:latin typeface="Roboto"/>
                <a:ea typeface="Roboto"/>
                <a:cs typeface="Roboto"/>
                <a:sym typeface="Roboto"/>
              </a:rPr>
              <a:t>Index of buy.gsa.gov tools:</a:t>
            </a:r>
            <a:endParaRPr sz="1500" b="1" dirty="0">
              <a:solidFill>
                <a:srgbClr val="990000"/>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Here is a grouping of what you will see today as we explore buy.gsa.gov</a:t>
            </a:r>
            <a:endParaRPr sz="1000" dirty="0">
              <a:solidFill>
                <a:schemeClr val="dk1"/>
              </a:solidFill>
              <a:latin typeface="Roboto"/>
              <a:ea typeface="Roboto"/>
              <a:cs typeface="Roboto"/>
              <a:sym typeface="Roboto"/>
            </a:endParaRPr>
          </a:p>
          <a:p>
            <a:pPr marL="914400" lvl="1"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Pricing Suite</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CALC+ Quick Rate;  - which displays schedule prices - not-to-exceed ceiling prices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CALC+ Prices Paid; - which is a data source that displays prices paid information from all our GSA GWACs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CALC+ BLS; - this is where you can find wage rate information from the Dept. of Labor’s  Bureau of Labor Statistics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CALC+ IGCE Tool - where you can build Independent Govt. Cost Estimates.</a:t>
            </a:r>
            <a:endParaRPr sz="1000" dirty="0">
              <a:solidFill>
                <a:schemeClr val="dk1"/>
              </a:solidFill>
              <a:latin typeface="Roboto"/>
              <a:ea typeface="Roboto"/>
              <a:cs typeface="Roboto"/>
              <a:sym typeface="Roboto"/>
            </a:endParaRPr>
          </a:p>
          <a:p>
            <a:pPr marL="914400" lvl="1"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Acquisition Solutions Navigator</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Compare Contract Vehicles - deployed in the summer of 2024, this capability allows users to compare entire contract vehicles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Search Contracts &amp; Vendors - this capability lets users search for specific contracts by keyword, and get information about them.</a:t>
            </a:r>
            <a:endParaRPr sz="1000" dirty="0">
              <a:solidFill>
                <a:schemeClr val="dk1"/>
              </a:solidFill>
              <a:latin typeface="Roboto"/>
              <a:ea typeface="Roboto"/>
              <a:cs typeface="Roboto"/>
              <a:sym typeface="Roboto"/>
            </a:endParaRPr>
          </a:p>
          <a:p>
            <a:pPr marL="914400" lvl="1"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Document Tools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Document Library - Browse hundreds of templates for useful contract and project documents.</a:t>
            </a:r>
            <a:endParaRPr sz="1000" dirty="0">
              <a:solidFill>
                <a:schemeClr val="dk1"/>
              </a:solidFill>
              <a:latin typeface="Roboto"/>
              <a:ea typeface="Roboto"/>
              <a:cs typeface="Roboto"/>
              <a:sym typeface="Roboto"/>
            </a:endParaRPr>
          </a:p>
          <a:p>
            <a:pPr marL="1371600" lvl="2"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Document builder - an up and coming tool that allows users to build documents based on previously loaded templates.</a:t>
            </a:r>
            <a:endParaRPr sz="1000" dirty="0">
              <a:solidFill>
                <a:schemeClr val="dk1"/>
              </a:solidFill>
              <a:latin typeface="Roboto"/>
              <a:ea typeface="Roboto"/>
              <a:cs typeface="Roboto"/>
              <a:sym typeface="Roboto"/>
            </a:endParaRPr>
          </a:p>
          <a:p>
            <a:pPr marL="914400" lvl="1" indent="-292100" algn="l" rtl="0">
              <a:lnSpc>
                <a:spcPct val="150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Interact - FAS’ homegrown social networking platform.</a:t>
            </a:r>
            <a:endParaRPr sz="1000" dirty="0">
              <a:solidFill>
                <a:schemeClr val="dk1"/>
              </a:solidFill>
              <a:latin typeface="Roboto"/>
              <a:ea typeface="Roboto"/>
              <a:cs typeface="Roboto"/>
              <a:sym typeface="Roboto"/>
            </a:endParaRPr>
          </a:p>
          <a:p>
            <a:pPr marL="0" lvl="0" indent="0" algn="l" rtl="0">
              <a:lnSpc>
                <a:spcPct val="150000"/>
              </a:lnSpc>
              <a:spcBef>
                <a:spcPts val="0"/>
              </a:spcBef>
              <a:spcAft>
                <a:spcPts val="0"/>
              </a:spcAft>
              <a:buClr>
                <a:schemeClr val="dk1"/>
              </a:buClr>
              <a:buSzPts val="1100"/>
              <a:buFont typeface="Arial"/>
              <a:buNone/>
            </a:pPr>
            <a:endParaRPr sz="1000" dirty="0">
              <a:solidFill>
                <a:schemeClr val="dk1"/>
              </a:solidFill>
              <a:latin typeface="Roboto"/>
              <a:ea typeface="Roboto"/>
              <a:cs typeface="Roboto"/>
              <a:sym typeface="Roboto"/>
            </a:endParaRPr>
          </a:p>
          <a:p>
            <a:pPr marL="0" lvl="0" indent="0" algn="l" rtl="0">
              <a:spcBef>
                <a:spcPts val="0"/>
              </a:spcBef>
              <a:spcAft>
                <a:spcPts val="0"/>
              </a:spcAft>
              <a:buNone/>
            </a:pPr>
            <a:endParaRPr dirty="0"/>
          </a:p>
        </p:txBody>
      </p:sp>
      <p:sp>
        <p:nvSpPr>
          <p:cNvPr id="582" name="Google Shape;582;g3f6e563c040_6_2: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a:extLst>
            <a:ext uri="{FF2B5EF4-FFF2-40B4-BE49-F238E27FC236}">
              <a16:creationId xmlns:a16="http://schemas.microsoft.com/office/drawing/2014/main" id="{A27106B5-7C14-A964-AC6C-DEBD19D671E1}"/>
            </a:ext>
          </a:extLst>
        </p:cNvPr>
        <p:cNvGrpSpPr/>
        <p:nvPr/>
      </p:nvGrpSpPr>
      <p:grpSpPr>
        <a:xfrm>
          <a:off x="0" y="0"/>
          <a:ext cx="0" cy="0"/>
          <a:chOff x="0" y="0"/>
          <a:chExt cx="0" cy="0"/>
        </a:xfrm>
      </p:grpSpPr>
      <p:sp>
        <p:nvSpPr>
          <p:cNvPr id="621" name="Google Shape;621;g3f6ed494001_7_0:notes">
            <a:extLst>
              <a:ext uri="{FF2B5EF4-FFF2-40B4-BE49-F238E27FC236}">
                <a16:creationId xmlns:a16="http://schemas.microsoft.com/office/drawing/2014/main" id="{64DA77AC-6C25-4AD5-E6FE-306AFBBC0B1F}"/>
              </a:ext>
            </a:extLst>
          </p:cNvPr>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3f6ed494001_7_0:notes">
            <a:extLst>
              <a:ext uri="{FF2B5EF4-FFF2-40B4-BE49-F238E27FC236}">
                <a16:creationId xmlns:a16="http://schemas.microsoft.com/office/drawing/2014/main" id="{652ADFD1-9FA5-3770-49A8-398A759300D9}"/>
              </a:ext>
            </a:extLst>
          </p:cNvPr>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b="1">
                <a:solidFill>
                  <a:srgbClr val="990000"/>
                </a:solidFill>
                <a:latin typeface="Roboto"/>
                <a:ea typeface="Roboto"/>
                <a:cs typeface="Roboto"/>
                <a:sym typeface="Roboto"/>
              </a:rPr>
              <a:t>What’s new in buy.gsa.gov?</a:t>
            </a:r>
            <a:endParaRPr sz="1500" b="1" dirty="0">
              <a:solidFill>
                <a:srgbClr val="990000"/>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This slide is designed to be updated each quarter, with newly released capabilities.  The next planned update is Oct. 2024.</a:t>
            </a: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We are working on its placement in the flow, so it is up to you where exactly you use it.</a:t>
            </a: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000"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Pricing Intelligence Suite: https://buy.gsa.gov/interact/system/files/Pricing_Release%20Notes%2010-7-24.pdf</a:t>
            </a:r>
            <a:endParaRPr sz="1000" dirty="0">
              <a:solidFill>
                <a:schemeClr val="dk1"/>
              </a:solidFill>
              <a:latin typeface="Roboto"/>
              <a:ea typeface="Roboto"/>
              <a:cs typeface="Roboto"/>
              <a:sym typeface="Roboto"/>
            </a:endParaRPr>
          </a:p>
          <a:p>
            <a:pPr marL="914400" lvl="1"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Prices Paid QR displays ‘Price’ data: The prices in the table of results no longer reflect the aggregated average price of sample set data. The value displayed is the actual price of invoices that reflect the exact same invoice value. The price column has been relocated to the far right side of the table after the Worksite column data.</a:t>
            </a:r>
            <a:endParaRPr sz="1000" dirty="0">
              <a:solidFill>
                <a:schemeClr val="dk1"/>
              </a:solidFill>
              <a:latin typeface="Roboto"/>
              <a:ea typeface="Roboto"/>
              <a:cs typeface="Roboto"/>
              <a:sym typeface="Roboto"/>
            </a:endParaRPr>
          </a:p>
          <a:p>
            <a:pPr marL="914400" lvl="1"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The color scheme has been updated so as no longer to appear it is giving favorable placement to certain values over others.</a:t>
            </a:r>
            <a:endParaRPr sz="1000" dirty="0">
              <a:solidFill>
                <a:schemeClr val="dk1"/>
              </a:solidFill>
              <a:latin typeface="Roboto"/>
              <a:ea typeface="Roboto"/>
              <a:cs typeface="Roboto"/>
              <a:sym typeface="Roboto"/>
            </a:endParaRPr>
          </a:p>
          <a:p>
            <a:pPr marL="914400" lvl="1"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Special characters are now usable in the project title field.</a:t>
            </a:r>
            <a:endParaRPr sz="1000" dirty="0">
              <a:solidFill>
                <a:schemeClr val="dk1"/>
              </a:solidFill>
              <a:latin typeface="Roboto"/>
              <a:ea typeface="Roboto"/>
              <a:cs typeface="Roboto"/>
              <a:sym typeface="Roboto"/>
            </a:endParaRPr>
          </a:p>
          <a:p>
            <a:pPr marL="914400" lvl="1"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Defect Fixes:</a:t>
            </a:r>
            <a:endParaRPr sz="1000" dirty="0">
              <a:solidFill>
                <a:schemeClr val="dk1"/>
              </a:solidFill>
              <a:latin typeface="Roboto"/>
              <a:ea typeface="Roboto"/>
              <a:cs typeface="Roboto"/>
              <a:sym typeface="Roboto"/>
            </a:endParaRPr>
          </a:p>
          <a:p>
            <a:pPr marL="1371600" lvl="2"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Missing Data in the IGCE Labor Ceiling Rate Modal: Certain occupations were not initially loading data within the labor ceiling rates modal of the IGCE. This issue has been resolved so that a workaround such as searching for a different occupation first is no longer required. </a:t>
            </a:r>
            <a:endParaRPr sz="1000" dirty="0">
              <a:solidFill>
                <a:schemeClr val="dk1"/>
              </a:solidFill>
              <a:latin typeface="Roboto"/>
              <a:ea typeface="Roboto"/>
              <a:cs typeface="Roboto"/>
              <a:sym typeface="Roboto"/>
            </a:endParaRPr>
          </a:p>
          <a:p>
            <a:pPr marL="1371600" lvl="2"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IGCE Timestamps are not updated upon deletion: When an option period is deleted, the timestamp isn't updating unless the browser is refreshed. The issue has been resolved so that the timestamp will automatically update once an option period has been deleted. </a:t>
            </a:r>
            <a:endParaRPr sz="1000" dirty="0">
              <a:solidFill>
                <a:schemeClr val="dk1"/>
              </a:solidFill>
              <a:latin typeface="Roboto"/>
              <a:ea typeface="Roboto"/>
              <a:cs typeface="Roboto"/>
              <a:sym typeface="Roboto"/>
            </a:endParaRPr>
          </a:p>
          <a:p>
            <a:pPr marL="1371600" lvl="2"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Updated IGCE project titles are not reflected in the breadcrumb: When the project title is modified, it isn’t updated in the breadcrumb text unless the browser is refreshed. The issue has been resolved so that the breadcrumb is automatically updated once the project title is autosaved</a:t>
            </a:r>
            <a:endParaRPr sz="1000"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ASN: It is easier to toggle between the “compare” and “search “functions.</a:t>
            </a:r>
            <a:endParaRPr sz="1000"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The tool is no longer in beta.  The data still shows the disclaimer.</a:t>
            </a:r>
            <a:endParaRPr sz="1000"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Interact: One can now use the @ function for doing mentions.</a:t>
            </a: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000" dirty="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500" b="1">
                <a:solidFill>
                  <a:srgbClr val="990000"/>
                </a:solidFill>
                <a:latin typeface="Roboto"/>
                <a:ea typeface="Roboto"/>
                <a:cs typeface="Roboto"/>
                <a:sym typeface="Roboto"/>
              </a:rPr>
              <a:t>For Trainers</a:t>
            </a:r>
            <a:endParaRPr sz="1500" b="1" dirty="0">
              <a:solidFill>
                <a:srgbClr val="990000"/>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We will endeavor to keep this as updated as possible with each iteration of buy.gsa.gov.</a:t>
            </a:r>
            <a:endParaRPr sz="1000"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Release notes are posted on buy.gsa.gov itself, as well as the buy.gsa.gov Interact group.</a:t>
            </a:r>
            <a:endParaRPr sz="1000" dirty="0">
              <a:solidFill>
                <a:schemeClr val="dk1"/>
              </a:solidFill>
              <a:latin typeface="Roboto"/>
              <a:ea typeface="Roboto"/>
              <a:cs typeface="Roboto"/>
              <a:sym typeface="Roboto"/>
            </a:endParaRPr>
          </a:p>
          <a:p>
            <a:pPr marL="0" lvl="0" indent="0" algn="l" rtl="0">
              <a:spcBef>
                <a:spcPts val="0"/>
              </a:spcBef>
              <a:spcAft>
                <a:spcPts val="0"/>
              </a:spcAft>
              <a:buNone/>
            </a:pPr>
            <a:endParaRPr dirty="0"/>
          </a:p>
        </p:txBody>
      </p:sp>
      <p:sp>
        <p:nvSpPr>
          <p:cNvPr id="623" name="Google Shape;623;g3f6ed494001_7_0:notes">
            <a:extLst>
              <a:ext uri="{FF2B5EF4-FFF2-40B4-BE49-F238E27FC236}">
                <a16:creationId xmlns:a16="http://schemas.microsoft.com/office/drawing/2014/main" id="{187AAF7D-42CA-7689-16D7-157602D91A60}"/>
              </a:ext>
            </a:extLst>
          </p:cNvPr>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dirty="0"/>
          </a:p>
        </p:txBody>
      </p:sp>
    </p:spTree>
    <p:extLst>
      <p:ext uri="{BB962C8B-B14F-4D97-AF65-F5344CB8AC3E}">
        <p14:creationId xmlns:p14="http://schemas.microsoft.com/office/powerpoint/2010/main" val="2494602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h42256063991003c2_2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h42256063991003c2_2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3f6ed5f26bf_1_0: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g3f6ed5f26bf_1_0: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64" name="Google Shape;664;g3f6ed5f26bf_1_0: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3f76366158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3f76366158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3f76366158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3f76366158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h42256063991003c2_23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h42256063991003c2_23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h536137b933e406d6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h536137b933e406d6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f7464bfdf0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8" name="Google Shape;748;g3f7464bfdf0_7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h536137b933e406d6_4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h536137b933e406d6_4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h536137b933e406d6_4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h536137b933e406d6_4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h536137b933e406d6_4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h536137b933e406d6_4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h536137b933e406d6_4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h536137b933e406d6_4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h536137b933e406d6_4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h536137b933e406d6_4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h536137b933e406d6_4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h536137b933e406d6_4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h536137b933e406d6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3" name="Google Shape;783;h536137b933e406d6_1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h536137b933e406d6_12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h536137b933e406d6_12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h536137b933e406d6_1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h536137b933e406d6_1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h29df4c44ea3736e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h29df4c44ea3736e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h536137b933e406d6_1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h536137b933e406d6_1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h536137b933e406d6_12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h536137b933e406d6_1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h536137b933e406d6_1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h536137b933e406d6_1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h536137b933e406d6_1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h536137b933e406d6_1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h536137b933e406d6_12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h536137b933e406d6_12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h536137b933e406d6_12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h536137b933e406d6_12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f6a705ee2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3f6a705ee2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f6a705ee2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f6a705ee2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3f6a705ee2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5" name="Google Shape;845;g3f6a705ee2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f6a705ee2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3f6a705ee2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3f7464bfdf0_7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7" name="Google Shape;857;g3f7464bfdf0_7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3f6a705ee2b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3f6a705ee2b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f6a705ee2b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3f6a705ee2b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3f6a705ee2b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 name="Google Shape;872;g3f6a705ee2b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f6a705ee2b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7" name="Google Shape;877;g3f6a705ee2b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3f7464bfdf0_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3" name="Google Shape;883;g3f7464bfdf0_8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3f6a705ee2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3f6a705ee2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3f6a705ee2b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 name="Google Shape;893;g3f6a705ee2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3f6a705ee2b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3f6a705ee2b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f6a705ee2b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3f6a705ee2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3f6a705ee2b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3f6a705ee2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5275" algn="l" rtl="0">
              <a:lnSpc>
                <a:spcPct val="115000"/>
              </a:lnSpc>
              <a:spcBef>
                <a:spcPts val="1200"/>
              </a:spcBef>
              <a:spcAft>
                <a:spcPts val="0"/>
              </a:spcAft>
              <a:buClr>
                <a:srgbClr val="1F1F1F"/>
              </a:buClr>
              <a:buSzPts val="1050"/>
              <a:buFont typeface="Roboto"/>
              <a:buAutoNum type="arabicPeriod"/>
            </a:pPr>
            <a:r>
              <a:rPr lang="en" sz="1050" b="1">
                <a:solidFill>
                  <a:srgbClr val="1F1F1F"/>
                </a:solidFill>
                <a:highlight>
                  <a:srgbClr val="FFFFFF"/>
                </a:highlight>
                <a:latin typeface="Roboto"/>
                <a:ea typeface="Roboto"/>
                <a:cs typeface="Roboto"/>
                <a:sym typeface="Roboto"/>
              </a:rPr>
              <a:t>Consult the Vendor's Price Proposal:</a:t>
            </a:r>
            <a:r>
              <a:rPr lang="en" sz="1050">
                <a:solidFill>
                  <a:srgbClr val="1F1F1F"/>
                </a:solidFill>
                <a:highlight>
                  <a:srgbClr val="FFFFFF"/>
                </a:highlight>
                <a:latin typeface="Roboto"/>
                <a:ea typeface="Roboto"/>
                <a:cs typeface="Roboto"/>
                <a:sym typeface="Roboto"/>
              </a:rPr>
              <a:t> When reviewing contract proposals under SIN 132-53, look for vendors who have been awarded the </a:t>
            </a:r>
            <a:r>
              <a:rPr lang="en" sz="1050" b="1">
                <a:solidFill>
                  <a:srgbClr val="1F1F1F"/>
                </a:solidFill>
                <a:highlight>
                  <a:srgbClr val="FFFFFF"/>
                </a:highlight>
                <a:latin typeface="Roboto"/>
                <a:ea typeface="Roboto"/>
                <a:cs typeface="Roboto"/>
                <a:sym typeface="Roboto"/>
              </a:rPr>
              <a:t>Mobility-as-a-Service (MaaS)</a:t>
            </a:r>
            <a:r>
              <a:rPr lang="en" sz="1050">
                <a:solidFill>
                  <a:srgbClr val="1F1F1F"/>
                </a:solidFill>
                <a:highlight>
                  <a:srgbClr val="FFFFFF"/>
                </a:highlight>
                <a:latin typeface="Roboto"/>
                <a:ea typeface="Roboto"/>
                <a:cs typeface="Roboto"/>
                <a:sym typeface="Roboto"/>
              </a:rPr>
              <a:t> sub-category.</a:t>
            </a:r>
            <a:r>
              <a:rPr lang="en" sz="700">
                <a:solidFill>
                  <a:srgbClr val="1F1F1F"/>
                </a:solidFill>
                <a:highlight>
                  <a:srgbClr val="F0F4F9"/>
                </a:highlight>
                <a:uFill>
                  <a:noFill/>
                </a:uFill>
                <a:latin typeface="Roboto"/>
                <a:ea typeface="Roboto"/>
                <a:cs typeface="Roboto"/>
                <a:sym typeface="Roboto"/>
                <a:hlinkClick r:id="rId3">
                  <a:extLst>
                    <a:ext uri="{A12FA001-AC4F-418D-AE19-62706E023703}">
                      <ahyp:hlinkClr xmlns:ahyp="http://schemas.microsoft.com/office/drawing/2018/hyperlinkcolor" val="tx"/>
                    </a:ext>
                  </a:extLst>
                </a:hlinkClick>
              </a:rPr>
              <a:t>1</a:t>
            </a:r>
            <a:endParaRPr sz="700" dirty="0">
              <a:solidFill>
                <a:srgbClr val="1F1F1F"/>
              </a:solidFill>
              <a:highlight>
                <a:srgbClr val="F0F4F9"/>
              </a:highlight>
              <a:latin typeface="Roboto"/>
              <a:ea typeface="Roboto"/>
              <a:cs typeface="Roboto"/>
              <a:sym typeface="Roboto"/>
            </a:endParaRPr>
          </a:p>
          <a:p>
            <a:pPr marL="457200" lvl="0" indent="-295275" algn="l" rtl="0">
              <a:lnSpc>
                <a:spcPct val="115000"/>
              </a:lnSpc>
              <a:spcBef>
                <a:spcPts val="0"/>
              </a:spcBef>
              <a:spcAft>
                <a:spcPts val="0"/>
              </a:spcAft>
              <a:buClr>
                <a:srgbClr val="1F1F1F"/>
              </a:buClr>
              <a:buSzPts val="1050"/>
              <a:buFont typeface="Roboto"/>
              <a:buAutoNum type="arabicPeriod"/>
            </a:pPr>
            <a:r>
              <a:rPr lang="en" sz="1050" b="1">
                <a:solidFill>
                  <a:srgbClr val="1F1F1F"/>
                </a:solidFill>
                <a:highlight>
                  <a:srgbClr val="FFFFFF"/>
                </a:highlight>
                <a:latin typeface="Roboto"/>
                <a:ea typeface="Roboto"/>
                <a:cs typeface="Roboto"/>
                <a:sym typeface="Roboto"/>
              </a:rPr>
              <a:t>Review Labor Descriptions:</a:t>
            </a:r>
            <a:r>
              <a:rPr lang="en" sz="1050">
                <a:solidFill>
                  <a:srgbClr val="1F1F1F"/>
                </a:solidFill>
                <a:highlight>
                  <a:srgbClr val="FFFFFF"/>
                </a:highlight>
                <a:latin typeface="Roboto"/>
                <a:ea typeface="Roboto"/>
                <a:cs typeface="Roboto"/>
                <a:sym typeface="Roboto"/>
              </a:rPr>
              <a:t> Examine the specific labor categories proposed by those vendors in their GSA Price Proposal Template (PPT). Look for categories that include functional responsibilities related to:</a:t>
            </a:r>
            <a:endParaRPr sz="1050" dirty="0">
              <a:solidFill>
                <a:srgbClr val="1F1F1F"/>
              </a:solidFill>
              <a:highlight>
                <a:srgbClr val="FFFFFF"/>
              </a:highlight>
              <a:latin typeface="Roboto"/>
              <a:ea typeface="Roboto"/>
              <a:cs typeface="Roboto"/>
              <a:sym typeface="Roboto"/>
            </a:endParaRPr>
          </a:p>
          <a:p>
            <a:pPr marL="914400" lvl="1" indent="-295275" algn="l" rtl="0">
              <a:lnSpc>
                <a:spcPct val="115000"/>
              </a:lnSpc>
              <a:spcBef>
                <a:spcPts val="0"/>
              </a:spcBef>
              <a:spcAft>
                <a:spcPts val="0"/>
              </a:spcAft>
              <a:buClr>
                <a:srgbClr val="1F1F1F"/>
              </a:buClr>
              <a:buSzPts val="1050"/>
              <a:buFont typeface="Roboto"/>
              <a:buChar char="●"/>
            </a:pPr>
            <a:r>
              <a:rPr lang="en" sz="1050">
                <a:solidFill>
                  <a:srgbClr val="1F1F1F"/>
                </a:solidFill>
                <a:highlight>
                  <a:srgbClr val="FFFFFF"/>
                </a:highlight>
                <a:latin typeface="Roboto"/>
                <a:ea typeface="Roboto"/>
                <a:cs typeface="Roboto"/>
                <a:sym typeface="Roboto"/>
              </a:rPr>
              <a:t>Logistics and inventory management</a:t>
            </a:r>
            <a:endParaRPr sz="1050" dirty="0">
              <a:solidFill>
                <a:srgbClr val="1F1F1F"/>
              </a:solidFill>
              <a:highlight>
                <a:srgbClr val="FFFFFF"/>
              </a:highlight>
              <a:latin typeface="Roboto"/>
              <a:ea typeface="Roboto"/>
              <a:cs typeface="Roboto"/>
              <a:sym typeface="Roboto"/>
            </a:endParaRPr>
          </a:p>
          <a:p>
            <a:pPr marL="914400" lvl="1" indent="-295275" algn="l" rtl="0">
              <a:lnSpc>
                <a:spcPct val="115000"/>
              </a:lnSpc>
              <a:spcBef>
                <a:spcPts val="0"/>
              </a:spcBef>
              <a:spcAft>
                <a:spcPts val="0"/>
              </a:spcAft>
              <a:buClr>
                <a:srgbClr val="1F1F1F"/>
              </a:buClr>
              <a:buSzPts val="1050"/>
              <a:buFont typeface="Roboto"/>
              <a:buChar char="●"/>
            </a:pPr>
            <a:r>
              <a:rPr lang="en" sz="1050">
                <a:solidFill>
                  <a:srgbClr val="1F1F1F"/>
                </a:solidFill>
                <a:highlight>
                  <a:srgbClr val="FFFFFF"/>
                </a:highlight>
                <a:latin typeface="Roboto"/>
                <a:ea typeface="Roboto"/>
                <a:cs typeface="Roboto"/>
                <a:sym typeface="Roboto"/>
              </a:rPr>
              <a:t>Helpdesk or technical support</a:t>
            </a:r>
            <a:endParaRPr sz="1050" dirty="0">
              <a:solidFill>
                <a:srgbClr val="1F1F1F"/>
              </a:solidFill>
              <a:highlight>
                <a:srgbClr val="FFFFFF"/>
              </a:highlight>
              <a:latin typeface="Roboto"/>
              <a:ea typeface="Roboto"/>
              <a:cs typeface="Roboto"/>
              <a:sym typeface="Roboto"/>
            </a:endParaRPr>
          </a:p>
          <a:p>
            <a:pPr marL="914400" lvl="1" indent="-295275" algn="l" rtl="0">
              <a:lnSpc>
                <a:spcPct val="115000"/>
              </a:lnSpc>
              <a:spcBef>
                <a:spcPts val="0"/>
              </a:spcBef>
              <a:spcAft>
                <a:spcPts val="0"/>
              </a:spcAft>
              <a:buClr>
                <a:srgbClr val="1F1F1F"/>
              </a:buClr>
              <a:buSzPts val="1050"/>
              <a:buFont typeface="Roboto"/>
              <a:buChar char="●"/>
            </a:pPr>
            <a:r>
              <a:rPr lang="en" sz="1050">
                <a:solidFill>
                  <a:srgbClr val="1F1F1F"/>
                </a:solidFill>
                <a:highlight>
                  <a:srgbClr val="FFFFFF"/>
                </a:highlight>
                <a:latin typeface="Roboto"/>
                <a:ea typeface="Roboto"/>
                <a:cs typeface="Roboto"/>
                <a:sym typeface="Roboto"/>
              </a:rPr>
              <a:t>Mobile device provisioning</a:t>
            </a:r>
            <a:endParaRPr sz="1050" dirty="0">
              <a:solidFill>
                <a:srgbClr val="1F1F1F"/>
              </a:solidFill>
              <a:highlight>
                <a:srgbClr val="FFFFFF"/>
              </a:highlight>
              <a:latin typeface="Roboto"/>
              <a:ea typeface="Roboto"/>
              <a:cs typeface="Roboto"/>
              <a:sym typeface="Roboto"/>
            </a:endParaRPr>
          </a:p>
          <a:p>
            <a:pPr marL="914400" lvl="1" indent="-295275" algn="l" rtl="0">
              <a:lnSpc>
                <a:spcPct val="115000"/>
              </a:lnSpc>
              <a:spcBef>
                <a:spcPts val="0"/>
              </a:spcBef>
              <a:spcAft>
                <a:spcPts val="0"/>
              </a:spcAft>
              <a:buClr>
                <a:srgbClr val="1F1F1F"/>
              </a:buClr>
              <a:buSzPts val="1050"/>
              <a:buFont typeface="Roboto"/>
              <a:buChar char="●"/>
            </a:pPr>
            <a:r>
              <a:rPr lang="en" sz="1050">
                <a:solidFill>
                  <a:srgbClr val="1F1F1F"/>
                </a:solidFill>
                <a:highlight>
                  <a:srgbClr val="FFFFFF"/>
                </a:highlight>
                <a:latin typeface="Roboto"/>
                <a:ea typeface="Roboto"/>
                <a:cs typeface="Roboto"/>
                <a:sym typeface="Roboto"/>
              </a:rPr>
              <a:t>Program/Project management</a:t>
            </a:r>
            <a:endParaRPr sz="1050" dirty="0">
              <a:solidFill>
                <a:srgbClr val="1F1F1F"/>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1F1F1F"/>
              </a:buClr>
              <a:buSzPts val="1050"/>
              <a:buFont typeface="Roboto"/>
              <a:buAutoNum type="arabicPeriod"/>
            </a:pPr>
            <a:r>
              <a:rPr lang="en" sz="1050" b="1">
                <a:solidFill>
                  <a:srgbClr val="1F1F1F"/>
                </a:solidFill>
                <a:highlight>
                  <a:srgbClr val="FFFFFF"/>
                </a:highlight>
                <a:latin typeface="Roboto"/>
                <a:ea typeface="Roboto"/>
                <a:cs typeface="Roboto"/>
                <a:sym typeface="Roboto"/>
              </a:rPr>
              <a:t>Verify SIN Requirements:</a:t>
            </a:r>
            <a:r>
              <a:rPr lang="en" sz="1050">
                <a:solidFill>
                  <a:srgbClr val="1F1F1F"/>
                </a:solidFill>
                <a:highlight>
                  <a:srgbClr val="FFFFFF"/>
                </a:highlight>
                <a:latin typeface="Roboto"/>
                <a:ea typeface="Roboto"/>
                <a:cs typeface="Roboto"/>
                <a:sym typeface="Roboto"/>
              </a:rPr>
              <a:t> Ensure the chosen labor categories align with the specific position descriptions provided in the vendor's approved contract.</a:t>
            </a:r>
            <a:r>
              <a:rPr lang="en" sz="700">
                <a:solidFill>
                  <a:srgbClr val="1F1F1F"/>
                </a:solidFill>
                <a:highlight>
                  <a:srgbClr val="F0F4F9"/>
                </a:highlight>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2</a:t>
            </a:r>
            <a:endParaRPr sz="700" dirty="0">
              <a:solidFill>
                <a:srgbClr val="1F1F1F"/>
              </a:solidFill>
              <a:highlight>
                <a:srgbClr val="F0F4F9"/>
              </a:highlight>
              <a:latin typeface="Roboto"/>
              <a:ea typeface="Roboto"/>
              <a:cs typeface="Roboto"/>
              <a:sym typeface="Roboto"/>
            </a:endParaRPr>
          </a:p>
          <a:p>
            <a:pPr marL="0" lvl="0" indent="0" algn="l" rtl="0">
              <a:lnSpc>
                <a:spcPct val="115000"/>
              </a:lnSpc>
              <a:spcBef>
                <a:spcPts val="1200"/>
              </a:spcBef>
              <a:spcAft>
                <a:spcPts val="0"/>
              </a:spcAft>
              <a:buClr>
                <a:schemeClr val="dk1"/>
              </a:buClr>
              <a:buSzPts val="1100"/>
              <a:buFont typeface="Arial"/>
              <a:buNone/>
            </a:pPr>
            <a:r>
              <a:rPr lang="en" sz="1050">
                <a:solidFill>
                  <a:srgbClr val="1F1F1F"/>
                </a:solidFill>
                <a:highlight>
                  <a:srgbClr val="FFFFFF"/>
                </a:highlight>
                <a:latin typeface="Roboto"/>
                <a:ea typeface="Roboto"/>
                <a:cs typeface="Roboto"/>
                <a:sym typeface="Roboto"/>
              </a:rPr>
              <a:t>If you are currently developing a solicitation or modification, you should ensure that the vendors clearly define these logistics and support roles within their proposed labor categories to meet your specific distribution needs.</a:t>
            </a:r>
            <a:r>
              <a:rPr lang="en" sz="700">
                <a:solidFill>
                  <a:srgbClr val="1F1F1F"/>
                </a:solidFill>
                <a:highlight>
                  <a:srgbClr val="F0F4F9"/>
                </a:highlight>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2</a:t>
            </a:r>
            <a:endParaRPr sz="700" dirty="0">
              <a:solidFill>
                <a:srgbClr val="1F1F1F"/>
              </a:solidFill>
              <a:highlight>
                <a:srgbClr val="F0F4F9"/>
              </a:highlight>
              <a:latin typeface="Roboto"/>
              <a:ea typeface="Roboto"/>
              <a:cs typeface="Roboto"/>
              <a:sym typeface="Roboto"/>
            </a:endParaRPr>
          </a:p>
          <a:p>
            <a:pPr marL="457200" lvl="0" indent="-228600" algn="l" rtl="0">
              <a:lnSpc>
                <a:spcPct val="115000"/>
              </a:lnSpc>
              <a:spcBef>
                <a:spcPts val="0"/>
              </a:spcBef>
              <a:spcAft>
                <a:spcPts val="0"/>
              </a:spcAft>
              <a:buClr>
                <a:srgbClr val="1F1F1F"/>
              </a:buClr>
              <a:buSzPts val="1050"/>
              <a:buFont typeface="Roboto"/>
              <a:buNone/>
            </a:pPr>
            <a:endParaRPr sz="1050" dirty="0">
              <a:solidFill>
                <a:srgbClr val="1F1F1F"/>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3f6a705ee2b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g3f6a705ee2b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3f6a705ee2b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3f6a705ee2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3f6a705ee2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3" name="Google Shape;923;g3f6a705ee2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f6a705ee2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3f6a705ee2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3f6a705ee2b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3" name="Google Shape;933;g3f6a705ee2b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3f6a705ee2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3f6a705ee2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h42256063991003c2_23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3" name="Google Shape;943;h42256063991003c2_23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3f73270aab0_0_71: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9" name="Google Shape;949;g3f73270aab0_0_71:notes"/>
          <p:cNvSpPr txBox="1">
            <a:spLocks noGrp="1"/>
          </p:cNvSpPr>
          <p:nvPr>
            <p:ph type="body" idx="1"/>
          </p:nvPr>
        </p:nvSpPr>
        <p:spPr>
          <a:xfrm>
            <a:off x="685800" y="3300500"/>
            <a:ext cx="5486400" cy="2700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0" name="Google Shape;950;g3f73270aab0_0_71:notes"/>
          <p:cNvSpPr txBox="1">
            <a:spLocks noGrp="1"/>
          </p:cNvSpPr>
          <p:nvPr>
            <p:ph type="sldNum" idx="12"/>
          </p:nvPr>
        </p:nvSpPr>
        <p:spPr>
          <a:xfrm>
            <a:off x="3884613" y="6514083"/>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54</a:t>
            </a:fld>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3f734b75391_1_29: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3" name="Google Shape;1013;g3f734b75391_1_29: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14" name="Google Shape;1014;g3f734b75391_1_29: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55</a:t>
            </a:fld>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3f734b75391_1_0: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0" name="Google Shape;1050;g3f734b75391_1_0: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51" name="Google Shape;1051;g3f734b75391_1_0: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56</a:t>
            </a:fld>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3f734b75391_1_68: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6" name="Google Shape;1076;g3f734b75391_1_68: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7" name="Google Shape;1077;g3f734b75391_1_68: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57</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3f734b75391_1_118: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1" name="Google Shape;1101;g3f734b75391_1_118:notes"/>
          <p:cNvSpPr txBox="1">
            <a:spLocks noGrp="1"/>
          </p:cNvSpPr>
          <p:nvPr>
            <p:ph type="body" idx="1"/>
          </p:nvPr>
        </p:nvSpPr>
        <p:spPr>
          <a:xfrm>
            <a:off x="685800" y="3300500"/>
            <a:ext cx="5486400" cy="27004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02" name="Google Shape;1102;g3f734b75391_1_118:notes"/>
          <p:cNvSpPr txBox="1">
            <a:spLocks noGrp="1"/>
          </p:cNvSpPr>
          <p:nvPr>
            <p:ph type="sldNum" idx="12"/>
          </p:nvPr>
        </p:nvSpPr>
        <p:spPr>
          <a:xfrm>
            <a:off x="3884613" y="6514083"/>
            <a:ext cx="2971800" cy="344099"/>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58</a:t>
            </a:fld>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g3f9ad84b9b3_9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7" name="Google Shape;1127;g3f9ad84b9b3_9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Highlight the difference between what </a:t>
            </a:r>
            <a:r>
              <a:rPr lang="en" u="sng">
                <a:solidFill>
                  <a:schemeClr val="hlink"/>
                </a:solidFill>
                <a:hlinkClick r:id="rId3"/>
              </a:rPr>
              <a:t>Buy.GSA.gov</a:t>
            </a:r>
            <a:r>
              <a:rPr lang="en"/>
              <a:t> produced versus what my own personal workflow using gemini created.  Very similar, and I did export all the raw data for both ceiling and prices paid to create.  Still, our numbers are different!  Can anyone guess what’s missing?  There is an easter egg hide within.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a:t>You guessed it… its ODCs!!!!  Explain, why its vital, and what we can do to correct that issue as we create our IGCE</a:t>
            </a: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h139d2ba49a415f3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7" name="Google Shape;1137;h139d2ba49a415f3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h139d2ba49a415f3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4" name="Google Shape;1144;h139d2ba49a415f3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3f73270aab0_0_1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9" name="Google Shape;1149;g3f73270aab0_0_1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h4cafc3eae0a583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2" name="Google Shape;1162;h4cafc3eae0a583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f6c187e868_0_1453:notes"/>
          <p:cNvSpPr>
            <a:spLocks noGrp="1" noRot="1" noChangeAspect="1"/>
          </p:cNvSpPr>
          <p:nvPr>
            <p:ph type="sldImg" idx="2"/>
          </p:nvPr>
        </p:nvSpPr>
        <p:spPr>
          <a:xfrm>
            <a:off x="-47625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3f6c187e868_0_1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g3f7464bfdf0_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3" name="Google Shape;1173;g3f7464bfdf0_9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f6e563c04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3f6e563c0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522" name="Google Shape;52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hyperlink" Target="http://www.gsa.gov/itc" TargetMode="Externa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hyperlink" Target="http://www.gsa.gov/itc" TargetMode="Externa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White - LG quote">
  <p:cSld name="TITLE_AND_BODY_2_1_1_1">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712850" y="536207"/>
            <a:ext cx="7386600" cy="3732900"/>
          </a:xfrm>
          <a:prstGeom prst="rect">
            <a:avLst/>
          </a:prstGeom>
        </p:spPr>
        <p:txBody>
          <a:bodyPr spcFirstLastPara="1" wrap="square" lIns="91425" tIns="91425" rIns="91425" bIns="91425" anchor="ctr" anchorCtr="0">
            <a:normAutofit/>
          </a:bodyPr>
          <a:lstStyle>
            <a:lvl1pPr lvl="0">
              <a:lnSpc>
                <a:spcPct val="100000"/>
              </a:lnSpc>
              <a:spcBef>
                <a:spcPts val="0"/>
              </a:spcBef>
              <a:spcAft>
                <a:spcPts val="0"/>
              </a:spcAft>
              <a:buClr>
                <a:srgbClr val="1C304A"/>
              </a:buClr>
              <a:buSzPts val="3200"/>
              <a:buNone/>
              <a:defRPr sz="3200" b="1">
                <a:solidFill>
                  <a:srgbClr val="1C304A"/>
                </a:solidFill>
              </a:defRPr>
            </a:lvl1pPr>
            <a:lvl2pPr lvl="1" algn="ctr">
              <a:spcBef>
                <a:spcPts val="0"/>
              </a:spcBef>
              <a:spcAft>
                <a:spcPts val="0"/>
              </a:spcAft>
              <a:buClr>
                <a:srgbClr val="1C304A"/>
              </a:buClr>
              <a:buSzPts val="6000"/>
              <a:buNone/>
              <a:defRPr sz="6000">
                <a:solidFill>
                  <a:srgbClr val="1C304A"/>
                </a:solidFill>
              </a:defRPr>
            </a:lvl2pPr>
            <a:lvl3pPr lvl="2" algn="ctr">
              <a:spcBef>
                <a:spcPts val="0"/>
              </a:spcBef>
              <a:spcAft>
                <a:spcPts val="0"/>
              </a:spcAft>
              <a:buClr>
                <a:srgbClr val="1C304A"/>
              </a:buClr>
              <a:buSzPts val="6000"/>
              <a:buNone/>
              <a:defRPr sz="6000">
                <a:solidFill>
                  <a:srgbClr val="1C304A"/>
                </a:solidFill>
              </a:defRPr>
            </a:lvl3pPr>
            <a:lvl4pPr lvl="3" algn="ctr">
              <a:spcBef>
                <a:spcPts val="0"/>
              </a:spcBef>
              <a:spcAft>
                <a:spcPts val="0"/>
              </a:spcAft>
              <a:buClr>
                <a:srgbClr val="1C304A"/>
              </a:buClr>
              <a:buSzPts val="6000"/>
              <a:buNone/>
              <a:defRPr sz="6000">
                <a:solidFill>
                  <a:srgbClr val="1C304A"/>
                </a:solidFill>
              </a:defRPr>
            </a:lvl4pPr>
            <a:lvl5pPr lvl="4" algn="ctr">
              <a:spcBef>
                <a:spcPts val="0"/>
              </a:spcBef>
              <a:spcAft>
                <a:spcPts val="0"/>
              </a:spcAft>
              <a:buClr>
                <a:srgbClr val="1C304A"/>
              </a:buClr>
              <a:buSzPts val="6000"/>
              <a:buNone/>
              <a:defRPr sz="6000">
                <a:solidFill>
                  <a:srgbClr val="1C304A"/>
                </a:solidFill>
              </a:defRPr>
            </a:lvl5pPr>
            <a:lvl6pPr lvl="5" algn="ctr">
              <a:spcBef>
                <a:spcPts val="0"/>
              </a:spcBef>
              <a:spcAft>
                <a:spcPts val="0"/>
              </a:spcAft>
              <a:buClr>
                <a:srgbClr val="1C304A"/>
              </a:buClr>
              <a:buSzPts val="6000"/>
              <a:buNone/>
              <a:defRPr sz="6000">
                <a:solidFill>
                  <a:srgbClr val="1C304A"/>
                </a:solidFill>
              </a:defRPr>
            </a:lvl6pPr>
            <a:lvl7pPr lvl="6" algn="ctr">
              <a:spcBef>
                <a:spcPts val="0"/>
              </a:spcBef>
              <a:spcAft>
                <a:spcPts val="0"/>
              </a:spcAft>
              <a:buClr>
                <a:srgbClr val="1C304A"/>
              </a:buClr>
              <a:buSzPts val="6000"/>
              <a:buNone/>
              <a:defRPr sz="6000">
                <a:solidFill>
                  <a:srgbClr val="1C304A"/>
                </a:solidFill>
              </a:defRPr>
            </a:lvl7pPr>
            <a:lvl8pPr lvl="7" algn="ctr">
              <a:spcBef>
                <a:spcPts val="0"/>
              </a:spcBef>
              <a:spcAft>
                <a:spcPts val="0"/>
              </a:spcAft>
              <a:buClr>
                <a:srgbClr val="1C304A"/>
              </a:buClr>
              <a:buSzPts val="6000"/>
              <a:buNone/>
              <a:defRPr sz="6000">
                <a:solidFill>
                  <a:srgbClr val="1C304A"/>
                </a:solidFill>
              </a:defRPr>
            </a:lvl8pPr>
            <a:lvl9pPr lvl="8" algn="ctr">
              <a:spcBef>
                <a:spcPts val="0"/>
              </a:spcBef>
              <a:spcAft>
                <a:spcPts val="0"/>
              </a:spcAft>
              <a:buClr>
                <a:srgbClr val="1C304A"/>
              </a:buClr>
              <a:buSzPts val="6000"/>
              <a:buNone/>
              <a:defRPr sz="6000">
                <a:solidFill>
                  <a:srgbClr val="1C304A"/>
                </a:solidFill>
              </a:defRPr>
            </a:lvl9pPr>
          </a:lstStyle>
          <a:p>
            <a:endParaRPr/>
          </a:p>
        </p:txBody>
      </p:sp>
      <p:sp>
        <p:nvSpPr>
          <p:cNvPr id="52" name="Google Shape;52;p13"/>
          <p:cNvSpPr txBox="1">
            <a:spLocks noGrp="1"/>
          </p:cNvSpPr>
          <p:nvPr>
            <p:ph type="sldNum" idx="12"/>
          </p:nvPr>
        </p:nvSpPr>
        <p:spPr>
          <a:xfrm>
            <a:off x="8472450" y="4765389"/>
            <a:ext cx="548700" cy="261900"/>
          </a:xfrm>
          <a:prstGeom prst="rect">
            <a:avLst/>
          </a:prstGeom>
        </p:spPr>
        <p:txBody>
          <a:bodyPr spcFirstLastPara="1" wrap="square" lIns="91425" tIns="91425" rIns="91425" bIns="91425" anchor="ctr" anchorCtr="0">
            <a:normAutofit lnSpcReduction="20000"/>
          </a:bodyPr>
          <a:lstStyle>
            <a:lvl1pPr lvl="0">
              <a:buNone/>
              <a:defRPr sz="600">
                <a:solidFill>
                  <a:srgbClr val="000000"/>
                </a:solidFill>
              </a:defRPr>
            </a:lvl1pPr>
            <a:lvl2pPr lvl="1">
              <a:buNone/>
              <a:defRPr sz="600">
                <a:solidFill>
                  <a:srgbClr val="000000"/>
                </a:solidFill>
              </a:defRPr>
            </a:lvl2pPr>
            <a:lvl3pPr lvl="2">
              <a:buNone/>
              <a:defRPr sz="600">
                <a:solidFill>
                  <a:srgbClr val="000000"/>
                </a:solidFill>
              </a:defRPr>
            </a:lvl3pPr>
            <a:lvl4pPr lvl="3">
              <a:buNone/>
              <a:defRPr sz="600">
                <a:solidFill>
                  <a:srgbClr val="000000"/>
                </a:solidFill>
              </a:defRPr>
            </a:lvl4pPr>
            <a:lvl5pPr lvl="4">
              <a:buNone/>
              <a:defRPr sz="600">
                <a:solidFill>
                  <a:srgbClr val="000000"/>
                </a:solidFill>
              </a:defRPr>
            </a:lvl5pPr>
            <a:lvl6pPr lvl="5">
              <a:buNone/>
              <a:defRPr sz="600">
                <a:solidFill>
                  <a:srgbClr val="000000"/>
                </a:solidFill>
              </a:defRPr>
            </a:lvl6pPr>
            <a:lvl7pPr lvl="6">
              <a:buNone/>
              <a:defRPr sz="600">
                <a:solidFill>
                  <a:srgbClr val="000000"/>
                </a:solidFill>
              </a:defRPr>
            </a:lvl7pPr>
            <a:lvl8pPr lvl="7">
              <a:buNone/>
              <a:defRPr sz="600">
                <a:solidFill>
                  <a:srgbClr val="000000"/>
                </a:solidFill>
              </a:defRPr>
            </a:lvl8pPr>
            <a:lvl9pPr lvl="8">
              <a:buNone/>
              <a:defRPr sz="600">
                <a:solidFill>
                  <a:srgbClr val="000000"/>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6" name="Google Shape;56;p14"/>
          <p:cNvSpPr txBox="1">
            <a:spLocks noGrp="1"/>
          </p:cNvSpPr>
          <p:nvPr>
            <p:ph type="sldNum" idx="12"/>
          </p:nvPr>
        </p:nvSpPr>
        <p:spPr>
          <a:xfrm>
            <a:off x="8472458" y="4663217"/>
            <a:ext cx="548700" cy="3933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1">
  <p:cSld name="TITLE_AND_BODY_2">
    <p:spTree>
      <p:nvGrpSpPr>
        <p:cNvPr id="1" name="Shape 57"/>
        <p:cNvGrpSpPr/>
        <p:nvPr/>
      </p:nvGrpSpPr>
      <p:grpSpPr>
        <a:xfrm>
          <a:off x="0" y="0"/>
          <a:ext cx="0" cy="0"/>
          <a:chOff x="0" y="0"/>
          <a:chExt cx="0" cy="0"/>
        </a:xfrm>
      </p:grpSpPr>
      <p:pic>
        <p:nvPicPr>
          <p:cNvPr id="58" name="Google Shape;58;p15"/>
          <p:cNvPicPr preferRelativeResize="0"/>
          <p:nvPr/>
        </p:nvPicPr>
        <p:blipFill>
          <a:blip r:embed="rId2">
            <a:alphaModFix/>
          </a:blip>
          <a:stretch>
            <a:fillRect/>
          </a:stretch>
        </p:blipFill>
        <p:spPr>
          <a:xfrm>
            <a:off x="2757748" y="2855185"/>
            <a:ext cx="6386250" cy="2288542"/>
          </a:xfrm>
          <a:prstGeom prst="rect">
            <a:avLst/>
          </a:prstGeom>
          <a:noFill/>
          <a:ln>
            <a:noFill/>
          </a:ln>
        </p:spPr>
      </p:pic>
      <p:pic>
        <p:nvPicPr>
          <p:cNvPr id="59" name="Google Shape;59;p15"/>
          <p:cNvPicPr preferRelativeResize="0"/>
          <p:nvPr/>
        </p:nvPicPr>
        <p:blipFill>
          <a:blip r:embed="rId3">
            <a:alphaModFix/>
          </a:blip>
          <a:stretch>
            <a:fillRect/>
          </a:stretch>
        </p:blipFill>
        <p:spPr>
          <a:xfrm rot="5400000">
            <a:off x="3854213" y="-1091463"/>
            <a:ext cx="1425724" cy="9134150"/>
          </a:xfrm>
          <a:prstGeom prst="rect">
            <a:avLst/>
          </a:prstGeom>
          <a:noFill/>
          <a:ln>
            <a:noFill/>
          </a:ln>
        </p:spPr>
      </p:pic>
      <p:grpSp>
        <p:nvGrpSpPr>
          <p:cNvPr id="60" name="Google Shape;60;p15"/>
          <p:cNvGrpSpPr/>
          <p:nvPr/>
        </p:nvGrpSpPr>
        <p:grpSpPr>
          <a:xfrm>
            <a:off x="16977" y="3993997"/>
            <a:ext cx="3018171" cy="1149791"/>
            <a:chOff x="-88350" y="3980475"/>
            <a:chExt cx="3052975" cy="1163050"/>
          </a:xfrm>
        </p:grpSpPr>
        <p:sp>
          <p:nvSpPr>
            <p:cNvPr id="61" name="Google Shape;61;p15"/>
            <p:cNvSpPr/>
            <p:nvPr/>
          </p:nvSpPr>
          <p:spPr>
            <a:xfrm>
              <a:off x="2524825" y="4147400"/>
              <a:ext cx="4398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15"/>
            <p:cNvSpPr/>
            <p:nvPr/>
          </p:nvSpPr>
          <p:spPr>
            <a:xfrm>
              <a:off x="2085025" y="4397600"/>
              <a:ext cx="439800" cy="745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63;p15"/>
            <p:cNvSpPr/>
            <p:nvPr/>
          </p:nvSpPr>
          <p:spPr>
            <a:xfrm>
              <a:off x="1933425" y="4147300"/>
              <a:ext cx="1515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64;p15"/>
            <p:cNvSpPr/>
            <p:nvPr/>
          </p:nvSpPr>
          <p:spPr>
            <a:xfrm>
              <a:off x="1842450" y="4263700"/>
              <a:ext cx="1515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15"/>
            <p:cNvSpPr/>
            <p:nvPr/>
          </p:nvSpPr>
          <p:spPr>
            <a:xfrm>
              <a:off x="1743875" y="4526500"/>
              <a:ext cx="151500" cy="616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15"/>
            <p:cNvSpPr/>
            <p:nvPr/>
          </p:nvSpPr>
          <p:spPr>
            <a:xfrm>
              <a:off x="1342025" y="4663225"/>
              <a:ext cx="500400" cy="4803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15"/>
            <p:cNvSpPr/>
            <p:nvPr/>
          </p:nvSpPr>
          <p:spPr>
            <a:xfrm>
              <a:off x="1228275" y="3980600"/>
              <a:ext cx="1515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15"/>
            <p:cNvSpPr/>
            <p:nvPr/>
          </p:nvSpPr>
          <p:spPr>
            <a:xfrm>
              <a:off x="925025" y="4263800"/>
              <a:ext cx="3261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15"/>
            <p:cNvSpPr/>
            <p:nvPr/>
          </p:nvSpPr>
          <p:spPr>
            <a:xfrm>
              <a:off x="659650" y="4799475"/>
              <a:ext cx="326100" cy="343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15"/>
            <p:cNvSpPr/>
            <p:nvPr/>
          </p:nvSpPr>
          <p:spPr>
            <a:xfrm>
              <a:off x="576550" y="4147275"/>
              <a:ext cx="1890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15"/>
            <p:cNvSpPr/>
            <p:nvPr/>
          </p:nvSpPr>
          <p:spPr>
            <a:xfrm>
              <a:off x="485625" y="3980475"/>
              <a:ext cx="1890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15"/>
            <p:cNvSpPr/>
            <p:nvPr/>
          </p:nvSpPr>
          <p:spPr>
            <a:xfrm>
              <a:off x="334025" y="4230800"/>
              <a:ext cx="189000" cy="912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15"/>
            <p:cNvSpPr/>
            <p:nvPr/>
          </p:nvSpPr>
          <p:spPr>
            <a:xfrm>
              <a:off x="-88350" y="4443100"/>
              <a:ext cx="548700" cy="7002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4" name="Google Shape;74;p15"/>
          <p:cNvGrpSpPr/>
          <p:nvPr/>
        </p:nvGrpSpPr>
        <p:grpSpPr>
          <a:xfrm>
            <a:off x="-15301" y="4458837"/>
            <a:ext cx="2975118" cy="704378"/>
            <a:chOff x="-121000" y="4450675"/>
            <a:chExt cx="3009425" cy="712500"/>
          </a:xfrm>
        </p:grpSpPr>
        <p:sp>
          <p:nvSpPr>
            <p:cNvPr id="75" name="Google Shape;75;p15"/>
            <p:cNvSpPr/>
            <p:nvPr/>
          </p:nvSpPr>
          <p:spPr>
            <a:xfrm>
              <a:off x="2729125" y="4450675"/>
              <a:ext cx="159300" cy="712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15"/>
            <p:cNvSpPr/>
            <p:nvPr/>
          </p:nvSpPr>
          <p:spPr>
            <a:xfrm>
              <a:off x="260785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15"/>
            <p:cNvSpPr/>
            <p:nvPr/>
          </p:nvSpPr>
          <p:spPr>
            <a:xfrm>
              <a:off x="2516850"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15"/>
            <p:cNvSpPr/>
            <p:nvPr/>
          </p:nvSpPr>
          <p:spPr>
            <a:xfrm>
              <a:off x="2342750" y="5090725"/>
              <a:ext cx="341400" cy="52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15"/>
            <p:cNvSpPr/>
            <p:nvPr/>
          </p:nvSpPr>
          <p:spPr>
            <a:xfrm>
              <a:off x="2069800" y="4749925"/>
              <a:ext cx="3414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15"/>
            <p:cNvSpPr/>
            <p:nvPr/>
          </p:nvSpPr>
          <p:spPr>
            <a:xfrm>
              <a:off x="2160850" y="4610125"/>
              <a:ext cx="1593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81;p15"/>
            <p:cNvSpPr/>
            <p:nvPr/>
          </p:nvSpPr>
          <p:spPr>
            <a:xfrm>
              <a:off x="2206375" y="4549250"/>
              <a:ext cx="681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82;p15"/>
            <p:cNvSpPr/>
            <p:nvPr/>
          </p:nvSpPr>
          <p:spPr>
            <a:xfrm>
              <a:off x="1364775" y="4905600"/>
              <a:ext cx="813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83;p15"/>
            <p:cNvSpPr/>
            <p:nvPr/>
          </p:nvSpPr>
          <p:spPr>
            <a:xfrm>
              <a:off x="1521100" y="4741075"/>
              <a:ext cx="366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15"/>
            <p:cNvSpPr/>
            <p:nvPr/>
          </p:nvSpPr>
          <p:spPr>
            <a:xfrm>
              <a:off x="1583200" y="46632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85;p15"/>
            <p:cNvSpPr/>
            <p:nvPr/>
          </p:nvSpPr>
          <p:spPr>
            <a:xfrm>
              <a:off x="-88350" y="5030100"/>
              <a:ext cx="1516500" cy="1134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86;p15"/>
            <p:cNvSpPr/>
            <p:nvPr/>
          </p:nvSpPr>
          <p:spPr>
            <a:xfrm>
              <a:off x="609000" y="4905625"/>
              <a:ext cx="3414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15"/>
            <p:cNvSpPr/>
            <p:nvPr/>
          </p:nvSpPr>
          <p:spPr>
            <a:xfrm>
              <a:off x="658350" y="48033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15"/>
            <p:cNvSpPr/>
            <p:nvPr/>
          </p:nvSpPr>
          <p:spPr>
            <a:xfrm>
              <a:off x="1123538"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15"/>
            <p:cNvSpPr/>
            <p:nvPr/>
          </p:nvSpPr>
          <p:spPr>
            <a:xfrm>
              <a:off x="1244150"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15"/>
            <p:cNvSpPr/>
            <p:nvPr/>
          </p:nvSpPr>
          <p:spPr>
            <a:xfrm>
              <a:off x="292425" y="48330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91;p15"/>
            <p:cNvSpPr/>
            <p:nvPr/>
          </p:nvSpPr>
          <p:spPr>
            <a:xfrm>
              <a:off x="413025"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15"/>
            <p:cNvSpPr/>
            <p:nvPr/>
          </p:nvSpPr>
          <p:spPr>
            <a:xfrm>
              <a:off x="171800"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15"/>
            <p:cNvSpPr/>
            <p:nvPr/>
          </p:nvSpPr>
          <p:spPr>
            <a:xfrm>
              <a:off x="-12100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4" name="Google Shape;94;p15"/>
          <p:cNvSpPr/>
          <p:nvPr/>
        </p:nvSpPr>
        <p:spPr>
          <a:xfrm>
            <a:off x="2848225"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5" name="Google Shape;95;p15"/>
          <p:cNvPicPr preferRelativeResize="0"/>
          <p:nvPr/>
        </p:nvPicPr>
        <p:blipFill rotWithShape="1">
          <a:blip r:embed="rId4">
            <a:alphaModFix/>
          </a:blip>
          <a:srcRect/>
          <a:stretch/>
        </p:blipFill>
        <p:spPr>
          <a:xfrm>
            <a:off x="8646600" y="4606400"/>
            <a:ext cx="488025" cy="488025"/>
          </a:xfrm>
          <a:prstGeom prst="rect">
            <a:avLst/>
          </a:prstGeom>
          <a:noFill/>
          <a:ln>
            <a:noFill/>
          </a:ln>
        </p:spPr>
      </p:pic>
      <p:sp>
        <p:nvSpPr>
          <p:cNvPr id="96" name="Google Shape;96;p15"/>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7" name="Google Shape;9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rgbClr val="3D4551"/>
              </a:buClr>
              <a:buSzPts val="1800"/>
              <a:buChar char="●"/>
              <a:defRPr>
                <a:solidFill>
                  <a:srgbClr val="3D4551"/>
                </a:solidFill>
              </a:defRPr>
            </a:lvl1pPr>
            <a:lvl2pPr marL="914400" lvl="1" indent="-317500">
              <a:spcBef>
                <a:spcPts val="0"/>
              </a:spcBef>
              <a:spcAft>
                <a:spcPts val="0"/>
              </a:spcAft>
              <a:buClr>
                <a:srgbClr val="3D4551"/>
              </a:buClr>
              <a:buSzPts val="1400"/>
              <a:buChar char="○"/>
              <a:defRPr>
                <a:solidFill>
                  <a:srgbClr val="3D4551"/>
                </a:solidFill>
              </a:defRPr>
            </a:lvl2pPr>
            <a:lvl3pPr marL="1371600" lvl="2" indent="-317500">
              <a:spcBef>
                <a:spcPts val="0"/>
              </a:spcBef>
              <a:spcAft>
                <a:spcPts val="0"/>
              </a:spcAft>
              <a:buClr>
                <a:srgbClr val="3D4551"/>
              </a:buClr>
              <a:buSzPts val="1400"/>
              <a:buChar char="■"/>
              <a:defRPr>
                <a:solidFill>
                  <a:srgbClr val="3D4551"/>
                </a:solidFill>
              </a:defRPr>
            </a:lvl3pPr>
            <a:lvl4pPr marL="1828800" lvl="3" indent="-317500">
              <a:spcBef>
                <a:spcPts val="0"/>
              </a:spcBef>
              <a:spcAft>
                <a:spcPts val="0"/>
              </a:spcAft>
              <a:buClr>
                <a:srgbClr val="3D4551"/>
              </a:buClr>
              <a:buSzPts val="1400"/>
              <a:buChar char="●"/>
              <a:defRPr>
                <a:solidFill>
                  <a:srgbClr val="3D4551"/>
                </a:solidFill>
              </a:defRPr>
            </a:lvl4pPr>
            <a:lvl5pPr marL="2286000" lvl="4" indent="-317500">
              <a:spcBef>
                <a:spcPts val="0"/>
              </a:spcBef>
              <a:spcAft>
                <a:spcPts val="0"/>
              </a:spcAft>
              <a:buClr>
                <a:srgbClr val="3D4551"/>
              </a:buClr>
              <a:buSzPts val="1400"/>
              <a:buChar char="○"/>
              <a:defRPr>
                <a:solidFill>
                  <a:srgbClr val="3D4551"/>
                </a:solidFill>
              </a:defRPr>
            </a:lvl5pPr>
            <a:lvl6pPr marL="2743200" lvl="5" indent="-317500">
              <a:spcBef>
                <a:spcPts val="0"/>
              </a:spcBef>
              <a:spcAft>
                <a:spcPts val="0"/>
              </a:spcAft>
              <a:buClr>
                <a:srgbClr val="3D4551"/>
              </a:buClr>
              <a:buSzPts val="1400"/>
              <a:buChar char="■"/>
              <a:defRPr>
                <a:solidFill>
                  <a:srgbClr val="3D4551"/>
                </a:solidFill>
              </a:defRPr>
            </a:lvl6pPr>
            <a:lvl7pPr marL="3200400" lvl="6" indent="-317500">
              <a:spcBef>
                <a:spcPts val="0"/>
              </a:spcBef>
              <a:spcAft>
                <a:spcPts val="0"/>
              </a:spcAft>
              <a:buClr>
                <a:srgbClr val="3D4551"/>
              </a:buClr>
              <a:buSzPts val="1400"/>
              <a:buChar char="●"/>
              <a:defRPr>
                <a:solidFill>
                  <a:srgbClr val="3D4551"/>
                </a:solidFill>
              </a:defRPr>
            </a:lvl7pPr>
            <a:lvl8pPr marL="3657600" lvl="7" indent="-317500">
              <a:spcBef>
                <a:spcPts val="0"/>
              </a:spcBef>
              <a:spcAft>
                <a:spcPts val="0"/>
              </a:spcAft>
              <a:buClr>
                <a:srgbClr val="3D4551"/>
              </a:buClr>
              <a:buSzPts val="1400"/>
              <a:buChar char="○"/>
              <a:defRPr>
                <a:solidFill>
                  <a:srgbClr val="3D4551"/>
                </a:solidFill>
              </a:defRPr>
            </a:lvl8pPr>
            <a:lvl9pPr marL="4114800" lvl="8" indent="-317500">
              <a:spcBef>
                <a:spcPts val="0"/>
              </a:spcBef>
              <a:spcAft>
                <a:spcPts val="0"/>
              </a:spcAft>
              <a:buClr>
                <a:srgbClr val="3D4551"/>
              </a:buClr>
              <a:buSzPts val="1400"/>
              <a:buChar char="■"/>
              <a:defRPr>
                <a:solidFill>
                  <a:srgbClr val="3D4551"/>
                </a:solidFill>
              </a:defRPr>
            </a:lvl9pPr>
          </a:lstStyle>
          <a:p>
            <a:endParaRPr/>
          </a:p>
        </p:txBody>
      </p:sp>
      <p:sp>
        <p:nvSpPr>
          <p:cNvPr id="98" name="Google Shape;9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99" name="Google Shape;99;p15"/>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100" name="Google Shape;100;p15"/>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 Divider dark ">
  <p:cSld name="CUSTOM_4_1">
    <p:bg>
      <p:bgPr>
        <a:solidFill>
          <a:srgbClr val="1C304A"/>
        </a:solidFill>
        <a:effectLst/>
      </p:bgPr>
    </p:bg>
    <p:spTree>
      <p:nvGrpSpPr>
        <p:cNvPr id="1" name="Shape 101"/>
        <p:cNvGrpSpPr/>
        <p:nvPr/>
      </p:nvGrpSpPr>
      <p:grpSpPr>
        <a:xfrm>
          <a:off x="0" y="0"/>
          <a:ext cx="0" cy="0"/>
          <a:chOff x="0" y="0"/>
          <a:chExt cx="0" cy="0"/>
        </a:xfrm>
      </p:grpSpPr>
      <p:sp>
        <p:nvSpPr>
          <p:cNvPr id="102" name="Google Shape;102;p16"/>
          <p:cNvSpPr txBox="1"/>
          <p:nvPr/>
        </p:nvSpPr>
        <p:spPr>
          <a:xfrm>
            <a:off x="712850" y="536207"/>
            <a:ext cx="7386600" cy="373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6000" b="1">
                <a:solidFill>
                  <a:srgbClr val="00CFFF"/>
                </a:solidFill>
                <a:latin typeface="Helvetica Neue"/>
                <a:ea typeface="Helvetica Neue"/>
                <a:cs typeface="Helvetica Neue"/>
                <a:sym typeface="Helvetica Neue"/>
              </a:rPr>
              <a:t> </a:t>
            </a:r>
            <a:endParaRPr sz="6000" b="1" dirty="0">
              <a:solidFill>
                <a:srgbClr val="00CFFF"/>
              </a:solidFill>
              <a:latin typeface="Helvetica Neue"/>
              <a:ea typeface="Helvetica Neue"/>
              <a:cs typeface="Helvetica Neue"/>
              <a:sym typeface="Helvetica Neue"/>
            </a:endParaRPr>
          </a:p>
        </p:txBody>
      </p:sp>
      <p:sp>
        <p:nvSpPr>
          <p:cNvPr id="103" name="Google Shape;103;p16"/>
          <p:cNvSpPr txBox="1">
            <a:spLocks noGrp="1"/>
          </p:cNvSpPr>
          <p:nvPr>
            <p:ph type="title"/>
          </p:nvPr>
        </p:nvSpPr>
        <p:spPr>
          <a:xfrm>
            <a:off x="841248" y="1216152"/>
            <a:ext cx="7388400" cy="2889600"/>
          </a:xfrm>
          <a:prstGeom prst="rect">
            <a:avLst/>
          </a:prstGeom>
        </p:spPr>
        <p:txBody>
          <a:bodyPr spcFirstLastPara="1" wrap="square" lIns="91425" tIns="91425" rIns="91425" bIns="91425" anchor="ctr" anchorCtr="0">
            <a:normAutofit/>
          </a:bodyPr>
          <a:lstStyle>
            <a:lvl1pPr lvl="0">
              <a:spcBef>
                <a:spcPts val="0"/>
              </a:spcBef>
              <a:spcAft>
                <a:spcPts val="0"/>
              </a:spcAft>
              <a:buNone/>
              <a:defRPr sz="6000">
                <a:solidFill>
                  <a:srgbClr val="00CFFF"/>
                </a:solidFill>
              </a:defRPr>
            </a:lvl1pPr>
            <a:lvl2pPr lvl="1">
              <a:spcBef>
                <a:spcPts val="0"/>
              </a:spcBef>
              <a:spcAft>
                <a:spcPts val="0"/>
              </a:spcAft>
              <a:buNone/>
              <a:defRPr sz="6000">
                <a:solidFill>
                  <a:srgbClr val="00CFFF"/>
                </a:solidFill>
              </a:defRPr>
            </a:lvl2pPr>
            <a:lvl3pPr lvl="2">
              <a:spcBef>
                <a:spcPts val="0"/>
              </a:spcBef>
              <a:spcAft>
                <a:spcPts val="0"/>
              </a:spcAft>
              <a:buNone/>
              <a:defRPr sz="6000">
                <a:solidFill>
                  <a:srgbClr val="00CFFF"/>
                </a:solidFill>
              </a:defRPr>
            </a:lvl3pPr>
            <a:lvl4pPr lvl="3">
              <a:spcBef>
                <a:spcPts val="0"/>
              </a:spcBef>
              <a:spcAft>
                <a:spcPts val="0"/>
              </a:spcAft>
              <a:buNone/>
              <a:defRPr sz="6000">
                <a:solidFill>
                  <a:srgbClr val="00CFFF"/>
                </a:solidFill>
              </a:defRPr>
            </a:lvl4pPr>
            <a:lvl5pPr lvl="4">
              <a:spcBef>
                <a:spcPts val="0"/>
              </a:spcBef>
              <a:spcAft>
                <a:spcPts val="0"/>
              </a:spcAft>
              <a:buNone/>
              <a:defRPr sz="6000">
                <a:solidFill>
                  <a:srgbClr val="00CFFF"/>
                </a:solidFill>
              </a:defRPr>
            </a:lvl5pPr>
            <a:lvl6pPr lvl="5">
              <a:spcBef>
                <a:spcPts val="0"/>
              </a:spcBef>
              <a:spcAft>
                <a:spcPts val="0"/>
              </a:spcAft>
              <a:buNone/>
              <a:defRPr sz="6000">
                <a:solidFill>
                  <a:srgbClr val="00CFFF"/>
                </a:solidFill>
              </a:defRPr>
            </a:lvl6pPr>
            <a:lvl7pPr lvl="6">
              <a:spcBef>
                <a:spcPts val="0"/>
              </a:spcBef>
              <a:spcAft>
                <a:spcPts val="0"/>
              </a:spcAft>
              <a:buNone/>
              <a:defRPr sz="6000">
                <a:solidFill>
                  <a:srgbClr val="00CFFF"/>
                </a:solidFill>
              </a:defRPr>
            </a:lvl7pPr>
            <a:lvl8pPr lvl="7">
              <a:spcBef>
                <a:spcPts val="0"/>
              </a:spcBef>
              <a:spcAft>
                <a:spcPts val="0"/>
              </a:spcAft>
              <a:buNone/>
              <a:defRPr sz="6000">
                <a:solidFill>
                  <a:srgbClr val="00CFFF"/>
                </a:solidFill>
              </a:defRPr>
            </a:lvl8pPr>
            <a:lvl9pPr lvl="8">
              <a:spcBef>
                <a:spcPts val="0"/>
              </a:spcBef>
              <a:spcAft>
                <a:spcPts val="0"/>
              </a:spcAft>
              <a:buNone/>
              <a:defRPr sz="6000">
                <a:solidFill>
                  <a:srgbClr val="00CFFF"/>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49"/>
        <p:cNvGrpSpPr/>
        <p:nvPr/>
      </p:nvGrpSpPr>
      <p:grpSpPr>
        <a:xfrm>
          <a:off x="0" y="0"/>
          <a:ext cx="0" cy="0"/>
          <a:chOff x="0" y="0"/>
          <a:chExt cx="0" cy="0"/>
        </a:xfrm>
      </p:grpSpPr>
      <p:sp>
        <p:nvSpPr>
          <p:cNvPr id="50" name="Google Shape;5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7" title="gsa-seal.png"/>
          <p:cNvPicPr preferRelativeResize="0"/>
          <p:nvPr/>
        </p:nvPicPr>
        <p:blipFill rotWithShape="1">
          <a:blip r:embed="rId2">
            <a:alphaModFix/>
          </a:blip>
          <a:srcRect/>
          <a:stretch/>
        </p:blipFill>
        <p:spPr>
          <a:xfrm>
            <a:off x="4013551" y="1925525"/>
            <a:ext cx="1238875" cy="1238875"/>
          </a:xfrm>
          <a:prstGeom prst="rect">
            <a:avLst/>
          </a:prstGeom>
          <a:noFill/>
          <a:ln>
            <a:noFill/>
          </a:ln>
        </p:spPr>
      </p:pic>
    </p:spTree>
    <p:extLst>
      <p:ext uri="{BB962C8B-B14F-4D97-AF65-F5344CB8AC3E}">
        <p14:creationId xmlns:p14="http://schemas.microsoft.com/office/powerpoint/2010/main" val="3429327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1"/>
        <p:cNvGrpSpPr/>
        <p:nvPr/>
      </p:nvGrpSpPr>
      <p:grpSpPr>
        <a:xfrm>
          <a:off x="0" y="0"/>
          <a:ext cx="0" cy="0"/>
          <a:chOff x="0" y="0"/>
          <a:chExt cx="0" cy="0"/>
        </a:xfrm>
      </p:grpSpPr>
      <p:sp>
        <p:nvSpPr>
          <p:cNvPr id="122" name="Google Shape;122;p1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3" name="Google Shape;123;p1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4" name="Google Shape;12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27" name="Google Shape;12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8"/>
        <p:cNvGrpSpPr/>
        <p:nvPr/>
      </p:nvGrpSpPr>
      <p:grpSpPr>
        <a:xfrm>
          <a:off x="0" y="0"/>
          <a:ext cx="0" cy="0"/>
          <a:chOff x="0" y="0"/>
          <a:chExt cx="0" cy="0"/>
        </a:xfrm>
      </p:grpSpPr>
      <p:sp>
        <p:nvSpPr>
          <p:cNvPr id="129" name="Google Shape;129;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0" name="Google Shape;130;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31" name="Google Shape;13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4" name="Google Shape;134;p2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35" name="Google Shape;135;p2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36" name="Google Shape;13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7"/>
        <p:cNvGrpSpPr/>
        <p:nvPr/>
      </p:nvGrpSpPr>
      <p:grpSpPr>
        <a:xfrm>
          <a:off x="0" y="0"/>
          <a:ext cx="0" cy="0"/>
          <a:chOff x="0" y="0"/>
          <a:chExt cx="0" cy="0"/>
        </a:xfrm>
      </p:grpSpPr>
      <p:sp>
        <p:nvSpPr>
          <p:cNvPr id="138" name="Google Shape;13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9" name="Google Shape;13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42" name="Google Shape;142;p2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43" name="Google Shape;143;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4"/>
        <p:cNvGrpSpPr/>
        <p:nvPr/>
      </p:nvGrpSpPr>
      <p:grpSpPr>
        <a:xfrm>
          <a:off x="0" y="0"/>
          <a:ext cx="0" cy="0"/>
          <a:chOff x="0" y="0"/>
          <a:chExt cx="0" cy="0"/>
        </a:xfrm>
      </p:grpSpPr>
      <p:sp>
        <p:nvSpPr>
          <p:cNvPr id="145" name="Google Shape;145;p2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6" name="Google Shape;146;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7"/>
        <p:cNvGrpSpPr/>
        <p:nvPr/>
      </p:nvGrpSpPr>
      <p:grpSpPr>
        <a:xfrm>
          <a:off x="0" y="0"/>
          <a:ext cx="0" cy="0"/>
          <a:chOff x="0" y="0"/>
          <a:chExt cx="0" cy="0"/>
        </a:xfrm>
      </p:grpSpPr>
      <p:sp>
        <p:nvSpPr>
          <p:cNvPr id="148" name="Google Shape;148;p2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2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50" name="Google Shape;150;p2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51" name="Google Shape;151;p26"/>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52" name="Google Shape;15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3"/>
        <p:cNvGrpSpPr/>
        <p:nvPr/>
      </p:nvGrpSpPr>
      <p:grpSpPr>
        <a:xfrm>
          <a:off x="0" y="0"/>
          <a:ext cx="0" cy="0"/>
          <a:chOff x="0" y="0"/>
          <a:chExt cx="0" cy="0"/>
        </a:xfrm>
      </p:grpSpPr>
      <p:sp>
        <p:nvSpPr>
          <p:cNvPr id="154" name="Google Shape;154;p2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55" name="Google Shape;155;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6"/>
        <p:cNvGrpSpPr/>
        <p:nvPr/>
      </p:nvGrpSpPr>
      <p:grpSpPr>
        <a:xfrm>
          <a:off x="0" y="0"/>
          <a:ext cx="0" cy="0"/>
          <a:chOff x="0" y="0"/>
          <a:chExt cx="0" cy="0"/>
        </a:xfrm>
      </p:grpSpPr>
      <p:sp>
        <p:nvSpPr>
          <p:cNvPr id="157" name="Google Shape;157;p28"/>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8" name="Google Shape;158;p28"/>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59" name="Google Shape;159;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0"/>
        <p:cNvGrpSpPr/>
        <p:nvPr/>
      </p:nvGrpSpPr>
      <p:grpSpPr>
        <a:xfrm>
          <a:off x="0" y="0"/>
          <a:ext cx="0" cy="0"/>
          <a:chOff x="0" y="0"/>
          <a:chExt cx="0" cy="0"/>
        </a:xfrm>
      </p:grpSpPr>
      <p:sp>
        <p:nvSpPr>
          <p:cNvPr id="161" name="Google Shape;161;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EMPTY">
  <p:cSld name="EMPTY">
    <p:bg>
      <p:bgPr>
        <a:solidFill>
          <a:srgbClr val="FFFFFF"/>
        </a:solidFill>
        <a:effectLst/>
      </p:bgPr>
    </p:bg>
    <p:spTree>
      <p:nvGrpSpPr>
        <p:cNvPr id="1" name="Shape 162"/>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2">
  <p:cSld name="1_Title and body 2">
    <p:bg>
      <p:bgPr>
        <a:blipFill>
          <a:blip r:embed="rId2">
            <a:alphaModFix/>
          </a:blip>
          <a:stretch>
            <a:fillRect/>
          </a:stretch>
        </a:blipFill>
        <a:effectLst/>
      </p:bgPr>
    </p:bg>
    <p:spTree>
      <p:nvGrpSpPr>
        <p:cNvPr id="1" name="Shape 163"/>
        <p:cNvGrpSpPr/>
        <p:nvPr/>
      </p:nvGrpSpPr>
      <p:grpSpPr>
        <a:xfrm>
          <a:off x="0" y="0"/>
          <a:ext cx="0" cy="0"/>
          <a:chOff x="0" y="0"/>
          <a:chExt cx="0" cy="0"/>
        </a:xfrm>
      </p:grpSpPr>
      <p:sp>
        <p:nvSpPr>
          <p:cNvPr id="164" name="Google Shape;164;p31"/>
          <p:cNvSpPr txBox="1">
            <a:spLocks noGrp="1"/>
          </p:cNvSpPr>
          <p:nvPr>
            <p:ph type="title"/>
          </p:nvPr>
        </p:nvSpPr>
        <p:spPr>
          <a:xfrm>
            <a:off x="528640" y="241210"/>
            <a:ext cx="81582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800"/>
              <a:buNone/>
              <a:defRPr sz="3000" b="1">
                <a:solidFill>
                  <a:srgbClr val="434343"/>
                </a:solidFill>
              </a:defRPr>
            </a:lvl1pPr>
            <a:lvl2pPr lvl="1" algn="l">
              <a:lnSpc>
                <a:spcPct val="100000"/>
              </a:lnSpc>
              <a:spcBef>
                <a:spcPts val="0"/>
              </a:spcBef>
              <a:spcAft>
                <a:spcPts val="0"/>
              </a:spcAft>
              <a:buClr>
                <a:srgbClr val="434343"/>
              </a:buClr>
              <a:buSzPts val="2800"/>
              <a:buNone/>
              <a:defRPr>
                <a:solidFill>
                  <a:srgbClr val="434343"/>
                </a:solidFill>
              </a:defRPr>
            </a:lvl2pPr>
            <a:lvl3pPr lvl="2" algn="l">
              <a:lnSpc>
                <a:spcPct val="100000"/>
              </a:lnSpc>
              <a:spcBef>
                <a:spcPts val="0"/>
              </a:spcBef>
              <a:spcAft>
                <a:spcPts val="0"/>
              </a:spcAft>
              <a:buClr>
                <a:srgbClr val="434343"/>
              </a:buClr>
              <a:buSzPts val="2800"/>
              <a:buNone/>
              <a:defRPr>
                <a:solidFill>
                  <a:srgbClr val="434343"/>
                </a:solidFill>
              </a:defRPr>
            </a:lvl3pPr>
            <a:lvl4pPr lvl="3" algn="l">
              <a:lnSpc>
                <a:spcPct val="100000"/>
              </a:lnSpc>
              <a:spcBef>
                <a:spcPts val="0"/>
              </a:spcBef>
              <a:spcAft>
                <a:spcPts val="0"/>
              </a:spcAft>
              <a:buClr>
                <a:srgbClr val="434343"/>
              </a:buClr>
              <a:buSzPts val="2800"/>
              <a:buNone/>
              <a:defRPr>
                <a:solidFill>
                  <a:srgbClr val="434343"/>
                </a:solidFill>
              </a:defRPr>
            </a:lvl4pPr>
            <a:lvl5pPr lvl="4" algn="l">
              <a:lnSpc>
                <a:spcPct val="100000"/>
              </a:lnSpc>
              <a:spcBef>
                <a:spcPts val="0"/>
              </a:spcBef>
              <a:spcAft>
                <a:spcPts val="0"/>
              </a:spcAft>
              <a:buClr>
                <a:srgbClr val="434343"/>
              </a:buClr>
              <a:buSzPts val="2800"/>
              <a:buNone/>
              <a:defRPr>
                <a:solidFill>
                  <a:srgbClr val="434343"/>
                </a:solidFill>
              </a:defRPr>
            </a:lvl5pPr>
            <a:lvl6pPr lvl="5" algn="l">
              <a:lnSpc>
                <a:spcPct val="100000"/>
              </a:lnSpc>
              <a:spcBef>
                <a:spcPts val="0"/>
              </a:spcBef>
              <a:spcAft>
                <a:spcPts val="0"/>
              </a:spcAft>
              <a:buClr>
                <a:srgbClr val="434343"/>
              </a:buClr>
              <a:buSzPts val="2800"/>
              <a:buNone/>
              <a:defRPr>
                <a:solidFill>
                  <a:srgbClr val="434343"/>
                </a:solidFill>
              </a:defRPr>
            </a:lvl6pPr>
            <a:lvl7pPr lvl="6" algn="l">
              <a:lnSpc>
                <a:spcPct val="100000"/>
              </a:lnSpc>
              <a:spcBef>
                <a:spcPts val="0"/>
              </a:spcBef>
              <a:spcAft>
                <a:spcPts val="0"/>
              </a:spcAft>
              <a:buClr>
                <a:srgbClr val="434343"/>
              </a:buClr>
              <a:buSzPts val="2800"/>
              <a:buNone/>
              <a:defRPr>
                <a:solidFill>
                  <a:srgbClr val="434343"/>
                </a:solidFill>
              </a:defRPr>
            </a:lvl7pPr>
            <a:lvl8pPr lvl="7" algn="l">
              <a:lnSpc>
                <a:spcPct val="100000"/>
              </a:lnSpc>
              <a:spcBef>
                <a:spcPts val="0"/>
              </a:spcBef>
              <a:spcAft>
                <a:spcPts val="0"/>
              </a:spcAft>
              <a:buClr>
                <a:srgbClr val="434343"/>
              </a:buClr>
              <a:buSzPts val="2800"/>
              <a:buNone/>
              <a:defRPr>
                <a:solidFill>
                  <a:srgbClr val="434343"/>
                </a:solidFill>
              </a:defRPr>
            </a:lvl8pPr>
            <a:lvl9pPr lvl="8" algn="l">
              <a:lnSpc>
                <a:spcPct val="100000"/>
              </a:lnSpc>
              <a:spcBef>
                <a:spcPts val="0"/>
              </a:spcBef>
              <a:spcAft>
                <a:spcPts val="0"/>
              </a:spcAft>
              <a:buClr>
                <a:srgbClr val="434343"/>
              </a:buClr>
              <a:buSzPts val="2800"/>
              <a:buNone/>
              <a:defRPr>
                <a:solidFill>
                  <a:srgbClr val="434343"/>
                </a:solidFill>
              </a:defRPr>
            </a:lvl9pPr>
          </a:lstStyle>
          <a:p>
            <a:endParaRPr/>
          </a:p>
        </p:txBody>
      </p:sp>
      <p:sp>
        <p:nvSpPr>
          <p:cNvPr id="165" name="Google Shape;165;p31"/>
          <p:cNvSpPr txBox="1">
            <a:spLocks noGrp="1"/>
          </p:cNvSpPr>
          <p:nvPr>
            <p:ph type="body" idx="1"/>
          </p:nvPr>
        </p:nvSpPr>
        <p:spPr>
          <a:xfrm>
            <a:off x="528640" y="1287535"/>
            <a:ext cx="8158200" cy="3281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6" name="Google Shape;166;p31"/>
          <p:cNvSpPr txBox="1">
            <a:spLocks noGrp="1"/>
          </p:cNvSpPr>
          <p:nvPr>
            <p:ph type="sldNum" idx="12"/>
          </p:nvPr>
        </p:nvSpPr>
        <p:spPr>
          <a:xfrm>
            <a:off x="8240925" y="4899072"/>
            <a:ext cx="548700" cy="244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pic>
        <p:nvPicPr>
          <p:cNvPr id="167" name="Google Shape;167;p31"/>
          <p:cNvPicPr preferRelativeResize="0"/>
          <p:nvPr/>
        </p:nvPicPr>
        <p:blipFill rotWithShape="1">
          <a:blip r:embed="rId3">
            <a:alphaModFix/>
          </a:blip>
          <a:srcRect t="93459"/>
          <a:stretch/>
        </p:blipFill>
        <p:spPr>
          <a:xfrm>
            <a:off x="-2775" y="4869295"/>
            <a:ext cx="9144003" cy="274200"/>
          </a:xfrm>
          <a:prstGeom prst="rect">
            <a:avLst/>
          </a:prstGeom>
          <a:noFill/>
          <a:ln>
            <a:noFill/>
          </a:ln>
        </p:spPr>
      </p:pic>
      <p:cxnSp>
        <p:nvCxnSpPr>
          <p:cNvPr id="168" name="Google Shape;168;p31"/>
          <p:cNvCxnSpPr/>
          <p:nvPr/>
        </p:nvCxnSpPr>
        <p:spPr>
          <a:xfrm>
            <a:off x="528640" y="1001159"/>
            <a:ext cx="8158200" cy="0"/>
          </a:xfrm>
          <a:prstGeom prst="straightConnector1">
            <a:avLst/>
          </a:prstGeom>
          <a:noFill/>
          <a:ln w="38100" cap="flat" cmpd="sng">
            <a:solidFill>
              <a:srgbClr val="478EC8"/>
            </a:solidFill>
            <a:prstDash val="solid"/>
            <a:round/>
            <a:headEnd type="none" w="sm" len="sm"/>
            <a:tailEnd type="none" w="sm" len="sm"/>
          </a:ln>
        </p:spPr>
      </p:cxnSp>
      <p:sp>
        <p:nvSpPr>
          <p:cNvPr id="169" name="Google Shape;169;p31"/>
          <p:cNvSpPr txBox="1"/>
          <p:nvPr/>
        </p:nvSpPr>
        <p:spPr>
          <a:xfrm>
            <a:off x="3543300" y="4871169"/>
            <a:ext cx="2057400" cy="274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900" b="1" i="0" u="none" strike="noStrike" cap="none">
                <a:solidFill>
                  <a:schemeClr val="lt1"/>
                </a:solidFill>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www.gsa.gov/</a:t>
            </a:r>
            <a:r>
              <a:rPr lang="en" sz="900" b="1" i="0" u="none" strike="noStrike" cap="none">
                <a:solidFill>
                  <a:schemeClr val="lt1"/>
                </a:solidFill>
                <a:latin typeface="Arial"/>
                <a:ea typeface="Arial"/>
                <a:cs typeface="Arial"/>
                <a:sym typeface="Arial"/>
              </a:rPr>
              <a:t>itc</a:t>
            </a:r>
            <a:endParaRPr sz="900" b="1"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1">
  <p:cSld name="TITLE_AND_BODY 2">
    <p:bg>
      <p:bgPr>
        <a:blipFill>
          <a:blip r:embed="rId2">
            <a:alphaModFix amt="74020"/>
          </a:blip>
          <a:stretch>
            <a:fillRect/>
          </a:stretch>
        </a:blipFill>
        <a:effectLst/>
      </p:bgPr>
    </p:bg>
    <p:spTree>
      <p:nvGrpSpPr>
        <p:cNvPr id="1" name="Shape 170"/>
        <p:cNvGrpSpPr/>
        <p:nvPr/>
      </p:nvGrpSpPr>
      <p:grpSpPr>
        <a:xfrm>
          <a:off x="0" y="0"/>
          <a:ext cx="0" cy="0"/>
          <a:chOff x="0" y="0"/>
          <a:chExt cx="0" cy="0"/>
        </a:xfrm>
      </p:grpSpPr>
      <p:sp>
        <p:nvSpPr>
          <p:cNvPr id="171" name="Google Shape;171;p32"/>
          <p:cNvSpPr txBox="1">
            <a:spLocks noGrp="1"/>
          </p:cNvSpPr>
          <p:nvPr>
            <p:ph type="title"/>
          </p:nvPr>
        </p:nvSpPr>
        <p:spPr>
          <a:xfrm>
            <a:off x="2690013" y="229975"/>
            <a:ext cx="6027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800"/>
              <a:buNone/>
              <a:defRPr sz="3000" b="1">
                <a:solidFill>
                  <a:srgbClr val="424242"/>
                </a:solidFill>
              </a:defRPr>
            </a:lvl1pPr>
            <a:lvl2pPr lvl="1" algn="l">
              <a:lnSpc>
                <a:spcPct val="100000"/>
              </a:lnSpc>
              <a:spcBef>
                <a:spcPts val="0"/>
              </a:spcBef>
              <a:spcAft>
                <a:spcPts val="0"/>
              </a:spcAft>
              <a:buClr>
                <a:srgbClr val="434343"/>
              </a:buClr>
              <a:buSzPts val="2800"/>
              <a:buNone/>
              <a:defRPr>
                <a:solidFill>
                  <a:srgbClr val="434343"/>
                </a:solidFill>
              </a:defRPr>
            </a:lvl2pPr>
            <a:lvl3pPr lvl="2" algn="l">
              <a:lnSpc>
                <a:spcPct val="100000"/>
              </a:lnSpc>
              <a:spcBef>
                <a:spcPts val="0"/>
              </a:spcBef>
              <a:spcAft>
                <a:spcPts val="0"/>
              </a:spcAft>
              <a:buClr>
                <a:srgbClr val="434343"/>
              </a:buClr>
              <a:buSzPts val="2800"/>
              <a:buNone/>
              <a:defRPr>
                <a:solidFill>
                  <a:srgbClr val="434343"/>
                </a:solidFill>
              </a:defRPr>
            </a:lvl3pPr>
            <a:lvl4pPr lvl="3" algn="l">
              <a:lnSpc>
                <a:spcPct val="100000"/>
              </a:lnSpc>
              <a:spcBef>
                <a:spcPts val="0"/>
              </a:spcBef>
              <a:spcAft>
                <a:spcPts val="0"/>
              </a:spcAft>
              <a:buClr>
                <a:srgbClr val="434343"/>
              </a:buClr>
              <a:buSzPts val="2800"/>
              <a:buNone/>
              <a:defRPr>
                <a:solidFill>
                  <a:srgbClr val="434343"/>
                </a:solidFill>
              </a:defRPr>
            </a:lvl4pPr>
            <a:lvl5pPr lvl="4" algn="l">
              <a:lnSpc>
                <a:spcPct val="100000"/>
              </a:lnSpc>
              <a:spcBef>
                <a:spcPts val="0"/>
              </a:spcBef>
              <a:spcAft>
                <a:spcPts val="0"/>
              </a:spcAft>
              <a:buClr>
                <a:srgbClr val="434343"/>
              </a:buClr>
              <a:buSzPts val="2800"/>
              <a:buNone/>
              <a:defRPr>
                <a:solidFill>
                  <a:srgbClr val="434343"/>
                </a:solidFill>
              </a:defRPr>
            </a:lvl5pPr>
            <a:lvl6pPr lvl="5" algn="l">
              <a:lnSpc>
                <a:spcPct val="100000"/>
              </a:lnSpc>
              <a:spcBef>
                <a:spcPts val="0"/>
              </a:spcBef>
              <a:spcAft>
                <a:spcPts val="0"/>
              </a:spcAft>
              <a:buClr>
                <a:srgbClr val="434343"/>
              </a:buClr>
              <a:buSzPts val="2800"/>
              <a:buNone/>
              <a:defRPr>
                <a:solidFill>
                  <a:srgbClr val="434343"/>
                </a:solidFill>
              </a:defRPr>
            </a:lvl6pPr>
            <a:lvl7pPr lvl="6" algn="l">
              <a:lnSpc>
                <a:spcPct val="100000"/>
              </a:lnSpc>
              <a:spcBef>
                <a:spcPts val="0"/>
              </a:spcBef>
              <a:spcAft>
                <a:spcPts val="0"/>
              </a:spcAft>
              <a:buClr>
                <a:srgbClr val="434343"/>
              </a:buClr>
              <a:buSzPts val="2800"/>
              <a:buNone/>
              <a:defRPr>
                <a:solidFill>
                  <a:srgbClr val="434343"/>
                </a:solidFill>
              </a:defRPr>
            </a:lvl7pPr>
            <a:lvl8pPr lvl="7" algn="l">
              <a:lnSpc>
                <a:spcPct val="100000"/>
              </a:lnSpc>
              <a:spcBef>
                <a:spcPts val="0"/>
              </a:spcBef>
              <a:spcAft>
                <a:spcPts val="0"/>
              </a:spcAft>
              <a:buClr>
                <a:srgbClr val="434343"/>
              </a:buClr>
              <a:buSzPts val="2800"/>
              <a:buNone/>
              <a:defRPr>
                <a:solidFill>
                  <a:srgbClr val="434343"/>
                </a:solidFill>
              </a:defRPr>
            </a:lvl8pPr>
            <a:lvl9pPr lvl="8" algn="l">
              <a:lnSpc>
                <a:spcPct val="100000"/>
              </a:lnSpc>
              <a:spcBef>
                <a:spcPts val="0"/>
              </a:spcBef>
              <a:spcAft>
                <a:spcPts val="0"/>
              </a:spcAft>
              <a:buClr>
                <a:srgbClr val="434343"/>
              </a:buClr>
              <a:buSzPts val="2800"/>
              <a:buNone/>
              <a:defRPr>
                <a:solidFill>
                  <a:srgbClr val="434343"/>
                </a:solidFill>
              </a:defRPr>
            </a:lvl9pPr>
          </a:lstStyle>
          <a:p>
            <a:endParaRPr/>
          </a:p>
        </p:txBody>
      </p:sp>
      <p:sp>
        <p:nvSpPr>
          <p:cNvPr id="172" name="Google Shape;172;p32"/>
          <p:cNvSpPr txBox="1">
            <a:spLocks noGrp="1"/>
          </p:cNvSpPr>
          <p:nvPr>
            <p:ph type="body" idx="1"/>
          </p:nvPr>
        </p:nvSpPr>
        <p:spPr>
          <a:xfrm>
            <a:off x="2734617" y="1287535"/>
            <a:ext cx="6027300" cy="3281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solidFill>
                  <a:srgbClr val="424242"/>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pic>
        <p:nvPicPr>
          <p:cNvPr id="173" name="Google Shape;173;p32"/>
          <p:cNvPicPr preferRelativeResize="0"/>
          <p:nvPr/>
        </p:nvPicPr>
        <p:blipFill rotWithShape="1">
          <a:blip r:embed="rId3">
            <a:alphaModFix/>
          </a:blip>
          <a:srcRect t="93459"/>
          <a:stretch/>
        </p:blipFill>
        <p:spPr>
          <a:xfrm>
            <a:off x="-2775" y="4869295"/>
            <a:ext cx="9144003" cy="274200"/>
          </a:xfrm>
          <a:prstGeom prst="rect">
            <a:avLst/>
          </a:prstGeom>
          <a:noFill/>
          <a:ln>
            <a:noFill/>
          </a:ln>
        </p:spPr>
      </p:pic>
      <p:sp>
        <p:nvSpPr>
          <p:cNvPr id="174" name="Google Shape;174;p32"/>
          <p:cNvSpPr txBox="1"/>
          <p:nvPr/>
        </p:nvSpPr>
        <p:spPr>
          <a:xfrm>
            <a:off x="3543300" y="4871169"/>
            <a:ext cx="2057400" cy="274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900" b="1" i="0" u="none" strike="noStrike" cap="none">
                <a:solidFill>
                  <a:schemeClr val="hlink"/>
                </a:solidFill>
                <a:uFill>
                  <a:noFill/>
                </a:uFill>
                <a:latin typeface="Arial"/>
                <a:ea typeface="Arial"/>
                <a:cs typeface="Arial"/>
                <a:sym typeface="Arial"/>
                <a:hlinkClick r:id="rId4"/>
              </a:rPr>
              <a:t>gsa.gov/</a:t>
            </a:r>
            <a:r>
              <a:rPr lang="en" sz="900" b="1" i="0" u="none" strike="noStrike" cap="none">
                <a:solidFill>
                  <a:schemeClr val="lt1"/>
                </a:solidFill>
                <a:latin typeface="Arial"/>
                <a:ea typeface="Arial"/>
                <a:cs typeface="Arial"/>
                <a:sym typeface="Arial"/>
              </a:rPr>
              <a:t>itc</a:t>
            </a:r>
            <a:endParaRPr sz="900" b="1" i="0" u="none" strike="noStrike" cap="none" dirty="0">
              <a:solidFill>
                <a:schemeClr val="lt1"/>
              </a:solidFill>
              <a:latin typeface="Arial"/>
              <a:ea typeface="Arial"/>
              <a:cs typeface="Arial"/>
              <a:sym typeface="Arial"/>
            </a:endParaRPr>
          </a:p>
        </p:txBody>
      </p:sp>
      <p:sp>
        <p:nvSpPr>
          <p:cNvPr id="175" name="Google Shape;175;p32"/>
          <p:cNvSpPr/>
          <p:nvPr/>
        </p:nvSpPr>
        <p:spPr>
          <a:xfrm>
            <a:off x="-8965" y="-8965"/>
            <a:ext cx="1857900" cy="4878300"/>
          </a:xfrm>
          <a:prstGeom prst="rect">
            <a:avLst/>
          </a:prstGeom>
          <a:gradFill>
            <a:gsLst>
              <a:gs pos="0">
                <a:srgbClr val="232659"/>
              </a:gs>
              <a:gs pos="100000">
                <a:srgbClr val="5B2761"/>
              </a:gs>
            </a:gsLst>
            <a:lin ang="2700006"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cxnSp>
        <p:nvCxnSpPr>
          <p:cNvPr id="176" name="Google Shape;176;p32"/>
          <p:cNvCxnSpPr/>
          <p:nvPr/>
        </p:nvCxnSpPr>
        <p:spPr>
          <a:xfrm>
            <a:off x="2734617" y="1001159"/>
            <a:ext cx="5886300" cy="0"/>
          </a:xfrm>
          <a:prstGeom prst="straightConnector1">
            <a:avLst/>
          </a:prstGeom>
          <a:noFill/>
          <a:ln w="38100" cap="flat" cmpd="sng">
            <a:solidFill>
              <a:srgbClr val="478EC8"/>
            </a:solidFill>
            <a:prstDash val="solid"/>
            <a:round/>
            <a:headEnd type="none" w="sm" len="sm"/>
            <a:tailEnd type="none" w="sm" len="sm"/>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 Option 1">
  <p:cSld name="TITLE_1">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2775" y="951006"/>
            <a:ext cx="9144003" cy="4192489"/>
          </a:xfrm>
          <a:prstGeom prst="rect">
            <a:avLst/>
          </a:prstGeom>
          <a:noFill/>
          <a:ln>
            <a:noFill/>
          </a:ln>
        </p:spPr>
      </p:pic>
      <p:sp>
        <p:nvSpPr>
          <p:cNvPr id="179" name="Google Shape;179;p33"/>
          <p:cNvSpPr txBox="1">
            <a:spLocks noGrp="1"/>
          </p:cNvSpPr>
          <p:nvPr>
            <p:ph type="ctrTitle"/>
          </p:nvPr>
        </p:nvSpPr>
        <p:spPr>
          <a:xfrm>
            <a:off x="311700" y="942100"/>
            <a:ext cx="5550600" cy="18552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rgbClr val="FFFFFF"/>
              </a:buClr>
              <a:buSzPts val="3600"/>
              <a:buNone/>
              <a:defRPr sz="3600" b="1">
                <a:solidFill>
                  <a:srgbClr val="FFFFFF"/>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180" name="Google Shape;180;p33"/>
          <p:cNvSpPr txBox="1">
            <a:spLocks noGrp="1"/>
          </p:cNvSpPr>
          <p:nvPr>
            <p:ph type="subTitle" idx="1"/>
          </p:nvPr>
        </p:nvSpPr>
        <p:spPr>
          <a:xfrm>
            <a:off x="311700" y="2834125"/>
            <a:ext cx="6515700" cy="792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2800"/>
              <a:buNone/>
              <a:defRPr sz="2800">
                <a:solidFill>
                  <a:srgbClr val="FFFFFF"/>
                </a:solidFill>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
        <p:nvSpPr>
          <p:cNvPr id="181" name="Google Shape;181;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grpSp>
        <p:nvGrpSpPr>
          <p:cNvPr id="182" name="Google Shape;182;p33"/>
          <p:cNvGrpSpPr/>
          <p:nvPr/>
        </p:nvGrpSpPr>
        <p:grpSpPr>
          <a:xfrm>
            <a:off x="390948" y="300850"/>
            <a:ext cx="8356552" cy="545025"/>
            <a:chOff x="390948" y="300850"/>
            <a:chExt cx="8356552" cy="545025"/>
          </a:xfrm>
        </p:grpSpPr>
        <p:pic>
          <p:nvPicPr>
            <p:cNvPr id="183" name="Google Shape;183;p33"/>
            <p:cNvPicPr preferRelativeResize="0"/>
            <p:nvPr/>
          </p:nvPicPr>
          <p:blipFill rotWithShape="1">
            <a:blip r:embed="rId3">
              <a:alphaModFix/>
            </a:blip>
            <a:srcRect/>
            <a:stretch/>
          </p:blipFill>
          <p:spPr>
            <a:xfrm>
              <a:off x="390948" y="300850"/>
              <a:ext cx="519350" cy="468826"/>
            </a:xfrm>
            <a:prstGeom prst="rect">
              <a:avLst/>
            </a:prstGeom>
            <a:noFill/>
            <a:ln>
              <a:noFill/>
            </a:ln>
          </p:spPr>
        </p:pic>
        <p:sp>
          <p:nvSpPr>
            <p:cNvPr id="184" name="Google Shape;184;p33"/>
            <p:cNvSpPr txBox="1"/>
            <p:nvPr/>
          </p:nvSpPr>
          <p:spPr>
            <a:xfrm>
              <a:off x="4980700" y="542575"/>
              <a:ext cx="3766800" cy="3033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000"/>
                <a:buFont typeface="Arial"/>
                <a:buNone/>
              </a:pPr>
              <a:r>
                <a:rPr lang="en" sz="1000" b="1" i="0" u="none" strike="noStrike" cap="none">
                  <a:solidFill>
                    <a:srgbClr val="666666"/>
                  </a:solidFill>
                  <a:latin typeface="Arial"/>
                  <a:ea typeface="Arial"/>
                  <a:cs typeface="Arial"/>
                  <a:sym typeface="Arial"/>
                </a:rPr>
                <a:t>U.S. General Services Administration</a:t>
              </a:r>
              <a:endParaRPr sz="1000" b="1" i="0" u="none" strike="noStrike" cap="none" dirty="0">
                <a:solidFill>
                  <a:srgbClr val="666666"/>
                </a:solidFill>
                <a:latin typeface="Arial"/>
                <a:ea typeface="Arial"/>
                <a:cs typeface="Arial"/>
                <a:sym typeface="Arial"/>
              </a:endParaRPr>
            </a:p>
          </p:txBody>
        </p:sp>
      </p:grpSp>
      <p:sp>
        <p:nvSpPr>
          <p:cNvPr id="185" name="Google Shape;185;p33"/>
          <p:cNvSpPr>
            <a:spLocks noGrp="1"/>
          </p:cNvSpPr>
          <p:nvPr>
            <p:ph type="pic" idx="2"/>
          </p:nvPr>
        </p:nvSpPr>
        <p:spPr>
          <a:xfrm>
            <a:off x="7284725" y="4465325"/>
            <a:ext cx="1340100" cy="457200"/>
          </a:xfrm>
          <a:prstGeom prst="rect">
            <a:avLst/>
          </a:prstGeom>
          <a:noFill/>
          <a:ln>
            <a:noFill/>
          </a:ln>
        </p:spPr>
        <p:txBody>
          <a:body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lide 2 master">
  <p:cSld name="Slide 2 master">
    <p:bg>
      <p:bgPr>
        <a:solidFill>
          <a:srgbClr val="000000"/>
        </a:solidFill>
        <a:effectLst/>
      </p:bgPr>
    </p:bg>
    <p:spTree>
      <p:nvGrpSpPr>
        <p:cNvPr id="1" name="Shape 186"/>
        <p:cNvGrpSpPr/>
        <p:nvPr/>
      </p:nvGrpSpPr>
      <p:grpSpPr>
        <a:xfrm>
          <a:off x="0" y="0"/>
          <a:ext cx="0" cy="0"/>
          <a:chOff x="0" y="0"/>
          <a:chExt cx="0" cy="0"/>
        </a:xfrm>
      </p:grpSpPr>
      <p:sp>
        <p:nvSpPr>
          <p:cNvPr id="187" name="Google Shape;187;p34"/>
          <p:cNvSpPr/>
          <p:nvPr/>
        </p:nvSpPr>
        <p:spPr>
          <a:xfrm>
            <a:off x="0" y="0"/>
            <a:ext cx="9144000" cy="5143500"/>
          </a:xfrm>
          <a:prstGeom prst="rect">
            <a:avLst/>
          </a:prstGeom>
          <a:solidFill>
            <a:srgbClr val="F4F0FF"/>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dirty="0"/>
          </a:p>
        </p:txBody>
      </p:sp>
      <p:sp>
        <p:nvSpPr>
          <p:cNvPr id="188" name="Google Shape;188;p34"/>
          <p:cNvSpPr/>
          <p:nvPr/>
        </p:nvSpPr>
        <p:spPr>
          <a:xfrm>
            <a:off x="0" y="0"/>
            <a:ext cx="9144000" cy="5143500"/>
          </a:xfrm>
          <a:prstGeom prst="rect">
            <a:avLst/>
          </a:prstGeom>
          <a:solidFill>
            <a:srgbClr val="FBFAFF"/>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lide 12 master">
  <p:cSld name="Slide 12 master">
    <p:spTree>
      <p:nvGrpSpPr>
        <p:cNvPr id="1" name="Shape 189"/>
        <p:cNvGrpSpPr/>
        <p:nvPr/>
      </p:nvGrpSpPr>
      <p:grpSpPr>
        <a:xfrm>
          <a:off x="0" y="0"/>
          <a:ext cx="0" cy="0"/>
          <a:chOff x="0" y="0"/>
          <a:chExt cx="0" cy="0"/>
        </a:xfrm>
      </p:grpSpPr>
      <p:sp>
        <p:nvSpPr>
          <p:cNvPr id="190" name="Google Shape;190;p35"/>
          <p:cNvSpPr/>
          <p:nvPr/>
        </p:nvSpPr>
        <p:spPr>
          <a:xfrm>
            <a:off x="0" y="0"/>
            <a:ext cx="9144000" cy="5143500"/>
          </a:xfrm>
          <a:prstGeom prst="rect">
            <a:avLst/>
          </a:prstGeom>
          <a:solidFill>
            <a:srgbClr val="D6D6DD"/>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dirty="0"/>
          </a:p>
        </p:txBody>
      </p:sp>
      <p:sp>
        <p:nvSpPr>
          <p:cNvPr id="191" name="Google Shape;191;p35"/>
          <p:cNvSpPr/>
          <p:nvPr/>
        </p:nvSpPr>
        <p:spPr>
          <a:xfrm>
            <a:off x="0" y="0"/>
            <a:ext cx="9144000" cy="5143500"/>
          </a:xfrm>
          <a:prstGeom prst="rect">
            <a:avLst/>
          </a:prstGeom>
          <a:solidFill>
            <a:srgbClr val="FFFFFF"/>
          </a:solidFill>
          <a:ln>
            <a:noFill/>
          </a:ln>
        </p:spPr>
        <p:txBody>
          <a:bodyPr spcFirstLastPara="1" wrap="square" lIns="57150" tIns="57150" rIns="57150" bIns="57150"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lide 12 master 1">
  <p:cSld name="Slide 12 master (g3d67e661426_9_0)">
    <p:spTree>
      <p:nvGrpSpPr>
        <p:cNvPr id="1" name="Shape 192"/>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94"/>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FFFFFF"/>
        </a:solidFill>
        <a:effectLst/>
      </p:bgPr>
    </p:bg>
    <p:spTree>
      <p:nvGrpSpPr>
        <p:cNvPr id="1" name="Shape 195"/>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ver Slide - Left Aligned">
  <p:cSld name="TITLE_1">
    <p:spTree>
      <p:nvGrpSpPr>
        <p:cNvPr id="1" name="Shape 200"/>
        <p:cNvGrpSpPr/>
        <p:nvPr/>
      </p:nvGrpSpPr>
      <p:grpSpPr>
        <a:xfrm>
          <a:off x="0" y="0"/>
          <a:ext cx="0" cy="0"/>
          <a:chOff x="0" y="0"/>
          <a:chExt cx="0" cy="0"/>
        </a:xfrm>
      </p:grpSpPr>
      <p:pic>
        <p:nvPicPr>
          <p:cNvPr id="201" name="Google Shape;201;p41"/>
          <p:cNvPicPr preferRelativeResize="0"/>
          <p:nvPr/>
        </p:nvPicPr>
        <p:blipFill rotWithShape="1">
          <a:blip r:embed="rId2">
            <a:alphaModFix/>
          </a:blip>
          <a:srcRect l="11143"/>
          <a:stretch/>
        </p:blipFill>
        <p:spPr>
          <a:xfrm>
            <a:off x="0" y="1455750"/>
            <a:ext cx="9143999" cy="3687750"/>
          </a:xfrm>
          <a:prstGeom prst="rect">
            <a:avLst/>
          </a:prstGeom>
          <a:noFill/>
          <a:ln>
            <a:noFill/>
          </a:ln>
        </p:spPr>
      </p:pic>
      <p:sp>
        <p:nvSpPr>
          <p:cNvPr id="202" name="Google Shape;202;p41"/>
          <p:cNvSpPr/>
          <p:nvPr/>
        </p:nvSpPr>
        <p:spPr>
          <a:xfrm>
            <a:off x="0" y="0"/>
            <a:ext cx="9144000" cy="19257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41"/>
          <p:cNvSpPr txBox="1">
            <a:spLocks noGrp="1"/>
          </p:cNvSpPr>
          <p:nvPr>
            <p:ph type="ctrTitle"/>
          </p:nvPr>
        </p:nvSpPr>
        <p:spPr>
          <a:xfrm>
            <a:off x="311700" y="401863"/>
            <a:ext cx="8520600" cy="1518900"/>
          </a:xfrm>
          <a:prstGeom prst="rect">
            <a:avLst/>
          </a:prstGeom>
        </p:spPr>
        <p:txBody>
          <a:bodyPr spcFirstLastPara="1" wrap="square" lIns="91425" tIns="91425" rIns="91425" bIns="91425" anchor="b" anchorCtr="0">
            <a:noAutofit/>
          </a:bodyPr>
          <a:lstStyle>
            <a:lvl1pPr lvl="0">
              <a:spcBef>
                <a:spcPts val="0"/>
              </a:spcBef>
              <a:spcAft>
                <a:spcPts val="0"/>
              </a:spcAft>
              <a:buClr>
                <a:srgbClr val="1A4480"/>
              </a:buClr>
              <a:buSzPts val="4400"/>
              <a:buNone/>
              <a:defRPr sz="4400">
                <a:solidFill>
                  <a:srgbClr val="1A4480"/>
                </a:solidFill>
              </a:defRPr>
            </a:lvl1pPr>
            <a:lvl2pPr lvl="1">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2pPr>
            <a:lvl3pPr lvl="2">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3pPr>
            <a:lvl4pPr lvl="3">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4pPr>
            <a:lvl5pPr lvl="4">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5pPr>
            <a:lvl6pPr lvl="5">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6pPr>
            <a:lvl7pPr lvl="6">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7pPr>
            <a:lvl8pPr lvl="7">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8pPr>
            <a:lvl9pPr lvl="8">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9pPr>
          </a:lstStyle>
          <a:p>
            <a:endParaRPr/>
          </a:p>
        </p:txBody>
      </p:sp>
      <p:sp>
        <p:nvSpPr>
          <p:cNvPr id="204" name="Google Shape;204;p41"/>
          <p:cNvSpPr txBox="1">
            <a:spLocks noGrp="1"/>
          </p:cNvSpPr>
          <p:nvPr>
            <p:ph type="subTitle" idx="1"/>
          </p:nvPr>
        </p:nvSpPr>
        <p:spPr>
          <a:xfrm>
            <a:off x="311700" y="1995925"/>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2378C3"/>
              </a:buClr>
              <a:buSzPts val="2800"/>
              <a:buNone/>
              <a:defRPr sz="2800">
                <a:solidFill>
                  <a:srgbClr val="2378C3"/>
                </a:solidFill>
              </a:defRPr>
            </a:lvl1pPr>
            <a:lvl2pPr lvl="1" algn="ctr">
              <a:lnSpc>
                <a:spcPct val="100000"/>
              </a:lnSpc>
              <a:spcBef>
                <a:spcPts val="0"/>
              </a:spcBef>
              <a:spcAft>
                <a:spcPts val="0"/>
              </a:spcAft>
              <a:buClr>
                <a:srgbClr val="3D4551"/>
              </a:buClr>
              <a:buSzPts val="2800"/>
              <a:buNone/>
              <a:defRPr sz="2800">
                <a:solidFill>
                  <a:srgbClr val="3D4551"/>
                </a:solidFill>
              </a:defRPr>
            </a:lvl2pPr>
            <a:lvl3pPr lvl="2" algn="ctr">
              <a:lnSpc>
                <a:spcPct val="100000"/>
              </a:lnSpc>
              <a:spcBef>
                <a:spcPts val="0"/>
              </a:spcBef>
              <a:spcAft>
                <a:spcPts val="0"/>
              </a:spcAft>
              <a:buClr>
                <a:srgbClr val="3D4551"/>
              </a:buClr>
              <a:buSzPts val="2800"/>
              <a:buNone/>
              <a:defRPr sz="2800">
                <a:solidFill>
                  <a:srgbClr val="3D4551"/>
                </a:solidFill>
              </a:defRPr>
            </a:lvl3pPr>
            <a:lvl4pPr lvl="3" algn="ctr">
              <a:lnSpc>
                <a:spcPct val="100000"/>
              </a:lnSpc>
              <a:spcBef>
                <a:spcPts val="0"/>
              </a:spcBef>
              <a:spcAft>
                <a:spcPts val="0"/>
              </a:spcAft>
              <a:buClr>
                <a:srgbClr val="3D4551"/>
              </a:buClr>
              <a:buSzPts val="2800"/>
              <a:buNone/>
              <a:defRPr sz="2800">
                <a:solidFill>
                  <a:srgbClr val="3D4551"/>
                </a:solidFill>
              </a:defRPr>
            </a:lvl4pPr>
            <a:lvl5pPr lvl="4" algn="ctr">
              <a:lnSpc>
                <a:spcPct val="100000"/>
              </a:lnSpc>
              <a:spcBef>
                <a:spcPts val="0"/>
              </a:spcBef>
              <a:spcAft>
                <a:spcPts val="0"/>
              </a:spcAft>
              <a:buClr>
                <a:srgbClr val="3D4551"/>
              </a:buClr>
              <a:buSzPts val="2800"/>
              <a:buNone/>
              <a:defRPr sz="2800">
                <a:solidFill>
                  <a:srgbClr val="3D4551"/>
                </a:solidFill>
              </a:defRPr>
            </a:lvl5pPr>
            <a:lvl6pPr lvl="5" algn="ctr">
              <a:lnSpc>
                <a:spcPct val="100000"/>
              </a:lnSpc>
              <a:spcBef>
                <a:spcPts val="0"/>
              </a:spcBef>
              <a:spcAft>
                <a:spcPts val="0"/>
              </a:spcAft>
              <a:buClr>
                <a:srgbClr val="3D4551"/>
              </a:buClr>
              <a:buSzPts val="2800"/>
              <a:buNone/>
              <a:defRPr sz="2800">
                <a:solidFill>
                  <a:srgbClr val="3D4551"/>
                </a:solidFill>
              </a:defRPr>
            </a:lvl6pPr>
            <a:lvl7pPr lvl="6" algn="ctr">
              <a:lnSpc>
                <a:spcPct val="100000"/>
              </a:lnSpc>
              <a:spcBef>
                <a:spcPts val="0"/>
              </a:spcBef>
              <a:spcAft>
                <a:spcPts val="0"/>
              </a:spcAft>
              <a:buClr>
                <a:srgbClr val="3D4551"/>
              </a:buClr>
              <a:buSzPts val="2800"/>
              <a:buNone/>
              <a:defRPr sz="2800">
                <a:solidFill>
                  <a:srgbClr val="3D4551"/>
                </a:solidFill>
              </a:defRPr>
            </a:lvl7pPr>
            <a:lvl8pPr lvl="7" algn="ctr">
              <a:lnSpc>
                <a:spcPct val="100000"/>
              </a:lnSpc>
              <a:spcBef>
                <a:spcPts val="0"/>
              </a:spcBef>
              <a:spcAft>
                <a:spcPts val="0"/>
              </a:spcAft>
              <a:buClr>
                <a:srgbClr val="3D4551"/>
              </a:buClr>
              <a:buSzPts val="2800"/>
              <a:buNone/>
              <a:defRPr sz="2800">
                <a:solidFill>
                  <a:srgbClr val="3D4551"/>
                </a:solidFill>
              </a:defRPr>
            </a:lvl8pPr>
            <a:lvl9pPr lvl="8" algn="ctr">
              <a:lnSpc>
                <a:spcPct val="100000"/>
              </a:lnSpc>
              <a:spcBef>
                <a:spcPts val="0"/>
              </a:spcBef>
              <a:spcAft>
                <a:spcPts val="0"/>
              </a:spcAft>
              <a:buClr>
                <a:srgbClr val="3D4551"/>
              </a:buClr>
              <a:buSzPts val="2800"/>
              <a:buNone/>
              <a:defRPr sz="2800">
                <a:solidFill>
                  <a:srgbClr val="3D4551"/>
                </a:solidFill>
              </a:defRPr>
            </a:lvl9pPr>
          </a:lstStyle>
          <a:p>
            <a:endParaRPr/>
          </a:p>
        </p:txBody>
      </p:sp>
      <p:pic>
        <p:nvPicPr>
          <p:cNvPr id="205" name="Google Shape;205;p41"/>
          <p:cNvPicPr preferRelativeResize="0"/>
          <p:nvPr/>
        </p:nvPicPr>
        <p:blipFill>
          <a:blip r:embed="rId3">
            <a:alphaModFix/>
          </a:blip>
          <a:stretch>
            <a:fillRect/>
          </a:stretch>
        </p:blipFill>
        <p:spPr>
          <a:xfrm>
            <a:off x="1874403" y="3091000"/>
            <a:ext cx="1932076" cy="2052600"/>
          </a:xfrm>
          <a:prstGeom prst="rect">
            <a:avLst/>
          </a:prstGeom>
          <a:noFill/>
          <a:ln>
            <a:noFill/>
          </a:ln>
        </p:spPr>
      </p:pic>
      <p:sp>
        <p:nvSpPr>
          <p:cNvPr id="206" name="Google Shape;206;p41"/>
          <p:cNvSpPr/>
          <p:nvPr/>
        </p:nvSpPr>
        <p:spPr>
          <a:xfrm>
            <a:off x="0" y="3151600"/>
            <a:ext cx="1874400" cy="19920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07" name="Google Shape;207;p41"/>
          <p:cNvPicPr preferRelativeResize="0"/>
          <p:nvPr/>
        </p:nvPicPr>
        <p:blipFill>
          <a:blip r:embed="rId4">
            <a:alphaModFix/>
          </a:blip>
          <a:stretch>
            <a:fillRect/>
          </a:stretch>
        </p:blipFill>
        <p:spPr>
          <a:xfrm>
            <a:off x="311700" y="3671750"/>
            <a:ext cx="2011725" cy="1196550"/>
          </a:xfrm>
          <a:prstGeom prst="rect">
            <a:avLst/>
          </a:prstGeom>
          <a:noFill/>
          <a:ln>
            <a:noFill/>
          </a:ln>
        </p:spPr>
      </p:pic>
      <p:sp>
        <p:nvSpPr>
          <p:cNvPr id="208" name="Google Shape;208;p41"/>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09" name="Google Shape;209;p41"/>
          <p:cNvSpPr/>
          <p:nvPr/>
        </p:nvSpPr>
        <p:spPr>
          <a:xfrm>
            <a:off x="6825" y="276388"/>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10" name="Google Shape;210;p41"/>
          <p:cNvCxnSpPr/>
          <p:nvPr/>
        </p:nvCxnSpPr>
        <p:spPr>
          <a:xfrm>
            <a:off x="436575" y="1957800"/>
            <a:ext cx="3144900" cy="0"/>
          </a:xfrm>
          <a:prstGeom prst="straightConnector1">
            <a:avLst/>
          </a:prstGeom>
          <a:noFill/>
          <a:ln w="38100" cap="flat" cmpd="sng">
            <a:solidFill>
              <a:srgbClr val="CBE2F8"/>
            </a:solidFill>
            <a:prstDash val="solid"/>
            <a:round/>
            <a:headEnd type="none" w="med" len="med"/>
            <a:tailEnd type="none" w="med" len="med"/>
          </a:ln>
        </p:spPr>
      </p:cxnSp>
      <p:sp>
        <p:nvSpPr>
          <p:cNvPr id="211" name="Google Shape;211;p4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ver Slide - Right Aligned">
  <p:cSld name="TITLE_1_1">
    <p:spTree>
      <p:nvGrpSpPr>
        <p:cNvPr id="1" name="Shape 212"/>
        <p:cNvGrpSpPr/>
        <p:nvPr/>
      </p:nvGrpSpPr>
      <p:grpSpPr>
        <a:xfrm>
          <a:off x="0" y="0"/>
          <a:ext cx="0" cy="0"/>
          <a:chOff x="0" y="0"/>
          <a:chExt cx="0" cy="0"/>
        </a:xfrm>
      </p:grpSpPr>
      <p:pic>
        <p:nvPicPr>
          <p:cNvPr id="213" name="Google Shape;213;p42"/>
          <p:cNvPicPr preferRelativeResize="0"/>
          <p:nvPr/>
        </p:nvPicPr>
        <p:blipFill rotWithShape="1">
          <a:blip r:embed="rId2">
            <a:alphaModFix/>
          </a:blip>
          <a:srcRect l="11143"/>
          <a:stretch/>
        </p:blipFill>
        <p:spPr>
          <a:xfrm flipH="1">
            <a:off x="0" y="1455750"/>
            <a:ext cx="9143999" cy="3687750"/>
          </a:xfrm>
          <a:prstGeom prst="rect">
            <a:avLst/>
          </a:prstGeom>
          <a:noFill/>
          <a:ln>
            <a:noFill/>
          </a:ln>
        </p:spPr>
      </p:pic>
      <p:sp>
        <p:nvSpPr>
          <p:cNvPr id="214" name="Google Shape;214;p42"/>
          <p:cNvSpPr/>
          <p:nvPr/>
        </p:nvSpPr>
        <p:spPr>
          <a:xfrm>
            <a:off x="0" y="0"/>
            <a:ext cx="9144000" cy="19257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42"/>
          <p:cNvSpPr txBox="1">
            <a:spLocks noGrp="1"/>
          </p:cNvSpPr>
          <p:nvPr>
            <p:ph type="ctrTitle"/>
          </p:nvPr>
        </p:nvSpPr>
        <p:spPr>
          <a:xfrm>
            <a:off x="311700" y="401863"/>
            <a:ext cx="8520600" cy="15189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1A4480"/>
              </a:buClr>
              <a:buSzPts val="4400"/>
              <a:buNone/>
              <a:defRPr sz="4400">
                <a:solidFill>
                  <a:srgbClr val="1A4480"/>
                </a:solidFill>
              </a:defRPr>
            </a:lvl1pPr>
            <a:lvl2pPr lvl="1"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2pPr>
            <a:lvl3pPr lvl="2"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3pPr>
            <a:lvl4pPr lvl="3"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4pPr>
            <a:lvl5pPr lvl="4"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5pPr>
            <a:lvl6pPr lvl="5"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6pPr>
            <a:lvl7pPr lvl="6"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7pPr>
            <a:lvl8pPr lvl="7"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8pPr>
            <a:lvl9pPr lvl="8" algn="r">
              <a:spcBef>
                <a:spcPts val="0"/>
              </a:spcBef>
              <a:spcAft>
                <a:spcPts val="0"/>
              </a:spcAft>
              <a:buClr>
                <a:srgbClr val="2378C3"/>
              </a:buClr>
              <a:buSzPts val="5200"/>
              <a:buFont typeface="Source Sans Pro"/>
              <a:buNone/>
              <a:defRPr sz="5200">
                <a:solidFill>
                  <a:srgbClr val="2378C3"/>
                </a:solidFill>
                <a:latin typeface="Source Sans Pro"/>
                <a:ea typeface="Source Sans Pro"/>
                <a:cs typeface="Source Sans Pro"/>
                <a:sym typeface="Source Sans Pro"/>
              </a:defRPr>
            </a:lvl9pPr>
          </a:lstStyle>
          <a:p>
            <a:endParaRPr/>
          </a:p>
        </p:txBody>
      </p:sp>
      <p:sp>
        <p:nvSpPr>
          <p:cNvPr id="216" name="Google Shape;216;p42"/>
          <p:cNvSpPr txBox="1">
            <a:spLocks noGrp="1"/>
          </p:cNvSpPr>
          <p:nvPr>
            <p:ph type="subTitle" idx="1"/>
          </p:nvPr>
        </p:nvSpPr>
        <p:spPr>
          <a:xfrm>
            <a:off x="311700" y="1995925"/>
            <a:ext cx="8520600" cy="792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2378C3"/>
              </a:buClr>
              <a:buSzPts val="2800"/>
              <a:buNone/>
              <a:defRPr sz="2800">
                <a:solidFill>
                  <a:srgbClr val="2378C3"/>
                </a:solidFill>
              </a:defRPr>
            </a:lvl1pPr>
            <a:lvl2pPr lvl="1" algn="r">
              <a:lnSpc>
                <a:spcPct val="100000"/>
              </a:lnSpc>
              <a:spcBef>
                <a:spcPts val="0"/>
              </a:spcBef>
              <a:spcAft>
                <a:spcPts val="0"/>
              </a:spcAft>
              <a:buClr>
                <a:srgbClr val="3D4551"/>
              </a:buClr>
              <a:buSzPts val="2800"/>
              <a:buNone/>
              <a:defRPr sz="2800">
                <a:solidFill>
                  <a:srgbClr val="3D4551"/>
                </a:solidFill>
              </a:defRPr>
            </a:lvl2pPr>
            <a:lvl3pPr lvl="2" algn="r">
              <a:lnSpc>
                <a:spcPct val="100000"/>
              </a:lnSpc>
              <a:spcBef>
                <a:spcPts val="0"/>
              </a:spcBef>
              <a:spcAft>
                <a:spcPts val="0"/>
              </a:spcAft>
              <a:buClr>
                <a:srgbClr val="3D4551"/>
              </a:buClr>
              <a:buSzPts val="2800"/>
              <a:buNone/>
              <a:defRPr sz="2800">
                <a:solidFill>
                  <a:srgbClr val="3D4551"/>
                </a:solidFill>
              </a:defRPr>
            </a:lvl3pPr>
            <a:lvl4pPr lvl="3" algn="r">
              <a:lnSpc>
                <a:spcPct val="100000"/>
              </a:lnSpc>
              <a:spcBef>
                <a:spcPts val="0"/>
              </a:spcBef>
              <a:spcAft>
                <a:spcPts val="0"/>
              </a:spcAft>
              <a:buClr>
                <a:srgbClr val="3D4551"/>
              </a:buClr>
              <a:buSzPts val="2800"/>
              <a:buNone/>
              <a:defRPr sz="2800">
                <a:solidFill>
                  <a:srgbClr val="3D4551"/>
                </a:solidFill>
              </a:defRPr>
            </a:lvl4pPr>
            <a:lvl5pPr lvl="4" algn="r">
              <a:lnSpc>
                <a:spcPct val="100000"/>
              </a:lnSpc>
              <a:spcBef>
                <a:spcPts val="0"/>
              </a:spcBef>
              <a:spcAft>
                <a:spcPts val="0"/>
              </a:spcAft>
              <a:buClr>
                <a:srgbClr val="3D4551"/>
              </a:buClr>
              <a:buSzPts val="2800"/>
              <a:buNone/>
              <a:defRPr sz="2800">
                <a:solidFill>
                  <a:srgbClr val="3D4551"/>
                </a:solidFill>
              </a:defRPr>
            </a:lvl5pPr>
            <a:lvl6pPr lvl="5" algn="r">
              <a:lnSpc>
                <a:spcPct val="100000"/>
              </a:lnSpc>
              <a:spcBef>
                <a:spcPts val="0"/>
              </a:spcBef>
              <a:spcAft>
                <a:spcPts val="0"/>
              </a:spcAft>
              <a:buClr>
                <a:srgbClr val="3D4551"/>
              </a:buClr>
              <a:buSzPts val="2800"/>
              <a:buNone/>
              <a:defRPr sz="2800">
                <a:solidFill>
                  <a:srgbClr val="3D4551"/>
                </a:solidFill>
              </a:defRPr>
            </a:lvl6pPr>
            <a:lvl7pPr lvl="6" algn="r">
              <a:lnSpc>
                <a:spcPct val="100000"/>
              </a:lnSpc>
              <a:spcBef>
                <a:spcPts val="0"/>
              </a:spcBef>
              <a:spcAft>
                <a:spcPts val="0"/>
              </a:spcAft>
              <a:buClr>
                <a:srgbClr val="3D4551"/>
              </a:buClr>
              <a:buSzPts val="2800"/>
              <a:buNone/>
              <a:defRPr sz="2800">
                <a:solidFill>
                  <a:srgbClr val="3D4551"/>
                </a:solidFill>
              </a:defRPr>
            </a:lvl7pPr>
            <a:lvl8pPr lvl="7" algn="r">
              <a:lnSpc>
                <a:spcPct val="100000"/>
              </a:lnSpc>
              <a:spcBef>
                <a:spcPts val="0"/>
              </a:spcBef>
              <a:spcAft>
                <a:spcPts val="0"/>
              </a:spcAft>
              <a:buClr>
                <a:srgbClr val="3D4551"/>
              </a:buClr>
              <a:buSzPts val="2800"/>
              <a:buNone/>
              <a:defRPr sz="2800">
                <a:solidFill>
                  <a:srgbClr val="3D4551"/>
                </a:solidFill>
              </a:defRPr>
            </a:lvl8pPr>
            <a:lvl9pPr lvl="8" algn="r">
              <a:lnSpc>
                <a:spcPct val="100000"/>
              </a:lnSpc>
              <a:spcBef>
                <a:spcPts val="0"/>
              </a:spcBef>
              <a:spcAft>
                <a:spcPts val="0"/>
              </a:spcAft>
              <a:buClr>
                <a:srgbClr val="3D4551"/>
              </a:buClr>
              <a:buSzPts val="2800"/>
              <a:buNone/>
              <a:defRPr sz="2800">
                <a:solidFill>
                  <a:srgbClr val="3D4551"/>
                </a:solidFill>
              </a:defRPr>
            </a:lvl9pPr>
          </a:lstStyle>
          <a:p>
            <a:endParaRPr/>
          </a:p>
        </p:txBody>
      </p:sp>
      <p:pic>
        <p:nvPicPr>
          <p:cNvPr id="217" name="Google Shape;217;p42"/>
          <p:cNvPicPr preferRelativeResize="0"/>
          <p:nvPr/>
        </p:nvPicPr>
        <p:blipFill>
          <a:blip r:embed="rId3">
            <a:alphaModFix/>
          </a:blip>
          <a:stretch>
            <a:fillRect/>
          </a:stretch>
        </p:blipFill>
        <p:spPr>
          <a:xfrm rot="10800000">
            <a:off x="5344350" y="3091000"/>
            <a:ext cx="1932076" cy="2052600"/>
          </a:xfrm>
          <a:prstGeom prst="rect">
            <a:avLst/>
          </a:prstGeom>
          <a:noFill/>
          <a:ln>
            <a:noFill/>
          </a:ln>
        </p:spPr>
      </p:pic>
      <p:sp>
        <p:nvSpPr>
          <p:cNvPr id="218" name="Google Shape;218;p42"/>
          <p:cNvSpPr/>
          <p:nvPr/>
        </p:nvSpPr>
        <p:spPr>
          <a:xfrm rot="10800000">
            <a:off x="7276429" y="3091000"/>
            <a:ext cx="1874400" cy="19920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19" name="Google Shape;219;p42"/>
          <p:cNvPicPr preferRelativeResize="0"/>
          <p:nvPr/>
        </p:nvPicPr>
        <p:blipFill>
          <a:blip r:embed="rId4">
            <a:alphaModFix/>
          </a:blip>
          <a:stretch>
            <a:fillRect/>
          </a:stretch>
        </p:blipFill>
        <p:spPr>
          <a:xfrm>
            <a:off x="6820575" y="3671750"/>
            <a:ext cx="2011725" cy="1196550"/>
          </a:xfrm>
          <a:prstGeom prst="rect">
            <a:avLst/>
          </a:prstGeom>
          <a:noFill/>
          <a:ln>
            <a:noFill/>
          </a:ln>
        </p:spPr>
      </p:pic>
      <p:sp>
        <p:nvSpPr>
          <p:cNvPr id="220" name="Google Shape;220;p42"/>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21" name="Google Shape;221;p42"/>
          <p:cNvSpPr/>
          <p:nvPr/>
        </p:nvSpPr>
        <p:spPr>
          <a:xfrm>
            <a:off x="6825" y="276388"/>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22" name="Google Shape;222;p42"/>
          <p:cNvCxnSpPr/>
          <p:nvPr/>
        </p:nvCxnSpPr>
        <p:spPr>
          <a:xfrm>
            <a:off x="5550928" y="1957800"/>
            <a:ext cx="3144900" cy="0"/>
          </a:xfrm>
          <a:prstGeom prst="straightConnector1">
            <a:avLst/>
          </a:prstGeom>
          <a:noFill/>
          <a:ln w="38100" cap="flat" cmpd="sng">
            <a:solidFill>
              <a:srgbClr val="CBE2F8"/>
            </a:solidFill>
            <a:prstDash val="solid"/>
            <a:round/>
            <a:headEnd type="none" w="med" len="med"/>
            <a:tailEnd type="none" w="med" len="med"/>
          </a:ln>
        </p:spPr>
      </p:cxnSp>
      <p:sp>
        <p:nvSpPr>
          <p:cNvPr id="223" name="Google Shape;223;p4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Divider Main">
  <p:cSld name="SECTION_HEADER_1_1_1_1">
    <p:bg>
      <p:bgPr>
        <a:noFill/>
        <a:effectLst/>
      </p:bgPr>
    </p:bg>
    <p:spTree>
      <p:nvGrpSpPr>
        <p:cNvPr id="1" name="Shape 224"/>
        <p:cNvGrpSpPr/>
        <p:nvPr/>
      </p:nvGrpSpPr>
      <p:grpSpPr>
        <a:xfrm>
          <a:off x="0" y="0"/>
          <a:ext cx="0" cy="0"/>
          <a:chOff x="0" y="0"/>
          <a:chExt cx="0" cy="0"/>
        </a:xfrm>
      </p:grpSpPr>
      <p:pic>
        <p:nvPicPr>
          <p:cNvPr id="225" name="Google Shape;225;p43"/>
          <p:cNvPicPr preferRelativeResize="0"/>
          <p:nvPr/>
        </p:nvPicPr>
        <p:blipFill>
          <a:blip r:embed="rId2">
            <a:alphaModFix/>
          </a:blip>
          <a:stretch>
            <a:fillRect/>
          </a:stretch>
        </p:blipFill>
        <p:spPr>
          <a:xfrm>
            <a:off x="-13800" y="1578230"/>
            <a:ext cx="9157801" cy="3281774"/>
          </a:xfrm>
          <a:prstGeom prst="rect">
            <a:avLst/>
          </a:prstGeom>
          <a:noFill/>
          <a:ln>
            <a:noFill/>
          </a:ln>
        </p:spPr>
      </p:pic>
      <p:sp>
        <p:nvSpPr>
          <p:cNvPr id="226" name="Google Shape;226;p43"/>
          <p:cNvSpPr/>
          <p:nvPr/>
        </p:nvSpPr>
        <p:spPr>
          <a:xfrm>
            <a:off x="0" y="0"/>
            <a:ext cx="9144000" cy="19257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43"/>
          <p:cNvSpPr txBox="1">
            <a:spLocks noGrp="1"/>
          </p:cNvSpPr>
          <p:nvPr>
            <p:ph type="title"/>
          </p:nvPr>
        </p:nvSpPr>
        <p:spPr>
          <a:xfrm>
            <a:off x="1180475" y="982075"/>
            <a:ext cx="6783000" cy="1367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A4480"/>
              </a:buClr>
              <a:buSzPts val="3600"/>
              <a:buNone/>
              <a:defRPr sz="3600">
                <a:solidFill>
                  <a:srgbClr val="1A4480"/>
                </a:solidFill>
              </a:defRPr>
            </a:lvl1pPr>
            <a:lvl2pPr lvl="1" algn="ctr">
              <a:spcBef>
                <a:spcPts val="0"/>
              </a:spcBef>
              <a:spcAft>
                <a:spcPts val="0"/>
              </a:spcAft>
              <a:buClr>
                <a:srgbClr val="2378C3"/>
              </a:buClr>
              <a:buSzPts val="3600"/>
              <a:buNone/>
              <a:defRPr sz="3600">
                <a:solidFill>
                  <a:srgbClr val="2378C3"/>
                </a:solidFill>
              </a:defRPr>
            </a:lvl2pPr>
            <a:lvl3pPr lvl="2" algn="ctr">
              <a:spcBef>
                <a:spcPts val="0"/>
              </a:spcBef>
              <a:spcAft>
                <a:spcPts val="0"/>
              </a:spcAft>
              <a:buClr>
                <a:srgbClr val="2378C3"/>
              </a:buClr>
              <a:buSzPts val="3600"/>
              <a:buNone/>
              <a:defRPr sz="3600">
                <a:solidFill>
                  <a:srgbClr val="2378C3"/>
                </a:solidFill>
              </a:defRPr>
            </a:lvl3pPr>
            <a:lvl4pPr lvl="3" algn="ctr">
              <a:spcBef>
                <a:spcPts val="0"/>
              </a:spcBef>
              <a:spcAft>
                <a:spcPts val="0"/>
              </a:spcAft>
              <a:buClr>
                <a:srgbClr val="2378C3"/>
              </a:buClr>
              <a:buSzPts val="3600"/>
              <a:buNone/>
              <a:defRPr sz="3600">
                <a:solidFill>
                  <a:srgbClr val="2378C3"/>
                </a:solidFill>
              </a:defRPr>
            </a:lvl4pPr>
            <a:lvl5pPr lvl="4" algn="ctr">
              <a:spcBef>
                <a:spcPts val="0"/>
              </a:spcBef>
              <a:spcAft>
                <a:spcPts val="0"/>
              </a:spcAft>
              <a:buClr>
                <a:srgbClr val="2378C3"/>
              </a:buClr>
              <a:buSzPts val="3600"/>
              <a:buNone/>
              <a:defRPr sz="3600">
                <a:solidFill>
                  <a:srgbClr val="2378C3"/>
                </a:solidFill>
              </a:defRPr>
            </a:lvl5pPr>
            <a:lvl6pPr lvl="5" algn="ctr">
              <a:spcBef>
                <a:spcPts val="0"/>
              </a:spcBef>
              <a:spcAft>
                <a:spcPts val="0"/>
              </a:spcAft>
              <a:buClr>
                <a:srgbClr val="2378C3"/>
              </a:buClr>
              <a:buSzPts val="3600"/>
              <a:buNone/>
              <a:defRPr sz="3600">
                <a:solidFill>
                  <a:srgbClr val="2378C3"/>
                </a:solidFill>
              </a:defRPr>
            </a:lvl6pPr>
            <a:lvl7pPr lvl="6" algn="ctr">
              <a:spcBef>
                <a:spcPts val="0"/>
              </a:spcBef>
              <a:spcAft>
                <a:spcPts val="0"/>
              </a:spcAft>
              <a:buClr>
                <a:srgbClr val="2378C3"/>
              </a:buClr>
              <a:buSzPts val="3600"/>
              <a:buNone/>
              <a:defRPr sz="3600">
                <a:solidFill>
                  <a:srgbClr val="2378C3"/>
                </a:solidFill>
              </a:defRPr>
            </a:lvl7pPr>
            <a:lvl8pPr lvl="7" algn="ctr">
              <a:spcBef>
                <a:spcPts val="0"/>
              </a:spcBef>
              <a:spcAft>
                <a:spcPts val="0"/>
              </a:spcAft>
              <a:buClr>
                <a:srgbClr val="2378C3"/>
              </a:buClr>
              <a:buSzPts val="3600"/>
              <a:buNone/>
              <a:defRPr sz="3600">
                <a:solidFill>
                  <a:srgbClr val="2378C3"/>
                </a:solidFill>
              </a:defRPr>
            </a:lvl8pPr>
            <a:lvl9pPr lvl="8" algn="ctr">
              <a:spcBef>
                <a:spcPts val="0"/>
              </a:spcBef>
              <a:spcAft>
                <a:spcPts val="0"/>
              </a:spcAft>
              <a:buClr>
                <a:srgbClr val="2378C3"/>
              </a:buClr>
              <a:buSzPts val="3600"/>
              <a:buNone/>
              <a:defRPr sz="3600">
                <a:solidFill>
                  <a:srgbClr val="2378C3"/>
                </a:solidFill>
              </a:defRPr>
            </a:lvl9pPr>
          </a:lstStyle>
          <a:p>
            <a:endParaRPr/>
          </a:p>
        </p:txBody>
      </p:sp>
      <p:pic>
        <p:nvPicPr>
          <p:cNvPr id="228" name="Google Shape;228;p43"/>
          <p:cNvPicPr preferRelativeResize="0"/>
          <p:nvPr/>
        </p:nvPicPr>
        <p:blipFill>
          <a:blip r:embed="rId3">
            <a:alphaModFix/>
          </a:blip>
          <a:stretch>
            <a:fillRect/>
          </a:stretch>
        </p:blipFill>
        <p:spPr>
          <a:xfrm>
            <a:off x="1335302" y="2816850"/>
            <a:ext cx="1430550" cy="2052600"/>
          </a:xfrm>
          <a:prstGeom prst="rect">
            <a:avLst/>
          </a:prstGeom>
          <a:noFill/>
          <a:ln>
            <a:noFill/>
          </a:ln>
        </p:spPr>
      </p:pic>
      <p:sp>
        <p:nvSpPr>
          <p:cNvPr id="229" name="Google Shape;229;p43"/>
          <p:cNvSpPr/>
          <p:nvPr/>
        </p:nvSpPr>
        <p:spPr>
          <a:xfrm>
            <a:off x="-13800" y="2877450"/>
            <a:ext cx="1349100" cy="19824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30" name="Google Shape;230;p43"/>
          <p:cNvPicPr preferRelativeResize="0"/>
          <p:nvPr/>
        </p:nvPicPr>
        <p:blipFill>
          <a:blip r:embed="rId4">
            <a:alphaModFix/>
          </a:blip>
          <a:stretch>
            <a:fillRect/>
          </a:stretch>
        </p:blipFill>
        <p:spPr>
          <a:xfrm>
            <a:off x="304800" y="4072413"/>
            <a:ext cx="1030499" cy="612936"/>
          </a:xfrm>
          <a:prstGeom prst="rect">
            <a:avLst/>
          </a:prstGeom>
          <a:noFill/>
          <a:ln>
            <a:noFill/>
          </a:ln>
        </p:spPr>
      </p:pic>
      <p:sp>
        <p:nvSpPr>
          <p:cNvPr id="231" name="Google Shape;231;p43"/>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32" name="Google Shape;232;p43"/>
          <p:cNvSpPr/>
          <p:nvPr/>
        </p:nvSpPr>
        <p:spPr>
          <a:xfrm>
            <a:off x="6825" y="276388"/>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233;p43"/>
          <p:cNvSpPr/>
          <p:nvPr/>
        </p:nvSpPr>
        <p:spPr>
          <a:xfrm rot="10800000" flipH="1">
            <a:off x="6825" y="493890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34" name="Google Shape;234;p43"/>
          <p:cNvSpPr/>
          <p:nvPr/>
        </p:nvSpPr>
        <p:spPr>
          <a:xfrm rot="10800000" flipH="1">
            <a:off x="6825" y="4813413"/>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235" name="Google Shape;235;p43"/>
          <p:cNvCxnSpPr/>
          <p:nvPr/>
        </p:nvCxnSpPr>
        <p:spPr>
          <a:xfrm>
            <a:off x="2999550" y="2419350"/>
            <a:ext cx="3144900" cy="0"/>
          </a:xfrm>
          <a:prstGeom prst="straightConnector1">
            <a:avLst/>
          </a:prstGeom>
          <a:noFill/>
          <a:ln w="38100" cap="flat" cmpd="sng">
            <a:solidFill>
              <a:srgbClr val="CBE2F8"/>
            </a:solidFill>
            <a:prstDash val="solid"/>
            <a:round/>
            <a:headEnd type="none" w="med" len="med"/>
            <a:tailEnd type="none" w="med" len="med"/>
          </a:ln>
        </p:spPr>
      </p:cxnSp>
      <p:sp>
        <p:nvSpPr>
          <p:cNvPr id="236" name="Google Shape;236;p4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Divider Alt 1">
  <p:cSld name="SECTION_HEADER_1_1_1_1_1">
    <p:bg>
      <p:bgPr>
        <a:solidFill>
          <a:srgbClr val="CBE2F8"/>
        </a:solidFill>
        <a:effectLst/>
      </p:bgPr>
    </p:bg>
    <p:spTree>
      <p:nvGrpSpPr>
        <p:cNvPr id="1" name="Shape 237"/>
        <p:cNvGrpSpPr/>
        <p:nvPr/>
      </p:nvGrpSpPr>
      <p:grpSpPr>
        <a:xfrm>
          <a:off x="0" y="0"/>
          <a:ext cx="0" cy="0"/>
          <a:chOff x="0" y="0"/>
          <a:chExt cx="0" cy="0"/>
        </a:xfrm>
      </p:grpSpPr>
      <p:sp>
        <p:nvSpPr>
          <p:cNvPr id="238" name="Google Shape;238;p44"/>
          <p:cNvSpPr/>
          <p:nvPr/>
        </p:nvSpPr>
        <p:spPr>
          <a:xfrm>
            <a:off x="212300" y="212300"/>
            <a:ext cx="8711700" cy="4723500"/>
          </a:xfrm>
          <a:prstGeom prst="rect">
            <a:avLst/>
          </a:prstGeom>
          <a:noFill/>
          <a:ln w="762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39" name="Google Shape;239;p44"/>
          <p:cNvPicPr preferRelativeResize="0"/>
          <p:nvPr/>
        </p:nvPicPr>
        <p:blipFill>
          <a:blip r:embed="rId2">
            <a:alphaModFix amt="25000"/>
          </a:blip>
          <a:stretch>
            <a:fillRect/>
          </a:stretch>
        </p:blipFill>
        <p:spPr>
          <a:xfrm>
            <a:off x="1019550" y="461975"/>
            <a:ext cx="7104899" cy="4219551"/>
          </a:xfrm>
          <a:prstGeom prst="rect">
            <a:avLst/>
          </a:prstGeom>
          <a:noFill/>
          <a:ln>
            <a:noFill/>
          </a:ln>
        </p:spPr>
      </p:pic>
      <p:sp>
        <p:nvSpPr>
          <p:cNvPr id="240" name="Google Shape;240;p44"/>
          <p:cNvSpPr txBox="1">
            <a:spLocks noGrp="1"/>
          </p:cNvSpPr>
          <p:nvPr>
            <p:ph type="title"/>
          </p:nvPr>
        </p:nvSpPr>
        <p:spPr>
          <a:xfrm>
            <a:off x="1019500" y="1865200"/>
            <a:ext cx="7104900" cy="1413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1A4480"/>
              </a:buClr>
              <a:buSzPts val="3600"/>
              <a:buNone/>
              <a:defRPr sz="3600">
                <a:solidFill>
                  <a:srgbClr val="1A4480"/>
                </a:solidFill>
              </a:defRPr>
            </a:lvl1pPr>
            <a:lvl2pPr lvl="1" algn="ctr">
              <a:spcBef>
                <a:spcPts val="0"/>
              </a:spcBef>
              <a:spcAft>
                <a:spcPts val="0"/>
              </a:spcAft>
              <a:buClr>
                <a:srgbClr val="FFFFFF"/>
              </a:buClr>
              <a:buSzPts val="3600"/>
              <a:buNone/>
              <a:defRPr sz="3600">
                <a:solidFill>
                  <a:srgbClr val="FFFFFF"/>
                </a:solidFill>
              </a:defRPr>
            </a:lvl2pPr>
            <a:lvl3pPr lvl="2" algn="ctr">
              <a:spcBef>
                <a:spcPts val="0"/>
              </a:spcBef>
              <a:spcAft>
                <a:spcPts val="0"/>
              </a:spcAft>
              <a:buClr>
                <a:srgbClr val="FFFFFF"/>
              </a:buClr>
              <a:buSzPts val="3600"/>
              <a:buNone/>
              <a:defRPr sz="3600">
                <a:solidFill>
                  <a:srgbClr val="FFFFFF"/>
                </a:solidFill>
              </a:defRPr>
            </a:lvl3pPr>
            <a:lvl4pPr lvl="3" algn="ctr">
              <a:spcBef>
                <a:spcPts val="0"/>
              </a:spcBef>
              <a:spcAft>
                <a:spcPts val="0"/>
              </a:spcAft>
              <a:buClr>
                <a:srgbClr val="FFFFFF"/>
              </a:buClr>
              <a:buSzPts val="3600"/>
              <a:buNone/>
              <a:defRPr sz="3600">
                <a:solidFill>
                  <a:srgbClr val="FFFFFF"/>
                </a:solidFill>
              </a:defRPr>
            </a:lvl4pPr>
            <a:lvl5pPr lvl="4" algn="ctr">
              <a:spcBef>
                <a:spcPts val="0"/>
              </a:spcBef>
              <a:spcAft>
                <a:spcPts val="0"/>
              </a:spcAft>
              <a:buClr>
                <a:srgbClr val="FFFFFF"/>
              </a:buClr>
              <a:buSzPts val="3600"/>
              <a:buNone/>
              <a:defRPr sz="3600">
                <a:solidFill>
                  <a:srgbClr val="FFFFFF"/>
                </a:solidFill>
              </a:defRPr>
            </a:lvl5pPr>
            <a:lvl6pPr lvl="5" algn="ctr">
              <a:spcBef>
                <a:spcPts val="0"/>
              </a:spcBef>
              <a:spcAft>
                <a:spcPts val="0"/>
              </a:spcAft>
              <a:buClr>
                <a:srgbClr val="FFFFFF"/>
              </a:buClr>
              <a:buSzPts val="3600"/>
              <a:buNone/>
              <a:defRPr sz="3600">
                <a:solidFill>
                  <a:srgbClr val="FFFFFF"/>
                </a:solidFill>
              </a:defRPr>
            </a:lvl6pPr>
            <a:lvl7pPr lvl="6" algn="ctr">
              <a:spcBef>
                <a:spcPts val="0"/>
              </a:spcBef>
              <a:spcAft>
                <a:spcPts val="0"/>
              </a:spcAft>
              <a:buClr>
                <a:srgbClr val="FFFFFF"/>
              </a:buClr>
              <a:buSzPts val="3600"/>
              <a:buNone/>
              <a:defRPr sz="3600">
                <a:solidFill>
                  <a:srgbClr val="FFFFFF"/>
                </a:solidFill>
              </a:defRPr>
            </a:lvl7pPr>
            <a:lvl8pPr lvl="7" algn="ctr">
              <a:spcBef>
                <a:spcPts val="0"/>
              </a:spcBef>
              <a:spcAft>
                <a:spcPts val="0"/>
              </a:spcAft>
              <a:buClr>
                <a:srgbClr val="FFFFFF"/>
              </a:buClr>
              <a:buSzPts val="3600"/>
              <a:buNone/>
              <a:defRPr sz="3600">
                <a:solidFill>
                  <a:srgbClr val="FFFFFF"/>
                </a:solidFill>
              </a:defRPr>
            </a:lvl8pPr>
            <a:lvl9pPr lvl="8" algn="ctr">
              <a:spcBef>
                <a:spcPts val="0"/>
              </a:spcBef>
              <a:spcAft>
                <a:spcPts val="0"/>
              </a:spcAft>
              <a:buClr>
                <a:srgbClr val="FFFFFF"/>
              </a:buClr>
              <a:buSzPts val="3600"/>
              <a:buNone/>
              <a:defRPr sz="3600">
                <a:solidFill>
                  <a:srgbClr val="FFFFFF"/>
                </a:solidFill>
              </a:defRPr>
            </a:lvl9pPr>
          </a:lstStyle>
          <a:p>
            <a:endParaRPr/>
          </a:p>
        </p:txBody>
      </p:sp>
      <p:sp>
        <p:nvSpPr>
          <p:cNvPr id="241" name="Google Shape;241;p4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Divider Alt 2">
  <p:cSld name="CUSTOM">
    <p:bg>
      <p:bgPr>
        <a:solidFill>
          <a:srgbClr val="FFFFFF"/>
        </a:solidFill>
        <a:effectLst/>
      </p:bgPr>
    </p:bg>
    <p:spTree>
      <p:nvGrpSpPr>
        <p:cNvPr id="1" name="Shape 242"/>
        <p:cNvGrpSpPr/>
        <p:nvPr/>
      </p:nvGrpSpPr>
      <p:grpSpPr>
        <a:xfrm>
          <a:off x="0" y="0"/>
          <a:ext cx="0" cy="0"/>
          <a:chOff x="0" y="0"/>
          <a:chExt cx="0" cy="0"/>
        </a:xfrm>
      </p:grpSpPr>
      <p:sp>
        <p:nvSpPr>
          <p:cNvPr id="243" name="Google Shape;243;p4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p:cSld name="TITLE_AND_BODY_2">
    <p:spTree>
      <p:nvGrpSpPr>
        <p:cNvPr id="1" name="Shape 244"/>
        <p:cNvGrpSpPr/>
        <p:nvPr/>
      </p:nvGrpSpPr>
      <p:grpSpPr>
        <a:xfrm>
          <a:off x="0" y="0"/>
          <a:ext cx="0" cy="0"/>
          <a:chOff x="0" y="0"/>
          <a:chExt cx="0" cy="0"/>
        </a:xfrm>
      </p:grpSpPr>
      <p:pic>
        <p:nvPicPr>
          <p:cNvPr id="245" name="Google Shape;245;p46"/>
          <p:cNvPicPr preferRelativeResize="0"/>
          <p:nvPr/>
        </p:nvPicPr>
        <p:blipFill>
          <a:blip r:embed="rId2">
            <a:alphaModFix/>
          </a:blip>
          <a:stretch>
            <a:fillRect/>
          </a:stretch>
        </p:blipFill>
        <p:spPr>
          <a:xfrm>
            <a:off x="2757748" y="2855185"/>
            <a:ext cx="6386250" cy="2288542"/>
          </a:xfrm>
          <a:prstGeom prst="rect">
            <a:avLst/>
          </a:prstGeom>
          <a:noFill/>
          <a:ln>
            <a:noFill/>
          </a:ln>
        </p:spPr>
      </p:pic>
      <p:pic>
        <p:nvPicPr>
          <p:cNvPr id="246" name="Google Shape;246;p46"/>
          <p:cNvPicPr preferRelativeResize="0"/>
          <p:nvPr/>
        </p:nvPicPr>
        <p:blipFill>
          <a:blip r:embed="rId3">
            <a:alphaModFix/>
          </a:blip>
          <a:stretch>
            <a:fillRect/>
          </a:stretch>
        </p:blipFill>
        <p:spPr>
          <a:xfrm rot="5400000">
            <a:off x="3854213" y="-1091463"/>
            <a:ext cx="1425724" cy="9134150"/>
          </a:xfrm>
          <a:prstGeom prst="rect">
            <a:avLst/>
          </a:prstGeom>
          <a:noFill/>
          <a:ln>
            <a:noFill/>
          </a:ln>
        </p:spPr>
      </p:pic>
      <p:grpSp>
        <p:nvGrpSpPr>
          <p:cNvPr id="247" name="Google Shape;247;p46"/>
          <p:cNvGrpSpPr/>
          <p:nvPr/>
        </p:nvGrpSpPr>
        <p:grpSpPr>
          <a:xfrm>
            <a:off x="16977" y="3993997"/>
            <a:ext cx="3018171" cy="1149791"/>
            <a:chOff x="-88350" y="3980475"/>
            <a:chExt cx="3052975" cy="1163050"/>
          </a:xfrm>
        </p:grpSpPr>
        <p:sp>
          <p:nvSpPr>
            <p:cNvPr id="248" name="Google Shape;248;p46"/>
            <p:cNvSpPr/>
            <p:nvPr/>
          </p:nvSpPr>
          <p:spPr>
            <a:xfrm>
              <a:off x="2524825" y="4147400"/>
              <a:ext cx="4398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46"/>
            <p:cNvSpPr/>
            <p:nvPr/>
          </p:nvSpPr>
          <p:spPr>
            <a:xfrm>
              <a:off x="2085025" y="4397600"/>
              <a:ext cx="439800" cy="745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46"/>
            <p:cNvSpPr/>
            <p:nvPr/>
          </p:nvSpPr>
          <p:spPr>
            <a:xfrm>
              <a:off x="1933425" y="4147300"/>
              <a:ext cx="1515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46"/>
            <p:cNvSpPr/>
            <p:nvPr/>
          </p:nvSpPr>
          <p:spPr>
            <a:xfrm>
              <a:off x="1842450" y="4263700"/>
              <a:ext cx="1515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46"/>
            <p:cNvSpPr/>
            <p:nvPr/>
          </p:nvSpPr>
          <p:spPr>
            <a:xfrm>
              <a:off x="1743875" y="4526500"/>
              <a:ext cx="151500" cy="616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46"/>
            <p:cNvSpPr/>
            <p:nvPr/>
          </p:nvSpPr>
          <p:spPr>
            <a:xfrm>
              <a:off x="1342025" y="4663225"/>
              <a:ext cx="500400" cy="4803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46"/>
            <p:cNvSpPr/>
            <p:nvPr/>
          </p:nvSpPr>
          <p:spPr>
            <a:xfrm>
              <a:off x="1228275" y="3980600"/>
              <a:ext cx="1515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46"/>
            <p:cNvSpPr/>
            <p:nvPr/>
          </p:nvSpPr>
          <p:spPr>
            <a:xfrm>
              <a:off x="925025" y="4263800"/>
              <a:ext cx="3261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46"/>
            <p:cNvSpPr/>
            <p:nvPr/>
          </p:nvSpPr>
          <p:spPr>
            <a:xfrm>
              <a:off x="659650" y="4799475"/>
              <a:ext cx="326100" cy="343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46"/>
            <p:cNvSpPr/>
            <p:nvPr/>
          </p:nvSpPr>
          <p:spPr>
            <a:xfrm>
              <a:off x="576550" y="4147275"/>
              <a:ext cx="1890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46"/>
            <p:cNvSpPr/>
            <p:nvPr/>
          </p:nvSpPr>
          <p:spPr>
            <a:xfrm>
              <a:off x="485625" y="3980475"/>
              <a:ext cx="1890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46"/>
            <p:cNvSpPr/>
            <p:nvPr/>
          </p:nvSpPr>
          <p:spPr>
            <a:xfrm>
              <a:off x="334025" y="4230800"/>
              <a:ext cx="189000" cy="912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46"/>
            <p:cNvSpPr/>
            <p:nvPr/>
          </p:nvSpPr>
          <p:spPr>
            <a:xfrm>
              <a:off x="-88350" y="4443100"/>
              <a:ext cx="548700" cy="7002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61" name="Google Shape;261;p46"/>
          <p:cNvGrpSpPr/>
          <p:nvPr/>
        </p:nvGrpSpPr>
        <p:grpSpPr>
          <a:xfrm>
            <a:off x="-15301" y="4458837"/>
            <a:ext cx="2975118" cy="704378"/>
            <a:chOff x="-121000" y="4450675"/>
            <a:chExt cx="3009425" cy="712500"/>
          </a:xfrm>
        </p:grpSpPr>
        <p:sp>
          <p:nvSpPr>
            <p:cNvPr id="262" name="Google Shape;262;p46"/>
            <p:cNvSpPr/>
            <p:nvPr/>
          </p:nvSpPr>
          <p:spPr>
            <a:xfrm>
              <a:off x="2729125" y="4450675"/>
              <a:ext cx="159300" cy="712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46"/>
            <p:cNvSpPr/>
            <p:nvPr/>
          </p:nvSpPr>
          <p:spPr>
            <a:xfrm>
              <a:off x="260785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46"/>
            <p:cNvSpPr/>
            <p:nvPr/>
          </p:nvSpPr>
          <p:spPr>
            <a:xfrm>
              <a:off x="2516850"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46"/>
            <p:cNvSpPr/>
            <p:nvPr/>
          </p:nvSpPr>
          <p:spPr>
            <a:xfrm>
              <a:off x="2342750" y="5090725"/>
              <a:ext cx="341400" cy="52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46"/>
            <p:cNvSpPr/>
            <p:nvPr/>
          </p:nvSpPr>
          <p:spPr>
            <a:xfrm>
              <a:off x="2069800" y="4749925"/>
              <a:ext cx="3414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46"/>
            <p:cNvSpPr/>
            <p:nvPr/>
          </p:nvSpPr>
          <p:spPr>
            <a:xfrm>
              <a:off x="2160850" y="4610125"/>
              <a:ext cx="1593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46"/>
            <p:cNvSpPr/>
            <p:nvPr/>
          </p:nvSpPr>
          <p:spPr>
            <a:xfrm>
              <a:off x="2206375" y="4549250"/>
              <a:ext cx="681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46"/>
            <p:cNvSpPr/>
            <p:nvPr/>
          </p:nvSpPr>
          <p:spPr>
            <a:xfrm>
              <a:off x="1364775" y="4905600"/>
              <a:ext cx="813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46"/>
            <p:cNvSpPr/>
            <p:nvPr/>
          </p:nvSpPr>
          <p:spPr>
            <a:xfrm>
              <a:off x="1521100" y="4741075"/>
              <a:ext cx="366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46"/>
            <p:cNvSpPr/>
            <p:nvPr/>
          </p:nvSpPr>
          <p:spPr>
            <a:xfrm>
              <a:off x="1583200" y="46632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46"/>
            <p:cNvSpPr/>
            <p:nvPr/>
          </p:nvSpPr>
          <p:spPr>
            <a:xfrm>
              <a:off x="-88350" y="5030100"/>
              <a:ext cx="1516500" cy="1134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46"/>
            <p:cNvSpPr/>
            <p:nvPr/>
          </p:nvSpPr>
          <p:spPr>
            <a:xfrm>
              <a:off x="609000" y="4905625"/>
              <a:ext cx="3414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46"/>
            <p:cNvSpPr/>
            <p:nvPr/>
          </p:nvSpPr>
          <p:spPr>
            <a:xfrm>
              <a:off x="658350" y="48033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46"/>
            <p:cNvSpPr/>
            <p:nvPr/>
          </p:nvSpPr>
          <p:spPr>
            <a:xfrm>
              <a:off x="1123538"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46"/>
            <p:cNvSpPr/>
            <p:nvPr/>
          </p:nvSpPr>
          <p:spPr>
            <a:xfrm>
              <a:off x="1244150"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46"/>
            <p:cNvSpPr/>
            <p:nvPr/>
          </p:nvSpPr>
          <p:spPr>
            <a:xfrm>
              <a:off x="292425" y="48330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46"/>
            <p:cNvSpPr/>
            <p:nvPr/>
          </p:nvSpPr>
          <p:spPr>
            <a:xfrm>
              <a:off x="413025"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46"/>
            <p:cNvSpPr/>
            <p:nvPr/>
          </p:nvSpPr>
          <p:spPr>
            <a:xfrm>
              <a:off x="171800"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46"/>
            <p:cNvSpPr/>
            <p:nvPr/>
          </p:nvSpPr>
          <p:spPr>
            <a:xfrm>
              <a:off x="-12100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81" name="Google Shape;281;p46"/>
          <p:cNvSpPr/>
          <p:nvPr/>
        </p:nvSpPr>
        <p:spPr>
          <a:xfrm>
            <a:off x="2848225"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82" name="Google Shape;282;p46"/>
          <p:cNvPicPr preferRelativeResize="0"/>
          <p:nvPr/>
        </p:nvPicPr>
        <p:blipFill rotWithShape="1">
          <a:blip r:embed="rId4">
            <a:alphaModFix/>
          </a:blip>
          <a:srcRect/>
          <a:stretch/>
        </p:blipFill>
        <p:spPr>
          <a:xfrm>
            <a:off x="8646600" y="4606400"/>
            <a:ext cx="488025" cy="488025"/>
          </a:xfrm>
          <a:prstGeom prst="rect">
            <a:avLst/>
          </a:prstGeom>
          <a:noFill/>
          <a:ln>
            <a:noFill/>
          </a:ln>
        </p:spPr>
      </p:pic>
      <p:sp>
        <p:nvSpPr>
          <p:cNvPr id="283" name="Google Shape;283;p46"/>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4" name="Google Shape;284;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rgbClr val="3D4551"/>
              </a:buClr>
              <a:buSzPts val="1800"/>
              <a:buChar char="●"/>
              <a:defRPr>
                <a:solidFill>
                  <a:srgbClr val="3D4551"/>
                </a:solidFill>
              </a:defRPr>
            </a:lvl1pPr>
            <a:lvl2pPr marL="914400" lvl="1" indent="-317500">
              <a:spcBef>
                <a:spcPts val="1600"/>
              </a:spcBef>
              <a:spcAft>
                <a:spcPts val="0"/>
              </a:spcAft>
              <a:buClr>
                <a:srgbClr val="3D4551"/>
              </a:buClr>
              <a:buSzPts val="1400"/>
              <a:buChar char="○"/>
              <a:defRPr>
                <a:solidFill>
                  <a:srgbClr val="3D4551"/>
                </a:solidFill>
              </a:defRPr>
            </a:lvl2pPr>
            <a:lvl3pPr marL="1371600" lvl="2" indent="-317500">
              <a:spcBef>
                <a:spcPts val="1600"/>
              </a:spcBef>
              <a:spcAft>
                <a:spcPts val="0"/>
              </a:spcAft>
              <a:buClr>
                <a:srgbClr val="3D4551"/>
              </a:buClr>
              <a:buSzPts val="1400"/>
              <a:buChar char="■"/>
              <a:defRPr>
                <a:solidFill>
                  <a:srgbClr val="3D4551"/>
                </a:solidFill>
              </a:defRPr>
            </a:lvl3pPr>
            <a:lvl4pPr marL="1828800" lvl="3" indent="-317500">
              <a:spcBef>
                <a:spcPts val="1600"/>
              </a:spcBef>
              <a:spcAft>
                <a:spcPts val="0"/>
              </a:spcAft>
              <a:buClr>
                <a:srgbClr val="3D4551"/>
              </a:buClr>
              <a:buSzPts val="1400"/>
              <a:buChar char="●"/>
              <a:defRPr>
                <a:solidFill>
                  <a:srgbClr val="3D4551"/>
                </a:solidFill>
              </a:defRPr>
            </a:lvl4pPr>
            <a:lvl5pPr marL="2286000" lvl="4" indent="-317500">
              <a:spcBef>
                <a:spcPts val="1600"/>
              </a:spcBef>
              <a:spcAft>
                <a:spcPts val="0"/>
              </a:spcAft>
              <a:buClr>
                <a:srgbClr val="3D4551"/>
              </a:buClr>
              <a:buSzPts val="1400"/>
              <a:buChar char="○"/>
              <a:defRPr>
                <a:solidFill>
                  <a:srgbClr val="3D4551"/>
                </a:solidFill>
              </a:defRPr>
            </a:lvl5pPr>
            <a:lvl6pPr marL="2743200" lvl="5" indent="-317500">
              <a:spcBef>
                <a:spcPts val="1600"/>
              </a:spcBef>
              <a:spcAft>
                <a:spcPts val="0"/>
              </a:spcAft>
              <a:buClr>
                <a:srgbClr val="3D4551"/>
              </a:buClr>
              <a:buSzPts val="1400"/>
              <a:buChar char="■"/>
              <a:defRPr>
                <a:solidFill>
                  <a:srgbClr val="3D4551"/>
                </a:solidFill>
              </a:defRPr>
            </a:lvl6pPr>
            <a:lvl7pPr marL="3200400" lvl="6" indent="-317500">
              <a:spcBef>
                <a:spcPts val="1600"/>
              </a:spcBef>
              <a:spcAft>
                <a:spcPts val="0"/>
              </a:spcAft>
              <a:buClr>
                <a:srgbClr val="3D4551"/>
              </a:buClr>
              <a:buSzPts val="1400"/>
              <a:buChar char="●"/>
              <a:defRPr>
                <a:solidFill>
                  <a:srgbClr val="3D4551"/>
                </a:solidFill>
              </a:defRPr>
            </a:lvl7pPr>
            <a:lvl8pPr marL="3657600" lvl="7" indent="-317500">
              <a:spcBef>
                <a:spcPts val="1600"/>
              </a:spcBef>
              <a:spcAft>
                <a:spcPts val="0"/>
              </a:spcAft>
              <a:buClr>
                <a:srgbClr val="3D4551"/>
              </a:buClr>
              <a:buSzPts val="1400"/>
              <a:buChar char="○"/>
              <a:defRPr>
                <a:solidFill>
                  <a:srgbClr val="3D4551"/>
                </a:solidFill>
              </a:defRPr>
            </a:lvl8pPr>
            <a:lvl9pPr marL="4114800" lvl="8" indent="-317500">
              <a:spcBef>
                <a:spcPts val="1600"/>
              </a:spcBef>
              <a:spcAft>
                <a:spcPts val="1600"/>
              </a:spcAft>
              <a:buClr>
                <a:srgbClr val="3D4551"/>
              </a:buClr>
              <a:buSzPts val="1400"/>
              <a:buChar char="■"/>
              <a:defRPr>
                <a:solidFill>
                  <a:srgbClr val="3D4551"/>
                </a:solidFill>
              </a:defRPr>
            </a:lvl9pPr>
          </a:lstStyle>
          <a:p>
            <a:endParaRPr/>
          </a:p>
        </p:txBody>
      </p:sp>
      <p:sp>
        <p:nvSpPr>
          <p:cNvPr id="285" name="Google Shape;285;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286" name="Google Shape;286;p46"/>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87" name="Google Shape;287;p46"/>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Horizontal 1/3 ">
  <p:cSld name="TITLE_AND_BODY_1">
    <p:spTree>
      <p:nvGrpSpPr>
        <p:cNvPr id="1" name="Shape 288"/>
        <p:cNvGrpSpPr/>
        <p:nvPr/>
      </p:nvGrpSpPr>
      <p:grpSpPr>
        <a:xfrm>
          <a:off x="0" y="0"/>
          <a:ext cx="0" cy="0"/>
          <a:chOff x="0" y="0"/>
          <a:chExt cx="0" cy="0"/>
        </a:xfrm>
      </p:grpSpPr>
      <p:sp>
        <p:nvSpPr>
          <p:cNvPr id="289" name="Google Shape;289;p47"/>
          <p:cNvSpPr/>
          <p:nvPr/>
        </p:nvSpPr>
        <p:spPr>
          <a:xfrm rot="10800000">
            <a:off x="3055625" y="298975"/>
            <a:ext cx="6096900" cy="4852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90" name="Google Shape;290;p47"/>
          <p:cNvPicPr preferRelativeResize="0"/>
          <p:nvPr/>
        </p:nvPicPr>
        <p:blipFill rotWithShape="1">
          <a:blip r:embed="rId2">
            <a:alphaModFix/>
          </a:blip>
          <a:srcRect l="63403"/>
          <a:stretch/>
        </p:blipFill>
        <p:spPr>
          <a:xfrm flipH="1">
            <a:off x="1" y="2215300"/>
            <a:ext cx="2990549" cy="2928424"/>
          </a:xfrm>
          <a:prstGeom prst="rect">
            <a:avLst/>
          </a:prstGeom>
          <a:noFill/>
          <a:ln>
            <a:noFill/>
          </a:ln>
        </p:spPr>
      </p:pic>
      <p:sp>
        <p:nvSpPr>
          <p:cNvPr id="291" name="Google Shape;291;p47"/>
          <p:cNvSpPr/>
          <p:nvPr/>
        </p:nvSpPr>
        <p:spPr>
          <a:xfrm>
            <a:off x="0" y="0"/>
            <a:ext cx="9144000" cy="2873700"/>
          </a:xfrm>
          <a:prstGeom prst="rect">
            <a:avLst/>
          </a:prstGeom>
          <a:gradFill>
            <a:gsLst>
              <a:gs pos="0">
                <a:srgbClr val="FFFFFF"/>
              </a:gs>
              <a:gs pos="100000">
                <a:srgbClr val="FAFFFF"/>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47"/>
          <p:cNvSpPr/>
          <p:nvPr/>
        </p:nvSpPr>
        <p:spPr>
          <a:xfrm rot="10800000">
            <a:off x="2990550" y="260575"/>
            <a:ext cx="60300" cy="48906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93" name="Google Shape;293;p47"/>
          <p:cNvPicPr preferRelativeResize="0"/>
          <p:nvPr/>
        </p:nvPicPr>
        <p:blipFill rotWithShape="1">
          <a:blip r:embed="rId3">
            <a:alphaModFix/>
          </a:blip>
          <a:srcRect/>
          <a:stretch/>
        </p:blipFill>
        <p:spPr>
          <a:xfrm>
            <a:off x="8646600" y="4606400"/>
            <a:ext cx="488025" cy="488025"/>
          </a:xfrm>
          <a:prstGeom prst="rect">
            <a:avLst/>
          </a:prstGeom>
          <a:noFill/>
          <a:ln>
            <a:noFill/>
          </a:ln>
        </p:spPr>
      </p:pic>
      <p:sp>
        <p:nvSpPr>
          <p:cNvPr id="294" name="Google Shape;294;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295" name="Google Shape;295;p47"/>
          <p:cNvSpPr txBox="1">
            <a:spLocks noGrp="1"/>
          </p:cNvSpPr>
          <p:nvPr>
            <p:ph type="title"/>
          </p:nvPr>
        </p:nvSpPr>
        <p:spPr>
          <a:xfrm>
            <a:off x="151650" y="1171425"/>
            <a:ext cx="2694600" cy="1986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6" name="Google Shape;296;p47"/>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297" name="Google Shape;297;p47"/>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98" name="Google Shape;298;p47"/>
          <p:cNvPicPr preferRelativeResize="0"/>
          <p:nvPr/>
        </p:nvPicPr>
        <p:blipFill>
          <a:blip r:embed="rId4">
            <a:alphaModFix/>
          </a:blip>
          <a:stretch>
            <a:fillRect/>
          </a:stretch>
        </p:blipFill>
        <p:spPr>
          <a:xfrm>
            <a:off x="1061050" y="654875"/>
            <a:ext cx="868449" cy="51655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Horizontal 1/2">
  <p:cSld name="TITLE_AND_BODY_1_1">
    <p:spTree>
      <p:nvGrpSpPr>
        <p:cNvPr id="1" name="Shape 299"/>
        <p:cNvGrpSpPr/>
        <p:nvPr/>
      </p:nvGrpSpPr>
      <p:grpSpPr>
        <a:xfrm>
          <a:off x="0" y="0"/>
          <a:ext cx="0" cy="0"/>
          <a:chOff x="0" y="0"/>
          <a:chExt cx="0" cy="0"/>
        </a:xfrm>
      </p:grpSpPr>
      <p:sp>
        <p:nvSpPr>
          <p:cNvPr id="300" name="Google Shape;300;p48"/>
          <p:cNvSpPr/>
          <p:nvPr/>
        </p:nvSpPr>
        <p:spPr>
          <a:xfrm rot="10800000">
            <a:off x="4579625" y="298975"/>
            <a:ext cx="4572900" cy="4852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01" name="Google Shape;301;p48"/>
          <p:cNvPicPr preferRelativeResize="0"/>
          <p:nvPr/>
        </p:nvPicPr>
        <p:blipFill rotWithShape="1">
          <a:blip r:embed="rId2">
            <a:alphaModFix/>
          </a:blip>
          <a:srcRect l="44420"/>
          <a:stretch/>
        </p:blipFill>
        <p:spPr>
          <a:xfrm flipH="1">
            <a:off x="0" y="2215300"/>
            <a:ext cx="4541850" cy="2928424"/>
          </a:xfrm>
          <a:prstGeom prst="rect">
            <a:avLst/>
          </a:prstGeom>
          <a:noFill/>
          <a:ln>
            <a:noFill/>
          </a:ln>
        </p:spPr>
      </p:pic>
      <p:sp>
        <p:nvSpPr>
          <p:cNvPr id="302" name="Google Shape;302;p48"/>
          <p:cNvSpPr/>
          <p:nvPr/>
        </p:nvSpPr>
        <p:spPr>
          <a:xfrm>
            <a:off x="0" y="0"/>
            <a:ext cx="9144000" cy="2873700"/>
          </a:xfrm>
          <a:prstGeom prst="rect">
            <a:avLst/>
          </a:prstGeom>
          <a:gradFill>
            <a:gsLst>
              <a:gs pos="0">
                <a:srgbClr val="FFFFFF"/>
              </a:gs>
              <a:gs pos="100000">
                <a:srgbClr val="FAFFFF"/>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03" name="Google Shape;303;p48"/>
          <p:cNvPicPr preferRelativeResize="0"/>
          <p:nvPr/>
        </p:nvPicPr>
        <p:blipFill rotWithShape="1">
          <a:blip r:embed="rId3">
            <a:alphaModFix/>
          </a:blip>
          <a:srcRect/>
          <a:stretch/>
        </p:blipFill>
        <p:spPr>
          <a:xfrm>
            <a:off x="8646600" y="4606400"/>
            <a:ext cx="488025" cy="488025"/>
          </a:xfrm>
          <a:prstGeom prst="rect">
            <a:avLst/>
          </a:prstGeom>
          <a:noFill/>
          <a:ln>
            <a:noFill/>
          </a:ln>
        </p:spPr>
      </p:pic>
      <p:sp>
        <p:nvSpPr>
          <p:cNvPr id="304" name="Google Shape;304;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305" name="Google Shape;305;p48"/>
          <p:cNvSpPr txBox="1">
            <a:spLocks noGrp="1"/>
          </p:cNvSpPr>
          <p:nvPr>
            <p:ph type="title"/>
          </p:nvPr>
        </p:nvSpPr>
        <p:spPr>
          <a:xfrm>
            <a:off x="272950" y="1171425"/>
            <a:ext cx="3996000" cy="1986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6" name="Google Shape;306;p48"/>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307" name="Google Shape;307;p48"/>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08" name="Google Shape;308;p48"/>
          <p:cNvPicPr preferRelativeResize="0"/>
          <p:nvPr/>
        </p:nvPicPr>
        <p:blipFill>
          <a:blip r:embed="rId4">
            <a:alphaModFix/>
          </a:blip>
          <a:stretch>
            <a:fillRect/>
          </a:stretch>
        </p:blipFill>
        <p:spPr>
          <a:xfrm>
            <a:off x="1836700" y="654875"/>
            <a:ext cx="868449" cy="516550"/>
          </a:xfrm>
          <a:prstGeom prst="rect">
            <a:avLst/>
          </a:prstGeom>
          <a:noFill/>
          <a:ln>
            <a:noFill/>
          </a:ln>
        </p:spPr>
      </p:pic>
      <p:sp>
        <p:nvSpPr>
          <p:cNvPr id="309" name="Google Shape;309;p48"/>
          <p:cNvSpPr/>
          <p:nvPr/>
        </p:nvSpPr>
        <p:spPr>
          <a:xfrm rot="10800000">
            <a:off x="4541850" y="260575"/>
            <a:ext cx="60300" cy="48906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mp; Two Columns" type="twoColTx">
  <p:cSld name="TITLE_AND_TWO_COLUMNS">
    <p:spTree>
      <p:nvGrpSpPr>
        <p:cNvPr id="1" name="Shape 310"/>
        <p:cNvGrpSpPr/>
        <p:nvPr/>
      </p:nvGrpSpPr>
      <p:grpSpPr>
        <a:xfrm>
          <a:off x="0" y="0"/>
          <a:ext cx="0" cy="0"/>
          <a:chOff x="0" y="0"/>
          <a:chExt cx="0" cy="0"/>
        </a:xfrm>
      </p:grpSpPr>
      <p:pic>
        <p:nvPicPr>
          <p:cNvPr id="311" name="Google Shape;311;p49"/>
          <p:cNvPicPr preferRelativeResize="0"/>
          <p:nvPr/>
        </p:nvPicPr>
        <p:blipFill>
          <a:blip r:embed="rId2">
            <a:alphaModFix/>
          </a:blip>
          <a:stretch>
            <a:fillRect/>
          </a:stretch>
        </p:blipFill>
        <p:spPr>
          <a:xfrm>
            <a:off x="2757748" y="2855185"/>
            <a:ext cx="6386250" cy="2288542"/>
          </a:xfrm>
          <a:prstGeom prst="rect">
            <a:avLst/>
          </a:prstGeom>
          <a:noFill/>
          <a:ln>
            <a:noFill/>
          </a:ln>
        </p:spPr>
      </p:pic>
      <p:pic>
        <p:nvPicPr>
          <p:cNvPr id="312" name="Google Shape;312;p49"/>
          <p:cNvPicPr preferRelativeResize="0"/>
          <p:nvPr/>
        </p:nvPicPr>
        <p:blipFill>
          <a:blip r:embed="rId3">
            <a:alphaModFix/>
          </a:blip>
          <a:stretch>
            <a:fillRect/>
          </a:stretch>
        </p:blipFill>
        <p:spPr>
          <a:xfrm rot="5400000">
            <a:off x="3854213" y="-1091463"/>
            <a:ext cx="1425724" cy="9134150"/>
          </a:xfrm>
          <a:prstGeom prst="rect">
            <a:avLst/>
          </a:prstGeom>
          <a:noFill/>
          <a:ln>
            <a:noFill/>
          </a:ln>
        </p:spPr>
      </p:pic>
      <p:grpSp>
        <p:nvGrpSpPr>
          <p:cNvPr id="313" name="Google Shape;313;p49"/>
          <p:cNvGrpSpPr/>
          <p:nvPr/>
        </p:nvGrpSpPr>
        <p:grpSpPr>
          <a:xfrm>
            <a:off x="16977" y="3993997"/>
            <a:ext cx="3018171" cy="1149791"/>
            <a:chOff x="-88350" y="3980475"/>
            <a:chExt cx="3052975" cy="1163050"/>
          </a:xfrm>
        </p:grpSpPr>
        <p:sp>
          <p:nvSpPr>
            <p:cNvPr id="314" name="Google Shape;314;p49"/>
            <p:cNvSpPr/>
            <p:nvPr/>
          </p:nvSpPr>
          <p:spPr>
            <a:xfrm>
              <a:off x="2524825" y="4147400"/>
              <a:ext cx="4398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49"/>
            <p:cNvSpPr/>
            <p:nvPr/>
          </p:nvSpPr>
          <p:spPr>
            <a:xfrm>
              <a:off x="2085025" y="4397600"/>
              <a:ext cx="439800" cy="745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 name="Google Shape;316;p49"/>
            <p:cNvSpPr/>
            <p:nvPr/>
          </p:nvSpPr>
          <p:spPr>
            <a:xfrm>
              <a:off x="1933425" y="4147300"/>
              <a:ext cx="1515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49"/>
            <p:cNvSpPr/>
            <p:nvPr/>
          </p:nvSpPr>
          <p:spPr>
            <a:xfrm>
              <a:off x="1842450" y="4263700"/>
              <a:ext cx="1515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49"/>
            <p:cNvSpPr/>
            <p:nvPr/>
          </p:nvSpPr>
          <p:spPr>
            <a:xfrm>
              <a:off x="1743875" y="4526500"/>
              <a:ext cx="151500" cy="616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49"/>
            <p:cNvSpPr/>
            <p:nvPr/>
          </p:nvSpPr>
          <p:spPr>
            <a:xfrm>
              <a:off x="1342025" y="4663225"/>
              <a:ext cx="500400" cy="4803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49"/>
            <p:cNvSpPr/>
            <p:nvPr/>
          </p:nvSpPr>
          <p:spPr>
            <a:xfrm>
              <a:off x="1228275" y="3980600"/>
              <a:ext cx="1515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49"/>
            <p:cNvSpPr/>
            <p:nvPr/>
          </p:nvSpPr>
          <p:spPr>
            <a:xfrm>
              <a:off x="925025" y="4263800"/>
              <a:ext cx="3261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49"/>
            <p:cNvSpPr/>
            <p:nvPr/>
          </p:nvSpPr>
          <p:spPr>
            <a:xfrm>
              <a:off x="659650" y="4799475"/>
              <a:ext cx="326100" cy="343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49"/>
            <p:cNvSpPr/>
            <p:nvPr/>
          </p:nvSpPr>
          <p:spPr>
            <a:xfrm>
              <a:off x="576550" y="4147275"/>
              <a:ext cx="1890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49"/>
            <p:cNvSpPr/>
            <p:nvPr/>
          </p:nvSpPr>
          <p:spPr>
            <a:xfrm>
              <a:off x="485625" y="3980475"/>
              <a:ext cx="1890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49"/>
            <p:cNvSpPr/>
            <p:nvPr/>
          </p:nvSpPr>
          <p:spPr>
            <a:xfrm>
              <a:off x="334025" y="4230800"/>
              <a:ext cx="189000" cy="912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49"/>
            <p:cNvSpPr/>
            <p:nvPr/>
          </p:nvSpPr>
          <p:spPr>
            <a:xfrm>
              <a:off x="-88350" y="4443100"/>
              <a:ext cx="548700" cy="7002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27" name="Google Shape;327;p49"/>
          <p:cNvGrpSpPr/>
          <p:nvPr/>
        </p:nvGrpSpPr>
        <p:grpSpPr>
          <a:xfrm>
            <a:off x="-15301" y="4458837"/>
            <a:ext cx="2975118" cy="704378"/>
            <a:chOff x="-121000" y="4450675"/>
            <a:chExt cx="3009425" cy="712500"/>
          </a:xfrm>
        </p:grpSpPr>
        <p:sp>
          <p:nvSpPr>
            <p:cNvPr id="328" name="Google Shape;328;p49"/>
            <p:cNvSpPr/>
            <p:nvPr/>
          </p:nvSpPr>
          <p:spPr>
            <a:xfrm>
              <a:off x="2729125" y="4450675"/>
              <a:ext cx="159300" cy="712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49"/>
            <p:cNvSpPr/>
            <p:nvPr/>
          </p:nvSpPr>
          <p:spPr>
            <a:xfrm>
              <a:off x="260785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 name="Google Shape;330;p49"/>
            <p:cNvSpPr/>
            <p:nvPr/>
          </p:nvSpPr>
          <p:spPr>
            <a:xfrm>
              <a:off x="2516850"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 name="Google Shape;331;p49"/>
            <p:cNvSpPr/>
            <p:nvPr/>
          </p:nvSpPr>
          <p:spPr>
            <a:xfrm>
              <a:off x="2342750" y="5090725"/>
              <a:ext cx="341400" cy="52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 name="Google Shape;332;p49"/>
            <p:cNvSpPr/>
            <p:nvPr/>
          </p:nvSpPr>
          <p:spPr>
            <a:xfrm>
              <a:off x="2069800" y="4749925"/>
              <a:ext cx="3414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Google Shape;333;p49"/>
            <p:cNvSpPr/>
            <p:nvPr/>
          </p:nvSpPr>
          <p:spPr>
            <a:xfrm>
              <a:off x="2160850" y="4610125"/>
              <a:ext cx="1593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 name="Google Shape;334;p49"/>
            <p:cNvSpPr/>
            <p:nvPr/>
          </p:nvSpPr>
          <p:spPr>
            <a:xfrm>
              <a:off x="2206375" y="4549250"/>
              <a:ext cx="681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 name="Google Shape;335;p49"/>
            <p:cNvSpPr/>
            <p:nvPr/>
          </p:nvSpPr>
          <p:spPr>
            <a:xfrm>
              <a:off x="1364775" y="4905600"/>
              <a:ext cx="813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 name="Google Shape;336;p49"/>
            <p:cNvSpPr/>
            <p:nvPr/>
          </p:nvSpPr>
          <p:spPr>
            <a:xfrm>
              <a:off x="1521100" y="4741075"/>
              <a:ext cx="366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 name="Google Shape;337;p49"/>
            <p:cNvSpPr/>
            <p:nvPr/>
          </p:nvSpPr>
          <p:spPr>
            <a:xfrm>
              <a:off x="1583200" y="46632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49"/>
            <p:cNvSpPr/>
            <p:nvPr/>
          </p:nvSpPr>
          <p:spPr>
            <a:xfrm>
              <a:off x="-88350" y="5030100"/>
              <a:ext cx="1516500" cy="1134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49"/>
            <p:cNvSpPr/>
            <p:nvPr/>
          </p:nvSpPr>
          <p:spPr>
            <a:xfrm>
              <a:off x="609000" y="4905625"/>
              <a:ext cx="3414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49"/>
            <p:cNvSpPr/>
            <p:nvPr/>
          </p:nvSpPr>
          <p:spPr>
            <a:xfrm>
              <a:off x="658350" y="48033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49"/>
            <p:cNvSpPr/>
            <p:nvPr/>
          </p:nvSpPr>
          <p:spPr>
            <a:xfrm>
              <a:off x="1123538"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49"/>
            <p:cNvSpPr/>
            <p:nvPr/>
          </p:nvSpPr>
          <p:spPr>
            <a:xfrm>
              <a:off x="1244150"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49"/>
            <p:cNvSpPr/>
            <p:nvPr/>
          </p:nvSpPr>
          <p:spPr>
            <a:xfrm>
              <a:off x="292425" y="48330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49"/>
            <p:cNvSpPr/>
            <p:nvPr/>
          </p:nvSpPr>
          <p:spPr>
            <a:xfrm>
              <a:off x="413025"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49"/>
            <p:cNvSpPr/>
            <p:nvPr/>
          </p:nvSpPr>
          <p:spPr>
            <a:xfrm>
              <a:off x="171800"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49"/>
            <p:cNvSpPr/>
            <p:nvPr/>
          </p:nvSpPr>
          <p:spPr>
            <a:xfrm>
              <a:off x="-12100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47" name="Google Shape;347;p49"/>
          <p:cNvSpPr/>
          <p:nvPr/>
        </p:nvSpPr>
        <p:spPr>
          <a:xfrm>
            <a:off x="2848225"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48" name="Google Shape;348;p49"/>
          <p:cNvPicPr preferRelativeResize="0"/>
          <p:nvPr/>
        </p:nvPicPr>
        <p:blipFill rotWithShape="1">
          <a:blip r:embed="rId4">
            <a:alphaModFix/>
          </a:blip>
          <a:srcRect/>
          <a:stretch/>
        </p:blipFill>
        <p:spPr>
          <a:xfrm>
            <a:off x="8646600" y="4606400"/>
            <a:ext cx="488025" cy="488025"/>
          </a:xfrm>
          <a:prstGeom prst="rect">
            <a:avLst/>
          </a:prstGeom>
          <a:noFill/>
          <a:ln>
            <a:noFill/>
          </a:ln>
        </p:spPr>
      </p:pic>
      <p:sp>
        <p:nvSpPr>
          <p:cNvPr id="349" name="Google Shape;349;p49"/>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0" name="Google Shape;350;p49"/>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351" name="Google Shape;351;p49"/>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52" name="Google Shape;352;p49"/>
          <p:cNvPicPr preferRelativeResize="0"/>
          <p:nvPr/>
        </p:nvPicPr>
        <p:blipFill>
          <a:blip r:embed="rId5">
            <a:alphaModFix/>
          </a:blip>
          <a:stretch>
            <a:fillRect/>
          </a:stretch>
        </p:blipFill>
        <p:spPr>
          <a:xfrm>
            <a:off x="7963850" y="473100"/>
            <a:ext cx="868449" cy="516550"/>
          </a:xfrm>
          <a:prstGeom prst="rect">
            <a:avLst/>
          </a:prstGeom>
          <a:noFill/>
          <a:ln>
            <a:noFill/>
          </a:ln>
        </p:spPr>
      </p:pic>
      <p:sp>
        <p:nvSpPr>
          <p:cNvPr id="353" name="Google Shape;353;p4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4" name="Google Shape;354;p4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5" name="Google Shape;355;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Slide with Skyline ">
  <p:cSld name="TITLE_AND_TWO_COLUMNS_1">
    <p:spTree>
      <p:nvGrpSpPr>
        <p:cNvPr id="1" name="Shape 356"/>
        <p:cNvGrpSpPr/>
        <p:nvPr/>
      </p:nvGrpSpPr>
      <p:grpSpPr>
        <a:xfrm>
          <a:off x="0" y="0"/>
          <a:ext cx="0" cy="0"/>
          <a:chOff x="0" y="0"/>
          <a:chExt cx="0" cy="0"/>
        </a:xfrm>
      </p:grpSpPr>
      <p:pic>
        <p:nvPicPr>
          <p:cNvPr id="357" name="Google Shape;357;p50"/>
          <p:cNvPicPr preferRelativeResize="0"/>
          <p:nvPr/>
        </p:nvPicPr>
        <p:blipFill>
          <a:blip r:embed="rId2">
            <a:alphaModFix/>
          </a:blip>
          <a:stretch>
            <a:fillRect/>
          </a:stretch>
        </p:blipFill>
        <p:spPr>
          <a:xfrm>
            <a:off x="2757748" y="2855185"/>
            <a:ext cx="6386250" cy="2288542"/>
          </a:xfrm>
          <a:prstGeom prst="rect">
            <a:avLst/>
          </a:prstGeom>
          <a:noFill/>
          <a:ln>
            <a:noFill/>
          </a:ln>
        </p:spPr>
      </p:pic>
      <p:pic>
        <p:nvPicPr>
          <p:cNvPr id="358" name="Google Shape;358;p50"/>
          <p:cNvPicPr preferRelativeResize="0"/>
          <p:nvPr/>
        </p:nvPicPr>
        <p:blipFill>
          <a:blip r:embed="rId3">
            <a:alphaModFix/>
          </a:blip>
          <a:stretch>
            <a:fillRect/>
          </a:stretch>
        </p:blipFill>
        <p:spPr>
          <a:xfrm rot="5400000">
            <a:off x="3854213" y="-1091463"/>
            <a:ext cx="1425724" cy="9134150"/>
          </a:xfrm>
          <a:prstGeom prst="rect">
            <a:avLst/>
          </a:prstGeom>
          <a:noFill/>
          <a:ln>
            <a:noFill/>
          </a:ln>
        </p:spPr>
      </p:pic>
      <p:grpSp>
        <p:nvGrpSpPr>
          <p:cNvPr id="359" name="Google Shape;359;p50"/>
          <p:cNvGrpSpPr/>
          <p:nvPr/>
        </p:nvGrpSpPr>
        <p:grpSpPr>
          <a:xfrm>
            <a:off x="16977" y="3993997"/>
            <a:ext cx="3018171" cy="1149791"/>
            <a:chOff x="-88350" y="3980475"/>
            <a:chExt cx="3052975" cy="1163050"/>
          </a:xfrm>
        </p:grpSpPr>
        <p:sp>
          <p:nvSpPr>
            <p:cNvPr id="360" name="Google Shape;360;p50"/>
            <p:cNvSpPr/>
            <p:nvPr/>
          </p:nvSpPr>
          <p:spPr>
            <a:xfrm>
              <a:off x="2524825" y="4147400"/>
              <a:ext cx="4398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50"/>
            <p:cNvSpPr/>
            <p:nvPr/>
          </p:nvSpPr>
          <p:spPr>
            <a:xfrm>
              <a:off x="2085025" y="4397600"/>
              <a:ext cx="439800" cy="745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50"/>
            <p:cNvSpPr/>
            <p:nvPr/>
          </p:nvSpPr>
          <p:spPr>
            <a:xfrm>
              <a:off x="1933425" y="4147300"/>
              <a:ext cx="1515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50"/>
            <p:cNvSpPr/>
            <p:nvPr/>
          </p:nvSpPr>
          <p:spPr>
            <a:xfrm>
              <a:off x="1842450" y="4263700"/>
              <a:ext cx="1515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 name="Google Shape;364;p50"/>
            <p:cNvSpPr/>
            <p:nvPr/>
          </p:nvSpPr>
          <p:spPr>
            <a:xfrm>
              <a:off x="1743875" y="4526500"/>
              <a:ext cx="151500" cy="616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 name="Google Shape;365;p50"/>
            <p:cNvSpPr/>
            <p:nvPr/>
          </p:nvSpPr>
          <p:spPr>
            <a:xfrm>
              <a:off x="1342025" y="4663225"/>
              <a:ext cx="500400" cy="4803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 name="Google Shape;366;p50"/>
            <p:cNvSpPr/>
            <p:nvPr/>
          </p:nvSpPr>
          <p:spPr>
            <a:xfrm>
              <a:off x="1228275" y="3980600"/>
              <a:ext cx="1515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 name="Google Shape;367;p50"/>
            <p:cNvSpPr/>
            <p:nvPr/>
          </p:nvSpPr>
          <p:spPr>
            <a:xfrm>
              <a:off x="925025" y="4263800"/>
              <a:ext cx="326100" cy="879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 name="Google Shape;368;p50"/>
            <p:cNvSpPr/>
            <p:nvPr/>
          </p:nvSpPr>
          <p:spPr>
            <a:xfrm>
              <a:off x="659650" y="4799475"/>
              <a:ext cx="326100" cy="343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 name="Google Shape;369;p50"/>
            <p:cNvSpPr/>
            <p:nvPr/>
          </p:nvSpPr>
          <p:spPr>
            <a:xfrm>
              <a:off x="576550" y="4147275"/>
              <a:ext cx="189000" cy="9960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 name="Google Shape;370;p50"/>
            <p:cNvSpPr/>
            <p:nvPr/>
          </p:nvSpPr>
          <p:spPr>
            <a:xfrm>
              <a:off x="485625" y="3980475"/>
              <a:ext cx="189000" cy="11628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 name="Google Shape;371;p50"/>
            <p:cNvSpPr/>
            <p:nvPr/>
          </p:nvSpPr>
          <p:spPr>
            <a:xfrm>
              <a:off x="334025" y="4230800"/>
              <a:ext cx="189000" cy="9126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 name="Google Shape;372;p50"/>
            <p:cNvSpPr/>
            <p:nvPr/>
          </p:nvSpPr>
          <p:spPr>
            <a:xfrm>
              <a:off x="-88350" y="4443100"/>
              <a:ext cx="548700" cy="700200"/>
            </a:xfrm>
            <a:prstGeom prst="rect">
              <a:avLst/>
            </a:prstGeom>
            <a:solidFill>
              <a:srgbClr val="F0F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73" name="Google Shape;373;p50"/>
          <p:cNvGrpSpPr/>
          <p:nvPr/>
        </p:nvGrpSpPr>
        <p:grpSpPr>
          <a:xfrm>
            <a:off x="-15301" y="4458837"/>
            <a:ext cx="2975118" cy="704378"/>
            <a:chOff x="-121000" y="4450675"/>
            <a:chExt cx="3009425" cy="712500"/>
          </a:xfrm>
        </p:grpSpPr>
        <p:sp>
          <p:nvSpPr>
            <p:cNvPr id="374" name="Google Shape;374;p50"/>
            <p:cNvSpPr/>
            <p:nvPr/>
          </p:nvSpPr>
          <p:spPr>
            <a:xfrm>
              <a:off x="2729125" y="4450675"/>
              <a:ext cx="159300" cy="712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 name="Google Shape;375;p50"/>
            <p:cNvSpPr/>
            <p:nvPr/>
          </p:nvSpPr>
          <p:spPr>
            <a:xfrm>
              <a:off x="260785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 name="Google Shape;376;p50"/>
            <p:cNvSpPr/>
            <p:nvPr/>
          </p:nvSpPr>
          <p:spPr>
            <a:xfrm>
              <a:off x="2516850"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 name="Google Shape;377;p50"/>
            <p:cNvSpPr/>
            <p:nvPr/>
          </p:nvSpPr>
          <p:spPr>
            <a:xfrm>
              <a:off x="2342750" y="5090725"/>
              <a:ext cx="341400" cy="52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 name="Google Shape;378;p50"/>
            <p:cNvSpPr/>
            <p:nvPr/>
          </p:nvSpPr>
          <p:spPr>
            <a:xfrm>
              <a:off x="2069800" y="4749925"/>
              <a:ext cx="3414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 name="Google Shape;379;p50"/>
            <p:cNvSpPr/>
            <p:nvPr/>
          </p:nvSpPr>
          <p:spPr>
            <a:xfrm>
              <a:off x="2160850" y="4610125"/>
              <a:ext cx="1593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50"/>
            <p:cNvSpPr/>
            <p:nvPr/>
          </p:nvSpPr>
          <p:spPr>
            <a:xfrm>
              <a:off x="2206375" y="4549250"/>
              <a:ext cx="68100" cy="393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50"/>
            <p:cNvSpPr/>
            <p:nvPr/>
          </p:nvSpPr>
          <p:spPr>
            <a:xfrm>
              <a:off x="1364775" y="4905600"/>
              <a:ext cx="813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 name="Google Shape;382;p50"/>
            <p:cNvSpPr/>
            <p:nvPr/>
          </p:nvSpPr>
          <p:spPr>
            <a:xfrm>
              <a:off x="1521100" y="4741075"/>
              <a:ext cx="3669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50"/>
            <p:cNvSpPr/>
            <p:nvPr/>
          </p:nvSpPr>
          <p:spPr>
            <a:xfrm>
              <a:off x="1583200" y="46632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50"/>
            <p:cNvSpPr/>
            <p:nvPr/>
          </p:nvSpPr>
          <p:spPr>
            <a:xfrm>
              <a:off x="-88350" y="5030100"/>
              <a:ext cx="1516500" cy="1134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50"/>
            <p:cNvSpPr/>
            <p:nvPr/>
          </p:nvSpPr>
          <p:spPr>
            <a:xfrm>
              <a:off x="609000" y="4905625"/>
              <a:ext cx="3414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50"/>
            <p:cNvSpPr/>
            <p:nvPr/>
          </p:nvSpPr>
          <p:spPr>
            <a:xfrm>
              <a:off x="658350" y="4803325"/>
              <a:ext cx="242700" cy="113400"/>
            </a:xfrm>
            <a:prstGeom prst="triangle">
              <a:avLst>
                <a:gd name="adj" fmla="val 50000"/>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50"/>
            <p:cNvSpPr/>
            <p:nvPr/>
          </p:nvSpPr>
          <p:spPr>
            <a:xfrm>
              <a:off x="1123538"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50"/>
            <p:cNvSpPr/>
            <p:nvPr/>
          </p:nvSpPr>
          <p:spPr>
            <a:xfrm>
              <a:off x="1244150" y="4905625"/>
              <a:ext cx="681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50"/>
            <p:cNvSpPr/>
            <p:nvPr/>
          </p:nvSpPr>
          <p:spPr>
            <a:xfrm>
              <a:off x="292425" y="48330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50"/>
            <p:cNvSpPr/>
            <p:nvPr/>
          </p:nvSpPr>
          <p:spPr>
            <a:xfrm>
              <a:off x="413025"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50"/>
            <p:cNvSpPr/>
            <p:nvPr/>
          </p:nvSpPr>
          <p:spPr>
            <a:xfrm>
              <a:off x="171800" y="4905625"/>
              <a:ext cx="159300" cy="2379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50"/>
            <p:cNvSpPr/>
            <p:nvPr/>
          </p:nvSpPr>
          <p:spPr>
            <a:xfrm>
              <a:off x="-121000" y="4549250"/>
              <a:ext cx="159300" cy="6138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93" name="Google Shape;393;p50"/>
          <p:cNvSpPr/>
          <p:nvPr/>
        </p:nvSpPr>
        <p:spPr>
          <a:xfrm>
            <a:off x="2848225" y="4852525"/>
            <a:ext cx="159300" cy="3105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5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Horizontal 1/3 with Text" type="titleOnly">
  <p:cSld name="TITLE_ONLY">
    <p:spTree>
      <p:nvGrpSpPr>
        <p:cNvPr id="1" name="Shape 395"/>
        <p:cNvGrpSpPr/>
        <p:nvPr/>
      </p:nvGrpSpPr>
      <p:grpSpPr>
        <a:xfrm>
          <a:off x="0" y="0"/>
          <a:ext cx="0" cy="0"/>
          <a:chOff x="0" y="0"/>
          <a:chExt cx="0" cy="0"/>
        </a:xfrm>
      </p:grpSpPr>
      <p:sp>
        <p:nvSpPr>
          <p:cNvPr id="396" name="Google Shape;396;p51"/>
          <p:cNvSpPr/>
          <p:nvPr/>
        </p:nvSpPr>
        <p:spPr>
          <a:xfrm rot="10800000">
            <a:off x="3055625" y="298975"/>
            <a:ext cx="6096900" cy="4852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97" name="Google Shape;397;p51"/>
          <p:cNvPicPr preferRelativeResize="0"/>
          <p:nvPr/>
        </p:nvPicPr>
        <p:blipFill rotWithShape="1">
          <a:blip r:embed="rId2">
            <a:alphaModFix/>
          </a:blip>
          <a:srcRect l="63403"/>
          <a:stretch/>
        </p:blipFill>
        <p:spPr>
          <a:xfrm flipH="1">
            <a:off x="1" y="2215300"/>
            <a:ext cx="2990549" cy="2928424"/>
          </a:xfrm>
          <a:prstGeom prst="rect">
            <a:avLst/>
          </a:prstGeom>
          <a:noFill/>
          <a:ln>
            <a:noFill/>
          </a:ln>
        </p:spPr>
      </p:pic>
      <p:sp>
        <p:nvSpPr>
          <p:cNvPr id="398" name="Google Shape;398;p51"/>
          <p:cNvSpPr/>
          <p:nvPr/>
        </p:nvSpPr>
        <p:spPr>
          <a:xfrm>
            <a:off x="0" y="0"/>
            <a:ext cx="9144000" cy="2873700"/>
          </a:xfrm>
          <a:prstGeom prst="rect">
            <a:avLst/>
          </a:prstGeom>
          <a:gradFill>
            <a:gsLst>
              <a:gs pos="0">
                <a:srgbClr val="FFFFFF"/>
              </a:gs>
              <a:gs pos="100000">
                <a:srgbClr val="FAFFFF"/>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51"/>
          <p:cNvSpPr/>
          <p:nvPr/>
        </p:nvSpPr>
        <p:spPr>
          <a:xfrm rot="10800000">
            <a:off x="2990550" y="260575"/>
            <a:ext cx="60300" cy="48906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00" name="Google Shape;400;p51"/>
          <p:cNvPicPr preferRelativeResize="0"/>
          <p:nvPr/>
        </p:nvPicPr>
        <p:blipFill rotWithShape="1">
          <a:blip r:embed="rId3">
            <a:alphaModFix/>
          </a:blip>
          <a:srcRect/>
          <a:stretch/>
        </p:blipFill>
        <p:spPr>
          <a:xfrm>
            <a:off x="8646600" y="4606400"/>
            <a:ext cx="488025" cy="488025"/>
          </a:xfrm>
          <a:prstGeom prst="rect">
            <a:avLst/>
          </a:prstGeom>
          <a:noFill/>
          <a:ln>
            <a:noFill/>
          </a:ln>
        </p:spPr>
      </p:pic>
      <p:sp>
        <p:nvSpPr>
          <p:cNvPr id="401" name="Google Shape;401;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02" name="Google Shape;402;p51"/>
          <p:cNvSpPr txBox="1">
            <a:spLocks noGrp="1"/>
          </p:cNvSpPr>
          <p:nvPr>
            <p:ph type="title"/>
          </p:nvPr>
        </p:nvSpPr>
        <p:spPr>
          <a:xfrm>
            <a:off x="151650" y="1171425"/>
            <a:ext cx="2694600" cy="1986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3" name="Google Shape;403;p51"/>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04" name="Google Shape;404;p51"/>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05" name="Google Shape;405;p51"/>
          <p:cNvPicPr preferRelativeResize="0"/>
          <p:nvPr/>
        </p:nvPicPr>
        <p:blipFill>
          <a:blip r:embed="rId4">
            <a:alphaModFix/>
          </a:blip>
          <a:stretch>
            <a:fillRect/>
          </a:stretch>
        </p:blipFill>
        <p:spPr>
          <a:xfrm>
            <a:off x="1061050" y="654875"/>
            <a:ext cx="868449" cy="516550"/>
          </a:xfrm>
          <a:prstGeom prst="rect">
            <a:avLst/>
          </a:prstGeom>
          <a:noFill/>
          <a:ln>
            <a:noFill/>
          </a:ln>
        </p:spPr>
      </p:pic>
      <p:sp>
        <p:nvSpPr>
          <p:cNvPr id="406" name="Google Shape;406;p51"/>
          <p:cNvSpPr txBox="1">
            <a:spLocks noGrp="1"/>
          </p:cNvSpPr>
          <p:nvPr>
            <p:ph type="subTitle" idx="1"/>
          </p:nvPr>
        </p:nvSpPr>
        <p:spPr>
          <a:xfrm>
            <a:off x="3283050" y="538875"/>
            <a:ext cx="5474400" cy="765900"/>
          </a:xfrm>
          <a:prstGeom prst="rect">
            <a:avLst/>
          </a:prstGeom>
        </p:spPr>
        <p:txBody>
          <a:bodyPr spcFirstLastPara="1" wrap="square" lIns="91425" tIns="91425" rIns="91425" bIns="91425" anchor="t" anchorCtr="0">
            <a:noAutofit/>
          </a:bodyPr>
          <a:lstStyle>
            <a:lvl1pPr lvl="0">
              <a:spcBef>
                <a:spcPts val="0"/>
              </a:spcBef>
              <a:spcAft>
                <a:spcPts val="0"/>
              </a:spcAft>
              <a:buSzPts val="1800"/>
              <a:buFont typeface="Roboto"/>
              <a:buNone/>
              <a:defRPr b="1">
                <a:latin typeface="Roboto"/>
                <a:ea typeface="Roboto"/>
                <a:cs typeface="Roboto"/>
                <a:sym typeface="Roboto"/>
              </a:defRPr>
            </a:lvl1pPr>
            <a:lvl2pPr lvl="1">
              <a:spcBef>
                <a:spcPts val="1600"/>
              </a:spcBef>
              <a:spcAft>
                <a:spcPts val="0"/>
              </a:spcAft>
              <a:buSzPts val="1400"/>
              <a:buNone/>
              <a:defRPr b="1"/>
            </a:lvl2pPr>
            <a:lvl3pPr lvl="2">
              <a:spcBef>
                <a:spcPts val="1600"/>
              </a:spcBef>
              <a:spcAft>
                <a:spcPts val="0"/>
              </a:spcAft>
              <a:buSzPts val="1400"/>
              <a:buNone/>
              <a:defRPr b="1"/>
            </a:lvl3pPr>
            <a:lvl4pPr lvl="3">
              <a:spcBef>
                <a:spcPts val="1600"/>
              </a:spcBef>
              <a:spcAft>
                <a:spcPts val="0"/>
              </a:spcAft>
              <a:buSzPts val="1400"/>
              <a:buNone/>
              <a:defRPr b="1"/>
            </a:lvl4pPr>
            <a:lvl5pPr lvl="4">
              <a:spcBef>
                <a:spcPts val="1600"/>
              </a:spcBef>
              <a:spcAft>
                <a:spcPts val="0"/>
              </a:spcAft>
              <a:buSzPts val="1400"/>
              <a:buNone/>
              <a:defRPr b="1"/>
            </a:lvl5pPr>
            <a:lvl6pPr lvl="5">
              <a:spcBef>
                <a:spcPts val="1600"/>
              </a:spcBef>
              <a:spcAft>
                <a:spcPts val="0"/>
              </a:spcAft>
              <a:buSzPts val="1400"/>
              <a:buNone/>
              <a:defRPr b="1"/>
            </a:lvl6pPr>
            <a:lvl7pPr lvl="6">
              <a:spcBef>
                <a:spcPts val="1600"/>
              </a:spcBef>
              <a:spcAft>
                <a:spcPts val="0"/>
              </a:spcAft>
              <a:buSzPts val="1400"/>
              <a:buNone/>
              <a:defRPr b="1"/>
            </a:lvl7pPr>
            <a:lvl8pPr lvl="7">
              <a:spcBef>
                <a:spcPts val="1600"/>
              </a:spcBef>
              <a:spcAft>
                <a:spcPts val="0"/>
              </a:spcAft>
              <a:buSzPts val="1400"/>
              <a:buNone/>
              <a:defRPr b="1"/>
            </a:lvl8pPr>
            <a:lvl9pPr lvl="8">
              <a:spcBef>
                <a:spcPts val="1600"/>
              </a:spcBef>
              <a:spcAft>
                <a:spcPts val="1600"/>
              </a:spcAft>
              <a:buSzPts val="1400"/>
              <a:buNone/>
              <a:defRPr b="1"/>
            </a:lvl9pPr>
          </a:lstStyle>
          <a:p>
            <a:endParaRPr/>
          </a:p>
        </p:txBody>
      </p:sp>
      <p:sp>
        <p:nvSpPr>
          <p:cNvPr id="407" name="Google Shape;407;p51"/>
          <p:cNvSpPr txBox="1">
            <a:spLocks noGrp="1"/>
          </p:cNvSpPr>
          <p:nvPr>
            <p:ph type="body" idx="2"/>
          </p:nvPr>
        </p:nvSpPr>
        <p:spPr>
          <a:xfrm>
            <a:off x="3298225" y="1137875"/>
            <a:ext cx="5481900" cy="391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Horizontal 1/2 with Text">
  <p:cSld name="ONE_COLUMN_TEXT">
    <p:spTree>
      <p:nvGrpSpPr>
        <p:cNvPr id="1" name="Shape 408"/>
        <p:cNvGrpSpPr/>
        <p:nvPr/>
      </p:nvGrpSpPr>
      <p:grpSpPr>
        <a:xfrm>
          <a:off x="0" y="0"/>
          <a:ext cx="0" cy="0"/>
          <a:chOff x="0" y="0"/>
          <a:chExt cx="0" cy="0"/>
        </a:xfrm>
      </p:grpSpPr>
      <p:sp>
        <p:nvSpPr>
          <p:cNvPr id="409" name="Google Shape;409;p52"/>
          <p:cNvSpPr/>
          <p:nvPr/>
        </p:nvSpPr>
        <p:spPr>
          <a:xfrm rot="10800000">
            <a:off x="4579625" y="298975"/>
            <a:ext cx="4572900" cy="4852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10" name="Google Shape;410;p52"/>
          <p:cNvPicPr preferRelativeResize="0"/>
          <p:nvPr/>
        </p:nvPicPr>
        <p:blipFill rotWithShape="1">
          <a:blip r:embed="rId2">
            <a:alphaModFix/>
          </a:blip>
          <a:srcRect l="44420"/>
          <a:stretch/>
        </p:blipFill>
        <p:spPr>
          <a:xfrm flipH="1">
            <a:off x="0" y="2215300"/>
            <a:ext cx="4541850" cy="2928424"/>
          </a:xfrm>
          <a:prstGeom prst="rect">
            <a:avLst/>
          </a:prstGeom>
          <a:noFill/>
          <a:ln>
            <a:noFill/>
          </a:ln>
        </p:spPr>
      </p:pic>
      <p:sp>
        <p:nvSpPr>
          <p:cNvPr id="411" name="Google Shape;411;p52"/>
          <p:cNvSpPr/>
          <p:nvPr/>
        </p:nvSpPr>
        <p:spPr>
          <a:xfrm>
            <a:off x="0" y="0"/>
            <a:ext cx="9144000" cy="2873700"/>
          </a:xfrm>
          <a:prstGeom prst="rect">
            <a:avLst/>
          </a:prstGeom>
          <a:gradFill>
            <a:gsLst>
              <a:gs pos="0">
                <a:srgbClr val="FFFFFF"/>
              </a:gs>
              <a:gs pos="100000">
                <a:srgbClr val="FAFFFF"/>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 name="Google Shape;412;p52"/>
          <p:cNvSpPr txBox="1">
            <a:spLocks noGrp="1"/>
          </p:cNvSpPr>
          <p:nvPr>
            <p:ph type="title"/>
          </p:nvPr>
        </p:nvSpPr>
        <p:spPr>
          <a:xfrm>
            <a:off x="272950" y="1171425"/>
            <a:ext cx="3996000" cy="1986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3" name="Google Shape;413;p52"/>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14" name="Google Shape;414;p52"/>
          <p:cNvPicPr preferRelativeResize="0"/>
          <p:nvPr/>
        </p:nvPicPr>
        <p:blipFill>
          <a:blip r:embed="rId3">
            <a:alphaModFix/>
          </a:blip>
          <a:stretch>
            <a:fillRect/>
          </a:stretch>
        </p:blipFill>
        <p:spPr>
          <a:xfrm>
            <a:off x="1836700" y="654875"/>
            <a:ext cx="868449" cy="516550"/>
          </a:xfrm>
          <a:prstGeom prst="rect">
            <a:avLst/>
          </a:prstGeom>
          <a:noFill/>
          <a:ln>
            <a:noFill/>
          </a:ln>
        </p:spPr>
      </p:pic>
      <p:sp>
        <p:nvSpPr>
          <p:cNvPr id="415" name="Google Shape;415;p52"/>
          <p:cNvSpPr/>
          <p:nvPr/>
        </p:nvSpPr>
        <p:spPr>
          <a:xfrm rot="10800000">
            <a:off x="4541850" y="260575"/>
            <a:ext cx="60300" cy="48906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16" name="Google Shape;416;p52"/>
          <p:cNvPicPr preferRelativeResize="0"/>
          <p:nvPr/>
        </p:nvPicPr>
        <p:blipFill rotWithShape="1">
          <a:blip r:embed="rId4">
            <a:alphaModFix/>
          </a:blip>
          <a:srcRect/>
          <a:stretch/>
        </p:blipFill>
        <p:spPr>
          <a:xfrm>
            <a:off x="8646600" y="4606400"/>
            <a:ext cx="488025" cy="488025"/>
          </a:xfrm>
          <a:prstGeom prst="rect">
            <a:avLst/>
          </a:prstGeom>
          <a:noFill/>
          <a:ln>
            <a:noFill/>
          </a:ln>
        </p:spPr>
      </p:pic>
      <p:sp>
        <p:nvSpPr>
          <p:cNvPr id="417" name="Google Shape;417;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18" name="Google Shape;418;p52"/>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19" name="Google Shape;419;p52"/>
          <p:cNvSpPr txBox="1">
            <a:spLocks noGrp="1"/>
          </p:cNvSpPr>
          <p:nvPr>
            <p:ph type="subTitle" idx="1"/>
          </p:nvPr>
        </p:nvSpPr>
        <p:spPr>
          <a:xfrm>
            <a:off x="4875050" y="538875"/>
            <a:ext cx="3888900" cy="765900"/>
          </a:xfrm>
          <a:prstGeom prst="rect">
            <a:avLst/>
          </a:prstGeom>
        </p:spPr>
        <p:txBody>
          <a:bodyPr spcFirstLastPara="1" wrap="square" lIns="91425" tIns="91425" rIns="91425" bIns="91425" anchor="t" anchorCtr="0">
            <a:noAutofit/>
          </a:bodyPr>
          <a:lstStyle>
            <a:lvl1pPr lvl="0">
              <a:spcBef>
                <a:spcPts val="0"/>
              </a:spcBef>
              <a:spcAft>
                <a:spcPts val="0"/>
              </a:spcAft>
              <a:buClr>
                <a:srgbClr val="3D4551"/>
              </a:buClr>
              <a:buSzPts val="1800"/>
              <a:buFont typeface="Roboto"/>
              <a:buNone/>
              <a:defRPr b="1">
                <a:solidFill>
                  <a:srgbClr val="3D4551"/>
                </a:solidFill>
                <a:latin typeface="Roboto"/>
                <a:ea typeface="Roboto"/>
                <a:cs typeface="Roboto"/>
                <a:sym typeface="Roboto"/>
              </a:defRPr>
            </a:lvl1pPr>
            <a:lvl2pPr lvl="1">
              <a:spcBef>
                <a:spcPts val="1600"/>
              </a:spcBef>
              <a:spcAft>
                <a:spcPts val="0"/>
              </a:spcAft>
              <a:buSzPts val="1400"/>
              <a:buNone/>
              <a:defRPr b="1"/>
            </a:lvl2pPr>
            <a:lvl3pPr lvl="2">
              <a:spcBef>
                <a:spcPts val="1600"/>
              </a:spcBef>
              <a:spcAft>
                <a:spcPts val="0"/>
              </a:spcAft>
              <a:buSzPts val="1400"/>
              <a:buNone/>
              <a:defRPr b="1"/>
            </a:lvl3pPr>
            <a:lvl4pPr lvl="3">
              <a:spcBef>
                <a:spcPts val="1600"/>
              </a:spcBef>
              <a:spcAft>
                <a:spcPts val="0"/>
              </a:spcAft>
              <a:buSzPts val="1400"/>
              <a:buNone/>
              <a:defRPr b="1"/>
            </a:lvl4pPr>
            <a:lvl5pPr lvl="4">
              <a:spcBef>
                <a:spcPts val="1600"/>
              </a:spcBef>
              <a:spcAft>
                <a:spcPts val="0"/>
              </a:spcAft>
              <a:buSzPts val="1400"/>
              <a:buNone/>
              <a:defRPr b="1"/>
            </a:lvl5pPr>
            <a:lvl6pPr lvl="5">
              <a:spcBef>
                <a:spcPts val="1600"/>
              </a:spcBef>
              <a:spcAft>
                <a:spcPts val="0"/>
              </a:spcAft>
              <a:buSzPts val="1400"/>
              <a:buNone/>
              <a:defRPr b="1"/>
            </a:lvl6pPr>
            <a:lvl7pPr lvl="6">
              <a:spcBef>
                <a:spcPts val="1600"/>
              </a:spcBef>
              <a:spcAft>
                <a:spcPts val="0"/>
              </a:spcAft>
              <a:buSzPts val="1400"/>
              <a:buNone/>
              <a:defRPr b="1"/>
            </a:lvl7pPr>
            <a:lvl8pPr lvl="7">
              <a:spcBef>
                <a:spcPts val="1600"/>
              </a:spcBef>
              <a:spcAft>
                <a:spcPts val="0"/>
              </a:spcAft>
              <a:buSzPts val="1400"/>
              <a:buNone/>
              <a:defRPr b="1"/>
            </a:lvl8pPr>
            <a:lvl9pPr lvl="8">
              <a:spcBef>
                <a:spcPts val="1600"/>
              </a:spcBef>
              <a:spcAft>
                <a:spcPts val="1600"/>
              </a:spcAft>
              <a:buSzPts val="1400"/>
              <a:buNone/>
              <a:defRPr b="1"/>
            </a:lvl9pPr>
          </a:lstStyle>
          <a:p>
            <a:endParaRPr/>
          </a:p>
        </p:txBody>
      </p:sp>
      <p:sp>
        <p:nvSpPr>
          <p:cNvPr id="420" name="Google Shape;420;p52"/>
          <p:cNvSpPr txBox="1">
            <a:spLocks noGrp="1"/>
          </p:cNvSpPr>
          <p:nvPr>
            <p:ph type="body" idx="2"/>
          </p:nvPr>
        </p:nvSpPr>
        <p:spPr>
          <a:xfrm>
            <a:off x="4885830" y="1137875"/>
            <a:ext cx="3894300" cy="391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ig Quotes">
  <p:cSld name="MAIN_POINT">
    <p:bg>
      <p:bgPr>
        <a:solidFill>
          <a:srgbClr val="CBE2F8"/>
        </a:solidFill>
        <a:effectLst/>
      </p:bgPr>
    </p:bg>
    <p:spTree>
      <p:nvGrpSpPr>
        <p:cNvPr id="1" name="Shape 421"/>
        <p:cNvGrpSpPr/>
        <p:nvPr/>
      </p:nvGrpSpPr>
      <p:grpSpPr>
        <a:xfrm>
          <a:off x="0" y="0"/>
          <a:ext cx="0" cy="0"/>
          <a:chOff x="0" y="0"/>
          <a:chExt cx="0" cy="0"/>
        </a:xfrm>
      </p:grpSpPr>
      <p:sp>
        <p:nvSpPr>
          <p:cNvPr id="422" name="Google Shape;422;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23" name="Google Shape;423;p53"/>
          <p:cNvSpPr/>
          <p:nvPr/>
        </p:nvSpPr>
        <p:spPr>
          <a:xfrm>
            <a:off x="0" y="0"/>
            <a:ext cx="985800" cy="51435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24" name="Google Shape;424;p53"/>
          <p:cNvPicPr preferRelativeResize="0"/>
          <p:nvPr/>
        </p:nvPicPr>
        <p:blipFill>
          <a:blip r:embed="rId2">
            <a:alphaModFix amt="20000"/>
          </a:blip>
          <a:stretch>
            <a:fillRect/>
          </a:stretch>
        </p:blipFill>
        <p:spPr>
          <a:xfrm>
            <a:off x="1007238" y="447350"/>
            <a:ext cx="7129525" cy="4234174"/>
          </a:xfrm>
          <a:prstGeom prst="rect">
            <a:avLst/>
          </a:prstGeom>
          <a:noFill/>
          <a:ln>
            <a:noFill/>
          </a:ln>
        </p:spPr>
      </p:pic>
      <p:sp>
        <p:nvSpPr>
          <p:cNvPr id="425" name="Google Shape;425;p53"/>
          <p:cNvSpPr txBox="1">
            <a:spLocks noGrp="1"/>
          </p:cNvSpPr>
          <p:nvPr>
            <p:ph type="title"/>
          </p:nvPr>
        </p:nvSpPr>
        <p:spPr>
          <a:xfrm>
            <a:off x="1007250" y="1291200"/>
            <a:ext cx="7129500" cy="12438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A4480"/>
              </a:buClr>
              <a:buSzPts val="3600"/>
              <a:buNone/>
              <a:defRPr sz="3600">
                <a:solidFill>
                  <a:srgbClr val="1A4480"/>
                </a:solidFill>
              </a:defRPr>
            </a:lvl1pPr>
            <a:lvl2pPr lvl="1" algn="ctr">
              <a:spcBef>
                <a:spcPts val="0"/>
              </a:spcBef>
              <a:spcAft>
                <a:spcPts val="0"/>
              </a:spcAft>
              <a:buClr>
                <a:srgbClr val="FFFFFF"/>
              </a:buClr>
              <a:buSzPts val="3600"/>
              <a:buNone/>
              <a:defRPr sz="3600">
                <a:solidFill>
                  <a:srgbClr val="FFFFFF"/>
                </a:solidFill>
              </a:defRPr>
            </a:lvl2pPr>
            <a:lvl3pPr lvl="2" algn="ctr">
              <a:spcBef>
                <a:spcPts val="0"/>
              </a:spcBef>
              <a:spcAft>
                <a:spcPts val="0"/>
              </a:spcAft>
              <a:buClr>
                <a:srgbClr val="FFFFFF"/>
              </a:buClr>
              <a:buSzPts val="3600"/>
              <a:buNone/>
              <a:defRPr sz="3600">
                <a:solidFill>
                  <a:srgbClr val="FFFFFF"/>
                </a:solidFill>
              </a:defRPr>
            </a:lvl3pPr>
            <a:lvl4pPr lvl="3" algn="ctr">
              <a:spcBef>
                <a:spcPts val="0"/>
              </a:spcBef>
              <a:spcAft>
                <a:spcPts val="0"/>
              </a:spcAft>
              <a:buClr>
                <a:srgbClr val="FFFFFF"/>
              </a:buClr>
              <a:buSzPts val="3600"/>
              <a:buNone/>
              <a:defRPr sz="3600">
                <a:solidFill>
                  <a:srgbClr val="FFFFFF"/>
                </a:solidFill>
              </a:defRPr>
            </a:lvl4pPr>
            <a:lvl5pPr lvl="4" algn="ctr">
              <a:spcBef>
                <a:spcPts val="0"/>
              </a:spcBef>
              <a:spcAft>
                <a:spcPts val="0"/>
              </a:spcAft>
              <a:buClr>
                <a:srgbClr val="FFFFFF"/>
              </a:buClr>
              <a:buSzPts val="3600"/>
              <a:buNone/>
              <a:defRPr sz="3600">
                <a:solidFill>
                  <a:srgbClr val="FFFFFF"/>
                </a:solidFill>
              </a:defRPr>
            </a:lvl5pPr>
            <a:lvl6pPr lvl="5" algn="ctr">
              <a:spcBef>
                <a:spcPts val="0"/>
              </a:spcBef>
              <a:spcAft>
                <a:spcPts val="0"/>
              </a:spcAft>
              <a:buClr>
                <a:srgbClr val="FFFFFF"/>
              </a:buClr>
              <a:buSzPts val="3600"/>
              <a:buNone/>
              <a:defRPr sz="3600">
                <a:solidFill>
                  <a:srgbClr val="FFFFFF"/>
                </a:solidFill>
              </a:defRPr>
            </a:lvl6pPr>
            <a:lvl7pPr lvl="6" algn="ctr">
              <a:spcBef>
                <a:spcPts val="0"/>
              </a:spcBef>
              <a:spcAft>
                <a:spcPts val="0"/>
              </a:spcAft>
              <a:buClr>
                <a:srgbClr val="FFFFFF"/>
              </a:buClr>
              <a:buSzPts val="3600"/>
              <a:buNone/>
              <a:defRPr sz="3600">
                <a:solidFill>
                  <a:srgbClr val="FFFFFF"/>
                </a:solidFill>
              </a:defRPr>
            </a:lvl7pPr>
            <a:lvl8pPr lvl="7" algn="ctr">
              <a:spcBef>
                <a:spcPts val="0"/>
              </a:spcBef>
              <a:spcAft>
                <a:spcPts val="0"/>
              </a:spcAft>
              <a:buClr>
                <a:srgbClr val="FFFFFF"/>
              </a:buClr>
              <a:buSzPts val="3600"/>
              <a:buNone/>
              <a:defRPr sz="3600">
                <a:solidFill>
                  <a:srgbClr val="FFFFFF"/>
                </a:solidFill>
              </a:defRPr>
            </a:lvl8pPr>
            <a:lvl9pPr lvl="8" algn="ctr">
              <a:spcBef>
                <a:spcPts val="0"/>
              </a:spcBef>
              <a:spcAft>
                <a:spcPts val="0"/>
              </a:spcAft>
              <a:buClr>
                <a:srgbClr val="FFFFFF"/>
              </a:buClr>
              <a:buSzPts val="3600"/>
              <a:buNone/>
              <a:defRPr sz="3600">
                <a:solidFill>
                  <a:srgbClr val="FFFFFF"/>
                </a:solidFill>
              </a:defRPr>
            </a:lvl9pPr>
          </a:lstStyle>
          <a:p>
            <a:endParaRPr/>
          </a:p>
        </p:txBody>
      </p:sp>
      <p:pic>
        <p:nvPicPr>
          <p:cNvPr id="426" name="Google Shape;426;p53"/>
          <p:cNvPicPr preferRelativeResize="0"/>
          <p:nvPr/>
        </p:nvPicPr>
        <p:blipFill>
          <a:blip r:embed="rId3">
            <a:alphaModFix/>
          </a:blip>
          <a:stretch>
            <a:fillRect/>
          </a:stretch>
        </p:blipFill>
        <p:spPr>
          <a:xfrm>
            <a:off x="212300" y="212300"/>
            <a:ext cx="2588325" cy="2588324"/>
          </a:xfrm>
          <a:prstGeom prst="rect">
            <a:avLst/>
          </a:prstGeom>
          <a:noFill/>
          <a:ln>
            <a:noFill/>
          </a:ln>
        </p:spPr>
      </p:pic>
      <p:pic>
        <p:nvPicPr>
          <p:cNvPr id="427" name="Google Shape;427;p53"/>
          <p:cNvPicPr preferRelativeResize="0"/>
          <p:nvPr/>
        </p:nvPicPr>
        <p:blipFill>
          <a:blip r:embed="rId4">
            <a:alphaModFix amt="90000"/>
          </a:blip>
          <a:stretch>
            <a:fillRect/>
          </a:stretch>
        </p:blipFill>
        <p:spPr>
          <a:xfrm rot="10800000">
            <a:off x="304802" y="288502"/>
            <a:ext cx="1559825" cy="1303900"/>
          </a:xfrm>
          <a:prstGeom prst="rect">
            <a:avLst/>
          </a:prstGeom>
          <a:noFill/>
          <a:ln>
            <a:noFill/>
          </a:ln>
        </p:spPr>
      </p:pic>
      <p:pic>
        <p:nvPicPr>
          <p:cNvPr id="428" name="Google Shape;428;p53"/>
          <p:cNvPicPr preferRelativeResize="0"/>
          <p:nvPr/>
        </p:nvPicPr>
        <p:blipFill>
          <a:blip r:embed="rId4">
            <a:alphaModFix amt="90000"/>
          </a:blip>
          <a:stretch>
            <a:fillRect/>
          </a:stretch>
        </p:blipFill>
        <p:spPr>
          <a:xfrm>
            <a:off x="7279377" y="3555702"/>
            <a:ext cx="1559825" cy="1303900"/>
          </a:xfrm>
          <a:prstGeom prst="rect">
            <a:avLst/>
          </a:prstGeom>
          <a:noFill/>
          <a:ln>
            <a:noFill/>
          </a:ln>
        </p:spPr>
      </p:pic>
      <p:sp>
        <p:nvSpPr>
          <p:cNvPr id="429" name="Google Shape;429;p53"/>
          <p:cNvSpPr txBox="1">
            <a:spLocks noGrp="1"/>
          </p:cNvSpPr>
          <p:nvPr>
            <p:ph type="subTitle" idx="1"/>
          </p:nvPr>
        </p:nvSpPr>
        <p:spPr>
          <a:xfrm>
            <a:off x="1918050" y="2881800"/>
            <a:ext cx="5307900" cy="9705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2378C3"/>
              </a:buClr>
              <a:buSzPts val="2100"/>
              <a:buNone/>
              <a:defRPr sz="2100">
                <a:solidFill>
                  <a:srgbClr val="2378C3"/>
                </a:solidFill>
              </a:defRPr>
            </a:lvl1pPr>
            <a:lvl2pPr lvl="1">
              <a:spcBef>
                <a:spcPts val="1600"/>
              </a:spcBef>
              <a:spcAft>
                <a:spcPts val="0"/>
              </a:spcAft>
              <a:buClr>
                <a:srgbClr val="2378C3"/>
              </a:buClr>
              <a:buSzPts val="1700"/>
              <a:buNone/>
              <a:defRPr sz="1700">
                <a:solidFill>
                  <a:srgbClr val="2378C3"/>
                </a:solidFill>
              </a:defRPr>
            </a:lvl2pPr>
            <a:lvl3pPr lvl="2">
              <a:spcBef>
                <a:spcPts val="1600"/>
              </a:spcBef>
              <a:spcAft>
                <a:spcPts val="0"/>
              </a:spcAft>
              <a:buClr>
                <a:srgbClr val="2378C3"/>
              </a:buClr>
              <a:buSzPts val="1700"/>
              <a:buNone/>
              <a:defRPr sz="1700">
                <a:solidFill>
                  <a:srgbClr val="2378C3"/>
                </a:solidFill>
              </a:defRPr>
            </a:lvl3pPr>
            <a:lvl4pPr lvl="3">
              <a:spcBef>
                <a:spcPts val="1600"/>
              </a:spcBef>
              <a:spcAft>
                <a:spcPts val="0"/>
              </a:spcAft>
              <a:buClr>
                <a:srgbClr val="2378C3"/>
              </a:buClr>
              <a:buSzPts val="1700"/>
              <a:buNone/>
              <a:defRPr sz="1700">
                <a:solidFill>
                  <a:srgbClr val="2378C3"/>
                </a:solidFill>
              </a:defRPr>
            </a:lvl4pPr>
            <a:lvl5pPr lvl="4">
              <a:spcBef>
                <a:spcPts val="1600"/>
              </a:spcBef>
              <a:spcAft>
                <a:spcPts val="0"/>
              </a:spcAft>
              <a:buClr>
                <a:srgbClr val="2378C3"/>
              </a:buClr>
              <a:buSzPts val="1700"/>
              <a:buNone/>
              <a:defRPr sz="1700">
                <a:solidFill>
                  <a:srgbClr val="2378C3"/>
                </a:solidFill>
              </a:defRPr>
            </a:lvl5pPr>
            <a:lvl6pPr lvl="5">
              <a:spcBef>
                <a:spcPts val="1600"/>
              </a:spcBef>
              <a:spcAft>
                <a:spcPts val="0"/>
              </a:spcAft>
              <a:buClr>
                <a:srgbClr val="2378C3"/>
              </a:buClr>
              <a:buSzPts val="1700"/>
              <a:buNone/>
              <a:defRPr sz="1700">
                <a:solidFill>
                  <a:srgbClr val="2378C3"/>
                </a:solidFill>
              </a:defRPr>
            </a:lvl6pPr>
            <a:lvl7pPr lvl="6">
              <a:spcBef>
                <a:spcPts val="1600"/>
              </a:spcBef>
              <a:spcAft>
                <a:spcPts val="0"/>
              </a:spcAft>
              <a:buClr>
                <a:srgbClr val="2378C3"/>
              </a:buClr>
              <a:buSzPts val="1700"/>
              <a:buNone/>
              <a:defRPr sz="1700">
                <a:solidFill>
                  <a:srgbClr val="2378C3"/>
                </a:solidFill>
              </a:defRPr>
            </a:lvl7pPr>
            <a:lvl8pPr lvl="7">
              <a:spcBef>
                <a:spcPts val="1600"/>
              </a:spcBef>
              <a:spcAft>
                <a:spcPts val="0"/>
              </a:spcAft>
              <a:buClr>
                <a:srgbClr val="2378C3"/>
              </a:buClr>
              <a:buSzPts val="1700"/>
              <a:buNone/>
              <a:defRPr sz="1700">
                <a:solidFill>
                  <a:srgbClr val="2378C3"/>
                </a:solidFill>
              </a:defRPr>
            </a:lvl8pPr>
            <a:lvl9pPr lvl="8">
              <a:spcBef>
                <a:spcPts val="1600"/>
              </a:spcBef>
              <a:spcAft>
                <a:spcPts val="1600"/>
              </a:spcAft>
              <a:buClr>
                <a:srgbClr val="2378C3"/>
              </a:buClr>
              <a:buSzPts val="1700"/>
              <a:buNone/>
              <a:defRPr sz="1700">
                <a:solidFill>
                  <a:srgbClr val="2378C3"/>
                </a:solidFill>
              </a:defRPr>
            </a:lvl9pPr>
          </a:lstStyle>
          <a:p>
            <a:endParaRPr/>
          </a:p>
        </p:txBody>
      </p:sp>
      <p:cxnSp>
        <p:nvCxnSpPr>
          <p:cNvPr id="430" name="Google Shape;430;p53"/>
          <p:cNvCxnSpPr/>
          <p:nvPr/>
        </p:nvCxnSpPr>
        <p:spPr>
          <a:xfrm>
            <a:off x="2999550" y="2723850"/>
            <a:ext cx="3144900" cy="0"/>
          </a:xfrm>
          <a:prstGeom prst="straightConnector1">
            <a:avLst/>
          </a:prstGeom>
          <a:noFill/>
          <a:ln w="38100" cap="flat" cmpd="sng">
            <a:solidFill>
              <a:srgbClr val="2378C3"/>
            </a:solidFill>
            <a:prstDash val="solid"/>
            <a:round/>
            <a:headEnd type="none" w="med" len="med"/>
            <a:tailEnd type="none" w="med" len="med"/>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able Slide 4x4">
  <p:cSld name="SECTION_TITLE_AND_DESCRIPTION">
    <p:spTree>
      <p:nvGrpSpPr>
        <p:cNvPr id="1" name="Shape 431"/>
        <p:cNvGrpSpPr/>
        <p:nvPr/>
      </p:nvGrpSpPr>
      <p:grpSpPr>
        <a:xfrm>
          <a:off x="0" y="0"/>
          <a:ext cx="0" cy="0"/>
          <a:chOff x="0" y="0"/>
          <a:chExt cx="0" cy="0"/>
        </a:xfrm>
      </p:grpSpPr>
      <p:sp>
        <p:nvSpPr>
          <p:cNvPr id="432" name="Google Shape;432;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33" name="Google Shape;433;p54"/>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34" name="Google Shape;434;p54"/>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35" name="Google Shape;435;p54"/>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36" name="Google Shape;436;p54"/>
          <p:cNvPicPr preferRelativeResize="0"/>
          <p:nvPr/>
        </p:nvPicPr>
        <p:blipFill>
          <a:blip r:embed="rId2">
            <a:alphaModFix/>
          </a:blip>
          <a:stretch>
            <a:fillRect/>
          </a:stretch>
        </p:blipFill>
        <p:spPr>
          <a:xfrm>
            <a:off x="7963850" y="473100"/>
            <a:ext cx="868449" cy="516550"/>
          </a:xfrm>
          <a:prstGeom prst="rect">
            <a:avLst/>
          </a:prstGeom>
          <a:noFill/>
          <a:ln>
            <a:noFill/>
          </a:ln>
        </p:spPr>
      </p:pic>
      <p:graphicFrame>
        <p:nvGraphicFramePr>
          <p:cNvPr id="437" name="Google Shape;437;p54"/>
          <p:cNvGraphicFramePr/>
          <p:nvPr/>
        </p:nvGraphicFramePr>
        <p:xfrm>
          <a:off x="311700" y="1381350"/>
          <a:ext cx="3000000" cy="3000000"/>
        </p:xfrm>
        <a:graphic>
          <a:graphicData uri="http://schemas.openxmlformats.org/drawingml/2006/table">
            <a:tbl>
              <a:tblPr>
                <a:noFill/>
                <a:tableStyleId>{1372A1D6-A3A3-461A-97C8-ACC36A0AE031}</a:tableStyleId>
              </a:tblPr>
              <a:tblGrid>
                <a:gridCol w="1576650">
                  <a:extLst>
                    <a:ext uri="{9D8B030D-6E8A-4147-A177-3AD203B41FA5}">
                      <a16:colId xmlns:a16="http://schemas.microsoft.com/office/drawing/2014/main" val="20000"/>
                    </a:ext>
                  </a:extLst>
                </a:gridCol>
                <a:gridCol w="2516800">
                  <a:extLst>
                    <a:ext uri="{9D8B030D-6E8A-4147-A177-3AD203B41FA5}">
                      <a16:colId xmlns:a16="http://schemas.microsoft.com/office/drawing/2014/main" val="20001"/>
                    </a:ext>
                  </a:extLst>
                </a:gridCol>
                <a:gridCol w="2183225">
                  <a:extLst>
                    <a:ext uri="{9D8B030D-6E8A-4147-A177-3AD203B41FA5}">
                      <a16:colId xmlns:a16="http://schemas.microsoft.com/office/drawing/2014/main" val="20002"/>
                    </a:ext>
                  </a:extLst>
                </a:gridCol>
                <a:gridCol w="2092225">
                  <a:extLst>
                    <a:ext uri="{9D8B030D-6E8A-4147-A177-3AD203B41FA5}">
                      <a16:colId xmlns:a16="http://schemas.microsoft.com/office/drawing/2014/main" val="20003"/>
                    </a:ext>
                  </a:extLst>
                </a:gridCol>
              </a:tblGrid>
              <a:tr h="52177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extLst>
                  <a:ext uri="{0D108BD9-81ED-4DB2-BD59-A6C34878D82A}">
                    <a16:rowId xmlns:a16="http://schemas.microsoft.com/office/drawing/2014/main" val="10000"/>
                  </a:ext>
                </a:extLst>
              </a:tr>
              <a:tr h="92002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1"/>
                  </a:ext>
                </a:extLst>
              </a:tr>
              <a:tr h="92002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2"/>
                  </a:ext>
                </a:extLst>
              </a:tr>
              <a:tr h="92002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able Slide 5x5">
  <p:cSld name="SECTION_TITLE_AND_DESCRIPTION_1">
    <p:spTree>
      <p:nvGrpSpPr>
        <p:cNvPr id="1" name="Shape 438"/>
        <p:cNvGrpSpPr/>
        <p:nvPr/>
      </p:nvGrpSpPr>
      <p:grpSpPr>
        <a:xfrm>
          <a:off x="0" y="0"/>
          <a:ext cx="0" cy="0"/>
          <a:chOff x="0" y="0"/>
          <a:chExt cx="0" cy="0"/>
        </a:xfrm>
      </p:grpSpPr>
      <p:sp>
        <p:nvSpPr>
          <p:cNvPr id="439" name="Google Shape;439;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40" name="Google Shape;440;p55"/>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1" name="Google Shape;441;p55"/>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42" name="Google Shape;442;p55"/>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43" name="Google Shape;443;p55"/>
          <p:cNvPicPr preferRelativeResize="0"/>
          <p:nvPr/>
        </p:nvPicPr>
        <p:blipFill>
          <a:blip r:embed="rId2">
            <a:alphaModFix/>
          </a:blip>
          <a:stretch>
            <a:fillRect/>
          </a:stretch>
        </p:blipFill>
        <p:spPr>
          <a:xfrm>
            <a:off x="7963850" y="473100"/>
            <a:ext cx="868449" cy="516550"/>
          </a:xfrm>
          <a:prstGeom prst="rect">
            <a:avLst/>
          </a:prstGeom>
          <a:noFill/>
          <a:ln>
            <a:noFill/>
          </a:ln>
        </p:spPr>
      </p:pic>
      <p:graphicFrame>
        <p:nvGraphicFramePr>
          <p:cNvPr id="444" name="Google Shape;444;p55"/>
          <p:cNvGraphicFramePr/>
          <p:nvPr/>
        </p:nvGraphicFramePr>
        <p:xfrm>
          <a:off x="311700" y="1381350"/>
          <a:ext cx="3000000" cy="3000000"/>
        </p:xfrm>
        <a:graphic>
          <a:graphicData uri="http://schemas.openxmlformats.org/drawingml/2006/table">
            <a:tbl>
              <a:tblPr>
                <a:noFill/>
                <a:tableStyleId>{1372A1D6-A3A3-461A-97C8-ACC36A0AE031}</a:tableStyleId>
              </a:tblPr>
              <a:tblGrid>
                <a:gridCol w="1261325">
                  <a:extLst>
                    <a:ext uri="{9D8B030D-6E8A-4147-A177-3AD203B41FA5}">
                      <a16:colId xmlns:a16="http://schemas.microsoft.com/office/drawing/2014/main" val="20000"/>
                    </a:ext>
                  </a:extLst>
                </a:gridCol>
                <a:gridCol w="2013450">
                  <a:extLst>
                    <a:ext uri="{9D8B030D-6E8A-4147-A177-3AD203B41FA5}">
                      <a16:colId xmlns:a16="http://schemas.microsoft.com/office/drawing/2014/main" val="20001"/>
                    </a:ext>
                  </a:extLst>
                </a:gridCol>
                <a:gridCol w="1746575">
                  <a:extLst>
                    <a:ext uri="{9D8B030D-6E8A-4147-A177-3AD203B41FA5}">
                      <a16:colId xmlns:a16="http://schemas.microsoft.com/office/drawing/2014/main" val="20002"/>
                    </a:ext>
                  </a:extLst>
                </a:gridCol>
                <a:gridCol w="1673775">
                  <a:extLst>
                    <a:ext uri="{9D8B030D-6E8A-4147-A177-3AD203B41FA5}">
                      <a16:colId xmlns:a16="http://schemas.microsoft.com/office/drawing/2014/main" val="20003"/>
                    </a:ext>
                  </a:extLst>
                </a:gridCol>
                <a:gridCol w="1673775">
                  <a:extLst>
                    <a:ext uri="{9D8B030D-6E8A-4147-A177-3AD203B41FA5}">
                      <a16:colId xmlns:a16="http://schemas.microsoft.com/office/drawing/2014/main" val="20004"/>
                    </a:ext>
                  </a:extLst>
                </a:gridCol>
              </a:tblGrid>
              <a:tr h="40752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CBE2F8"/>
                    </a:solidFill>
                  </a:tcPr>
                </a:tc>
                <a:extLst>
                  <a:ext uri="{0D108BD9-81ED-4DB2-BD59-A6C34878D82A}">
                    <a16:rowId xmlns:a16="http://schemas.microsoft.com/office/drawing/2014/main" val="10000"/>
                  </a:ext>
                </a:extLst>
              </a:tr>
              <a:tr h="71857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1"/>
                  </a:ext>
                </a:extLst>
              </a:tr>
              <a:tr h="71857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2"/>
                  </a:ext>
                </a:extLst>
              </a:tr>
              <a:tr h="71857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3"/>
                  </a:ext>
                </a:extLst>
              </a:tr>
              <a:tr h="718575">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solidFill>
                      <a:srgbClr val="FFE6C7"/>
                    </a:solidFill>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tc>
                  <a:txBody>
                    <a:bodyPr/>
                    <a:lstStyle/>
                    <a:p>
                      <a:pPr marL="0" lvl="0" indent="0" algn="l" rtl="0">
                        <a:spcBef>
                          <a:spcPts val="0"/>
                        </a:spcBef>
                        <a:spcAft>
                          <a:spcPts val="0"/>
                        </a:spcAft>
                        <a:buNone/>
                      </a:pPr>
                      <a:endParaRPr dirty="0"/>
                    </a:p>
                  </a:txBody>
                  <a:tcPr marL="91425" marR="91425" marT="91425" marB="91425">
                    <a:lnL w="9525" cap="flat" cmpd="sng">
                      <a:solidFill>
                        <a:srgbClr val="ABABAB"/>
                      </a:solidFill>
                      <a:prstDash val="solid"/>
                      <a:round/>
                      <a:headEnd type="none" w="sm" len="sm"/>
                      <a:tailEnd type="none" w="sm" len="sm"/>
                    </a:lnL>
                    <a:lnR w="9525" cap="flat" cmpd="sng">
                      <a:solidFill>
                        <a:srgbClr val="ABABAB"/>
                      </a:solidFill>
                      <a:prstDash val="solid"/>
                      <a:round/>
                      <a:headEnd type="none" w="sm" len="sm"/>
                      <a:tailEnd type="none" w="sm" len="sm"/>
                    </a:lnR>
                    <a:lnT w="9525" cap="flat" cmpd="sng">
                      <a:solidFill>
                        <a:srgbClr val="ABABAB"/>
                      </a:solidFill>
                      <a:prstDash val="solid"/>
                      <a:round/>
                      <a:headEnd type="none" w="sm" len="sm"/>
                      <a:tailEnd type="none" w="sm" len="sm"/>
                    </a:lnT>
                    <a:lnB w="9525" cap="flat" cmpd="sng">
                      <a:solidFill>
                        <a:srgbClr val="ABABAB"/>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 Box Comparison  ">
  <p:cSld name="CAPTION_ONLY">
    <p:spTree>
      <p:nvGrpSpPr>
        <p:cNvPr id="1" name="Shape 445"/>
        <p:cNvGrpSpPr/>
        <p:nvPr/>
      </p:nvGrpSpPr>
      <p:grpSpPr>
        <a:xfrm>
          <a:off x="0" y="0"/>
          <a:ext cx="0" cy="0"/>
          <a:chOff x="0" y="0"/>
          <a:chExt cx="0" cy="0"/>
        </a:xfrm>
      </p:grpSpPr>
      <p:sp>
        <p:nvSpPr>
          <p:cNvPr id="446" name="Google Shape;446;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47" name="Google Shape;447;p56"/>
          <p:cNvSpPr/>
          <p:nvPr/>
        </p:nvSpPr>
        <p:spPr>
          <a:xfrm>
            <a:off x="311700" y="1209325"/>
            <a:ext cx="4192200" cy="5727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8" name="Google Shape;448;p56"/>
          <p:cNvSpPr/>
          <p:nvPr/>
        </p:nvSpPr>
        <p:spPr>
          <a:xfrm>
            <a:off x="4640100" y="1209325"/>
            <a:ext cx="4192200" cy="572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9" name="Google Shape;449;p56"/>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0" name="Google Shape;450;p56"/>
          <p:cNvSpPr/>
          <p:nvPr/>
        </p:nvSpPr>
        <p:spPr>
          <a:xfrm>
            <a:off x="311700" y="1209325"/>
            <a:ext cx="4192200" cy="3697200"/>
          </a:xfrm>
          <a:prstGeom prst="rect">
            <a:avLst/>
          </a:prstGeom>
          <a:noFill/>
          <a:ln w="38100" cap="flat" cmpd="sng">
            <a:solidFill>
              <a:srgbClr val="CBE2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1" name="Google Shape;451;p56"/>
          <p:cNvSpPr/>
          <p:nvPr/>
        </p:nvSpPr>
        <p:spPr>
          <a:xfrm>
            <a:off x="4640100" y="1209325"/>
            <a:ext cx="4192200" cy="3697200"/>
          </a:xfrm>
          <a:prstGeom prst="rect">
            <a:avLst/>
          </a:prstGeom>
          <a:noFill/>
          <a:ln w="38100" cap="flat" cmpd="sng">
            <a:solidFill>
              <a:srgbClr val="FFE6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2" name="Google Shape;452;p56"/>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53" name="Google Shape;453;p56"/>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54" name="Google Shape;454;p56"/>
          <p:cNvPicPr preferRelativeResize="0"/>
          <p:nvPr/>
        </p:nvPicPr>
        <p:blipFill>
          <a:blip r:embed="rId2">
            <a:alphaModFix/>
          </a:blip>
          <a:stretch>
            <a:fillRect/>
          </a:stretch>
        </p:blipFill>
        <p:spPr>
          <a:xfrm>
            <a:off x="7963850" y="473100"/>
            <a:ext cx="868449" cy="516550"/>
          </a:xfrm>
          <a:prstGeom prst="rect">
            <a:avLst/>
          </a:prstGeom>
          <a:noFill/>
          <a:ln>
            <a:noFill/>
          </a:ln>
        </p:spPr>
      </p:pic>
      <p:sp>
        <p:nvSpPr>
          <p:cNvPr id="455" name="Google Shape;455;p56"/>
          <p:cNvSpPr txBox="1">
            <a:spLocks noGrp="1"/>
          </p:cNvSpPr>
          <p:nvPr>
            <p:ph type="subTitle" idx="1"/>
          </p:nvPr>
        </p:nvSpPr>
        <p:spPr>
          <a:xfrm>
            <a:off x="417025" y="1204625"/>
            <a:ext cx="3981600" cy="572700"/>
          </a:xfrm>
          <a:prstGeom prst="rect">
            <a:avLst/>
          </a:prstGeom>
        </p:spPr>
        <p:txBody>
          <a:bodyPr spcFirstLastPara="1" wrap="square" lIns="91425" tIns="274300" rIns="91425" bIns="91425" anchor="ctr" anchorCtr="0">
            <a:noAutofit/>
          </a:bodyPr>
          <a:lstStyle>
            <a:lvl1pPr lvl="0" algn="ctr">
              <a:spcBef>
                <a:spcPts val="0"/>
              </a:spcBef>
              <a:spcAft>
                <a:spcPts val="0"/>
              </a:spcAft>
              <a:buClr>
                <a:srgbClr val="1A4480"/>
              </a:buClr>
              <a:buSzPts val="1800"/>
              <a:buNone/>
              <a:defRPr b="1">
                <a:solidFill>
                  <a:srgbClr val="1A4480"/>
                </a:solidFill>
              </a:defRPr>
            </a:lvl1pPr>
            <a:lvl2pPr lvl="1">
              <a:spcBef>
                <a:spcPts val="1600"/>
              </a:spcBef>
              <a:spcAft>
                <a:spcPts val="0"/>
              </a:spcAft>
              <a:buSzPts val="1400"/>
              <a:buNone/>
              <a:defRPr b="1"/>
            </a:lvl2pPr>
            <a:lvl3pPr lvl="2">
              <a:spcBef>
                <a:spcPts val="1600"/>
              </a:spcBef>
              <a:spcAft>
                <a:spcPts val="0"/>
              </a:spcAft>
              <a:buSzPts val="1400"/>
              <a:buNone/>
              <a:defRPr b="1"/>
            </a:lvl3pPr>
            <a:lvl4pPr lvl="3">
              <a:spcBef>
                <a:spcPts val="1600"/>
              </a:spcBef>
              <a:spcAft>
                <a:spcPts val="0"/>
              </a:spcAft>
              <a:buSzPts val="1400"/>
              <a:buNone/>
              <a:defRPr b="1"/>
            </a:lvl4pPr>
            <a:lvl5pPr lvl="4">
              <a:spcBef>
                <a:spcPts val="1600"/>
              </a:spcBef>
              <a:spcAft>
                <a:spcPts val="0"/>
              </a:spcAft>
              <a:buSzPts val="1400"/>
              <a:buNone/>
              <a:defRPr b="1"/>
            </a:lvl5pPr>
            <a:lvl6pPr lvl="5">
              <a:spcBef>
                <a:spcPts val="1600"/>
              </a:spcBef>
              <a:spcAft>
                <a:spcPts val="0"/>
              </a:spcAft>
              <a:buSzPts val="1400"/>
              <a:buNone/>
              <a:defRPr b="1"/>
            </a:lvl6pPr>
            <a:lvl7pPr lvl="6">
              <a:spcBef>
                <a:spcPts val="1600"/>
              </a:spcBef>
              <a:spcAft>
                <a:spcPts val="0"/>
              </a:spcAft>
              <a:buSzPts val="1400"/>
              <a:buNone/>
              <a:defRPr b="1"/>
            </a:lvl7pPr>
            <a:lvl8pPr lvl="7">
              <a:spcBef>
                <a:spcPts val="1600"/>
              </a:spcBef>
              <a:spcAft>
                <a:spcPts val="0"/>
              </a:spcAft>
              <a:buSzPts val="1400"/>
              <a:buNone/>
              <a:defRPr b="1"/>
            </a:lvl8pPr>
            <a:lvl9pPr lvl="8">
              <a:spcBef>
                <a:spcPts val="1600"/>
              </a:spcBef>
              <a:spcAft>
                <a:spcPts val="1600"/>
              </a:spcAft>
              <a:buSzPts val="1400"/>
              <a:buNone/>
              <a:defRPr b="1"/>
            </a:lvl9pPr>
          </a:lstStyle>
          <a:p>
            <a:endParaRPr/>
          </a:p>
        </p:txBody>
      </p:sp>
      <p:sp>
        <p:nvSpPr>
          <p:cNvPr id="456" name="Google Shape;456;p56"/>
          <p:cNvSpPr txBox="1">
            <a:spLocks noGrp="1"/>
          </p:cNvSpPr>
          <p:nvPr>
            <p:ph type="subTitle" idx="2"/>
          </p:nvPr>
        </p:nvSpPr>
        <p:spPr>
          <a:xfrm>
            <a:off x="4745250" y="1204625"/>
            <a:ext cx="3981900" cy="572700"/>
          </a:xfrm>
          <a:prstGeom prst="rect">
            <a:avLst/>
          </a:prstGeom>
        </p:spPr>
        <p:txBody>
          <a:bodyPr spcFirstLastPara="1" wrap="square" lIns="91425" tIns="274300" rIns="91425" bIns="91425" anchor="ctr" anchorCtr="0">
            <a:noAutofit/>
          </a:bodyPr>
          <a:lstStyle>
            <a:lvl1pPr lvl="0" algn="ctr">
              <a:spcBef>
                <a:spcPts val="0"/>
              </a:spcBef>
              <a:spcAft>
                <a:spcPts val="0"/>
              </a:spcAft>
              <a:buClr>
                <a:srgbClr val="1A4480"/>
              </a:buClr>
              <a:buSzPts val="1800"/>
              <a:buNone/>
              <a:defRPr b="1">
                <a:solidFill>
                  <a:srgbClr val="1A4480"/>
                </a:solidFill>
              </a:defRPr>
            </a:lvl1pPr>
            <a:lvl2pPr lvl="1">
              <a:spcBef>
                <a:spcPts val="1600"/>
              </a:spcBef>
              <a:spcAft>
                <a:spcPts val="0"/>
              </a:spcAft>
              <a:buSzPts val="1400"/>
              <a:buNone/>
              <a:defRPr b="1"/>
            </a:lvl2pPr>
            <a:lvl3pPr lvl="2">
              <a:spcBef>
                <a:spcPts val="1600"/>
              </a:spcBef>
              <a:spcAft>
                <a:spcPts val="0"/>
              </a:spcAft>
              <a:buSzPts val="1400"/>
              <a:buNone/>
              <a:defRPr b="1"/>
            </a:lvl3pPr>
            <a:lvl4pPr lvl="3">
              <a:spcBef>
                <a:spcPts val="1600"/>
              </a:spcBef>
              <a:spcAft>
                <a:spcPts val="0"/>
              </a:spcAft>
              <a:buSzPts val="1400"/>
              <a:buNone/>
              <a:defRPr b="1"/>
            </a:lvl4pPr>
            <a:lvl5pPr lvl="4">
              <a:spcBef>
                <a:spcPts val="1600"/>
              </a:spcBef>
              <a:spcAft>
                <a:spcPts val="0"/>
              </a:spcAft>
              <a:buSzPts val="1400"/>
              <a:buNone/>
              <a:defRPr b="1"/>
            </a:lvl5pPr>
            <a:lvl6pPr lvl="5">
              <a:spcBef>
                <a:spcPts val="1600"/>
              </a:spcBef>
              <a:spcAft>
                <a:spcPts val="0"/>
              </a:spcAft>
              <a:buSzPts val="1400"/>
              <a:buNone/>
              <a:defRPr b="1"/>
            </a:lvl6pPr>
            <a:lvl7pPr lvl="6">
              <a:spcBef>
                <a:spcPts val="1600"/>
              </a:spcBef>
              <a:spcAft>
                <a:spcPts val="0"/>
              </a:spcAft>
              <a:buSzPts val="1400"/>
              <a:buNone/>
              <a:defRPr b="1"/>
            </a:lvl7pPr>
            <a:lvl8pPr lvl="7">
              <a:spcBef>
                <a:spcPts val="1600"/>
              </a:spcBef>
              <a:spcAft>
                <a:spcPts val="0"/>
              </a:spcAft>
              <a:buSzPts val="1400"/>
              <a:buNone/>
              <a:defRPr b="1"/>
            </a:lvl8pPr>
            <a:lvl9pPr lvl="8">
              <a:spcBef>
                <a:spcPts val="1600"/>
              </a:spcBef>
              <a:spcAft>
                <a:spcPts val="1600"/>
              </a:spcAft>
              <a:buSzPts val="1400"/>
              <a:buNone/>
              <a:defRPr b="1"/>
            </a:lvl9pPr>
          </a:lstStyle>
          <a:p>
            <a:endParaRPr/>
          </a:p>
        </p:txBody>
      </p:sp>
      <p:sp>
        <p:nvSpPr>
          <p:cNvPr id="457" name="Google Shape;457;p56"/>
          <p:cNvSpPr txBox="1">
            <a:spLocks noGrp="1"/>
          </p:cNvSpPr>
          <p:nvPr>
            <p:ph type="body" idx="3"/>
          </p:nvPr>
        </p:nvSpPr>
        <p:spPr>
          <a:xfrm>
            <a:off x="417025" y="1880350"/>
            <a:ext cx="3981900" cy="2922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58" name="Google Shape;458;p56"/>
          <p:cNvSpPr txBox="1">
            <a:spLocks noGrp="1"/>
          </p:cNvSpPr>
          <p:nvPr>
            <p:ph type="body" idx="4"/>
          </p:nvPr>
        </p:nvSpPr>
        <p:spPr>
          <a:xfrm>
            <a:off x="4745250" y="1880350"/>
            <a:ext cx="3981900" cy="2922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9"/>
        <p:cNvGrpSpPr/>
        <p:nvPr/>
      </p:nvGrpSpPr>
      <p:grpSpPr>
        <a:xfrm>
          <a:off x="0" y="0"/>
          <a:ext cx="0" cy="0"/>
          <a:chOff x="0" y="0"/>
          <a:chExt cx="0" cy="0"/>
        </a:xfrm>
      </p:grpSpPr>
      <p:sp>
        <p:nvSpPr>
          <p:cNvPr id="460" name="Google Shape;460;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
        <p:nvSpPr>
          <p:cNvPr id="461" name="Google Shape;461;p57"/>
          <p:cNvSpPr/>
          <p:nvPr/>
        </p:nvSpPr>
        <p:spPr>
          <a:xfrm>
            <a:off x="311700" y="1209325"/>
            <a:ext cx="2769000" cy="5727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57"/>
          <p:cNvSpPr/>
          <p:nvPr/>
        </p:nvSpPr>
        <p:spPr>
          <a:xfrm>
            <a:off x="6063296" y="1209325"/>
            <a:ext cx="2769000" cy="572700"/>
          </a:xfrm>
          <a:prstGeom prst="rect">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57"/>
          <p:cNvSpPr txBox="1">
            <a:spLocks noGrp="1"/>
          </p:cNvSpPr>
          <p:nvPr>
            <p:ph type="title"/>
          </p:nvPr>
        </p:nvSpPr>
        <p:spPr>
          <a:xfrm>
            <a:off x="311700" y="445025"/>
            <a:ext cx="75225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64" name="Google Shape;464;p57"/>
          <p:cNvSpPr/>
          <p:nvPr/>
        </p:nvSpPr>
        <p:spPr>
          <a:xfrm>
            <a:off x="311700" y="1209325"/>
            <a:ext cx="2769000" cy="3697200"/>
          </a:xfrm>
          <a:prstGeom prst="rect">
            <a:avLst/>
          </a:prstGeom>
          <a:noFill/>
          <a:ln w="38100" cap="flat" cmpd="sng">
            <a:solidFill>
              <a:srgbClr val="CBE2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5" name="Google Shape;465;p57"/>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66" name="Google Shape;466;p57"/>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67" name="Google Shape;467;p57"/>
          <p:cNvPicPr preferRelativeResize="0"/>
          <p:nvPr/>
        </p:nvPicPr>
        <p:blipFill>
          <a:blip r:embed="rId2">
            <a:alphaModFix/>
          </a:blip>
          <a:stretch>
            <a:fillRect/>
          </a:stretch>
        </p:blipFill>
        <p:spPr>
          <a:xfrm>
            <a:off x="7963850" y="473100"/>
            <a:ext cx="868449" cy="516550"/>
          </a:xfrm>
          <a:prstGeom prst="rect">
            <a:avLst/>
          </a:prstGeom>
          <a:noFill/>
          <a:ln>
            <a:noFill/>
          </a:ln>
        </p:spPr>
      </p:pic>
      <p:sp>
        <p:nvSpPr>
          <p:cNvPr id="468" name="Google Shape;468;p57"/>
          <p:cNvSpPr txBox="1">
            <a:spLocks noGrp="1"/>
          </p:cNvSpPr>
          <p:nvPr>
            <p:ph type="subTitle" idx="1"/>
          </p:nvPr>
        </p:nvSpPr>
        <p:spPr>
          <a:xfrm>
            <a:off x="381266" y="1204625"/>
            <a:ext cx="2629800" cy="572700"/>
          </a:xfrm>
          <a:prstGeom prst="rect">
            <a:avLst/>
          </a:prstGeom>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nSpc>
                <a:spcPct val="90000"/>
              </a:lnSpc>
              <a:spcBef>
                <a:spcPts val="1600"/>
              </a:spcBef>
              <a:spcAft>
                <a:spcPts val="0"/>
              </a:spcAft>
              <a:buSzPts val="1400"/>
              <a:buNone/>
              <a:defRPr b="1"/>
            </a:lvl2pPr>
            <a:lvl3pPr lvl="2">
              <a:lnSpc>
                <a:spcPct val="90000"/>
              </a:lnSpc>
              <a:spcBef>
                <a:spcPts val="1600"/>
              </a:spcBef>
              <a:spcAft>
                <a:spcPts val="0"/>
              </a:spcAft>
              <a:buSzPts val="1400"/>
              <a:buNone/>
              <a:defRPr b="1"/>
            </a:lvl3pPr>
            <a:lvl4pPr lvl="3">
              <a:lnSpc>
                <a:spcPct val="90000"/>
              </a:lnSpc>
              <a:spcBef>
                <a:spcPts val="1600"/>
              </a:spcBef>
              <a:spcAft>
                <a:spcPts val="0"/>
              </a:spcAft>
              <a:buSzPts val="1400"/>
              <a:buNone/>
              <a:defRPr b="1"/>
            </a:lvl4pPr>
            <a:lvl5pPr lvl="4">
              <a:lnSpc>
                <a:spcPct val="90000"/>
              </a:lnSpc>
              <a:spcBef>
                <a:spcPts val="1600"/>
              </a:spcBef>
              <a:spcAft>
                <a:spcPts val="0"/>
              </a:spcAft>
              <a:buSzPts val="1400"/>
              <a:buNone/>
              <a:defRPr b="1"/>
            </a:lvl5pPr>
            <a:lvl6pPr lvl="5">
              <a:lnSpc>
                <a:spcPct val="90000"/>
              </a:lnSpc>
              <a:spcBef>
                <a:spcPts val="1600"/>
              </a:spcBef>
              <a:spcAft>
                <a:spcPts val="0"/>
              </a:spcAft>
              <a:buSzPts val="1400"/>
              <a:buNone/>
              <a:defRPr b="1"/>
            </a:lvl6pPr>
            <a:lvl7pPr lvl="6">
              <a:lnSpc>
                <a:spcPct val="90000"/>
              </a:lnSpc>
              <a:spcBef>
                <a:spcPts val="1600"/>
              </a:spcBef>
              <a:spcAft>
                <a:spcPts val="0"/>
              </a:spcAft>
              <a:buSzPts val="1400"/>
              <a:buNone/>
              <a:defRPr b="1"/>
            </a:lvl7pPr>
            <a:lvl8pPr lvl="7">
              <a:lnSpc>
                <a:spcPct val="90000"/>
              </a:lnSpc>
              <a:spcBef>
                <a:spcPts val="1600"/>
              </a:spcBef>
              <a:spcAft>
                <a:spcPts val="0"/>
              </a:spcAft>
              <a:buSzPts val="1400"/>
              <a:buNone/>
              <a:defRPr b="1"/>
            </a:lvl8pPr>
            <a:lvl9pPr lvl="8">
              <a:lnSpc>
                <a:spcPct val="90000"/>
              </a:lnSpc>
              <a:spcBef>
                <a:spcPts val="1600"/>
              </a:spcBef>
              <a:spcAft>
                <a:spcPts val="1600"/>
              </a:spcAft>
              <a:buSzPts val="1400"/>
              <a:buNone/>
              <a:defRPr b="1"/>
            </a:lvl9pPr>
          </a:lstStyle>
          <a:p>
            <a:endParaRPr/>
          </a:p>
        </p:txBody>
      </p:sp>
      <p:sp>
        <p:nvSpPr>
          <p:cNvPr id="469" name="Google Shape;469;p57"/>
          <p:cNvSpPr txBox="1">
            <a:spLocks noGrp="1"/>
          </p:cNvSpPr>
          <p:nvPr>
            <p:ph type="subTitle" idx="2"/>
          </p:nvPr>
        </p:nvSpPr>
        <p:spPr>
          <a:xfrm>
            <a:off x="6132743" y="1204625"/>
            <a:ext cx="2630100" cy="572700"/>
          </a:xfrm>
          <a:prstGeom prst="rect">
            <a:avLst/>
          </a:prstGeom>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nSpc>
                <a:spcPct val="90000"/>
              </a:lnSpc>
              <a:spcBef>
                <a:spcPts val="1600"/>
              </a:spcBef>
              <a:spcAft>
                <a:spcPts val="0"/>
              </a:spcAft>
              <a:buSzPts val="1400"/>
              <a:buNone/>
              <a:defRPr b="1"/>
            </a:lvl2pPr>
            <a:lvl3pPr lvl="2">
              <a:lnSpc>
                <a:spcPct val="90000"/>
              </a:lnSpc>
              <a:spcBef>
                <a:spcPts val="1600"/>
              </a:spcBef>
              <a:spcAft>
                <a:spcPts val="0"/>
              </a:spcAft>
              <a:buSzPts val="1400"/>
              <a:buNone/>
              <a:defRPr b="1"/>
            </a:lvl3pPr>
            <a:lvl4pPr lvl="3">
              <a:lnSpc>
                <a:spcPct val="90000"/>
              </a:lnSpc>
              <a:spcBef>
                <a:spcPts val="1600"/>
              </a:spcBef>
              <a:spcAft>
                <a:spcPts val="0"/>
              </a:spcAft>
              <a:buSzPts val="1400"/>
              <a:buNone/>
              <a:defRPr b="1"/>
            </a:lvl4pPr>
            <a:lvl5pPr lvl="4">
              <a:lnSpc>
                <a:spcPct val="90000"/>
              </a:lnSpc>
              <a:spcBef>
                <a:spcPts val="1600"/>
              </a:spcBef>
              <a:spcAft>
                <a:spcPts val="0"/>
              </a:spcAft>
              <a:buSzPts val="1400"/>
              <a:buNone/>
              <a:defRPr b="1"/>
            </a:lvl5pPr>
            <a:lvl6pPr lvl="5">
              <a:lnSpc>
                <a:spcPct val="90000"/>
              </a:lnSpc>
              <a:spcBef>
                <a:spcPts val="1600"/>
              </a:spcBef>
              <a:spcAft>
                <a:spcPts val="0"/>
              </a:spcAft>
              <a:buSzPts val="1400"/>
              <a:buNone/>
              <a:defRPr b="1"/>
            </a:lvl6pPr>
            <a:lvl7pPr lvl="6">
              <a:lnSpc>
                <a:spcPct val="90000"/>
              </a:lnSpc>
              <a:spcBef>
                <a:spcPts val="1600"/>
              </a:spcBef>
              <a:spcAft>
                <a:spcPts val="0"/>
              </a:spcAft>
              <a:buSzPts val="1400"/>
              <a:buNone/>
              <a:defRPr b="1"/>
            </a:lvl7pPr>
            <a:lvl8pPr lvl="7">
              <a:lnSpc>
                <a:spcPct val="90000"/>
              </a:lnSpc>
              <a:spcBef>
                <a:spcPts val="1600"/>
              </a:spcBef>
              <a:spcAft>
                <a:spcPts val="0"/>
              </a:spcAft>
              <a:buSzPts val="1400"/>
              <a:buNone/>
              <a:defRPr b="1"/>
            </a:lvl8pPr>
            <a:lvl9pPr lvl="8">
              <a:lnSpc>
                <a:spcPct val="90000"/>
              </a:lnSpc>
              <a:spcBef>
                <a:spcPts val="1600"/>
              </a:spcBef>
              <a:spcAft>
                <a:spcPts val="1600"/>
              </a:spcAft>
              <a:buSzPts val="1400"/>
              <a:buNone/>
              <a:defRPr b="1"/>
            </a:lvl9pPr>
          </a:lstStyle>
          <a:p>
            <a:endParaRPr/>
          </a:p>
        </p:txBody>
      </p:sp>
      <p:sp>
        <p:nvSpPr>
          <p:cNvPr id="470" name="Google Shape;470;p57"/>
          <p:cNvSpPr txBox="1">
            <a:spLocks noGrp="1"/>
          </p:cNvSpPr>
          <p:nvPr>
            <p:ph type="body" idx="3"/>
          </p:nvPr>
        </p:nvSpPr>
        <p:spPr>
          <a:xfrm>
            <a:off x="381266" y="1880350"/>
            <a:ext cx="2630100" cy="2922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1" name="Google Shape;471;p57"/>
          <p:cNvSpPr/>
          <p:nvPr/>
        </p:nvSpPr>
        <p:spPr>
          <a:xfrm>
            <a:off x="6063296" y="1209325"/>
            <a:ext cx="2769000" cy="3697200"/>
          </a:xfrm>
          <a:prstGeom prst="rect">
            <a:avLst/>
          </a:prstGeom>
          <a:noFill/>
          <a:ln w="3810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57"/>
          <p:cNvSpPr txBox="1">
            <a:spLocks noGrp="1"/>
          </p:cNvSpPr>
          <p:nvPr>
            <p:ph type="body" idx="4"/>
          </p:nvPr>
        </p:nvSpPr>
        <p:spPr>
          <a:xfrm>
            <a:off x="6132743" y="1880350"/>
            <a:ext cx="2630100" cy="2922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3" name="Google Shape;473;p57"/>
          <p:cNvSpPr/>
          <p:nvPr/>
        </p:nvSpPr>
        <p:spPr>
          <a:xfrm>
            <a:off x="3187500" y="1209325"/>
            <a:ext cx="2769000" cy="572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57"/>
          <p:cNvSpPr/>
          <p:nvPr/>
        </p:nvSpPr>
        <p:spPr>
          <a:xfrm>
            <a:off x="3187500" y="1209325"/>
            <a:ext cx="2769000" cy="3697200"/>
          </a:xfrm>
          <a:prstGeom prst="rect">
            <a:avLst/>
          </a:prstGeom>
          <a:noFill/>
          <a:ln w="38100" cap="flat" cmpd="sng">
            <a:solidFill>
              <a:srgbClr val="FFE6C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57"/>
          <p:cNvSpPr txBox="1">
            <a:spLocks noGrp="1"/>
          </p:cNvSpPr>
          <p:nvPr>
            <p:ph type="subTitle" idx="5"/>
          </p:nvPr>
        </p:nvSpPr>
        <p:spPr>
          <a:xfrm>
            <a:off x="3257066" y="1204625"/>
            <a:ext cx="2629800" cy="572700"/>
          </a:xfrm>
          <a:prstGeom prst="rect">
            <a:avLst/>
          </a:prstGeom>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nSpc>
                <a:spcPct val="90000"/>
              </a:lnSpc>
              <a:spcBef>
                <a:spcPts val="1600"/>
              </a:spcBef>
              <a:spcAft>
                <a:spcPts val="0"/>
              </a:spcAft>
              <a:buSzPts val="1400"/>
              <a:buNone/>
              <a:defRPr b="1"/>
            </a:lvl2pPr>
            <a:lvl3pPr lvl="2">
              <a:lnSpc>
                <a:spcPct val="90000"/>
              </a:lnSpc>
              <a:spcBef>
                <a:spcPts val="1600"/>
              </a:spcBef>
              <a:spcAft>
                <a:spcPts val="0"/>
              </a:spcAft>
              <a:buSzPts val="1400"/>
              <a:buNone/>
              <a:defRPr b="1"/>
            </a:lvl3pPr>
            <a:lvl4pPr lvl="3">
              <a:lnSpc>
                <a:spcPct val="90000"/>
              </a:lnSpc>
              <a:spcBef>
                <a:spcPts val="1600"/>
              </a:spcBef>
              <a:spcAft>
                <a:spcPts val="0"/>
              </a:spcAft>
              <a:buSzPts val="1400"/>
              <a:buNone/>
              <a:defRPr b="1"/>
            </a:lvl4pPr>
            <a:lvl5pPr lvl="4">
              <a:lnSpc>
                <a:spcPct val="90000"/>
              </a:lnSpc>
              <a:spcBef>
                <a:spcPts val="1600"/>
              </a:spcBef>
              <a:spcAft>
                <a:spcPts val="0"/>
              </a:spcAft>
              <a:buSzPts val="1400"/>
              <a:buNone/>
              <a:defRPr b="1"/>
            </a:lvl5pPr>
            <a:lvl6pPr lvl="5">
              <a:lnSpc>
                <a:spcPct val="90000"/>
              </a:lnSpc>
              <a:spcBef>
                <a:spcPts val="1600"/>
              </a:spcBef>
              <a:spcAft>
                <a:spcPts val="0"/>
              </a:spcAft>
              <a:buSzPts val="1400"/>
              <a:buNone/>
              <a:defRPr b="1"/>
            </a:lvl6pPr>
            <a:lvl7pPr lvl="6">
              <a:lnSpc>
                <a:spcPct val="90000"/>
              </a:lnSpc>
              <a:spcBef>
                <a:spcPts val="1600"/>
              </a:spcBef>
              <a:spcAft>
                <a:spcPts val="0"/>
              </a:spcAft>
              <a:buSzPts val="1400"/>
              <a:buNone/>
              <a:defRPr b="1"/>
            </a:lvl7pPr>
            <a:lvl8pPr lvl="7">
              <a:lnSpc>
                <a:spcPct val="90000"/>
              </a:lnSpc>
              <a:spcBef>
                <a:spcPts val="1600"/>
              </a:spcBef>
              <a:spcAft>
                <a:spcPts val="0"/>
              </a:spcAft>
              <a:buSzPts val="1400"/>
              <a:buNone/>
              <a:defRPr b="1"/>
            </a:lvl8pPr>
            <a:lvl9pPr lvl="8">
              <a:lnSpc>
                <a:spcPct val="90000"/>
              </a:lnSpc>
              <a:spcBef>
                <a:spcPts val="1600"/>
              </a:spcBef>
              <a:spcAft>
                <a:spcPts val="1600"/>
              </a:spcAft>
              <a:buSzPts val="1400"/>
              <a:buNone/>
              <a:defRPr b="1"/>
            </a:lvl9pPr>
          </a:lstStyle>
          <a:p>
            <a:endParaRPr/>
          </a:p>
        </p:txBody>
      </p:sp>
      <p:sp>
        <p:nvSpPr>
          <p:cNvPr id="476" name="Google Shape;476;p57"/>
          <p:cNvSpPr txBox="1">
            <a:spLocks noGrp="1"/>
          </p:cNvSpPr>
          <p:nvPr>
            <p:ph type="body" idx="6"/>
          </p:nvPr>
        </p:nvSpPr>
        <p:spPr>
          <a:xfrm>
            <a:off x="3257066" y="1880350"/>
            <a:ext cx="2630100" cy="2922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hank You">
  <p:cSld name="BIG_NUMBER_1">
    <p:spTree>
      <p:nvGrpSpPr>
        <p:cNvPr id="1" name="Shape 477"/>
        <p:cNvGrpSpPr/>
        <p:nvPr/>
      </p:nvGrpSpPr>
      <p:grpSpPr>
        <a:xfrm>
          <a:off x="0" y="0"/>
          <a:ext cx="0" cy="0"/>
          <a:chOff x="0" y="0"/>
          <a:chExt cx="0" cy="0"/>
        </a:xfrm>
      </p:grpSpPr>
      <p:pic>
        <p:nvPicPr>
          <p:cNvPr id="478" name="Google Shape;478;p58"/>
          <p:cNvPicPr preferRelativeResize="0"/>
          <p:nvPr/>
        </p:nvPicPr>
        <p:blipFill>
          <a:blip r:embed="rId2">
            <a:alphaModFix/>
          </a:blip>
          <a:stretch>
            <a:fillRect/>
          </a:stretch>
        </p:blipFill>
        <p:spPr>
          <a:xfrm>
            <a:off x="-13800" y="1578230"/>
            <a:ext cx="9157801" cy="3281774"/>
          </a:xfrm>
          <a:prstGeom prst="rect">
            <a:avLst/>
          </a:prstGeom>
          <a:noFill/>
          <a:ln>
            <a:noFill/>
          </a:ln>
        </p:spPr>
      </p:pic>
      <p:sp>
        <p:nvSpPr>
          <p:cNvPr id="479" name="Google Shape;479;p58"/>
          <p:cNvSpPr/>
          <p:nvPr/>
        </p:nvSpPr>
        <p:spPr>
          <a:xfrm>
            <a:off x="0" y="0"/>
            <a:ext cx="9144000" cy="19257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 name="Google Shape;480;p58"/>
          <p:cNvSpPr txBox="1">
            <a:spLocks noGrp="1"/>
          </p:cNvSpPr>
          <p:nvPr>
            <p:ph type="title"/>
          </p:nvPr>
        </p:nvSpPr>
        <p:spPr>
          <a:xfrm>
            <a:off x="1091825" y="982075"/>
            <a:ext cx="6960300" cy="1367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A4480"/>
              </a:buClr>
              <a:buSzPts val="4000"/>
              <a:buNone/>
              <a:defRPr sz="4000">
                <a:solidFill>
                  <a:srgbClr val="1A4480"/>
                </a:solidFill>
              </a:defRPr>
            </a:lvl1pPr>
            <a:lvl2pPr lvl="1" algn="ctr">
              <a:spcBef>
                <a:spcPts val="0"/>
              </a:spcBef>
              <a:spcAft>
                <a:spcPts val="0"/>
              </a:spcAft>
              <a:buClr>
                <a:srgbClr val="2378C3"/>
              </a:buClr>
              <a:buSzPts val="3600"/>
              <a:buNone/>
              <a:defRPr sz="3600">
                <a:solidFill>
                  <a:srgbClr val="2378C3"/>
                </a:solidFill>
              </a:defRPr>
            </a:lvl2pPr>
            <a:lvl3pPr lvl="2" algn="ctr">
              <a:spcBef>
                <a:spcPts val="0"/>
              </a:spcBef>
              <a:spcAft>
                <a:spcPts val="0"/>
              </a:spcAft>
              <a:buClr>
                <a:srgbClr val="2378C3"/>
              </a:buClr>
              <a:buSzPts val="3600"/>
              <a:buNone/>
              <a:defRPr sz="3600">
                <a:solidFill>
                  <a:srgbClr val="2378C3"/>
                </a:solidFill>
              </a:defRPr>
            </a:lvl3pPr>
            <a:lvl4pPr lvl="3" algn="ctr">
              <a:spcBef>
                <a:spcPts val="0"/>
              </a:spcBef>
              <a:spcAft>
                <a:spcPts val="0"/>
              </a:spcAft>
              <a:buClr>
                <a:srgbClr val="2378C3"/>
              </a:buClr>
              <a:buSzPts val="3600"/>
              <a:buNone/>
              <a:defRPr sz="3600">
                <a:solidFill>
                  <a:srgbClr val="2378C3"/>
                </a:solidFill>
              </a:defRPr>
            </a:lvl4pPr>
            <a:lvl5pPr lvl="4" algn="ctr">
              <a:spcBef>
                <a:spcPts val="0"/>
              </a:spcBef>
              <a:spcAft>
                <a:spcPts val="0"/>
              </a:spcAft>
              <a:buClr>
                <a:srgbClr val="2378C3"/>
              </a:buClr>
              <a:buSzPts val="3600"/>
              <a:buNone/>
              <a:defRPr sz="3600">
                <a:solidFill>
                  <a:srgbClr val="2378C3"/>
                </a:solidFill>
              </a:defRPr>
            </a:lvl5pPr>
            <a:lvl6pPr lvl="5" algn="ctr">
              <a:spcBef>
                <a:spcPts val="0"/>
              </a:spcBef>
              <a:spcAft>
                <a:spcPts val="0"/>
              </a:spcAft>
              <a:buClr>
                <a:srgbClr val="2378C3"/>
              </a:buClr>
              <a:buSzPts val="3600"/>
              <a:buNone/>
              <a:defRPr sz="3600">
                <a:solidFill>
                  <a:srgbClr val="2378C3"/>
                </a:solidFill>
              </a:defRPr>
            </a:lvl6pPr>
            <a:lvl7pPr lvl="6" algn="ctr">
              <a:spcBef>
                <a:spcPts val="0"/>
              </a:spcBef>
              <a:spcAft>
                <a:spcPts val="0"/>
              </a:spcAft>
              <a:buClr>
                <a:srgbClr val="2378C3"/>
              </a:buClr>
              <a:buSzPts val="3600"/>
              <a:buNone/>
              <a:defRPr sz="3600">
                <a:solidFill>
                  <a:srgbClr val="2378C3"/>
                </a:solidFill>
              </a:defRPr>
            </a:lvl7pPr>
            <a:lvl8pPr lvl="7" algn="ctr">
              <a:spcBef>
                <a:spcPts val="0"/>
              </a:spcBef>
              <a:spcAft>
                <a:spcPts val="0"/>
              </a:spcAft>
              <a:buClr>
                <a:srgbClr val="2378C3"/>
              </a:buClr>
              <a:buSzPts val="3600"/>
              <a:buNone/>
              <a:defRPr sz="3600">
                <a:solidFill>
                  <a:srgbClr val="2378C3"/>
                </a:solidFill>
              </a:defRPr>
            </a:lvl8pPr>
            <a:lvl9pPr lvl="8" algn="ctr">
              <a:spcBef>
                <a:spcPts val="0"/>
              </a:spcBef>
              <a:spcAft>
                <a:spcPts val="0"/>
              </a:spcAft>
              <a:buClr>
                <a:srgbClr val="2378C3"/>
              </a:buClr>
              <a:buSzPts val="3600"/>
              <a:buNone/>
              <a:defRPr sz="3600">
                <a:solidFill>
                  <a:srgbClr val="2378C3"/>
                </a:solidFill>
              </a:defRPr>
            </a:lvl9pPr>
          </a:lstStyle>
          <a:p>
            <a:endParaRPr/>
          </a:p>
        </p:txBody>
      </p:sp>
      <p:pic>
        <p:nvPicPr>
          <p:cNvPr id="481" name="Google Shape;481;p58"/>
          <p:cNvPicPr preferRelativeResize="0"/>
          <p:nvPr/>
        </p:nvPicPr>
        <p:blipFill>
          <a:blip r:embed="rId3">
            <a:alphaModFix/>
          </a:blip>
          <a:stretch>
            <a:fillRect/>
          </a:stretch>
        </p:blipFill>
        <p:spPr>
          <a:xfrm>
            <a:off x="1335302" y="2816850"/>
            <a:ext cx="1430550" cy="2052600"/>
          </a:xfrm>
          <a:prstGeom prst="rect">
            <a:avLst/>
          </a:prstGeom>
          <a:noFill/>
          <a:ln>
            <a:noFill/>
          </a:ln>
        </p:spPr>
      </p:pic>
      <p:sp>
        <p:nvSpPr>
          <p:cNvPr id="482" name="Google Shape;482;p58"/>
          <p:cNvSpPr/>
          <p:nvPr/>
        </p:nvSpPr>
        <p:spPr>
          <a:xfrm>
            <a:off x="-13800" y="2877450"/>
            <a:ext cx="1349100" cy="1982400"/>
          </a:xfrm>
          <a:prstGeom prst="rect">
            <a:avLst/>
          </a:prstGeom>
          <a:solidFill>
            <a:srgbClr val="FA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83" name="Google Shape;483;p58"/>
          <p:cNvPicPr preferRelativeResize="0"/>
          <p:nvPr/>
        </p:nvPicPr>
        <p:blipFill>
          <a:blip r:embed="rId4">
            <a:alphaModFix/>
          </a:blip>
          <a:stretch>
            <a:fillRect/>
          </a:stretch>
        </p:blipFill>
        <p:spPr>
          <a:xfrm>
            <a:off x="304800" y="4072413"/>
            <a:ext cx="1030499" cy="612936"/>
          </a:xfrm>
          <a:prstGeom prst="rect">
            <a:avLst/>
          </a:prstGeom>
          <a:noFill/>
          <a:ln>
            <a:noFill/>
          </a:ln>
        </p:spPr>
      </p:pic>
      <p:sp>
        <p:nvSpPr>
          <p:cNvPr id="484" name="Google Shape;484;p58"/>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85" name="Google Shape;485;p58"/>
          <p:cNvSpPr/>
          <p:nvPr/>
        </p:nvSpPr>
        <p:spPr>
          <a:xfrm>
            <a:off x="6825" y="276388"/>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 name="Google Shape;486;p58"/>
          <p:cNvSpPr/>
          <p:nvPr/>
        </p:nvSpPr>
        <p:spPr>
          <a:xfrm rot="10800000" flipH="1">
            <a:off x="6825" y="493890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EFF6FB"/>
              </a:solidFill>
            </a:endParaRPr>
          </a:p>
        </p:txBody>
      </p:sp>
      <p:sp>
        <p:nvSpPr>
          <p:cNvPr id="487" name="Google Shape;487;p58"/>
          <p:cNvSpPr/>
          <p:nvPr/>
        </p:nvSpPr>
        <p:spPr>
          <a:xfrm rot="10800000" flipH="1">
            <a:off x="6825" y="4813413"/>
            <a:ext cx="9144000" cy="53700"/>
          </a:xfrm>
          <a:prstGeom prst="rect">
            <a:avLst/>
          </a:prstGeom>
          <a:solidFill>
            <a:srgbClr val="FFE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488" name="Google Shape;488;p58"/>
          <p:cNvCxnSpPr/>
          <p:nvPr/>
        </p:nvCxnSpPr>
        <p:spPr>
          <a:xfrm>
            <a:off x="2999550" y="2419350"/>
            <a:ext cx="3144900" cy="0"/>
          </a:xfrm>
          <a:prstGeom prst="straightConnector1">
            <a:avLst/>
          </a:prstGeom>
          <a:noFill/>
          <a:ln w="38100" cap="flat" cmpd="sng">
            <a:solidFill>
              <a:srgbClr val="CBE2F8"/>
            </a:solidFill>
            <a:prstDash val="solid"/>
            <a:round/>
            <a:headEnd type="none" w="med" len="med"/>
            <a:tailEnd type="none" w="med" len="med"/>
          </a:ln>
        </p:spPr>
      </p:cxnSp>
      <p:sp>
        <p:nvSpPr>
          <p:cNvPr id="489" name="Google Shape;489;p5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sz="1300">
                <a:solidFill>
                  <a:srgbClr val="3D4551"/>
                </a:solidFill>
                <a:latin typeface="Source Sans Pro"/>
                <a:ea typeface="Source Sans Pro"/>
                <a:cs typeface="Source Sans Pro"/>
                <a:sym typeface="Source Sans Pro"/>
              </a:defRPr>
            </a:lvl1pPr>
            <a:lvl2pPr lvl="1">
              <a:buNone/>
              <a:defRPr sz="1300">
                <a:solidFill>
                  <a:srgbClr val="3D4551"/>
                </a:solidFill>
                <a:latin typeface="Source Sans Pro"/>
                <a:ea typeface="Source Sans Pro"/>
                <a:cs typeface="Source Sans Pro"/>
                <a:sym typeface="Source Sans Pro"/>
              </a:defRPr>
            </a:lvl2pPr>
            <a:lvl3pPr lvl="2">
              <a:buNone/>
              <a:defRPr sz="1300">
                <a:solidFill>
                  <a:srgbClr val="3D4551"/>
                </a:solidFill>
                <a:latin typeface="Source Sans Pro"/>
                <a:ea typeface="Source Sans Pro"/>
                <a:cs typeface="Source Sans Pro"/>
                <a:sym typeface="Source Sans Pro"/>
              </a:defRPr>
            </a:lvl3pPr>
            <a:lvl4pPr lvl="3">
              <a:buNone/>
              <a:defRPr sz="1300">
                <a:solidFill>
                  <a:srgbClr val="3D4551"/>
                </a:solidFill>
                <a:latin typeface="Source Sans Pro"/>
                <a:ea typeface="Source Sans Pro"/>
                <a:cs typeface="Source Sans Pro"/>
                <a:sym typeface="Source Sans Pro"/>
              </a:defRPr>
            </a:lvl4pPr>
            <a:lvl5pPr lvl="4">
              <a:buNone/>
              <a:defRPr sz="1300">
                <a:solidFill>
                  <a:srgbClr val="3D4551"/>
                </a:solidFill>
                <a:latin typeface="Source Sans Pro"/>
                <a:ea typeface="Source Sans Pro"/>
                <a:cs typeface="Source Sans Pro"/>
                <a:sym typeface="Source Sans Pro"/>
              </a:defRPr>
            </a:lvl5pPr>
            <a:lvl6pPr lvl="5">
              <a:buNone/>
              <a:defRPr sz="1300">
                <a:solidFill>
                  <a:srgbClr val="3D4551"/>
                </a:solidFill>
                <a:latin typeface="Source Sans Pro"/>
                <a:ea typeface="Source Sans Pro"/>
                <a:cs typeface="Source Sans Pro"/>
                <a:sym typeface="Source Sans Pro"/>
              </a:defRPr>
            </a:lvl6pPr>
            <a:lvl7pPr lvl="6">
              <a:buNone/>
              <a:defRPr sz="1300">
                <a:solidFill>
                  <a:srgbClr val="3D4551"/>
                </a:solidFill>
                <a:latin typeface="Source Sans Pro"/>
                <a:ea typeface="Source Sans Pro"/>
                <a:cs typeface="Source Sans Pro"/>
                <a:sym typeface="Source Sans Pro"/>
              </a:defRPr>
            </a:lvl7pPr>
            <a:lvl8pPr lvl="7">
              <a:buNone/>
              <a:defRPr sz="1300">
                <a:solidFill>
                  <a:srgbClr val="3D4551"/>
                </a:solidFill>
                <a:latin typeface="Source Sans Pro"/>
                <a:ea typeface="Source Sans Pro"/>
                <a:cs typeface="Source Sans Pro"/>
                <a:sym typeface="Source Sans Pro"/>
              </a:defRPr>
            </a:lvl8pPr>
            <a:lvl9pPr lvl="8">
              <a:buNone/>
              <a:defRPr sz="1300">
                <a:solidFill>
                  <a:srgbClr val="3D455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0"/>
        <p:cNvGrpSpPr/>
        <p:nvPr/>
      </p:nvGrpSpPr>
      <p:grpSpPr>
        <a:xfrm>
          <a:off x="0" y="0"/>
          <a:ext cx="0" cy="0"/>
          <a:chOff x="0" y="0"/>
          <a:chExt cx="0" cy="0"/>
        </a:xfrm>
      </p:grpSpPr>
      <p:sp>
        <p:nvSpPr>
          <p:cNvPr id="491" name="Google Shape;491;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ig number 1">
  <p:cSld name="BIG_NUMBER_2">
    <p:spTree>
      <p:nvGrpSpPr>
        <p:cNvPr id="1" name="Shape 492"/>
        <p:cNvGrpSpPr/>
        <p:nvPr/>
      </p:nvGrpSpPr>
      <p:grpSpPr>
        <a:xfrm>
          <a:off x="0" y="0"/>
          <a:ext cx="0" cy="0"/>
          <a:chOff x="0" y="0"/>
          <a:chExt cx="0" cy="0"/>
        </a:xfrm>
      </p:grpSpPr>
      <p:sp>
        <p:nvSpPr>
          <p:cNvPr id="493" name="Google Shape;493;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494" name="Google Shape;494;p60"/>
          <p:cNvSpPr/>
          <p:nvPr/>
        </p:nvSpPr>
        <p:spPr>
          <a:xfrm>
            <a:off x="311700" y="1209325"/>
            <a:ext cx="2769000" cy="572700"/>
          </a:xfrm>
          <a:prstGeom prst="rect">
            <a:avLst/>
          </a:prstGeom>
          <a:solidFill>
            <a:srgbClr val="CBE2F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5" name="Google Shape;495;p60"/>
          <p:cNvSpPr/>
          <p:nvPr/>
        </p:nvSpPr>
        <p:spPr>
          <a:xfrm>
            <a:off x="6063296" y="1209325"/>
            <a:ext cx="2769000" cy="572700"/>
          </a:xfrm>
          <a:prstGeom prst="rect">
            <a:avLst/>
          </a:prstGeom>
          <a:solidFill>
            <a:srgbClr val="D9D9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6" name="Google Shape;496;p60"/>
          <p:cNvSpPr txBox="1">
            <a:spLocks noGrp="1"/>
          </p:cNvSpPr>
          <p:nvPr>
            <p:ph type="title"/>
          </p:nvPr>
        </p:nvSpPr>
        <p:spPr>
          <a:xfrm>
            <a:off x="311700" y="445025"/>
            <a:ext cx="7522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7" name="Google Shape;497;p60"/>
          <p:cNvSpPr/>
          <p:nvPr/>
        </p:nvSpPr>
        <p:spPr>
          <a:xfrm>
            <a:off x="311700" y="1209325"/>
            <a:ext cx="2769000" cy="3697200"/>
          </a:xfrm>
          <a:prstGeom prst="rect">
            <a:avLst/>
          </a:prstGeom>
          <a:noFill/>
          <a:ln w="38100" cap="flat" cmpd="sng">
            <a:solidFill>
              <a:srgbClr val="CBE2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8" name="Google Shape;498;p60"/>
          <p:cNvSpPr/>
          <p:nvPr/>
        </p:nvSpPr>
        <p:spPr>
          <a:xfrm>
            <a:off x="6825" y="0"/>
            <a:ext cx="9144000" cy="204600"/>
          </a:xfrm>
          <a:prstGeom prst="rect">
            <a:avLst/>
          </a:prstGeom>
          <a:solidFill>
            <a:srgbClr val="CBE2F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EFF6FB"/>
              </a:solidFill>
              <a:latin typeface="Arial"/>
              <a:ea typeface="Arial"/>
              <a:cs typeface="Arial"/>
              <a:sym typeface="Arial"/>
            </a:endParaRPr>
          </a:p>
        </p:txBody>
      </p:sp>
      <p:sp>
        <p:nvSpPr>
          <p:cNvPr id="499" name="Google Shape;499;p60"/>
          <p:cNvSpPr/>
          <p:nvPr/>
        </p:nvSpPr>
        <p:spPr>
          <a:xfrm>
            <a:off x="6825" y="237625"/>
            <a:ext cx="9144000" cy="53700"/>
          </a:xfrm>
          <a:prstGeom prst="rect">
            <a:avLst/>
          </a:prstGeom>
          <a:solidFill>
            <a:srgbClr val="FFE6C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500" name="Google Shape;500;p60"/>
          <p:cNvSpPr txBox="1">
            <a:spLocks noGrp="1"/>
          </p:cNvSpPr>
          <p:nvPr>
            <p:ph type="subTitle" idx="1"/>
          </p:nvPr>
        </p:nvSpPr>
        <p:spPr>
          <a:xfrm>
            <a:off x="381266" y="1204625"/>
            <a:ext cx="26298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01" name="Google Shape;501;p60"/>
          <p:cNvSpPr txBox="1">
            <a:spLocks noGrp="1"/>
          </p:cNvSpPr>
          <p:nvPr>
            <p:ph type="subTitle" idx="2"/>
          </p:nvPr>
        </p:nvSpPr>
        <p:spPr>
          <a:xfrm>
            <a:off x="6132743" y="1204625"/>
            <a:ext cx="26301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02" name="Google Shape;502;p60"/>
          <p:cNvSpPr txBox="1">
            <a:spLocks noGrp="1"/>
          </p:cNvSpPr>
          <p:nvPr>
            <p:ph type="body" idx="3"/>
          </p:nvPr>
        </p:nvSpPr>
        <p:spPr>
          <a:xfrm>
            <a:off x="381266"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03" name="Google Shape;503;p60"/>
          <p:cNvSpPr/>
          <p:nvPr/>
        </p:nvSpPr>
        <p:spPr>
          <a:xfrm>
            <a:off x="6063296" y="1209325"/>
            <a:ext cx="2769000" cy="3697200"/>
          </a:xfrm>
          <a:prstGeom prst="rect">
            <a:avLst/>
          </a:prstGeom>
          <a:noFill/>
          <a:ln w="38100"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504" name="Google Shape;504;p60"/>
          <p:cNvSpPr txBox="1">
            <a:spLocks noGrp="1"/>
          </p:cNvSpPr>
          <p:nvPr>
            <p:ph type="body" idx="4"/>
          </p:nvPr>
        </p:nvSpPr>
        <p:spPr>
          <a:xfrm>
            <a:off x="6132743"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05" name="Google Shape;505;p60"/>
          <p:cNvSpPr/>
          <p:nvPr/>
        </p:nvSpPr>
        <p:spPr>
          <a:xfrm>
            <a:off x="3187500" y="1209325"/>
            <a:ext cx="2769000" cy="572700"/>
          </a:xfrm>
          <a:prstGeom prst="rect">
            <a:avLst/>
          </a:prstGeom>
          <a:solidFill>
            <a:srgbClr val="FFE6C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506" name="Google Shape;506;p60"/>
          <p:cNvSpPr/>
          <p:nvPr/>
        </p:nvSpPr>
        <p:spPr>
          <a:xfrm>
            <a:off x="3187500" y="1209325"/>
            <a:ext cx="2769000" cy="3697200"/>
          </a:xfrm>
          <a:prstGeom prst="rect">
            <a:avLst/>
          </a:prstGeom>
          <a:noFill/>
          <a:ln w="38100" cap="flat" cmpd="sng">
            <a:solidFill>
              <a:srgbClr val="FFE6C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507" name="Google Shape;507;p60"/>
          <p:cNvSpPr txBox="1">
            <a:spLocks noGrp="1"/>
          </p:cNvSpPr>
          <p:nvPr>
            <p:ph type="subTitle" idx="5"/>
          </p:nvPr>
        </p:nvSpPr>
        <p:spPr>
          <a:xfrm>
            <a:off x="3257066" y="1204625"/>
            <a:ext cx="26298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08" name="Google Shape;508;p60"/>
          <p:cNvSpPr txBox="1">
            <a:spLocks noGrp="1"/>
          </p:cNvSpPr>
          <p:nvPr>
            <p:ph type="body" idx="6"/>
          </p:nvPr>
        </p:nvSpPr>
        <p:spPr>
          <a:xfrm>
            <a:off x="3257066"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ig Quotes 1">
  <p:cSld name="MAIN_POINT_1">
    <p:bg>
      <p:bgPr>
        <a:solidFill>
          <a:srgbClr val="CBE2F8"/>
        </a:solidFill>
        <a:effectLst/>
      </p:bgPr>
    </p:bg>
    <p:spTree>
      <p:nvGrpSpPr>
        <p:cNvPr id="1" name="Shape 509"/>
        <p:cNvGrpSpPr/>
        <p:nvPr/>
      </p:nvGrpSpPr>
      <p:grpSpPr>
        <a:xfrm>
          <a:off x="0" y="0"/>
          <a:ext cx="0" cy="0"/>
          <a:chOff x="0" y="0"/>
          <a:chExt cx="0" cy="0"/>
        </a:xfrm>
      </p:grpSpPr>
      <p:sp>
        <p:nvSpPr>
          <p:cNvPr id="510" name="Google Shape;510;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511" name="Google Shape;511;p61"/>
          <p:cNvSpPr/>
          <p:nvPr/>
        </p:nvSpPr>
        <p:spPr>
          <a:xfrm>
            <a:off x="0" y="0"/>
            <a:ext cx="985800" cy="5143500"/>
          </a:xfrm>
          <a:prstGeom prst="rect">
            <a:avLst/>
          </a:prstGeom>
          <a:solidFill>
            <a:srgbClr val="FFE6C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512" name="Google Shape;512;p61"/>
          <p:cNvPicPr preferRelativeResize="0"/>
          <p:nvPr/>
        </p:nvPicPr>
        <p:blipFill rotWithShape="1">
          <a:blip r:embed="rId2">
            <a:alphaModFix amt="20000"/>
          </a:blip>
          <a:srcRect/>
          <a:stretch/>
        </p:blipFill>
        <p:spPr>
          <a:xfrm>
            <a:off x="1007238" y="447350"/>
            <a:ext cx="7129525" cy="4234174"/>
          </a:xfrm>
          <a:prstGeom prst="rect">
            <a:avLst/>
          </a:prstGeom>
          <a:noFill/>
          <a:ln>
            <a:noFill/>
          </a:ln>
        </p:spPr>
      </p:pic>
      <p:sp>
        <p:nvSpPr>
          <p:cNvPr id="513" name="Google Shape;513;p61"/>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rgbClr val="1A4480"/>
              </a:buClr>
              <a:buSzPts val="3600"/>
              <a:buNone/>
              <a:defRPr sz="3600">
                <a:solidFill>
                  <a:srgbClr val="1A4480"/>
                </a:solidFill>
              </a:defRPr>
            </a:lvl1pPr>
            <a:lvl2pPr lvl="1" algn="ctr">
              <a:lnSpc>
                <a:spcPct val="100000"/>
              </a:lnSpc>
              <a:spcBef>
                <a:spcPts val="0"/>
              </a:spcBef>
              <a:spcAft>
                <a:spcPts val="0"/>
              </a:spcAft>
              <a:buClr>
                <a:srgbClr val="FFFFFF"/>
              </a:buClr>
              <a:buSzPts val="3600"/>
              <a:buNone/>
              <a:defRPr sz="3600">
                <a:solidFill>
                  <a:srgbClr val="FFFFFF"/>
                </a:solidFill>
              </a:defRPr>
            </a:lvl2pPr>
            <a:lvl3pPr lvl="2" algn="ctr">
              <a:lnSpc>
                <a:spcPct val="100000"/>
              </a:lnSpc>
              <a:spcBef>
                <a:spcPts val="0"/>
              </a:spcBef>
              <a:spcAft>
                <a:spcPts val="0"/>
              </a:spcAft>
              <a:buClr>
                <a:srgbClr val="FFFFFF"/>
              </a:buClr>
              <a:buSzPts val="3600"/>
              <a:buNone/>
              <a:defRPr sz="3600">
                <a:solidFill>
                  <a:srgbClr val="FFFFFF"/>
                </a:solidFill>
              </a:defRPr>
            </a:lvl3pPr>
            <a:lvl4pPr lvl="3" algn="ctr">
              <a:lnSpc>
                <a:spcPct val="100000"/>
              </a:lnSpc>
              <a:spcBef>
                <a:spcPts val="0"/>
              </a:spcBef>
              <a:spcAft>
                <a:spcPts val="0"/>
              </a:spcAft>
              <a:buClr>
                <a:srgbClr val="FFFFFF"/>
              </a:buClr>
              <a:buSzPts val="3600"/>
              <a:buNone/>
              <a:defRPr sz="3600">
                <a:solidFill>
                  <a:srgbClr val="FFFFFF"/>
                </a:solidFill>
              </a:defRPr>
            </a:lvl4pPr>
            <a:lvl5pPr lvl="4" algn="ctr">
              <a:lnSpc>
                <a:spcPct val="100000"/>
              </a:lnSpc>
              <a:spcBef>
                <a:spcPts val="0"/>
              </a:spcBef>
              <a:spcAft>
                <a:spcPts val="0"/>
              </a:spcAft>
              <a:buClr>
                <a:srgbClr val="FFFFFF"/>
              </a:buClr>
              <a:buSzPts val="3600"/>
              <a:buNone/>
              <a:defRPr sz="3600">
                <a:solidFill>
                  <a:srgbClr val="FFFFFF"/>
                </a:solidFill>
              </a:defRPr>
            </a:lvl5pPr>
            <a:lvl6pPr lvl="5" algn="ctr">
              <a:lnSpc>
                <a:spcPct val="100000"/>
              </a:lnSpc>
              <a:spcBef>
                <a:spcPts val="0"/>
              </a:spcBef>
              <a:spcAft>
                <a:spcPts val="0"/>
              </a:spcAft>
              <a:buClr>
                <a:srgbClr val="FFFFFF"/>
              </a:buClr>
              <a:buSzPts val="3600"/>
              <a:buNone/>
              <a:defRPr sz="3600">
                <a:solidFill>
                  <a:srgbClr val="FFFFFF"/>
                </a:solidFill>
              </a:defRPr>
            </a:lvl6pPr>
            <a:lvl7pPr lvl="6" algn="ctr">
              <a:lnSpc>
                <a:spcPct val="100000"/>
              </a:lnSpc>
              <a:spcBef>
                <a:spcPts val="0"/>
              </a:spcBef>
              <a:spcAft>
                <a:spcPts val="0"/>
              </a:spcAft>
              <a:buClr>
                <a:srgbClr val="FFFFFF"/>
              </a:buClr>
              <a:buSzPts val="3600"/>
              <a:buNone/>
              <a:defRPr sz="3600">
                <a:solidFill>
                  <a:srgbClr val="FFFFFF"/>
                </a:solidFill>
              </a:defRPr>
            </a:lvl7pPr>
            <a:lvl8pPr lvl="7" algn="ctr">
              <a:lnSpc>
                <a:spcPct val="100000"/>
              </a:lnSpc>
              <a:spcBef>
                <a:spcPts val="0"/>
              </a:spcBef>
              <a:spcAft>
                <a:spcPts val="0"/>
              </a:spcAft>
              <a:buClr>
                <a:srgbClr val="FFFFFF"/>
              </a:buClr>
              <a:buSzPts val="3600"/>
              <a:buNone/>
              <a:defRPr sz="3600">
                <a:solidFill>
                  <a:srgbClr val="FFFFFF"/>
                </a:solidFill>
              </a:defRPr>
            </a:lvl8pPr>
            <a:lvl9pPr lvl="8" algn="ctr">
              <a:lnSpc>
                <a:spcPct val="100000"/>
              </a:lnSpc>
              <a:spcBef>
                <a:spcPts val="0"/>
              </a:spcBef>
              <a:spcAft>
                <a:spcPts val="0"/>
              </a:spcAft>
              <a:buClr>
                <a:srgbClr val="FFFFFF"/>
              </a:buClr>
              <a:buSzPts val="3600"/>
              <a:buNone/>
              <a:defRPr sz="3600">
                <a:solidFill>
                  <a:srgbClr val="FFFFFF"/>
                </a:solidFill>
              </a:defRPr>
            </a:lvl9pPr>
          </a:lstStyle>
          <a:p>
            <a:endParaRPr/>
          </a:p>
        </p:txBody>
      </p:sp>
      <p:pic>
        <p:nvPicPr>
          <p:cNvPr id="514" name="Google Shape;514;p61"/>
          <p:cNvPicPr preferRelativeResize="0"/>
          <p:nvPr/>
        </p:nvPicPr>
        <p:blipFill rotWithShape="1">
          <a:blip r:embed="rId3">
            <a:alphaModFix/>
          </a:blip>
          <a:srcRect/>
          <a:stretch/>
        </p:blipFill>
        <p:spPr>
          <a:xfrm>
            <a:off x="212300" y="212300"/>
            <a:ext cx="2588325" cy="2588324"/>
          </a:xfrm>
          <a:prstGeom prst="rect">
            <a:avLst/>
          </a:prstGeom>
          <a:noFill/>
          <a:ln>
            <a:noFill/>
          </a:ln>
        </p:spPr>
      </p:pic>
      <p:pic>
        <p:nvPicPr>
          <p:cNvPr id="515" name="Google Shape;515;p61"/>
          <p:cNvPicPr preferRelativeResize="0"/>
          <p:nvPr/>
        </p:nvPicPr>
        <p:blipFill rotWithShape="1">
          <a:blip r:embed="rId4">
            <a:alphaModFix amt="90000"/>
          </a:blip>
          <a:srcRect/>
          <a:stretch/>
        </p:blipFill>
        <p:spPr>
          <a:xfrm rot="10800000">
            <a:off x="304802" y="288502"/>
            <a:ext cx="1559825" cy="1303900"/>
          </a:xfrm>
          <a:prstGeom prst="rect">
            <a:avLst/>
          </a:prstGeom>
          <a:noFill/>
          <a:ln>
            <a:noFill/>
          </a:ln>
        </p:spPr>
      </p:pic>
      <p:pic>
        <p:nvPicPr>
          <p:cNvPr id="516" name="Google Shape;516;p61"/>
          <p:cNvPicPr preferRelativeResize="0"/>
          <p:nvPr/>
        </p:nvPicPr>
        <p:blipFill rotWithShape="1">
          <a:blip r:embed="rId4">
            <a:alphaModFix amt="90000"/>
          </a:blip>
          <a:srcRect/>
          <a:stretch/>
        </p:blipFill>
        <p:spPr>
          <a:xfrm>
            <a:off x="7279377" y="3555702"/>
            <a:ext cx="1559825" cy="1303900"/>
          </a:xfrm>
          <a:prstGeom prst="rect">
            <a:avLst/>
          </a:prstGeom>
          <a:noFill/>
          <a:ln>
            <a:noFill/>
          </a:ln>
        </p:spPr>
      </p:pic>
      <p:sp>
        <p:nvSpPr>
          <p:cNvPr id="517" name="Google Shape;517;p61"/>
          <p:cNvSpPr txBox="1">
            <a:spLocks noGrp="1"/>
          </p:cNvSpPr>
          <p:nvPr>
            <p:ph type="subTitle" idx="1"/>
          </p:nvPr>
        </p:nvSpPr>
        <p:spPr>
          <a:xfrm>
            <a:off x="1918050" y="2881800"/>
            <a:ext cx="5307900" cy="970500"/>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Clr>
                <a:srgbClr val="2378C3"/>
              </a:buClr>
              <a:buSzPts val="2100"/>
              <a:buNone/>
              <a:defRPr sz="2100">
                <a:solidFill>
                  <a:srgbClr val="2378C3"/>
                </a:solidFill>
              </a:defRPr>
            </a:lvl1pPr>
            <a:lvl2pPr lvl="1" algn="l">
              <a:lnSpc>
                <a:spcPct val="115000"/>
              </a:lnSpc>
              <a:spcBef>
                <a:spcPts val="1600"/>
              </a:spcBef>
              <a:spcAft>
                <a:spcPts val="0"/>
              </a:spcAft>
              <a:buClr>
                <a:srgbClr val="2378C3"/>
              </a:buClr>
              <a:buSzPts val="1700"/>
              <a:buNone/>
              <a:defRPr sz="1700">
                <a:solidFill>
                  <a:srgbClr val="2378C3"/>
                </a:solidFill>
              </a:defRPr>
            </a:lvl2pPr>
            <a:lvl3pPr lvl="2" algn="l">
              <a:lnSpc>
                <a:spcPct val="115000"/>
              </a:lnSpc>
              <a:spcBef>
                <a:spcPts val="1600"/>
              </a:spcBef>
              <a:spcAft>
                <a:spcPts val="0"/>
              </a:spcAft>
              <a:buClr>
                <a:srgbClr val="2378C3"/>
              </a:buClr>
              <a:buSzPts val="1700"/>
              <a:buNone/>
              <a:defRPr sz="1700">
                <a:solidFill>
                  <a:srgbClr val="2378C3"/>
                </a:solidFill>
              </a:defRPr>
            </a:lvl3pPr>
            <a:lvl4pPr lvl="3" algn="l">
              <a:lnSpc>
                <a:spcPct val="115000"/>
              </a:lnSpc>
              <a:spcBef>
                <a:spcPts val="1600"/>
              </a:spcBef>
              <a:spcAft>
                <a:spcPts val="0"/>
              </a:spcAft>
              <a:buClr>
                <a:srgbClr val="2378C3"/>
              </a:buClr>
              <a:buSzPts val="1700"/>
              <a:buNone/>
              <a:defRPr sz="1700">
                <a:solidFill>
                  <a:srgbClr val="2378C3"/>
                </a:solidFill>
              </a:defRPr>
            </a:lvl4pPr>
            <a:lvl5pPr lvl="4" algn="l">
              <a:lnSpc>
                <a:spcPct val="115000"/>
              </a:lnSpc>
              <a:spcBef>
                <a:spcPts val="1600"/>
              </a:spcBef>
              <a:spcAft>
                <a:spcPts val="0"/>
              </a:spcAft>
              <a:buClr>
                <a:srgbClr val="2378C3"/>
              </a:buClr>
              <a:buSzPts val="1700"/>
              <a:buNone/>
              <a:defRPr sz="1700">
                <a:solidFill>
                  <a:srgbClr val="2378C3"/>
                </a:solidFill>
              </a:defRPr>
            </a:lvl5pPr>
            <a:lvl6pPr lvl="5" algn="l">
              <a:lnSpc>
                <a:spcPct val="115000"/>
              </a:lnSpc>
              <a:spcBef>
                <a:spcPts val="1600"/>
              </a:spcBef>
              <a:spcAft>
                <a:spcPts val="0"/>
              </a:spcAft>
              <a:buClr>
                <a:srgbClr val="2378C3"/>
              </a:buClr>
              <a:buSzPts val="1700"/>
              <a:buNone/>
              <a:defRPr sz="1700">
                <a:solidFill>
                  <a:srgbClr val="2378C3"/>
                </a:solidFill>
              </a:defRPr>
            </a:lvl6pPr>
            <a:lvl7pPr lvl="6" algn="l">
              <a:lnSpc>
                <a:spcPct val="115000"/>
              </a:lnSpc>
              <a:spcBef>
                <a:spcPts val="1600"/>
              </a:spcBef>
              <a:spcAft>
                <a:spcPts val="0"/>
              </a:spcAft>
              <a:buClr>
                <a:srgbClr val="2378C3"/>
              </a:buClr>
              <a:buSzPts val="1700"/>
              <a:buNone/>
              <a:defRPr sz="1700">
                <a:solidFill>
                  <a:srgbClr val="2378C3"/>
                </a:solidFill>
              </a:defRPr>
            </a:lvl7pPr>
            <a:lvl8pPr lvl="7" algn="l">
              <a:lnSpc>
                <a:spcPct val="115000"/>
              </a:lnSpc>
              <a:spcBef>
                <a:spcPts val="1600"/>
              </a:spcBef>
              <a:spcAft>
                <a:spcPts val="0"/>
              </a:spcAft>
              <a:buClr>
                <a:srgbClr val="2378C3"/>
              </a:buClr>
              <a:buSzPts val="1700"/>
              <a:buNone/>
              <a:defRPr sz="1700">
                <a:solidFill>
                  <a:srgbClr val="2378C3"/>
                </a:solidFill>
              </a:defRPr>
            </a:lvl8pPr>
            <a:lvl9pPr lvl="8" algn="l">
              <a:lnSpc>
                <a:spcPct val="115000"/>
              </a:lnSpc>
              <a:spcBef>
                <a:spcPts val="1600"/>
              </a:spcBef>
              <a:spcAft>
                <a:spcPts val="1600"/>
              </a:spcAft>
              <a:buClr>
                <a:srgbClr val="2378C3"/>
              </a:buClr>
              <a:buSzPts val="1700"/>
              <a:buNone/>
              <a:defRPr sz="1700">
                <a:solidFill>
                  <a:srgbClr val="2378C3"/>
                </a:solidFill>
              </a:defRPr>
            </a:lvl9pPr>
          </a:lstStyle>
          <a:p>
            <a:endParaRPr/>
          </a:p>
        </p:txBody>
      </p:sp>
      <p:cxnSp>
        <p:nvCxnSpPr>
          <p:cNvPr id="518" name="Google Shape;518;p61"/>
          <p:cNvCxnSpPr/>
          <p:nvPr/>
        </p:nvCxnSpPr>
        <p:spPr>
          <a:xfrm>
            <a:off x="2999550" y="2723850"/>
            <a:ext cx="3144900" cy="0"/>
          </a:xfrm>
          <a:prstGeom prst="straightConnector1">
            <a:avLst/>
          </a:prstGeom>
          <a:noFill/>
          <a:ln w="38100" cap="flat" cmpd="sng">
            <a:solidFill>
              <a:srgbClr val="2378C3"/>
            </a:solidFill>
            <a:prstDash val="solid"/>
            <a:round/>
            <a:headEnd type="none" w="sm" len="sm"/>
            <a:tailEnd type="none" w="sm" len="sm"/>
          </a:ln>
        </p:spPr>
      </p:cxn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 Option 1">
  <p:cSld name="TITLE_1_2">
    <p:spTree>
      <p:nvGrpSpPr>
        <p:cNvPr id="1" name="Shape 519"/>
        <p:cNvGrpSpPr/>
        <p:nvPr/>
      </p:nvGrpSpPr>
      <p:grpSpPr>
        <a:xfrm>
          <a:off x="0" y="0"/>
          <a:ext cx="0" cy="0"/>
          <a:chOff x="0" y="0"/>
          <a:chExt cx="0" cy="0"/>
        </a:xfrm>
      </p:grpSpPr>
      <p:pic>
        <p:nvPicPr>
          <p:cNvPr id="520" name="Google Shape;520;p62"/>
          <p:cNvPicPr preferRelativeResize="0"/>
          <p:nvPr/>
        </p:nvPicPr>
        <p:blipFill rotWithShape="1">
          <a:blip r:embed="rId2">
            <a:alphaModFix/>
          </a:blip>
          <a:srcRect/>
          <a:stretch/>
        </p:blipFill>
        <p:spPr>
          <a:xfrm>
            <a:off x="-2775" y="951006"/>
            <a:ext cx="9144003" cy="4192489"/>
          </a:xfrm>
          <a:prstGeom prst="rect">
            <a:avLst/>
          </a:prstGeom>
          <a:noFill/>
          <a:ln>
            <a:noFill/>
          </a:ln>
        </p:spPr>
      </p:pic>
      <p:sp>
        <p:nvSpPr>
          <p:cNvPr id="521" name="Google Shape;521;p62"/>
          <p:cNvSpPr txBox="1">
            <a:spLocks noGrp="1"/>
          </p:cNvSpPr>
          <p:nvPr>
            <p:ph type="ctrTitle"/>
          </p:nvPr>
        </p:nvSpPr>
        <p:spPr>
          <a:xfrm>
            <a:off x="311700" y="942100"/>
            <a:ext cx="5550600" cy="18552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rgbClr val="FFFFFF"/>
              </a:buClr>
              <a:buSzPts val="3600"/>
              <a:buNone/>
              <a:defRPr sz="3600" b="1">
                <a:solidFill>
                  <a:srgbClr val="FFFFFF"/>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522" name="Google Shape;522;p62"/>
          <p:cNvSpPr txBox="1">
            <a:spLocks noGrp="1"/>
          </p:cNvSpPr>
          <p:nvPr>
            <p:ph type="subTitle" idx="1"/>
          </p:nvPr>
        </p:nvSpPr>
        <p:spPr>
          <a:xfrm>
            <a:off x="311700" y="2834125"/>
            <a:ext cx="6515700" cy="792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FFFFFF"/>
              </a:buClr>
              <a:buSzPts val="2800"/>
              <a:buNone/>
              <a:defRPr sz="2800">
                <a:solidFill>
                  <a:srgbClr val="FFFFFF"/>
                </a:solidFill>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
        <p:nvSpPr>
          <p:cNvPr id="523" name="Google Shape;523;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grpSp>
        <p:nvGrpSpPr>
          <p:cNvPr id="524" name="Google Shape;524;p62"/>
          <p:cNvGrpSpPr/>
          <p:nvPr/>
        </p:nvGrpSpPr>
        <p:grpSpPr>
          <a:xfrm>
            <a:off x="390948" y="300850"/>
            <a:ext cx="8356552" cy="545025"/>
            <a:chOff x="390948" y="300850"/>
            <a:chExt cx="8356552" cy="545025"/>
          </a:xfrm>
        </p:grpSpPr>
        <p:pic>
          <p:nvPicPr>
            <p:cNvPr id="525" name="Google Shape;525;p62"/>
            <p:cNvPicPr preferRelativeResize="0"/>
            <p:nvPr/>
          </p:nvPicPr>
          <p:blipFill rotWithShape="1">
            <a:blip r:embed="rId3">
              <a:alphaModFix/>
            </a:blip>
            <a:srcRect/>
            <a:stretch/>
          </p:blipFill>
          <p:spPr>
            <a:xfrm>
              <a:off x="390948" y="300850"/>
              <a:ext cx="519350" cy="468826"/>
            </a:xfrm>
            <a:prstGeom prst="rect">
              <a:avLst/>
            </a:prstGeom>
            <a:noFill/>
            <a:ln>
              <a:noFill/>
            </a:ln>
          </p:spPr>
        </p:pic>
        <p:sp>
          <p:nvSpPr>
            <p:cNvPr id="526" name="Google Shape;526;p62"/>
            <p:cNvSpPr txBox="1"/>
            <p:nvPr/>
          </p:nvSpPr>
          <p:spPr>
            <a:xfrm>
              <a:off x="4980700" y="542575"/>
              <a:ext cx="3766800" cy="3033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000"/>
                <a:buFont typeface="Arial"/>
                <a:buNone/>
              </a:pPr>
              <a:r>
                <a:rPr lang="en" sz="1000" b="1" i="0" u="none" strike="noStrike" cap="none">
                  <a:solidFill>
                    <a:srgbClr val="666666"/>
                  </a:solidFill>
                  <a:latin typeface="Arial"/>
                  <a:ea typeface="Arial"/>
                  <a:cs typeface="Arial"/>
                  <a:sym typeface="Arial"/>
                </a:rPr>
                <a:t>U.S. General Services Administration</a:t>
              </a:r>
              <a:endParaRPr sz="1000" b="1" i="0" u="none" strike="noStrike" cap="none" dirty="0">
                <a:solidFill>
                  <a:srgbClr val="666666"/>
                </a:solidFill>
                <a:latin typeface="Arial"/>
                <a:ea typeface="Arial"/>
                <a:cs typeface="Arial"/>
                <a:sym typeface="Arial"/>
              </a:endParaRPr>
            </a:p>
          </p:txBody>
        </p:sp>
      </p:grpSp>
      <p:sp>
        <p:nvSpPr>
          <p:cNvPr id="527" name="Google Shape;527;p62"/>
          <p:cNvSpPr>
            <a:spLocks noGrp="1"/>
          </p:cNvSpPr>
          <p:nvPr>
            <p:ph type="pic" idx="2"/>
          </p:nvPr>
        </p:nvSpPr>
        <p:spPr>
          <a:xfrm>
            <a:off x="7284725" y="4465325"/>
            <a:ext cx="1340100" cy="457200"/>
          </a:xfrm>
          <a:prstGeom prst="rect">
            <a:avLst/>
          </a:prstGeom>
          <a:noFill/>
          <a:ln>
            <a:no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ig number 1">
  <p:cSld name="Big number 1 (g3f738877286_25_0)">
    <p:spTree>
      <p:nvGrpSpPr>
        <p:cNvPr id="1" name="Shape 528"/>
        <p:cNvGrpSpPr/>
        <p:nvPr/>
      </p:nvGrpSpPr>
      <p:grpSpPr>
        <a:xfrm>
          <a:off x="0" y="0"/>
          <a:ext cx="0" cy="0"/>
          <a:chOff x="0" y="0"/>
          <a:chExt cx="0" cy="0"/>
        </a:xfrm>
      </p:grpSpPr>
      <p:sp>
        <p:nvSpPr>
          <p:cNvPr id="529" name="Google Shape;529;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dirty="0"/>
          </a:p>
        </p:txBody>
      </p:sp>
      <p:sp>
        <p:nvSpPr>
          <p:cNvPr id="530" name="Google Shape;530;p63"/>
          <p:cNvSpPr txBox="1">
            <a:spLocks noGrp="1"/>
          </p:cNvSpPr>
          <p:nvPr>
            <p:ph type="title"/>
          </p:nvPr>
        </p:nvSpPr>
        <p:spPr>
          <a:xfrm>
            <a:off x="311700" y="445025"/>
            <a:ext cx="7522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31" name="Google Shape;531;p63"/>
          <p:cNvSpPr txBox="1">
            <a:spLocks noGrp="1"/>
          </p:cNvSpPr>
          <p:nvPr>
            <p:ph type="subTitle" idx="1"/>
          </p:nvPr>
        </p:nvSpPr>
        <p:spPr>
          <a:xfrm>
            <a:off x="381266" y="1204625"/>
            <a:ext cx="26298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32" name="Google Shape;532;p63"/>
          <p:cNvSpPr txBox="1">
            <a:spLocks noGrp="1"/>
          </p:cNvSpPr>
          <p:nvPr>
            <p:ph type="subTitle" idx="2"/>
          </p:nvPr>
        </p:nvSpPr>
        <p:spPr>
          <a:xfrm>
            <a:off x="6132743" y="1204625"/>
            <a:ext cx="26301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33" name="Google Shape;533;p63"/>
          <p:cNvSpPr txBox="1">
            <a:spLocks noGrp="1"/>
          </p:cNvSpPr>
          <p:nvPr>
            <p:ph type="body" idx="3"/>
          </p:nvPr>
        </p:nvSpPr>
        <p:spPr>
          <a:xfrm>
            <a:off x="381266"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34" name="Google Shape;534;p63"/>
          <p:cNvSpPr txBox="1">
            <a:spLocks noGrp="1"/>
          </p:cNvSpPr>
          <p:nvPr>
            <p:ph type="body" idx="4"/>
          </p:nvPr>
        </p:nvSpPr>
        <p:spPr>
          <a:xfrm>
            <a:off x="6132743"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35" name="Google Shape;535;p63"/>
          <p:cNvSpPr txBox="1">
            <a:spLocks noGrp="1"/>
          </p:cNvSpPr>
          <p:nvPr>
            <p:ph type="subTitle" idx="5"/>
          </p:nvPr>
        </p:nvSpPr>
        <p:spPr>
          <a:xfrm>
            <a:off x="3257066" y="1204625"/>
            <a:ext cx="2629800" cy="572700"/>
          </a:xfrm>
          <a:prstGeom prst="rect">
            <a:avLst/>
          </a:prstGeom>
          <a:noFill/>
          <a:ln>
            <a:noFill/>
          </a:ln>
        </p:spPr>
        <p:txBody>
          <a:bodyPr spcFirstLastPara="1" wrap="square" lIns="91425" tIns="274300" rIns="91425" bIns="91425" anchor="ctr" anchorCtr="0">
            <a:noAutofit/>
          </a:bodyPr>
          <a:lstStyle>
            <a:lvl1pPr lvl="0" algn="ctr">
              <a:lnSpc>
                <a:spcPct val="90000"/>
              </a:lnSpc>
              <a:spcBef>
                <a:spcPts val="0"/>
              </a:spcBef>
              <a:spcAft>
                <a:spcPts val="0"/>
              </a:spcAft>
              <a:buClr>
                <a:srgbClr val="1A4480"/>
              </a:buClr>
              <a:buSzPts val="1800"/>
              <a:buNone/>
              <a:defRPr b="1">
                <a:solidFill>
                  <a:srgbClr val="1A4480"/>
                </a:solidFill>
              </a:defRPr>
            </a:lvl1pPr>
            <a:lvl2pPr lvl="1" algn="l">
              <a:lnSpc>
                <a:spcPct val="90000"/>
              </a:lnSpc>
              <a:spcBef>
                <a:spcPts val="1600"/>
              </a:spcBef>
              <a:spcAft>
                <a:spcPts val="0"/>
              </a:spcAft>
              <a:buSzPts val="1400"/>
              <a:buNone/>
              <a:defRPr b="1"/>
            </a:lvl2pPr>
            <a:lvl3pPr lvl="2" algn="l">
              <a:lnSpc>
                <a:spcPct val="90000"/>
              </a:lnSpc>
              <a:spcBef>
                <a:spcPts val="1600"/>
              </a:spcBef>
              <a:spcAft>
                <a:spcPts val="0"/>
              </a:spcAft>
              <a:buSzPts val="1400"/>
              <a:buNone/>
              <a:defRPr b="1"/>
            </a:lvl3pPr>
            <a:lvl4pPr lvl="3" algn="l">
              <a:lnSpc>
                <a:spcPct val="90000"/>
              </a:lnSpc>
              <a:spcBef>
                <a:spcPts val="1600"/>
              </a:spcBef>
              <a:spcAft>
                <a:spcPts val="0"/>
              </a:spcAft>
              <a:buSzPts val="1400"/>
              <a:buNone/>
              <a:defRPr b="1"/>
            </a:lvl4pPr>
            <a:lvl5pPr lvl="4" algn="l">
              <a:lnSpc>
                <a:spcPct val="90000"/>
              </a:lnSpc>
              <a:spcBef>
                <a:spcPts val="1600"/>
              </a:spcBef>
              <a:spcAft>
                <a:spcPts val="0"/>
              </a:spcAft>
              <a:buSzPts val="1400"/>
              <a:buNone/>
              <a:defRPr b="1"/>
            </a:lvl5pPr>
            <a:lvl6pPr lvl="5" algn="l">
              <a:lnSpc>
                <a:spcPct val="90000"/>
              </a:lnSpc>
              <a:spcBef>
                <a:spcPts val="1600"/>
              </a:spcBef>
              <a:spcAft>
                <a:spcPts val="0"/>
              </a:spcAft>
              <a:buSzPts val="1400"/>
              <a:buNone/>
              <a:defRPr b="1"/>
            </a:lvl6pPr>
            <a:lvl7pPr lvl="6" algn="l">
              <a:lnSpc>
                <a:spcPct val="90000"/>
              </a:lnSpc>
              <a:spcBef>
                <a:spcPts val="1600"/>
              </a:spcBef>
              <a:spcAft>
                <a:spcPts val="0"/>
              </a:spcAft>
              <a:buSzPts val="1400"/>
              <a:buNone/>
              <a:defRPr b="1"/>
            </a:lvl7pPr>
            <a:lvl8pPr lvl="7" algn="l">
              <a:lnSpc>
                <a:spcPct val="90000"/>
              </a:lnSpc>
              <a:spcBef>
                <a:spcPts val="1600"/>
              </a:spcBef>
              <a:spcAft>
                <a:spcPts val="0"/>
              </a:spcAft>
              <a:buSzPts val="1400"/>
              <a:buNone/>
              <a:defRPr b="1"/>
            </a:lvl8pPr>
            <a:lvl9pPr lvl="8" algn="l">
              <a:lnSpc>
                <a:spcPct val="90000"/>
              </a:lnSpc>
              <a:spcBef>
                <a:spcPts val="1600"/>
              </a:spcBef>
              <a:spcAft>
                <a:spcPts val="1600"/>
              </a:spcAft>
              <a:buSzPts val="1400"/>
              <a:buNone/>
              <a:defRPr b="1"/>
            </a:lvl9pPr>
          </a:lstStyle>
          <a:p>
            <a:endParaRPr/>
          </a:p>
        </p:txBody>
      </p:sp>
      <p:sp>
        <p:nvSpPr>
          <p:cNvPr id="536" name="Google Shape;536;p63"/>
          <p:cNvSpPr txBox="1">
            <a:spLocks noGrp="1"/>
          </p:cNvSpPr>
          <p:nvPr>
            <p:ph type="body" idx="6"/>
          </p:nvPr>
        </p:nvSpPr>
        <p:spPr>
          <a:xfrm>
            <a:off x="3257066" y="1880350"/>
            <a:ext cx="2630100" cy="29229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theme" Target="../theme/theme4.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711"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119" name="Google Shape;119;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sz="1400">
                <a:solidFill>
                  <a:schemeClr val="dk2"/>
                </a:solidFill>
              </a:defRPr>
            </a:lvl2pPr>
            <a:lvl3pPr marL="1371600" lvl="2" indent="-317500">
              <a:lnSpc>
                <a:spcPct val="115000"/>
              </a:lnSpc>
              <a:spcBef>
                <a:spcPts val="0"/>
              </a:spcBef>
              <a:spcAft>
                <a:spcPts val="0"/>
              </a:spcAft>
              <a:buClr>
                <a:schemeClr val="dk2"/>
              </a:buClr>
              <a:buSzPts val="1400"/>
              <a:buChar char="■"/>
              <a:defRPr sz="1400">
                <a:solidFill>
                  <a:schemeClr val="dk2"/>
                </a:solidFill>
              </a:defRPr>
            </a:lvl3pPr>
            <a:lvl4pPr marL="1828800" lvl="3" indent="-317500">
              <a:lnSpc>
                <a:spcPct val="115000"/>
              </a:lnSpc>
              <a:spcBef>
                <a:spcPts val="0"/>
              </a:spcBef>
              <a:spcAft>
                <a:spcPts val="0"/>
              </a:spcAft>
              <a:buClr>
                <a:schemeClr val="dk2"/>
              </a:buClr>
              <a:buSzPts val="1400"/>
              <a:buChar char="●"/>
              <a:defRPr sz="1400">
                <a:solidFill>
                  <a:schemeClr val="dk2"/>
                </a:solidFill>
              </a:defRPr>
            </a:lvl4pPr>
            <a:lvl5pPr marL="2286000" lvl="4" indent="-317500">
              <a:lnSpc>
                <a:spcPct val="115000"/>
              </a:lnSpc>
              <a:spcBef>
                <a:spcPts val="0"/>
              </a:spcBef>
              <a:spcAft>
                <a:spcPts val="0"/>
              </a:spcAft>
              <a:buClr>
                <a:schemeClr val="dk2"/>
              </a:buClr>
              <a:buSzPts val="1400"/>
              <a:buChar char="○"/>
              <a:defRPr sz="1400">
                <a:solidFill>
                  <a:schemeClr val="dk2"/>
                </a:solidFill>
              </a:defRPr>
            </a:lvl5pPr>
            <a:lvl6pPr marL="2743200" lvl="5" indent="-317500">
              <a:lnSpc>
                <a:spcPct val="115000"/>
              </a:lnSpc>
              <a:spcBef>
                <a:spcPts val="0"/>
              </a:spcBef>
              <a:spcAft>
                <a:spcPts val="0"/>
              </a:spcAft>
              <a:buClr>
                <a:schemeClr val="dk2"/>
              </a:buClr>
              <a:buSzPts val="1400"/>
              <a:buChar char="■"/>
              <a:defRPr sz="1400">
                <a:solidFill>
                  <a:schemeClr val="dk2"/>
                </a:solidFill>
              </a:defRPr>
            </a:lvl6pPr>
            <a:lvl7pPr marL="3200400" lvl="6" indent="-317500">
              <a:lnSpc>
                <a:spcPct val="115000"/>
              </a:lnSpc>
              <a:spcBef>
                <a:spcPts val="0"/>
              </a:spcBef>
              <a:spcAft>
                <a:spcPts val="0"/>
              </a:spcAft>
              <a:buClr>
                <a:schemeClr val="dk2"/>
              </a:buClr>
              <a:buSzPts val="1400"/>
              <a:buChar char="●"/>
              <a:defRPr sz="1400">
                <a:solidFill>
                  <a:schemeClr val="dk2"/>
                </a:solidFill>
              </a:defRPr>
            </a:lvl7pPr>
            <a:lvl8pPr marL="3657600" lvl="7" indent="-317500">
              <a:lnSpc>
                <a:spcPct val="115000"/>
              </a:lnSpc>
              <a:spcBef>
                <a:spcPts val="0"/>
              </a:spcBef>
              <a:spcAft>
                <a:spcPts val="0"/>
              </a:spcAft>
              <a:buClr>
                <a:schemeClr val="dk2"/>
              </a:buClr>
              <a:buSzPts val="1400"/>
              <a:buChar char="○"/>
              <a:defRPr sz="1400">
                <a:solidFill>
                  <a:schemeClr val="dk2"/>
                </a:solidFill>
              </a:defRPr>
            </a:lvl8pPr>
            <a:lvl9pPr marL="4114800" lvl="8" indent="-317500">
              <a:lnSpc>
                <a:spcPct val="115000"/>
              </a:lnSpc>
              <a:spcBef>
                <a:spcPts val="0"/>
              </a:spcBef>
              <a:spcAft>
                <a:spcPts val="0"/>
              </a:spcAft>
              <a:buClr>
                <a:schemeClr val="dk2"/>
              </a:buClr>
              <a:buSzPts val="1400"/>
              <a:buChar char="■"/>
              <a:defRPr sz="1400">
                <a:solidFill>
                  <a:schemeClr val="dk2"/>
                </a:solidFill>
              </a:defRPr>
            </a:lvl9pPr>
          </a:lstStyle>
          <a:p>
            <a:endParaRPr/>
          </a:p>
        </p:txBody>
      </p:sp>
      <p:sp>
        <p:nvSpPr>
          <p:cNvPr id="120" name="Google Shape;120;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193"/>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2" r:id="rId1"/>
    <p:sldLayoutId id="214748368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96"/>
        <p:cNvGrpSpPr/>
        <p:nvPr/>
      </p:nvGrpSpPr>
      <p:grpSpPr>
        <a:xfrm>
          <a:off x="0" y="0"/>
          <a:ext cx="0" cy="0"/>
          <a:chOff x="0" y="0"/>
          <a:chExt cx="0" cy="0"/>
        </a:xfrm>
      </p:grpSpPr>
      <p:sp>
        <p:nvSpPr>
          <p:cNvPr id="197" name="Google Shape;197;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2378C3"/>
              </a:buClr>
              <a:buSzPts val="2800"/>
              <a:buFont typeface="Roboto"/>
              <a:buNone/>
              <a:defRPr sz="2800" b="1">
                <a:solidFill>
                  <a:srgbClr val="2378C3"/>
                </a:solidFill>
                <a:latin typeface="Roboto"/>
                <a:ea typeface="Roboto"/>
                <a:cs typeface="Roboto"/>
                <a:sym typeface="Roboto"/>
              </a:defRPr>
            </a:lvl1pPr>
            <a:lvl2pPr lvl="1">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2pPr>
            <a:lvl3pPr lvl="2">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3pPr>
            <a:lvl4pPr lvl="3">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4pPr>
            <a:lvl5pPr lvl="4">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5pPr>
            <a:lvl6pPr lvl="5">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6pPr>
            <a:lvl7pPr lvl="6">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7pPr>
            <a:lvl8pPr lvl="7">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8pPr>
            <a:lvl9pPr lvl="8">
              <a:spcBef>
                <a:spcPts val="0"/>
              </a:spcBef>
              <a:spcAft>
                <a:spcPts val="0"/>
              </a:spcAft>
              <a:buClr>
                <a:srgbClr val="1A4480"/>
              </a:buClr>
              <a:buSzPts val="2800"/>
              <a:buFont typeface="Roboto"/>
              <a:buNone/>
              <a:defRPr sz="2800" b="1">
                <a:solidFill>
                  <a:srgbClr val="1A4480"/>
                </a:solidFill>
                <a:latin typeface="Roboto"/>
                <a:ea typeface="Roboto"/>
                <a:cs typeface="Roboto"/>
                <a:sym typeface="Roboto"/>
              </a:defRPr>
            </a:lvl9pPr>
          </a:lstStyle>
          <a:p>
            <a:endParaRPr/>
          </a:p>
        </p:txBody>
      </p:sp>
      <p:sp>
        <p:nvSpPr>
          <p:cNvPr id="198" name="Google Shape;198;p4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rgbClr val="3D4551"/>
              </a:buClr>
              <a:buSzPts val="1800"/>
              <a:buFont typeface="Source Sans Pro"/>
              <a:buChar char="●"/>
              <a:defRPr sz="1800">
                <a:solidFill>
                  <a:srgbClr val="3D4551"/>
                </a:solidFill>
                <a:latin typeface="Source Sans Pro"/>
                <a:ea typeface="Source Sans Pro"/>
                <a:cs typeface="Source Sans Pro"/>
                <a:sym typeface="Source Sans Pro"/>
              </a:defRPr>
            </a:lvl1pPr>
            <a:lvl2pPr marL="914400" lvl="1"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rgbClr val="3D4551"/>
              </a:buClr>
              <a:buSzPts val="1400"/>
              <a:buFont typeface="Source Sans Pro"/>
              <a:buChar char="■"/>
              <a:defRPr>
                <a:solidFill>
                  <a:srgbClr val="3D4551"/>
                </a:solidFill>
                <a:latin typeface="Source Sans Pro"/>
                <a:ea typeface="Source Sans Pro"/>
                <a:cs typeface="Source Sans Pro"/>
                <a:sym typeface="Source Sans Pro"/>
              </a:defRPr>
            </a:lvl9pPr>
          </a:lstStyle>
          <a:p>
            <a:endParaRPr/>
          </a:p>
        </p:txBody>
      </p:sp>
      <p:sp>
        <p:nvSpPr>
          <p:cNvPr id="199" name="Google Shape;199;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0.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hyperlink" Target="http://buy.gsa.gov"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1.xml"/><Relationship Id="rId1" Type="http://schemas.openxmlformats.org/officeDocument/2006/relationships/tags" Target="../tags/tag3.xml"/><Relationship Id="rId5" Type="http://schemas.openxmlformats.org/officeDocument/2006/relationships/image" Target="../media/image16.jp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0.jpg"/><Relationship Id="rId2" Type="http://schemas.openxmlformats.org/officeDocument/2006/relationships/slideLayout" Target="../slideLayouts/slideLayout21.xml"/><Relationship Id="rId1" Type="http://schemas.openxmlformats.org/officeDocument/2006/relationships/tags" Target="../tags/tag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1.xml"/><Relationship Id="rId1" Type="http://schemas.openxmlformats.org/officeDocument/2006/relationships/tags" Target="../tags/tag5.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1.xml"/><Relationship Id="rId1" Type="http://schemas.openxmlformats.org/officeDocument/2006/relationships/tags" Target="../tags/tag6.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1.xml"/><Relationship Id="rId1" Type="http://schemas.openxmlformats.org/officeDocument/2006/relationships/tags" Target="../tags/tag7.xml"/><Relationship Id="rId5" Type="http://schemas.openxmlformats.org/officeDocument/2006/relationships/hyperlink" Target="http://buy.gsa.gov" TargetMode="Externa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4.xml"/><Relationship Id="rId1" Type="http://schemas.openxmlformats.org/officeDocument/2006/relationships/tags" Target="../tags/tag8.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4.xml"/><Relationship Id="rId1" Type="http://schemas.openxmlformats.org/officeDocument/2006/relationships/tags" Target="../tags/tag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1.xml"/><Relationship Id="rId1" Type="http://schemas.openxmlformats.org/officeDocument/2006/relationships/tags" Target="../tags/tag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4.xml"/><Relationship Id="rId1" Type="http://schemas.openxmlformats.org/officeDocument/2006/relationships/tags" Target="../tags/tag1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4.xml"/><Relationship Id="rId1" Type="http://schemas.openxmlformats.org/officeDocument/2006/relationships/tags" Target="../tags/tag1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4.xml"/><Relationship Id="rId1" Type="http://schemas.openxmlformats.org/officeDocument/2006/relationships/tags" Target="../tags/tag13.xml"/><Relationship Id="rId5" Type="http://schemas.openxmlformats.org/officeDocument/2006/relationships/image" Target="../media/image26.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1.xml"/><Relationship Id="rId1" Type="http://schemas.openxmlformats.org/officeDocument/2006/relationships/tags" Target="../tags/tag1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4.xml"/><Relationship Id="rId1" Type="http://schemas.openxmlformats.org/officeDocument/2006/relationships/tags" Target="../tags/tag15.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4.xml"/><Relationship Id="rId1" Type="http://schemas.openxmlformats.org/officeDocument/2006/relationships/tags" Target="../tags/tag16.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4.xml"/><Relationship Id="rId1" Type="http://schemas.openxmlformats.org/officeDocument/2006/relationships/tags" Target="../tags/tag17.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4.xml"/><Relationship Id="rId1" Type="http://schemas.openxmlformats.org/officeDocument/2006/relationships/tags" Target="../tags/tag18.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4.xml"/><Relationship Id="rId1" Type="http://schemas.openxmlformats.org/officeDocument/2006/relationships/tags" Target="../tags/tag19.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4.xml"/><Relationship Id="rId1" Type="http://schemas.openxmlformats.org/officeDocument/2006/relationships/tags" Target="../tags/tag20.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4.xml"/><Relationship Id="rId1" Type="http://schemas.openxmlformats.org/officeDocument/2006/relationships/tags" Target="../tags/tag21.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6.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23.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0.xml"/><Relationship Id="rId1" Type="http://schemas.openxmlformats.org/officeDocument/2006/relationships/tags" Target="../tags/tag2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1.xml"/><Relationship Id="rId1" Type="http://schemas.openxmlformats.org/officeDocument/2006/relationships/tags" Target="../tags/tag25.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26.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tags" Target="../tags/tag27.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0.xml"/><Relationship Id="rId1" Type="http://schemas.openxmlformats.org/officeDocument/2006/relationships/tags" Target="../tags/tag28.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tags" Target="../tags/tag29.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0.xml"/><Relationship Id="rId1" Type="http://schemas.openxmlformats.org/officeDocument/2006/relationships/tags" Target="../tags/tag30.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tags" Target="../tags/tag31.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4.xml"/><Relationship Id="rId1" Type="http://schemas.openxmlformats.org/officeDocument/2006/relationships/tags" Target="../tags/tag3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4.xml"/><Relationship Id="rId1" Type="http://schemas.openxmlformats.org/officeDocument/2006/relationships/tags" Target="../tags/tag33.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4.xml"/><Relationship Id="rId1" Type="http://schemas.openxmlformats.org/officeDocument/2006/relationships/tags" Target="../tags/tag34.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4.xml"/><Relationship Id="rId1" Type="http://schemas.openxmlformats.org/officeDocument/2006/relationships/tags" Target="../tags/tag3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6.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xml"/><Relationship Id="rId1" Type="http://schemas.openxmlformats.org/officeDocument/2006/relationships/tags" Target="../tags/tag37.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tags" Target="../tags/tag38.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tags" Target="../tags/tag39.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tags" Target="../tags/tag40.xml"/><Relationship Id="rId5" Type="http://schemas.openxmlformats.org/officeDocument/2006/relationships/hyperlink" Target="https://docs.google.com/document/d/1ptJRAvT4sgZ5R5XcRt-vUni8ZcWTBUVs/edit" TargetMode="Externa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6.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0.xml"/><Relationship Id="rId1" Type="http://schemas.openxmlformats.org/officeDocument/2006/relationships/tags" Target="../tags/tag42.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tags" Target="../tags/tag43.xml"/><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tags" Target="../tags/tag44.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0.xml"/><Relationship Id="rId1" Type="http://schemas.openxmlformats.org/officeDocument/2006/relationships/tags" Target="../tags/tag45.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0.xml"/><Relationship Id="rId1" Type="http://schemas.openxmlformats.org/officeDocument/2006/relationships/tags" Target="../tags/tag46.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0.xml"/><Relationship Id="rId1" Type="http://schemas.openxmlformats.org/officeDocument/2006/relationships/tags" Target="../tags/tag47.xml"/><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0.xml"/><Relationship Id="rId1" Type="http://schemas.openxmlformats.org/officeDocument/2006/relationships/tags" Target="../tags/tag48.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tags" Target="../tags/tag49.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xml"/><Relationship Id="rId1" Type="http://schemas.openxmlformats.org/officeDocument/2006/relationships/tags" Target="../tags/tag50.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0.xml"/><Relationship Id="rId1" Type="http://schemas.openxmlformats.org/officeDocument/2006/relationships/tags" Target="../tags/tag51.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0.xml"/><Relationship Id="rId1" Type="http://schemas.openxmlformats.org/officeDocument/2006/relationships/tags" Target="../tags/tag52.xml"/><Relationship Id="rId5" Type="http://schemas.openxmlformats.org/officeDocument/2006/relationships/hyperlink" Target="https://docs.google.com/spreadsheets/d/1jQRo1PZU_wczSnQC2sXJATrs2NoJCoMp/edit?gid=912640017#gid=912640017" TargetMode="Externa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1.xml"/><Relationship Id="rId1" Type="http://schemas.openxmlformats.org/officeDocument/2006/relationships/tags" Target="../tags/tag53.xml"/><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4.xml"/><Relationship Id="rId1" Type="http://schemas.openxmlformats.org/officeDocument/2006/relationships/tags" Target="../tags/tag54.xml"/><Relationship Id="rId5" Type="http://schemas.openxmlformats.org/officeDocument/2006/relationships/image" Target="../media/image64.pn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34.xml"/><Relationship Id="rId1" Type="http://schemas.openxmlformats.org/officeDocument/2006/relationships/tags" Target="../tags/tag55.xml"/><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34.xml"/><Relationship Id="rId1" Type="http://schemas.openxmlformats.org/officeDocument/2006/relationships/tags" Target="../tags/tag56.xml"/><Relationship Id="rId4" Type="http://schemas.openxmlformats.org/officeDocument/2006/relationships/image" Target="../media/image1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34.xml"/><Relationship Id="rId1" Type="http://schemas.openxmlformats.org/officeDocument/2006/relationships/tags" Target="../tags/tag57.xml"/><Relationship Id="rId4" Type="http://schemas.openxmlformats.org/officeDocument/2006/relationships/image" Target="../media/image17.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4.xml"/><Relationship Id="rId1" Type="http://schemas.openxmlformats.org/officeDocument/2006/relationships/tags" Target="../tags/tag58.xml"/><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66.png"/><Relationship Id="rId2" Type="http://schemas.openxmlformats.org/officeDocument/2006/relationships/slideLayout" Target="../slideLayouts/slideLayout35.xml"/><Relationship Id="rId1" Type="http://schemas.openxmlformats.org/officeDocument/2006/relationships/tags" Target="../tags/tag59.xml"/><Relationship Id="rId6" Type="http://schemas.openxmlformats.org/officeDocument/2006/relationships/image" Target="../media/image65.png"/><Relationship Id="rId5" Type="http://schemas.openxmlformats.org/officeDocument/2006/relationships/hyperlink" Target="http://buy.gsa.gov" TargetMode="External"/><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35.xml"/><Relationship Id="rId1" Type="http://schemas.openxmlformats.org/officeDocument/2006/relationships/tags" Target="../tags/tag60.xml"/><Relationship Id="rId5" Type="http://schemas.openxmlformats.org/officeDocument/2006/relationships/image" Target="../media/image67.png"/><Relationship Id="rId4" Type="http://schemas.openxmlformats.org/officeDocument/2006/relationships/image" Target="../media/image17.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35.xml"/><Relationship Id="rId1" Type="http://schemas.openxmlformats.org/officeDocument/2006/relationships/tags" Target="../tags/tag61.xml"/><Relationship Id="rId5" Type="http://schemas.openxmlformats.org/officeDocument/2006/relationships/image" Target="../media/image68.png"/><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35.xml"/><Relationship Id="rId1" Type="http://schemas.openxmlformats.org/officeDocument/2006/relationships/tags" Target="../tags/tag62.xml"/><Relationship Id="rId4" Type="http://schemas.openxmlformats.org/officeDocument/2006/relationships/image" Target="../media/image15.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1.xml"/><Relationship Id="rId1" Type="http://schemas.openxmlformats.org/officeDocument/2006/relationships/tags" Target="../tags/tag63.xml"/><Relationship Id="rId5" Type="http://schemas.openxmlformats.org/officeDocument/2006/relationships/hyperlink" Target="http://buy.gsa.gov" TargetMode="External"/><Relationship Id="rId4" Type="http://schemas.openxmlformats.org/officeDocument/2006/relationships/image" Target="../media/image17.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1.xml"/><Relationship Id="rId1" Type="http://schemas.openxmlformats.org/officeDocument/2006/relationships/tags" Target="../tags/tag64.xml"/><Relationship Id="rId4" Type="http://schemas.openxmlformats.org/officeDocument/2006/relationships/image" Target="../media/image17.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6.xml"/><Relationship Id="rId1" Type="http://schemas.openxmlformats.org/officeDocument/2006/relationships/tags" Target="../tags/tag6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0.xml"/><Relationship Id="rId1" Type="http://schemas.openxmlformats.org/officeDocument/2006/relationships/tags" Target="../tags/tag66.x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5.xml"/><Relationship Id="rId1" Type="http://schemas.openxmlformats.org/officeDocument/2006/relationships/tags" Target="../tags/tag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4"/>
          <p:cNvSpPr txBox="1">
            <a:spLocks noGrp="1"/>
          </p:cNvSpPr>
          <p:nvPr>
            <p:ph type="ctrTitle"/>
          </p:nvPr>
        </p:nvSpPr>
        <p:spPr>
          <a:xfrm>
            <a:off x="262992" y="2075454"/>
            <a:ext cx="8476200" cy="18552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2830" dirty="0">
                <a:solidFill>
                  <a:schemeClr val="lt1"/>
                </a:solidFill>
                <a:latin typeface="Roboto"/>
                <a:ea typeface="Roboto"/>
                <a:cs typeface="Roboto"/>
                <a:sym typeface="Roboto"/>
              </a:rPr>
              <a:t>GSA Acquisition for the Real World</a:t>
            </a:r>
            <a:endParaRPr sz="2830" dirty="0">
              <a:solidFill>
                <a:schemeClr val="lt1"/>
              </a:solidFill>
              <a:latin typeface="Roboto"/>
              <a:ea typeface="Roboto"/>
              <a:cs typeface="Roboto"/>
              <a:sym typeface="Roboto"/>
            </a:endParaRPr>
          </a:p>
          <a:p>
            <a:pPr marL="0" lvl="0" indent="0" algn="l" rtl="0">
              <a:spcBef>
                <a:spcPts val="0"/>
              </a:spcBef>
              <a:spcAft>
                <a:spcPts val="0"/>
              </a:spcAft>
              <a:buSzPts val="990"/>
              <a:buNone/>
            </a:pPr>
            <a:r>
              <a:rPr lang="en" sz="2830" dirty="0">
                <a:solidFill>
                  <a:schemeClr val="lt1"/>
                </a:solidFill>
                <a:latin typeface="Roboto"/>
                <a:ea typeface="Roboto"/>
                <a:cs typeface="Roboto"/>
                <a:sym typeface="Roboto"/>
              </a:rPr>
              <a:t>Increase Efficiency &amp; Leverage SI with </a:t>
            </a:r>
            <a:r>
              <a:rPr lang="en" sz="2830" u="sng" dirty="0">
                <a:solidFill>
                  <a:schemeClr val="hlink"/>
                </a:solidFill>
                <a:latin typeface="Roboto"/>
                <a:ea typeface="Roboto"/>
                <a:cs typeface="Roboto"/>
                <a:sym typeface="Roboto"/>
                <a:hlinkClick r:id="rId4"/>
              </a:rPr>
              <a:t>Buy.gsa.gov</a:t>
            </a:r>
            <a:endParaRPr sz="2830" dirty="0">
              <a:solidFill>
                <a:schemeClr val="lt1"/>
              </a:solidFill>
              <a:latin typeface="Roboto"/>
              <a:ea typeface="Roboto"/>
              <a:cs typeface="Roboto"/>
              <a:sym typeface="Roboto"/>
            </a:endParaRPr>
          </a:p>
          <a:p>
            <a:pPr marL="0" lvl="0" indent="0" algn="l" rtl="0">
              <a:spcBef>
                <a:spcPts val="0"/>
              </a:spcBef>
              <a:spcAft>
                <a:spcPts val="0"/>
              </a:spcAft>
              <a:buSzPts val="990"/>
              <a:buNone/>
            </a:pPr>
            <a:endParaRPr sz="2830" dirty="0">
              <a:solidFill>
                <a:schemeClr val="lt1"/>
              </a:solidFill>
              <a:latin typeface="Roboto"/>
              <a:ea typeface="Roboto"/>
              <a:cs typeface="Roboto"/>
              <a:sym typeface="Roboto"/>
            </a:endParaRPr>
          </a:p>
        </p:txBody>
      </p:sp>
      <p:sp>
        <p:nvSpPr>
          <p:cNvPr id="542" name="Google Shape;542;p64">
            <a:extLst>
              <a:ext uri="{C183D7F6-B498-43B3-948B-1728B52AA6E4}">
                <adec:decorative xmlns:adec="http://schemas.microsoft.com/office/drawing/2017/decorative" val="1"/>
              </a:ext>
            </a:extLst>
          </p:cNvPr>
          <p:cNvSpPr/>
          <p:nvPr/>
        </p:nvSpPr>
        <p:spPr>
          <a:xfrm>
            <a:off x="6316483" y="481817"/>
            <a:ext cx="2430600" cy="323400"/>
          </a:xfrm>
          <a:prstGeom prst="rect">
            <a:avLst/>
          </a:prstGeom>
          <a:solidFill>
            <a:schemeClr val="lt1"/>
          </a:solid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600"/>
              <a:buFont typeface="Arial"/>
              <a:buNone/>
            </a:pPr>
            <a:endParaRPr sz="1200" b="1" i="0" u="none" strike="noStrike" cap="none" dirty="0">
              <a:solidFill>
                <a:schemeClr val="dk1"/>
              </a:solidFill>
            </a:endParaRPr>
          </a:p>
        </p:txBody>
      </p:sp>
      <p:pic>
        <p:nvPicPr>
          <p:cNvPr id="3" name="Picture 2" descr="This is an image of the GSA Seal.&#10;">
            <a:extLst>
              <a:ext uri="{FF2B5EF4-FFF2-40B4-BE49-F238E27FC236}">
                <a16:creationId xmlns:a16="http://schemas.microsoft.com/office/drawing/2014/main" id="{9C9C4070-886E-88EA-9674-A6E0A7A45185}"/>
              </a:ext>
            </a:extLst>
          </p:cNvPr>
          <p:cNvPicPr>
            <a:picLocks noChangeAspect="1"/>
          </p:cNvPicPr>
          <p:nvPr/>
        </p:nvPicPr>
        <p:blipFill>
          <a:blip r:embed="rId5"/>
          <a:stretch>
            <a:fillRect/>
          </a:stretch>
        </p:blipFill>
        <p:spPr>
          <a:xfrm>
            <a:off x="270875" y="227337"/>
            <a:ext cx="2063856" cy="665292"/>
          </a:xfrm>
          <a:prstGeom prst="rect">
            <a:avLst/>
          </a:prstGeom>
        </p:spPr>
      </p:pic>
      <p:sp>
        <p:nvSpPr>
          <p:cNvPr id="2" name="Google Shape;82;p12">
            <a:extLst>
              <a:ext uri="{FF2B5EF4-FFF2-40B4-BE49-F238E27FC236}">
                <a16:creationId xmlns:a16="http://schemas.microsoft.com/office/drawing/2014/main" id="{434AEFC3-55B2-F53F-A60F-536ACDD38E08}"/>
              </a:ext>
            </a:extLst>
          </p:cNvPr>
          <p:cNvSpPr txBox="1">
            <a:spLocks noGrp="1"/>
          </p:cNvSpPr>
          <p:nvPr>
            <p:ph type="subTitle" idx="1"/>
          </p:nvPr>
        </p:nvSpPr>
        <p:spPr>
          <a:xfrm>
            <a:off x="2948819" y="3930654"/>
            <a:ext cx="56235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0">
              <a:lnSpc>
                <a:spcPct val="100000"/>
              </a:lnSpc>
              <a:spcBef>
                <a:spcPts val="0"/>
              </a:spcBef>
              <a:spcAft>
                <a:spcPts val="0"/>
              </a:spcAft>
              <a:buSzPct val="117647"/>
              <a:buNone/>
            </a:pPr>
            <a:r>
              <a:rPr lang="en-US" dirty="0"/>
              <a:t>Acquisition Training for the Real World </a:t>
            </a:r>
            <a:endParaRPr dirty="0"/>
          </a:p>
          <a:p>
            <a:pPr marL="0" lvl="0" indent="0" algn="r" rtl="0">
              <a:lnSpc>
                <a:spcPct val="100000"/>
              </a:lnSpc>
              <a:spcBef>
                <a:spcPts val="0"/>
              </a:spcBef>
              <a:spcAft>
                <a:spcPts val="0"/>
              </a:spcAft>
              <a:buSzPct val="117647"/>
              <a:buNone/>
            </a:pPr>
            <a:r>
              <a:rPr lang="en-US" dirty="0"/>
              <a:t>October 27, 2026</a:t>
            </a:r>
            <a:endParaRPr dirty="0"/>
          </a:p>
          <a:p>
            <a:pPr marL="0" lvl="0" indent="0" algn="r" rtl="0">
              <a:lnSpc>
                <a:spcPct val="100000"/>
              </a:lnSpc>
              <a:spcBef>
                <a:spcPts val="0"/>
              </a:spcBef>
              <a:spcAft>
                <a:spcPts val="0"/>
              </a:spcAft>
              <a:buSzPct val="117647"/>
              <a:buNone/>
            </a:pPr>
            <a:endParaRPr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47"/>
        <p:cNvGrpSpPr/>
        <p:nvPr/>
      </p:nvGrpSpPr>
      <p:grpSpPr>
        <a:xfrm>
          <a:off x="0" y="0"/>
          <a:ext cx="0" cy="0"/>
          <a:chOff x="0" y="0"/>
          <a:chExt cx="0" cy="0"/>
        </a:xfrm>
      </p:grpSpPr>
      <p:sp>
        <p:nvSpPr>
          <p:cNvPr id="2" name="Title 1">
            <a:extLst>
              <a:ext uri="{FF2B5EF4-FFF2-40B4-BE49-F238E27FC236}">
                <a16:creationId xmlns:a16="http://schemas.microsoft.com/office/drawing/2014/main" id="{C01D1685-6200-FB2A-9762-3810734CACB3}"/>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Agenda – PAW Venture</a:t>
            </a:r>
          </a:p>
        </p:txBody>
      </p:sp>
      <p:sp>
        <p:nvSpPr>
          <p:cNvPr id="548" name="Google Shape;548;p65"/>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dirty="0">
                <a:solidFill>
                  <a:schemeClr val="lt1"/>
                </a:solidFill>
                <a:latin typeface="Roboto"/>
                <a:ea typeface="Roboto"/>
                <a:cs typeface="Roboto"/>
                <a:sym typeface="Roboto"/>
              </a:rPr>
              <a:t>Agenda - Today’s PAW Venture</a:t>
            </a:r>
            <a:endParaRPr sz="1600" dirty="0">
              <a:solidFill>
                <a:schemeClr val="dk1"/>
              </a:solidFill>
              <a:latin typeface="Roboto"/>
              <a:ea typeface="Roboto"/>
              <a:cs typeface="Roboto"/>
              <a:sym typeface="Roboto"/>
            </a:endParaRPr>
          </a:p>
        </p:txBody>
      </p:sp>
      <p:sp>
        <p:nvSpPr>
          <p:cNvPr id="549" name="Google Shape;549;p65"/>
          <p:cNvSpPr txBox="1"/>
          <p:nvPr/>
        </p:nvSpPr>
        <p:spPr>
          <a:xfrm>
            <a:off x="229800" y="949675"/>
            <a:ext cx="5991000" cy="3846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lnSpc>
                <a:spcPct val="115000"/>
              </a:lnSpc>
              <a:spcBef>
                <a:spcPts val="1400"/>
              </a:spcBef>
              <a:spcAft>
                <a:spcPts val="0"/>
              </a:spcAft>
              <a:buNone/>
            </a:pPr>
            <a:r>
              <a:rPr lang="en" sz="2000" b="1">
                <a:solidFill>
                  <a:schemeClr val="dk1"/>
                </a:solidFill>
                <a:latin typeface="Roboto"/>
                <a:ea typeface="Roboto"/>
                <a:cs typeface="Roboto"/>
                <a:sym typeface="Roboto"/>
              </a:rPr>
              <a:t>Today’s Trail Map</a:t>
            </a:r>
            <a:endParaRPr sz="2000" b="1" dirty="0">
              <a:solidFill>
                <a:schemeClr val="dk1"/>
              </a:solidFill>
              <a:latin typeface="Roboto"/>
              <a:ea typeface="Roboto"/>
              <a:cs typeface="Roboto"/>
              <a:sym typeface="Roboto"/>
            </a:endParaRPr>
          </a:p>
          <a:p>
            <a:pPr marL="457200" lvl="0" indent="-342900" algn="l" rtl="0">
              <a:lnSpc>
                <a:spcPct val="115000"/>
              </a:lnSpc>
              <a:spcBef>
                <a:spcPts val="1200"/>
              </a:spcBef>
              <a:spcAft>
                <a:spcPts val="0"/>
              </a:spcAft>
              <a:buClr>
                <a:schemeClr val="dk1"/>
              </a:buClr>
              <a:buSzPts val="1800"/>
              <a:buAutoNum type="arabicPeriod"/>
            </a:pPr>
            <a:r>
              <a:rPr lang="en" sz="1800" b="1">
                <a:solidFill>
                  <a:schemeClr val="dk1"/>
                </a:solidFill>
                <a:latin typeface="Roboto"/>
                <a:ea typeface="Roboto"/>
                <a:cs typeface="Roboto"/>
                <a:sym typeface="Roboto"/>
              </a:rPr>
              <a:t>Meet the Mission</a:t>
            </a:r>
            <a:r>
              <a:rPr lang="en" sz="1800">
                <a:solidFill>
                  <a:schemeClr val="dk1"/>
                </a:solidFill>
                <a:latin typeface="Roboto"/>
                <a:ea typeface="Roboto"/>
                <a:cs typeface="Roboto"/>
                <a:sym typeface="Roboto"/>
              </a:rPr>
              <a:t> — What is an ESD K-9 program?</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Ask Before You Fetch</a:t>
            </a:r>
            <a:r>
              <a:rPr lang="en" sz="1800">
                <a:solidFill>
                  <a:schemeClr val="dk1"/>
                </a:solidFill>
                <a:latin typeface="Roboto"/>
                <a:ea typeface="Roboto"/>
                <a:cs typeface="Roboto"/>
                <a:sym typeface="Roboto"/>
              </a:rPr>
              <a:t> — What does the customer need?</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Sniff Out the Market</a:t>
            </a:r>
            <a:r>
              <a:rPr lang="en" sz="1800">
                <a:solidFill>
                  <a:schemeClr val="dk1"/>
                </a:solidFill>
                <a:latin typeface="Roboto"/>
                <a:ea typeface="Roboto"/>
                <a:cs typeface="Roboto"/>
                <a:sym typeface="Roboto"/>
              </a:rPr>
              <a:t> — Using Buy.GSA.gov for market research</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Who’s in the Pack?</a:t>
            </a:r>
            <a:r>
              <a:rPr lang="en" sz="1800">
                <a:solidFill>
                  <a:schemeClr val="dk1"/>
                </a:solidFill>
                <a:latin typeface="Roboto"/>
                <a:ea typeface="Roboto"/>
                <a:cs typeface="Roboto"/>
                <a:sym typeface="Roboto"/>
              </a:rPr>
              <a:t> — Labor categories and level of effort</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Put a Price on the Paws</a:t>
            </a:r>
            <a:r>
              <a:rPr lang="en" sz="1800">
                <a:solidFill>
                  <a:schemeClr val="dk1"/>
                </a:solidFill>
                <a:latin typeface="Roboto"/>
                <a:ea typeface="Roboto"/>
                <a:cs typeface="Roboto"/>
                <a:sym typeface="Roboto"/>
              </a:rPr>
              <a:t> — Build the IGCE</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Let AI Dig Deeper</a:t>
            </a:r>
            <a:r>
              <a:rPr lang="en" sz="1800">
                <a:solidFill>
                  <a:schemeClr val="dk1"/>
                </a:solidFill>
                <a:latin typeface="Roboto"/>
                <a:ea typeface="Roboto"/>
                <a:cs typeface="Roboto"/>
                <a:sym typeface="Roboto"/>
              </a:rPr>
              <a:t> — Analyze and challenge the data</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Best in Show</a:t>
            </a:r>
            <a:r>
              <a:rPr lang="en" sz="1800">
                <a:solidFill>
                  <a:schemeClr val="dk1"/>
                </a:solidFill>
                <a:latin typeface="Roboto"/>
                <a:ea typeface="Roboto"/>
                <a:cs typeface="Roboto"/>
                <a:sym typeface="Roboto"/>
              </a:rPr>
              <a:t> — Final estimate and lessons learned</a:t>
            </a:r>
            <a:endParaRPr sz="1800" dirty="0">
              <a:solidFill>
                <a:schemeClr val="dk1"/>
              </a:solidFill>
              <a:latin typeface="Roboto"/>
              <a:ea typeface="Roboto"/>
              <a:cs typeface="Roboto"/>
              <a:sym typeface="Roboto"/>
            </a:endParaRPr>
          </a:p>
          <a:p>
            <a:pPr marL="457200" lvl="0" indent="-342900" algn="l" rtl="0">
              <a:lnSpc>
                <a:spcPct val="115000"/>
              </a:lnSpc>
              <a:spcBef>
                <a:spcPts val="0"/>
              </a:spcBef>
              <a:spcAft>
                <a:spcPts val="0"/>
              </a:spcAft>
              <a:buClr>
                <a:schemeClr val="dk1"/>
              </a:buClr>
              <a:buSzPts val="1800"/>
              <a:buAutoNum type="arabicPeriod"/>
            </a:pPr>
            <a:r>
              <a:rPr lang="en" sz="1800" b="1">
                <a:solidFill>
                  <a:schemeClr val="dk1"/>
                </a:solidFill>
                <a:latin typeface="Roboto"/>
                <a:ea typeface="Roboto"/>
                <a:cs typeface="Roboto"/>
                <a:sym typeface="Roboto"/>
              </a:rPr>
              <a:t>Throw Us a Bone</a:t>
            </a:r>
            <a:r>
              <a:rPr lang="en" sz="1800">
                <a:solidFill>
                  <a:schemeClr val="dk1"/>
                </a:solidFill>
                <a:latin typeface="Roboto"/>
                <a:ea typeface="Roboto"/>
                <a:cs typeface="Roboto"/>
                <a:sym typeface="Roboto"/>
              </a:rPr>
              <a:t> — Q&amp;A</a:t>
            </a:r>
            <a:endParaRPr sz="2800" dirty="0">
              <a:solidFill>
                <a:srgbClr val="333399"/>
              </a:solidFill>
              <a:latin typeface="Roboto"/>
              <a:ea typeface="Roboto"/>
              <a:cs typeface="Roboto"/>
              <a:sym typeface="Roboto"/>
            </a:endParaRPr>
          </a:p>
        </p:txBody>
      </p:sp>
      <p:pic>
        <p:nvPicPr>
          <p:cNvPr id="550" name="Google Shape;550;p6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349200" y="2383800"/>
            <a:ext cx="2519451" cy="1322050"/>
          </a:xfrm>
          <a:prstGeom prst="rect">
            <a:avLst/>
          </a:prstGeom>
          <a:noFill/>
          <a:ln>
            <a:noFill/>
          </a:ln>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54"/>
        <p:cNvGrpSpPr/>
        <p:nvPr/>
      </p:nvGrpSpPr>
      <p:grpSpPr>
        <a:xfrm>
          <a:off x="0" y="0"/>
          <a:ext cx="0" cy="0"/>
          <a:chOff x="0" y="0"/>
          <a:chExt cx="0" cy="0"/>
        </a:xfrm>
      </p:grpSpPr>
      <p:sp>
        <p:nvSpPr>
          <p:cNvPr id="2" name="Title 1">
            <a:extLst>
              <a:ext uri="{FF2B5EF4-FFF2-40B4-BE49-F238E27FC236}">
                <a16:creationId xmlns:a16="http://schemas.microsoft.com/office/drawing/2014/main" id="{332C09A4-0C5A-3060-78A2-8850B9587082}"/>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The Acquisition Pack</a:t>
            </a:r>
            <a:br>
              <a:rPr lang="en-US" dirty="0"/>
            </a:br>
            <a:endParaRPr lang="en-US" dirty="0"/>
          </a:p>
        </p:txBody>
      </p:sp>
      <p:sp>
        <p:nvSpPr>
          <p:cNvPr id="560" name="Google Shape;560;p66"/>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The Acquisition Pack </a:t>
            </a:r>
            <a:endParaRPr sz="1600" dirty="0">
              <a:solidFill>
                <a:schemeClr val="dk1"/>
              </a:solidFill>
              <a:latin typeface="Roboto"/>
              <a:ea typeface="Roboto"/>
              <a:cs typeface="Roboto"/>
              <a:sym typeface="Roboto"/>
            </a:endParaRPr>
          </a:p>
        </p:txBody>
      </p:sp>
      <p:sp>
        <p:nvSpPr>
          <p:cNvPr id="559" name="Google Shape;559;p66"/>
          <p:cNvSpPr txBox="1"/>
          <p:nvPr/>
        </p:nvSpPr>
        <p:spPr>
          <a:xfrm>
            <a:off x="362325" y="855938"/>
            <a:ext cx="2332500" cy="8721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1200"/>
              </a:spcBef>
              <a:spcAft>
                <a:spcPts val="0"/>
              </a:spcAft>
              <a:buClr>
                <a:schemeClr val="dk1"/>
              </a:buClr>
              <a:buSzPts val="1100"/>
              <a:buFont typeface="Arial"/>
              <a:buNone/>
            </a:pPr>
            <a:r>
              <a:rPr lang="en" sz="1800">
                <a:solidFill>
                  <a:schemeClr val="dk1"/>
                </a:solidFill>
                <a:latin typeface="Roboto"/>
                <a:ea typeface="Roboto"/>
                <a:cs typeface="Roboto"/>
                <a:sym typeface="Roboto"/>
              </a:rPr>
              <a:t>Toppa Cobbins:   Project Manager</a:t>
            </a:r>
            <a:endParaRPr sz="1800" dirty="0">
              <a:solidFill>
                <a:schemeClr val="dk1"/>
              </a:solidFill>
              <a:latin typeface="Roboto"/>
              <a:ea typeface="Roboto"/>
              <a:cs typeface="Roboto"/>
              <a:sym typeface="Roboto"/>
            </a:endParaRPr>
          </a:p>
          <a:p>
            <a:pPr marL="0" lvl="0" indent="0" algn="l" rtl="0">
              <a:lnSpc>
                <a:spcPct val="95000"/>
              </a:lnSpc>
              <a:spcBef>
                <a:spcPts val="1200"/>
              </a:spcBef>
              <a:spcAft>
                <a:spcPts val="1200"/>
              </a:spcAft>
              <a:buClr>
                <a:schemeClr val="dk1"/>
              </a:buClr>
              <a:buSzPts val="1100"/>
              <a:buFont typeface="Arial"/>
              <a:buNone/>
            </a:pPr>
            <a:endParaRPr sz="1900" dirty="0">
              <a:solidFill>
                <a:schemeClr val="dk1"/>
              </a:solidFill>
              <a:latin typeface="Roboto"/>
              <a:ea typeface="Roboto"/>
              <a:cs typeface="Roboto"/>
              <a:sym typeface="Roboto"/>
            </a:endParaRPr>
          </a:p>
        </p:txBody>
      </p:sp>
      <p:sp>
        <p:nvSpPr>
          <p:cNvPr id="558" name="Google Shape;558;p66"/>
          <p:cNvSpPr txBox="1"/>
          <p:nvPr/>
        </p:nvSpPr>
        <p:spPr>
          <a:xfrm>
            <a:off x="3221750" y="872075"/>
            <a:ext cx="2332500" cy="8721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1200"/>
              </a:spcBef>
              <a:spcAft>
                <a:spcPts val="1200"/>
              </a:spcAft>
              <a:buClr>
                <a:schemeClr val="dk1"/>
              </a:buClr>
              <a:buSzPts val="1100"/>
              <a:buFont typeface="Arial"/>
              <a:buNone/>
            </a:pPr>
            <a:r>
              <a:rPr lang="en" sz="1800">
                <a:solidFill>
                  <a:schemeClr val="dk1"/>
                </a:solidFill>
                <a:latin typeface="Roboto"/>
                <a:ea typeface="Roboto"/>
                <a:cs typeface="Roboto"/>
                <a:sym typeface="Roboto"/>
              </a:rPr>
              <a:t>Mocha Singh:   Contracting Officer Representative</a:t>
            </a:r>
            <a:endParaRPr sz="1800" dirty="0">
              <a:solidFill>
                <a:schemeClr val="dk2"/>
              </a:solidFill>
              <a:latin typeface="Roboto"/>
              <a:ea typeface="Roboto"/>
              <a:cs typeface="Roboto"/>
              <a:sym typeface="Roboto"/>
            </a:endParaRPr>
          </a:p>
        </p:txBody>
      </p:sp>
      <p:pic>
        <p:nvPicPr>
          <p:cNvPr id="555" name="Google Shape;555;p6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679155" y="1873575"/>
            <a:ext cx="1773697" cy="3014502"/>
          </a:xfrm>
          <a:prstGeom prst="rect">
            <a:avLst/>
          </a:prstGeom>
          <a:noFill/>
          <a:ln>
            <a:noFill/>
          </a:ln>
        </p:spPr>
      </p:pic>
      <p:sp>
        <p:nvSpPr>
          <p:cNvPr id="557" name="Google Shape;557;p66"/>
          <p:cNvSpPr txBox="1"/>
          <p:nvPr/>
        </p:nvSpPr>
        <p:spPr>
          <a:xfrm>
            <a:off x="6585475" y="809601"/>
            <a:ext cx="1957500" cy="10641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1200"/>
              </a:spcBef>
              <a:spcAft>
                <a:spcPts val="1200"/>
              </a:spcAft>
              <a:buClr>
                <a:schemeClr val="dk1"/>
              </a:buClr>
              <a:buSzPts val="1100"/>
              <a:buFont typeface="Arial"/>
              <a:buNone/>
            </a:pPr>
            <a:r>
              <a:rPr lang="en" sz="1800">
                <a:solidFill>
                  <a:schemeClr val="dk1"/>
                </a:solidFill>
                <a:latin typeface="Roboto"/>
                <a:ea typeface="Roboto"/>
                <a:cs typeface="Roboto"/>
                <a:sym typeface="Roboto"/>
              </a:rPr>
              <a:t>Loki Carbone:   Market Research Analyst</a:t>
            </a:r>
            <a:endParaRPr sz="1800" dirty="0">
              <a:solidFill>
                <a:schemeClr val="dk2"/>
              </a:solidFill>
              <a:latin typeface="Roboto"/>
              <a:ea typeface="Roboto"/>
              <a:cs typeface="Roboto"/>
              <a:sym typeface="Roboto"/>
            </a:endParaRPr>
          </a:p>
        </p:txBody>
      </p:sp>
      <p:pic>
        <p:nvPicPr>
          <p:cNvPr id="561" name="Google Shape;561;p66">
            <a:extLst>
              <a:ext uri="{C183D7F6-B498-43B3-948B-1728B52AA6E4}">
                <adec:decorative xmlns:adec="http://schemas.microsoft.com/office/drawing/2017/decorative" val="1"/>
              </a:ext>
            </a:extLst>
          </p:cNvPr>
          <p:cNvPicPr preferRelativeResize="0"/>
          <p:nvPr/>
        </p:nvPicPr>
        <p:blipFill rotWithShape="1">
          <a:blip r:embed="rId6">
            <a:alphaModFix/>
          </a:blip>
          <a:srcRect l="4549" r="46482"/>
          <a:stretch/>
        </p:blipFill>
        <p:spPr>
          <a:xfrm>
            <a:off x="362325" y="1873575"/>
            <a:ext cx="2260874" cy="3014501"/>
          </a:xfrm>
          <a:prstGeom prst="rect">
            <a:avLst/>
          </a:prstGeom>
          <a:noFill/>
          <a:ln>
            <a:noFill/>
          </a:ln>
        </p:spPr>
      </p:pic>
      <p:pic>
        <p:nvPicPr>
          <p:cNvPr id="556" name="Google Shape;556;p66">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3270194" y="1873575"/>
            <a:ext cx="2260881" cy="3014502"/>
          </a:xfrm>
          <a:prstGeom prst="rect">
            <a:avLst/>
          </a:prstGeom>
          <a:noFill/>
          <a:ln>
            <a:noFill/>
          </a:ln>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65"/>
        <p:cNvGrpSpPr/>
        <p:nvPr/>
      </p:nvGrpSpPr>
      <p:grpSpPr>
        <a:xfrm>
          <a:off x="0" y="0"/>
          <a:ext cx="0" cy="0"/>
          <a:chOff x="0" y="0"/>
          <a:chExt cx="0" cy="0"/>
        </a:xfrm>
      </p:grpSpPr>
      <p:sp>
        <p:nvSpPr>
          <p:cNvPr id="2" name="Title 1">
            <a:extLst>
              <a:ext uri="{FF2B5EF4-FFF2-40B4-BE49-F238E27FC236}">
                <a16:creationId xmlns:a16="http://schemas.microsoft.com/office/drawing/2014/main" id="{C155A02C-0B1F-7E75-39E1-3012A784336C}"/>
              </a:ext>
            </a:extLst>
          </p:cNvPr>
          <p:cNvSpPr>
            <a:spLocks noGrp="1"/>
          </p:cNvSpPr>
          <p:nvPr>
            <p:ph type="title"/>
          </p:nvPr>
        </p:nvSpPr>
        <p:spPr>
          <a:xfrm>
            <a:off x="311700" y="-755700"/>
            <a:ext cx="5708100" cy="755700"/>
          </a:xfrm>
        </p:spPr>
        <p:txBody>
          <a:bodyPr spcFirstLastPara="1" wrap="square" lIns="91425" tIns="91425" rIns="91425" bIns="91425" anchor="b" anchorCtr="0">
            <a:normAutofit/>
          </a:bodyPr>
          <a:lstStyle/>
          <a:p>
            <a:r>
              <a:rPr lang="en-US" dirty="0"/>
              <a:t>Questions from a Customer #1</a:t>
            </a:r>
          </a:p>
        </p:txBody>
      </p:sp>
      <p:sp>
        <p:nvSpPr>
          <p:cNvPr id="567" name="Google Shape;567;p67"/>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566" name="Google Shape;566;p67"/>
          <p:cNvSpPr txBox="1">
            <a:spLocks noGrp="1"/>
          </p:cNvSpPr>
          <p:nvPr>
            <p:ph type="body" idx="1"/>
          </p:nvPr>
        </p:nvSpPr>
        <p:spPr>
          <a:xfrm>
            <a:off x="607930" y="710400"/>
            <a:ext cx="7936200" cy="4320000"/>
          </a:xfrm>
          <a:prstGeom prst="rect">
            <a:avLst/>
          </a:prstGeom>
        </p:spPr>
        <p:txBody>
          <a:bodyPr spcFirstLastPara="1" wrap="square" lIns="91425" tIns="91425" rIns="91425" bIns="91425" anchor="t" anchorCtr="0">
            <a:noAutofit/>
          </a:bodyPr>
          <a:lstStyle/>
          <a:p>
            <a:pPr marL="0" lvl="0" indent="0" algn="ctr" rtl="0">
              <a:lnSpc>
                <a:spcPct val="95000"/>
              </a:lnSpc>
              <a:spcBef>
                <a:spcPts val="1200"/>
              </a:spcBef>
              <a:spcAft>
                <a:spcPts val="0"/>
              </a:spcAft>
              <a:buNone/>
            </a:pPr>
            <a:endParaRPr sz="3000" dirty="0">
              <a:solidFill>
                <a:schemeClr val="dk1"/>
              </a:solidFill>
              <a:latin typeface="Roboto"/>
              <a:ea typeface="Roboto"/>
              <a:cs typeface="Roboto"/>
              <a:sym typeface="Roboto"/>
            </a:endParaRPr>
          </a:p>
          <a:p>
            <a:pPr marL="0" lvl="0" indent="0" algn="ctr" rtl="0">
              <a:lnSpc>
                <a:spcPct val="95000"/>
              </a:lnSpc>
              <a:spcBef>
                <a:spcPts val="1200"/>
              </a:spcBef>
              <a:spcAft>
                <a:spcPts val="0"/>
              </a:spcAft>
              <a:buNone/>
            </a:pPr>
            <a:endParaRPr sz="3000" dirty="0">
              <a:solidFill>
                <a:schemeClr val="dk1"/>
              </a:solidFill>
              <a:latin typeface="Roboto"/>
              <a:ea typeface="Roboto"/>
              <a:cs typeface="Roboto"/>
              <a:sym typeface="Roboto"/>
            </a:endParaRPr>
          </a:p>
          <a:p>
            <a:pPr marL="0" lvl="0" indent="0" algn="ctr" rtl="0">
              <a:lnSpc>
                <a:spcPct val="95000"/>
              </a:lnSpc>
              <a:spcBef>
                <a:spcPts val="1200"/>
              </a:spcBef>
              <a:spcAft>
                <a:spcPts val="0"/>
              </a:spcAft>
              <a:buNone/>
            </a:pPr>
            <a:r>
              <a:rPr lang="en" sz="3000" dirty="0">
                <a:solidFill>
                  <a:schemeClr val="dk1"/>
                </a:solidFill>
                <a:latin typeface="Roboto"/>
                <a:ea typeface="Roboto"/>
                <a:cs typeface="Roboto"/>
                <a:sym typeface="Roboto"/>
              </a:rPr>
              <a:t>We are brand new to our agency and need help conducting market research - what’s all the bark about?  we are dogone curious!</a:t>
            </a:r>
            <a:endParaRPr sz="3000" dirty="0">
              <a:solidFill>
                <a:schemeClr val="dk1"/>
              </a:solidFill>
              <a:latin typeface="Roboto"/>
              <a:ea typeface="Roboto"/>
              <a:cs typeface="Roboto"/>
              <a:sym typeface="Roboto"/>
            </a:endParaRPr>
          </a:p>
          <a:p>
            <a:pPr marL="0" lvl="0" indent="0" algn="ctr" rtl="0">
              <a:lnSpc>
                <a:spcPct val="95000"/>
              </a:lnSpc>
              <a:spcBef>
                <a:spcPts val="1200"/>
              </a:spcBef>
              <a:spcAft>
                <a:spcPts val="1200"/>
              </a:spcAft>
              <a:buNone/>
            </a:pPr>
            <a:endParaRPr sz="2300" dirty="0">
              <a:latin typeface="Roboto"/>
              <a:ea typeface="Roboto"/>
              <a:cs typeface="Roboto"/>
              <a:sym typeface="Roboto"/>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71"/>
        <p:cNvGrpSpPr/>
        <p:nvPr/>
      </p:nvGrpSpPr>
      <p:grpSpPr>
        <a:xfrm>
          <a:off x="0" y="0"/>
          <a:ext cx="0" cy="0"/>
          <a:chOff x="0" y="0"/>
          <a:chExt cx="0" cy="0"/>
        </a:xfrm>
      </p:grpSpPr>
      <p:pic>
        <p:nvPicPr>
          <p:cNvPr id="572" name="Google Shape;572;p68" descr="This a ChatGPT Image created on Jun 18, 2026, 11_01_16 AM"/>
          <p:cNvPicPr preferRelativeResize="0"/>
          <p:nvPr/>
        </p:nvPicPr>
        <p:blipFill>
          <a:blip r:embed="rId5">
            <a:alphaModFix/>
          </a:blip>
          <a:stretch>
            <a:fillRect/>
          </a:stretch>
        </p:blipFill>
        <p:spPr>
          <a:xfrm>
            <a:off x="4875" y="-2752"/>
            <a:ext cx="9144001" cy="5146251"/>
          </a:xfrm>
          <a:prstGeom prst="rect">
            <a:avLst/>
          </a:prstGeom>
          <a:noFill/>
          <a:ln>
            <a:noFill/>
          </a:ln>
        </p:spPr>
      </p:pic>
      <p:sp>
        <p:nvSpPr>
          <p:cNvPr id="2" name="Title 1">
            <a:extLst>
              <a:ext uri="{FF2B5EF4-FFF2-40B4-BE49-F238E27FC236}">
                <a16:creationId xmlns:a16="http://schemas.microsoft.com/office/drawing/2014/main" id="{DC0C57EE-D5A7-1FD2-0D98-CF18455CA7A0}"/>
              </a:ext>
            </a:extLst>
          </p:cNvPr>
          <p:cNvSpPr>
            <a:spLocks noGrp="1"/>
          </p:cNvSpPr>
          <p:nvPr>
            <p:ph type="title"/>
          </p:nvPr>
        </p:nvSpPr>
        <p:spPr>
          <a:xfrm>
            <a:off x="311700" y="-755700"/>
            <a:ext cx="2808000" cy="755700"/>
          </a:xfrm>
        </p:spPr>
        <p:txBody>
          <a:bodyPr spcFirstLastPara="1" wrap="square" lIns="91425" tIns="91425" rIns="91425" bIns="91425" anchor="b" anchorCtr="0">
            <a:normAutofit/>
          </a:bodyPr>
          <a:lstStyle/>
          <a:p>
            <a:r>
              <a:rPr lang="en-US" dirty="0"/>
              <a:t>The Big Picture</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76"/>
        <p:cNvGrpSpPr/>
        <p:nvPr/>
      </p:nvGrpSpPr>
      <p:grpSpPr>
        <a:xfrm>
          <a:off x="0" y="0"/>
          <a:ext cx="0" cy="0"/>
          <a:chOff x="0" y="0"/>
          <a:chExt cx="0" cy="0"/>
        </a:xfrm>
      </p:grpSpPr>
      <p:sp>
        <p:nvSpPr>
          <p:cNvPr id="2" name="Title 1">
            <a:extLst>
              <a:ext uri="{FF2B5EF4-FFF2-40B4-BE49-F238E27FC236}">
                <a16:creationId xmlns:a16="http://schemas.microsoft.com/office/drawing/2014/main" id="{4FCC8A76-C289-ED19-9D39-B257C649622A}"/>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 from a Customer #2</a:t>
            </a:r>
          </a:p>
        </p:txBody>
      </p:sp>
      <p:sp>
        <p:nvSpPr>
          <p:cNvPr id="577" name="Google Shape;577;p69"/>
          <p:cNvSpPr txBox="1">
            <a:spLocks noGrp="1"/>
          </p:cNvSpPr>
          <p:nvPr>
            <p:ph type="body" idx="1"/>
          </p:nvPr>
        </p:nvSpPr>
        <p:spPr>
          <a:xfrm>
            <a:off x="607930" y="710400"/>
            <a:ext cx="7936200" cy="4320000"/>
          </a:xfrm>
          <a:prstGeom prst="rect">
            <a:avLst/>
          </a:prstGeom>
        </p:spPr>
        <p:txBody>
          <a:bodyPr spcFirstLastPara="1" wrap="square" lIns="91425" tIns="91425" rIns="91425" bIns="91425" anchor="t" anchorCtr="0">
            <a:noAutofit/>
          </a:bodyPr>
          <a:lstStyle/>
          <a:p>
            <a:pPr marL="457200" lvl="0" indent="0" algn="l" rtl="0">
              <a:lnSpc>
                <a:spcPct val="95000"/>
              </a:lnSpc>
              <a:spcBef>
                <a:spcPts val="1200"/>
              </a:spcBef>
              <a:spcAft>
                <a:spcPts val="0"/>
              </a:spcAft>
              <a:buNone/>
            </a:pPr>
            <a:endParaRPr sz="3000" dirty="0">
              <a:solidFill>
                <a:schemeClr val="dk1"/>
              </a:solidFill>
            </a:endParaRPr>
          </a:p>
          <a:p>
            <a:pPr marL="457200" lvl="0" indent="0" algn="l" rtl="0">
              <a:lnSpc>
                <a:spcPct val="95000"/>
              </a:lnSpc>
              <a:spcBef>
                <a:spcPts val="1200"/>
              </a:spcBef>
              <a:spcAft>
                <a:spcPts val="0"/>
              </a:spcAft>
              <a:buNone/>
            </a:pPr>
            <a:endParaRPr sz="3000" dirty="0">
              <a:solidFill>
                <a:schemeClr val="dk1"/>
              </a:solidFill>
            </a:endParaRPr>
          </a:p>
          <a:p>
            <a:pPr marL="457200" lvl="0" indent="0" algn="l" rtl="0">
              <a:lnSpc>
                <a:spcPct val="95000"/>
              </a:lnSpc>
              <a:spcBef>
                <a:spcPts val="1200"/>
              </a:spcBef>
              <a:spcAft>
                <a:spcPts val="1200"/>
              </a:spcAft>
              <a:buNone/>
            </a:pPr>
            <a:r>
              <a:rPr lang="en" sz="3000">
                <a:solidFill>
                  <a:schemeClr val="dk1"/>
                </a:solidFill>
              </a:rPr>
              <a:t>So tell us, what is </a:t>
            </a:r>
            <a:r>
              <a:rPr lang="en" sz="3000" u="sng">
                <a:solidFill>
                  <a:schemeClr val="hlink"/>
                </a:solidFill>
                <a:hlinkClick r:id="rId5"/>
              </a:rPr>
              <a:t>buy.gsa.gov</a:t>
            </a:r>
            <a:r>
              <a:rPr lang="en" sz="3000">
                <a:solidFill>
                  <a:schemeClr val="dk1"/>
                </a:solidFill>
              </a:rPr>
              <a:t> all about?  Are there any cool, pawsome functions?   </a:t>
            </a:r>
            <a:endParaRPr sz="3000" dirty="0"/>
          </a:p>
        </p:txBody>
      </p:sp>
      <p:sp>
        <p:nvSpPr>
          <p:cNvPr id="578" name="Google Shape;578;p69"/>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83"/>
        <p:cNvGrpSpPr/>
        <p:nvPr/>
      </p:nvGrpSpPr>
      <p:grpSpPr>
        <a:xfrm>
          <a:off x="0" y="0"/>
          <a:ext cx="0" cy="0"/>
          <a:chOff x="0" y="0"/>
          <a:chExt cx="0" cy="0"/>
        </a:xfrm>
      </p:grpSpPr>
      <p:sp>
        <p:nvSpPr>
          <p:cNvPr id="2" name="Title 1">
            <a:extLst>
              <a:ext uri="{FF2B5EF4-FFF2-40B4-BE49-F238E27FC236}">
                <a16:creationId xmlns:a16="http://schemas.microsoft.com/office/drawing/2014/main" id="{9AE08BE0-07DA-B891-4034-6D82DA9A89AB}"/>
              </a:ext>
            </a:extLst>
          </p:cNvPr>
          <p:cNvSpPr>
            <a:spLocks noGrp="1"/>
          </p:cNvSpPr>
          <p:nvPr>
            <p:ph type="title" idx="4294967295"/>
          </p:nvPr>
        </p:nvSpPr>
        <p:spPr>
          <a:xfrm>
            <a:off x="628650" y="-993775"/>
            <a:ext cx="7886700" cy="993775"/>
          </a:xfrm>
          <a:prstGeom prst="rect">
            <a:avLst/>
          </a:prstGeom>
        </p:spPr>
        <p:txBody>
          <a:bodyPr anchor="b"/>
          <a:lstStyle/>
          <a:p>
            <a:r>
              <a:rPr lang="en-US" dirty="0"/>
              <a:t>What’s in the Toolbox</a:t>
            </a:r>
          </a:p>
        </p:txBody>
      </p:sp>
      <p:sp>
        <p:nvSpPr>
          <p:cNvPr id="585" name="Google Shape;585;p70"/>
          <p:cNvSpPr/>
          <p:nvPr/>
        </p:nvSpPr>
        <p:spPr>
          <a:xfrm>
            <a:off x="894500" y="197200"/>
            <a:ext cx="7324800" cy="356700"/>
          </a:xfrm>
          <a:prstGeom prst="rect">
            <a:avLst/>
          </a:prstGeom>
          <a:noFill/>
          <a:ln>
            <a:noFill/>
          </a:ln>
        </p:spPr>
        <p:txBody>
          <a:bodyPr spcFirstLastPara="1" wrap="square" lIns="375" tIns="375" rIns="375" bIns="375" anchor="ctr" anchorCtr="0">
            <a:noAutofit/>
          </a:bodyPr>
          <a:lstStyle/>
          <a:p>
            <a:pPr marL="0" marR="0" lvl="0" indent="0" algn="ctr" rtl="0">
              <a:spcBef>
                <a:spcPts val="0"/>
              </a:spcBef>
              <a:spcAft>
                <a:spcPts val="0"/>
              </a:spcAft>
              <a:buClr>
                <a:srgbClr val="2B1A78"/>
              </a:buClr>
              <a:buSzPts val="2600"/>
              <a:buFont typeface="Arial"/>
              <a:buNone/>
            </a:pPr>
            <a:r>
              <a:rPr lang="en" sz="3500" b="1" i="0" u="none" strike="noStrike" cap="none">
                <a:solidFill>
                  <a:srgbClr val="2B1A78"/>
                </a:solidFill>
                <a:latin typeface="Arial"/>
                <a:ea typeface="Arial"/>
                <a:cs typeface="Arial"/>
                <a:sym typeface="Arial"/>
              </a:rPr>
              <a:t>What’s in the Toolbox?</a:t>
            </a:r>
            <a:endParaRPr sz="3500" b="0" i="0" u="none" strike="noStrike" cap="none" dirty="0">
              <a:solidFill>
                <a:schemeClr val="dk1"/>
              </a:solidFill>
              <a:latin typeface="Arial"/>
              <a:ea typeface="Arial"/>
              <a:cs typeface="Arial"/>
              <a:sym typeface="Arial"/>
            </a:endParaRPr>
          </a:p>
        </p:txBody>
      </p:sp>
      <p:sp>
        <p:nvSpPr>
          <p:cNvPr id="584" name="Google Shape;584;p70">
            <a:extLst>
              <a:ext uri="{C183D7F6-B498-43B3-948B-1728B52AA6E4}">
                <adec:decorative xmlns:adec="http://schemas.microsoft.com/office/drawing/2017/decorative" val="1"/>
              </a:ext>
            </a:extLst>
          </p:cNvPr>
          <p:cNvSpPr/>
          <p:nvPr/>
        </p:nvSpPr>
        <p:spPr>
          <a:xfrm>
            <a:off x="2693" y="691903"/>
            <a:ext cx="9144000" cy="34200"/>
          </a:xfrm>
          <a:prstGeom prst="rect">
            <a:avLst/>
          </a:prstGeom>
          <a:solidFill>
            <a:srgbClr val="E9855F">
              <a:alpha val="90196"/>
            </a:srgbClr>
          </a:solidFill>
          <a:ln w="12700" cap="flat" cmpd="sng">
            <a:solidFill>
              <a:srgbClr val="E9855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591" name="Google Shape;591;p70"/>
          <p:cNvSpPr/>
          <p:nvPr/>
        </p:nvSpPr>
        <p:spPr>
          <a:xfrm>
            <a:off x="3599574" y="822311"/>
            <a:ext cx="442500" cy="417600"/>
          </a:xfrm>
          <a:prstGeom prst="ellipse">
            <a:avLst/>
          </a:prstGeom>
          <a:solidFill>
            <a:srgbClr val="E9855F"/>
          </a:solidFill>
          <a:ln w="10725" cap="flat" cmpd="sng">
            <a:solidFill>
              <a:srgbClr val="E9855F"/>
            </a:solidFill>
            <a:prstDash val="solid"/>
            <a:round/>
            <a:headEnd type="none" w="sm" len="sm"/>
            <a:tailEnd type="none" w="sm" len="sm"/>
          </a:ln>
          <a:effectLst>
            <a:outerShdw blurRad="64464" dist="75207" dir="3540000" algn="bl" rotWithShape="0">
              <a:srgbClr val="000000">
                <a:alpha val="39000"/>
              </a:srgbClr>
            </a:outerShdw>
          </a:effectLst>
        </p:spPr>
        <p:txBody>
          <a:bodyPr spcFirstLastPara="1" wrap="square" lIns="425" tIns="425" rIns="425" bIns="425" anchor="ctr" anchorCtr="0">
            <a:noAutofit/>
          </a:bodyPr>
          <a:lstStyle/>
          <a:p>
            <a:pPr marL="0" marR="0" lvl="0" indent="0" algn="ctr" rtl="0">
              <a:spcBef>
                <a:spcPts val="0"/>
              </a:spcBef>
              <a:spcAft>
                <a:spcPts val="0"/>
              </a:spcAft>
              <a:buClr>
                <a:srgbClr val="FFFFFF"/>
              </a:buClr>
              <a:buSzPts val="1805"/>
              <a:buFont typeface="Arial"/>
              <a:buNone/>
            </a:pPr>
            <a:r>
              <a:rPr lang="en" sz="1805" b="1" i="0" u="none" strike="noStrike" cap="none">
                <a:solidFill>
                  <a:srgbClr val="FFFFFF"/>
                </a:solidFill>
                <a:latin typeface="Roboto"/>
                <a:ea typeface="Roboto"/>
                <a:cs typeface="Roboto"/>
                <a:sym typeface="Roboto"/>
              </a:rPr>
              <a:t>1</a:t>
            </a:r>
            <a:endParaRPr sz="1805" i="0" u="none" strike="noStrike" cap="none" dirty="0">
              <a:solidFill>
                <a:schemeClr val="dk1"/>
              </a:solidFill>
              <a:latin typeface="Roboto"/>
              <a:ea typeface="Roboto"/>
              <a:cs typeface="Roboto"/>
              <a:sym typeface="Roboto"/>
            </a:endParaRPr>
          </a:p>
        </p:txBody>
      </p:sp>
      <p:sp>
        <p:nvSpPr>
          <p:cNvPr id="592" name="Google Shape;592;p70"/>
          <p:cNvSpPr/>
          <p:nvPr/>
        </p:nvSpPr>
        <p:spPr>
          <a:xfrm>
            <a:off x="4505297" y="795812"/>
            <a:ext cx="4421400" cy="2196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2B1A78"/>
              </a:buClr>
              <a:buSzPts val="1600"/>
              <a:buFont typeface="Arial"/>
              <a:buNone/>
            </a:pPr>
            <a:r>
              <a:rPr lang="en" sz="1600" b="1" i="0" u="none" strike="noStrike" cap="none">
                <a:solidFill>
                  <a:srgbClr val="2B1A78"/>
                </a:solidFill>
                <a:latin typeface="Roboto"/>
                <a:ea typeface="Roboto"/>
                <a:cs typeface="Roboto"/>
                <a:sym typeface="Roboto"/>
              </a:rPr>
              <a:t>Pricing Intelligence Suite</a:t>
            </a:r>
            <a:endParaRPr sz="1600" i="0" u="none" strike="noStrike" cap="none" dirty="0">
              <a:solidFill>
                <a:schemeClr val="dk1"/>
              </a:solidFill>
              <a:latin typeface="Roboto"/>
              <a:ea typeface="Roboto"/>
              <a:cs typeface="Roboto"/>
              <a:sym typeface="Roboto"/>
            </a:endParaRPr>
          </a:p>
        </p:txBody>
      </p:sp>
      <p:sp>
        <p:nvSpPr>
          <p:cNvPr id="586" name="Google Shape;586;p70"/>
          <p:cNvSpPr/>
          <p:nvPr/>
        </p:nvSpPr>
        <p:spPr>
          <a:xfrm>
            <a:off x="411525" y="1097250"/>
            <a:ext cx="2846100" cy="548700"/>
          </a:xfrm>
          <a:prstGeom prst="rect">
            <a:avLst/>
          </a:prstGeom>
          <a:noFill/>
          <a:ln>
            <a:noFill/>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1300"/>
              <a:buFont typeface="Arial"/>
              <a:buNone/>
            </a:pPr>
            <a:r>
              <a:rPr lang="en" sz="1800" b="1" i="0" u="none" strike="noStrike" cap="none">
                <a:solidFill>
                  <a:srgbClr val="1E76B4"/>
                </a:solidFill>
                <a:latin typeface="Roboto"/>
                <a:ea typeface="Roboto"/>
                <a:cs typeface="Roboto"/>
                <a:sym typeface="Roboto"/>
              </a:rPr>
              <a:t>Index of main Buy.GSA.gov tool families</a:t>
            </a:r>
            <a:endParaRPr sz="1800" b="1" i="0" u="none" strike="noStrike" cap="none" dirty="0">
              <a:solidFill>
                <a:schemeClr val="dk1"/>
              </a:solidFill>
              <a:latin typeface="Roboto"/>
              <a:ea typeface="Roboto"/>
              <a:cs typeface="Roboto"/>
              <a:sym typeface="Roboto"/>
            </a:endParaRPr>
          </a:p>
        </p:txBody>
      </p:sp>
      <p:sp>
        <p:nvSpPr>
          <p:cNvPr id="593" name="Google Shape;593;p70"/>
          <p:cNvSpPr/>
          <p:nvPr/>
        </p:nvSpPr>
        <p:spPr>
          <a:xfrm>
            <a:off x="4505297" y="1055394"/>
            <a:ext cx="4421400" cy="2331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2937"/>
              </a:buClr>
              <a:buSzPts val="1000"/>
              <a:buFont typeface="Arial"/>
              <a:buNone/>
            </a:pPr>
            <a:r>
              <a:rPr lang="en" sz="1000" i="0" u="none" strike="noStrike" cap="none">
                <a:solidFill>
                  <a:srgbClr val="1F2937"/>
                </a:solidFill>
                <a:latin typeface="Roboto"/>
                <a:ea typeface="Roboto"/>
                <a:cs typeface="Roboto"/>
                <a:sym typeface="Roboto"/>
              </a:rPr>
              <a:t>Pricing data and estimating support for market research and IGCE development.</a:t>
            </a:r>
            <a:endParaRPr sz="1000" i="0" u="none" strike="noStrike" cap="none" dirty="0">
              <a:solidFill>
                <a:schemeClr val="dk1"/>
              </a:solidFill>
              <a:latin typeface="Roboto"/>
              <a:ea typeface="Roboto"/>
              <a:cs typeface="Roboto"/>
              <a:sym typeface="Roboto"/>
            </a:endParaRPr>
          </a:p>
        </p:txBody>
      </p:sp>
      <p:sp>
        <p:nvSpPr>
          <p:cNvPr id="619" name="Google Shape;619;p70"/>
          <p:cNvSpPr/>
          <p:nvPr/>
        </p:nvSpPr>
        <p:spPr>
          <a:xfrm>
            <a:off x="5613354" y="1197394"/>
            <a:ext cx="2079900" cy="1917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a:solidFill>
                  <a:srgbClr val="1E76B4"/>
                </a:solidFill>
                <a:latin typeface="Roboto"/>
                <a:ea typeface="Roboto"/>
                <a:cs typeface="Roboto"/>
                <a:sym typeface="Roboto"/>
              </a:rPr>
              <a:t>Services Pricing Tool Kit (BETA)</a:t>
            </a:r>
            <a:endParaRPr sz="900" i="0" u="none" strike="noStrike" cap="none" dirty="0">
              <a:solidFill>
                <a:schemeClr val="dk1"/>
              </a:solidFill>
              <a:latin typeface="Roboto"/>
              <a:ea typeface="Roboto"/>
              <a:cs typeface="Roboto"/>
              <a:sym typeface="Roboto"/>
            </a:endParaRPr>
          </a:p>
        </p:txBody>
      </p:sp>
      <p:sp>
        <p:nvSpPr>
          <p:cNvPr id="594" name="Google Shape;594;p70"/>
          <p:cNvSpPr/>
          <p:nvPr/>
        </p:nvSpPr>
        <p:spPr>
          <a:xfrm>
            <a:off x="4505297" y="1443529"/>
            <a:ext cx="10509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a:solidFill>
                  <a:srgbClr val="1E76B4"/>
                </a:solidFill>
                <a:latin typeface="Roboto"/>
                <a:ea typeface="Roboto"/>
                <a:cs typeface="Roboto"/>
                <a:sym typeface="Roboto"/>
              </a:rPr>
              <a:t>Quick Rate</a:t>
            </a:r>
            <a:endParaRPr sz="900" i="0" u="none" strike="noStrike" cap="none" dirty="0">
              <a:solidFill>
                <a:schemeClr val="dk1"/>
              </a:solidFill>
              <a:latin typeface="Roboto"/>
              <a:ea typeface="Roboto"/>
              <a:cs typeface="Roboto"/>
              <a:sym typeface="Roboto"/>
            </a:endParaRPr>
          </a:p>
        </p:txBody>
      </p:sp>
      <p:sp>
        <p:nvSpPr>
          <p:cNvPr id="595" name="Google Shape;595;p70"/>
          <p:cNvSpPr/>
          <p:nvPr/>
        </p:nvSpPr>
        <p:spPr>
          <a:xfrm>
            <a:off x="5628894" y="1443529"/>
            <a:ext cx="10509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Prices Paid</a:t>
            </a:r>
            <a:endParaRPr sz="900" i="0" u="none" strike="noStrike" cap="none" dirty="0">
              <a:solidFill>
                <a:schemeClr val="dk1"/>
              </a:solidFill>
              <a:latin typeface="Roboto"/>
              <a:ea typeface="Roboto"/>
              <a:cs typeface="Roboto"/>
              <a:sym typeface="Roboto"/>
            </a:endParaRPr>
          </a:p>
        </p:txBody>
      </p:sp>
      <p:sp>
        <p:nvSpPr>
          <p:cNvPr id="596" name="Google Shape;596;p70"/>
          <p:cNvSpPr/>
          <p:nvPr/>
        </p:nvSpPr>
        <p:spPr>
          <a:xfrm>
            <a:off x="6752491" y="1443529"/>
            <a:ext cx="10509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BLS</a:t>
            </a:r>
            <a:endParaRPr sz="900" i="0" u="none" strike="noStrike" cap="none" dirty="0">
              <a:solidFill>
                <a:schemeClr val="dk1"/>
              </a:solidFill>
              <a:latin typeface="Roboto"/>
              <a:ea typeface="Roboto"/>
              <a:cs typeface="Roboto"/>
              <a:sym typeface="Roboto"/>
            </a:endParaRPr>
          </a:p>
        </p:txBody>
      </p:sp>
      <p:sp>
        <p:nvSpPr>
          <p:cNvPr id="597" name="Google Shape;597;p70"/>
          <p:cNvSpPr/>
          <p:nvPr/>
        </p:nvSpPr>
        <p:spPr>
          <a:xfrm>
            <a:off x="7876087" y="1443529"/>
            <a:ext cx="10509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IGCE</a:t>
            </a:r>
            <a:endParaRPr sz="900" i="0" u="none" strike="noStrike" cap="none" dirty="0">
              <a:solidFill>
                <a:schemeClr val="dk1"/>
              </a:solidFill>
              <a:latin typeface="Roboto"/>
              <a:ea typeface="Roboto"/>
              <a:cs typeface="Roboto"/>
              <a:sym typeface="Roboto"/>
            </a:endParaRPr>
          </a:p>
        </p:txBody>
      </p:sp>
      <p:cxnSp>
        <p:nvCxnSpPr>
          <p:cNvPr id="598" name="Google Shape;598;p70">
            <a:extLst>
              <a:ext uri="{C183D7F6-B498-43B3-948B-1728B52AA6E4}">
                <adec:decorative xmlns:adec="http://schemas.microsoft.com/office/drawing/2017/decorative" val="1"/>
              </a:ext>
            </a:extLst>
          </p:cNvPr>
          <p:cNvCxnSpPr/>
          <p:nvPr/>
        </p:nvCxnSpPr>
        <p:spPr>
          <a:xfrm>
            <a:off x="4505297" y="1786429"/>
            <a:ext cx="4421400" cy="0"/>
          </a:xfrm>
          <a:prstGeom prst="straightConnector1">
            <a:avLst/>
          </a:prstGeom>
          <a:noFill/>
          <a:ln w="12700" cap="flat" cmpd="sng">
            <a:solidFill>
              <a:srgbClr val="DAD7EB"/>
            </a:solidFill>
            <a:prstDash val="solid"/>
            <a:round/>
            <a:headEnd type="none" w="sm" len="sm"/>
            <a:tailEnd type="none" w="sm" len="sm"/>
          </a:ln>
        </p:spPr>
      </p:cxnSp>
      <p:cxnSp>
        <p:nvCxnSpPr>
          <p:cNvPr id="587" name="Google Shape;587;p70">
            <a:extLst>
              <a:ext uri="{C183D7F6-B498-43B3-948B-1728B52AA6E4}">
                <adec:decorative xmlns:adec="http://schemas.microsoft.com/office/drawing/2017/decorative" val="1"/>
              </a:ext>
            </a:extLst>
          </p:cNvPr>
          <p:cNvCxnSpPr/>
          <p:nvPr/>
        </p:nvCxnSpPr>
        <p:spPr>
          <a:xfrm>
            <a:off x="360041" y="1885940"/>
            <a:ext cx="2949000" cy="0"/>
          </a:xfrm>
          <a:prstGeom prst="straightConnector1">
            <a:avLst/>
          </a:prstGeom>
          <a:noFill/>
          <a:ln w="25400" cap="flat" cmpd="sng">
            <a:solidFill>
              <a:srgbClr val="E9855F"/>
            </a:solidFill>
            <a:prstDash val="solid"/>
            <a:round/>
            <a:headEnd type="none" w="sm" len="sm"/>
            <a:tailEnd type="none" w="sm" len="sm"/>
          </a:ln>
        </p:spPr>
      </p:cxnSp>
      <p:sp>
        <p:nvSpPr>
          <p:cNvPr id="600" name="Google Shape;600;p70"/>
          <p:cNvSpPr/>
          <p:nvPr/>
        </p:nvSpPr>
        <p:spPr>
          <a:xfrm>
            <a:off x="4505297" y="1903015"/>
            <a:ext cx="4421400" cy="2196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2B1A78"/>
              </a:buClr>
              <a:buSzPts val="1600"/>
              <a:buFont typeface="Arial"/>
              <a:buNone/>
            </a:pPr>
            <a:r>
              <a:rPr lang="en" sz="1600" b="1" i="0" u="none" strike="noStrike" cap="none">
                <a:solidFill>
                  <a:srgbClr val="2B1A78"/>
                </a:solidFill>
                <a:latin typeface="Roboto"/>
                <a:ea typeface="Roboto"/>
                <a:cs typeface="Roboto"/>
                <a:sym typeface="Roboto"/>
              </a:rPr>
              <a:t>Acquisition Solutions Navigator</a:t>
            </a:r>
            <a:endParaRPr sz="1600" i="0" u="none" strike="noStrike" cap="none" dirty="0">
              <a:solidFill>
                <a:schemeClr val="dk1"/>
              </a:solidFill>
              <a:latin typeface="Roboto"/>
              <a:ea typeface="Roboto"/>
              <a:cs typeface="Roboto"/>
              <a:sym typeface="Roboto"/>
            </a:endParaRPr>
          </a:p>
        </p:txBody>
      </p:sp>
      <p:sp>
        <p:nvSpPr>
          <p:cNvPr id="588" name="Google Shape;588;p70"/>
          <p:cNvSpPr/>
          <p:nvPr/>
        </p:nvSpPr>
        <p:spPr>
          <a:xfrm>
            <a:off x="411500" y="2056556"/>
            <a:ext cx="2846100" cy="6174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2B1A78"/>
              </a:buClr>
              <a:buSzPts val="1100"/>
              <a:buFont typeface="Arial"/>
              <a:buNone/>
            </a:pPr>
            <a:r>
              <a:rPr lang="en" sz="1500" b="1" i="0" u="none" strike="noStrike" cap="none">
                <a:solidFill>
                  <a:srgbClr val="2B1A78"/>
                </a:solidFill>
                <a:latin typeface="Roboto"/>
                <a:ea typeface="Roboto"/>
                <a:cs typeface="Roboto"/>
                <a:sym typeface="Roboto"/>
              </a:rPr>
              <a:t>Training takeaway</a:t>
            </a:r>
            <a:endParaRPr sz="1500" i="0" u="none" strike="noStrike" cap="none" dirty="0">
              <a:solidFill>
                <a:schemeClr val="dk1"/>
              </a:solidFill>
              <a:latin typeface="Roboto"/>
              <a:ea typeface="Roboto"/>
              <a:cs typeface="Roboto"/>
              <a:sym typeface="Roboto"/>
            </a:endParaRPr>
          </a:p>
        </p:txBody>
      </p:sp>
      <p:sp>
        <p:nvSpPr>
          <p:cNvPr id="599" name="Google Shape;599;p70"/>
          <p:cNvSpPr/>
          <p:nvPr/>
        </p:nvSpPr>
        <p:spPr>
          <a:xfrm>
            <a:off x="3599574" y="2054563"/>
            <a:ext cx="442500" cy="417600"/>
          </a:xfrm>
          <a:prstGeom prst="ellipse">
            <a:avLst/>
          </a:prstGeom>
          <a:solidFill>
            <a:srgbClr val="1E76B4"/>
          </a:solidFill>
          <a:ln w="10725" cap="flat" cmpd="sng">
            <a:solidFill>
              <a:srgbClr val="1E76B4"/>
            </a:solidFill>
            <a:prstDash val="solid"/>
            <a:round/>
            <a:headEnd type="none" w="sm" len="sm"/>
            <a:tailEnd type="none" w="sm" len="sm"/>
          </a:ln>
          <a:effectLst>
            <a:outerShdw blurRad="64464" dist="75207" dir="3540000" algn="bl" rotWithShape="0">
              <a:srgbClr val="000000">
                <a:alpha val="39000"/>
              </a:srgbClr>
            </a:outerShdw>
          </a:effectLst>
        </p:spPr>
        <p:txBody>
          <a:bodyPr spcFirstLastPara="1" wrap="square" lIns="425" tIns="425" rIns="425" bIns="425" anchor="ctr" anchorCtr="0">
            <a:noAutofit/>
          </a:bodyPr>
          <a:lstStyle/>
          <a:p>
            <a:pPr marL="0" marR="0" lvl="0" indent="0" algn="ctr" rtl="0">
              <a:spcBef>
                <a:spcPts val="0"/>
              </a:spcBef>
              <a:spcAft>
                <a:spcPts val="0"/>
              </a:spcAft>
              <a:buClr>
                <a:srgbClr val="FFFFFF"/>
              </a:buClr>
              <a:buSzPts val="1805"/>
              <a:buFont typeface="Arial"/>
              <a:buNone/>
            </a:pPr>
            <a:r>
              <a:rPr lang="en" sz="1805" b="1" i="0" u="none" strike="noStrike" cap="none">
                <a:solidFill>
                  <a:srgbClr val="FFFFFF"/>
                </a:solidFill>
                <a:latin typeface="Roboto"/>
                <a:ea typeface="Roboto"/>
                <a:cs typeface="Roboto"/>
                <a:sym typeface="Roboto"/>
              </a:rPr>
              <a:t>2</a:t>
            </a:r>
            <a:endParaRPr sz="1805" i="0" u="none" strike="noStrike" cap="none" dirty="0">
              <a:solidFill>
                <a:schemeClr val="dk1"/>
              </a:solidFill>
              <a:latin typeface="Roboto"/>
              <a:ea typeface="Roboto"/>
              <a:cs typeface="Roboto"/>
              <a:sym typeface="Roboto"/>
            </a:endParaRPr>
          </a:p>
        </p:txBody>
      </p:sp>
      <p:sp>
        <p:nvSpPr>
          <p:cNvPr id="601" name="Google Shape;601;p70"/>
          <p:cNvSpPr/>
          <p:nvPr/>
        </p:nvSpPr>
        <p:spPr>
          <a:xfrm>
            <a:off x="4505297" y="2177335"/>
            <a:ext cx="4421400" cy="2331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2937"/>
              </a:buClr>
              <a:buSzPts val="1000"/>
              <a:buFont typeface="Arial"/>
              <a:buNone/>
            </a:pPr>
            <a:r>
              <a:rPr lang="en" sz="1000" i="0" u="none" strike="noStrike" cap="none">
                <a:solidFill>
                  <a:srgbClr val="1F2937"/>
                </a:solidFill>
                <a:latin typeface="Roboto"/>
                <a:ea typeface="Roboto"/>
                <a:cs typeface="Roboto"/>
                <a:sym typeface="Roboto"/>
              </a:rPr>
              <a:t>Research and compare contracts, vendors, and acquisition pathways.</a:t>
            </a:r>
            <a:endParaRPr sz="1000" i="0" u="none" strike="noStrike" cap="none" dirty="0">
              <a:solidFill>
                <a:schemeClr val="dk1"/>
              </a:solidFill>
              <a:latin typeface="Roboto"/>
              <a:ea typeface="Roboto"/>
              <a:cs typeface="Roboto"/>
              <a:sym typeface="Roboto"/>
            </a:endParaRPr>
          </a:p>
        </p:txBody>
      </p:sp>
      <p:sp>
        <p:nvSpPr>
          <p:cNvPr id="602" name="Google Shape;602;p70"/>
          <p:cNvSpPr/>
          <p:nvPr/>
        </p:nvSpPr>
        <p:spPr>
          <a:xfrm>
            <a:off x="4505297" y="2506519"/>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Compare Vehicles</a:t>
            </a:r>
            <a:endParaRPr sz="900" i="0" u="none" strike="noStrike" cap="none" dirty="0">
              <a:solidFill>
                <a:schemeClr val="dk1"/>
              </a:solidFill>
              <a:latin typeface="Roboto"/>
              <a:ea typeface="Roboto"/>
              <a:cs typeface="Roboto"/>
              <a:sym typeface="Roboto"/>
            </a:endParaRPr>
          </a:p>
        </p:txBody>
      </p:sp>
      <p:sp>
        <p:nvSpPr>
          <p:cNvPr id="603" name="Google Shape;603;p70"/>
          <p:cNvSpPr/>
          <p:nvPr/>
        </p:nvSpPr>
        <p:spPr>
          <a:xfrm>
            <a:off x="6003426" y="2506519"/>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Search Contracts</a:t>
            </a:r>
            <a:endParaRPr sz="900" i="0" u="none" strike="noStrike" cap="none" dirty="0">
              <a:solidFill>
                <a:schemeClr val="dk1"/>
              </a:solidFill>
              <a:latin typeface="Roboto"/>
              <a:ea typeface="Roboto"/>
              <a:cs typeface="Roboto"/>
              <a:sym typeface="Roboto"/>
            </a:endParaRPr>
          </a:p>
        </p:txBody>
      </p:sp>
      <p:sp>
        <p:nvSpPr>
          <p:cNvPr id="604" name="Google Shape;604;p70"/>
          <p:cNvSpPr/>
          <p:nvPr/>
        </p:nvSpPr>
        <p:spPr>
          <a:xfrm>
            <a:off x="7501555" y="2506519"/>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Search Vendors</a:t>
            </a:r>
            <a:endParaRPr sz="900" i="0" u="none" strike="noStrike" cap="none" dirty="0">
              <a:solidFill>
                <a:schemeClr val="dk1"/>
              </a:solidFill>
              <a:latin typeface="Roboto"/>
              <a:ea typeface="Roboto"/>
              <a:cs typeface="Roboto"/>
              <a:sym typeface="Roboto"/>
            </a:endParaRPr>
          </a:p>
        </p:txBody>
      </p:sp>
      <p:sp>
        <p:nvSpPr>
          <p:cNvPr id="589" name="Google Shape;589;p70"/>
          <p:cNvSpPr/>
          <p:nvPr/>
        </p:nvSpPr>
        <p:spPr>
          <a:xfrm>
            <a:off x="411500" y="2708894"/>
            <a:ext cx="2846100" cy="9261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E76B4"/>
              </a:buClr>
              <a:buSzPts val="1200"/>
              <a:buFont typeface="Arial"/>
              <a:buNone/>
            </a:pPr>
            <a:r>
              <a:rPr lang="en" sz="1600" b="1" i="0" u="none" strike="noStrike" cap="none">
                <a:solidFill>
                  <a:srgbClr val="1E76B4"/>
                </a:solidFill>
                <a:latin typeface="Roboto"/>
                <a:ea typeface="Roboto"/>
                <a:cs typeface="Roboto"/>
                <a:sym typeface="Roboto"/>
              </a:rPr>
              <a:t>Buy.GSA.gov is a connected workspace — not just a collection of links.</a:t>
            </a:r>
            <a:endParaRPr sz="1600" i="0" u="none" strike="noStrike" cap="none" dirty="0">
              <a:solidFill>
                <a:schemeClr val="dk1"/>
              </a:solidFill>
              <a:latin typeface="Roboto"/>
              <a:ea typeface="Roboto"/>
              <a:cs typeface="Roboto"/>
              <a:sym typeface="Roboto"/>
            </a:endParaRPr>
          </a:p>
        </p:txBody>
      </p:sp>
      <p:cxnSp>
        <p:nvCxnSpPr>
          <p:cNvPr id="605" name="Google Shape;605;p70">
            <a:extLst>
              <a:ext uri="{C183D7F6-B498-43B3-948B-1728B52AA6E4}">
                <adec:decorative xmlns:adec="http://schemas.microsoft.com/office/drawing/2017/decorative" val="1"/>
              </a:ext>
            </a:extLst>
          </p:cNvPr>
          <p:cNvCxnSpPr/>
          <p:nvPr/>
        </p:nvCxnSpPr>
        <p:spPr>
          <a:xfrm>
            <a:off x="4505297" y="2849419"/>
            <a:ext cx="4421400" cy="0"/>
          </a:xfrm>
          <a:prstGeom prst="straightConnector1">
            <a:avLst/>
          </a:prstGeom>
          <a:noFill/>
          <a:ln w="12700" cap="flat" cmpd="sng">
            <a:solidFill>
              <a:srgbClr val="DAD7EB"/>
            </a:solidFill>
            <a:prstDash val="solid"/>
            <a:round/>
            <a:headEnd type="none" w="sm" len="sm"/>
            <a:tailEnd type="none" w="sm" len="sm"/>
          </a:ln>
        </p:spPr>
      </p:cxnSp>
      <p:sp>
        <p:nvSpPr>
          <p:cNvPr id="607" name="Google Shape;607;p70"/>
          <p:cNvSpPr/>
          <p:nvPr/>
        </p:nvSpPr>
        <p:spPr>
          <a:xfrm>
            <a:off x="4505297" y="2966005"/>
            <a:ext cx="4421400" cy="2196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2B1A78"/>
              </a:buClr>
              <a:buSzPts val="1600"/>
              <a:buFont typeface="Arial"/>
              <a:buNone/>
            </a:pPr>
            <a:r>
              <a:rPr lang="en" sz="1600" b="1" i="0" u="none" strike="noStrike" cap="none">
                <a:solidFill>
                  <a:srgbClr val="2B1A78"/>
                </a:solidFill>
                <a:latin typeface="Roboto"/>
                <a:ea typeface="Roboto"/>
                <a:cs typeface="Roboto"/>
                <a:sym typeface="Roboto"/>
              </a:rPr>
              <a:t>Document Tools</a:t>
            </a:r>
            <a:endParaRPr sz="1600" i="0" u="none" strike="noStrike" cap="none" dirty="0">
              <a:solidFill>
                <a:schemeClr val="dk1"/>
              </a:solidFill>
              <a:latin typeface="Roboto"/>
              <a:ea typeface="Roboto"/>
              <a:cs typeface="Roboto"/>
              <a:sym typeface="Roboto"/>
            </a:endParaRPr>
          </a:p>
        </p:txBody>
      </p:sp>
      <p:sp>
        <p:nvSpPr>
          <p:cNvPr id="606" name="Google Shape;606;p70"/>
          <p:cNvSpPr/>
          <p:nvPr/>
        </p:nvSpPr>
        <p:spPr>
          <a:xfrm>
            <a:off x="3599574" y="3172741"/>
            <a:ext cx="442500" cy="417600"/>
          </a:xfrm>
          <a:prstGeom prst="ellipse">
            <a:avLst/>
          </a:prstGeom>
          <a:solidFill>
            <a:srgbClr val="407A9A"/>
          </a:solidFill>
          <a:ln w="10725" cap="flat" cmpd="sng">
            <a:solidFill>
              <a:srgbClr val="407A9A"/>
            </a:solidFill>
            <a:prstDash val="solid"/>
            <a:round/>
            <a:headEnd type="none" w="sm" len="sm"/>
            <a:tailEnd type="none" w="sm" len="sm"/>
          </a:ln>
          <a:effectLst>
            <a:outerShdw blurRad="64464" dist="75207" dir="3540000" algn="bl" rotWithShape="0">
              <a:srgbClr val="000000">
                <a:alpha val="39000"/>
              </a:srgbClr>
            </a:outerShdw>
          </a:effectLst>
        </p:spPr>
        <p:txBody>
          <a:bodyPr spcFirstLastPara="1" wrap="square" lIns="425" tIns="425" rIns="425" bIns="425" anchor="ctr" anchorCtr="0">
            <a:noAutofit/>
          </a:bodyPr>
          <a:lstStyle/>
          <a:p>
            <a:pPr marL="0" marR="0" lvl="0" indent="0" algn="ctr" rtl="0">
              <a:spcBef>
                <a:spcPts val="0"/>
              </a:spcBef>
              <a:spcAft>
                <a:spcPts val="0"/>
              </a:spcAft>
              <a:buClr>
                <a:srgbClr val="FFFFFF"/>
              </a:buClr>
              <a:buSzPts val="1805"/>
              <a:buFont typeface="Arial"/>
              <a:buNone/>
            </a:pPr>
            <a:r>
              <a:rPr lang="en" sz="1805" b="1" i="0" u="none" strike="noStrike" cap="none">
                <a:solidFill>
                  <a:srgbClr val="FFFFFF"/>
                </a:solidFill>
                <a:latin typeface="Roboto"/>
                <a:ea typeface="Roboto"/>
                <a:cs typeface="Roboto"/>
                <a:sym typeface="Roboto"/>
              </a:rPr>
              <a:t>3</a:t>
            </a:r>
            <a:endParaRPr sz="1805" i="0" u="none" strike="noStrike" cap="none" dirty="0">
              <a:solidFill>
                <a:schemeClr val="dk1"/>
              </a:solidFill>
              <a:latin typeface="Roboto"/>
              <a:ea typeface="Roboto"/>
              <a:cs typeface="Roboto"/>
              <a:sym typeface="Roboto"/>
            </a:endParaRPr>
          </a:p>
        </p:txBody>
      </p:sp>
      <p:sp>
        <p:nvSpPr>
          <p:cNvPr id="608" name="Google Shape;608;p70"/>
          <p:cNvSpPr/>
          <p:nvPr/>
        </p:nvSpPr>
        <p:spPr>
          <a:xfrm>
            <a:off x="4505297" y="3240325"/>
            <a:ext cx="4421400" cy="2331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2937"/>
              </a:buClr>
              <a:buSzPts val="1000"/>
              <a:buFont typeface="Arial"/>
              <a:buNone/>
            </a:pPr>
            <a:r>
              <a:rPr lang="en" sz="1000" i="0" u="none" strike="noStrike" cap="none">
                <a:solidFill>
                  <a:srgbClr val="1F2937"/>
                </a:solidFill>
                <a:latin typeface="Roboto"/>
                <a:ea typeface="Roboto"/>
                <a:cs typeface="Roboto"/>
                <a:sym typeface="Roboto"/>
              </a:rPr>
              <a:t>Find templates and build acquisition-related documents for the contract file.</a:t>
            </a:r>
            <a:endParaRPr sz="1000" i="0" u="none" strike="noStrike" cap="none" dirty="0">
              <a:solidFill>
                <a:schemeClr val="dk1"/>
              </a:solidFill>
              <a:latin typeface="Roboto"/>
              <a:ea typeface="Roboto"/>
              <a:cs typeface="Roboto"/>
              <a:sym typeface="Roboto"/>
            </a:endParaRPr>
          </a:p>
        </p:txBody>
      </p:sp>
      <p:sp>
        <p:nvSpPr>
          <p:cNvPr id="609" name="Google Shape;609;p70"/>
          <p:cNvSpPr/>
          <p:nvPr/>
        </p:nvSpPr>
        <p:spPr>
          <a:xfrm>
            <a:off x="4505297" y="3569508"/>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Document Library</a:t>
            </a:r>
            <a:endParaRPr sz="900" i="0" u="none" strike="noStrike" cap="none" dirty="0">
              <a:solidFill>
                <a:schemeClr val="dk1"/>
              </a:solidFill>
              <a:latin typeface="Roboto"/>
              <a:ea typeface="Roboto"/>
              <a:cs typeface="Roboto"/>
              <a:sym typeface="Roboto"/>
            </a:endParaRPr>
          </a:p>
        </p:txBody>
      </p:sp>
      <p:sp>
        <p:nvSpPr>
          <p:cNvPr id="610" name="Google Shape;610;p70"/>
          <p:cNvSpPr/>
          <p:nvPr/>
        </p:nvSpPr>
        <p:spPr>
          <a:xfrm>
            <a:off x="6003426" y="3569508"/>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Document Builder</a:t>
            </a:r>
            <a:endParaRPr sz="900" i="0" u="none" strike="noStrike" cap="none" dirty="0">
              <a:solidFill>
                <a:schemeClr val="dk1"/>
              </a:solidFill>
              <a:latin typeface="Roboto"/>
              <a:ea typeface="Roboto"/>
              <a:cs typeface="Roboto"/>
              <a:sym typeface="Roboto"/>
            </a:endParaRPr>
          </a:p>
        </p:txBody>
      </p:sp>
      <p:sp>
        <p:nvSpPr>
          <p:cNvPr id="611" name="Google Shape;611;p70"/>
          <p:cNvSpPr/>
          <p:nvPr/>
        </p:nvSpPr>
        <p:spPr>
          <a:xfrm>
            <a:off x="7501555" y="3569508"/>
            <a:ext cx="14256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Project Center</a:t>
            </a:r>
            <a:endParaRPr sz="900" i="0" u="none" strike="noStrike" cap="none" dirty="0">
              <a:solidFill>
                <a:schemeClr val="dk1"/>
              </a:solidFill>
              <a:latin typeface="Roboto"/>
              <a:ea typeface="Roboto"/>
              <a:cs typeface="Roboto"/>
              <a:sym typeface="Roboto"/>
            </a:endParaRPr>
          </a:p>
        </p:txBody>
      </p:sp>
      <p:cxnSp>
        <p:nvCxnSpPr>
          <p:cNvPr id="612" name="Google Shape;612;p70">
            <a:extLst>
              <a:ext uri="{C183D7F6-B498-43B3-948B-1728B52AA6E4}">
                <adec:decorative xmlns:adec="http://schemas.microsoft.com/office/drawing/2017/decorative" val="1"/>
              </a:ext>
            </a:extLst>
          </p:cNvPr>
          <p:cNvCxnSpPr/>
          <p:nvPr/>
        </p:nvCxnSpPr>
        <p:spPr>
          <a:xfrm>
            <a:off x="4505297" y="3912408"/>
            <a:ext cx="4421400" cy="0"/>
          </a:xfrm>
          <a:prstGeom prst="straightConnector1">
            <a:avLst/>
          </a:prstGeom>
          <a:noFill/>
          <a:ln w="12700" cap="flat" cmpd="sng">
            <a:solidFill>
              <a:srgbClr val="DAD7EB"/>
            </a:solidFill>
            <a:prstDash val="solid"/>
            <a:round/>
            <a:headEnd type="none" w="sm" len="sm"/>
            <a:tailEnd type="none" w="sm" len="sm"/>
          </a:ln>
        </p:spPr>
      </p:cxnSp>
      <p:sp>
        <p:nvSpPr>
          <p:cNvPr id="590" name="Google Shape;590;p70"/>
          <p:cNvSpPr/>
          <p:nvPr/>
        </p:nvSpPr>
        <p:spPr>
          <a:xfrm>
            <a:off x="397775" y="3992674"/>
            <a:ext cx="2949000" cy="6582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6C7280"/>
              </a:buClr>
              <a:buSzPts val="1000"/>
              <a:buFont typeface="Arial"/>
              <a:buNone/>
            </a:pPr>
            <a:r>
              <a:rPr lang="en" sz="1700" b="1" i="0" u="none" strike="noStrike" cap="none">
                <a:solidFill>
                  <a:srgbClr val="6C7280"/>
                </a:solidFill>
                <a:latin typeface="Roboto"/>
                <a:ea typeface="Roboto"/>
                <a:cs typeface="Roboto"/>
                <a:sym typeface="Roboto"/>
              </a:rPr>
              <a:t>Right tool, right moment: research → compare → estimate → document.</a:t>
            </a:r>
            <a:endParaRPr sz="1700" b="1" i="0" u="none" strike="noStrike" cap="none" dirty="0">
              <a:solidFill>
                <a:schemeClr val="dk1"/>
              </a:solidFill>
              <a:latin typeface="Roboto"/>
              <a:ea typeface="Roboto"/>
              <a:cs typeface="Roboto"/>
              <a:sym typeface="Roboto"/>
            </a:endParaRPr>
          </a:p>
        </p:txBody>
      </p:sp>
      <p:sp>
        <p:nvSpPr>
          <p:cNvPr id="614" name="Google Shape;614;p70"/>
          <p:cNvSpPr/>
          <p:nvPr/>
        </p:nvSpPr>
        <p:spPr>
          <a:xfrm>
            <a:off x="4505297" y="4125006"/>
            <a:ext cx="2181600" cy="2196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2B1A78"/>
              </a:buClr>
              <a:buSzPts val="1600"/>
              <a:buFont typeface="Arial"/>
              <a:buNone/>
            </a:pPr>
            <a:r>
              <a:rPr lang="en" sz="1600" b="1" i="0" u="none" strike="noStrike" cap="none">
                <a:solidFill>
                  <a:srgbClr val="2B1A78"/>
                </a:solidFill>
                <a:latin typeface="Roboto"/>
                <a:ea typeface="Roboto"/>
                <a:cs typeface="Roboto"/>
                <a:sym typeface="Roboto"/>
              </a:rPr>
              <a:t>Interact</a:t>
            </a:r>
            <a:endParaRPr sz="1600" i="0" u="none" strike="noStrike" cap="none" dirty="0">
              <a:solidFill>
                <a:schemeClr val="dk1"/>
              </a:solidFill>
              <a:latin typeface="Roboto"/>
              <a:ea typeface="Roboto"/>
              <a:cs typeface="Roboto"/>
              <a:sym typeface="Roboto"/>
            </a:endParaRPr>
          </a:p>
        </p:txBody>
      </p:sp>
      <p:sp>
        <p:nvSpPr>
          <p:cNvPr id="613" name="Google Shape;613;p70"/>
          <p:cNvSpPr/>
          <p:nvPr/>
        </p:nvSpPr>
        <p:spPr>
          <a:xfrm>
            <a:off x="3599574" y="4406564"/>
            <a:ext cx="442500" cy="417600"/>
          </a:xfrm>
          <a:prstGeom prst="ellipse">
            <a:avLst/>
          </a:prstGeom>
          <a:solidFill>
            <a:srgbClr val="402C9A"/>
          </a:solidFill>
          <a:ln w="10725" cap="flat" cmpd="sng">
            <a:solidFill>
              <a:srgbClr val="402C9A"/>
            </a:solidFill>
            <a:prstDash val="solid"/>
            <a:round/>
            <a:headEnd type="none" w="sm" len="sm"/>
            <a:tailEnd type="none" w="sm" len="sm"/>
          </a:ln>
          <a:effectLst>
            <a:outerShdw blurRad="64464" dist="75207" dir="3540000" algn="bl" rotWithShape="0">
              <a:srgbClr val="000000">
                <a:alpha val="39000"/>
              </a:srgbClr>
            </a:outerShdw>
          </a:effectLst>
        </p:spPr>
        <p:txBody>
          <a:bodyPr spcFirstLastPara="1" wrap="square" lIns="425" tIns="425" rIns="425" bIns="425" anchor="ctr" anchorCtr="0">
            <a:noAutofit/>
          </a:bodyPr>
          <a:lstStyle/>
          <a:p>
            <a:pPr marL="0" marR="0" lvl="0" indent="0" algn="ctr" rtl="0">
              <a:spcBef>
                <a:spcPts val="0"/>
              </a:spcBef>
              <a:spcAft>
                <a:spcPts val="0"/>
              </a:spcAft>
              <a:buClr>
                <a:srgbClr val="FFFFFF"/>
              </a:buClr>
              <a:buSzPts val="1805"/>
              <a:buFont typeface="Arial"/>
              <a:buNone/>
            </a:pPr>
            <a:r>
              <a:rPr lang="en" sz="1805" b="1" i="0" u="none" strike="noStrike" cap="none">
                <a:solidFill>
                  <a:srgbClr val="FFFFFF"/>
                </a:solidFill>
                <a:latin typeface="Arial"/>
                <a:ea typeface="Arial"/>
                <a:cs typeface="Arial"/>
                <a:sym typeface="Arial"/>
              </a:rPr>
              <a:t>4</a:t>
            </a:r>
            <a:endParaRPr sz="1805" b="0" i="0" u="none" strike="noStrike" cap="none" dirty="0">
              <a:solidFill>
                <a:schemeClr val="dk1"/>
              </a:solidFill>
              <a:latin typeface="Arial"/>
              <a:ea typeface="Arial"/>
              <a:cs typeface="Arial"/>
              <a:sym typeface="Arial"/>
            </a:endParaRPr>
          </a:p>
        </p:txBody>
      </p:sp>
      <p:sp>
        <p:nvSpPr>
          <p:cNvPr id="615" name="Google Shape;615;p70"/>
          <p:cNvSpPr/>
          <p:nvPr/>
        </p:nvSpPr>
        <p:spPr>
          <a:xfrm>
            <a:off x="4505290" y="4399321"/>
            <a:ext cx="4363500" cy="2331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2937"/>
              </a:buClr>
              <a:buSzPts val="1000"/>
              <a:buFont typeface="Arial"/>
              <a:buNone/>
            </a:pPr>
            <a:r>
              <a:rPr lang="en" sz="1000" i="0" u="none" strike="noStrike" cap="none">
                <a:solidFill>
                  <a:srgbClr val="1F2937"/>
                </a:solidFill>
                <a:latin typeface="Roboto"/>
                <a:ea typeface="Roboto"/>
                <a:cs typeface="Roboto"/>
                <a:sym typeface="Roboto"/>
              </a:rPr>
              <a:t>Connect with updates, communities, product notes, and shared knowledge.</a:t>
            </a:r>
            <a:endParaRPr sz="1000" i="0" u="none" strike="noStrike" cap="none" dirty="0">
              <a:solidFill>
                <a:schemeClr val="dk1"/>
              </a:solidFill>
              <a:latin typeface="Roboto"/>
              <a:ea typeface="Roboto"/>
              <a:cs typeface="Roboto"/>
              <a:sym typeface="Roboto"/>
            </a:endParaRPr>
          </a:p>
        </p:txBody>
      </p:sp>
      <p:sp>
        <p:nvSpPr>
          <p:cNvPr id="616" name="Google Shape;616;p70"/>
          <p:cNvSpPr/>
          <p:nvPr/>
        </p:nvSpPr>
        <p:spPr>
          <a:xfrm>
            <a:off x="4505290" y="4715670"/>
            <a:ext cx="1425600" cy="233100"/>
          </a:xfrm>
          <a:prstGeom prst="roundRect">
            <a:avLst>
              <a:gd name="adj" fmla="val 18750"/>
            </a:avLst>
          </a:prstGeom>
          <a:solidFill>
            <a:srgbClr val="EEF6FB"/>
          </a:solidFill>
          <a:ln w="10100" cap="flat" cmpd="sng">
            <a:solidFill>
              <a:srgbClr val="C9D4E2"/>
            </a:solidFill>
            <a:prstDash val="solid"/>
            <a:round/>
            <a:headEnd type="none" w="sm" len="sm"/>
            <a:tailEnd type="none" w="sm" len="sm"/>
          </a:ln>
        </p:spPr>
        <p:txBody>
          <a:bodyPr spcFirstLastPara="1" wrap="square" lIns="400" tIns="400" rIns="400" bIns="400" anchor="ctr" anchorCtr="0">
            <a:noAutofit/>
          </a:bodyPr>
          <a:lstStyle/>
          <a:p>
            <a:pPr marL="0" marR="0" lvl="0" indent="0" algn="ctr" rtl="0">
              <a:spcBef>
                <a:spcPts val="0"/>
              </a:spcBef>
              <a:spcAft>
                <a:spcPts val="0"/>
              </a:spcAft>
              <a:buClr>
                <a:srgbClr val="1E76B4"/>
              </a:buClr>
              <a:buSzPts val="955"/>
              <a:buFont typeface="Arial"/>
              <a:buNone/>
            </a:pPr>
            <a:r>
              <a:rPr lang="en" sz="955" b="1" i="0" u="none" strike="noStrike" cap="none">
                <a:solidFill>
                  <a:srgbClr val="1E76B4"/>
                </a:solidFill>
                <a:latin typeface="Arial"/>
                <a:ea typeface="Arial"/>
                <a:cs typeface="Arial"/>
                <a:sym typeface="Arial"/>
              </a:rPr>
              <a:t>Communities</a:t>
            </a:r>
            <a:endParaRPr sz="955" b="0" i="0" u="none" strike="noStrike" cap="none" dirty="0">
              <a:solidFill>
                <a:schemeClr val="dk1"/>
              </a:solidFill>
              <a:latin typeface="Arial"/>
              <a:ea typeface="Arial"/>
              <a:cs typeface="Arial"/>
              <a:sym typeface="Arial"/>
            </a:endParaRPr>
          </a:p>
        </p:txBody>
      </p:sp>
      <p:sp>
        <p:nvSpPr>
          <p:cNvPr id="618" name="Google Shape;618;p70"/>
          <p:cNvSpPr/>
          <p:nvPr/>
        </p:nvSpPr>
        <p:spPr>
          <a:xfrm>
            <a:off x="6026469" y="4720099"/>
            <a:ext cx="1409100" cy="233100"/>
          </a:xfrm>
          <a:prstGeom prst="roundRect">
            <a:avLst>
              <a:gd name="adj" fmla="val 18750"/>
            </a:avLst>
          </a:prstGeom>
          <a:solidFill>
            <a:srgbClr val="EEF6FB"/>
          </a:solidFill>
          <a:ln w="10100" cap="flat" cmpd="sng">
            <a:solidFill>
              <a:srgbClr val="C9D4E2"/>
            </a:solidFill>
            <a:prstDash val="solid"/>
            <a:round/>
            <a:headEnd type="none" w="sm" len="sm"/>
            <a:tailEnd type="none" w="sm" len="sm"/>
          </a:ln>
        </p:spPr>
        <p:txBody>
          <a:bodyPr spcFirstLastPara="1" wrap="square" lIns="400" tIns="400" rIns="400" bIns="400" anchor="ctr" anchorCtr="0">
            <a:noAutofit/>
          </a:bodyPr>
          <a:lstStyle/>
          <a:p>
            <a:pPr marL="0" marR="0" lvl="0" indent="0" algn="ctr" rtl="0">
              <a:spcBef>
                <a:spcPts val="0"/>
              </a:spcBef>
              <a:spcAft>
                <a:spcPts val="0"/>
              </a:spcAft>
              <a:buClr>
                <a:srgbClr val="1E76B4"/>
              </a:buClr>
              <a:buSzPts val="955"/>
              <a:buFont typeface="Arial"/>
              <a:buNone/>
            </a:pPr>
            <a:r>
              <a:rPr lang="en" sz="955" b="1" i="0" u="none" strike="noStrike" cap="none">
                <a:solidFill>
                  <a:srgbClr val="1E76B4"/>
                </a:solidFill>
                <a:latin typeface="Roboto"/>
                <a:ea typeface="Roboto"/>
                <a:cs typeface="Roboto"/>
                <a:sym typeface="Roboto"/>
              </a:rPr>
              <a:t>@mentions</a:t>
            </a:r>
            <a:endParaRPr sz="955" i="0" u="none" strike="noStrike" cap="none" dirty="0">
              <a:solidFill>
                <a:schemeClr val="dk1"/>
              </a:solidFill>
              <a:latin typeface="Roboto"/>
              <a:ea typeface="Roboto"/>
              <a:cs typeface="Roboto"/>
              <a:sym typeface="Roboto"/>
            </a:endParaRPr>
          </a:p>
        </p:txBody>
      </p:sp>
      <p:sp>
        <p:nvSpPr>
          <p:cNvPr id="617" name="Google Shape;617;p70"/>
          <p:cNvSpPr/>
          <p:nvPr/>
        </p:nvSpPr>
        <p:spPr>
          <a:xfrm>
            <a:off x="7501575" y="4722418"/>
            <a:ext cx="1486200" cy="219600"/>
          </a:xfrm>
          <a:prstGeom prst="roundRect">
            <a:avLst>
              <a:gd name="adj" fmla="val 18750"/>
            </a:avLst>
          </a:prstGeom>
          <a:solidFill>
            <a:srgbClr val="EEF6FB"/>
          </a:solidFill>
          <a:ln w="9525" cap="flat" cmpd="sng">
            <a:solidFill>
              <a:srgbClr val="C9D4E2"/>
            </a:solidFill>
            <a:prstDash val="solid"/>
            <a:round/>
            <a:headEnd type="none" w="sm" len="sm"/>
            <a:tailEnd type="none" w="sm" len="sm"/>
          </a:ln>
        </p:spPr>
        <p:txBody>
          <a:bodyPr spcFirstLastPara="1" wrap="square" lIns="375" tIns="375" rIns="375" bIns="375" anchor="ctr" anchorCtr="0">
            <a:noAutofit/>
          </a:bodyPr>
          <a:lstStyle/>
          <a:p>
            <a:pPr marL="0" marR="0" lvl="0" indent="0" algn="ctr" rtl="0">
              <a:spcBef>
                <a:spcPts val="0"/>
              </a:spcBef>
              <a:spcAft>
                <a:spcPts val="0"/>
              </a:spcAft>
              <a:buClr>
                <a:srgbClr val="1E76B4"/>
              </a:buClr>
              <a:buSzPts val="900"/>
              <a:buFont typeface="Arial"/>
              <a:buNone/>
            </a:pPr>
            <a:r>
              <a:rPr lang="en" sz="900" b="1" i="0" u="none" strike="noStrike" cap="none">
                <a:solidFill>
                  <a:srgbClr val="1E76B4"/>
                </a:solidFill>
                <a:latin typeface="Roboto"/>
                <a:ea typeface="Roboto"/>
                <a:cs typeface="Roboto"/>
                <a:sym typeface="Roboto"/>
              </a:rPr>
              <a:t>MRAS jump point</a:t>
            </a:r>
            <a:endParaRPr sz="900" i="0" u="none" strike="noStrike" cap="none" dirty="0">
              <a:solidFill>
                <a:schemeClr val="dk1"/>
              </a:solidFill>
              <a:latin typeface="Roboto"/>
              <a:ea typeface="Roboto"/>
              <a:cs typeface="Roboto"/>
              <a:sym typeface="Roboto"/>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24">
          <a:extLst>
            <a:ext uri="{FF2B5EF4-FFF2-40B4-BE49-F238E27FC236}">
              <a16:creationId xmlns:a16="http://schemas.microsoft.com/office/drawing/2014/main" id="{FB2F07C8-B0E2-3CAC-341E-A7044695D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7FA0E-B882-EE6B-7476-06090CECA38A}"/>
              </a:ext>
            </a:extLst>
          </p:cNvPr>
          <p:cNvSpPr>
            <a:spLocks noGrp="1"/>
          </p:cNvSpPr>
          <p:nvPr>
            <p:ph type="title" idx="4294967295"/>
          </p:nvPr>
        </p:nvSpPr>
        <p:spPr>
          <a:xfrm>
            <a:off x="579685" y="-1007883"/>
            <a:ext cx="7886700" cy="993775"/>
          </a:xfrm>
          <a:prstGeom prst="rect">
            <a:avLst/>
          </a:prstGeom>
        </p:spPr>
        <p:txBody>
          <a:bodyPr/>
          <a:lstStyle/>
          <a:p>
            <a:r>
              <a:rPr lang="en-US" dirty="0"/>
              <a:t>What’s New in Buy.GSA.gov</a:t>
            </a:r>
          </a:p>
        </p:txBody>
      </p:sp>
      <p:sp>
        <p:nvSpPr>
          <p:cNvPr id="626" name="Google Shape;626;p71">
            <a:extLst>
              <a:ext uri="{FF2B5EF4-FFF2-40B4-BE49-F238E27FC236}">
                <a16:creationId xmlns:a16="http://schemas.microsoft.com/office/drawing/2014/main" id="{D1C09590-EEE3-3BE7-611A-1841057F2D93}"/>
              </a:ext>
            </a:extLst>
          </p:cNvPr>
          <p:cNvSpPr/>
          <p:nvPr/>
        </p:nvSpPr>
        <p:spPr>
          <a:xfrm>
            <a:off x="1110250" y="75527"/>
            <a:ext cx="7325400" cy="768000"/>
          </a:xfrm>
          <a:prstGeom prst="rect">
            <a:avLst/>
          </a:prstGeom>
          <a:noFill/>
          <a:ln>
            <a:noFill/>
          </a:ln>
        </p:spPr>
        <p:txBody>
          <a:bodyPr spcFirstLastPara="1" wrap="square" lIns="375" tIns="375" rIns="375" bIns="375" anchor="ctr" anchorCtr="0">
            <a:noAutofit/>
          </a:bodyPr>
          <a:lstStyle/>
          <a:p>
            <a:pPr marL="0" marR="0" lvl="0" indent="0" algn="ctr" rtl="0">
              <a:spcBef>
                <a:spcPts val="0"/>
              </a:spcBef>
              <a:spcAft>
                <a:spcPts val="0"/>
              </a:spcAft>
              <a:buClr>
                <a:srgbClr val="2B1A78"/>
              </a:buClr>
              <a:buSzPts val="2400"/>
              <a:buFont typeface="Arial"/>
              <a:buNone/>
            </a:pPr>
            <a:r>
              <a:rPr lang="en" sz="2800" b="1" i="0" u="none" strike="noStrike" cap="none">
                <a:solidFill>
                  <a:srgbClr val="2B1A78"/>
                </a:solidFill>
                <a:latin typeface="Roboto"/>
                <a:ea typeface="Roboto"/>
                <a:cs typeface="Roboto"/>
                <a:sym typeface="Roboto"/>
              </a:rPr>
              <a:t>What’s New in</a:t>
            </a:r>
            <a:r>
              <a:rPr lang="en" sz="2800" b="1">
                <a:solidFill>
                  <a:schemeClr val="dk1"/>
                </a:solidFill>
                <a:latin typeface="Roboto"/>
                <a:ea typeface="Roboto"/>
                <a:cs typeface="Roboto"/>
                <a:sym typeface="Roboto"/>
              </a:rPr>
              <a:t> </a:t>
            </a:r>
            <a:r>
              <a:rPr lang="en" sz="2800" b="1" i="0" u="none" strike="noStrike" cap="none">
                <a:solidFill>
                  <a:srgbClr val="2B1A78"/>
                </a:solidFill>
                <a:latin typeface="Roboto"/>
                <a:ea typeface="Roboto"/>
                <a:cs typeface="Roboto"/>
                <a:sym typeface="Roboto"/>
              </a:rPr>
              <a:t>Buy.GSA.gov?</a:t>
            </a:r>
            <a:endParaRPr sz="2800" b="1" i="0" u="none" strike="noStrike" cap="none" dirty="0">
              <a:solidFill>
                <a:schemeClr val="dk1"/>
              </a:solidFill>
              <a:latin typeface="Roboto"/>
              <a:ea typeface="Roboto"/>
              <a:cs typeface="Roboto"/>
              <a:sym typeface="Roboto"/>
            </a:endParaRPr>
          </a:p>
        </p:txBody>
      </p:sp>
      <p:pic>
        <p:nvPicPr>
          <p:cNvPr id="5" name="Picture 4" descr="This image outlines the new enhancements as of January 2026, featuring the pricing intelligence suite, acquisition solution navigator, and interact community.">
            <a:extLst>
              <a:ext uri="{FF2B5EF4-FFF2-40B4-BE49-F238E27FC236}">
                <a16:creationId xmlns:a16="http://schemas.microsoft.com/office/drawing/2014/main" id="{ED6EE022-BE1A-1B5C-1105-F26C46610248}"/>
              </a:ext>
            </a:extLst>
          </p:cNvPr>
          <p:cNvPicPr>
            <a:picLocks noChangeAspect="1"/>
          </p:cNvPicPr>
          <p:nvPr/>
        </p:nvPicPr>
        <p:blipFill>
          <a:blip r:embed="rId5"/>
          <a:stretch>
            <a:fillRect/>
          </a:stretch>
        </p:blipFill>
        <p:spPr>
          <a:xfrm>
            <a:off x="363810" y="843527"/>
            <a:ext cx="8609315" cy="3166997"/>
          </a:xfrm>
          <a:prstGeom prst="rect">
            <a:avLst/>
          </a:prstGeom>
        </p:spPr>
      </p:pic>
      <p:pic>
        <p:nvPicPr>
          <p:cNvPr id="12" name="Picture 11" descr="This image includes links to release notes at buy.gsa.gov/release-notes and user guides at buy.gsa.gov/user-guides.">
            <a:extLst>
              <a:ext uri="{FF2B5EF4-FFF2-40B4-BE49-F238E27FC236}">
                <a16:creationId xmlns:a16="http://schemas.microsoft.com/office/drawing/2014/main" id="{2A17D049-1C77-3BED-7CE7-21B407ED9EBC}"/>
              </a:ext>
            </a:extLst>
          </p:cNvPr>
          <p:cNvPicPr>
            <a:picLocks noChangeAspect="1"/>
          </p:cNvPicPr>
          <p:nvPr/>
        </p:nvPicPr>
        <p:blipFill>
          <a:blip r:embed="rId6"/>
          <a:stretch>
            <a:fillRect/>
          </a:stretch>
        </p:blipFill>
        <p:spPr>
          <a:xfrm>
            <a:off x="198513" y="4298010"/>
            <a:ext cx="8746974" cy="570149"/>
          </a:xfrm>
          <a:prstGeom prst="rect">
            <a:avLst/>
          </a:prstGeom>
        </p:spPr>
      </p:pic>
    </p:spTree>
    <p:custDataLst>
      <p:tags r:id="rId1"/>
    </p:custDataLst>
    <p:extLst>
      <p:ext uri="{BB962C8B-B14F-4D97-AF65-F5344CB8AC3E}">
        <p14:creationId xmlns:p14="http://schemas.microsoft.com/office/powerpoint/2010/main" val="1147998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58"/>
        <p:cNvGrpSpPr/>
        <p:nvPr/>
      </p:nvGrpSpPr>
      <p:grpSpPr>
        <a:xfrm>
          <a:off x="0" y="0"/>
          <a:ext cx="0" cy="0"/>
          <a:chOff x="0" y="0"/>
          <a:chExt cx="0" cy="0"/>
        </a:xfrm>
      </p:grpSpPr>
      <p:sp>
        <p:nvSpPr>
          <p:cNvPr id="2" name="Title 1">
            <a:extLst>
              <a:ext uri="{FF2B5EF4-FFF2-40B4-BE49-F238E27FC236}">
                <a16:creationId xmlns:a16="http://schemas.microsoft.com/office/drawing/2014/main" id="{978302F0-1274-31DF-C49D-823C5262326B}"/>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Questions from a Customer #3</a:t>
            </a:r>
          </a:p>
        </p:txBody>
      </p:sp>
      <p:sp>
        <p:nvSpPr>
          <p:cNvPr id="660" name="Google Shape;660;p72"/>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659" name="Google Shape;659;p72"/>
          <p:cNvSpPr txBox="1">
            <a:spLocks noGrp="1"/>
          </p:cNvSpPr>
          <p:nvPr>
            <p:ph type="body" idx="1"/>
          </p:nvPr>
        </p:nvSpPr>
        <p:spPr>
          <a:xfrm>
            <a:off x="607930" y="710400"/>
            <a:ext cx="7936200" cy="43200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sz="3000" dirty="0">
              <a:solidFill>
                <a:schemeClr val="dk1"/>
              </a:solidFill>
              <a:latin typeface="Roboto"/>
              <a:ea typeface="Roboto"/>
              <a:cs typeface="Roboto"/>
              <a:sym typeface="Roboto"/>
            </a:endParaRPr>
          </a:p>
          <a:p>
            <a:pPr marL="0" lvl="0" indent="0" algn="l" rtl="0">
              <a:spcBef>
                <a:spcPts val="1200"/>
              </a:spcBef>
              <a:spcAft>
                <a:spcPts val="0"/>
              </a:spcAft>
              <a:buNone/>
            </a:pPr>
            <a:endParaRPr sz="3000" dirty="0">
              <a:solidFill>
                <a:schemeClr val="dk1"/>
              </a:solidFill>
              <a:latin typeface="Roboto"/>
              <a:ea typeface="Roboto"/>
              <a:cs typeface="Roboto"/>
              <a:sym typeface="Roboto"/>
            </a:endParaRPr>
          </a:p>
          <a:p>
            <a:pPr marL="457200" lvl="0" indent="0" algn="l" rtl="0">
              <a:spcBef>
                <a:spcPts val="1200"/>
              </a:spcBef>
              <a:spcAft>
                <a:spcPts val="0"/>
              </a:spcAft>
              <a:buNone/>
            </a:pPr>
            <a:r>
              <a:rPr lang="en" sz="3000">
                <a:solidFill>
                  <a:schemeClr val="dk1"/>
                </a:solidFill>
                <a:latin typeface="Roboto"/>
                <a:ea typeface="Roboto"/>
                <a:cs typeface="Roboto"/>
                <a:sym typeface="Roboto"/>
              </a:rPr>
              <a:t>Can we buy anything through buy?  </a:t>
            </a:r>
            <a:endParaRPr sz="3000" dirty="0">
              <a:solidFill>
                <a:schemeClr val="dk1"/>
              </a:solidFill>
              <a:latin typeface="Roboto"/>
              <a:ea typeface="Roboto"/>
              <a:cs typeface="Roboto"/>
              <a:sym typeface="Roboto"/>
            </a:endParaRPr>
          </a:p>
          <a:p>
            <a:pPr marL="457200" lvl="0" indent="0" algn="l" rtl="0">
              <a:spcBef>
                <a:spcPts val="1200"/>
              </a:spcBef>
              <a:spcAft>
                <a:spcPts val="0"/>
              </a:spcAft>
              <a:buNone/>
            </a:pPr>
            <a:endParaRPr sz="1300" dirty="0">
              <a:solidFill>
                <a:schemeClr val="dk1"/>
              </a:solidFill>
              <a:latin typeface="Roboto"/>
              <a:ea typeface="Roboto"/>
              <a:cs typeface="Roboto"/>
              <a:sym typeface="Roboto"/>
            </a:endParaRPr>
          </a:p>
          <a:p>
            <a:pPr marL="0" lvl="0" indent="0" algn="l" rtl="0">
              <a:lnSpc>
                <a:spcPct val="95000"/>
              </a:lnSpc>
              <a:spcBef>
                <a:spcPts val="1200"/>
              </a:spcBef>
              <a:spcAft>
                <a:spcPts val="1200"/>
              </a:spcAft>
              <a:buNone/>
            </a:pPr>
            <a:endParaRPr sz="2300" dirty="0">
              <a:latin typeface="Roboto"/>
              <a:ea typeface="Roboto"/>
              <a:cs typeface="Roboto"/>
              <a:sym typeface="Roboto"/>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65"/>
        <p:cNvGrpSpPr/>
        <p:nvPr/>
      </p:nvGrpSpPr>
      <p:grpSpPr>
        <a:xfrm>
          <a:off x="0" y="0"/>
          <a:ext cx="0" cy="0"/>
          <a:chOff x="0" y="0"/>
          <a:chExt cx="0" cy="0"/>
        </a:xfrm>
      </p:grpSpPr>
      <p:sp>
        <p:nvSpPr>
          <p:cNvPr id="2" name="Title 1">
            <a:extLst>
              <a:ext uri="{FF2B5EF4-FFF2-40B4-BE49-F238E27FC236}">
                <a16:creationId xmlns:a16="http://schemas.microsoft.com/office/drawing/2014/main" id="{1860C7C8-DEB7-22B6-1DEF-ADC7D086AAA9}"/>
              </a:ext>
            </a:extLst>
          </p:cNvPr>
          <p:cNvSpPr>
            <a:spLocks noGrp="1"/>
          </p:cNvSpPr>
          <p:nvPr>
            <p:ph type="title" idx="4294967295"/>
          </p:nvPr>
        </p:nvSpPr>
        <p:spPr>
          <a:xfrm>
            <a:off x="628650" y="-993775"/>
            <a:ext cx="7886700" cy="993775"/>
          </a:xfrm>
          <a:prstGeom prst="rect">
            <a:avLst/>
          </a:prstGeom>
        </p:spPr>
        <p:txBody>
          <a:bodyPr anchor="b"/>
          <a:lstStyle/>
          <a:p>
            <a:r>
              <a:rPr lang="en-US" dirty="0"/>
              <a:t>Can you buy anything via buy.gsa.gov</a:t>
            </a:r>
          </a:p>
        </p:txBody>
      </p:sp>
      <p:sp>
        <p:nvSpPr>
          <p:cNvPr id="674" name="Google Shape;674;p73"/>
          <p:cNvSpPr/>
          <p:nvPr/>
        </p:nvSpPr>
        <p:spPr>
          <a:xfrm>
            <a:off x="388651" y="234500"/>
            <a:ext cx="8366700" cy="30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8146B"/>
              </a:buClr>
              <a:buSzPts val="1900"/>
              <a:buFont typeface="Arial"/>
              <a:buNone/>
            </a:pPr>
            <a:r>
              <a:rPr lang="en" sz="2900" b="1" i="0" u="none" strike="noStrike" cap="none">
                <a:solidFill>
                  <a:srgbClr val="28146B"/>
                </a:solidFill>
                <a:latin typeface="Roboto"/>
                <a:ea typeface="Roboto"/>
                <a:cs typeface="Roboto"/>
                <a:sym typeface="Roboto"/>
              </a:rPr>
              <a:t>Can you buy anything via Buy.GSA.gov?</a:t>
            </a:r>
            <a:endParaRPr sz="2900" i="0" u="none" strike="noStrike" cap="none" dirty="0">
              <a:solidFill>
                <a:schemeClr val="dk1"/>
              </a:solidFill>
              <a:latin typeface="Roboto"/>
              <a:ea typeface="Roboto"/>
              <a:cs typeface="Roboto"/>
              <a:sym typeface="Roboto"/>
            </a:endParaRPr>
          </a:p>
        </p:txBody>
      </p:sp>
      <p:sp>
        <p:nvSpPr>
          <p:cNvPr id="669" name="Google Shape;669;p73"/>
          <p:cNvSpPr/>
          <p:nvPr/>
        </p:nvSpPr>
        <p:spPr>
          <a:xfrm>
            <a:off x="425207" y="949867"/>
            <a:ext cx="2914800" cy="78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478B8"/>
              </a:buClr>
              <a:buSzPts val="1300"/>
              <a:buFont typeface="Arial"/>
              <a:buNone/>
            </a:pPr>
            <a:r>
              <a:rPr lang="en" sz="1500" b="1" i="0" u="none" strike="noStrike" cap="none">
                <a:solidFill>
                  <a:srgbClr val="1478B8"/>
                </a:solidFill>
                <a:latin typeface="Roboto"/>
                <a:ea typeface="Roboto"/>
                <a:cs typeface="Roboto"/>
                <a:sym typeface="Roboto"/>
              </a:rPr>
              <a:t>Buy.GSA.gov supports the buying journey — but it is not currently the checkout lane.</a:t>
            </a:r>
            <a:endParaRPr sz="1500" i="0" u="none" strike="noStrike" cap="none" dirty="0">
              <a:solidFill>
                <a:schemeClr val="dk1"/>
              </a:solidFill>
              <a:latin typeface="Roboto"/>
              <a:ea typeface="Roboto"/>
              <a:cs typeface="Roboto"/>
              <a:sym typeface="Roboto"/>
            </a:endParaRPr>
          </a:p>
        </p:txBody>
      </p:sp>
      <p:sp>
        <p:nvSpPr>
          <p:cNvPr id="675" name="Google Shape;675;p73">
            <a:extLst>
              <a:ext uri="{C183D7F6-B498-43B3-948B-1728B52AA6E4}">
                <adec:decorative xmlns:adec="http://schemas.microsoft.com/office/drawing/2017/decorative" val="1"/>
              </a:ext>
            </a:extLst>
          </p:cNvPr>
          <p:cNvSpPr/>
          <p:nvPr/>
        </p:nvSpPr>
        <p:spPr>
          <a:xfrm>
            <a:off x="3566255" y="894070"/>
            <a:ext cx="82200" cy="1405800"/>
          </a:xfrm>
          <a:prstGeom prst="rect">
            <a:avLst/>
          </a:prstGeom>
          <a:solidFill>
            <a:srgbClr val="F47C55"/>
          </a:solidFill>
          <a:ln w="12700" cap="flat" cmpd="sng">
            <a:solidFill>
              <a:srgbClr val="F47C55">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800" dirty="0">
              <a:latin typeface="Roboto"/>
              <a:ea typeface="Roboto"/>
              <a:cs typeface="Roboto"/>
              <a:sym typeface="Roboto"/>
            </a:endParaRPr>
          </a:p>
        </p:txBody>
      </p:sp>
      <p:sp>
        <p:nvSpPr>
          <p:cNvPr id="676" name="Google Shape;676;p73"/>
          <p:cNvSpPr/>
          <p:nvPr/>
        </p:nvSpPr>
        <p:spPr>
          <a:xfrm>
            <a:off x="3806291" y="969595"/>
            <a:ext cx="1371600" cy="17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47C55"/>
              </a:buClr>
              <a:buSzPts val="1100"/>
              <a:buFont typeface="Arial"/>
              <a:buNone/>
            </a:pPr>
            <a:r>
              <a:rPr lang="en" sz="1500" b="1" i="0" u="none" strike="noStrike" cap="none">
                <a:solidFill>
                  <a:srgbClr val="F47C55"/>
                </a:solidFill>
                <a:latin typeface="Roboto"/>
                <a:ea typeface="Roboto"/>
                <a:cs typeface="Roboto"/>
                <a:sym typeface="Roboto"/>
              </a:rPr>
              <a:t>Current state</a:t>
            </a:r>
            <a:endParaRPr sz="1500" i="0" u="none" strike="noStrike" cap="none" dirty="0">
              <a:solidFill>
                <a:schemeClr val="dk1"/>
              </a:solidFill>
              <a:latin typeface="Roboto"/>
              <a:ea typeface="Roboto"/>
              <a:cs typeface="Roboto"/>
              <a:sym typeface="Roboto"/>
            </a:endParaRPr>
          </a:p>
        </p:txBody>
      </p:sp>
      <p:sp>
        <p:nvSpPr>
          <p:cNvPr id="677" name="Google Shape;677;p73"/>
          <p:cNvSpPr/>
          <p:nvPr/>
        </p:nvSpPr>
        <p:spPr>
          <a:xfrm>
            <a:off x="3806291" y="1223341"/>
            <a:ext cx="4766400" cy="31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8146B"/>
              </a:buClr>
              <a:buSzPts val="1100"/>
              <a:buFont typeface="Arial"/>
              <a:buNone/>
            </a:pPr>
            <a:r>
              <a:rPr lang="en" sz="1500" b="1" i="0" u="none" strike="noStrike" cap="none">
                <a:solidFill>
                  <a:srgbClr val="28146B"/>
                </a:solidFill>
                <a:latin typeface="Roboto"/>
                <a:ea typeface="Roboto"/>
                <a:cs typeface="Roboto"/>
                <a:sym typeface="Roboto"/>
              </a:rPr>
              <a:t>• </a:t>
            </a:r>
            <a:r>
              <a:rPr lang="en" sz="1500" i="0" u="none" strike="noStrike" cap="none">
                <a:solidFill>
                  <a:srgbClr val="374151"/>
                </a:solidFill>
                <a:latin typeface="Roboto"/>
                <a:ea typeface="Roboto"/>
                <a:cs typeface="Roboto"/>
                <a:sym typeface="Roboto"/>
              </a:rPr>
              <a:t>The ability to purchase is part of the long-term product vision; the specifics are still being discussed.</a:t>
            </a:r>
            <a:endParaRPr sz="1500" i="0" u="none" strike="noStrike" cap="none" dirty="0">
              <a:solidFill>
                <a:schemeClr val="dk1"/>
              </a:solidFill>
              <a:latin typeface="Roboto"/>
              <a:ea typeface="Roboto"/>
              <a:cs typeface="Roboto"/>
              <a:sym typeface="Roboto"/>
            </a:endParaRPr>
          </a:p>
        </p:txBody>
      </p:sp>
      <p:sp>
        <p:nvSpPr>
          <p:cNvPr id="678" name="Google Shape;678;p73"/>
          <p:cNvSpPr/>
          <p:nvPr/>
        </p:nvSpPr>
        <p:spPr>
          <a:xfrm>
            <a:off x="3806291" y="1662253"/>
            <a:ext cx="4766400" cy="31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8146B"/>
              </a:buClr>
              <a:buSzPts val="1100"/>
              <a:buFont typeface="Arial"/>
              <a:buNone/>
            </a:pPr>
            <a:r>
              <a:rPr lang="en" sz="1500" b="1" i="0" u="none" strike="noStrike" cap="none">
                <a:solidFill>
                  <a:srgbClr val="28146B"/>
                </a:solidFill>
                <a:latin typeface="Roboto"/>
                <a:ea typeface="Roboto"/>
                <a:cs typeface="Roboto"/>
                <a:sym typeface="Roboto"/>
              </a:rPr>
              <a:t>• </a:t>
            </a:r>
            <a:r>
              <a:rPr lang="en" sz="1500" i="0" u="none" strike="noStrike" cap="none">
                <a:solidFill>
                  <a:srgbClr val="374151"/>
                </a:solidFill>
                <a:latin typeface="Roboto"/>
                <a:ea typeface="Roboto"/>
                <a:cs typeface="Roboto"/>
                <a:sym typeface="Roboto"/>
              </a:rPr>
              <a:t>Today, the “Buy” section links users to buying platforms and buying programs.</a:t>
            </a:r>
            <a:endParaRPr sz="1500" i="0" u="none" strike="noStrike" cap="none" dirty="0">
              <a:solidFill>
                <a:schemeClr val="dk1"/>
              </a:solidFill>
              <a:latin typeface="Roboto"/>
              <a:ea typeface="Roboto"/>
              <a:cs typeface="Roboto"/>
              <a:sym typeface="Roboto"/>
            </a:endParaRPr>
          </a:p>
        </p:txBody>
      </p:sp>
      <p:cxnSp>
        <p:nvCxnSpPr>
          <p:cNvPr id="670" name="Google Shape;670;p73">
            <a:extLst>
              <a:ext uri="{C183D7F6-B498-43B3-948B-1728B52AA6E4}">
                <adec:decorative xmlns:adec="http://schemas.microsoft.com/office/drawing/2017/decorative" val="1"/>
              </a:ext>
            </a:extLst>
          </p:cNvPr>
          <p:cNvCxnSpPr/>
          <p:nvPr/>
        </p:nvCxnSpPr>
        <p:spPr>
          <a:xfrm>
            <a:off x="486907" y="2050840"/>
            <a:ext cx="2503200" cy="0"/>
          </a:xfrm>
          <a:prstGeom prst="straightConnector1">
            <a:avLst/>
          </a:prstGeom>
          <a:noFill/>
          <a:ln w="25400" cap="flat" cmpd="sng">
            <a:solidFill>
              <a:srgbClr val="F47C55"/>
            </a:solidFill>
            <a:prstDash val="solid"/>
            <a:round/>
            <a:headEnd type="none" w="sm" len="sm"/>
            <a:tailEnd type="none" w="sm" len="sm"/>
          </a:ln>
        </p:spPr>
      </p:cxnSp>
      <p:sp>
        <p:nvSpPr>
          <p:cNvPr id="671" name="Google Shape;671;p73">
            <a:extLst>
              <a:ext uri="{C183D7F6-B498-43B3-948B-1728B52AA6E4}">
                <adec:decorative xmlns:adec="http://schemas.microsoft.com/office/drawing/2017/decorative" val="1"/>
              </a:ext>
            </a:extLst>
          </p:cNvPr>
          <p:cNvSpPr/>
          <p:nvPr/>
        </p:nvSpPr>
        <p:spPr>
          <a:xfrm>
            <a:off x="411500" y="2414276"/>
            <a:ext cx="2825700" cy="1413000"/>
          </a:xfrm>
          <a:prstGeom prst="roundRect">
            <a:avLst>
              <a:gd name="adj" fmla="val 6154"/>
            </a:avLst>
          </a:prstGeom>
          <a:solidFill>
            <a:srgbClr val="F3F0FB"/>
          </a:solidFill>
          <a:ln w="12700" cap="flat" cmpd="sng">
            <a:solidFill>
              <a:srgbClr val="D9D3E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500" dirty="0">
              <a:latin typeface="Roboto"/>
              <a:ea typeface="Roboto"/>
              <a:cs typeface="Roboto"/>
              <a:sym typeface="Roboto"/>
            </a:endParaRPr>
          </a:p>
        </p:txBody>
      </p:sp>
      <p:sp>
        <p:nvSpPr>
          <p:cNvPr id="672" name="Google Shape;672;p73"/>
          <p:cNvSpPr/>
          <p:nvPr/>
        </p:nvSpPr>
        <p:spPr>
          <a:xfrm>
            <a:off x="589812" y="2512443"/>
            <a:ext cx="2400300" cy="261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146B"/>
              </a:buClr>
              <a:buSzPts val="1100"/>
              <a:buFont typeface="Arial"/>
              <a:buNone/>
            </a:pPr>
            <a:r>
              <a:rPr lang="en" sz="1500" b="1" i="0" u="none" strike="noStrike" cap="none">
                <a:solidFill>
                  <a:srgbClr val="28146B"/>
                </a:solidFill>
                <a:latin typeface="Roboto"/>
                <a:ea typeface="Roboto"/>
                <a:cs typeface="Roboto"/>
                <a:sym typeface="Roboto"/>
              </a:rPr>
              <a:t>Simple answer</a:t>
            </a:r>
            <a:endParaRPr sz="1500" i="0" u="none" strike="noStrike" cap="none" dirty="0">
              <a:solidFill>
                <a:schemeClr val="dk1"/>
              </a:solidFill>
              <a:latin typeface="Roboto"/>
              <a:ea typeface="Roboto"/>
              <a:cs typeface="Roboto"/>
              <a:sym typeface="Roboto"/>
            </a:endParaRPr>
          </a:p>
        </p:txBody>
      </p:sp>
      <p:sp>
        <p:nvSpPr>
          <p:cNvPr id="673" name="Google Shape;673;p73"/>
          <p:cNvSpPr/>
          <p:nvPr/>
        </p:nvSpPr>
        <p:spPr>
          <a:xfrm>
            <a:off x="589813" y="3071213"/>
            <a:ext cx="2414100" cy="35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74151"/>
              </a:buClr>
              <a:buSzPts val="1000"/>
              <a:buFont typeface="Arial"/>
              <a:buNone/>
            </a:pPr>
            <a:r>
              <a:rPr lang="en" i="0" u="none" strike="noStrike" cap="none">
                <a:solidFill>
                  <a:srgbClr val="374151"/>
                </a:solidFill>
                <a:latin typeface="Roboto"/>
                <a:ea typeface="Roboto"/>
                <a:cs typeface="Roboto"/>
                <a:sym typeface="Roboto"/>
              </a:rPr>
              <a:t>Not directly today. Buy.GSA.gov helps users research, prepare, and connect to acquisition tools.</a:t>
            </a:r>
            <a:endParaRPr i="0" u="none" strike="noStrike" cap="none" dirty="0">
              <a:solidFill>
                <a:schemeClr val="dk1"/>
              </a:solidFill>
              <a:latin typeface="Roboto"/>
              <a:ea typeface="Roboto"/>
              <a:cs typeface="Roboto"/>
              <a:sym typeface="Roboto"/>
            </a:endParaRPr>
          </a:p>
        </p:txBody>
      </p:sp>
      <p:pic>
        <p:nvPicPr>
          <p:cNvPr id="681" name="Google Shape;681;p73" descr="This image shows the buy.gsa.gov webpage, and it highlights the Buy tab."/>
          <p:cNvPicPr preferRelativeResize="0"/>
          <p:nvPr/>
        </p:nvPicPr>
        <p:blipFill>
          <a:blip r:embed="rId5">
            <a:alphaModFix/>
          </a:blip>
          <a:stretch>
            <a:fillRect/>
          </a:stretch>
        </p:blipFill>
        <p:spPr>
          <a:xfrm>
            <a:off x="3542250" y="2492850"/>
            <a:ext cx="5294525" cy="1990800"/>
          </a:xfrm>
          <a:prstGeom prst="rect">
            <a:avLst/>
          </a:prstGeom>
          <a:noFill/>
          <a:ln>
            <a:noFill/>
          </a:ln>
        </p:spPr>
      </p:pic>
      <p:sp>
        <p:nvSpPr>
          <p:cNvPr id="666" name="Google Shape;666;p73">
            <a:extLst>
              <a:ext uri="{C183D7F6-B498-43B3-948B-1728B52AA6E4}">
                <adec:decorative xmlns:adec="http://schemas.microsoft.com/office/drawing/2017/decorative" val="1"/>
              </a:ext>
            </a:extLst>
          </p:cNvPr>
          <p:cNvSpPr/>
          <p:nvPr/>
        </p:nvSpPr>
        <p:spPr>
          <a:xfrm>
            <a:off x="240036" y="4546854"/>
            <a:ext cx="192029" cy="165141"/>
          </a:xfrm>
          <a:prstGeom prst="hexagon">
            <a:avLst>
              <a:gd name="adj" fmla="val 25000"/>
              <a:gd name="vf" fmla="val 115470"/>
            </a:avLst>
          </a:prstGeom>
          <a:solidFill>
            <a:srgbClr val="E7F2F8">
              <a:alpha val="85098"/>
            </a:srgbClr>
          </a:solidFill>
          <a:ln w="12700" cap="flat" cmpd="sng">
            <a:solidFill>
              <a:srgbClr val="E7F2F8">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667" name="Google Shape;667;p73">
            <a:extLst>
              <a:ext uri="{C183D7F6-B498-43B3-948B-1728B52AA6E4}">
                <adec:decorative xmlns:adec="http://schemas.microsoft.com/office/drawing/2017/decorative" val="1"/>
              </a:ext>
            </a:extLst>
          </p:cNvPr>
          <p:cNvSpPr/>
          <p:nvPr/>
        </p:nvSpPr>
        <p:spPr>
          <a:xfrm>
            <a:off x="617236" y="4546854"/>
            <a:ext cx="192029" cy="165141"/>
          </a:xfrm>
          <a:prstGeom prst="hexagon">
            <a:avLst>
              <a:gd name="adj" fmla="val 25000"/>
              <a:gd name="vf" fmla="val 115470"/>
            </a:avLst>
          </a:prstGeom>
          <a:solidFill>
            <a:srgbClr val="ECEAF6">
              <a:alpha val="85098"/>
            </a:srgbClr>
          </a:solidFill>
          <a:ln w="12700" cap="flat" cmpd="sng">
            <a:solidFill>
              <a:srgbClr val="ECEAF6">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668" name="Google Shape;668;p73">
            <a:extLst>
              <a:ext uri="{C183D7F6-B498-43B3-948B-1728B52AA6E4}">
                <adec:decorative xmlns:adec="http://schemas.microsoft.com/office/drawing/2017/decorative" val="1"/>
              </a:ext>
            </a:extLst>
          </p:cNvPr>
          <p:cNvSpPr/>
          <p:nvPr/>
        </p:nvSpPr>
        <p:spPr>
          <a:xfrm>
            <a:off x="994437" y="4546854"/>
            <a:ext cx="192029" cy="165141"/>
          </a:xfrm>
          <a:prstGeom prst="hexagon">
            <a:avLst>
              <a:gd name="adj" fmla="val 25000"/>
              <a:gd name="vf" fmla="val 115470"/>
            </a:avLst>
          </a:prstGeom>
          <a:solidFill>
            <a:srgbClr val="E7F2F8">
              <a:alpha val="85098"/>
            </a:srgbClr>
          </a:solidFill>
          <a:ln w="12700" cap="flat" cmpd="sng">
            <a:solidFill>
              <a:srgbClr val="E7F2F8">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pic>
        <p:nvPicPr>
          <p:cNvPr id="682" name="Google Shape;682;p73" descr="This image displays the logo for the GSA FMP Strategy."/>
          <p:cNvPicPr preferRelativeResize="0"/>
          <p:nvPr/>
        </p:nvPicPr>
        <p:blipFill>
          <a:blip r:embed="rId6">
            <a:alphaModFix/>
          </a:blip>
          <a:stretch>
            <a:fillRect/>
          </a:stretch>
        </p:blipFill>
        <p:spPr>
          <a:xfrm>
            <a:off x="1063988" y="4195625"/>
            <a:ext cx="1225619" cy="769575"/>
          </a:xfrm>
          <a:prstGeom prst="rect">
            <a:avLst/>
          </a:prstGeom>
          <a:noFill/>
          <a:ln>
            <a:noFill/>
          </a:ln>
        </p:spPr>
      </p:pic>
      <p:sp>
        <p:nvSpPr>
          <p:cNvPr id="679" name="Google Shape;679;p73">
            <a:extLst>
              <a:ext uri="{C183D7F6-B498-43B3-948B-1728B52AA6E4}">
                <adec:decorative xmlns:adec="http://schemas.microsoft.com/office/drawing/2017/decorative" val="1"/>
              </a:ext>
            </a:extLst>
          </p:cNvPr>
          <p:cNvSpPr/>
          <p:nvPr/>
        </p:nvSpPr>
        <p:spPr>
          <a:xfrm>
            <a:off x="3566250" y="4546854"/>
            <a:ext cx="5294400" cy="418500"/>
          </a:xfrm>
          <a:prstGeom prst="roundRect">
            <a:avLst>
              <a:gd name="adj" fmla="val 14286"/>
            </a:avLst>
          </a:prstGeom>
          <a:solidFill>
            <a:srgbClr val="EAF5FC"/>
          </a:solidFill>
          <a:ln w="12700" cap="flat" cmpd="sng">
            <a:solidFill>
              <a:srgbClr val="C9DCEB"/>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sz="1600" dirty="0"/>
          </a:p>
        </p:txBody>
      </p:sp>
      <p:sp>
        <p:nvSpPr>
          <p:cNvPr id="680" name="Google Shape;680;p73"/>
          <p:cNvSpPr/>
          <p:nvPr/>
        </p:nvSpPr>
        <p:spPr>
          <a:xfrm>
            <a:off x="3723993" y="4731549"/>
            <a:ext cx="4972200" cy="10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8146B"/>
              </a:buClr>
              <a:buSzPts val="800"/>
              <a:buFont typeface="Arial"/>
              <a:buNone/>
            </a:pPr>
            <a:r>
              <a:rPr lang="en" sz="1200" b="1" i="0" u="none" strike="noStrike" cap="none">
                <a:solidFill>
                  <a:srgbClr val="28146B"/>
                </a:solidFill>
                <a:latin typeface="Roboto"/>
                <a:ea typeface="Roboto"/>
                <a:cs typeface="Roboto"/>
                <a:sym typeface="Roboto"/>
              </a:rPr>
              <a:t>Takeaway: Use Buy.GSA.gov to research, estimate, and prepare — then move to linked buying platforms or programs when ready to purchase.</a:t>
            </a:r>
            <a:endParaRPr sz="1200" i="0" u="none" strike="noStrike" cap="none" dirty="0">
              <a:solidFill>
                <a:schemeClr val="dk1"/>
              </a:solidFill>
              <a:latin typeface="Roboto"/>
              <a:ea typeface="Roboto"/>
              <a:cs typeface="Roboto"/>
              <a:sym typeface="Roboto"/>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86"/>
        <p:cNvGrpSpPr/>
        <p:nvPr/>
      </p:nvGrpSpPr>
      <p:grpSpPr>
        <a:xfrm>
          <a:off x="0" y="0"/>
          <a:ext cx="0" cy="0"/>
          <a:chOff x="0" y="0"/>
          <a:chExt cx="0" cy="0"/>
        </a:xfrm>
      </p:grpSpPr>
      <p:sp>
        <p:nvSpPr>
          <p:cNvPr id="2" name="Title 1">
            <a:extLst>
              <a:ext uri="{FF2B5EF4-FFF2-40B4-BE49-F238E27FC236}">
                <a16:creationId xmlns:a16="http://schemas.microsoft.com/office/drawing/2014/main" id="{D6C840B0-D22B-A3A8-352E-223254F4FBD5}"/>
              </a:ext>
            </a:extLst>
          </p:cNvPr>
          <p:cNvSpPr>
            <a:spLocks noGrp="1"/>
          </p:cNvSpPr>
          <p:nvPr>
            <p:ph type="title" idx="4294967295"/>
          </p:nvPr>
        </p:nvSpPr>
        <p:spPr>
          <a:xfrm>
            <a:off x="628650" y="-993775"/>
            <a:ext cx="7886700" cy="993775"/>
          </a:xfrm>
          <a:prstGeom prst="rect">
            <a:avLst/>
          </a:prstGeom>
        </p:spPr>
        <p:txBody>
          <a:bodyPr anchor="b"/>
          <a:lstStyle/>
          <a:p>
            <a:r>
              <a:rPr lang="en-US" dirty="0"/>
              <a:t>Buy.GSA.Gov approach to user research</a:t>
            </a:r>
          </a:p>
        </p:txBody>
      </p:sp>
      <p:sp>
        <p:nvSpPr>
          <p:cNvPr id="725" name="Google Shape;725;p74"/>
          <p:cNvSpPr txBox="1"/>
          <p:nvPr/>
        </p:nvSpPr>
        <p:spPr>
          <a:xfrm>
            <a:off x="148850" y="381200"/>
            <a:ext cx="3873600" cy="985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600" b="1">
                <a:solidFill>
                  <a:srgbClr val="351C75"/>
                </a:solidFill>
                <a:latin typeface="Roboto"/>
                <a:ea typeface="Roboto"/>
                <a:cs typeface="Roboto"/>
                <a:sym typeface="Roboto"/>
              </a:rPr>
              <a:t>buy.gsa.gov’s approach to user research</a:t>
            </a:r>
            <a:endParaRPr sz="2600" b="1" dirty="0">
              <a:solidFill>
                <a:srgbClr val="351C75"/>
              </a:solidFill>
              <a:latin typeface="Roboto"/>
              <a:ea typeface="Roboto"/>
              <a:cs typeface="Roboto"/>
              <a:sym typeface="Roboto"/>
            </a:endParaRPr>
          </a:p>
        </p:txBody>
      </p:sp>
      <p:sp>
        <p:nvSpPr>
          <p:cNvPr id="690" name="Google Shape;690;p74">
            <a:extLst>
              <a:ext uri="{C183D7F6-B498-43B3-948B-1728B52AA6E4}">
                <adec:decorative xmlns:adec="http://schemas.microsoft.com/office/drawing/2017/decorative" val="1"/>
              </a:ext>
            </a:extLst>
          </p:cNvPr>
          <p:cNvSpPr/>
          <p:nvPr/>
        </p:nvSpPr>
        <p:spPr>
          <a:xfrm rot="10798712" flipH="1">
            <a:off x="4993333" y="565182"/>
            <a:ext cx="2403000" cy="1218900"/>
          </a:xfrm>
          <a:prstGeom prst="trapezoid">
            <a:avLst>
              <a:gd name="adj" fmla="val 57833"/>
            </a:avLst>
          </a:prstGeom>
          <a:solidFill>
            <a:srgbClr val="CFE2F3"/>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cxnSp>
        <p:nvCxnSpPr>
          <p:cNvPr id="697" name="Google Shape;697;p74">
            <a:extLst>
              <a:ext uri="{C183D7F6-B498-43B3-948B-1728B52AA6E4}">
                <adec:decorative xmlns:adec="http://schemas.microsoft.com/office/drawing/2017/decorative" val="1"/>
              </a:ext>
            </a:extLst>
          </p:cNvPr>
          <p:cNvCxnSpPr/>
          <p:nvPr/>
        </p:nvCxnSpPr>
        <p:spPr>
          <a:xfrm>
            <a:off x="5155531" y="845971"/>
            <a:ext cx="622800" cy="1051500"/>
          </a:xfrm>
          <a:prstGeom prst="straightConnector1">
            <a:avLst/>
          </a:prstGeom>
          <a:noFill/>
          <a:ln w="81850" cap="flat" cmpd="sng">
            <a:solidFill>
              <a:srgbClr val="FFFFFF"/>
            </a:solidFill>
            <a:prstDash val="solid"/>
            <a:round/>
            <a:headEnd type="none" w="med" len="med"/>
            <a:tailEnd type="none" w="med" len="med"/>
          </a:ln>
        </p:spPr>
      </p:cxnSp>
      <p:sp>
        <p:nvSpPr>
          <p:cNvPr id="703" name="Google Shape;703;p74"/>
          <p:cNvSpPr txBox="1"/>
          <p:nvPr/>
        </p:nvSpPr>
        <p:spPr>
          <a:xfrm>
            <a:off x="5291786" y="582462"/>
            <a:ext cx="1780800" cy="6945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solidFill>
                  <a:srgbClr val="000000"/>
                </a:solidFill>
                <a:latin typeface="Roboto"/>
                <a:ea typeface="Roboto"/>
                <a:cs typeface="Roboto"/>
                <a:sym typeface="Roboto"/>
              </a:rPr>
              <a:t>PLAN</a:t>
            </a:r>
            <a:endParaRPr sz="1289" b="1" dirty="0">
              <a:solidFill>
                <a:srgbClr val="000000"/>
              </a:solidFill>
              <a:latin typeface="Roboto"/>
              <a:ea typeface="Roboto"/>
              <a:cs typeface="Roboto"/>
              <a:sym typeface="Roboto"/>
            </a:endParaRPr>
          </a:p>
          <a:p>
            <a:pPr marL="0" lvl="0" indent="0" algn="ctr" rtl="0">
              <a:spcBef>
                <a:spcPts val="0"/>
              </a:spcBef>
              <a:spcAft>
                <a:spcPts val="0"/>
              </a:spcAft>
              <a:buNone/>
            </a:pPr>
            <a:r>
              <a:rPr lang="en" sz="645">
                <a:latin typeface="Roboto"/>
                <a:ea typeface="Roboto"/>
                <a:cs typeface="Roboto"/>
                <a:sym typeface="Roboto"/>
              </a:rPr>
              <a:t>A new functionality is built, but we don’t know how or if it works for our real users. We develop a usability test to learn.</a:t>
            </a:r>
            <a:endParaRPr sz="645" dirty="0">
              <a:solidFill>
                <a:srgbClr val="000000"/>
              </a:solidFill>
              <a:latin typeface="Roboto"/>
              <a:ea typeface="Roboto"/>
              <a:cs typeface="Roboto"/>
              <a:sym typeface="Roboto"/>
            </a:endParaRPr>
          </a:p>
        </p:txBody>
      </p:sp>
      <p:grpSp>
        <p:nvGrpSpPr>
          <p:cNvPr id="704" name="Google Shape;704;p74">
            <a:extLst>
              <a:ext uri="{C183D7F6-B498-43B3-948B-1728B52AA6E4}">
                <adec:decorative xmlns:adec="http://schemas.microsoft.com/office/drawing/2017/decorative" val="1"/>
              </a:ext>
            </a:extLst>
          </p:cNvPr>
          <p:cNvGrpSpPr/>
          <p:nvPr/>
        </p:nvGrpSpPr>
        <p:grpSpPr>
          <a:xfrm>
            <a:off x="5907517" y="78069"/>
            <a:ext cx="574625" cy="560289"/>
            <a:chOff x="2397256" y="41827"/>
            <a:chExt cx="562200" cy="562200"/>
          </a:xfrm>
        </p:grpSpPr>
        <p:sp>
          <p:nvSpPr>
            <p:cNvPr id="705" name="Google Shape;705;p74"/>
            <p:cNvSpPr/>
            <p:nvPr/>
          </p:nvSpPr>
          <p:spPr>
            <a:xfrm rot="-8107338">
              <a:off x="2479588" y="124159"/>
              <a:ext cx="397536" cy="397536"/>
            </a:xfrm>
            <a:prstGeom prst="rtTriangle">
              <a:avLst/>
            </a:prstGeom>
            <a:solidFill>
              <a:srgbClr val="FFFFFF"/>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06" name="Google Shape;706;p74"/>
            <p:cNvSpPr/>
            <p:nvPr/>
          </p:nvSpPr>
          <p:spPr>
            <a:xfrm rot="-8106194">
              <a:off x="2470658" y="146564"/>
              <a:ext cx="353200" cy="353200"/>
            </a:xfrm>
            <a:prstGeom prst="rtTriangle">
              <a:avLst/>
            </a:prstGeom>
            <a:solidFill>
              <a:srgbClr val="999999"/>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grpSp>
      <p:sp>
        <p:nvSpPr>
          <p:cNvPr id="722" name="Google Shape;722;p74">
            <a:extLst>
              <a:ext uri="{C183D7F6-B498-43B3-948B-1728B52AA6E4}">
                <adec:decorative xmlns:adec="http://schemas.microsoft.com/office/drawing/2017/decorative" val="1"/>
              </a:ext>
            </a:extLst>
          </p:cNvPr>
          <p:cNvSpPr/>
          <p:nvPr/>
        </p:nvSpPr>
        <p:spPr>
          <a:xfrm>
            <a:off x="6078903" y="1175415"/>
            <a:ext cx="386051" cy="351945"/>
          </a:xfrm>
          <a:custGeom>
            <a:avLst/>
            <a:gdLst/>
            <a:ahLst/>
            <a:cxnLst/>
            <a:rect l="l" t="t" r="r" b="b"/>
            <a:pathLst>
              <a:path w="7438" h="5929" extrusionOk="0">
                <a:moveTo>
                  <a:pt x="6189" y="821"/>
                </a:moveTo>
                <a:lnTo>
                  <a:pt x="6263" y="839"/>
                </a:lnTo>
                <a:lnTo>
                  <a:pt x="6356" y="877"/>
                </a:lnTo>
                <a:lnTo>
                  <a:pt x="6431" y="933"/>
                </a:lnTo>
                <a:lnTo>
                  <a:pt x="6487" y="1007"/>
                </a:lnTo>
                <a:lnTo>
                  <a:pt x="6524" y="1100"/>
                </a:lnTo>
                <a:lnTo>
                  <a:pt x="6543" y="1175"/>
                </a:lnTo>
                <a:lnTo>
                  <a:pt x="6543" y="1268"/>
                </a:lnTo>
                <a:lnTo>
                  <a:pt x="6524" y="1343"/>
                </a:lnTo>
                <a:lnTo>
                  <a:pt x="6506" y="1417"/>
                </a:lnTo>
                <a:lnTo>
                  <a:pt x="6468" y="1473"/>
                </a:lnTo>
                <a:lnTo>
                  <a:pt x="6412" y="1529"/>
                </a:lnTo>
                <a:lnTo>
                  <a:pt x="6356" y="1585"/>
                </a:lnTo>
                <a:lnTo>
                  <a:pt x="6300" y="1622"/>
                </a:lnTo>
                <a:lnTo>
                  <a:pt x="6226" y="1641"/>
                </a:lnTo>
                <a:lnTo>
                  <a:pt x="6151" y="1660"/>
                </a:lnTo>
                <a:lnTo>
                  <a:pt x="6077" y="1660"/>
                </a:lnTo>
                <a:lnTo>
                  <a:pt x="5984" y="1641"/>
                </a:lnTo>
                <a:lnTo>
                  <a:pt x="5909" y="1604"/>
                </a:lnTo>
                <a:lnTo>
                  <a:pt x="5816" y="1548"/>
                </a:lnTo>
                <a:lnTo>
                  <a:pt x="5760" y="1455"/>
                </a:lnTo>
                <a:lnTo>
                  <a:pt x="5723" y="1380"/>
                </a:lnTo>
                <a:lnTo>
                  <a:pt x="5704" y="1287"/>
                </a:lnTo>
                <a:lnTo>
                  <a:pt x="5704" y="1212"/>
                </a:lnTo>
                <a:lnTo>
                  <a:pt x="5723" y="1138"/>
                </a:lnTo>
                <a:lnTo>
                  <a:pt x="5741" y="1063"/>
                </a:lnTo>
                <a:lnTo>
                  <a:pt x="5779" y="989"/>
                </a:lnTo>
                <a:lnTo>
                  <a:pt x="5834" y="933"/>
                </a:lnTo>
                <a:lnTo>
                  <a:pt x="5890" y="895"/>
                </a:lnTo>
                <a:lnTo>
                  <a:pt x="5946" y="858"/>
                </a:lnTo>
                <a:lnTo>
                  <a:pt x="6021" y="821"/>
                </a:lnTo>
                <a:close/>
                <a:moveTo>
                  <a:pt x="5723" y="1"/>
                </a:moveTo>
                <a:lnTo>
                  <a:pt x="5667" y="19"/>
                </a:lnTo>
                <a:lnTo>
                  <a:pt x="5480" y="113"/>
                </a:lnTo>
                <a:lnTo>
                  <a:pt x="5294" y="224"/>
                </a:lnTo>
                <a:lnTo>
                  <a:pt x="5257" y="262"/>
                </a:lnTo>
                <a:lnTo>
                  <a:pt x="5238" y="318"/>
                </a:lnTo>
                <a:lnTo>
                  <a:pt x="5238" y="373"/>
                </a:lnTo>
                <a:lnTo>
                  <a:pt x="5257" y="411"/>
                </a:lnTo>
                <a:lnTo>
                  <a:pt x="5350" y="579"/>
                </a:lnTo>
                <a:lnTo>
                  <a:pt x="5257" y="728"/>
                </a:lnTo>
                <a:lnTo>
                  <a:pt x="5182" y="895"/>
                </a:lnTo>
                <a:lnTo>
                  <a:pt x="4977" y="895"/>
                </a:lnTo>
                <a:lnTo>
                  <a:pt x="4940" y="914"/>
                </a:lnTo>
                <a:lnTo>
                  <a:pt x="4884" y="933"/>
                </a:lnTo>
                <a:lnTo>
                  <a:pt x="4865" y="970"/>
                </a:lnTo>
                <a:lnTo>
                  <a:pt x="4847" y="1026"/>
                </a:lnTo>
                <a:lnTo>
                  <a:pt x="4828" y="1231"/>
                </a:lnTo>
                <a:lnTo>
                  <a:pt x="4847" y="1455"/>
                </a:lnTo>
                <a:lnTo>
                  <a:pt x="4865" y="1492"/>
                </a:lnTo>
                <a:lnTo>
                  <a:pt x="4884" y="1529"/>
                </a:lnTo>
                <a:lnTo>
                  <a:pt x="4940" y="1566"/>
                </a:lnTo>
                <a:lnTo>
                  <a:pt x="5182" y="1566"/>
                </a:lnTo>
                <a:lnTo>
                  <a:pt x="5257" y="1734"/>
                </a:lnTo>
                <a:lnTo>
                  <a:pt x="5350" y="1883"/>
                </a:lnTo>
                <a:lnTo>
                  <a:pt x="5257" y="2051"/>
                </a:lnTo>
                <a:lnTo>
                  <a:pt x="5238" y="2107"/>
                </a:lnTo>
                <a:lnTo>
                  <a:pt x="5238" y="2163"/>
                </a:lnTo>
                <a:lnTo>
                  <a:pt x="5257" y="2200"/>
                </a:lnTo>
                <a:lnTo>
                  <a:pt x="5294" y="2237"/>
                </a:lnTo>
                <a:lnTo>
                  <a:pt x="5480" y="2368"/>
                </a:lnTo>
                <a:lnTo>
                  <a:pt x="5667" y="2461"/>
                </a:lnTo>
                <a:lnTo>
                  <a:pt x="5760" y="2461"/>
                </a:lnTo>
                <a:lnTo>
                  <a:pt x="5816" y="2424"/>
                </a:lnTo>
                <a:lnTo>
                  <a:pt x="5853" y="2387"/>
                </a:lnTo>
                <a:lnTo>
                  <a:pt x="5946" y="2219"/>
                </a:lnTo>
                <a:lnTo>
                  <a:pt x="6133" y="2237"/>
                </a:lnTo>
                <a:lnTo>
                  <a:pt x="6300" y="2219"/>
                </a:lnTo>
                <a:lnTo>
                  <a:pt x="6412" y="2387"/>
                </a:lnTo>
                <a:lnTo>
                  <a:pt x="6431" y="2424"/>
                </a:lnTo>
                <a:lnTo>
                  <a:pt x="6487" y="2461"/>
                </a:lnTo>
                <a:lnTo>
                  <a:pt x="6580" y="2461"/>
                </a:lnTo>
                <a:lnTo>
                  <a:pt x="6785" y="2368"/>
                </a:lnTo>
                <a:lnTo>
                  <a:pt x="6953" y="2237"/>
                </a:lnTo>
                <a:lnTo>
                  <a:pt x="6990" y="2200"/>
                </a:lnTo>
                <a:lnTo>
                  <a:pt x="7009" y="2163"/>
                </a:lnTo>
                <a:lnTo>
                  <a:pt x="7009" y="2107"/>
                </a:lnTo>
                <a:lnTo>
                  <a:pt x="6990" y="2051"/>
                </a:lnTo>
                <a:lnTo>
                  <a:pt x="6897" y="1883"/>
                </a:lnTo>
                <a:lnTo>
                  <a:pt x="6990" y="1734"/>
                </a:lnTo>
                <a:lnTo>
                  <a:pt x="7083" y="1566"/>
                </a:lnTo>
                <a:lnTo>
                  <a:pt x="7326" y="1566"/>
                </a:lnTo>
                <a:lnTo>
                  <a:pt x="7363" y="1529"/>
                </a:lnTo>
                <a:lnTo>
                  <a:pt x="7400" y="1492"/>
                </a:lnTo>
                <a:lnTo>
                  <a:pt x="7419" y="1455"/>
                </a:lnTo>
                <a:lnTo>
                  <a:pt x="7437" y="1231"/>
                </a:lnTo>
                <a:lnTo>
                  <a:pt x="7419" y="1026"/>
                </a:lnTo>
                <a:lnTo>
                  <a:pt x="7400" y="970"/>
                </a:lnTo>
                <a:lnTo>
                  <a:pt x="7363" y="933"/>
                </a:lnTo>
                <a:lnTo>
                  <a:pt x="7326" y="914"/>
                </a:lnTo>
                <a:lnTo>
                  <a:pt x="7270" y="895"/>
                </a:lnTo>
                <a:lnTo>
                  <a:pt x="7083" y="895"/>
                </a:lnTo>
                <a:lnTo>
                  <a:pt x="6990" y="728"/>
                </a:lnTo>
                <a:lnTo>
                  <a:pt x="6897" y="579"/>
                </a:lnTo>
                <a:lnTo>
                  <a:pt x="6990" y="411"/>
                </a:lnTo>
                <a:lnTo>
                  <a:pt x="7009" y="373"/>
                </a:lnTo>
                <a:lnTo>
                  <a:pt x="7009" y="318"/>
                </a:lnTo>
                <a:lnTo>
                  <a:pt x="6990" y="262"/>
                </a:lnTo>
                <a:lnTo>
                  <a:pt x="6953" y="224"/>
                </a:lnTo>
                <a:lnTo>
                  <a:pt x="6785" y="113"/>
                </a:lnTo>
                <a:lnTo>
                  <a:pt x="6580" y="19"/>
                </a:lnTo>
                <a:lnTo>
                  <a:pt x="6524" y="1"/>
                </a:lnTo>
                <a:lnTo>
                  <a:pt x="6487" y="19"/>
                </a:lnTo>
                <a:lnTo>
                  <a:pt x="6431" y="38"/>
                </a:lnTo>
                <a:lnTo>
                  <a:pt x="6412" y="75"/>
                </a:lnTo>
                <a:lnTo>
                  <a:pt x="6300" y="243"/>
                </a:lnTo>
                <a:lnTo>
                  <a:pt x="6133" y="224"/>
                </a:lnTo>
                <a:lnTo>
                  <a:pt x="5946" y="243"/>
                </a:lnTo>
                <a:lnTo>
                  <a:pt x="5853" y="75"/>
                </a:lnTo>
                <a:lnTo>
                  <a:pt x="5816" y="38"/>
                </a:lnTo>
                <a:lnTo>
                  <a:pt x="5760" y="19"/>
                </a:lnTo>
                <a:lnTo>
                  <a:pt x="5723" y="1"/>
                </a:lnTo>
                <a:close/>
                <a:moveTo>
                  <a:pt x="2554" y="2126"/>
                </a:moveTo>
                <a:lnTo>
                  <a:pt x="2703" y="2144"/>
                </a:lnTo>
                <a:lnTo>
                  <a:pt x="2852" y="2200"/>
                </a:lnTo>
                <a:lnTo>
                  <a:pt x="2983" y="2275"/>
                </a:lnTo>
                <a:lnTo>
                  <a:pt x="3094" y="2368"/>
                </a:lnTo>
                <a:lnTo>
                  <a:pt x="3188" y="2480"/>
                </a:lnTo>
                <a:lnTo>
                  <a:pt x="3262" y="2610"/>
                </a:lnTo>
                <a:lnTo>
                  <a:pt x="3318" y="2759"/>
                </a:lnTo>
                <a:lnTo>
                  <a:pt x="3337" y="2909"/>
                </a:lnTo>
                <a:lnTo>
                  <a:pt x="3337" y="3076"/>
                </a:lnTo>
                <a:lnTo>
                  <a:pt x="3299" y="3244"/>
                </a:lnTo>
                <a:lnTo>
                  <a:pt x="3225" y="3412"/>
                </a:lnTo>
                <a:lnTo>
                  <a:pt x="3113" y="3580"/>
                </a:lnTo>
                <a:lnTo>
                  <a:pt x="2945" y="3691"/>
                </a:lnTo>
                <a:lnTo>
                  <a:pt x="2778" y="3747"/>
                </a:lnTo>
                <a:lnTo>
                  <a:pt x="2610" y="3785"/>
                </a:lnTo>
                <a:lnTo>
                  <a:pt x="2461" y="3803"/>
                </a:lnTo>
                <a:lnTo>
                  <a:pt x="2293" y="3766"/>
                </a:lnTo>
                <a:lnTo>
                  <a:pt x="2162" y="3729"/>
                </a:lnTo>
                <a:lnTo>
                  <a:pt x="2032" y="3654"/>
                </a:lnTo>
                <a:lnTo>
                  <a:pt x="1920" y="3561"/>
                </a:lnTo>
                <a:lnTo>
                  <a:pt x="1808" y="3430"/>
                </a:lnTo>
                <a:lnTo>
                  <a:pt x="1734" y="3300"/>
                </a:lnTo>
                <a:lnTo>
                  <a:pt x="1696" y="3169"/>
                </a:lnTo>
                <a:lnTo>
                  <a:pt x="1659" y="3020"/>
                </a:lnTo>
                <a:lnTo>
                  <a:pt x="1678" y="2853"/>
                </a:lnTo>
                <a:lnTo>
                  <a:pt x="1715" y="2685"/>
                </a:lnTo>
                <a:lnTo>
                  <a:pt x="1790" y="2517"/>
                </a:lnTo>
                <a:lnTo>
                  <a:pt x="1883" y="2349"/>
                </a:lnTo>
                <a:lnTo>
                  <a:pt x="2051" y="2237"/>
                </a:lnTo>
                <a:lnTo>
                  <a:pt x="2237" y="2163"/>
                </a:lnTo>
                <a:lnTo>
                  <a:pt x="2386" y="2126"/>
                </a:lnTo>
                <a:close/>
                <a:moveTo>
                  <a:pt x="6189" y="4288"/>
                </a:moveTo>
                <a:lnTo>
                  <a:pt x="6263" y="4306"/>
                </a:lnTo>
                <a:lnTo>
                  <a:pt x="6356" y="4344"/>
                </a:lnTo>
                <a:lnTo>
                  <a:pt x="6431" y="4400"/>
                </a:lnTo>
                <a:lnTo>
                  <a:pt x="6487" y="4474"/>
                </a:lnTo>
                <a:lnTo>
                  <a:pt x="6524" y="4567"/>
                </a:lnTo>
                <a:lnTo>
                  <a:pt x="6543" y="4642"/>
                </a:lnTo>
                <a:lnTo>
                  <a:pt x="6543" y="4735"/>
                </a:lnTo>
                <a:lnTo>
                  <a:pt x="6524" y="4810"/>
                </a:lnTo>
                <a:lnTo>
                  <a:pt x="6506" y="4884"/>
                </a:lnTo>
                <a:lnTo>
                  <a:pt x="6468" y="4940"/>
                </a:lnTo>
                <a:lnTo>
                  <a:pt x="6412" y="4996"/>
                </a:lnTo>
                <a:lnTo>
                  <a:pt x="6356" y="5052"/>
                </a:lnTo>
                <a:lnTo>
                  <a:pt x="6300" y="5089"/>
                </a:lnTo>
                <a:lnTo>
                  <a:pt x="6226" y="5108"/>
                </a:lnTo>
                <a:lnTo>
                  <a:pt x="6151" y="5127"/>
                </a:lnTo>
                <a:lnTo>
                  <a:pt x="6077" y="5127"/>
                </a:lnTo>
                <a:lnTo>
                  <a:pt x="5984" y="5108"/>
                </a:lnTo>
                <a:lnTo>
                  <a:pt x="5909" y="5071"/>
                </a:lnTo>
                <a:lnTo>
                  <a:pt x="5816" y="5015"/>
                </a:lnTo>
                <a:lnTo>
                  <a:pt x="5760" y="4922"/>
                </a:lnTo>
                <a:lnTo>
                  <a:pt x="5723" y="4847"/>
                </a:lnTo>
                <a:lnTo>
                  <a:pt x="5704" y="4754"/>
                </a:lnTo>
                <a:lnTo>
                  <a:pt x="5704" y="4679"/>
                </a:lnTo>
                <a:lnTo>
                  <a:pt x="5723" y="4605"/>
                </a:lnTo>
                <a:lnTo>
                  <a:pt x="5741" y="4530"/>
                </a:lnTo>
                <a:lnTo>
                  <a:pt x="5779" y="4456"/>
                </a:lnTo>
                <a:lnTo>
                  <a:pt x="5834" y="4400"/>
                </a:lnTo>
                <a:lnTo>
                  <a:pt x="5890" y="4362"/>
                </a:lnTo>
                <a:lnTo>
                  <a:pt x="5946" y="4325"/>
                </a:lnTo>
                <a:lnTo>
                  <a:pt x="6021" y="4288"/>
                </a:lnTo>
                <a:close/>
                <a:moveTo>
                  <a:pt x="2274" y="355"/>
                </a:moveTo>
                <a:lnTo>
                  <a:pt x="2069" y="392"/>
                </a:lnTo>
                <a:lnTo>
                  <a:pt x="1976" y="429"/>
                </a:lnTo>
                <a:lnTo>
                  <a:pt x="1901" y="485"/>
                </a:lnTo>
                <a:lnTo>
                  <a:pt x="1846" y="560"/>
                </a:lnTo>
                <a:lnTo>
                  <a:pt x="1827" y="672"/>
                </a:lnTo>
                <a:lnTo>
                  <a:pt x="1827" y="1063"/>
                </a:lnTo>
                <a:lnTo>
                  <a:pt x="1659" y="1119"/>
                </a:lnTo>
                <a:lnTo>
                  <a:pt x="1491" y="1212"/>
                </a:lnTo>
                <a:lnTo>
                  <a:pt x="1342" y="1305"/>
                </a:lnTo>
                <a:lnTo>
                  <a:pt x="1193" y="1417"/>
                </a:lnTo>
                <a:lnTo>
                  <a:pt x="858" y="1231"/>
                </a:lnTo>
                <a:lnTo>
                  <a:pt x="764" y="1194"/>
                </a:lnTo>
                <a:lnTo>
                  <a:pt x="671" y="1194"/>
                </a:lnTo>
                <a:lnTo>
                  <a:pt x="578" y="1231"/>
                </a:lnTo>
                <a:lnTo>
                  <a:pt x="503" y="1287"/>
                </a:lnTo>
                <a:lnTo>
                  <a:pt x="354" y="1473"/>
                </a:lnTo>
                <a:lnTo>
                  <a:pt x="224" y="1660"/>
                </a:lnTo>
                <a:lnTo>
                  <a:pt x="112" y="1846"/>
                </a:lnTo>
                <a:lnTo>
                  <a:pt x="19" y="2051"/>
                </a:lnTo>
                <a:lnTo>
                  <a:pt x="0" y="2163"/>
                </a:lnTo>
                <a:lnTo>
                  <a:pt x="19" y="2256"/>
                </a:lnTo>
                <a:lnTo>
                  <a:pt x="56" y="2331"/>
                </a:lnTo>
                <a:lnTo>
                  <a:pt x="131" y="2387"/>
                </a:lnTo>
                <a:lnTo>
                  <a:pt x="522" y="2592"/>
                </a:lnTo>
                <a:lnTo>
                  <a:pt x="503" y="2778"/>
                </a:lnTo>
                <a:lnTo>
                  <a:pt x="485" y="2964"/>
                </a:lnTo>
                <a:lnTo>
                  <a:pt x="503" y="3151"/>
                </a:lnTo>
                <a:lnTo>
                  <a:pt x="522" y="3337"/>
                </a:lnTo>
                <a:lnTo>
                  <a:pt x="131" y="3524"/>
                </a:lnTo>
                <a:lnTo>
                  <a:pt x="56" y="3598"/>
                </a:lnTo>
                <a:lnTo>
                  <a:pt x="19" y="3673"/>
                </a:lnTo>
                <a:lnTo>
                  <a:pt x="0" y="3766"/>
                </a:lnTo>
                <a:lnTo>
                  <a:pt x="19" y="3859"/>
                </a:lnTo>
                <a:lnTo>
                  <a:pt x="112" y="4064"/>
                </a:lnTo>
                <a:lnTo>
                  <a:pt x="224" y="4269"/>
                </a:lnTo>
                <a:lnTo>
                  <a:pt x="354" y="4456"/>
                </a:lnTo>
                <a:lnTo>
                  <a:pt x="503" y="4623"/>
                </a:lnTo>
                <a:lnTo>
                  <a:pt x="578" y="4698"/>
                </a:lnTo>
                <a:lnTo>
                  <a:pt x="671" y="4717"/>
                </a:lnTo>
                <a:lnTo>
                  <a:pt x="764" y="4717"/>
                </a:lnTo>
                <a:lnTo>
                  <a:pt x="858" y="4698"/>
                </a:lnTo>
                <a:lnTo>
                  <a:pt x="1193" y="4493"/>
                </a:lnTo>
                <a:lnTo>
                  <a:pt x="1342" y="4605"/>
                </a:lnTo>
                <a:lnTo>
                  <a:pt x="1491" y="4717"/>
                </a:lnTo>
                <a:lnTo>
                  <a:pt x="1659" y="4791"/>
                </a:lnTo>
                <a:lnTo>
                  <a:pt x="1827" y="4866"/>
                </a:lnTo>
                <a:lnTo>
                  <a:pt x="1827" y="5257"/>
                </a:lnTo>
                <a:lnTo>
                  <a:pt x="1846" y="5350"/>
                </a:lnTo>
                <a:lnTo>
                  <a:pt x="1901" y="5444"/>
                </a:lnTo>
                <a:lnTo>
                  <a:pt x="1976" y="5499"/>
                </a:lnTo>
                <a:lnTo>
                  <a:pt x="2069" y="5537"/>
                </a:lnTo>
                <a:lnTo>
                  <a:pt x="2293" y="5555"/>
                </a:lnTo>
                <a:lnTo>
                  <a:pt x="2517" y="5574"/>
                </a:lnTo>
                <a:lnTo>
                  <a:pt x="2740" y="5555"/>
                </a:lnTo>
                <a:lnTo>
                  <a:pt x="2945" y="5537"/>
                </a:lnTo>
                <a:lnTo>
                  <a:pt x="3038" y="5499"/>
                </a:lnTo>
                <a:lnTo>
                  <a:pt x="3113" y="5444"/>
                </a:lnTo>
                <a:lnTo>
                  <a:pt x="3169" y="5350"/>
                </a:lnTo>
                <a:lnTo>
                  <a:pt x="3188" y="5257"/>
                </a:lnTo>
                <a:lnTo>
                  <a:pt x="3188" y="4866"/>
                </a:lnTo>
                <a:lnTo>
                  <a:pt x="3355" y="4791"/>
                </a:lnTo>
                <a:lnTo>
                  <a:pt x="3523" y="4717"/>
                </a:lnTo>
                <a:lnTo>
                  <a:pt x="3672" y="4605"/>
                </a:lnTo>
                <a:lnTo>
                  <a:pt x="3821" y="4493"/>
                </a:lnTo>
                <a:lnTo>
                  <a:pt x="4157" y="4698"/>
                </a:lnTo>
                <a:lnTo>
                  <a:pt x="4250" y="4717"/>
                </a:lnTo>
                <a:lnTo>
                  <a:pt x="4343" y="4717"/>
                </a:lnTo>
                <a:lnTo>
                  <a:pt x="4436" y="4698"/>
                </a:lnTo>
                <a:lnTo>
                  <a:pt x="4511" y="4623"/>
                </a:lnTo>
                <a:lnTo>
                  <a:pt x="4660" y="4456"/>
                </a:lnTo>
                <a:lnTo>
                  <a:pt x="4791" y="4269"/>
                </a:lnTo>
                <a:lnTo>
                  <a:pt x="4902" y="4064"/>
                </a:lnTo>
                <a:lnTo>
                  <a:pt x="4996" y="3859"/>
                </a:lnTo>
                <a:lnTo>
                  <a:pt x="5014" y="3766"/>
                </a:lnTo>
                <a:lnTo>
                  <a:pt x="5014" y="3673"/>
                </a:lnTo>
                <a:lnTo>
                  <a:pt x="4958" y="3580"/>
                </a:lnTo>
                <a:lnTo>
                  <a:pt x="4884" y="3524"/>
                </a:lnTo>
                <a:lnTo>
                  <a:pt x="4492" y="3337"/>
                </a:lnTo>
                <a:lnTo>
                  <a:pt x="4511" y="3151"/>
                </a:lnTo>
                <a:lnTo>
                  <a:pt x="4530" y="2964"/>
                </a:lnTo>
                <a:lnTo>
                  <a:pt x="4511" y="2778"/>
                </a:lnTo>
                <a:lnTo>
                  <a:pt x="4492" y="2592"/>
                </a:lnTo>
                <a:lnTo>
                  <a:pt x="4884" y="2387"/>
                </a:lnTo>
                <a:lnTo>
                  <a:pt x="4958" y="2331"/>
                </a:lnTo>
                <a:lnTo>
                  <a:pt x="4996" y="2256"/>
                </a:lnTo>
                <a:lnTo>
                  <a:pt x="5014" y="2144"/>
                </a:lnTo>
                <a:lnTo>
                  <a:pt x="4996" y="2051"/>
                </a:lnTo>
                <a:lnTo>
                  <a:pt x="4902" y="1846"/>
                </a:lnTo>
                <a:lnTo>
                  <a:pt x="4791" y="1660"/>
                </a:lnTo>
                <a:lnTo>
                  <a:pt x="4642" y="1473"/>
                </a:lnTo>
                <a:lnTo>
                  <a:pt x="4511" y="1287"/>
                </a:lnTo>
                <a:lnTo>
                  <a:pt x="4436" y="1231"/>
                </a:lnTo>
                <a:lnTo>
                  <a:pt x="4343" y="1194"/>
                </a:lnTo>
                <a:lnTo>
                  <a:pt x="4250" y="1194"/>
                </a:lnTo>
                <a:lnTo>
                  <a:pt x="4157" y="1231"/>
                </a:lnTo>
                <a:lnTo>
                  <a:pt x="3821" y="1417"/>
                </a:lnTo>
                <a:lnTo>
                  <a:pt x="3672" y="1305"/>
                </a:lnTo>
                <a:lnTo>
                  <a:pt x="3523" y="1212"/>
                </a:lnTo>
                <a:lnTo>
                  <a:pt x="3355" y="1119"/>
                </a:lnTo>
                <a:lnTo>
                  <a:pt x="3188" y="1063"/>
                </a:lnTo>
                <a:lnTo>
                  <a:pt x="3188" y="672"/>
                </a:lnTo>
                <a:lnTo>
                  <a:pt x="3169" y="560"/>
                </a:lnTo>
                <a:lnTo>
                  <a:pt x="3113" y="485"/>
                </a:lnTo>
                <a:lnTo>
                  <a:pt x="3038" y="429"/>
                </a:lnTo>
                <a:lnTo>
                  <a:pt x="2945" y="392"/>
                </a:lnTo>
                <a:lnTo>
                  <a:pt x="2722" y="355"/>
                </a:lnTo>
                <a:close/>
                <a:moveTo>
                  <a:pt x="5723" y="3468"/>
                </a:moveTo>
                <a:lnTo>
                  <a:pt x="5667" y="3486"/>
                </a:lnTo>
                <a:lnTo>
                  <a:pt x="5480" y="3580"/>
                </a:lnTo>
                <a:lnTo>
                  <a:pt x="5294" y="3691"/>
                </a:lnTo>
                <a:lnTo>
                  <a:pt x="5257" y="3729"/>
                </a:lnTo>
                <a:lnTo>
                  <a:pt x="5238" y="3785"/>
                </a:lnTo>
                <a:lnTo>
                  <a:pt x="5238" y="3841"/>
                </a:lnTo>
                <a:lnTo>
                  <a:pt x="5257" y="3878"/>
                </a:lnTo>
                <a:lnTo>
                  <a:pt x="5350" y="4046"/>
                </a:lnTo>
                <a:lnTo>
                  <a:pt x="5257" y="4195"/>
                </a:lnTo>
                <a:lnTo>
                  <a:pt x="5182" y="4362"/>
                </a:lnTo>
                <a:lnTo>
                  <a:pt x="4977" y="4362"/>
                </a:lnTo>
                <a:lnTo>
                  <a:pt x="4940" y="4381"/>
                </a:lnTo>
                <a:lnTo>
                  <a:pt x="4884" y="4400"/>
                </a:lnTo>
                <a:lnTo>
                  <a:pt x="4865" y="4437"/>
                </a:lnTo>
                <a:lnTo>
                  <a:pt x="4847" y="4493"/>
                </a:lnTo>
                <a:lnTo>
                  <a:pt x="4828" y="4698"/>
                </a:lnTo>
                <a:lnTo>
                  <a:pt x="4847" y="4922"/>
                </a:lnTo>
                <a:lnTo>
                  <a:pt x="4865" y="4978"/>
                </a:lnTo>
                <a:lnTo>
                  <a:pt x="4884" y="5015"/>
                </a:lnTo>
                <a:lnTo>
                  <a:pt x="4940" y="5033"/>
                </a:lnTo>
                <a:lnTo>
                  <a:pt x="5182" y="5033"/>
                </a:lnTo>
                <a:lnTo>
                  <a:pt x="5257" y="5201"/>
                </a:lnTo>
                <a:lnTo>
                  <a:pt x="5350" y="5350"/>
                </a:lnTo>
                <a:lnTo>
                  <a:pt x="5257" y="5518"/>
                </a:lnTo>
                <a:lnTo>
                  <a:pt x="5238" y="5574"/>
                </a:lnTo>
                <a:lnTo>
                  <a:pt x="5238" y="5630"/>
                </a:lnTo>
                <a:lnTo>
                  <a:pt x="5257" y="5667"/>
                </a:lnTo>
                <a:lnTo>
                  <a:pt x="5294" y="5704"/>
                </a:lnTo>
                <a:lnTo>
                  <a:pt x="5480" y="5835"/>
                </a:lnTo>
                <a:lnTo>
                  <a:pt x="5667" y="5928"/>
                </a:lnTo>
                <a:lnTo>
                  <a:pt x="5760" y="5928"/>
                </a:lnTo>
                <a:lnTo>
                  <a:pt x="5816" y="5910"/>
                </a:lnTo>
                <a:lnTo>
                  <a:pt x="5853" y="5854"/>
                </a:lnTo>
                <a:lnTo>
                  <a:pt x="5946" y="5704"/>
                </a:lnTo>
                <a:lnTo>
                  <a:pt x="6300" y="5704"/>
                </a:lnTo>
                <a:lnTo>
                  <a:pt x="6412" y="5854"/>
                </a:lnTo>
                <a:lnTo>
                  <a:pt x="6431" y="5910"/>
                </a:lnTo>
                <a:lnTo>
                  <a:pt x="6487" y="5928"/>
                </a:lnTo>
                <a:lnTo>
                  <a:pt x="6580" y="5928"/>
                </a:lnTo>
                <a:lnTo>
                  <a:pt x="6785" y="5835"/>
                </a:lnTo>
                <a:lnTo>
                  <a:pt x="6953" y="5704"/>
                </a:lnTo>
                <a:lnTo>
                  <a:pt x="6990" y="5667"/>
                </a:lnTo>
                <a:lnTo>
                  <a:pt x="7009" y="5630"/>
                </a:lnTo>
                <a:lnTo>
                  <a:pt x="7009" y="5574"/>
                </a:lnTo>
                <a:lnTo>
                  <a:pt x="6990" y="5518"/>
                </a:lnTo>
                <a:lnTo>
                  <a:pt x="6897" y="5350"/>
                </a:lnTo>
                <a:lnTo>
                  <a:pt x="6990" y="5201"/>
                </a:lnTo>
                <a:lnTo>
                  <a:pt x="7083" y="5033"/>
                </a:lnTo>
                <a:lnTo>
                  <a:pt x="7326" y="5033"/>
                </a:lnTo>
                <a:lnTo>
                  <a:pt x="7363" y="5015"/>
                </a:lnTo>
                <a:lnTo>
                  <a:pt x="7400" y="4959"/>
                </a:lnTo>
                <a:lnTo>
                  <a:pt x="7419" y="4922"/>
                </a:lnTo>
                <a:lnTo>
                  <a:pt x="7437" y="4698"/>
                </a:lnTo>
                <a:lnTo>
                  <a:pt x="7419" y="4493"/>
                </a:lnTo>
                <a:lnTo>
                  <a:pt x="7400" y="4437"/>
                </a:lnTo>
                <a:lnTo>
                  <a:pt x="7363" y="4400"/>
                </a:lnTo>
                <a:lnTo>
                  <a:pt x="7326" y="4381"/>
                </a:lnTo>
                <a:lnTo>
                  <a:pt x="7270" y="4362"/>
                </a:lnTo>
                <a:lnTo>
                  <a:pt x="7083" y="4362"/>
                </a:lnTo>
                <a:lnTo>
                  <a:pt x="6990" y="4195"/>
                </a:lnTo>
                <a:lnTo>
                  <a:pt x="6897" y="4046"/>
                </a:lnTo>
                <a:lnTo>
                  <a:pt x="6990" y="3878"/>
                </a:lnTo>
                <a:lnTo>
                  <a:pt x="7009" y="3841"/>
                </a:lnTo>
                <a:lnTo>
                  <a:pt x="7009" y="3785"/>
                </a:lnTo>
                <a:lnTo>
                  <a:pt x="6990" y="3729"/>
                </a:lnTo>
                <a:lnTo>
                  <a:pt x="6953" y="3691"/>
                </a:lnTo>
                <a:lnTo>
                  <a:pt x="6785" y="3580"/>
                </a:lnTo>
                <a:lnTo>
                  <a:pt x="6580" y="3486"/>
                </a:lnTo>
                <a:lnTo>
                  <a:pt x="6524" y="3468"/>
                </a:lnTo>
                <a:lnTo>
                  <a:pt x="6487" y="3486"/>
                </a:lnTo>
                <a:lnTo>
                  <a:pt x="6431" y="3505"/>
                </a:lnTo>
                <a:lnTo>
                  <a:pt x="6412" y="3542"/>
                </a:lnTo>
                <a:lnTo>
                  <a:pt x="6300" y="3710"/>
                </a:lnTo>
                <a:lnTo>
                  <a:pt x="6133" y="3691"/>
                </a:lnTo>
                <a:lnTo>
                  <a:pt x="5946" y="3710"/>
                </a:lnTo>
                <a:lnTo>
                  <a:pt x="5853" y="3542"/>
                </a:lnTo>
                <a:lnTo>
                  <a:pt x="5816" y="3505"/>
                </a:lnTo>
                <a:lnTo>
                  <a:pt x="5760" y="3486"/>
                </a:lnTo>
                <a:lnTo>
                  <a:pt x="5723" y="3468"/>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sz="1504" dirty="0">
              <a:latin typeface="Roboto"/>
              <a:ea typeface="Roboto"/>
              <a:cs typeface="Roboto"/>
              <a:sym typeface="Roboto"/>
            </a:endParaRPr>
          </a:p>
        </p:txBody>
      </p:sp>
      <p:cxnSp>
        <p:nvCxnSpPr>
          <p:cNvPr id="698" name="Google Shape;698;p74">
            <a:extLst>
              <a:ext uri="{C183D7F6-B498-43B3-948B-1728B52AA6E4}">
                <adec:decorative xmlns:adec="http://schemas.microsoft.com/office/drawing/2017/decorative" val="1"/>
              </a:ext>
            </a:extLst>
          </p:cNvPr>
          <p:cNvCxnSpPr/>
          <p:nvPr/>
        </p:nvCxnSpPr>
        <p:spPr>
          <a:xfrm flipH="1">
            <a:off x="6625705" y="816500"/>
            <a:ext cx="641100" cy="1058700"/>
          </a:xfrm>
          <a:prstGeom prst="straightConnector1">
            <a:avLst/>
          </a:prstGeom>
          <a:noFill/>
          <a:ln w="81850" cap="flat" cmpd="sng">
            <a:solidFill>
              <a:srgbClr val="FFFFFF"/>
            </a:solidFill>
            <a:prstDash val="solid"/>
            <a:round/>
            <a:headEnd type="none" w="med" len="med"/>
            <a:tailEnd type="none" w="med" len="med"/>
          </a:ln>
        </p:spPr>
      </p:cxnSp>
      <p:sp>
        <p:nvSpPr>
          <p:cNvPr id="726" name="Google Shape;726;p74"/>
          <p:cNvSpPr txBox="1"/>
          <p:nvPr/>
        </p:nvSpPr>
        <p:spPr>
          <a:xfrm>
            <a:off x="508800" y="2605450"/>
            <a:ext cx="2383800" cy="738900"/>
          </a:xfrm>
          <a:prstGeom prst="rect">
            <a:avLst/>
          </a:prstGeom>
          <a:solidFill>
            <a:schemeClr val="accent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dk1"/>
                </a:solidFill>
                <a:latin typeface="Roboto"/>
                <a:ea typeface="Roboto"/>
                <a:cs typeface="Roboto"/>
                <a:sym typeface="Roboto"/>
              </a:rPr>
              <a:t>Close collaboration with Product Owners enables quick implementation!!! </a:t>
            </a:r>
            <a:endParaRPr sz="1200" b="1" dirty="0">
              <a:solidFill>
                <a:schemeClr val="dk1"/>
              </a:solidFill>
              <a:latin typeface="Roboto"/>
              <a:ea typeface="Roboto"/>
              <a:cs typeface="Roboto"/>
              <a:sym typeface="Roboto"/>
            </a:endParaRPr>
          </a:p>
        </p:txBody>
      </p:sp>
      <p:sp>
        <p:nvSpPr>
          <p:cNvPr id="687" name="Google Shape;687;p74">
            <a:extLst>
              <a:ext uri="{C183D7F6-B498-43B3-948B-1728B52AA6E4}">
                <adec:decorative xmlns:adec="http://schemas.microsoft.com/office/drawing/2017/decorative" val="1"/>
              </a:ext>
            </a:extLst>
          </p:cNvPr>
          <p:cNvSpPr/>
          <p:nvPr/>
        </p:nvSpPr>
        <p:spPr>
          <a:xfrm rot="1288">
            <a:off x="4993844" y="3426792"/>
            <a:ext cx="2403000" cy="1268700"/>
          </a:xfrm>
          <a:prstGeom prst="trapezoid">
            <a:avLst>
              <a:gd name="adj" fmla="val 57833"/>
            </a:avLst>
          </a:prstGeom>
          <a:solidFill>
            <a:srgbClr val="D9D2E9"/>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89" name="Google Shape;689;p74">
            <a:extLst>
              <a:ext uri="{C183D7F6-B498-43B3-948B-1728B52AA6E4}">
                <adec:decorative xmlns:adec="http://schemas.microsoft.com/office/drawing/2017/decorative" val="1"/>
              </a:ext>
            </a:extLst>
          </p:cNvPr>
          <p:cNvSpPr/>
          <p:nvPr/>
        </p:nvSpPr>
        <p:spPr>
          <a:xfrm rot="3562646">
            <a:off x="3731746" y="2704547"/>
            <a:ext cx="2358748" cy="1242813"/>
          </a:xfrm>
          <a:prstGeom prst="trapezoid">
            <a:avLst>
              <a:gd name="adj" fmla="val 57833"/>
            </a:avLst>
          </a:prstGeom>
          <a:solidFill>
            <a:srgbClr val="EAD1DC"/>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2" name="Google Shape;692;p74">
            <a:extLst>
              <a:ext uri="{C183D7F6-B498-43B3-948B-1728B52AA6E4}">
                <adec:decorative xmlns:adec="http://schemas.microsoft.com/office/drawing/2017/decorative" val="1"/>
              </a:ext>
            </a:extLst>
          </p:cNvPr>
          <p:cNvSpPr/>
          <p:nvPr/>
        </p:nvSpPr>
        <p:spPr>
          <a:xfrm rot="7237354" flipH="1">
            <a:off x="3731190" y="1264173"/>
            <a:ext cx="2358748" cy="1242665"/>
          </a:xfrm>
          <a:prstGeom prst="trapezoid">
            <a:avLst>
              <a:gd name="adj" fmla="val 57833"/>
            </a:avLst>
          </a:prstGeom>
          <a:solidFill>
            <a:srgbClr val="C9DAF8"/>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17" name="Google Shape;717;p74"/>
          <p:cNvSpPr txBox="1"/>
          <p:nvPr/>
        </p:nvSpPr>
        <p:spPr>
          <a:xfrm>
            <a:off x="4317615" y="1366395"/>
            <a:ext cx="1357800" cy="6945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solidFill>
                  <a:srgbClr val="000000"/>
                </a:solidFill>
                <a:latin typeface="Roboto"/>
                <a:ea typeface="Roboto"/>
                <a:cs typeface="Roboto"/>
                <a:sym typeface="Roboto"/>
              </a:rPr>
              <a:t>IMPLEMENT</a:t>
            </a:r>
            <a:endParaRPr sz="1289" b="1" dirty="0">
              <a:solidFill>
                <a:srgbClr val="000000"/>
              </a:solidFill>
              <a:latin typeface="Roboto"/>
              <a:ea typeface="Roboto"/>
              <a:cs typeface="Roboto"/>
              <a:sym typeface="Roboto"/>
            </a:endParaRPr>
          </a:p>
          <a:p>
            <a:pPr marL="0" lvl="0" indent="0" algn="ctr" rtl="0">
              <a:spcBef>
                <a:spcPts val="0"/>
              </a:spcBef>
              <a:spcAft>
                <a:spcPts val="0"/>
              </a:spcAft>
              <a:buNone/>
            </a:pPr>
            <a:r>
              <a:rPr lang="en" sz="645">
                <a:solidFill>
                  <a:srgbClr val="000000"/>
                </a:solidFill>
                <a:latin typeface="Roboto"/>
                <a:ea typeface="Roboto"/>
                <a:cs typeface="Roboto"/>
                <a:sym typeface="Roboto"/>
              </a:rPr>
              <a:t>The product owner returns to    their product team and prioritizes the findings.</a:t>
            </a:r>
            <a:endParaRPr sz="645" dirty="0">
              <a:solidFill>
                <a:srgbClr val="000000"/>
              </a:solidFill>
              <a:latin typeface="Roboto"/>
              <a:ea typeface="Roboto"/>
              <a:cs typeface="Roboto"/>
              <a:sym typeface="Roboto"/>
            </a:endParaRPr>
          </a:p>
        </p:txBody>
      </p:sp>
      <p:cxnSp>
        <p:nvCxnSpPr>
          <p:cNvPr id="699" name="Google Shape;699;p74">
            <a:extLst>
              <a:ext uri="{C183D7F6-B498-43B3-948B-1728B52AA6E4}">
                <adec:decorative xmlns:adec="http://schemas.microsoft.com/office/drawing/2017/decorative" val="1"/>
              </a:ext>
            </a:extLst>
          </p:cNvPr>
          <p:cNvCxnSpPr/>
          <p:nvPr/>
        </p:nvCxnSpPr>
        <p:spPr>
          <a:xfrm>
            <a:off x="4073437" y="2605439"/>
            <a:ext cx="1217100" cy="0"/>
          </a:xfrm>
          <a:prstGeom prst="straightConnector1">
            <a:avLst/>
          </a:prstGeom>
          <a:noFill/>
          <a:ln w="81850" cap="flat" cmpd="sng">
            <a:solidFill>
              <a:srgbClr val="FFFFFF"/>
            </a:solidFill>
            <a:prstDash val="solid"/>
            <a:round/>
            <a:headEnd type="none" w="med" len="med"/>
            <a:tailEnd type="none" w="med" len="med"/>
          </a:ln>
        </p:spPr>
      </p:cxnSp>
      <p:cxnSp>
        <p:nvCxnSpPr>
          <p:cNvPr id="727" name="Google Shape;727;p74">
            <a:extLst>
              <a:ext uri="{C183D7F6-B498-43B3-948B-1728B52AA6E4}">
                <adec:decorative xmlns:adec="http://schemas.microsoft.com/office/drawing/2017/decorative" val="1"/>
              </a:ext>
            </a:extLst>
          </p:cNvPr>
          <p:cNvCxnSpPr/>
          <p:nvPr/>
        </p:nvCxnSpPr>
        <p:spPr>
          <a:xfrm rot="10800000" flipH="1">
            <a:off x="2892607" y="2176355"/>
            <a:ext cx="1534800" cy="790800"/>
          </a:xfrm>
          <a:prstGeom prst="straightConnector1">
            <a:avLst/>
          </a:prstGeom>
          <a:noFill/>
          <a:ln w="81850" cap="flat" cmpd="sng">
            <a:solidFill>
              <a:srgbClr val="F2C14E"/>
            </a:solidFill>
            <a:prstDash val="solid"/>
            <a:round/>
            <a:headEnd type="none" w="med" len="med"/>
            <a:tailEnd type="triangle" w="med" len="med"/>
          </a:ln>
        </p:spPr>
      </p:cxnSp>
      <p:sp>
        <p:nvSpPr>
          <p:cNvPr id="724" name="Google Shape;724;p74">
            <a:extLst>
              <a:ext uri="{C183D7F6-B498-43B3-948B-1728B52AA6E4}">
                <adec:decorative xmlns:adec="http://schemas.microsoft.com/office/drawing/2017/decorative" val="1"/>
              </a:ext>
            </a:extLst>
          </p:cNvPr>
          <p:cNvSpPr/>
          <p:nvPr/>
        </p:nvSpPr>
        <p:spPr>
          <a:xfrm>
            <a:off x="4681890" y="2060898"/>
            <a:ext cx="325673" cy="331775"/>
          </a:xfrm>
          <a:custGeom>
            <a:avLst/>
            <a:gdLst/>
            <a:ahLst/>
            <a:cxnLst/>
            <a:rect l="l" t="t" r="r" b="b"/>
            <a:pathLst>
              <a:path w="6675" h="5928" extrusionOk="0">
                <a:moveTo>
                  <a:pt x="3431" y="0"/>
                </a:moveTo>
                <a:lnTo>
                  <a:pt x="3244" y="19"/>
                </a:lnTo>
                <a:lnTo>
                  <a:pt x="3077" y="75"/>
                </a:lnTo>
                <a:lnTo>
                  <a:pt x="2909" y="131"/>
                </a:lnTo>
                <a:lnTo>
                  <a:pt x="2741" y="205"/>
                </a:lnTo>
                <a:lnTo>
                  <a:pt x="2592" y="298"/>
                </a:lnTo>
                <a:lnTo>
                  <a:pt x="2424" y="410"/>
                </a:lnTo>
                <a:lnTo>
                  <a:pt x="2294" y="541"/>
                </a:lnTo>
                <a:lnTo>
                  <a:pt x="3338" y="1063"/>
                </a:lnTo>
                <a:lnTo>
                  <a:pt x="3338" y="1286"/>
                </a:lnTo>
                <a:lnTo>
                  <a:pt x="3356" y="1417"/>
                </a:lnTo>
                <a:lnTo>
                  <a:pt x="3393" y="1566"/>
                </a:lnTo>
                <a:lnTo>
                  <a:pt x="3468" y="1696"/>
                </a:lnTo>
                <a:lnTo>
                  <a:pt x="3561" y="1808"/>
                </a:lnTo>
                <a:lnTo>
                  <a:pt x="4120" y="2367"/>
                </a:lnTo>
                <a:lnTo>
                  <a:pt x="4214" y="2442"/>
                </a:lnTo>
                <a:lnTo>
                  <a:pt x="4288" y="2498"/>
                </a:lnTo>
                <a:lnTo>
                  <a:pt x="4381" y="2535"/>
                </a:lnTo>
                <a:lnTo>
                  <a:pt x="4475" y="2572"/>
                </a:lnTo>
                <a:lnTo>
                  <a:pt x="4568" y="2591"/>
                </a:lnTo>
                <a:lnTo>
                  <a:pt x="4661" y="2591"/>
                </a:lnTo>
                <a:lnTo>
                  <a:pt x="4754" y="2572"/>
                </a:lnTo>
                <a:lnTo>
                  <a:pt x="4847" y="2554"/>
                </a:lnTo>
                <a:lnTo>
                  <a:pt x="5183" y="2889"/>
                </a:lnTo>
                <a:lnTo>
                  <a:pt x="5052" y="3038"/>
                </a:lnTo>
                <a:lnTo>
                  <a:pt x="5015" y="3094"/>
                </a:lnTo>
                <a:lnTo>
                  <a:pt x="4996" y="3169"/>
                </a:lnTo>
                <a:lnTo>
                  <a:pt x="5015" y="3225"/>
                </a:lnTo>
                <a:lnTo>
                  <a:pt x="5052" y="3299"/>
                </a:lnTo>
                <a:lnTo>
                  <a:pt x="5313" y="3560"/>
                </a:lnTo>
                <a:lnTo>
                  <a:pt x="5369" y="3598"/>
                </a:lnTo>
                <a:lnTo>
                  <a:pt x="5444" y="3616"/>
                </a:lnTo>
                <a:lnTo>
                  <a:pt x="5518" y="3598"/>
                </a:lnTo>
                <a:lnTo>
                  <a:pt x="5574" y="3560"/>
                </a:lnTo>
                <a:lnTo>
                  <a:pt x="6618" y="2498"/>
                </a:lnTo>
                <a:lnTo>
                  <a:pt x="6655" y="2442"/>
                </a:lnTo>
                <a:lnTo>
                  <a:pt x="6674" y="2367"/>
                </a:lnTo>
                <a:lnTo>
                  <a:pt x="6655" y="2311"/>
                </a:lnTo>
                <a:lnTo>
                  <a:pt x="6618" y="2237"/>
                </a:lnTo>
                <a:lnTo>
                  <a:pt x="6357" y="1976"/>
                </a:lnTo>
                <a:lnTo>
                  <a:pt x="6301" y="1939"/>
                </a:lnTo>
                <a:lnTo>
                  <a:pt x="6227" y="1920"/>
                </a:lnTo>
                <a:lnTo>
                  <a:pt x="6152" y="1939"/>
                </a:lnTo>
                <a:lnTo>
                  <a:pt x="6096" y="1976"/>
                </a:lnTo>
                <a:lnTo>
                  <a:pt x="5966" y="2106"/>
                </a:lnTo>
                <a:lnTo>
                  <a:pt x="5630" y="1771"/>
                </a:lnTo>
                <a:lnTo>
                  <a:pt x="5649" y="1678"/>
                </a:lnTo>
                <a:lnTo>
                  <a:pt x="5649" y="1585"/>
                </a:lnTo>
                <a:lnTo>
                  <a:pt x="5649" y="1491"/>
                </a:lnTo>
                <a:lnTo>
                  <a:pt x="5630" y="1398"/>
                </a:lnTo>
                <a:lnTo>
                  <a:pt x="5612" y="1305"/>
                </a:lnTo>
                <a:lnTo>
                  <a:pt x="5556" y="1212"/>
                </a:lnTo>
                <a:lnTo>
                  <a:pt x="5500" y="1137"/>
                </a:lnTo>
                <a:lnTo>
                  <a:pt x="5444" y="1063"/>
                </a:lnTo>
                <a:lnTo>
                  <a:pt x="4922" y="541"/>
                </a:lnTo>
                <a:lnTo>
                  <a:pt x="4773" y="410"/>
                </a:lnTo>
                <a:lnTo>
                  <a:pt x="4624" y="298"/>
                </a:lnTo>
                <a:lnTo>
                  <a:pt x="4475" y="205"/>
                </a:lnTo>
                <a:lnTo>
                  <a:pt x="4307" y="131"/>
                </a:lnTo>
                <a:lnTo>
                  <a:pt x="4139" y="75"/>
                </a:lnTo>
                <a:lnTo>
                  <a:pt x="3953" y="19"/>
                </a:lnTo>
                <a:lnTo>
                  <a:pt x="3785" y="0"/>
                </a:lnTo>
                <a:close/>
                <a:moveTo>
                  <a:pt x="3188" y="1920"/>
                </a:moveTo>
                <a:lnTo>
                  <a:pt x="225" y="4697"/>
                </a:lnTo>
                <a:lnTo>
                  <a:pt x="131" y="4809"/>
                </a:lnTo>
                <a:lnTo>
                  <a:pt x="57" y="4921"/>
                </a:lnTo>
                <a:lnTo>
                  <a:pt x="20" y="5070"/>
                </a:lnTo>
                <a:lnTo>
                  <a:pt x="1" y="5201"/>
                </a:lnTo>
                <a:lnTo>
                  <a:pt x="20" y="5350"/>
                </a:lnTo>
                <a:lnTo>
                  <a:pt x="57" y="5480"/>
                </a:lnTo>
                <a:lnTo>
                  <a:pt x="113" y="5611"/>
                </a:lnTo>
                <a:lnTo>
                  <a:pt x="206" y="5723"/>
                </a:lnTo>
                <a:lnTo>
                  <a:pt x="318" y="5816"/>
                </a:lnTo>
                <a:lnTo>
                  <a:pt x="448" y="5890"/>
                </a:lnTo>
                <a:lnTo>
                  <a:pt x="597" y="5928"/>
                </a:lnTo>
                <a:lnTo>
                  <a:pt x="728" y="5928"/>
                </a:lnTo>
                <a:lnTo>
                  <a:pt x="877" y="5909"/>
                </a:lnTo>
                <a:lnTo>
                  <a:pt x="1008" y="5872"/>
                </a:lnTo>
                <a:lnTo>
                  <a:pt x="1138" y="5797"/>
                </a:lnTo>
                <a:lnTo>
                  <a:pt x="1250" y="5704"/>
                </a:lnTo>
                <a:lnTo>
                  <a:pt x="4009" y="2740"/>
                </a:lnTo>
                <a:lnTo>
                  <a:pt x="3878" y="2628"/>
                </a:lnTo>
                <a:lnTo>
                  <a:pt x="3300" y="2069"/>
                </a:lnTo>
                <a:lnTo>
                  <a:pt x="3188" y="1920"/>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16" name="Google Shape;716;p74"/>
          <p:cNvSpPr txBox="1"/>
          <p:nvPr/>
        </p:nvSpPr>
        <p:spPr>
          <a:xfrm>
            <a:off x="4118073" y="2666786"/>
            <a:ext cx="1296900" cy="8928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latin typeface="Roboto"/>
                <a:ea typeface="Roboto"/>
                <a:cs typeface="Roboto"/>
                <a:sym typeface="Roboto"/>
              </a:rPr>
              <a:t>SHARE</a:t>
            </a:r>
            <a:endParaRPr sz="1289" b="1" dirty="0">
              <a:solidFill>
                <a:srgbClr val="000000"/>
              </a:solidFill>
              <a:latin typeface="Roboto"/>
              <a:ea typeface="Roboto"/>
              <a:cs typeface="Roboto"/>
              <a:sym typeface="Roboto"/>
            </a:endParaRPr>
          </a:p>
          <a:p>
            <a:pPr marL="0" lvl="0" indent="0" algn="ctr" rtl="0">
              <a:spcBef>
                <a:spcPts val="0"/>
              </a:spcBef>
              <a:spcAft>
                <a:spcPts val="0"/>
              </a:spcAft>
              <a:buNone/>
            </a:pPr>
            <a:r>
              <a:rPr lang="en" sz="645">
                <a:solidFill>
                  <a:srgbClr val="000000"/>
                </a:solidFill>
                <a:latin typeface="Roboto"/>
                <a:ea typeface="Roboto"/>
                <a:cs typeface="Roboto"/>
                <a:sym typeface="Roboto"/>
              </a:rPr>
              <a:t>Those findings are turned</a:t>
            </a:r>
            <a:endParaRPr sz="645" dirty="0">
              <a:solidFill>
                <a:srgbClr val="000000"/>
              </a:solidFill>
              <a:latin typeface="Roboto"/>
              <a:ea typeface="Roboto"/>
              <a:cs typeface="Roboto"/>
              <a:sym typeface="Roboto"/>
            </a:endParaRPr>
          </a:p>
          <a:p>
            <a:pPr marL="0" lvl="0" indent="0" algn="ctr" rtl="0">
              <a:spcBef>
                <a:spcPts val="0"/>
              </a:spcBef>
              <a:spcAft>
                <a:spcPts val="0"/>
              </a:spcAft>
              <a:buNone/>
            </a:pPr>
            <a:r>
              <a:rPr lang="en" sz="645">
                <a:solidFill>
                  <a:srgbClr val="000000"/>
                </a:solidFill>
                <a:latin typeface="Roboto"/>
                <a:ea typeface="Roboto"/>
                <a:cs typeface="Roboto"/>
                <a:sym typeface="Roboto"/>
              </a:rPr>
              <a:t>into a formal report that is presented to the product</a:t>
            </a:r>
            <a:endParaRPr sz="645" dirty="0">
              <a:solidFill>
                <a:srgbClr val="000000"/>
              </a:solidFill>
              <a:latin typeface="Roboto"/>
              <a:ea typeface="Roboto"/>
              <a:cs typeface="Roboto"/>
              <a:sym typeface="Roboto"/>
            </a:endParaRPr>
          </a:p>
          <a:p>
            <a:pPr marL="0" lvl="0" indent="0" algn="ctr" rtl="0">
              <a:spcBef>
                <a:spcPts val="0"/>
              </a:spcBef>
              <a:spcAft>
                <a:spcPts val="0"/>
              </a:spcAft>
              <a:buNone/>
            </a:pPr>
            <a:r>
              <a:rPr lang="en" sz="645">
                <a:solidFill>
                  <a:srgbClr val="000000"/>
                </a:solidFill>
                <a:latin typeface="Roboto"/>
                <a:ea typeface="Roboto"/>
                <a:cs typeface="Roboto"/>
                <a:sym typeface="Roboto"/>
              </a:rPr>
              <a:t>owner and shared with all interested parties.</a:t>
            </a:r>
            <a:endParaRPr sz="645" dirty="0">
              <a:solidFill>
                <a:srgbClr val="000000"/>
              </a:solidFill>
              <a:latin typeface="Roboto"/>
              <a:ea typeface="Roboto"/>
              <a:cs typeface="Roboto"/>
              <a:sym typeface="Roboto"/>
            </a:endParaRPr>
          </a:p>
        </p:txBody>
      </p:sp>
      <p:sp>
        <p:nvSpPr>
          <p:cNvPr id="721" name="Google Shape;721;p74">
            <a:extLst>
              <a:ext uri="{C183D7F6-B498-43B3-948B-1728B52AA6E4}">
                <adec:decorative xmlns:adec="http://schemas.microsoft.com/office/drawing/2017/decorative" val="1"/>
              </a:ext>
            </a:extLst>
          </p:cNvPr>
          <p:cNvSpPr/>
          <p:nvPr/>
        </p:nvSpPr>
        <p:spPr>
          <a:xfrm>
            <a:off x="4641848" y="3474348"/>
            <a:ext cx="405727" cy="331775"/>
          </a:xfrm>
          <a:custGeom>
            <a:avLst/>
            <a:gdLst/>
            <a:ahLst/>
            <a:cxnLst/>
            <a:rect l="l" t="t" r="r" b="b"/>
            <a:pathLst>
              <a:path w="7419" h="5928" extrusionOk="0">
                <a:moveTo>
                  <a:pt x="1845" y="1473"/>
                </a:moveTo>
                <a:lnTo>
                  <a:pt x="1734" y="1492"/>
                </a:lnTo>
                <a:lnTo>
                  <a:pt x="1622" y="1510"/>
                </a:lnTo>
                <a:lnTo>
                  <a:pt x="1417" y="1566"/>
                </a:lnTo>
                <a:lnTo>
                  <a:pt x="1230" y="1678"/>
                </a:lnTo>
                <a:lnTo>
                  <a:pt x="1063" y="1809"/>
                </a:lnTo>
                <a:lnTo>
                  <a:pt x="932" y="1976"/>
                </a:lnTo>
                <a:lnTo>
                  <a:pt x="820" y="2163"/>
                </a:lnTo>
                <a:lnTo>
                  <a:pt x="764" y="2368"/>
                </a:lnTo>
                <a:lnTo>
                  <a:pt x="746" y="2480"/>
                </a:lnTo>
                <a:lnTo>
                  <a:pt x="746" y="2591"/>
                </a:lnTo>
                <a:lnTo>
                  <a:pt x="746" y="2703"/>
                </a:lnTo>
                <a:lnTo>
                  <a:pt x="764" y="2815"/>
                </a:lnTo>
                <a:lnTo>
                  <a:pt x="820" y="3020"/>
                </a:lnTo>
                <a:lnTo>
                  <a:pt x="932" y="3207"/>
                </a:lnTo>
                <a:lnTo>
                  <a:pt x="1063" y="3374"/>
                </a:lnTo>
                <a:lnTo>
                  <a:pt x="1230" y="3523"/>
                </a:lnTo>
                <a:lnTo>
                  <a:pt x="1417" y="3617"/>
                </a:lnTo>
                <a:lnTo>
                  <a:pt x="1622" y="3691"/>
                </a:lnTo>
                <a:lnTo>
                  <a:pt x="1734" y="3691"/>
                </a:lnTo>
                <a:lnTo>
                  <a:pt x="1845" y="3710"/>
                </a:lnTo>
                <a:lnTo>
                  <a:pt x="1957" y="3691"/>
                </a:lnTo>
                <a:lnTo>
                  <a:pt x="2069" y="3691"/>
                </a:lnTo>
                <a:lnTo>
                  <a:pt x="2293" y="3617"/>
                </a:lnTo>
                <a:lnTo>
                  <a:pt x="2479" y="3523"/>
                </a:lnTo>
                <a:lnTo>
                  <a:pt x="2628" y="3374"/>
                </a:lnTo>
                <a:lnTo>
                  <a:pt x="2777" y="3207"/>
                </a:lnTo>
                <a:lnTo>
                  <a:pt x="2871" y="3020"/>
                </a:lnTo>
                <a:lnTo>
                  <a:pt x="2945" y="2815"/>
                </a:lnTo>
                <a:lnTo>
                  <a:pt x="2964" y="2703"/>
                </a:lnTo>
                <a:lnTo>
                  <a:pt x="2964" y="2591"/>
                </a:lnTo>
                <a:lnTo>
                  <a:pt x="2964" y="2480"/>
                </a:lnTo>
                <a:lnTo>
                  <a:pt x="2945" y="2368"/>
                </a:lnTo>
                <a:lnTo>
                  <a:pt x="2871" y="2163"/>
                </a:lnTo>
                <a:lnTo>
                  <a:pt x="2777" y="1976"/>
                </a:lnTo>
                <a:lnTo>
                  <a:pt x="2628" y="1809"/>
                </a:lnTo>
                <a:lnTo>
                  <a:pt x="2479" y="1678"/>
                </a:lnTo>
                <a:lnTo>
                  <a:pt x="2293" y="1566"/>
                </a:lnTo>
                <a:lnTo>
                  <a:pt x="2069" y="1510"/>
                </a:lnTo>
                <a:lnTo>
                  <a:pt x="1957" y="1492"/>
                </a:lnTo>
                <a:lnTo>
                  <a:pt x="1845" y="1473"/>
                </a:lnTo>
                <a:close/>
                <a:moveTo>
                  <a:pt x="2293" y="0"/>
                </a:moveTo>
                <a:lnTo>
                  <a:pt x="2200" y="38"/>
                </a:lnTo>
                <a:lnTo>
                  <a:pt x="2106" y="94"/>
                </a:lnTo>
                <a:lnTo>
                  <a:pt x="2013" y="168"/>
                </a:lnTo>
                <a:lnTo>
                  <a:pt x="1939" y="243"/>
                </a:lnTo>
                <a:lnTo>
                  <a:pt x="1901" y="336"/>
                </a:lnTo>
                <a:lnTo>
                  <a:pt x="1864" y="448"/>
                </a:lnTo>
                <a:lnTo>
                  <a:pt x="1845" y="560"/>
                </a:lnTo>
                <a:lnTo>
                  <a:pt x="1845" y="1100"/>
                </a:lnTo>
                <a:lnTo>
                  <a:pt x="2050" y="1119"/>
                </a:lnTo>
                <a:lnTo>
                  <a:pt x="2237" y="1156"/>
                </a:lnTo>
                <a:lnTo>
                  <a:pt x="2423" y="1231"/>
                </a:lnTo>
                <a:lnTo>
                  <a:pt x="2591" y="1305"/>
                </a:lnTo>
                <a:lnTo>
                  <a:pt x="2591" y="727"/>
                </a:lnTo>
                <a:lnTo>
                  <a:pt x="6673" y="727"/>
                </a:lnTo>
                <a:lnTo>
                  <a:pt x="6673" y="4083"/>
                </a:lnTo>
                <a:lnTo>
                  <a:pt x="5928" y="4083"/>
                </a:lnTo>
                <a:lnTo>
                  <a:pt x="5928" y="3337"/>
                </a:lnTo>
                <a:lnTo>
                  <a:pt x="4455" y="3337"/>
                </a:lnTo>
                <a:lnTo>
                  <a:pt x="4455" y="4083"/>
                </a:lnTo>
                <a:lnTo>
                  <a:pt x="3560" y="4083"/>
                </a:lnTo>
                <a:lnTo>
                  <a:pt x="3728" y="4232"/>
                </a:lnTo>
                <a:lnTo>
                  <a:pt x="3859" y="4418"/>
                </a:lnTo>
                <a:lnTo>
                  <a:pt x="3952" y="4605"/>
                </a:lnTo>
                <a:lnTo>
                  <a:pt x="4026" y="4828"/>
                </a:lnTo>
                <a:lnTo>
                  <a:pt x="6860" y="4828"/>
                </a:lnTo>
                <a:lnTo>
                  <a:pt x="6971" y="4810"/>
                </a:lnTo>
                <a:lnTo>
                  <a:pt x="7083" y="4772"/>
                </a:lnTo>
                <a:lnTo>
                  <a:pt x="7176" y="4716"/>
                </a:lnTo>
                <a:lnTo>
                  <a:pt x="7251" y="4642"/>
                </a:lnTo>
                <a:lnTo>
                  <a:pt x="7326" y="4567"/>
                </a:lnTo>
                <a:lnTo>
                  <a:pt x="7381" y="4474"/>
                </a:lnTo>
                <a:lnTo>
                  <a:pt x="7400" y="4362"/>
                </a:lnTo>
                <a:lnTo>
                  <a:pt x="7419" y="4250"/>
                </a:lnTo>
                <a:lnTo>
                  <a:pt x="7419" y="560"/>
                </a:lnTo>
                <a:lnTo>
                  <a:pt x="7400" y="448"/>
                </a:lnTo>
                <a:lnTo>
                  <a:pt x="7381" y="336"/>
                </a:lnTo>
                <a:lnTo>
                  <a:pt x="7326" y="243"/>
                </a:lnTo>
                <a:lnTo>
                  <a:pt x="7251" y="168"/>
                </a:lnTo>
                <a:lnTo>
                  <a:pt x="7176" y="94"/>
                </a:lnTo>
                <a:lnTo>
                  <a:pt x="7083" y="38"/>
                </a:lnTo>
                <a:lnTo>
                  <a:pt x="6971" y="0"/>
                </a:lnTo>
                <a:close/>
                <a:moveTo>
                  <a:pt x="1156" y="4083"/>
                </a:moveTo>
                <a:lnTo>
                  <a:pt x="1025" y="4101"/>
                </a:lnTo>
                <a:lnTo>
                  <a:pt x="913" y="4139"/>
                </a:lnTo>
                <a:lnTo>
                  <a:pt x="783" y="4176"/>
                </a:lnTo>
                <a:lnTo>
                  <a:pt x="671" y="4232"/>
                </a:lnTo>
                <a:lnTo>
                  <a:pt x="559" y="4306"/>
                </a:lnTo>
                <a:lnTo>
                  <a:pt x="466" y="4381"/>
                </a:lnTo>
                <a:lnTo>
                  <a:pt x="373" y="4455"/>
                </a:lnTo>
                <a:lnTo>
                  <a:pt x="280" y="4549"/>
                </a:lnTo>
                <a:lnTo>
                  <a:pt x="205" y="4660"/>
                </a:lnTo>
                <a:lnTo>
                  <a:pt x="149" y="4754"/>
                </a:lnTo>
                <a:lnTo>
                  <a:pt x="93" y="4884"/>
                </a:lnTo>
                <a:lnTo>
                  <a:pt x="56" y="4996"/>
                </a:lnTo>
                <a:lnTo>
                  <a:pt x="19" y="5126"/>
                </a:lnTo>
                <a:lnTo>
                  <a:pt x="0" y="5257"/>
                </a:lnTo>
                <a:lnTo>
                  <a:pt x="0" y="5387"/>
                </a:lnTo>
                <a:lnTo>
                  <a:pt x="0" y="5499"/>
                </a:lnTo>
                <a:lnTo>
                  <a:pt x="37" y="5592"/>
                </a:lnTo>
                <a:lnTo>
                  <a:pt x="93" y="5686"/>
                </a:lnTo>
                <a:lnTo>
                  <a:pt x="168" y="5779"/>
                </a:lnTo>
                <a:lnTo>
                  <a:pt x="242" y="5835"/>
                </a:lnTo>
                <a:lnTo>
                  <a:pt x="336" y="5891"/>
                </a:lnTo>
                <a:lnTo>
                  <a:pt x="447" y="5928"/>
                </a:lnTo>
                <a:lnTo>
                  <a:pt x="3262" y="5928"/>
                </a:lnTo>
                <a:lnTo>
                  <a:pt x="3374" y="5891"/>
                </a:lnTo>
                <a:lnTo>
                  <a:pt x="3467" y="5835"/>
                </a:lnTo>
                <a:lnTo>
                  <a:pt x="3542" y="5779"/>
                </a:lnTo>
                <a:lnTo>
                  <a:pt x="3616" y="5686"/>
                </a:lnTo>
                <a:lnTo>
                  <a:pt x="3653" y="5592"/>
                </a:lnTo>
                <a:lnTo>
                  <a:pt x="3691" y="5499"/>
                </a:lnTo>
                <a:lnTo>
                  <a:pt x="3709" y="5387"/>
                </a:lnTo>
                <a:lnTo>
                  <a:pt x="3709" y="5257"/>
                </a:lnTo>
                <a:lnTo>
                  <a:pt x="3672" y="5126"/>
                </a:lnTo>
                <a:lnTo>
                  <a:pt x="3653" y="4996"/>
                </a:lnTo>
                <a:lnTo>
                  <a:pt x="3598" y="4884"/>
                </a:lnTo>
                <a:lnTo>
                  <a:pt x="3560" y="4754"/>
                </a:lnTo>
                <a:lnTo>
                  <a:pt x="3486" y="4660"/>
                </a:lnTo>
                <a:lnTo>
                  <a:pt x="3411" y="4549"/>
                </a:lnTo>
                <a:lnTo>
                  <a:pt x="3337" y="4455"/>
                </a:lnTo>
                <a:lnTo>
                  <a:pt x="3243" y="4381"/>
                </a:lnTo>
                <a:lnTo>
                  <a:pt x="3132" y="4306"/>
                </a:lnTo>
                <a:lnTo>
                  <a:pt x="3020" y="4232"/>
                </a:lnTo>
                <a:lnTo>
                  <a:pt x="2908" y="4176"/>
                </a:lnTo>
                <a:lnTo>
                  <a:pt x="2796" y="4139"/>
                </a:lnTo>
                <a:lnTo>
                  <a:pt x="2666" y="4101"/>
                </a:lnTo>
                <a:lnTo>
                  <a:pt x="2535" y="4083"/>
                </a:lnTo>
                <a:lnTo>
                  <a:pt x="2330" y="4083"/>
                </a:lnTo>
                <a:lnTo>
                  <a:pt x="2088" y="4157"/>
                </a:lnTo>
                <a:lnTo>
                  <a:pt x="1845" y="4176"/>
                </a:lnTo>
                <a:lnTo>
                  <a:pt x="1603" y="4157"/>
                </a:lnTo>
                <a:lnTo>
                  <a:pt x="1379" y="4083"/>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sz="1504" dirty="0">
              <a:latin typeface="Roboto"/>
              <a:ea typeface="Roboto"/>
              <a:cs typeface="Roboto"/>
              <a:sym typeface="Roboto"/>
            </a:endParaRPr>
          </a:p>
        </p:txBody>
      </p:sp>
      <p:grpSp>
        <p:nvGrpSpPr>
          <p:cNvPr id="710" name="Google Shape;710;p74">
            <a:extLst>
              <a:ext uri="{C183D7F6-B498-43B3-948B-1728B52AA6E4}">
                <adec:decorative xmlns:adec="http://schemas.microsoft.com/office/drawing/2017/decorative" val="1"/>
              </a:ext>
            </a:extLst>
          </p:cNvPr>
          <p:cNvGrpSpPr/>
          <p:nvPr/>
        </p:nvGrpSpPr>
        <p:grpSpPr>
          <a:xfrm>
            <a:off x="3818936" y="3416026"/>
            <a:ext cx="552998" cy="552998"/>
            <a:chOff x="365896" y="3558514"/>
            <a:chExt cx="514800" cy="514800"/>
          </a:xfrm>
        </p:grpSpPr>
        <p:sp>
          <p:nvSpPr>
            <p:cNvPr id="711" name="Google Shape;711;p74"/>
            <p:cNvSpPr/>
            <p:nvPr/>
          </p:nvSpPr>
          <p:spPr>
            <a:xfrm rot="6676776">
              <a:off x="424491" y="3617110"/>
              <a:ext cx="397609" cy="397609"/>
            </a:xfrm>
            <a:prstGeom prst="rtTriangle">
              <a:avLst/>
            </a:prstGeom>
            <a:solidFill>
              <a:srgbClr val="FFFFFF"/>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12" name="Google Shape;712;p74"/>
            <p:cNvSpPr/>
            <p:nvPr/>
          </p:nvSpPr>
          <p:spPr>
            <a:xfrm rot="6677749">
              <a:off x="459034" y="3667637"/>
              <a:ext cx="353541" cy="353541"/>
            </a:xfrm>
            <a:prstGeom prst="rtTriangle">
              <a:avLst/>
            </a:prstGeom>
            <a:solidFill>
              <a:srgbClr val="999999"/>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grpSp>
      <p:cxnSp>
        <p:nvCxnSpPr>
          <p:cNvPr id="701" name="Google Shape;701;p74">
            <a:extLst>
              <a:ext uri="{C183D7F6-B498-43B3-948B-1728B52AA6E4}">
                <adec:decorative xmlns:adec="http://schemas.microsoft.com/office/drawing/2017/decorative" val="1"/>
              </a:ext>
            </a:extLst>
          </p:cNvPr>
          <p:cNvCxnSpPr/>
          <p:nvPr/>
        </p:nvCxnSpPr>
        <p:spPr>
          <a:xfrm rot="10800000" flipH="1">
            <a:off x="5135195" y="3342165"/>
            <a:ext cx="622800" cy="1051500"/>
          </a:xfrm>
          <a:prstGeom prst="straightConnector1">
            <a:avLst/>
          </a:prstGeom>
          <a:noFill/>
          <a:ln w="81850" cap="flat" cmpd="sng">
            <a:solidFill>
              <a:srgbClr val="FFFFFF"/>
            </a:solidFill>
            <a:prstDash val="solid"/>
            <a:round/>
            <a:headEnd type="none" w="med" len="med"/>
            <a:tailEnd type="none" w="med" len="med"/>
          </a:ln>
        </p:spPr>
      </p:cxnSp>
      <p:sp>
        <p:nvSpPr>
          <p:cNvPr id="688" name="Google Shape;688;p74">
            <a:extLst>
              <a:ext uri="{C183D7F6-B498-43B3-948B-1728B52AA6E4}">
                <adec:decorative xmlns:adec="http://schemas.microsoft.com/office/drawing/2017/decorative" val="1"/>
              </a:ext>
            </a:extLst>
          </p:cNvPr>
          <p:cNvSpPr/>
          <p:nvPr/>
        </p:nvSpPr>
        <p:spPr>
          <a:xfrm rot="-3561071">
            <a:off x="6300942" y="2703843"/>
            <a:ext cx="2358690" cy="1243335"/>
          </a:xfrm>
          <a:prstGeom prst="trapezoid">
            <a:avLst>
              <a:gd name="adj" fmla="val 57833"/>
            </a:avLst>
          </a:prstGeom>
          <a:solidFill>
            <a:srgbClr val="D9EAD3"/>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1" name="Google Shape;691;p74">
            <a:extLst>
              <a:ext uri="{C183D7F6-B498-43B3-948B-1728B52AA6E4}">
                <adec:decorative xmlns:adec="http://schemas.microsoft.com/office/drawing/2017/decorative" val="1"/>
              </a:ext>
            </a:extLst>
          </p:cNvPr>
          <p:cNvSpPr/>
          <p:nvPr/>
        </p:nvSpPr>
        <p:spPr>
          <a:xfrm rot="-7238929" flipH="1">
            <a:off x="6299865" y="1264315"/>
            <a:ext cx="2358690" cy="1244120"/>
          </a:xfrm>
          <a:prstGeom prst="trapezoid">
            <a:avLst>
              <a:gd name="adj" fmla="val 57833"/>
            </a:avLst>
          </a:prstGeom>
          <a:solidFill>
            <a:srgbClr val="D0E0E3"/>
          </a:solidFill>
          <a:ln w="10225" cap="flat" cmpd="sng">
            <a:solidFill>
              <a:srgbClr val="595959"/>
            </a:solidFill>
            <a:prstDash val="solid"/>
            <a:round/>
            <a:headEnd type="none" w="sm" len="sm"/>
            <a:tailEnd type="none" w="sm" len="sm"/>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3" name="Google Shape;693;p74">
            <a:extLst>
              <a:ext uri="{C183D7F6-B498-43B3-948B-1728B52AA6E4}">
                <adec:decorative xmlns:adec="http://schemas.microsoft.com/office/drawing/2017/decorative" val="1"/>
              </a:ext>
            </a:extLst>
          </p:cNvPr>
          <p:cNvSpPr/>
          <p:nvPr/>
        </p:nvSpPr>
        <p:spPr>
          <a:xfrm>
            <a:off x="3691114" y="165284"/>
            <a:ext cx="5016300" cy="4891200"/>
          </a:xfrm>
          <a:prstGeom prst="donut">
            <a:avLst>
              <a:gd name="adj" fmla="val 8300"/>
            </a:avLst>
          </a:prstGeom>
          <a:solidFill>
            <a:srgbClr val="FFFFFF"/>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4" name="Google Shape;694;p74">
            <a:extLst>
              <a:ext uri="{C183D7F6-B498-43B3-948B-1728B52AA6E4}">
                <adec:decorative xmlns:adec="http://schemas.microsoft.com/office/drawing/2017/decorative" val="1"/>
              </a:ext>
            </a:extLst>
          </p:cNvPr>
          <p:cNvSpPr/>
          <p:nvPr/>
        </p:nvSpPr>
        <p:spPr>
          <a:xfrm>
            <a:off x="3795292" y="247195"/>
            <a:ext cx="4810500" cy="4690500"/>
          </a:xfrm>
          <a:prstGeom prst="donut">
            <a:avLst>
              <a:gd name="adj" fmla="val 3740"/>
            </a:avLst>
          </a:prstGeom>
          <a:solidFill>
            <a:srgbClr val="999999"/>
          </a:solidFill>
          <a:ln>
            <a:noFill/>
          </a:ln>
          <a:effectLst>
            <a:outerShdw blurRad="61392" dist="20464" dir="5400000" algn="bl" rotWithShape="0">
              <a:srgbClr val="000000">
                <a:alpha val="50000"/>
              </a:srgbClr>
            </a:outerShdw>
          </a:effectLst>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5" name="Google Shape;695;p74">
            <a:extLst>
              <a:ext uri="{C183D7F6-B498-43B3-948B-1728B52AA6E4}">
                <adec:decorative xmlns:adec="http://schemas.microsoft.com/office/drawing/2017/decorative" val="1"/>
              </a:ext>
            </a:extLst>
          </p:cNvPr>
          <p:cNvSpPr/>
          <p:nvPr/>
        </p:nvSpPr>
        <p:spPr>
          <a:xfrm>
            <a:off x="5204590" y="1637332"/>
            <a:ext cx="1980900" cy="1931400"/>
          </a:xfrm>
          <a:prstGeom prst="donut">
            <a:avLst>
              <a:gd name="adj" fmla="val 8947"/>
            </a:avLst>
          </a:prstGeom>
          <a:solidFill>
            <a:srgbClr val="FFFFFF"/>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696" name="Google Shape;696;p74">
            <a:extLst>
              <a:ext uri="{C183D7F6-B498-43B3-948B-1728B52AA6E4}">
                <adec:decorative xmlns:adec="http://schemas.microsoft.com/office/drawing/2017/decorative" val="1"/>
              </a:ext>
            </a:extLst>
          </p:cNvPr>
          <p:cNvSpPr/>
          <p:nvPr/>
        </p:nvSpPr>
        <p:spPr>
          <a:xfrm>
            <a:off x="5414569" y="1844547"/>
            <a:ext cx="1560900" cy="1521600"/>
          </a:xfrm>
          <a:prstGeom prst="ellipse">
            <a:avLst/>
          </a:prstGeom>
          <a:solidFill>
            <a:srgbClr val="999999"/>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13" name="Google Shape;713;p74"/>
          <p:cNvSpPr txBox="1"/>
          <p:nvPr/>
        </p:nvSpPr>
        <p:spPr>
          <a:xfrm>
            <a:off x="6714177" y="1390086"/>
            <a:ext cx="1412400" cy="7935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solidFill>
                  <a:srgbClr val="000000"/>
                </a:solidFill>
                <a:latin typeface="Roboto"/>
                <a:ea typeface="Roboto"/>
                <a:cs typeface="Roboto"/>
                <a:sym typeface="Roboto"/>
              </a:rPr>
              <a:t>RECRUIT</a:t>
            </a:r>
            <a:endParaRPr sz="1289" b="1" dirty="0">
              <a:solidFill>
                <a:srgbClr val="000000"/>
              </a:solidFill>
              <a:latin typeface="Roboto"/>
              <a:ea typeface="Roboto"/>
              <a:cs typeface="Roboto"/>
              <a:sym typeface="Roboto"/>
            </a:endParaRPr>
          </a:p>
          <a:p>
            <a:pPr marL="0" lvl="0" indent="0" algn="ctr" rtl="0">
              <a:spcBef>
                <a:spcPts val="0"/>
              </a:spcBef>
              <a:spcAft>
                <a:spcPts val="0"/>
              </a:spcAft>
              <a:buNone/>
            </a:pPr>
            <a:r>
              <a:rPr lang="en" sz="645">
                <a:latin typeface="Roboto"/>
                <a:ea typeface="Roboto"/>
                <a:cs typeface="Roboto"/>
                <a:sym typeface="Roboto"/>
              </a:rPr>
              <a:t>The HCD team reaches out to individuals who would use the functionality being tested and schedule sessions</a:t>
            </a:r>
            <a:r>
              <a:rPr lang="en" sz="645">
                <a:solidFill>
                  <a:srgbClr val="000000"/>
                </a:solidFill>
                <a:latin typeface="Roboto"/>
                <a:ea typeface="Roboto"/>
                <a:cs typeface="Roboto"/>
                <a:sym typeface="Roboto"/>
              </a:rPr>
              <a:t> </a:t>
            </a:r>
            <a:endParaRPr sz="645" dirty="0">
              <a:latin typeface="Roboto"/>
              <a:ea typeface="Roboto"/>
              <a:cs typeface="Roboto"/>
              <a:sym typeface="Roboto"/>
            </a:endParaRPr>
          </a:p>
        </p:txBody>
      </p:sp>
      <p:sp>
        <p:nvSpPr>
          <p:cNvPr id="718" name="Google Shape;718;p74"/>
          <p:cNvSpPr txBox="1"/>
          <p:nvPr/>
        </p:nvSpPr>
        <p:spPr>
          <a:xfrm>
            <a:off x="5414620" y="1844538"/>
            <a:ext cx="1560900" cy="1521600"/>
          </a:xfrm>
          <a:prstGeom prst="rect">
            <a:avLst/>
          </a:prstGeom>
          <a:noFill/>
          <a:ln>
            <a:noFill/>
          </a:ln>
          <a:effectLst>
            <a:outerShdw blurRad="61392" dist="20464" dir="5400000" algn="bl" rotWithShape="0">
              <a:srgbClr val="000000">
                <a:alpha val="50000"/>
              </a:srgbClr>
            </a:outerShdw>
          </a:effectLst>
        </p:spPr>
        <p:txBody>
          <a:bodyPr spcFirstLastPara="1" wrap="square" lIns="0" tIns="0" rIns="0" bIns="0" anchor="ctr" anchorCtr="0">
            <a:noAutofit/>
          </a:bodyPr>
          <a:lstStyle/>
          <a:p>
            <a:pPr marL="0" lvl="0" indent="0" algn="ctr" rtl="0">
              <a:lnSpc>
                <a:spcPct val="90000"/>
              </a:lnSpc>
              <a:spcBef>
                <a:spcPts val="0"/>
              </a:spcBef>
              <a:spcAft>
                <a:spcPts val="0"/>
              </a:spcAft>
              <a:buNone/>
            </a:pPr>
            <a:r>
              <a:rPr lang="en" sz="2256" b="1">
                <a:solidFill>
                  <a:srgbClr val="FFFFFF"/>
                </a:solidFill>
                <a:latin typeface="Roboto"/>
                <a:ea typeface="Roboto"/>
                <a:cs typeface="Roboto"/>
                <a:sym typeface="Roboto"/>
              </a:rPr>
              <a:t>DX Research Campaign</a:t>
            </a:r>
            <a:endParaRPr sz="2256" b="1" dirty="0">
              <a:solidFill>
                <a:srgbClr val="FFFFFF"/>
              </a:solidFill>
              <a:latin typeface="Roboto"/>
              <a:ea typeface="Roboto"/>
              <a:cs typeface="Roboto"/>
              <a:sym typeface="Roboto"/>
            </a:endParaRPr>
          </a:p>
          <a:p>
            <a:pPr marL="0" lvl="0" indent="0" algn="ctr" rtl="0">
              <a:lnSpc>
                <a:spcPct val="90000"/>
              </a:lnSpc>
              <a:spcBef>
                <a:spcPts val="0"/>
              </a:spcBef>
              <a:spcAft>
                <a:spcPts val="0"/>
              </a:spcAft>
              <a:buNone/>
            </a:pPr>
            <a:r>
              <a:rPr lang="en" sz="2256" b="1">
                <a:solidFill>
                  <a:srgbClr val="FFFFFF"/>
                </a:solidFill>
                <a:latin typeface="Roboto"/>
                <a:ea typeface="Roboto"/>
                <a:cs typeface="Roboto"/>
                <a:sym typeface="Roboto"/>
              </a:rPr>
              <a:t>Cycle</a:t>
            </a:r>
            <a:endParaRPr sz="2256" b="1" dirty="0">
              <a:solidFill>
                <a:srgbClr val="FFFFFF"/>
              </a:solidFill>
              <a:latin typeface="Roboto"/>
              <a:ea typeface="Roboto"/>
              <a:cs typeface="Roboto"/>
              <a:sym typeface="Roboto"/>
            </a:endParaRPr>
          </a:p>
        </p:txBody>
      </p:sp>
      <p:sp>
        <p:nvSpPr>
          <p:cNvPr id="719" name="Google Shape;719;p74">
            <a:extLst>
              <a:ext uri="{C183D7F6-B498-43B3-948B-1728B52AA6E4}">
                <adec:decorative xmlns:adec="http://schemas.microsoft.com/office/drawing/2017/decorative" val="1"/>
              </a:ext>
            </a:extLst>
          </p:cNvPr>
          <p:cNvSpPr/>
          <p:nvPr/>
        </p:nvSpPr>
        <p:spPr>
          <a:xfrm>
            <a:off x="7472969" y="2126479"/>
            <a:ext cx="386085" cy="351929"/>
          </a:xfrm>
          <a:custGeom>
            <a:avLst/>
            <a:gdLst/>
            <a:ahLst/>
            <a:cxnLst/>
            <a:rect l="l" t="t" r="r" b="b"/>
            <a:pathLst>
              <a:path w="5182" h="5947" extrusionOk="0">
                <a:moveTo>
                  <a:pt x="1286" y="1"/>
                </a:moveTo>
                <a:lnTo>
                  <a:pt x="1212" y="19"/>
                </a:lnTo>
                <a:lnTo>
                  <a:pt x="1156" y="57"/>
                </a:lnTo>
                <a:lnTo>
                  <a:pt x="1118" y="112"/>
                </a:lnTo>
                <a:lnTo>
                  <a:pt x="1100" y="187"/>
                </a:lnTo>
                <a:lnTo>
                  <a:pt x="1100" y="746"/>
                </a:lnTo>
                <a:lnTo>
                  <a:pt x="429" y="746"/>
                </a:lnTo>
                <a:lnTo>
                  <a:pt x="336" y="783"/>
                </a:lnTo>
                <a:lnTo>
                  <a:pt x="242" y="839"/>
                </a:lnTo>
                <a:lnTo>
                  <a:pt x="149" y="914"/>
                </a:lnTo>
                <a:lnTo>
                  <a:pt x="93" y="989"/>
                </a:lnTo>
                <a:lnTo>
                  <a:pt x="37" y="1082"/>
                </a:lnTo>
                <a:lnTo>
                  <a:pt x="0" y="1194"/>
                </a:lnTo>
                <a:lnTo>
                  <a:pt x="0" y="1305"/>
                </a:lnTo>
                <a:lnTo>
                  <a:pt x="0" y="1865"/>
                </a:lnTo>
                <a:lnTo>
                  <a:pt x="5182" y="1865"/>
                </a:lnTo>
                <a:lnTo>
                  <a:pt x="5182" y="1305"/>
                </a:lnTo>
                <a:lnTo>
                  <a:pt x="5182" y="1194"/>
                </a:lnTo>
                <a:lnTo>
                  <a:pt x="5145" y="1082"/>
                </a:lnTo>
                <a:lnTo>
                  <a:pt x="5089" y="989"/>
                </a:lnTo>
                <a:lnTo>
                  <a:pt x="5033" y="914"/>
                </a:lnTo>
                <a:lnTo>
                  <a:pt x="4940" y="839"/>
                </a:lnTo>
                <a:lnTo>
                  <a:pt x="4846" y="783"/>
                </a:lnTo>
                <a:lnTo>
                  <a:pt x="4753" y="746"/>
                </a:lnTo>
                <a:lnTo>
                  <a:pt x="4082" y="746"/>
                </a:lnTo>
                <a:lnTo>
                  <a:pt x="4082" y="187"/>
                </a:lnTo>
                <a:lnTo>
                  <a:pt x="4064" y="112"/>
                </a:lnTo>
                <a:lnTo>
                  <a:pt x="4026" y="57"/>
                </a:lnTo>
                <a:lnTo>
                  <a:pt x="3970" y="19"/>
                </a:lnTo>
                <a:lnTo>
                  <a:pt x="3896" y="1"/>
                </a:lnTo>
                <a:lnTo>
                  <a:pt x="3523" y="1"/>
                </a:lnTo>
                <a:lnTo>
                  <a:pt x="3448" y="19"/>
                </a:lnTo>
                <a:lnTo>
                  <a:pt x="3392" y="57"/>
                </a:lnTo>
                <a:lnTo>
                  <a:pt x="3355" y="112"/>
                </a:lnTo>
                <a:lnTo>
                  <a:pt x="3337" y="187"/>
                </a:lnTo>
                <a:lnTo>
                  <a:pt x="3337" y="746"/>
                </a:lnTo>
                <a:lnTo>
                  <a:pt x="1845" y="746"/>
                </a:lnTo>
                <a:lnTo>
                  <a:pt x="1845" y="187"/>
                </a:lnTo>
                <a:lnTo>
                  <a:pt x="1827" y="112"/>
                </a:lnTo>
                <a:lnTo>
                  <a:pt x="1789" y="57"/>
                </a:lnTo>
                <a:lnTo>
                  <a:pt x="1734" y="19"/>
                </a:lnTo>
                <a:lnTo>
                  <a:pt x="1659" y="1"/>
                </a:lnTo>
                <a:close/>
                <a:moveTo>
                  <a:pt x="1342" y="2964"/>
                </a:moveTo>
                <a:lnTo>
                  <a:pt x="1398" y="2983"/>
                </a:lnTo>
                <a:lnTo>
                  <a:pt x="1435" y="3002"/>
                </a:lnTo>
                <a:lnTo>
                  <a:pt x="1473" y="3058"/>
                </a:lnTo>
                <a:lnTo>
                  <a:pt x="1473" y="3113"/>
                </a:lnTo>
                <a:lnTo>
                  <a:pt x="1473" y="3579"/>
                </a:lnTo>
                <a:lnTo>
                  <a:pt x="1473" y="3635"/>
                </a:lnTo>
                <a:lnTo>
                  <a:pt x="1435" y="3673"/>
                </a:lnTo>
                <a:lnTo>
                  <a:pt x="1398" y="3710"/>
                </a:lnTo>
                <a:lnTo>
                  <a:pt x="820" y="3710"/>
                </a:lnTo>
                <a:lnTo>
                  <a:pt x="783" y="3673"/>
                </a:lnTo>
                <a:lnTo>
                  <a:pt x="746" y="3635"/>
                </a:lnTo>
                <a:lnTo>
                  <a:pt x="727" y="3579"/>
                </a:lnTo>
                <a:lnTo>
                  <a:pt x="727" y="3113"/>
                </a:lnTo>
                <a:lnTo>
                  <a:pt x="746" y="3058"/>
                </a:lnTo>
                <a:lnTo>
                  <a:pt x="783" y="3002"/>
                </a:lnTo>
                <a:lnTo>
                  <a:pt x="820" y="2983"/>
                </a:lnTo>
                <a:lnTo>
                  <a:pt x="876" y="2964"/>
                </a:lnTo>
                <a:close/>
                <a:moveTo>
                  <a:pt x="2815" y="2964"/>
                </a:moveTo>
                <a:lnTo>
                  <a:pt x="2871" y="2983"/>
                </a:lnTo>
                <a:lnTo>
                  <a:pt x="2926" y="3002"/>
                </a:lnTo>
                <a:lnTo>
                  <a:pt x="2945" y="3058"/>
                </a:lnTo>
                <a:lnTo>
                  <a:pt x="2964" y="3113"/>
                </a:lnTo>
                <a:lnTo>
                  <a:pt x="2964" y="3579"/>
                </a:lnTo>
                <a:lnTo>
                  <a:pt x="2945" y="3635"/>
                </a:lnTo>
                <a:lnTo>
                  <a:pt x="2926" y="3673"/>
                </a:lnTo>
                <a:lnTo>
                  <a:pt x="2871" y="3710"/>
                </a:lnTo>
                <a:lnTo>
                  <a:pt x="2311" y="3710"/>
                </a:lnTo>
                <a:lnTo>
                  <a:pt x="2255" y="3673"/>
                </a:lnTo>
                <a:lnTo>
                  <a:pt x="2237" y="3635"/>
                </a:lnTo>
                <a:lnTo>
                  <a:pt x="2218" y="3579"/>
                </a:lnTo>
                <a:lnTo>
                  <a:pt x="2218" y="3113"/>
                </a:lnTo>
                <a:lnTo>
                  <a:pt x="2237" y="3058"/>
                </a:lnTo>
                <a:lnTo>
                  <a:pt x="2255" y="3002"/>
                </a:lnTo>
                <a:lnTo>
                  <a:pt x="2311" y="2983"/>
                </a:lnTo>
                <a:lnTo>
                  <a:pt x="2367" y="2964"/>
                </a:lnTo>
                <a:close/>
                <a:moveTo>
                  <a:pt x="4306" y="2964"/>
                </a:moveTo>
                <a:lnTo>
                  <a:pt x="4362" y="2983"/>
                </a:lnTo>
                <a:lnTo>
                  <a:pt x="4399" y="3002"/>
                </a:lnTo>
                <a:lnTo>
                  <a:pt x="4436" y="3058"/>
                </a:lnTo>
                <a:lnTo>
                  <a:pt x="4455" y="3113"/>
                </a:lnTo>
                <a:lnTo>
                  <a:pt x="4455" y="3579"/>
                </a:lnTo>
                <a:lnTo>
                  <a:pt x="4436" y="3635"/>
                </a:lnTo>
                <a:lnTo>
                  <a:pt x="4399" y="3673"/>
                </a:lnTo>
                <a:lnTo>
                  <a:pt x="4362" y="3710"/>
                </a:lnTo>
                <a:lnTo>
                  <a:pt x="3784" y="3710"/>
                </a:lnTo>
                <a:lnTo>
                  <a:pt x="3747" y="3673"/>
                </a:lnTo>
                <a:lnTo>
                  <a:pt x="3709" y="3635"/>
                </a:lnTo>
                <a:lnTo>
                  <a:pt x="3709" y="3579"/>
                </a:lnTo>
                <a:lnTo>
                  <a:pt x="3709" y="3113"/>
                </a:lnTo>
                <a:lnTo>
                  <a:pt x="3709" y="3058"/>
                </a:lnTo>
                <a:lnTo>
                  <a:pt x="3747" y="3002"/>
                </a:lnTo>
                <a:lnTo>
                  <a:pt x="3784" y="2983"/>
                </a:lnTo>
                <a:lnTo>
                  <a:pt x="3840" y="2964"/>
                </a:lnTo>
                <a:close/>
                <a:moveTo>
                  <a:pt x="1342" y="4456"/>
                </a:moveTo>
                <a:lnTo>
                  <a:pt x="1398" y="4474"/>
                </a:lnTo>
                <a:lnTo>
                  <a:pt x="1435" y="4493"/>
                </a:lnTo>
                <a:lnTo>
                  <a:pt x="1473" y="4549"/>
                </a:lnTo>
                <a:lnTo>
                  <a:pt x="1473" y="4586"/>
                </a:lnTo>
                <a:lnTo>
                  <a:pt x="1473" y="5052"/>
                </a:lnTo>
                <a:lnTo>
                  <a:pt x="1473" y="5108"/>
                </a:lnTo>
                <a:lnTo>
                  <a:pt x="1435" y="5164"/>
                </a:lnTo>
                <a:lnTo>
                  <a:pt x="1398" y="5182"/>
                </a:lnTo>
                <a:lnTo>
                  <a:pt x="1342" y="5201"/>
                </a:lnTo>
                <a:lnTo>
                  <a:pt x="876" y="5201"/>
                </a:lnTo>
                <a:lnTo>
                  <a:pt x="820" y="5182"/>
                </a:lnTo>
                <a:lnTo>
                  <a:pt x="783" y="5164"/>
                </a:lnTo>
                <a:lnTo>
                  <a:pt x="746" y="5108"/>
                </a:lnTo>
                <a:lnTo>
                  <a:pt x="727" y="5052"/>
                </a:lnTo>
                <a:lnTo>
                  <a:pt x="727" y="4586"/>
                </a:lnTo>
                <a:lnTo>
                  <a:pt x="746" y="4549"/>
                </a:lnTo>
                <a:lnTo>
                  <a:pt x="783" y="4493"/>
                </a:lnTo>
                <a:lnTo>
                  <a:pt x="820" y="4474"/>
                </a:lnTo>
                <a:lnTo>
                  <a:pt x="876" y="4456"/>
                </a:lnTo>
                <a:close/>
                <a:moveTo>
                  <a:pt x="2815" y="4456"/>
                </a:moveTo>
                <a:lnTo>
                  <a:pt x="2871" y="4474"/>
                </a:lnTo>
                <a:lnTo>
                  <a:pt x="2926" y="4493"/>
                </a:lnTo>
                <a:lnTo>
                  <a:pt x="2945" y="4549"/>
                </a:lnTo>
                <a:lnTo>
                  <a:pt x="2964" y="4586"/>
                </a:lnTo>
                <a:lnTo>
                  <a:pt x="2964" y="5052"/>
                </a:lnTo>
                <a:lnTo>
                  <a:pt x="2945" y="5108"/>
                </a:lnTo>
                <a:lnTo>
                  <a:pt x="2926" y="5164"/>
                </a:lnTo>
                <a:lnTo>
                  <a:pt x="2871" y="5182"/>
                </a:lnTo>
                <a:lnTo>
                  <a:pt x="2815" y="5201"/>
                </a:lnTo>
                <a:lnTo>
                  <a:pt x="2367" y="5201"/>
                </a:lnTo>
                <a:lnTo>
                  <a:pt x="2311" y="5182"/>
                </a:lnTo>
                <a:lnTo>
                  <a:pt x="2255" y="5164"/>
                </a:lnTo>
                <a:lnTo>
                  <a:pt x="2237" y="5108"/>
                </a:lnTo>
                <a:lnTo>
                  <a:pt x="2218" y="5052"/>
                </a:lnTo>
                <a:lnTo>
                  <a:pt x="2218" y="4586"/>
                </a:lnTo>
                <a:lnTo>
                  <a:pt x="2237" y="4549"/>
                </a:lnTo>
                <a:lnTo>
                  <a:pt x="2255" y="4493"/>
                </a:lnTo>
                <a:lnTo>
                  <a:pt x="2311" y="4474"/>
                </a:lnTo>
                <a:lnTo>
                  <a:pt x="2367" y="4456"/>
                </a:lnTo>
                <a:close/>
                <a:moveTo>
                  <a:pt x="4306" y="4456"/>
                </a:moveTo>
                <a:lnTo>
                  <a:pt x="4362" y="4474"/>
                </a:lnTo>
                <a:lnTo>
                  <a:pt x="4399" y="4493"/>
                </a:lnTo>
                <a:lnTo>
                  <a:pt x="4436" y="4549"/>
                </a:lnTo>
                <a:lnTo>
                  <a:pt x="4455" y="4586"/>
                </a:lnTo>
                <a:lnTo>
                  <a:pt x="4455" y="5052"/>
                </a:lnTo>
                <a:lnTo>
                  <a:pt x="4436" y="5108"/>
                </a:lnTo>
                <a:lnTo>
                  <a:pt x="4399" y="5164"/>
                </a:lnTo>
                <a:lnTo>
                  <a:pt x="4362" y="5182"/>
                </a:lnTo>
                <a:lnTo>
                  <a:pt x="4306" y="5201"/>
                </a:lnTo>
                <a:lnTo>
                  <a:pt x="3840" y="5201"/>
                </a:lnTo>
                <a:lnTo>
                  <a:pt x="3784" y="5182"/>
                </a:lnTo>
                <a:lnTo>
                  <a:pt x="3747" y="5164"/>
                </a:lnTo>
                <a:lnTo>
                  <a:pt x="3709" y="5108"/>
                </a:lnTo>
                <a:lnTo>
                  <a:pt x="3709" y="5052"/>
                </a:lnTo>
                <a:lnTo>
                  <a:pt x="3709" y="4586"/>
                </a:lnTo>
                <a:lnTo>
                  <a:pt x="3709" y="4549"/>
                </a:lnTo>
                <a:lnTo>
                  <a:pt x="3747" y="4493"/>
                </a:lnTo>
                <a:lnTo>
                  <a:pt x="3784" y="4474"/>
                </a:lnTo>
                <a:lnTo>
                  <a:pt x="3840" y="4456"/>
                </a:lnTo>
                <a:close/>
                <a:moveTo>
                  <a:pt x="0" y="2219"/>
                </a:moveTo>
                <a:lnTo>
                  <a:pt x="0" y="5388"/>
                </a:lnTo>
                <a:lnTo>
                  <a:pt x="0" y="5499"/>
                </a:lnTo>
                <a:lnTo>
                  <a:pt x="37" y="5593"/>
                </a:lnTo>
                <a:lnTo>
                  <a:pt x="93" y="5686"/>
                </a:lnTo>
                <a:lnTo>
                  <a:pt x="149" y="5779"/>
                </a:lnTo>
                <a:lnTo>
                  <a:pt x="242" y="5854"/>
                </a:lnTo>
                <a:lnTo>
                  <a:pt x="336" y="5891"/>
                </a:lnTo>
                <a:lnTo>
                  <a:pt x="429" y="5928"/>
                </a:lnTo>
                <a:lnTo>
                  <a:pt x="541" y="5947"/>
                </a:lnTo>
                <a:lnTo>
                  <a:pt x="4641" y="5947"/>
                </a:lnTo>
                <a:lnTo>
                  <a:pt x="4753" y="5928"/>
                </a:lnTo>
                <a:lnTo>
                  <a:pt x="4846" y="5891"/>
                </a:lnTo>
                <a:lnTo>
                  <a:pt x="4940" y="5854"/>
                </a:lnTo>
                <a:lnTo>
                  <a:pt x="5033" y="5779"/>
                </a:lnTo>
                <a:lnTo>
                  <a:pt x="5089" y="5686"/>
                </a:lnTo>
                <a:lnTo>
                  <a:pt x="5145" y="5593"/>
                </a:lnTo>
                <a:lnTo>
                  <a:pt x="5182" y="5499"/>
                </a:lnTo>
                <a:lnTo>
                  <a:pt x="5182" y="5388"/>
                </a:lnTo>
                <a:lnTo>
                  <a:pt x="5182" y="2219"/>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
        <p:nvSpPr>
          <p:cNvPr id="714" name="Google Shape;714;p74"/>
          <p:cNvSpPr txBox="1"/>
          <p:nvPr/>
        </p:nvSpPr>
        <p:spPr>
          <a:xfrm>
            <a:off x="6975312" y="2632024"/>
            <a:ext cx="1296900" cy="9921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solidFill>
                  <a:srgbClr val="000000"/>
                </a:solidFill>
                <a:latin typeface="Roboto"/>
                <a:ea typeface="Roboto"/>
                <a:cs typeface="Roboto"/>
                <a:sym typeface="Roboto"/>
              </a:rPr>
              <a:t>TEST</a:t>
            </a:r>
            <a:endParaRPr sz="1289" b="1" dirty="0">
              <a:solidFill>
                <a:srgbClr val="000000"/>
              </a:solidFill>
              <a:latin typeface="Roboto"/>
              <a:ea typeface="Roboto"/>
              <a:cs typeface="Roboto"/>
              <a:sym typeface="Roboto"/>
            </a:endParaRPr>
          </a:p>
          <a:p>
            <a:pPr marL="0" lvl="0" indent="0" algn="ctr" rtl="0">
              <a:spcBef>
                <a:spcPts val="0"/>
              </a:spcBef>
              <a:spcAft>
                <a:spcPts val="0"/>
              </a:spcAft>
              <a:buNone/>
            </a:pPr>
            <a:r>
              <a:rPr lang="en" sz="645">
                <a:solidFill>
                  <a:srgbClr val="000000"/>
                </a:solidFill>
                <a:latin typeface="Roboto"/>
                <a:ea typeface="Roboto"/>
                <a:cs typeface="Roboto"/>
                <a:sym typeface="Roboto"/>
              </a:rPr>
              <a:t>The HCD team conducts 5-9 one-on-one interviews with customers</a:t>
            </a:r>
            <a:r>
              <a:rPr lang="en" sz="645">
                <a:latin typeface="Roboto"/>
                <a:ea typeface="Roboto"/>
                <a:cs typeface="Roboto"/>
                <a:sym typeface="Roboto"/>
              </a:rPr>
              <a:t>. Customers share their screens and attempt to accomplish tasks they are given.</a:t>
            </a:r>
            <a:endParaRPr sz="645" dirty="0">
              <a:solidFill>
                <a:srgbClr val="000000"/>
              </a:solidFill>
              <a:latin typeface="Roboto"/>
              <a:ea typeface="Roboto"/>
              <a:cs typeface="Roboto"/>
              <a:sym typeface="Roboto"/>
            </a:endParaRPr>
          </a:p>
        </p:txBody>
      </p:sp>
      <p:sp>
        <p:nvSpPr>
          <p:cNvPr id="715" name="Google Shape;715;p74"/>
          <p:cNvSpPr txBox="1"/>
          <p:nvPr/>
        </p:nvSpPr>
        <p:spPr>
          <a:xfrm>
            <a:off x="5414821" y="3581346"/>
            <a:ext cx="1560900" cy="793500"/>
          </a:xfrm>
          <a:prstGeom prst="rect">
            <a:avLst/>
          </a:prstGeom>
          <a:noFill/>
          <a:ln>
            <a:noFill/>
          </a:ln>
        </p:spPr>
        <p:txBody>
          <a:bodyPr spcFirstLastPara="1" wrap="square" lIns="98200" tIns="98200" rIns="98200" bIns="98200" anchor="t" anchorCtr="0">
            <a:spAutoFit/>
          </a:bodyPr>
          <a:lstStyle/>
          <a:p>
            <a:pPr marL="0" lvl="0" indent="0" algn="ctr" rtl="0">
              <a:spcBef>
                <a:spcPts val="0"/>
              </a:spcBef>
              <a:spcAft>
                <a:spcPts val="0"/>
              </a:spcAft>
              <a:buClr>
                <a:srgbClr val="000000"/>
              </a:buClr>
              <a:buSzPts val="1182"/>
              <a:buFont typeface="Arial"/>
              <a:buNone/>
            </a:pPr>
            <a:r>
              <a:rPr lang="en" sz="1289" b="1">
                <a:solidFill>
                  <a:srgbClr val="000000"/>
                </a:solidFill>
                <a:latin typeface="Roboto"/>
                <a:ea typeface="Roboto"/>
                <a:cs typeface="Roboto"/>
                <a:sym typeface="Roboto"/>
              </a:rPr>
              <a:t>SYNTHESIZE</a:t>
            </a:r>
            <a:endParaRPr sz="1289" b="1" dirty="0">
              <a:solidFill>
                <a:srgbClr val="000000"/>
              </a:solidFill>
              <a:latin typeface="Roboto"/>
              <a:ea typeface="Roboto"/>
              <a:cs typeface="Roboto"/>
              <a:sym typeface="Roboto"/>
            </a:endParaRPr>
          </a:p>
          <a:p>
            <a:pPr marL="0" lvl="0" indent="0" algn="ctr" rtl="0">
              <a:spcBef>
                <a:spcPts val="0"/>
              </a:spcBef>
              <a:spcAft>
                <a:spcPts val="0"/>
              </a:spcAft>
              <a:buClr>
                <a:srgbClr val="000000"/>
              </a:buClr>
              <a:buSzPts val="1182"/>
              <a:buFont typeface="Arial"/>
              <a:buNone/>
            </a:pPr>
            <a:r>
              <a:rPr lang="en" sz="645">
                <a:solidFill>
                  <a:srgbClr val="000000"/>
                </a:solidFill>
                <a:latin typeface="Roboto"/>
                <a:ea typeface="Roboto"/>
                <a:cs typeface="Roboto"/>
                <a:sym typeface="Roboto"/>
              </a:rPr>
              <a:t>The HCD team refines the notes for each of these into actionable observations. </a:t>
            </a:r>
            <a:endParaRPr sz="645" dirty="0">
              <a:solidFill>
                <a:srgbClr val="000000"/>
              </a:solidFill>
              <a:latin typeface="Roboto"/>
              <a:ea typeface="Roboto"/>
              <a:cs typeface="Roboto"/>
              <a:sym typeface="Roboto"/>
            </a:endParaRPr>
          </a:p>
          <a:p>
            <a:pPr marL="0" lvl="0" indent="0" algn="ctr" rtl="0">
              <a:spcBef>
                <a:spcPts val="0"/>
              </a:spcBef>
              <a:spcAft>
                <a:spcPts val="0"/>
              </a:spcAft>
              <a:buNone/>
            </a:pPr>
            <a:endParaRPr sz="645" dirty="0">
              <a:latin typeface="Roboto"/>
              <a:ea typeface="Roboto"/>
              <a:cs typeface="Roboto"/>
              <a:sym typeface="Roboto"/>
            </a:endParaRPr>
          </a:p>
        </p:txBody>
      </p:sp>
      <p:sp>
        <p:nvSpPr>
          <p:cNvPr id="720" name="Google Shape;720;p74">
            <a:extLst>
              <a:ext uri="{C183D7F6-B498-43B3-948B-1728B52AA6E4}">
                <adec:decorative xmlns:adec="http://schemas.microsoft.com/office/drawing/2017/decorative" val="1"/>
              </a:ext>
            </a:extLst>
          </p:cNvPr>
          <p:cNvSpPr/>
          <p:nvPr/>
        </p:nvSpPr>
        <p:spPr>
          <a:xfrm>
            <a:off x="7185456" y="3581384"/>
            <a:ext cx="386067" cy="398836"/>
          </a:xfrm>
          <a:custGeom>
            <a:avLst/>
            <a:gdLst/>
            <a:ahLst/>
            <a:cxnLst/>
            <a:rect l="l" t="t" r="r" b="b"/>
            <a:pathLst>
              <a:path w="5929" h="5947" extrusionOk="0">
                <a:moveTo>
                  <a:pt x="2033" y="0"/>
                </a:moveTo>
                <a:lnTo>
                  <a:pt x="1958" y="19"/>
                </a:lnTo>
                <a:lnTo>
                  <a:pt x="1902" y="56"/>
                </a:lnTo>
                <a:lnTo>
                  <a:pt x="1865" y="112"/>
                </a:lnTo>
                <a:lnTo>
                  <a:pt x="1846" y="187"/>
                </a:lnTo>
                <a:lnTo>
                  <a:pt x="1846" y="373"/>
                </a:lnTo>
                <a:lnTo>
                  <a:pt x="1772" y="392"/>
                </a:lnTo>
                <a:lnTo>
                  <a:pt x="1716" y="410"/>
                </a:lnTo>
                <a:lnTo>
                  <a:pt x="1641" y="448"/>
                </a:lnTo>
                <a:lnTo>
                  <a:pt x="1585" y="485"/>
                </a:lnTo>
                <a:lnTo>
                  <a:pt x="1548" y="541"/>
                </a:lnTo>
                <a:lnTo>
                  <a:pt x="1511" y="597"/>
                </a:lnTo>
                <a:lnTo>
                  <a:pt x="1492" y="671"/>
                </a:lnTo>
                <a:lnTo>
                  <a:pt x="1473" y="746"/>
                </a:lnTo>
                <a:lnTo>
                  <a:pt x="1473" y="3355"/>
                </a:lnTo>
                <a:lnTo>
                  <a:pt x="1492" y="3430"/>
                </a:lnTo>
                <a:lnTo>
                  <a:pt x="1511" y="3486"/>
                </a:lnTo>
                <a:lnTo>
                  <a:pt x="1548" y="3560"/>
                </a:lnTo>
                <a:lnTo>
                  <a:pt x="1585" y="3616"/>
                </a:lnTo>
                <a:lnTo>
                  <a:pt x="1641" y="3654"/>
                </a:lnTo>
                <a:lnTo>
                  <a:pt x="1716" y="3691"/>
                </a:lnTo>
                <a:lnTo>
                  <a:pt x="1772" y="3710"/>
                </a:lnTo>
                <a:lnTo>
                  <a:pt x="1846" y="3728"/>
                </a:lnTo>
                <a:lnTo>
                  <a:pt x="1995" y="3728"/>
                </a:lnTo>
                <a:lnTo>
                  <a:pt x="1995" y="3896"/>
                </a:lnTo>
                <a:lnTo>
                  <a:pt x="2014" y="3971"/>
                </a:lnTo>
                <a:lnTo>
                  <a:pt x="2051" y="4045"/>
                </a:lnTo>
                <a:lnTo>
                  <a:pt x="2107" y="4082"/>
                </a:lnTo>
                <a:lnTo>
                  <a:pt x="2722" y="4082"/>
                </a:lnTo>
                <a:lnTo>
                  <a:pt x="2778" y="4045"/>
                </a:lnTo>
                <a:lnTo>
                  <a:pt x="2815" y="3971"/>
                </a:lnTo>
                <a:lnTo>
                  <a:pt x="2834" y="3896"/>
                </a:lnTo>
                <a:lnTo>
                  <a:pt x="2834" y="3728"/>
                </a:lnTo>
                <a:lnTo>
                  <a:pt x="2965" y="3728"/>
                </a:lnTo>
                <a:lnTo>
                  <a:pt x="3039" y="3710"/>
                </a:lnTo>
                <a:lnTo>
                  <a:pt x="3114" y="3691"/>
                </a:lnTo>
                <a:lnTo>
                  <a:pt x="3170" y="3654"/>
                </a:lnTo>
                <a:lnTo>
                  <a:pt x="3225" y="3616"/>
                </a:lnTo>
                <a:lnTo>
                  <a:pt x="3281" y="3560"/>
                </a:lnTo>
                <a:lnTo>
                  <a:pt x="3300" y="3486"/>
                </a:lnTo>
                <a:lnTo>
                  <a:pt x="3337" y="3430"/>
                </a:lnTo>
                <a:lnTo>
                  <a:pt x="3337" y="3355"/>
                </a:lnTo>
                <a:lnTo>
                  <a:pt x="3337" y="746"/>
                </a:lnTo>
                <a:lnTo>
                  <a:pt x="3337" y="671"/>
                </a:lnTo>
                <a:lnTo>
                  <a:pt x="3300" y="597"/>
                </a:lnTo>
                <a:lnTo>
                  <a:pt x="3281" y="541"/>
                </a:lnTo>
                <a:lnTo>
                  <a:pt x="3225" y="485"/>
                </a:lnTo>
                <a:lnTo>
                  <a:pt x="3170" y="448"/>
                </a:lnTo>
                <a:lnTo>
                  <a:pt x="3114" y="410"/>
                </a:lnTo>
                <a:lnTo>
                  <a:pt x="3039" y="392"/>
                </a:lnTo>
                <a:lnTo>
                  <a:pt x="2965" y="373"/>
                </a:lnTo>
                <a:lnTo>
                  <a:pt x="2965" y="187"/>
                </a:lnTo>
                <a:lnTo>
                  <a:pt x="2946" y="112"/>
                </a:lnTo>
                <a:lnTo>
                  <a:pt x="2909" y="56"/>
                </a:lnTo>
                <a:lnTo>
                  <a:pt x="2853" y="19"/>
                </a:lnTo>
                <a:lnTo>
                  <a:pt x="2778" y="0"/>
                </a:lnTo>
                <a:close/>
                <a:moveTo>
                  <a:pt x="1194" y="4455"/>
                </a:moveTo>
                <a:lnTo>
                  <a:pt x="1175" y="4474"/>
                </a:lnTo>
                <a:lnTo>
                  <a:pt x="1138" y="4492"/>
                </a:lnTo>
                <a:lnTo>
                  <a:pt x="1119" y="4511"/>
                </a:lnTo>
                <a:lnTo>
                  <a:pt x="1101" y="4548"/>
                </a:lnTo>
                <a:lnTo>
                  <a:pt x="1101" y="4735"/>
                </a:lnTo>
                <a:lnTo>
                  <a:pt x="1119" y="4772"/>
                </a:lnTo>
                <a:lnTo>
                  <a:pt x="1138" y="4809"/>
                </a:lnTo>
                <a:lnTo>
                  <a:pt x="1175" y="4828"/>
                </a:lnTo>
                <a:lnTo>
                  <a:pt x="3654" y="4828"/>
                </a:lnTo>
                <a:lnTo>
                  <a:pt x="3673" y="4809"/>
                </a:lnTo>
                <a:lnTo>
                  <a:pt x="3710" y="4772"/>
                </a:lnTo>
                <a:lnTo>
                  <a:pt x="3710" y="4735"/>
                </a:lnTo>
                <a:lnTo>
                  <a:pt x="3710" y="4548"/>
                </a:lnTo>
                <a:lnTo>
                  <a:pt x="3710" y="4511"/>
                </a:lnTo>
                <a:lnTo>
                  <a:pt x="3673" y="4492"/>
                </a:lnTo>
                <a:lnTo>
                  <a:pt x="3654" y="4474"/>
                </a:lnTo>
                <a:lnTo>
                  <a:pt x="3617" y="4455"/>
                </a:lnTo>
                <a:close/>
                <a:moveTo>
                  <a:pt x="3710" y="1491"/>
                </a:moveTo>
                <a:lnTo>
                  <a:pt x="3710" y="2237"/>
                </a:lnTo>
                <a:lnTo>
                  <a:pt x="3934" y="2256"/>
                </a:lnTo>
                <a:lnTo>
                  <a:pt x="4139" y="2293"/>
                </a:lnTo>
                <a:lnTo>
                  <a:pt x="4325" y="2367"/>
                </a:lnTo>
                <a:lnTo>
                  <a:pt x="4512" y="2479"/>
                </a:lnTo>
                <a:lnTo>
                  <a:pt x="4679" y="2591"/>
                </a:lnTo>
                <a:lnTo>
                  <a:pt x="4829" y="2740"/>
                </a:lnTo>
                <a:lnTo>
                  <a:pt x="4959" y="2908"/>
                </a:lnTo>
                <a:lnTo>
                  <a:pt x="5052" y="3094"/>
                </a:lnTo>
                <a:lnTo>
                  <a:pt x="5127" y="3281"/>
                </a:lnTo>
                <a:lnTo>
                  <a:pt x="5183" y="3486"/>
                </a:lnTo>
                <a:lnTo>
                  <a:pt x="5201" y="3710"/>
                </a:lnTo>
                <a:lnTo>
                  <a:pt x="5183" y="3933"/>
                </a:lnTo>
                <a:lnTo>
                  <a:pt x="5127" y="4176"/>
                </a:lnTo>
                <a:lnTo>
                  <a:pt x="5034" y="4399"/>
                </a:lnTo>
                <a:lnTo>
                  <a:pt x="4903" y="4642"/>
                </a:lnTo>
                <a:lnTo>
                  <a:pt x="4735" y="4865"/>
                </a:lnTo>
                <a:lnTo>
                  <a:pt x="4679" y="4940"/>
                </a:lnTo>
                <a:lnTo>
                  <a:pt x="4605" y="5014"/>
                </a:lnTo>
                <a:lnTo>
                  <a:pt x="4418" y="5126"/>
                </a:lnTo>
                <a:lnTo>
                  <a:pt x="4232" y="5182"/>
                </a:lnTo>
                <a:lnTo>
                  <a:pt x="4139" y="5201"/>
                </a:lnTo>
                <a:lnTo>
                  <a:pt x="560" y="5201"/>
                </a:lnTo>
                <a:lnTo>
                  <a:pt x="430" y="5219"/>
                </a:lnTo>
                <a:lnTo>
                  <a:pt x="318" y="5257"/>
                </a:lnTo>
                <a:lnTo>
                  <a:pt x="224" y="5313"/>
                </a:lnTo>
                <a:lnTo>
                  <a:pt x="131" y="5406"/>
                </a:lnTo>
                <a:lnTo>
                  <a:pt x="57" y="5499"/>
                </a:lnTo>
                <a:lnTo>
                  <a:pt x="19" y="5611"/>
                </a:lnTo>
                <a:lnTo>
                  <a:pt x="1" y="5723"/>
                </a:lnTo>
                <a:lnTo>
                  <a:pt x="1" y="5853"/>
                </a:lnTo>
                <a:lnTo>
                  <a:pt x="19" y="5890"/>
                </a:lnTo>
                <a:lnTo>
                  <a:pt x="38" y="5928"/>
                </a:lnTo>
                <a:lnTo>
                  <a:pt x="75" y="5946"/>
                </a:lnTo>
                <a:lnTo>
                  <a:pt x="5854" y="5946"/>
                </a:lnTo>
                <a:lnTo>
                  <a:pt x="5891" y="5928"/>
                </a:lnTo>
                <a:lnTo>
                  <a:pt x="5910" y="5890"/>
                </a:lnTo>
                <a:lnTo>
                  <a:pt x="5928" y="5853"/>
                </a:lnTo>
                <a:lnTo>
                  <a:pt x="5928" y="5723"/>
                </a:lnTo>
                <a:lnTo>
                  <a:pt x="5910" y="5611"/>
                </a:lnTo>
                <a:lnTo>
                  <a:pt x="5872" y="5499"/>
                </a:lnTo>
                <a:lnTo>
                  <a:pt x="5798" y="5406"/>
                </a:lnTo>
                <a:lnTo>
                  <a:pt x="5723" y="5313"/>
                </a:lnTo>
                <a:lnTo>
                  <a:pt x="5611" y="5257"/>
                </a:lnTo>
                <a:lnTo>
                  <a:pt x="5500" y="5219"/>
                </a:lnTo>
                <a:lnTo>
                  <a:pt x="5388" y="5201"/>
                </a:lnTo>
                <a:lnTo>
                  <a:pt x="5369" y="5201"/>
                </a:lnTo>
                <a:lnTo>
                  <a:pt x="5481" y="5052"/>
                </a:lnTo>
                <a:lnTo>
                  <a:pt x="5611" y="4884"/>
                </a:lnTo>
                <a:lnTo>
                  <a:pt x="5705" y="4716"/>
                </a:lnTo>
                <a:lnTo>
                  <a:pt x="5779" y="4530"/>
                </a:lnTo>
                <a:lnTo>
                  <a:pt x="5854" y="4343"/>
                </a:lnTo>
                <a:lnTo>
                  <a:pt x="5891" y="4138"/>
                </a:lnTo>
                <a:lnTo>
                  <a:pt x="5928" y="3933"/>
                </a:lnTo>
                <a:lnTo>
                  <a:pt x="5928" y="3728"/>
                </a:lnTo>
                <a:lnTo>
                  <a:pt x="5928" y="3486"/>
                </a:lnTo>
                <a:lnTo>
                  <a:pt x="5891" y="3262"/>
                </a:lnTo>
                <a:lnTo>
                  <a:pt x="5835" y="3057"/>
                </a:lnTo>
                <a:lnTo>
                  <a:pt x="5761" y="2852"/>
                </a:lnTo>
                <a:lnTo>
                  <a:pt x="5667" y="2666"/>
                </a:lnTo>
                <a:lnTo>
                  <a:pt x="5555" y="2479"/>
                </a:lnTo>
                <a:lnTo>
                  <a:pt x="5425" y="2312"/>
                </a:lnTo>
                <a:lnTo>
                  <a:pt x="5276" y="2144"/>
                </a:lnTo>
                <a:lnTo>
                  <a:pt x="5127" y="1995"/>
                </a:lnTo>
                <a:lnTo>
                  <a:pt x="4959" y="1864"/>
                </a:lnTo>
                <a:lnTo>
                  <a:pt x="4773" y="1752"/>
                </a:lnTo>
                <a:lnTo>
                  <a:pt x="4568" y="1659"/>
                </a:lnTo>
                <a:lnTo>
                  <a:pt x="4363" y="1585"/>
                </a:lnTo>
                <a:lnTo>
                  <a:pt x="4157" y="1529"/>
                </a:lnTo>
                <a:lnTo>
                  <a:pt x="3934" y="1510"/>
                </a:lnTo>
                <a:lnTo>
                  <a:pt x="3710" y="1491"/>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r>
              <a:rPr lang="en" sz="1504"/>
              <a:t> </a:t>
            </a:r>
            <a:endParaRPr sz="1504" dirty="0"/>
          </a:p>
        </p:txBody>
      </p:sp>
      <p:cxnSp>
        <p:nvCxnSpPr>
          <p:cNvPr id="700" name="Google Shape;700;p74">
            <a:extLst>
              <a:ext uri="{C183D7F6-B498-43B3-948B-1728B52AA6E4}">
                <adec:decorative xmlns:adec="http://schemas.microsoft.com/office/drawing/2017/decorative" val="1"/>
              </a:ext>
            </a:extLst>
          </p:cNvPr>
          <p:cNvCxnSpPr/>
          <p:nvPr/>
        </p:nvCxnSpPr>
        <p:spPr>
          <a:xfrm>
            <a:off x="7126233" y="2602962"/>
            <a:ext cx="1236900" cy="0"/>
          </a:xfrm>
          <a:prstGeom prst="straightConnector1">
            <a:avLst/>
          </a:prstGeom>
          <a:noFill/>
          <a:ln w="81850" cap="flat" cmpd="sng">
            <a:solidFill>
              <a:srgbClr val="FFFFFF"/>
            </a:solidFill>
            <a:prstDash val="solid"/>
            <a:round/>
            <a:headEnd type="none" w="med" len="med"/>
            <a:tailEnd type="none" w="med" len="med"/>
          </a:ln>
        </p:spPr>
      </p:cxnSp>
      <p:cxnSp>
        <p:nvCxnSpPr>
          <p:cNvPr id="702" name="Google Shape;702;p74">
            <a:extLst>
              <a:ext uri="{C183D7F6-B498-43B3-948B-1728B52AA6E4}">
                <adec:decorative xmlns:adec="http://schemas.microsoft.com/office/drawing/2017/decorative" val="1"/>
              </a:ext>
            </a:extLst>
          </p:cNvPr>
          <p:cNvCxnSpPr/>
          <p:nvPr/>
        </p:nvCxnSpPr>
        <p:spPr>
          <a:xfrm rot="10800000">
            <a:off x="6641305" y="3367531"/>
            <a:ext cx="625500" cy="1057500"/>
          </a:xfrm>
          <a:prstGeom prst="straightConnector1">
            <a:avLst/>
          </a:prstGeom>
          <a:noFill/>
          <a:ln w="81850" cap="flat" cmpd="sng">
            <a:solidFill>
              <a:srgbClr val="FFFFFF"/>
            </a:solidFill>
            <a:prstDash val="solid"/>
            <a:round/>
            <a:headEnd type="none" w="med" len="med"/>
            <a:tailEnd type="none" w="med" len="med"/>
          </a:ln>
        </p:spPr>
      </p:cxnSp>
      <p:grpSp>
        <p:nvGrpSpPr>
          <p:cNvPr id="707" name="Google Shape;707;p74">
            <a:extLst>
              <a:ext uri="{C183D7F6-B498-43B3-948B-1728B52AA6E4}">
                <adec:decorative xmlns:adec="http://schemas.microsoft.com/office/drawing/2017/decorative" val="1"/>
              </a:ext>
            </a:extLst>
          </p:cNvPr>
          <p:cNvGrpSpPr/>
          <p:nvPr/>
        </p:nvGrpSpPr>
        <p:grpSpPr>
          <a:xfrm>
            <a:off x="8211999" y="3374409"/>
            <a:ext cx="458147" cy="446756"/>
            <a:chOff x="4525858" y="3485320"/>
            <a:chExt cx="481500" cy="481574"/>
          </a:xfrm>
        </p:grpSpPr>
        <p:sp>
          <p:nvSpPr>
            <p:cNvPr id="708" name="Google Shape;708;p74"/>
            <p:cNvSpPr/>
            <p:nvPr/>
          </p:nvSpPr>
          <p:spPr>
            <a:xfrm rot="-829603">
              <a:off x="4567643" y="3527178"/>
              <a:ext cx="397931" cy="397931"/>
            </a:xfrm>
            <a:prstGeom prst="rtTriangl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9" name="Google Shape;709;p74"/>
            <p:cNvSpPr/>
            <p:nvPr/>
          </p:nvSpPr>
          <p:spPr>
            <a:xfrm rot="-830852">
              <a:off x="4605830" y="3522483"/>
              <a:ext cx="353473" cy="353473"/>
            </a:xfrm>
            <a:prstGeom prst="rtTriangl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23" name="Google Shape;723;p74">
            <a:extLst>
              <a:ext uri="{C183D7F6-B498-43B3-948B-1728B52AA6E4}">
                <adec:decorative xmlns:adec="http://schemas.microsoft.com/office/drawing/2017/decorative" val="1"/>
              </a:ext>
            </a:extLst>
          </p:cNvPr>
          <p:cNvSpPr/>
          <p:nvPr/>
        </p:nvSpPr>
        <p:spPr>
          <a:xfrm>
            <a:off x="6055032" y="4207562"/>
            <a:ext cx="280767" cy="307804"/>
          </a:xfrm>
          <a:custGeom>
            <a:avLst/>
            <a:gdLst/>
            <a:ahLst/>
            <a:cxnLst/>
            <a:rect l="l" t="t" r="r" b="b"/>
            <a:pathLst>
              <a:path w="4083" h="5929" extrusionOk="0">
                <a:moveTo>
                  <a:pt x="2107" y="747"/>
                </a:moveTo>
                <a:lnTo>
                  <a:pt x="2181" y="802"/>
                </a:lnTo>
                <a:lnTo>
                  <a:pt x="2219" y="858"/>
                </a:lnTo>
                <a:lnTo>
                  <a:pt x="2237" y="933"/>
                </a:lnTo>
                <a:lnTo>
                  <a:pt x="2219" y="989"/>
                </a:lnTo>
                <a:lnTo>
                  <a:pt x="2181" y="1063"/>
                </a:lnTo>
                <a:lnTo>
                  <a:pt x="2107" y="1101"/>
                </a:lnTo>
                <a:lnTo>
                  <a:pt x="2051" y="1119"/>
                </a:lnTo>
                <a:lnTo>
                  <a:pt x="1865" y="1138"/>
                </a:lnTo>
                <a:lnTo>
                  <a:pt x="1678" y="1175"/>
                </a:lnTo>
                <a:lnTo>
                  <a:pt x="1529" y="1268"/>
                </a:lnTo>
                <a:lnTo>
                  <a:pt x="1380" y="1380"/>
                </a:lnTo>
                <a:lnTo>
                  <a:pt x="1268" y="1511"/>
                </a:lnTo>
                <a:lnTo>
                  <a:pt x="1194" y="1679"/>
                </a:lnTo>
                <a:lnTo>
                  <a:pt x="1138" y="1846"/>
                </a:lnTo>
                <a:lnTo>
                  <a:pt x="1119" y="2033"/>
                </a:lnTo>
                <a:lnTo>
                  <a:pt x="1100" y="2107"/>
                </a:lnTo>
                <a:lnTo>
                  <a:pt x="1063" y="2163"/>
                </a:lnTo>
                <a:lnTo>
                  <a:pt x="1007" y="2200"/>
                </a:lnTo>
                <a:lnTo>
                  <a:pt x="933" y="2219"/>
                </a:lnTo>
                <a:lnTo>
                  <a:pt x="858" y="2200"/>
                </a:lnTo>
                <a:lnTo>
                  <a:pt x="802" y="2163"/>
                </a:lnTo>
                <a:lnTo>
                  <a:pt x="765" y="2107"/>
                </a:lnTo>
                <a:lnTo>
                  <a:pt x="746" y="2033"/>
                </a:lnTo>
                <a:lnTo>
                  <a:pt x="746" y="1902"/>
                </a:lnTo>
                <a:lnTo>
                  <a:pt x="765" y="1772"/>
                </a:lnTo>
                <a:lnTo>
                  <a:pt x="802" y="1660"/>
                </a:lnTo>
                <a:lnTo>
                  <a:pt x="839" y="1529"/>
                </a:lnTo>
                <a:lnTo>
                  <a:pt x="895" y="1418"/>
                </a:lnTo>
                <a:lnTo>
                  <a:pt x="970" y="1306"/>
                </a:lnTo>
                <a:lnTo>
                  <a:pt x="1044" y="1213"/>
                </a:lnTo>
                <a:lnTo>
                  <a:pt x="1119" y="1119"/>
                </a:lnTo>
                <a:lnTo>
                  <a:pt x="1212" y="1045"/>
                </a:lnTo>
                <a:lnTo>
                  <a:pt x="1324" y="970"/>
                </a:lnTo>
                <a:lnTo>
                  <a:pt x="1417" y="896"/>
                </a:lnTo>
                <a:lnTo>
                  <a:pt x="1529" y="840"/>
                </a:lnTo>
                <a:lnTo>
                  <a:pt x="1660" y="802"/>
                </a:lnTo>
                <a:lnTo>
                  <a:pt x="1790" y="765"/>
                </a:lnTo>
                <a:lnTo>
                  <a:pt x="1902" y="747"/>
                </a:lnTo>
                <a:close/>
                <a:moveTo>
                  <a:pt x="1827" y="1"/>
                </a:moveTo>
                <a:lnTo>
                  <a:pt x="1604" y="38"/>
                </a:lnTo>
                <a:lnTo>
                  <a:pt x="1417" y="94"/>
                </a:lnTo>
                <a:lnTo>
                  <a:pt x="1212" y="169"/>
                </a:lnTo>
                <a:lnTo>
                  <a:pt x="1044" y="243"/>
                </a:lnTo>
                <a:lnTo>
                  <a:pt x="877" y="355"/>
                </a:lnTo>
                <a:lnTo>
                  <a:pt x="709" y="467"/>
                </a:lnTo>
                <a:lnTo>
                  <a:pt x="578" y="616"/>
                </a:lnTo>
                <a:lnTo>
                  <a:pt x="448" y="765"/>
                </a:lnTo>
                <a:lnTo>
                  <a:pt x="336" y="914"/>
                </a:lnTo>
                <a:lnTo>
                  <a:pt x="243" y="1082"/>
                </a:lnTo>
                <a:lnTo>
                  <a:pt x="150" y="1268"/>
                </a:lnTo>
                <a:lnTo>
                  <a:pt x="94" y="1436"/>
                </a:lnTo>
                <a:lnTo>
                  <a:pt x="38" y="1641"/>
                </a:lnTo>
                <a:lnTo>
                  <a:pt x="19" y="1828"/>
                </a:lnTo>
                <a:lnTo>
                  <a:pt x="1" y="2033"/>
                </a:lnTo>
                <a:lnTo>
                  <a:pt x="1" y="2219"/>
                </a:lnTo>
                <a:lnTo>
                  <a:pt x="38" y="2406"/>
                </a:lnTo>
                <a:lnTo>
                  <a:pt x="75" y="2592"/>
                </a:lnTo>
                <a:lnTo>
                  <a:pt x="131" y="2760"/>
                </a:lnTo>
                <a:lnTo>
                  <a:pt x="206" y="2927"/>
                </a:lnTo>
                <a:lnTo>
                  <a:pt x="299" y="3095"/>
                </a:lnTo>
                <a:lnTo>
                  <a:pt x="392" y="3244"/>
                </a:lnTo>
                <a:lnTo>
                  <a:pt x="504" y="3375"/>
                </a:lnTo>
                <a:lnTo>
                  <a:pt x="672" y="3580"/>
                </a:lnTo>
                <a:lnTo>
                  <a:pt x="839" y="3841"/>
                </a:lnTo>
                <a:lnTo>
                  <a:pt x="988" y="4139"/>
                </a:lnTo>
                <a:lnTo>
                  <a:pt x="1063" y="4288"/>
                </a:lnTo>
                <a:lnTo>
                  <a:pt x="1119" y="4437"/>
                </a:lnTo>
                <a:lnTo>
                  <a:pt x="2964" y="4437"/>
                </a:lnTo>
                <a:lnTo>
                  <a:pt x="3020" y="4288"/>
                </a:lnTo>
                <a:lnTo>
                  <a:pt x="3095" y="4139"/>
                </a:lnTo>
                <a:lnTo>
                  <a:pt x="3244" y="3841"/>
                </a:lnTo>
                <a:lnTo>
                  <a:pt x="3412" y="3580"/>
                </a:lnTo>
                <a:lnTo>
                  <a:pt x="3579" y="3375"/>
                </a:lnTo>
                <a:lnTo>
                  <a:pt x="3691" y="3244"/>
                </a:lnTo>
                <a:lnTo>
                  <a:pt x="3784" y="3095"/>
                </a:lnTo>
                <a:lnTo>
                  <a:pt x="3878" y="2927"/>
                </a:lnTo>
                <a:lnTo>
                  <a:pt x="3952" y="2760"/>
                </a:lnTo>
                <a:lnTo>
                  <a:pt x="4008" y="2592"/>
                </a:lnTo>
                <a:lnTo>
                  <a:pt x="4045" y="2406"/>
                </a:lnTo>
                <a:lnTo>
                  <a:pt x="4083" y="2219"/>
                </a:lnTo>
                <a:lnTo>
                  <a:pt x="4083" y="2033"/>
                </a:lnTo>
                <a:lnTo>
                  <a:pt x="4083" y="1828"/>
                </a:lnTo>
                <a:lnTo>
                  <a:pt x="4045" y="1623"/>
                </a:lnTo>
                <a:lnTo>
                  <a:pt x="3989" y="1418"/>
                </a:lnTo>
                <a:lnTo>
                  <a:pt x="3915" y="1231"/>
                </a:lnTo>
                <a:lnTo>
                  <a:pt x="3840" y="1063"/>
                </a:lnTo>
                <a:lnTo>
                  <a:pt x="3729" y="896"/>
                </a:lnTo>
                <a:lnTo>
                  <a:pt x="3617" y="728"/>
                </a:lnTo>
                <a:lnTo>
                  <a:pt x="3486" y="579"/>
                </a:lnTo>
                <a:lnTo>
                  <a:pt x="3337" y="448"/>
                </a:lnTo>
                <a:lnTo>
                  <a:pt x="3188" y="336"/>
                </a:lnTo>
                <a:lnTo>
                  <a:pt x="3020" y="243"/>
                </a:lnTo>
                <a:lnTo>
                  <a:pt x="2834" y="150"/>
                </a:lnTo>
                <a:lnTo>
                  <a:pt x="2647" y="76"/>
                </a:lnTo>
                <a:lnTo>
                  <a:pt x="2442" y="38"/>
                </a:lnTo>
                <a:lnTo>
                  <a:pt x="2237" y="1"/>
                </a:lnTo>
                <a:close/>
                <a:moveTo>
                  <a:pt x="1119" y="4810"/>
                </a:moveTo>
                <a:lnTo>
                  <a:pt x="1119" y="5257"/>
                </a:lnTo>
                <a:lnTo>
                  <a:pt x="1138" y="5369"/>
                </a:lnTo>
                <a:lnTo>
                  <a:pt x="1175" y="5462"/>
                </a:lnTo>
                <a:lnTo>
                  <a:pt x="1380" y="5761"/>
                </a:lnTo>
                <a:lnTo>
                  <a:pt x="1436" y="5835"/>
                </a:lnTo>
                <a:lnTo>
                  <a:pt x="1510" y="5891"/>
                </a:lnTo>
                <a:lnTo>
                  <a:pt x="1585" y="5928"/>
                </a:lnTo>
                <a:lnTo>
                  <a:pt x="2498" y="5928"/>
                </a:lnTo>
                <a:lnTo>
                  <a:pt x="2573" y="5891"/>
                </a:lnTo>
                <a:lnTo>
                  <a:pt x="2647" y="5835"/>
                </a:lnTo>
                <a:lnTo>
                  <a:pt x="2703" y="5761"/>
                </a:lnTo>
                <a:lnTo>
                  <a:pt x="2908" y="5462"/>
                </a:lnTo>
                <a:lnTo>
                  <a:pt x="2946" y="5369"/>
                </a:lnTo>
                <a:lnTo>
                  <a:pt x="2964" y="5257"/>
                </a:lnTo>
                <a:lnTo>
                  <a:pt x="2964" y="4810"/>
                </a:lnTo>
                <a:close/>
              </a:path>
            </a:pathLst>
          </a:custGeom>
          <a:solidFill>
            <a:srgbClr val="434343"/>
          </a:solidFill>
          <a:ln>
            <a:noFill/>
          </a:ln>
        </p:spPr>
        <p:txBody>
          <a:bodyPr spcFirstLastPara="1" wrap="square" lIns="98200" tIns="98200" rIns="98200" bIns="98200" anchor="ctr" anchorCtr="0">
            <a:noAutofit/>
          </a:bodyPr>
          <a:lstStyle/>
          <a:p>
            <a:pPr marL="0" lvl="0" indent="0" algn="l" rtl="0">
              <a:spcBef>
                <a:spcPts val="0"/>
              </a:spcBef>
              <a:spcAft>
                <a:spcPts val="0"/>
              </a:spcAft>
              <a:buNone/>
            </a:pPr>
            <a:endParaRPr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731"/>
        <p:cNvGrpSpPr/>
        <p:nvPr/>
      </p:nvGrpSpPr>
      <p:grpSpPr>
        <a:xfrm>
          <a:off x="0" y="0"/>
          <a:ext cx="0" cy="0"/>
          <a:chOff x="0" y="0"/>
          <a:chExt cx="0" cy="0"/>
        </a:xfrm>
      </p:grpSpPr>
      <p:sp>
        <p:nvSpPr>
          <p:cNvPr id="732" name="Google Shape;732;p75"/>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sz="3600" b="1" dirty="0">
                <a:latin typeface="Roboto"/>
                <a:ea typeface="Roboto"/>
                <a:cs typeface="Roboto"/>
                <a:sym typeface="Roboto"/>
              </a:rPr>
              <a:t>Fictional Case study</a:t>
            </a:r>
            <a:endParaRPr sz="3600" b="1" dirty="0">
              <a:latin typeface="Roboto"/>
              <a:ea typeface="Roboto"/>
              <a:cs typeface="Roboto"/>
              <a:sym typeface="Roboto"/>
            </a:endParaRPr>
          </a:p>
        </p:txBody>
      </p:sp>
      <p:sp>
        <p:nvSpPr>
          <p:cNvPr id="733" name="Google Shape;733;p75">
            <a:extLst>
              <a:ext uri="{C183D7F6-B498-43B3-948B-1728B52AA6E4}">
                <adec:decorative xmlns:adec="http://schemas.microsoft.com/office/drawing/2017/decorative" val="1"/>
              </a:ext>
            </a:extLst>
          </p:cNvPr>
          <p:cNvSpPr/>
          <p:nvPr/>
        </p:nvSpPr>
        <p:spPr>
          <a:xfrm>
            <a:off x="-12" y="284839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pic>
        <p:nvPicPr>
          <p:cNvPr id="734" name="Google Shape;734;p75" descr="This image displays the logo for the GSA FMP Strategy."/>
          <p:cNvPicPr preferRelativeResize="0"/>
          <p:nvPr/>
        </p:nvPicPr>
        <p:blipFill>
          <a:blip r:embed="rId5">
            <a:alphaModFix/>
          </a:blip>
          <a:stretch>
            <a:fillRect/>
          </a:stretch>
        </p:blipFill>
        <p:spPr>
          <a:xfrm>
            <a:off x="7716486" y="2"/>
            <a:ext cx="1427525" cy="896350"/>
          </a:xfrm>
          <a:prstGeom prst="rect">
            <a:avLst/>
          </a:prstGeom>
          <a:noFill/>
          <a:ln>
            <a:noFill/>
          </a:ln>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738"/>
        <p:cNvGrpSpPr/>
        <p:nvPr/>
      </p:nvGrpSpPr>
      <p:grpSpPr>
        <a:xfrm>
          <a:off x="0" y="0"/>
          <a:ext cx="0" cy="0"/>
          <a:chOff x="0" y="0"/>
          <a:chExt cx="0" cy="0"/>
        </a:xfrm>
      </p:grpSpPr>
      <p:sp>
        <p:nvSpPr>
          <p:cNvPr id="2" name="Title 1">
            <a:extLst>
              <a:ext uri="{FF2B5EF4-FFF2-40B4-BE49-F238E27FC236}">
                <a16:creationId xmlns:a16="http://schemas.microsoft.com/office/drawing/2014/main" id="{809584A0-13CB-01A2-D10A-A192BBCC314D}"/>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Questions from a Customer #4</a:t>
            </a:r>
          </a:p>
        </p:txBody>
      </p:sp>
      <p:sp>
        <p:nvSpPr>
          <p:cNvPr id="740" name="Google Shape;740;p76"/>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739" name="Google Shape;739;p76"/>
          <p:cNvSpPr txBox="1">
            <a:spLocks noGrp="1"/>
          </p:cNvSpPr>
          <p:nvPr>
            <p:ph type="body" idx="1"/>
          </p:nvPr>
        </p:nvSpPr>
        <p:spPr>
          <a:xfrm>
            <a:off x="607930" y="710400"/>
            <a:ext cx="7936200" cy="4320000"/>
          </a:xfrm>
          <a:prstGeom prst="rect">
            <a:avLst/>
          </a:prstGeom>
        </p:spPr>
        <p:txBody>
          <a:bodyPr spcFirstLastPara="1" wrap="square" lIns="91425" tIns="91425" rIns="91425" bIns="91425" anchor="t" anchorCtr="0">
            <a:noAutofit/>
          </a:bodyPr>
          <a:lstStyle/>
          <a:p>
            <a:pPr marL="457200" lvl="0" indent="0" algn="l" rtl="0">
              <a:spcBef>
                <a:spcPts val="1200"/>
              </a:spcBef>
              <a:spcAft>
                <a:spcPts val="0"/>
              </a:spcAft>
              <a:buNone/>
            </a:pPr>
            <a:endParaRPr sz="3000" dirty="0">
              <a:solidFill>
                <a:schemeClr val="dk1"/>
              </a:solidFill>
            </a:endParaRPr>
          </a:p>
          <a:p>
            <a:pPr marL="457200" lvl="0" indent="0" algn="l" rtl="0">
              <a:spcBef>
                <a:spcPts val="1200"/>
              </a:spcBef>
              <a:spcAft>
                <a:spcPts val="0"/>
              </a:spcAft>
              <a:buNone/>
            </a:pPr>
            <a:endParaRPr sz="3000" dirty="0">
              <a:solidFill>
                <a:schemeClr val="dk1"/>
              </a:solidFill>
            </a:endParaRPr>
          </a:p>
          <a:p>
            <a:pPr marL="457200" lvl="0" indent="-419100" algn="l" rtl="0">
              <a:spcBef>
                <a:spcPts val="1200"/>
              </a:spcBef>
              <a:spcAft>
                <a:spcPts val="0"/>
              </a:spcAft>
              <a:buClr>
                <a:schemeClr val="dk1"/>
              </a:buClr>
              <a:buSzPts val="3000"/>
              <a:buFont typeface="Roboto"/>
              <a:buChar char="●"/>
            </a:pPr>
            <a:r>
              <a:rPr lang="en" sz="3000">
                <a:solidFill>
                  <a:schemeClr val="dk1"/>
                </a:solidFill>
                <a:latin typeface="Roboto"/>
                <a:ea typeface="Roboto"/>
                <a:cs typeface="Roboto"/>
                <a:sym typeface="Roboto"/>
              </a:rPr>
              <a:t>We are trying to create an ESD Program at the Federal Level.  Can you help with this?  </a:t>
            </a:r>
            <a:endParaRPr sz="3000" dirty="0">
              <a:solidFill>
                <a:schemeClr val="dk1"/>
              </a:solidFill>
              <a:latin typeface="Roboto"/>
              <a:ea typeface="Roboto"/>
              <a:cs typeface="Roboto"/>
              <a:sym typeface="Roboto"/>
            </a:endParaRPr>
          </a:p>
          <a:p>
            <a:pPr marL="0" lvl="0" indent="0" algn="l" rtl="0">
              <a:lnSpc>
                <a:spcPct val="95000"/>
              </a:lnSpc>
              <a:spcBef>
                <a:spcPts val="1200"/>
              </a:spcBef>
              <a:spcAft>
                <a:spcPts val="1200"/>
              </a:spcAft>
              <a:buNone/>
            </a:pPr>
            <a:endParaRPr sz="2300"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2" name="Title 1">
            <a:extLst>
              <a:ext uri="{FF2B5EF4-FFF2-40B4-BE49-F238E27FC236}">
                <a16:creationId xmlns:a16="http://schemas.microsoft.com/office/drawing/2014/main" id="{2E7EB005-D270-884A-25E8-ECE561671E8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GSA Resource in one place</a:t>
            </a:r>
          </a:p>
        </p:txBody>
      </p:sp>
      <p:pic>
        <p:nvPicPr>
          <p:cNvPr id="745" name="Google Shape;745;p77" descr="This image shows the buy.gsa.gov webpage."/>
          <p:cNvPicPr preferRelativeResize="0"/>
          <p:nvPr/>
        </p:nvPicPr>
        <p:blipFill>
          <a:blip r:embed="rId4">
            <a:alphaModFix/>
          </a:blip>
          <a:stretch>
            <a:fillRect/>
          </a:stretch>
        </p:blipFill>
        <p:spPr>
          <a:xfrm>
            <a:off x="152400" y="152400"/>
            <a:ext cx="8839200" cy="4502989"/>
          </a:xfrm>
          <a:prstGeom prst="rect">
            <a:avLst/>
          </a:prstGeom>
          <a:noFill/>
          <a:ln>
            <a:noFill/>
          </a:ln>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78"/>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a:t>Project Center</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2" name="Title 1">
            <a:extLst>
              <a:ext uri="{FF2B5EF4-FFF2-40B4-BE49-F238E27FC236}">
                <a16:creationId xmlns:a16="http://schemas.microsoft.com/office/drawing/2014/main" id="{63358FFA-57CC-9F8F-88AE-F9113B7EA595}"/>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My Profile</a:t>
            </a:r>
          </a:p>
        </p:txBody>
      </p:sp>
      <p:pic>
        <p:nvPicPr>
          <p:cNvPr id="755" name="Google Shape;755;p79" descr="This image displays the buy.gsa.gov webpage, with a focus on my profile."/>
          <p:cNvPicPr preferRelativeResize="0"/>
          <p:nvPr/>
        </p:nvPicPr>
        <p:blipFill>
          <a:blip r:embed="rId4">
            <a:alphaModFix/>
          </a:blip>
          <a:stretch>
            <a:fillRect/>
          </a:stretch>
        </p:blipFill>
        <p:spPr>
          <a:xfrm>
            <a:off x="152400" y="167418"/>
            <a:ext cx="8839198" cy="4092949"/>
          </a:xfrm>
          <a:prstGeom prst="rect">
            <a:avLst/>
          </a:prstGeom>
          <a:noFill/>
          <a:ln>
            <a:noFill/>
          </a:ln>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2" name="Title 1">
            <a:extLst>
              <a:ext uri="{FF2B5EF4-FFF2-40B4-BE49-F238E27FC236}">
                <a16:creationId xmlns:a16="http://schemas.microsoft.com/office/drawing/2014/main" id="{27B01B3C-E5F3-4AAD-234C-7610A4E77787}"/>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My Projects</a:t>
            </a:r>
          </a:p>
        </p:txBody>
      </p:sp>
      <p:pic>
        <p:nvPicPr>
          <p:cNvPr id="760" name="Google Shape;760;p80" descr="This image displays the buy.gsa.gov webpage, with a focus on my projects."/>
          <p:cNvPicPr preferRelativeResize="0"/>
          <p:nvPr/>
        </p:nvPicPr>
        <p:blipFill>
          <a:blip r:embed="rId4">
            <a:alphaModFix/>
          </a:blip>
          <a:stretch>
            <a:fillRect/>
          </a:stretch>
        </p:blipFill>
        <p:spPr>
          <a:xfrm>
            <a:off x="152400" y="152400"/>
            <a:ext cx="5742840" cy="4838701"/>
          </a:xfrm>
          <a:prstGeom prst="rect">
            <a:avLst/>
          </a:prstGeom>
          <a:noFill/>
          <a:ln>
            <a:noFill/>
          </a:ln>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2" name="Title 1">
            <a:extLst>
              <a:ext uri="{FF2B5EF4-FFF2-40B4-BE49-F238E27FC236}">
                <a16:creationId xmlns:a16="http://schemas.microsoft.com/office/drawing/2014/main" id="{1218B3FD-39A3-F48B-FA5D-7DCA680A1B58}"/>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My Projects (Cont)</a:t>
            </a:r>
          </a:p>
        </p:txBody>
      </p:sp>
      <p:pic>
        <p:nvPicPr>
          <p:cNvPr id="765" name="Google Shape;765;p81" descr="This image displays the buy.gsa.gov webpage, with a focus on my projects."/>
          <p:cNvPicPr preferRelativeResize="0"/>
          <p:nvPr/>
        </p:nvPicPr>
        <p:blipFill>
          <a:blip r:embed="rId4">
            <a:alphaModFix/>
          </a:blip>
          <a:stretch>
            <a:fillRect/>
          </a:stretch>
        </p:blipFill>
        <p:spPr>
          <a:xfrm>
            <a:off x="152400" y="152400"/>
            <a:ext cx="8839198" cy="3122863"/>
          </a:xfrm>
          <a:prstGeom prst="rect">
            <a:avLst/>
          </a:prstGeom>
          <a:noFill/>
          <a:ln>
            <a:noFill/>
          </a:ln>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2" name="Title 1">
            <a:extLst>
              <a:ext uri="{FF2B5EF4-FFF2-40B4-BE49-F238E27FC236}">
                <a16:creationId xmlns:a16="http://schemas.microsoft.com/office/drawing/2014/main" id="{6D929B34-9E46-0B4E-8FB1-AEDE31E9B22D}"/>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ESD Paw Procurement</a:t>
            </a:r>
          </a:p>
        </p:txBody>
      </p:sp>
      <p:pic>
        <p:nvPicPr>
          <p:cNvPr id="770" name="Google Shape;770;p82" descr="This image shows the buy.gsa.gov webpage, focusing on my ESD Paw Procurement project folder. "/>
          <p:cNvPicPr preferRelativeResize="0"/>
          <p:nvPr/>
        </p:nvPicPr>
        <p:blipFill>
          <a:blip r:embed="rId4">
            <a:alphaModFix/>
          </a:blip>
          <a:stretch>
            <a:fillRect/>
          </a:stretch>
        </p:blipFill>
        <p:spPr>
          <a:xfrm>
            <a:off x="152400" y="152400"/>
            <a:ext cx="8839199" cy="3035177"/>
          </a:xfrm>
          <a:prstGeom prst="rect">
            <a:avLst/>
          </a:prstGeom>
          <a:noFill/>
          <a:ln>
            <a:noFill/>
          </a:ln>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2" name="Title 1">
            <a:extLst>
              <a:ext uri="{FF2B5EF4-FFF2-40B4-BE49-F238E27FC236}">
                <a16:creationId xmlns:a16="http://schemas.microsoft.com/office/drawing/2014/main" id="{4EDB5B13-F8A6-2984-7803-6639967FD0BE}"/>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Add Team Member</a:t>
            </a:r>
          </a:p>
        </p:txBody>
      </p:sp>
      <p:pic>
        <p:nvPicPr>
          <p:cNvPr id="775" name="Google Shape;775;p83" descr="This image shows the buy.gsa.gov webpage, focusing on adding a team member."/>
          <p:cNvPicPr preferRelativeResize="0"/>
          <p:nvPr/>
        </p:nvPicPr>
        <p:blipFill>
          <a:blip r:embed="rId4">
            <a:alphaModFix/>
          </a:blip>
          <a:stretch>
            <a:fillRect/>
          </a:stretch>
        </p:blipFill>
        <p:spPr>
          <a:xfrm>
            <a:off x="135950" y="152400"/>
            <a:ext cx="8009976" cy="4838700"/>
          </a:xfrm>
          <a:prstGeom prst="rect">
            <a:avLst/>
          </a:prstGeom>
          <a:noFill/>
          <a:ln>
            <a:noFill/>
          </a:ln>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2" name="Title 1">
            <a:extLst>
              <a:ext uri="{FF2B5EF4-FFF2-40B4-BE49-F238E27FC236}">
                <a16:creationId xmlns:a16="http://schemas.microsoft.com/office/drawing/2014/main" id="{82B04F88-896A-725F-65A3-39CB9BF3EE66}"/>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Buy.gsa.gov – Add Team Member (Cont)</a:t>
            </a:r>
          </a:p>
        </p:txBody>
      </p:sp>
      <p:pic>
        <p:nvPicPr>
          <p:cNvPr id="780" name="Google Shape;780;p84" descr="This image shows the buy.gsa.gov webpage, focusing on adding a team member from the ESD Paw Procurement folder. "/>
          <p:cNvPicPr preferRelativeResize="0"/>
          <p:nvPr/>
        </p:nvPicPr>
        <p:blipFill>
          <a:blip r:embed="rId4">
            <a:alphaModFix/>
          </a:blip>
          <a:stretch>
            <a:fillRect/>
          </a:stretch>
        </p:blipFill>
        <p:spPr>
          <a:xfrm>
            <a:off x="152400" y="152400"/>
            <a:ext cx="8839199" cy="4933951"/>
          </a:xfrm>
          <a:prstGeom prst="rect">
            <a:avLst/>
          </a:prstGeom>
          <a:noFill/>
          <a:ln>
            <a:noFill/>
          </a:ln>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85"/>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a:t>ASN</a:t>
            </a:r>
            <a:endParaRPr dirty="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2" name="Title 1">
            <a:extLst>
              <a:ext uri="{FF2B5EF4-FFF2-40B4-BE49-F238E27FC236}">
                <a16:creationId xmlns:a16="http://schemas.microsoft.com/office/drawing/2014/main" id="{A62B0FFA-F82E-0949-534B-4739A181FE1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ASN - Contract Vehicle Results</a:t>
            </a:r>
          </a:p>
        </p:txBody>
      </p:sp>
      <p:pic>
        <p:nvPicPr>
          <p:cNvPr id="790" name="Google Shape;790;p86" descr="This image displays the Acquisition Solution Navigator (ASN) webpage, highlighting the results for contract vehicles."/>
          <p:cNvPicPr preferRelativeResize="0"/>
          <p:nvPr/>
        </p:nvPicPr>
        <p:blipFill>
          <a:blip r:embed="rId4">
            <a:alphaModFix/>
          </a:blip>
          <a:stretch>
            <a:fillRect/>
          </a:stretch>
        </p:blipFill>
        <p:spPr>
          <a:xfrm>
            <a:off x="122350" y="39775"/>
            <a:ext cx="7664224" cy="3021374"/>
          </a:xfrm>
          <a:prstGeom prst="rect">
            <a:avLst/>
          </a:prstGeom>
          <a:noFill/>
          <a:ln>
            <a:noFill/>
          </a:ln>
        </p:spPr>
      </p:pic>
      <p:pic>
        <p:nvPicPr>
          <p:cNvPr id="791" name="Google Shape;791;p86" descr="This image displays the Acquisition Solution Navigator (ASN) webpage, highlighting the results for contract vehicles."/>
          <p:cNvPicPr preferRelativeResize="0"/>
          <p:nvPr/>
        </p:nvPicPr>
        <p:blipFill>
          <a:blip r:embed="rId5">
            <a:alphaModFix/>
          </a:blip>
          <a:stretch>
            <a:fillRect/>
          </a:stretch>
        </p:blipFill>
        <p:spPr>
          <a:xfrm>
            <a:off x="187500" y="2840850"/>
            <a:ext cx="7533925" cy="2250075"/>
          </a:xfrm>
          <a:prstGeom prst="rect">
            <a:avLst/>
          </a:prstGeom>
          <a:noFill/>
          <a:ln>
            <a:noFill/>
          </a:ln>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2" name="Title 1">
            <a:extLst>
              <a:ext uri="{FF2B5EF4-FFF2-40B4-BE49-F238E27FC236}">
                <a16:creationId xmlns:a16="http://schemas.microsoft.com/office/drawing/2014/main" id="{6F5A15F5-AD33-9A72-B845-99879D846929}"/>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Contract Vehicle Comparison</a:t>
            </a:r>
          </a:p>
        </p:txBody>
      </p:sp>
      <p:pic>
        <p:nvPicPr>
          <p:cNvPr id="796" name="Google Shape;796;p87" descr="This image shows the buy.gsa.gov webpage, focusing on contract vehicle comparison. "/>
          <p:cNvPicPr preferRelativeResize="0"/>
          <p:nvPr/>
        </p:nvPicPr>
        <p:blipFill>
          <a:blip r:embed="rId4">
            <a:alphaModFix/>
          </a:blip>
          <a:stretch>
            <a:fillRect/>
          </a:stretch>
        </p:blipFill>
        <p:spPr>
          <a:xfrm>
            <a:off x="152400" y="152400"/>
            <a:ext cx="8839197" cy="2952658"/>
          </a:xfrm>
          <a:prstGeom prst="rect">
            <a:avLst/>
          </a:prstGeom>
          <a:noFill/>
          <a:ln>
            <a:noFill/>
          </a:ln>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00"/>
        <p:cNvGrpSpPr/>
        <p:nvPr/>
      </p:nvGrpSpPr>
      <p:grpSpPr>
        <a:xfrm>
          <a:off x="0" y="0"/>
          <a:ext cx="0" cy="0"/>
          <a:chOff x="0" y="0"/>
          <a:chExt cx="0" cy="0"/>
        </a:xfrm>
      </p:grpSpPr>
      <p:sp>
        <p:nvSpPr>
          <p:cNvPr id="2" name="Title 1">
            <a:extLst>
              <a:ext uri="{FF2B5EF4-FFF2-40B4-BE49-F238E27FC236}">
                <a16:creationId xmlns:a16="http://schemas.microsoft.com/office/drawing/2014/main" id="{29A4F5BD-3792-36B2-4D30-B86274CA9843}"/>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Questions from a Customer #5</a:t>
            </a:r>
          </a:p>
        </p:txBody>
      </p:sp>
      <p:sp>
        <p:nvSpPr>
          <p:cNvPr id="802" name="Google Shape;802;p88"/>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801" name="Google Shape;801;p88"/>
          <p:cNvSpPr txBox="1">
            <a:spLocks noGrp="1"/>
          </p:cNvSpPr>
          <p:nvPr>
            <p:ph type="body" idx="1"/>
          </p:nvPr>
        </p:nvSpPr>
        <p:spPr>
          <a:xfrm>
            <a:off x="607925" y="2249119"/>
            <a:ext cx="7936200" cy="969900"/>
          </a:xfrm>
          <a:prstGeom prst="rect">
            <a:avLst/>
          </a:prstGeom>
        </p:spPr>
        <p:txBody>
          <a:bodyPr spcFirstLastPara="1" wrap="square" lIns="91425" tIns="91425" rIns="91425" bIns="91425" anchor="t" anchorCtr="0">
            <a:noAutofit/>
          </a:bodyPr>
          <a:lstStyle/>
          <a:p>
            <a:pPr marL="457200" lvl="0" indent="-419100" algn="l" rtl="0">
              <a:spcBef>
                <a:spcPts val="1200"/>
              </a:spcBef>
              <a:spcAft>
                <a:spcPts val="0"/>
              </a:spcAft>
              <a:buClr>
                <a:schemeClr val="dk1"/>
              </a:buClr>
              <a:buSzPts val="3000"/>
              <a:buFont typeface="Roboto"/>
              <a:buChar char="●"/>
            </a:pPr>
            <a:r>
              <a:rPr lang="en" sz="3000">
                <a:solidFill>
                  <a:schemeClr val="dk1"/>
                </a:solidFill>
                <a:latin typeface="Roboto"/>
                <a:ea typeface="Roboto"/>
                <a:cs typeface="Roboto"/>
                <a:sym typeface="Roboto"/>
              </a:rPr>
              <a:t>Can you help the dog pack find a small business?</a:t>
            </a:r>
            <a:endParaRPr sz="3000" dirty="0">
              <a:solidFill>
                <a:schemeClr val="dk1"/>
              </a:solidFill>
              <a:latin typeface="Roboto"/>
              <a:ea typeface="Roboto"/>
              <a:cs typeface="Roboto"/>
              <a:sym typeface="Roboto"/>
            </a:endParaRPr>
          </a:p>
          <a:p>
            <a:pPr marL="0" lvl="0" indent="0" algn="l" rtl="0">
              <a:spcBef>
                <a:spcPts val="1200"/>
              </a:spcBef>
              <a:spcAft>
                <a:spcPts val="0"/>
              </a:spcAft>
              <a:buNone/>
            </a:pPr>
            <a:endParaRPr sz="3000" dirty="0">
              <a:solidFill>
                <a:schemeClr val="dk1"/>
              </a:solidFill>
              <a:latin typeface="Roboto"/>
              <a:ea typeface="Roboto"/>
              <a:cs typeface="Roboto"/>
              <a:sym typeface="Roboto"/>
            </a:endParaRPr>
          </a:p>
          <a:p>
            <a:pPr marL="0" lvl="0" indent="0" algn="l" rtl="0">
              <a:lnSpc>
                <a:spcPct val="95000"/>
              </a:lnSpc>
              <a:spcBef>
                <a:spcPts val="1200"/>
              </a:spcBef>
              <a:spcAft>
                <a:spcPts val="1200"/>
              </a:spcAft>
              <a:buNone/>
            </a:pPr>
            <a:endParaRPr sz="2300" dirty="0">
              <a:latin typeface="Roboto"/>
              <a:ea typeface="Roboto"/>
              <a:cs typeface="Roboto"/>
              <a:sym typeface="Roboto"/>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2" name="Title 1">
            <a:extLst>
              <a:ext uri="{FF2B5EF4-FFF2-40B4-BE49-F238E27FC236}">
                <a16:creationId xmlns:a16="http://schemas.microsoft.com/office/drawing/2014/main" id="{9249DBB5-396C-264C-9947-3F275DBB695C}"/>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SIN Results 333314 Microscopes</a:t>
            </a:r>
          </a:p>
        </p:txBody>
      </p:sp>
      <p:pic>
        <p:nvPicPr>
          <p:cNvPr id="807" name="Google Shape;807;p89" descr="This image shows the buy.gsa.gov webpage, focusing on the search results for microscopes. "/>
          <p:cNvPicPr preferRelativeResize="0"/>
          <p:nvPr/>
        </p:nvPicPr>
        <p:blipFill>
          <a:blip r:embed="rId4">
            <a:alphaModFix/>
          </a:blip>
          <a:stretch>
            <a:fillRect/>
          </a:stretch>
        </p:blipFill>
        <p:spPr>
          <a:xfrm>
            <a:off x="152400" y="152400"/>
            <a:ext cx="8839199" cy="3160026"/>
          </a:xfrm>
          <a:prstGeom prst="rect">
            <a:avLst/>
          </a:prstGeom>
          <a:noFill/>
          <a:ln>
            <a:noFill/>
          </a:ln>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2" name="Title 1">
            <a:extLst>
              <a:ext uri="{FF2B5EF4-FFF2-40B4-BE49-F238E27FC236}">
                <a16:creationId xmlns:a16="http://schemas.microsoft.com/office/drawing/2014/main" id="{03740CFF-1D2F-DC85-AD92-2EF90181B41E}"/>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Contract Comparison - 8STARS3_ALIAN2</a:t>
            </a:r>
          </a:p>
        </p:txBody>
      </p:sp>
      <p:pic>
        <p:nvPicPr>
          <p:cNvPr id="812" name="Google Shape;812;p90" descr="This image shows the Acquisition Solution Navigator (ASN) webpage, highlighting the contract comparison between 8A Stars 3 and Alliant 2. "/>
          <p:cNvPicPr preferRelativeResize="0"/>
          <p:nvPr/>
        </p:nvPicPr>
        <p:blipFill>
          <a:blip r:embed="rId4">
            <a:alphaModFix/>
          </a:blip>
          <a:stretch>
            <a:fillRect/>
          </a:stretch>
        </p:blipFill>
        <p:spPr>
          <a:xfrm>
            <a:off x="152400" y="152400"/>
            <a:ext cx="8839202" cy="4203577"/>
          </a:xfrm>
          <a:prstGeom prst="rect">
            <a:avLst/>
          </a:prstGeom>
          <a:noFill/>
          <a:ln>
            <a:noFill/>
          </a:ln>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2" name="Title 1">
            <a:extLst>
              <a:ext uri="{FF2B5EF4-FFF2-40B4-BE49-F238E27FC236}">
                <a16:creationId xmlns:a16="http://schemas.microsoft.com/office/drawing/2014/main" id="{64601569-75EA-55ED-FAEF-4588E236C38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ASN MAS</a:t>
            </a:r>
          </a:p>
        </p:txBody>
      </p:sp>
      <p:pic>
        <p:nvPicPr>
          <p:cNvPr id="817" name="Google Shape;817;p91" descr="This image shows the Acquisition Solution Navigator (ASN) webpage, highlighting MAS."/>
          <p:cNvPicPr preferRelativeResize="0"/>
          <p:nvPr/>
        </p:nvPicPr>
        <p:blipFill>
          <a:blip r:embed="rId4">
            <a:alphaModFix/>
          </a:blip>
          <a:stretch>
            <a:fillRect/>
          </a:stretch>
        </p:blipFill>
        <p:spPr>
          <a:xfrm>
            <a:off x="152400" y="162605"/>
            <a:ext cx="8839197" cy="3711676"/>
          </a:xfrm>
          <a:prstGeom prst="rect">
            <a:avLst/>
          </a:prstGeom>
          <a:noFill/>
          <a:ln>
            <a:noFill/>
          </a:ln>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2" name="Title 1">
            <a:extLst>
              <a:ext uri="{FF2B5EF4-FFF2-40B4-BE49-F238E27FC236}">
                <a16:creationId xmlns:a16="http://schemas.microsoft.com/office/drawing/2014/main" id="{3606B9F8-7616-50DC-6E72-3F9711B2FC46}"/>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ASN MAS (Cont)</a:t>
            </a:r>
          </a:p>
        </p:txBody>
      </p:sp>
      <p:pic>
        <p:nvPicPr>
          <p:cNvPr id="822" name="Google Shape;822;p92" descr="This image shows the Acquisition Solution Navigator (ASN) webpage, highlighting MAS."/>
          <p:cNvPicPr preferRelativeResize="0"/>
          <p:nvPr/>
        </p:nvPicPr>
        <p:blipFill>
          <a:blip r:embed="rId4">
            <a:alphaModFix/>
          </a:blip>
          <a:stretch>
            <a:fillRect/>
          </a:stretch>
        </p:blipFill>
        <p:spPr>
          <a:xfrm>
            <a:off x="152400" y="152400"/>
            <a:ext cx="8839199" cy="3698135"/>
          </a:xfrm>
          <a:prstGeom prst="rect">
            <a:avLst/>
          </a:prstGeom>
          <a:noFill/>
          <a:ln>
            <a:noFill/>
          </a:ln>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2" name="Title 1">
            <a:extLst>
              <a:ext uri="{FF2B5EF4-FFF2-40B4-BE49-F238E27FC236}">
                <a16:creationId xmlns:a16="http://schemas.microsoft.com/office/drawing/2014/main" id="{5FA3144B-0745-2B40-EC48-336E31772B28}"/>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ASN MAS (Cont.)</a:t>
            </a:r>
          </a:p>
        </p:txBody>
      </p:sp>
      <p:pic>
        <p:nvPicPr>
          <p:cNvPr id="827" name="Google Shape;827;p93" descr="This image shows the Acquisition Solution Navigator (ASN) webpage, highlighting MAS."/>
          <p:cNvPicPr preferRelativeResize="0"/>
          <p:nvPr/>
        </p:nvPicPr>
        <p:blipFill>
          <a:blip r:embed="rId4">
            <a:alphaModFix/>
          </a:blip>
          <a:stretch>
            <a:fillRect/>
          </a:stretch>
        </p:blipFill>
        <p:spPr>
          <a:xfrm>
            <a:off x="191825" y="129875"/>
            <a:ext cx="8839201" cy="4636411"/>
          </a:xfrm>
          <a:prstGeom prst="rect">
            <a:avLst/>
          </a:prstGeom>
          <a:noFill/>
          <a:ln>
            <a:noFill/>
          </a:ln>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2" name="Title 1">
            <a:extLst>
              <a:ext uri="{FF2B5EF4-FFF2-40B4-BE49-F238E27FC236}">
                <a16:creationId xmlns:a16="http://schemas.microsoft.com/office/drawing/2014/main" id="{F6A9B2FB-B72B-02FA-956B-D8EBB89D0698}"/>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ASN MAS (Cont..)</a:t>
            </a:r>
          </a:p>
        </p:txBody>
      </p:sp>
      <p:pic>
        <p:nvPicPr>
          <p:cNvPr id="832" name="Google Shape;832;p94" descr="This image shows the Acquisition Solution Navigator (ASN) webpage, highlighting MAS."/>
          <p:cNvPicPr preferRelativeResize="0"/>
          <p:nvPr/>
        </p:nvPicPr>
        <p:blipFill>
          <a:blip r:embed="rId4">
            <a:alphaModFix/>
          </a:blip>
          <a:stretch>
            <a:fillRect/>
          </a:stretch>
        </p:blipFill>
        <p:spPr>
          <a:xfrm>
            <a:off x="152400" y="152400"/>
            <a:ext cx="7852588" cy="4838701"/>
          </a:xfrm>
          <a:prstGeom prst="rect">
            <a:avLst/>
          </a:prstGeom>
          <a:noFill/>
          <a:ln>
            <a:noFill/>
          </a:ln>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2" name="Title 1">
            <a:extLst>
              <a:ext uri="{FF2B5EF4-FFF2-40B4-BE49-F238E27FC236}">
                <a16:creationId xmlns:a16="http://schemas.microsoft.com/office/drawing/2014/main" id="{657AA04E-9F42-06DA-69D4-C97699695B65}"/>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Buyer Resource Samples</a:t>
            </a:r>
          </a:p>
        </p:txBody>
      </p:sp>
      <p:pic>
        <p:nvPicPr>
          <p:cNvPr id="837" name="Google Shape;837;p95" descr="This image shows the buy.gsa.gov webpage, focusing on finding samples, templates and tips. "/>
          <p:cNvPicPr preferRelativeResize="0"/>
          <p:nvPr/>
        </p:nvPicPr>
        <p:blipFill>
          <a:blip r:embed="rId4">
            <a:alphaModFix/>
          </a:blip>
          <a:stretch>
            <a:fillRect/>
          </a:stretch>
        </p:blipFill>
        <p:spPr>
          <a:xfrm>
            <a:off x="152400" y="152400"/>
            <a:ext cx="8839201" cy="4533856"/>
          </a:xfrm>
          <a:prstGeom prst="rect">
            <a:avLst/>
          </a:prstGeom>
          <a:noFill/>
          <a:ln>
            <a:noFill/>
          </a:ln>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2" name="Title 1">
            <a:extLst>
              <a:ext uri="{FF2B5EF4-FFF2-40B4-BE49-F238E27FC236}">
                <a16:creationId xmlns:a16="http://schemas.microsoft.com/office/drawing/2014/main" id="{4ACB0836-1A1A-588E-54E8-E64427FBC66F}"/>
              </a:ext>
            </a:extLst>
          </p:cNvPr>
          <p:cNvSpPr>
            <a:spLocks noGrp="1"/>
          </p:cNvSpPr>
          <p:nvPr>
            <p:ph type="title" idx="4294967295"/>
          </p:nvPr>
        </p:nvSpPr>
        <p:spPr>
          <a:xfrm>
            <a:off x="311700" y="-564749"/>
            <a:ext cx="8520600" cy="572700"/>
          </a:xfrm>
        </p:spPr>
        <p:txBody>
          <a:bodyPr spcFirstLastPara="1" wrap="square" lIns="91425" tIns="91425" rIns="91425" bIns="91425" anchor="b" anchorCtr="0">
            <a:noAutofit/>
          </a:bodyPr>
          <a:lstStyle/>
          <a:p>
            <a:r>
              <a:rPr lang="en-US" dirty="0"/>
              <a:t>Buyer Resource Samples (Cont)</a:t>
            </a:r>
          </a:p>
        </p:txBody>
      </p:sp>
      <p:pic>
        <p:nvPicPr>
          <p:cNvPr id="842" name="Google Shape;842;p96" descr="This image shows the buy.gsa.gov webpage, focusing on buyer resource samples. "/>
          <p:cNvPicPr preferRelativeResize="0"/>
          <p:nvPr/>
        </p:nvPicPr>
        <p:blipFill>
          <a:blip r:embed="rId4">
            <a:alphaModFix/>
          </a:blip>
          <a:stretch>
            <a:fillRect/>
          </a:stretch>
        </p:blipFill>
        <p:spPr>
          <a:xfrm>
            <a:off x="152400" y="152400"/>
            <a:ext cx="8839200" cy="4385981"/>
          </a:xfrm>
          <a:prstGeom prst="rect">
            <a:avLst/>
          </a:prstGeom>
          <a:noFill/>
          <a:ln>
            <a:noFill/>
          </a:ln>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2" name="Title 1">
            <a:extLst>
              <a:ext uri="{FF2B5EF4-FFF2-40B4-BE49-F238E27FC236}">
                <a16:creationId xmlns:a16="http://schemas.microsoft.com/office/drawing/2014/main" id="{D6C4FC3E-0172-623B-CDA5-1A2DA1FD0BE7}"/>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Buyer Resource Samples (Cont.)</a:t>
            </a:r>
          </a:p>
        </p:txBody>
      </p:sp>
      <p:pic>
        <p:nvPicPr>
          <p:cNvPr id="847" name="Google Shape;847;p97" descr="This image shows the buy.gsa.gov webpage, focusing on buyer resource samples."/>
          <p:cNvPicPr preferRelativeResize="0"/>
          <p:nvPr/>
        </p:nvPicPr>
        <p:blipFill>
          <a:blip r:embed="rId4">
            <a:alphaModFix/>
          </a:blip>
          <a:stretch>
            <a:fillRect/>
          </a:stretch>
        </p:blipFill>
        <p:spPr>
          <a:xfrm>
            <a:off x="152400" y="152400"/>
            <a:ext cx="8839197" cy="4232999"/>
          </a:xfrm>
          <a:prstGeom prst="rect">
            <a:avLst/>
          </a:prstGeom>
          <a:noFill/>
          <a:ln>
            <a:noFill/>
          </a:ln>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2" name="Title 1">
            <a:extLst>
              <a:ext uri="{FF2B5EF4-FFF2-40B4-BE49-F238E27FC236}">
                <a16:creationId xmlns:a16="http://schemas.microsoft.com/office/drawing/2014/main" id="{FE4834B2-75F6-FC06-7BAE-8A67E3E5A945}"/>
              </a:ext>
            </a:extLst>
          </p:cNvPr>
          <p:cNvSpPr>
            <a:spLocks noGrp="1"/>
          </p:cNvSpPr>
          <p:nvPr>
            <p:ph type="title" idx="4294967295"/>
          </p:nvPr>
        </p:nvSpPr>
        <p:spPr>
          <a:xfrm>
            <a:off x="311700" y="-572700"/>
            <a:ext cx="8520600" cy="572700"/>
          </a:xfrm>
        </p:spPr>
        <p:txBody>
          <a:bodyPr spcFirstLastPara="1" wrap="square" lIns="91425" tIns="91425" rIns="91425" bIns="91425" anchor="b" anchorCtr="0">
            <a:noAutofit/>
          </a:bodyPr>
          <a:lstStyle/>
          <a:p>
            <a:r>
              <a:rPr lang="en-US" dirty="0"/>
              <a:t>Project Center Add to Project</a:t>
            </a:r>
          </a:p>
        </p:txBody>
      </p:sp>
      <p:pic>
        <p:nvPicPr>
          <p:cNvPr id="852" name="Google Shape;852;p98" descr="This image shows the Project Center webpage, focusing on the &quot;Add to Project&quot; option."/>
          <p:cNvPicPr preferRelativeResize="0"/>
          <p:nvPr/>
        </p:nvPicPr>
        <p:blipFill>
          <a:blip r:embed="rId4">
            <a:alphaModFix/>
          </a:blip>
          <a:stretch>
            <a:fillRect/>
          </a:stretch>
        </p:blipFill>
        <p:spPr>
          <a:xfrm>
            <a:off x="152400" y="152400"/>
            <a:ext cx="3832326" cy="2265825"/>
          </a:xfrm>
          <a:prstGeom prst="rect">
            <a:avLst/>
          </a:prstGeom>
          <a:noFill/>
          <a:ln>
            <a:noFill/>
          </a:ln>
        </p:spPr>
      </p:pic>
      <p:pic>
        <p:nvPicPr>
          <p:cNvPr id="853" name="Google Shape;853;p98" descr="This image shows the Project Center webpage, focusing on the &quot;Search&quot; option."/>
          <p:cNvPicPr preferRelativeResize="0"/>
          <p:nvPr/>
        </p:nvPicPr>
        <p:blipFill>
          <a:blip r:embed="rId5">
            <a:alphaModFix/>
          </a:blip>
          <a:stretch>
            <a:fillRect/>
          </a:stretch>
        </p:blipFill>
        <p:spPr>
          <a:xfrm>
            <a:off x="4137126" y="152400"/>
            <a:ext cx="4854474" cy="3533110"/>
          </a:xfrm>
          <a:prstGeom prst="rect">
            <a:avLst/>
          </a:prstGeom>
          <a:noFill/>
          <a:ln>
            <a:noFill/>
          </a:ln>
        </p:spPr>
      </p:pic>
      <p:pic>
        <p:nvPicPr>
          <p:cNvPr id="854" name="Google Shape;854;p98" descr="This image shows the Project Center webpage, focusing on the &quot;Project Name&quot; option."/>
          <p:cNvPicPr preferRelativeResize="0"/>
          <p:nvPr/>
        </p:nvPicPr>
        <p:blipFill>
          <a:blip r:embed="rId6">
            <a:alphaModFix/>
          </a:blip>
          <a:stretch>
            <a:fillRect/>
          </a:stretch>
        </p:blipFill>
        <p:spPr>
          <a:xfrm>
            <a:off x="152400" y="2570625"/>
            <a:ext cx="3246625" cy="2420475"/>
          </a:xfrm>
          <a:prstGeom prst="rect">
            <a:avLst/>
          </a:prstGeom>
          <a:noFill/>
          <a:ln>
            <a:noFill/>
          </a:ln>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99"/>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a:t>Document Builder</a:t>
            </a:r>
            <a:endParaRPr dirty="0"/>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2" name="Title 1">
            <a:extLst>
              <a:ext uri="{FF2B5EF4-FFF2-40B4-BE49-F238E27FC236}">
                <a16:creationId xmlns:a16="http://schemas.microsoft.com/office/drawing/2014/main" id="{6C1CBECE-AD76-7DA9-64B6-5EB79CC0145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Create New Document</a:t>
            </a:r>
          </a:p>
        </p:txBody>
      </p:sp>
      <p:pic>
        <p:nvPicPr>
          <p:cNvPr id="864" name="Google Shape;864;p100" descr="&#10;This image shows the document builder, focusing on creating a document template for the Wireless Mobility Solution RFQ."/>
          <p:cNvPicPr preferRelativeResize="0"/>
          <p:nvPr/>
        </p:nvPicPr>
        <p:blipFill>
          <a:blip r:embed="rId4">
            <a:alphaModFix/>
          </a:blip>
          <a:stretch>
            <a:fillRect/>
          </a:stretch>
        </p:blipFill>
        <p:spPr>
          <a:xfrm>
            <a:off x="152400" y="152400"/>
            <a:ext cx="8839198" cy="3702907"/>
          </a:xfrm>
          <a:prstGeom prst="rect">
            <a:avLst/>
          </a:prstGeom>
          <a:noFill/>
          <a:ln>
            <a:noFill/>
          </a:ln>
        </p:spPr>
      </p:pic>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2" name="Title 1">
            <a:extLst>
              <a:ext uri="{FF2B5EF4-FFF2-40B4-BE49-F238E27FC236}">
                <a16:creationId xmlns:a16="http://schemas.microsoft.com/office/drawing/2014/main" id="{630FDB68-47BB-6DD7-001D-080A89012AD4}"/>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Wireless Mobility RFQ - Agency Information</a:t>
            </a:r>
          </a:p>
        </p:txBody>
      </p:sp>
      <p:pic>
        <p:nvPicPr>
          <p:cNvPr id="869" name="Google Shape;869;p101" descr="This image shows the document builder, focusing on agency information."/>
          <p:cNvPicPr preferRelativeResize="0"/>
          <p:nvPr/>
        </p:nvPicPr>
        <p:blipFill>
          <a:blip r:embed="rId4">
            <a:alphaModFix/>
          </a:blip>
          <a:stretch>
            <a:fillRect/>
          </a:stretch>
        </p:blipFill>
        <p:spPr>
          <a:xfrm>
            <a:off x="152400" y="152400"/>
            <a:ext cx="8839198" cy="3472371"/>
          </a:xfrm>
          <a:prstGeom prst="rect">
            <a:avLst/>
          </a:prstGeom>
          <a:noFill/>
          <a:ln>
            <a:noFill/>
          </a:ln>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2" name="Title 1">
            <a:extLst>
              <a:ext uri="{FF2B5EF4-FFF2-40B4-BE49-F238E27FC236}">
                <a16:creationId xmlns:a16="http://schemas.microsoft.com/office/drawing/2014/main" id="{4DD10971-B29F-3F08-7266-224A3CE0B2B7}"/>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Wireless Mobility RFQ - Supplemental Terms</a:t>
            </a:r>
          </a:p>
        </p:txBody>
      </p:sp>
      <p:pic>
        <p:nvPicPr>
          <p:cNvPr id="874" name="Google Shape;874;p102" descr="This image shows the document builder, focusing on supplemental terms."/>
          <p:cNvPicPr preferRelativeResize="0"/>
          <p:nvPr/>
        </p:nvPicPr>
        <p:blipFill>
          <a:blip r:embed="rId4">
            <a:alphaModFix/>
          </a:blip>
          <a:stretch>
            <a:fillRect/>
          </a:stretch>
        </p:blipFill>
        <p:spPr>
          <a:xfrm>
            <a:off x="152400" y="152400"/>
            <a:ext cx="8839204" cy="3554690"/>
          </a:xfrm>
          <a:prstGeom prst="rect">
            <a:avLst/>
          </a:prstGeom>
          <a:noFill/>
          <a:ln>
            <a:noFill/>
          </a:ln>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2" name="Title 1">
            <a:extLst>
              <a:ext uri="{FF2B5EF4-FFF2-40B4-BE49-F238E27FC236}">
                <a16:creationId xmlns:a16="http://schemas.microsoft.com/office/drawing/2014/main" id="{E77EB487-722B-B0EE-79C3-C5B345C6C98F}"/>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208 Wireless RFQ</a:t>
            </a:r>
          </a:p>
        </p:txBody>
      </p:sp>
      <p:pic>
        <p:nvPicPr>
          <p:cNvPr id="879" name="Google Shape;879;p103" descr="This image shows the document builder, focusing on 208 Wireless RFQ document. "/>
          <p:cNvPicPr preferRelativeResize="0"/>
          <p:nvPr/>
        </p:nvPicPr>
        <p:blipFill>
          <a:blip r:embed="rId4">
            <a:alphaModFix/>
          </a:blip>
          <a:stretch>
            <a:fillRect/>
          </a:stretch>
        </p:blipFill>
        <p:spPr>
          <a:xfrm>
            <a:off x="152400" y="152400"/>
            <a:ext cx="8839203" cy="4422393"/>
          </a:xfrm>
          <a:prstGeom prst="rect">
            <a:avLst/>
          </a:prstGeom>
          <a:noFill/>
          <a:ln>
            <a:noFill/>
          </a:ln>
        </p:spPr>
      </p:pic>
      <p:sp>
        <p:nvSpPr>
          <p:cNvPr id="880" name="Google Shape;880;p103"/>
          <p:cNvSpPr txBox="1"/>
          <p:nvPr/>
        </p:nvSpPr>
        <p:spPr>
          <a:xfrm>
            <a:off x="3681350" y="336000"/>
            <a:ext cx="2075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5"/>
              </a:rPr>
              <a:t>208 Wireless RFQ</a:t>
            </a:r>
            <a:endParaRPr sz="1800" dirty="0">
              <a:solidFill>
                <a:schemeClr val="dk2"/>
              </a:solidFill>
            </a:endParaRP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104"/>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a:t>IGCE</a:t>
            </a:r>
            <a:endParaRPr dirty="0"/>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2" name="Title 1">
            <a:extLst>
              <a:ext uri="{FF2B5EF4-FFF2-40B4-BE49-F238E27FC236}">
                <a16:creationId xmlns:a16="http://schemas.microsoft.com/office/drawing/2014/main" id="{1545676A-8D3F-2143-7E7F-D5F634167EE3}"/>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Create New IGCE</a:t>
            </a:r>
          </a:p>
        </p:txBody>
      </p:sp>
      <p:pic>
        <p:nvPicPr>
          <p:cNvPr id="890" name="Google Shape;890;p105" descr="This image displays the IGCE tool used for creating a new Independent Government Cost Estimate (IGCE)."/>
          <p:cNvPicPr preferRelativeResize="0"/>
          <p:nvPr/>
        </p:nvPicPr>
        <p:blipFill>
          <a:blip r:embed="rId4">
            <a:alphaModFix/>
          </a:blip>
          <a:stretch>
            <a:fillRect/>
          </a:stretch>
        </p:blipFill>
        <p:spPr>
          <a:xfrm>
            <a:off x="152400" y="152400"/>
            <a:ext cx="8839199" cy="4058324"/>
          </a:xfrm>
          <a:prstGeom prst="rect">
            <a:avLst/>
          </a:prstGeom>
          <a:noFill/>
          <a:ln>
            <a:noFill/>
          </a:ln>
        </p:spPr>
      </p:pic>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2" name="Title 1">
            <a:extLst>
              <a:ext uri="{FF2B5EF4-FFF2-40B4-BE49-F238E27FC236}">
                <a16:creationId xmlns:a16="http://schemas.microsoft.com/office/drawing/2014/main" id="{945DE57A-7211-098D-1CC9-3292BAF6B87D}"/>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IGCE – Add Agency</a:t>
            </a:r>
          </a:p>
        </p:txBody>
      </p:sp>
      <p:pic>
        <p:nvPicPr>
          <p:cNvPr id="895" name="Google Shape;895;p106" descr="This image shows the IGCE tool used to create a new Independent Government Cost Estimate (IGCE), focusing on adding an agency."/>
          <p:cNvPicPr preferRelativeResize="0"/>
          <p:nvPr/>
        </p:nvPicPr>
        <p:blipFill>
          <a:blip r:embed="rId4">
            <a:alphaModFix/>
          </a:blip>
          <a:stretch>
            <a:fillRect/>
          </a:stretch>
        </p:blipFill>
        <p:spPr>
          <a:xfrm>
            <a:off x="152400" y="152400"/>
            <a:ext cx="8839199" cy="2736823"/>
          </a:xfrm>
          <a:prstGeom prst="rect">
            <a:avLst/>
          </a:prstGeom>
          <a:noFill/>
          <a:ln>
            <a:noFill/>
          </a:ln>
        </p:spPr>
      </p:pic>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2" name="Title 1">
            <a:extLst>
              <a:ext uri="{FF2B5EF4-FFF2-40B4-BE49-F238E27FC236}">
                <a16:creationId xmlns:a16="http://schemas.microsoft.com/office/drawing/2014/main" id="{89D096AF-BF51-FC53-9380-D4D9D6BBF894}"/>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Period of Performance</a:t>
            </a:r>
          </a:p>
        </p:txBody>
      </p:sp>
      <p:pic>
        <p:nvPicPr>
          <p:cNvPr id="900" name="Google Shape;900;p107" descr="This image depicts the IGCE tool used to create a new Independent Government Cost Estimate (IGCE) with a focus on the ESD PAW Procurement Period of Performance."/>
          <p:cNvPicPr preferRelativeResize="0"/>
          <p:nvPr/>
        </p:nvPicPr>
        <p:blipFill>
          <a:blip r:embed="rId4">
            <a:alphaModFix/>
          </a:blip>
          <a:stretch>
            <a:fillRect/>
          </a:stretch>
        </p:blipFill>
        <p:spPr>
          <a:xfrm>
            <a:off x="152400" y="152400"/>
            <a:ext cx="8839199" cy="3632548"/>
          </a:xfrm>
          <a:prstGeom prst="rect">
            <a:avLst/>
          </a:prstGeom>
          <a:noFill/>
          <a:ln>
            <a:noFill/>
          </a:ln>
        </p:spPr>
      </p:pic>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2" name="Title 1">
            <a:extLst>
              <a:ext uri="{FF2B5EF4-FFF2-40B4-BE49-F238E27FC236}">
                <a16:creationId xmlns:a16="http://schemas.microsoft.com/office/drawing/2014/main" id="{9383043C-8AC0-ED9E-AEB3-0DC89E8A8027}"/>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Direct &amp; Indirect Labor</a:t>
            </a:r>
          </a:p>
        </p:txBody>
      </p:sp>
      <p:pic>
        <p:nvPicPr>
          <p:cNvPr id="905" name="Google Shape;905;p108" descr="This image depicts the IGCE tool used to create a new Independent Government Cost Estimate (IGCE) with a focus on the ESD PAW Procurement Direct and indirect labor."/>
          <p:cNvPicPr preferRelativeResize="0"/>
          <p:nvPr/>
        </p:nvPicPr>
        <p:blipFill>
          <a:blip r:embed="rId4">
            <a:alphaModFix/>
          </a:blip>
          <a:stretch>
            <a:fillRect/>
          </a:stretch>
        </p:blipFill>
        <p:spPr>
          <a:xfrm>
            <a:off x="152400" y="152400"/>
            <a:ext cx="8839199" cy="2887748"/>
          </a:xfrm>
          <a:prstGeom prst="rect">
            <a:avLst/>
          </a:prstGeom>
          <a:noFill/>
          <a:ln>
            <a:noFill/>
          </a:ln>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2" name="Title 1">
            <a:extLst>
              <a:ext uri="{FF2B5EF4-FFF2-40B4-BE49-F238E27FC236}">
                <a16:creationId xmlns:a16="http://schemas.microsoft.com/office/drawing/2014/main" id="{5D550361-61C9-F2A1-2A3C-0E4442D2F90F}"/>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Program Manager Labor Ceiling Rates</a:t>
            </a:r>
          </a:p>
        </p:txBody>
      </p:sp>
      <p:pic>
        <p:nvPicPr>
          <p:cNvPr id="910" name="Google Shape;910;p109" descr="This image shows a search for the labor ceiling rate of a program manager."/>
          <p:cNvPicPr preferRelativeResize="0"/>
          <p:nvPr/>
        </p:nvPicPr>
        <p:blipFill>
          <a:blip r:embed="rId4">
            <a:alphaModFix/>
          </a:blip>
          <a:stretch>
            <a:fillRect/>
          </a:stretch>
        </p:blipFill>
        <p:spPr>
          <a:xfrm>
            <a:off x="152400" y="152400"/>
            <a:ext cx="8839202" cy="4069267"/>
          </a:xfrm>
          <a:prstGeom prst="rect">
            <a:avLst/>
          </a:prstGeom>
          <a:noFill/>
          <a:ln>
            <a:noFill/>
          </a:ln>
        </p:spPr>
      </p:pic>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2" name="Title 1">
            <a:extLst>
              <a:ext uri="{FF2B5EF4-FFF2-40B4-BE49-F238E27FC236}">
                <a16:creationId xmlns:a16="http://schemas.microsoft.com/office/drawing/2014/main" id="{8701F3C4-E985-3E53-9A79-54AF2A157BA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Direct &amp; Indirect Labor (Cont)</a:t>
            </a:r>
          </a:p>
        </p:txBody>
      </p:sp>
      <p:pic>
        <p:nvPicPr>
          <p:cNvPr id="915" name="Google Shape;915;p110" descr="This image shows the IGCE tool used to create a new Independent Government Cost Estimate (IGCE), focusing on the ESD PAW Procurement Progrm Manager direct labor. "/>
          <p:cNvPicPr preferRelativeResize="0"/>
          <p:nvPr/>
        </p:nvPicPr>
        <p:blipFill>
          <a:blip r:embed="rId4">
            <a:alphaModFix/>
          </a:blip>
          <a:stretch>
            <a:fillRect/>
          </a:stretch>
        </p:blipFill>
        <p:spPr>
          <a:xfrm>
            <a:off x="152400" y="152400"/>
            <a:ext cx="8839201" cy="4023212"/>
          </a:xfrm>
          <a:prstGeom prst="rect">
            <a:avLst/>
          </a:prstGeom>
          <a:noFill/>
          <a:ln>
            <a:noFill/>
          </a:ln>
        </p:spPr>
      </p:pic>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2" name="Title 1">
            <a:extLst>
              <a:ext uri="{FF2B5EF4-FFF2-40B4-BE49-F238E27FC236}">
                <a16:creationId xmlns:a16="http://schemas.microsoft.com/office/drawing/2014/main" id="{985B48E2-4045-9DAE-5E8B-290576E0D7D6}"/>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Other Direct Costs</a:t>
            </a:r>
          </a:p>
        </p:txBody>
      </p:sp>
      <p:pic>
        <p:nvPicPr>
          <p:cNvPr id="920" name="Google Shape;920;p111" descr="This image shows the IGCE tool used to create a new Independent Government Cost Estimate (IGCE), focusing on the ESD PAW Procurement other direct costs."/>
          <p:cNvPicPr preferRelativeResize="0"/>
          <p:nvPr/>
        </p:nvPicPr>
        <p:blipFill>
          <a:blip r:embed="rId4">
            <a:alphaModFix/>
          </a:blip>
          <a:stretch>
            <a:fillRect/>
          </a:stretch>
        </p:blipFill>
        <p:spPr>
          <a:xfrm>
            <a:off x="152400" y="152400"/>
            <a:ext cx="8839198" cy="4005250"/>
          </a:xfrm>
          <a:prstGeom prst="rect">
            <a:avLst/>
          </a:prstGeom>
          <a:noFill/>
          <a:ln>
            <a:noFill/>
          </a:ln>
        </p:spPr>
      </p:pic>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2" name="Title 1">
            <a:extLst>
              <a:ext uri="{FF2B5EF4-FFF2-40B4-BE49-F238E27FC236}">
                <a16:creationId xmlns:a16="http://schemas.microsoft.com/office/drawing/2014/main" id="{1531F836-FE12-D7DE-B0D6-F8C91CA0165D}"/>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Travel </a:t>
            </a:r>
          </a:p>
        </p:txBody>
      </p:sp>
      <p:pic>
        <p:nvPicPr>
          <p:cNvPr id="925" name="Google Shape;925;p112" descr="This image shows the IGCE tool used to create a new Independent Government Cost Estimate (IGCE), focusing on the ESD PAW Procurement travel."/>
          <p:cNvPicPr preferRelativeResize="0"/>
          <p:nvPr/>
        </p:nvPicPr>
        <p:blipFill>
          <a:blip r:embed="rId4">
            <a:alphaModFix/>
          </a:blip>
          <a:stretch>
            <a:fillRect/>
          </a:stretch>
        </p:blipFill>
        <p:spPr>
          <a:xfrm>
            <a:off x="152400" y="152400"/>
            <a:ext cx="8839203" cy="2686638"/>
          </a:xfrm>
          <a:prstGeom prst="rect">
            <a:avLst/>
          </a:prstGeom>
          <a:noFill/>
          <a:ln>
            <a:noFill/>
          </a:ln>
        </p:spPr>
      </p:pic>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2" name="Title 1">
            <a:extLst>
              <a:ext uri="{FF2B5EF4-FFF2-40B4-BE49-F238E27FC236}">
                <a16:creationId xmlns:a16="http://schemas.microsoft.com/office/drawing/2014/main" id="{45F90C64-2AEC-DF2B-C617-5C67F3BC4453}"/>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IGCE</a:t>
            </a:r>
          </a:p>
        </p:txBody>
      </p:sp>
      <p:pic>
        <p:nvPicPr>
          <p:cNvPr id="930" name="Google Shape;930;p113" descr="This image shows the IGCE tool used to create a new Independent Government Cost Estimate (IGCE), focusing on the ESD PAW Procurement Contract Vehicle fees."/>
          <p:cNvPicPr preferRelativeResize="0"/>
          <p:nvPr/>
        </p:nvPicPr>
        <p:blipFill>
          <a:blip r:embed="rId4">
            <a:alphaModFix/>
          </a:blip>
          <a:stretch>
            <a:fillRect/>
          </a:stretch>
        </p:blipFill>
        <p:spPr>
          <a:xfrm>
            <a:off x="152400" y="152400"/>
            <a:ext cx="8839203" cy="2879023"/>
          </a:xfrm>
          <a:prstGeom prst="rect">
            <a:avLst/>
          </a:prstGeom>
          <a:noFill/>
          <a:ln>
            <a:noFill/>
          </a:ln>
        </p:spPr>
      </p:pic>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2" name="Title 1">
            <a:extLst>
              <a:ext uri="{FF2B5EF4-FFF2-40B4-BE49-F238E27FC236}">
                <a16:creationId xmlns:a16="http://schemas.microsoft.com/office/drawing/2014/main" id="{F5FC7DE4-1275-9EA7-E425-F88913BDED5B}"/>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ESD PAW Procurement – Final Estimate</a:t>
            </a:r>
          </a:p>
        </p:txBody>
      </p:sp>
      <p:pic>
        <p:nvPicPr>
          <p:cNvPr id="935" name="Google Shape;935;p114" descr="This image shows the IGCE tool used to create a new Independent Government Cost Estimate (IGCE), focusing on the ESD PAW Procurement final estimate,"/>
          <p:cNvPicPr preferRelativeResize="0"/>
          <p:nvPr/>
        </p:nvPicPr>
        <p:blipFill>
          <a:blip r:embed="rId4">
            <a:alphaModFix/>
          </a:blip>
          <a:stretch>
            <a:fillRect/>
          </a:stretch>
        </p:blipFill>
        <p:spPr>
          <a:xfrm>
            <a:off x="152400" y="152400"/>
            <a:ext cx="8839200" cy="4025829"/>
          </a:xfrm>
          <a:prstGeom prst="rect">
            <a:avLst/>
          </a:prstGeom>
          <a:noFill/>
          <a:ln>
            <a:noFill/>
          </a:ln>
        </p:spPr>
      </p:pic>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39"/>
        <p:cNvGrpSpPr/>
        <p:nvPr/>
      </p:nvGrpSpPr>
      <p:grpSpPr>
        <a:xfrm>
          <a:off x="0" y="0"/>
          <a:ext cx="0" cy="0"/>
          <a:chOff x="0" y="0"/>
          <a:chExt cx="0" cy="0"/>
        </a:xfrm>
      </p:grpSpPr>
      <p:sp>
        <p:nvSpPr>
          <p:cNvPr id="2" name="Title 1">
            <a:extLst>
              <a:ext uri="{FF2B5EF4-FFF2-40B4-BE49-F238E27FC236}">
                <a16:creationId xmlns:a16="http://schemas.microsoft.com/office/drawing/2014/main" id="{238FB128-77A3-4894-B95E-8716C4EA5F8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Final Estimate - Spreadsheet</a:t>
            </a:r>
          </a:p>
        </p:txBody>
      </p:sp>
      <p:sp>
        <p:nvSpPr>
          <p:cNvPr id="940" name="Google Shape;940;p115"/>
          <p:cNvSpPr txBox="1"/>
          <p:nvPr/>
        </p:nvSpPr>
        <p:spPr>
          <a:xfrm>
            <a:off x="4875750" y="1383700"/>
            <a:ext cx="3903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solidFill>
                  <a:schemeClr val="hlink"/>
                </a:solidFill>
                <a:hlinkClick r:id="rId5"/>
              </a:rPr>
              <a:t>Final IGCE</a:t>
            </a:r>
            <a:endParaRPr sz="1800" dirty="0">
              <a:solidFill>
                <a:schemeClr val="dk2"/>
              </a:solidFill>
            </a:endParaRPr>
          </a:p>
        </p:txBody>
      </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44"/>
        <p:cNvGrpSpPr/>
        <p:nvPr/>
      </p:nvGrpSpPr>
      <p:grpSpPr>
        <a:xfrm>
          <a:off x="0" y="0"/>
          <a:ext cx="0" cy="0"/>
          <a:chOff x="0" y="0"/>
          <a:chExt cx="0" cy="0"/>
        </a:xfrm>
      </p:grpSpPr>
      <p:sp>
        <p:nvSpPr>
          <p:cNvPr id="2" name="Title 1">
            <a:extLst>
              <a:ext uri="{FF2B5EF4-FFF2-40B4-BE49-F238E27FC236}">
                <a16:creationId xmlns:a16="http://schemas.microsoft.com/office/drawing/2014/main" id="{ACFFBA0E-494B-B53E-3ABD-6C5742497A03}"/>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Questions from a Customer #6</a:t>
            </a:r>
          </a:p>
        </p:txBody>
      </p:sp>
      <p:sp>
        <p:nvSpPr>
          <p:cNvPr id="946" name="Google Shape;946;p116"/>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945" name="Google Shape;945;p116"/>
          <p:cNvSpPr txBox="1">
            <a:spLocks noGrp="1"/>
          </p:cNvSpPr>
          <p:nvPr>
            <p:ph type="body" idx="1"/>
          </p:nvPr>
        </p:nvSpPr>
        <p:spPr>
          <a:xfrm>
            <a:off x="607925" y="750656"/>
            <a:ext cx="7936200" cy="33795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sz="3000" dirty="0">
              <a:solidFill>
                <a:schemeClr val="dk1"/>
              </a:solidFill>
              <a:latin typeface="Roboto"/>
              <a:ea typeface="Roboto"/>
              <a:cs typeface="Roboto"/>
              <a:sym typeface="Roboto"/>
            </a:endParaRPr>
          </a:p>
          <a:p>
            <a:pPr marL="457200" lvl="0" indent="-419100" algn="l" rtl="0">
              <a:spcBef>
                <a:spcPts val="1200"/>
              </a:spcBef>
              <a:spcAft>
                <a:spcPts val="0"/>
              </a:spcAft>
              <a:buClr>
                <a:schemeClr val="dk1"/>
              </a:buClr>
              <a:buSzPts val="3000"/>
              <a:buFont typeface="Roboto"/>
              <a:buChar char="●"/>
            </a:pPr>
            <a:r>
              <a:rPr lang="en" sz="3000">
                <a:solidFill>
                  <a:schemeClr val="dk1"/>
                </a:solidFill>
                <a:latin typeface="Roboto"/>
                <a:ea typeface="Roboto"/>
                <a:cs typeface="Roboto"/>
                <a:sym typeface="Roboto"/>
              </a:rPr>
              <a:t>What if I can’t find the exact labor category I need? </a:t>
            </a:r>
            <a:endParaRPr sz="3000" dirty="0">
              <a:solidFill>
                <a:schemeClr val="dk1"/>
              </a:solidFill>
              <a:latin typeface="Roboto"/>
              <a:ea typeface="Roboto"/>
              <a:cs typeface="Roboto"/>
              <a:sym typeface="Roboto"/>
            </a:endParaRPr>
          </a:p>
          <a:p>
            <a:pPr marL="0" lvl="0" indent="0" algn="l" rtl="0">
              <a:spcBef>
                <a:spcPts val="1200"/>
              </a:spcBef>
              <a:spcAft>
                <a:spcPts val="0"/>
              </a:spcAft>
              <a:buNone/>
            </a:pPr>
            <a:endParaRPr sz="3000" dirty="0">
              <a:solidFill>
                <a:schemeClr val="dk1"/>
              </a:solidFill>
              <a:latin typeface="Roboto"/>
              <a:ea typeface="Roboto"/>
              <a:cs typeface="Roboto"/>
              <a:sym typeface="Roboto"/>
            </a:endParaRPr>
          </a:p>
          <a:p>
            <a:pPr marL="457200" lvl="0" indent="-419100" algn="l" rtl="0">
              <a:spcBef>
                <a:spcPts val="1200"/>
              </a:spcBef>
              <a:spcAft>
                <a:spcPts val="0"/>
              </a:spcAft>
              <a:buClr>
                <a:schemeClr val="dk1"/>
              </a:buClr>
              <a:buSzPts val="3000"/>
              <a:buFont typeface="Roboto"/>
              <a:buChar char="●"/>
            </a:pPr>
            <a:r>
              <a:rPr lang="en" sz="3000">
                <a:solidFill>
                  <a:schemeClr val="dk1"/>
                </a:solidFill>
                <a:latin typeface="Roboto"/>
                <a:ea typeface="Roboto"/>
                <a:cs typeface="Roboto"/>
                <a:sym typeface="Roboto"/>
              </a:rPr>
              <a:t>What are we not thinking about?    </a:t>
            </a:r>
            <a:endParaRPr sz="3000" dirty="0">
              <a:solidFill>
                <a:schemeClr val="dk1"/>
              </a:solidFill>
              <a:latin typeface="Roboto"/>
              <a:ea typeface="Roboto"/>
              <a:cs typeface="Roboto"/>
              <a:sym typeface="Roboto"/>
            </a:endParaRPr>
          </a:p>
          <a:p>
            <a:pPr marL="0" lvl="0" indent="0" algn="l" rtl="0">
              <a:lnSpc>
                <a:spcPct val="95000"/>
              </a:lnSpc>
              <a:spcBef>
                <a:spcPts val="1200"/>
              </a:spcBef>
              <a:spcAft>
                <a:spcPts val="1200"/>
              </a:spcAft>
              <a:buNone/>
            </a:pPr>
            <a:endParaRPr sz="2300" dirty="0">
              <a:latin typeface="Roboto"/>
              <a:ea typeface="Roboto"/>
              <a:cs typeface="Roboto"/>
              <a:sym typeface="Roboto"/>
            </a:endParaRPr>
          </a:p>
        </p:txBody>
      </p:sp>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51"/>
        <p:cNvGrpSpPr/>
        <p:nvPr/>
      </p:nvGrpSpPr>
      <p:grpSpPr>
        <a:xfrm>
          <a:off x="0" y="0"/>
          <a:ext cx="0" cy="0"/>
          <a:chOff x="0" y="0"/>
          <a:chExt cx="0" cy="0"/>
        </a:xfrm>
      </p:grpSpPr>
      <p:sp>
        <p:nvSpPr>
          <p:cNvPr id="2" name="Title 1">
            <a:extLst>
              <a:ext uri="{FF2B5EF4-FFF2-40B4-BE49-F238E27FC236}">
                <a16:creationId xmlns:a16="http://schemas.microsoft.com/office/drawing/2014/main" id="{17C2A773-94D1-0004-40C3-16D8131C840D}"/>
              </a:ext>
            </a:extLst>
          </p:cNvPr>
          <p:cNvSpPr>
            <a:spLocks noGrp="1"/>
          </p:cNvSpPr>
          <p:nvPr>
            <p:ph type="title" idx="4294967295"/>
          </p:nvPr>
        </p:nvSpPr>
        <p:spPr>
          <a:xfrm>
            <a:off x="628650" y="-993775"/>
            <a:ext cx="7886700" cy="993775"/>
          </a:xfrm>
          <a:prstGeom prst="rect">
            <a:avLst/>
          </a:prstGeom>
        </p:spPr>
        <p:txBody>
          <a:bodyPr anchor="b"/>
          <a:lstStyle/>
          <a:p>
            <a:r>
              <a:rPr lang="en-US" dirty="0"/>
              <a:t>CASE Study Market Research in Action</a:t>
            </a:r>
          </a:p>
        </p:txBody>
      </p:sp>
      <p:grpSp>
        <p:nvGrpSpPr>
          <p:cNvPr id="952" name="Google Shape;952;p117" descr="This image displays the text information: CASE Study Market Research in Action and building a more defensible IGCE using the buy.gsa.gov tool and SI-assisted prompts.&#10;"/>
          <p:cNvGrpSpPr/>
          <p:nvPr/>
        </p:nvGrpSpPr>
        <p:grpSpPr>
          <a:xfrm>
            <a:off x="367210" y="100230"/>
            <a:ext cx="8382000" cy="679619"/>
            <a:chOff x="0" y="-262001"/>
            <a:chExt cx="8382000" cy="679619"/>
          </a:xfrm>
        </p:grpSpPr>
        <p:sp>
          <p:nvSpPr>
            <p:cNvPr id="953" name="Google Shape;953;p117"/>
            <p:cNvSpPr txBox="1"/>
            <p:nvPr/>
          </p:nvSpPr>
          <p:spPr>
            <a:xfrm>
              <a:off x="0" y="-262001"/>
              <a:ext cx="83820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700" b="1">
                  <a:solidFill>
                    <a:srgbClr val="28146B"/>
                  </a:solidFill>
                  <a:latin typeface="Roboto"/>
                  <a:ea typeface="Roboto"/>
                  <a:cs typeface="Roboto"/>
                  <a:sym typeface="Roboto"/>
                </a:rPr>
                <a:t>Case Study: Market Research in Action</a:t>
              </a:r>
              <a:endParaRPr sz="2700" b="1" dirty="0">
                <a:solidFill>
                  <a:srgbClr val="28146B"/>
                </a:solidFill>
                <a:latin typeface="Roboto"/>
                <a:ea typeface="Roboto"/>
                <a:cs typeface="Roboto"/>
                <a:sym typeface="Roboto"/>
              </a:endParaRPr>
            </a:p>
          </p:txBody>
        </p:sp>
        <p:sp>
          <p:nvSpPr>
            <p:cNvPr id="954" name="Google Shape;954;p117"/>
            <p:cNvSpPr txBox="1"/>
            <p:nvPr/>
          </p:nvSpPr>
          <p:spPr>
            <a:xfrm>
              <a:off x="0" y="179417"/>
              <a:ext cx="8382000" cy="238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50" b="1">
                  <a:solidFill>
                    <a:srgbClr val="1478B8"/>
                  </a:solidFill>
                  <a:latin typeface="Roboto"/>
                  <a:ea typeface="Roboto"/>
                  <a:cs typeface="Roboto"/>
                  <a:sym typeface="Roboto"/>
                </a:rPr>
                <a:t>Build a more defensible IGCE using Buy.GSA.gov tools and SI-assisted prompts</a:t>
              </a:r>
              <a:endParaRPr sz="1650" b="1" dirty="0">
                <a:solidFill>
                  <a:srgbClr val="1478B8"/>
                </a:solidFill>
                <a:latin typeface="Roboto"/>
                <a:ea typeface="Roboto"/>
                <a:cs typeface="Roboto"/>
                <a:sym typeface="Roboto"/>
              </a:endParaRPr>
            </a:p>
          </p:txBody>
        </p:sp>
      </p:grpSp>
      <p:grpSp>
        <p:nvGrpSpPr>
          <p:cNvPr id="955" name="Google Shape;955;p117">
            <a:extLst>
              <a:ext uri="{C183D7F6-B498-43B3-948B-1728B52AA6E4}">
                <adec:decorative xmlns:adec="http://schemas.microsoft.com/office/drawing/2017/decorative" val="1"/>
              </a:ext>
            </a:extLst>
          </p:cNvPr>
          <p:cNvGrpSpPr/>
          <p:nvPr/>
        </p:nvGrpSpPr>
        <p:grpSpPr>
          <a:xfrm>
            <a:off x="381000" y="1000149"/>
            <a:ext cx="2571900" cy="1285800"/>
            <a:chOff x="0" y="0"/>
            <a:chExt cx="2571900" cy="1285800"/>
          </a:xfrm>
        </p:grpSpPr>
        <p:sp>
          <p:nvSpPr>
            <p:cNvPr id="956" name="Google Shape;956;p117"/>
            <p:cNvSpPr/>
            <p:nvPr/>
          </p:nvSpPr>
          <p:spPr>
            <a:xfrm>
              <a:off x="0" y="0"/>
              <a:ext cx="2571900" cy="1285800"/>
            </a:xfrm>
            <a:prstGeom prst="roundRect">
              <a:avLst>
                <a:gd name="adj" fmla="val 5925"/>
              </a:avLst>
            </a:prstGeom>
            <a:solidFill>
              <a:srgbClr val="10243A"/>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p>
          </p:txBody>
        </p:sp>
        <p:sp>
          <p:nvSpPr>
            <p:cNvPr id="957" name="Google Shape;957;p117"/>
            <p:cNvSpPr txBox="1"/>
            <p:nvPr/>
          </p:nvSpPr>
          <p:spPr>
            <a:xfrm>
              <a:off x="142875" y="142875"/>
              <a:ext cx="2286000" cy="19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b="1">
                  <a:solidFill>
                    <a:srgbClr val="00A6D6"/>
                  </a:solidFill>
                  <a:latin typeface="Roboto"/>
                  <a:ea typeface="Roboto"/>
                  <a:cs typeface="Roboto"/>
                  <a:sym typeface="Roboto"/>
                </a:rPr>
                <a:t>FICTIONAL SCENARIO</a:t>
              </a:r>
              <a:endParaRPr sz="900" b="1" dirty="0">
                <a:solidFill>
                  <a:srgbClr val="00A6D6"/>
                </a:solidFill>
                <a:latin typeface="Roboto"/>
                <a:ea typeface="Roboto"/>
                <a:cs typeface="Roboto"/>
                <a:sym typeface="Roboto"/>
              </a:endParaRPr>
            </a:p>
          </p:txBody>
        </p:sp>
        <p:sp>
          <p:nvSpPr>
            <p:cNvPr id="958" name="Google Shape;958;p117"/>
            <p:cNvSpPr txBox="1"/>
            <p:nvPr/>
          </p:nvSpPr>
          <p:spPr>
            <a:xfrm>
              <a:off x="142875" y="536175"/>
              <a:ext cx="2286000" cy="390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200"/>
                </a:spcBef>
                <a:spcAft>
                  <a:spcPts val="1200"/>
                </a:spcAft>
                <a:buNone/>
              </a:pPr>
              <a:r>
                <a:rPr lang="en" sz="1750" b="1">
                  <a:solidFill>
                    <a:srgbClr val="FFFFFF"/>
                  </a:solidFill>
                  <a:latin typeface="Roboto"/>
                  <a:ea typeface="Roboto"/>
                  <a:cs typeface="Roboto"/>
                  <a:sym typeface="Roboto"/>
                </a:rPr>
                <a:t>ESD K9 IGCE Creation</a:t>
              </a:r>
              <a:endParaRPr sz="1750" b="1" dirty="0">
                <a:solidFill>
                  <a:srgbClr val="FFFFFF"/>
                </a:solidFill>
                <a:latin typeface="Roboto"/>
                <a:ea typeface="Roboto"/>
                <a:cs typeface="Roboto"/>
                <a:sym typeface="Roboto"/>
              </a:endParaRPr>
            </a:p>
          </p:txBody>
        </p:sp>
      </p:grpSp>
      <p:pic>
        <p:nvPicPr>
          <p:cNvPr id="1010" name="Google Shape;1010;p117">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130569" y="1000149"/>
            <a:ext cx="1725244" cy="1285800"/>
          </a:xfrm>
          <a:prstGeom prst="rect">
            <a:avLst/>
          </a:prstGeom>
          <a:noFill/>
          <a:ln>
            <a:noFill/>
          </a:ln>
        </p:spPr>
      </p:pic>
      <p:grpSp>
        <p:nvGrpSpPr>
          <p:cNvPr id="959" name="Google Shape;959;p117">
            <a:extLst>
              <a:ext uri="{C183D7F6-B498-43B3-948B-1728B52AA6E4}">
                <adec:decorative xmlns:adec="http://schemas.microsoft.com/office/drawing/2017/decorative" val="1"/>
              </a:ext>
            </a:extLst>
          </p:cNvPr>
          <p:cNvGrpSpPr/>
          <p:nvPr/>
        </p:nvGrpSpPr>
        <p:grpSpPr>
          <a:xfrm>
            <a:off x="4953000" y="1000125"/>
            <a:ext cx="3810000" cy="1285800"/>
            <a:chOff x="0" y="0"/>
            <a:chExt cx="3810000" cy="1285800"/>
          </a:xfrm>
        </p:grpSpPr>
        <p:sp>
          <p:nvSpPr>
            <p:cNvPr id="960" name="Google Shape;960;p117"/>
            <p:cNvSpPr/>
            <p:nvPr/>
          </p:nvSpPr>
          <p:spPr>
            <a:xfrm>
              <a:off x="0" y="0"/>
              <a:ext cx="3810000" cy="1285800"/>
            </a:xfrm>
            <a:prstGeom prst="roundRect">
              <a:avLst>
                <a:gd name="adj" fmla="val 5925"/>
              </a:avLst>
            </a:prstGeom>
            <a:solidFill>
              <a:srgbClr val="F4F1FB"/>
            </a:solidFill>
            <a:ln w="14300" cap="flat" cmpd="sng">
              <a:solidFill>
                <a:srgbClr val="D9D3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p>
          </p:txBody>
        </p:sp>
        <p:grpSp>
          <p:nvGrpSpPr>
            <p:cNvPr id="961" name="Google Shape;961;p117"/>
            <p:cNvGrpSpPr/>
            <p:nvPr/>
          </p:nvGrpSpPr>
          <p:grpSpPr>
            <a:xfrm>
              <a:off x="142875" y="114300"/>
              <a:ext cx="438300" cy="1047900"/>
              <a:chOff x="0" y="0"/>
              <a:chExt cx="438300" cy="1047900"/>
            </a:xfrm>
          </p:grpSpPr>
          <p:sp>
            <p:nvSpPr>
              <p:cNvPr id="962" name="Google Shape;962;p117"/>
              <p:cNvSpPr/>
              <p:nvPr/>
            </p:nvSpPr>
            <p:spPr>
              <a:xfrm>
                <a:off x="0" y="0"/>
                <a:ext cx="438300" cy="1047900"/>
              </a:xfrm>
              <a:prstGeom prst="roundRect">
                <a:avLst>
                  <a:gd name="adj" fmla="val 17391"/>
                </a:avLst>
              </a:prstGeom>
              <a:solidFill>
                <a:srgbClr val="28146B"/>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p>
            </p:txBody>
          </p:sp>
          <p:sp>
            <p:nvSpPr>
              <p:cNvPr id="963" name="Google Shape;963;p117"/>
              <p:cNvSpPr/>
              <p:nvPr/>
            </p:nvSpPr>
            <p:spPr>
              <a:xfrm>
                <a:off x="38100" y="76200"/>
                <a:ext cx="362100" cy="762000"/>
              </a:xfrm>
              <a:prstGeom prst="roundRect">
                <a:avLst>
                  <a:gd name="adj" fmla="val 10526"/>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p>
            </p:txBody>
          </p:sp>
          <p:sp>
            <p:nvSpPr>
              <p:cNvPr id="964" name="Google Shape;964;p117"/>
              <p:cNvSpPr/>
              <p:nvPr/>
            </p:nvSpPr>
            <p:spPr>
              <a:xfrm>
                <a:off x="180975" y="914400"/>
                <a:ext cx="76200" cy="76200"/>
              </a:xfrm>
              <a:prstGeom prst="ellipse">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p>
            </p:txBody>
          </p:sp>
          <p:cxnSp>
            <p:nvCxnSpPr>
              <p:cNvPr id="965" name="Google Shape;965;p117"/>
              <p:cNvCxnSpPr/>
              <p:nvPr/>
            </p:nvCxnSpPr>
            <p:spPr>
              <a:xfrm>
                <a:off x="171450" y="38100"/>
                <a:ext cx="95400" cy="0"/>
              </a:xfrm>
              <a:prstGeom prst="straightConnector1">
                <a:avLst/>
              </a:prstGeom>
              <a:solidFill>
                <a:srgbClr val="FFFFFF"/>
              </a:solidFill>
              <a:ln w="19050" cap="rnd" cmpd="sng">
                <a:solidFill>
                  <a:srgbClr val="FFFFFF"/>
                </a:solidFill>
                <a:prstDash val="solid"/>
                <a:round/>
                <a:headEnd type="none" w="sm" len="sm"/>
                <a:tailEnd type="none" w="sm" len="sm"/>
              </a:ln>
            </p:spPr>
          </p:cxnSp>
        </p:grpSp>
        <p:sp>
          <p:nvSpPr>
            <p:cNvPr id="966" name="Google Shape;966;p117"/>
            <p:cNvSpPr txBox="1"/>
            <p:nvPr/>
          </p:nvSpPr>
          <p:spPr>
            <a:xfrm>
              <a:off x="714375" y="142875"/>
              <a:ext cx="2952900" cy="190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100" b="1">
                  <a:solidFill>
                    <a:srgbClr val="28146B"/>
                  </a:solidFill>
                  <a:latin typeface="Roboto"/>
                  <a:ea typeface="Roboto"/>
                  <a:cs typeface="Roboto"/>
                  <a:sym typeface="Roboto"/>
                </a:rPr>
                <a:t>Demo focus</a:t>
              </a:r>
              <a:endParaRPr sz="1100" b="1" dirty="0">
                <a:solidFill>
                  <a:srgbClr val="28146B"/>
                </a:solidFill>
                <a:latin typeface="Roboto"/>
                <a:ea typeface="Roboto"/>
                <a:cs typeface="Roboto"/>
                <a:sym typeface="Roboto"/>
              </a:endParaRPr>
            </a:p>
          </p:txBody>
        </p:sp>
        <p:grpSp>
          <p:nvGrpSpPr>
            <p:cNvPr id="967" name="Google Shape;967;p117"/>
            <p:cNvGrpSpPr/>
            <p:nvPr/>
          </p:nvGrpSpPr>
          <p:grpSpPr>
            <a:xfrm>
              <a:off x="714375" y="400050"/>
              <a:ext cx="2095500" cy="342900"/>
              <a:chOff x="0" y="0"/>
              <a:chExt cx="2095500" cy="342900"/>
            </a:xfrm>
          </p:grpSpPr>
          <p:cxnSp>
            <p:nvCxnSpPr>
              <p:cNvPr id="968" name="Google Shape;968;p117"/>
              <p:cNvCxnSpPr/>
              <p:nvPr/>
            </p:nvCxnSpPr>
            <p:spPr>
              <a:xfrm>
                <a:off x="0" y="0"/>
                <a:ext cx="1524000" cy="0"/>
              </a:xfrm>
              <a:prstGeom prst="straightConnector1">
                <a:avLst/>
              </a:prstGeom>
              <a:solidFill>
                <a:srgbClr val="FFFFFF"/>
              </a:solidFill>
              <a:ln w="28575" cap="rnd" cmpd="sng">
                <a:solidFill>
                  <a:srgbClr val="1478B8"/>
                </a:solidFill>
                <a:prstDash val="solid"/>
                <a:round/>
                <a:headEnd type="none" w="sm" len="sm"/>
                <a:tailEnd type="none" w="sm" len="sm"/>
              </a:ln>
            </p:spPr>
          </p:cxnSp>
          <p:cxnSp>
            <p:nvCxnSpPr>
              <p:cNvPr id="969" name="Google Shape;969;p117"/>
              <p:cNvCxnSpPr/>
              <p:nvPr/>
            </p:nvCxnSpPr>
            <p:spPr>
              <a:xfrm>
                <a:off x="0" y="171450"/>
                <a:ext cx="2095500" cy="0"/>
              </a:xfrm>
              <a:prstGeom prst="straightConnector1">
                <a:avLst/>
              </a:prstGeom>
              <a:solidFill>
                <a:srgbClr val="FFFFFF"/>
              </a:solidFill>
              <a:ln w="28575" cap="rnd" cmpd="sng">
                <a:solidFill>
                  <a:srgbClr val="F47C55"/>
                </a:solidFill>
                <a:prstDash val="solid"/>
                <a:round/>
                <a:headEnd type="none" w="sm" len="sm"/>
                <a:tailEnd type="none" w="sm" len="sm"/>
              </a:ln>
            </p:spPr>
          </p:cxnSp>
          <p:cxnSp>
            <p:nvCxnSpPr>
              <p:cNvPr id="970" name="Google Shape;970;p117"/>
              <p:cNvCxnSpPr/>
              <p:nvPr/>
            </p:nvCxnSpPr>
            <p:spPr>
              <a:xfrm>
                <a:off x="0" y="342900"/>
                <a:ext cx="1143000" cy="0"/>
              </a:xfrm>
              <a:prstGeom prst="straightConnector1">
                <a:avLst/>
              </a:prstGeom>
              <a:solidFill>
                <a:srgbClr val="FFFFFF"/>
              </a:solidFill>
              <a:ln w="28575" cap="rnd" cmpd="sng">
                <a:solidFill>
                  <a:srgbClr val="2E7D68"/>
                </a:solidFill>
                <a:prstDash val="solid"/>
                <a:round/>
                <a:headEnd type="none" w="sm" len="sm"/>
                <a:tailEnd type="none" w="sm" len="sm"/>
              </a:ln>
            </p:spPr>
          </p:cxnSp>
        </p:grpSp>
        <p:sp>
          <p:nvSpPr>
            <p:cNvPr id="971" name="Google Shape;971;p117"/>
            <p:cNvSpPr txBox="1"/>
            <p:nvPr/>
          </p:nvSpPr>
          <p:spPr>
            <a:xfrm>
              <a:off x="714375" y="895350"/>
              <a:ext cx="29529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850">
                  <a:solidFill>
                    <a:srgbClr val="374151"/>
                  </a:solidFill>
                  <a:latin typeface="Roboto"/>
                  <a:ea typeface="Roboto"/>
                  <a:cs typeface="Roboto"/>
                  <a:sym typeface="Roboto"/>
                </a:rPr>
                <a:t>Requirement → research → estimate → acquisition package</a:t>
              </a:r>
              <a:endParaRPr sz="850" dirty="0">
                <a:solidFill>
                  <a:srgbClr val="374151"/>
                </a:solidFill>
                <a:latin typeface="Roboto"/>
                <a:ea typeface="Roboto"/>
                <a:cs typeface="Roboto"/>
                <a:sym typeface="Roboto"/>
              </a:endParaRPr>
            </a:p>
          </p:txBody>
        </p:sp>
      </p:grpSp>
      <p:grpSp>
        <p:nvGrpSpPr>
          <p:cNvPr id="972" name="Google Shape;972;p117" descr="The image displays the text information: Today's workflow: number one - find template, number two - find vendors, number three - build IGCE, and number four - enhance with SI."/>
          <p:cNvGrpSpPr/>
          <p:nvPr/>
        </p:nvGrpSpPr>
        <p:grpSpPr>
          <a:xfrm>
            <a:off x="367163" y="2419250"/>
            <a:ext cx="8382075" cy="1714638"/>
            <a:chOff x="0" y="13"/>
            <a:chExt cx="8382075" cy="1714638"/>
          </a:xfrm>
        </p:grpSpPr>
        <p:sp>
          <p:nvSpPr>
            <p:cNvPr id="973" name="Google Shape;973;p117"/>
            <p:cNvSpPr txBox="1"/>
            <p:nvPr/>
          </p:nvSpPr>
          <p:spPr>
            <a:xfrm>
              <a:off x="2143136" y="13"/>
              <a:ext cx="4286400" cy="238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rgbClr val="28146B"/>
                  </a:solidFill>
                  <a:latin typeface="Roboto"/>
                  <a:ea typeface="Roboto"/>
                  <a:cs typeface="Roboto"/>
                  <a:sym typeface="Roboto"/>
                </a:rPr>
                <a:t>Today's workflow</a:t>
              </a:r>
              <a:endParaRPr sz="1300" b="1" dirty="0">
                <a:solidFill>
                  <a:srgbClr val="28146B"/>
                </a:solidFill>
                <a:latin typeface="Roboto"/>
                <a:ea typeface="Roboto"/>
                <a:cs typeface="Roboto"/>
                <a:sym typeface="Roboto"/>
              </a:endParaRPr>
            </a:p>
          </p:txBody>
        </p:sp>
        <p:grpSp>
          <p:nvGrpSpPr>
            <p:cNvPr id="974" name="Google Shape;974;p117"/>
            <p:cNvGrpSpPr/>
            <p:nvPr/>
          </p:nvGrpSpPr>
          <p:grpSpPr>
            <a:xfrm>
              <a:off x="0" y="285750"/>
              <a:ext cx="1952700" cy="1428900"/>
              <a:chOff x="0" y="0"/>
              <a:chExt cx="1952700" cy="1428900"/>
            </a:xfrm>
          </p:grpSpPr>
          <p:sp>
            <p:nvSpPr>
              <p:cNvPr id="975" name="Google Shape;975;p117"/>
              <p:cNvSpPr/>
              <p:nvPr/>
            </p:nvSpPr>
            <p:spPr>
              <a:xfrm>
                <a:off x="0" y="0"/>
                <a:ext cx="1952700" cy="1428900"/>
              </a:xfrm>
              <a:prstGeom prst="roundRect">
                <a:avLst>
                  <a:gd name="adj" fmla="val 4000"/>
                </a:avLst>
              </a:prstGeom>
              <a:solidFill>
                <a:srgbClr val="FFFFFF"/>
              </a:solidFill>
              <a:ln w="9525" cap="flat" cmpd="sng">
                <a:solidFill>
                  <a:srgbClr val="D9D3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76" name="Google Shape;976;p117"/>
              <p:cNvSpPr/>
              <p:nvPr/>
            </p:nvSpPr>
            <p:spPr>
              <a:xfrm>
                <a:off x="0" y="0"/>
                <a:ext cx="38100" cy="1428900"/>
              </a:xfrm>
              <a:prstGeom prst="roundRect">
                <a:avLst>
                  <a:gd name="adj" fmla="val 50000"/>
                </a:avLst>
              </a:prstGeom>
              <a:solidFill>
                <a:srgbClr val="1478B8"/>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77" name="Google Shape;977;p117"/>
              <p:cNvSpPr txBox="1"/>
              <p:nvPr/>
            </p:nvSpPr>
            <p:spPr>
              <a:xfrm>
                <a:off x="142875" y="142875"/>
                <a:ext cx="1666800" cy="19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100" b="1">
                    <a:solidFill>
                      <a:srgbClr val="1478B8"/>
                    </a:solidFill>
                    <a:latin typeface="Roboto"/>
                    <a:ea typeface="Roboto"/>
                    <a:cs typeface="Roboto"/>
                    <a:sym typeface="Roboto"/>
                  </a:rPr>
                  <a:t>01. Find template</a:t>
                </a:r>
                <a:endParaRPr sz="1100" b="1" dirty="0">
                  <a:solidFill>
                    <a:srgbClr val="1478B8"/>
                  </a:solidFill>
                  <a:latin typeface="Roboto"/>
                  <a:ea typeface="Roboto"/>
                  <a:cs typeface="Roboto"/>
                  <a:sym typeface="Roboto"/>
                </a:endParaRPr>
              </a:p>
            </p:txBody>
          </p:sp>
          <p:grpSp>
            <p:nvGrpSpPr>
              <p:cNvPr id="978" name="Google Shape;978;p117"/>
              <p:cNvGrpSpPr/>
              <p:nvPr/>
            </p:nvGrpSpPr>
            <p:grpSpPr>
              <a:xfrm>
                <a:off x="142875" y="381000"/>
                <a:ext cx="1000200" cy="171600"/>
                <a:chOff x="0" y="0"/>
                <a:chExt cx="1000200" cy="171600"/>
              </a:xfrm>
            </p:grpSpPr>
            <p:sp>
              <p:nvSpPr>
                <p:cNvPr id="979" name="Google Shape;979;p117"/>
                <p:cNvSpPr/>
                <p:nvPr/>
              </p:nvSpPr>
              <p:spPr>
                <a:xfrm>
                  <a:off x="0" y="0"/>
                  <a:ext cx="1000200" cy="171600"/>
                </a:xfrm>
                <a:prstGeom prst="roundRect">
                  <a:avLst>
                    <a:gd name="adj" fmla="val 16666"/>
                  </a:avLst>
                </a:prstGeom>
                <a:solidFill>
                  <a:srgbClr val="EAF5FC"/>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80" name="Google Shape;980;p117"/>
                <p:cNvSpPr txBox="1"/>
                <p:nvPr/>
              </p:nvSpPr>
              <p:spPr>
                <a:xfrm>
                  <a:off x="0" y="0"/>
                  <a:ext cx="1000200" cy="17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00" b="1">
                      <a:solidFill>
                        <a:srgbClr val="1478B8"/>
                      </a:solidFill>
                      <a:latin typeface="Roboto"/>
                      <a:ea typeface="Roboto"/>
                      <a:cs typeface="Roboto"/>
                      <a:sym typeface="Roboto"/>
                    </a:rPr>
                    <a:t>Document Library</a:t>
                  </a:r>
                  <a:endParaRPr sz="700" b="1" dirty="0">
                    <a:solidFill>
                      <a:srgbClr val="1478B8"/>
                    </a:solidFill>
                    <a:latin typeface="Roboto"/>
                    <a:ea typeface="Roboto"/>
                    <a:cs typeface="Roboto"/>
                    <a:sym typeface="Roboto"/>
                  </a:endParaRPr>
                </a:p>
              </p:txBody>
            </p:sp>
          </p:grpSp>
          <p:sp>
            <p:nvSpPr>
              <p:cNvPr id="981" name="Google Shape;981;p117"/>
              <p:cNvSpPr txBox="1"/>
              <p:nvPr/>
            </p:nvSpPr>
            <p:spPr>
              <a:xfrm>
                <a:off x="142875" y="647700"/>
                <a:ext cx="1666800" cy="66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rgbClr val="374151"/>
                    </a:solidFill>
                    <a:latin typeface="Roboto"/>
                    <a:ea typeface="Roboto"/>
                    <a:cs typeface="Roboto"/>
                    <a:sym typeface="Roboto"/>
                  </a:rPr>
                  <a:t>Start with an existing template to frame the requirement.</a:t>
                </a:r>
                <a:endParaRPr sz="900" dirty="0">
                  <a:solidFill>
                    <a:srgbClr val="374151"/>
                  </a:solidFill>
                  <a:latin typeface="Roboto"/>
                  <a:ea typeface="Roboto"/>
                  <a:cs typeface="Roboto"/>
                  <a:sym typeface="Roboto"/>
                </a:endParaRPr>
              </a:p>
            </p:txBody>
          </p:sp>
        </p:grpSp>
        <p:grpSp>
          <p:nvGrpSpPr>
            <p:cNvPr id="982" name="Google Shape;982;p117"/>
            <p:cNvGrpSpPr/>
            <p:nvPr/>
          </p:nvGrpSpPr>
          <p:grpSpPr>
            <a:xfrm>
              <a:off x="2143125" y="285750"/>
              <a:ext cx="1952700" cy="1428900"/>
              <a:chOff x="0" y="0"/>
              <a:chExt cx="1952700" cy="1428900"/>
            </a:xfrm>
          </p:grpSpPr>
          <p:sp>
            <p:nvSpPr>
              <p:cNvPr id="983" name="Google Shape;983;p117"/>
              <p:cNvSpPr/>
              <p:nvPr/>
            </p:nvSpPr>
            <p:spPr>
              <a:xfrm>
                <a:off x="0" y="0"/>
                <a:ext cx="1952700" cy="1428900"/>
              </a:xfrm>
              <a:prstGeom prst="roundRect">
                <a:avLst>
                  <a:gd name="adj" fmla="val 4000"/>
                </a:avLst>
              </a:prstGeom>
              <a:solidFill>
                <a:srgbClr val="FFFFFF"/>
              </a:solidFill>
              <a:ln w="9525" cap="flat" cmpd="sng">
                <a:solidFill>
                  <a:srgbClr val="D9D3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84" name="Google Shape;984;p117"/>
              <p:cNvSpPr/>
              <p:nvPr/>
            </p:nvSpPr>
            <p:spPr>
              <a:xfrm>
                <a:off x="0" y="0"/>
                <a:ext cx="38100" cy="1428900"/>
              </a:xfrm>
              <a:prstGeom prst="roundRect">
                <a:avLst>
                  <a:gd name="adj" fmla="val 50000"/>
                </a:avLst>
              </a:prstGeom>
              <a:solidFill>
                <a:srgbClr val="F47C55"/>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85" name="Google Shape;985;p117"/>
              <p:cNvSpPr txBox="1"/>
              <p:nvPr/>
            </p:nvSpPr>
            <p:spPr>
              <a:xfrm>
                <a:off x="142875" y="142875"/>
                <a:ext cx="1666800" cy="19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100" b="1">
                    <a:solidFill>
                      <a:srgbClr val="F47C55"/>
                    </a:solidFill>
                    <a:latin typeface="Roboto"/>
                    <a:ea typeface="Roboto"/>
                    <a:cs typeface="Roboto"/>
                    <a:sym typeface="Roboto"/>
                  </a:rPr>
                  <a:t>02. Find vendors</a:t>
                </a:r>
                <a:endParaRPr sz="1100" b="1" dirty="0">
                  <a:solidFill>
                    <a:srgbClr val="F47C55"/>
                  </a:solidFill>
                  <a:latin typeface="Roboto"/>
                  <a:ea typeface="Roboto"/>
                  <a:cs typeface="Roboto"/>
                  <a:sym typeface="Roboto"/>
                </a:endParaRPr>
              </a:p>
            </p:txBody>
          </p:sp>
          <p:grpSp>
            <p:nvGrpSpPr>
              <p:cNvPr id="986" name="Google Shape;986;p117"/>
              <p:cNvGrpSpPr/>
              <p:nvPr/>
            </p:nvGrpSpPr>
            <p:grpSpPr>
              <a:xfrm>
                <a:off x="142875" y="381000"/>
                <a:ext cx="476400" cy="171600"/>
                <a:chOff x="0" y="0"/>
                <a:chExt cx="476400" cy="171600"/>
              </a:xfrm>
            </p:grpSpPr>
            <p:sp>
              <p:nvSpPr>
                <p:cNvPr id="987" name="Google Shape;987;p117"/>
                <p:cNvSpPr/>
                <p:nvPr/>
              </p:nvSpPr>
              <p:spPr>
                <a:xfrm>
                  <a:off x="0" y="0"/>
                  <a:ext cx="476400" cy="171600"/>
                </a:xfrm>
                <a:prstGeom prst="roundRect">
                  <a:avLst>
                    <a:gd name="adj" fmla="val 16666"/>
                  </a:avLst>
                </a:prstGeom>
                <a:solidFill>
                  <a:srgbClr val="FFF0EA"/>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88" name="Google Shape;988;p117"/>
                <p:cNvSpPr txBox="1"/>
                <p:nvPr/>
              </p:nvSpPr>
              <p:spPr>
                <a:xfrm>
                  <a:off x="0" y="0"/>
                  <a:ext cx="476400" cy="17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00" b="1">
                      <a:solidFill>
                        <a:srgbClr val="F47C55"/>
                      </a:solidFill>
                      <a:latin typeface="Roboto"/>
                      <a:ea typeface="Roboto"/>
                      <a:cs typeface="Roboto"/>
                      <a:sym typeface="Roboto"/>
                    </a:rPr>
                    <a:t>ASN</a:t>
                  </a:r>
                  <a:endParaRPr sz="700" b="1" dirty="0">
                    <a:solidFill>
                      <a:srgbClr val="F47C55"/>
                    </a:solidFill>
                    <a:latin typeface="Roboto"/>
                    <a:ea typeface="Roboto"/>
                    <a:cs typeface="Roboto"/>
                    <a:sym typeface="Roboto"/>
                  </a:endParaRPr>
                </a:p>
              </p:txBody>
            </p:sp>
          </p:grpSp>
          <p:sp>
            <p:nvSpPr>
              <p:cNvPr id="989" name="Google Shape;989;p117"/>
              <p:cNvSpPr txBox="1"/>
              <p:nvPr/>
            </p:nvSpPr>
            <p:spPr>
              <a:xfrm>
                <a:off x="142875" y="647700"/>
                <a:ext cx="1666800" cy="66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rgbClr val="374151"/>
                    </a:solidFill>
                    <a:latin typeface="Roboto"/>
                    <a:ea typeface="Roboto"/>
                    <a:cs typeface="Roboto"/>
                    <a:sym typeface="Roboto"/>
                  </a:rPr>
                  <a:t>Search contracts and vendors qualified to support services.</a:t>
                </a:r>
                <a:endParaRPr sz="900" dirty="0">
                  <a:solidFill>
                    <a:srgbClr val="374151"/>
                  </a:solidFill>
                  <a:latin typeface="Roboto"/>
                  <a:ea typeface="Roboto"/>
                  <a:cs typeface="Roboto"/>
                  <a:sym typeface="Roboto"/>
                </a:endParaRPr>
              </a:p>
            </p:txBody>
          </p:sp>
        </p:grpSp>
        <p:grpSp>
          <p:nvGrpSpPr>
            <p:cNvPr id="990" name="Google Shape;990;p117"/>
            <p:cNvGrpSpPr/>
            <p:nvPr/>
          </p:nvGrpSpPr>
          <p:grpSpPr>
            <a:xfrm>
              <a:off x="4286250" y="285750"/>
              <a:ext cx="1952700" cy="1428900"/>
              <a:chOff x="0" y="0"/>
              <a:chExt cx="1952700" cy="1428900"/>
            </a:xfrm>
          </p:grpSpPr>
          <p:sp>
            <p:nvSpPr>
              <p:cNvPr id="991" name="Google Shape;991;p117"/>
              <p:cNvSpPr/>
              <p:nvPr/>
            </p:nvSpPr>
            <p:spPr>
              <a:xfrm>
                <a:off x="0" y="0"/>
                <a:ext cx="1952700" cy="1428900"/>
              </a:xfrm>
              <a:prstGeom prst="roundRect">
                <a:avLst>
                  <a:gd name="adj" fmla="val 4000"/>
                </a:avLst>
              </a:prstGeom>
              <a:solidFill>
                <a:srgbClr val="FFFFFF"/>
              </a:solidFill>
              <a:ln w="9525" cap="flat" cmpd="sng">
                <a:solidFill>
                  <a:srgbClr val="D9D3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92" name="Google Shape;992;p117"/>
              <p:cNvSpPr/>
              <p:nvPr/>
            </p:nvSpPr>
            <p:spPr>
              <a:xfrm>
                <a:off x="0" y="0"/>
                <a:ext cx="38100" cy="1428900"/>
              </a:xfrm>
              <a:prstGeom prst="roundRect">
                <a:avLst>
                  <a:gd name="adj" fmla="val 50000"/>
                </a:avLst>
              </a:prstGeom>
              <a:solidFill>
                <a:srgbClr val="2E7D68"/>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93" name="Google Shape;993;p117"/>
              <p:cNvSpPr txBox="1"/>
              <p:nvPr/>
            </p:nvSpPr>
            <p:spPr>
              <a:xfrm>
                <a:off x="142875" y="142875"/>
                <a:ext cx="1666800" cy="19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100" b="1">
                    <a:solidFill>
                      <a:srgbClr val="2E7D68"/>
                    </a:solidFill>
                    <a:latin typeface="Roboto"/>
                    <a:ea typeface="Roboto"/>
                    <a:cs typeface="Roboto"/>
                    <a:sym typeface="Roboto"/>
                  </a:rPr>
                  <a:t>03. Build IGCE</a:t>
                </a:r>
                <a:endParaRPr sz="1100" b="1" dirty="0">
                  <a:solidFill>
                    <a:srgbClr val="2E7D68"/>
                  </a:solidFill>
                  <a:latin typeface="Roboto"/>
                  <a:ea typeface="Roboto"/>
                  <a:cs typeface="Roboto"/>
                  <a:sym typeface="Roboto"/>
                </a:endParaRPr>
              </a:p>
            </p:txBody>
          </p:sp>
          <p:grpSp>
            <p:nvGrpSpPr>
              <p:cNvPr id="994" name="Google Shape;994;p117"/>
              <p:cNvGrpSpPr/>
              <p:nvPr/>
            </p:nvGrpSpPr>
            <p:grpSpPr>
              <a:xfrm>
                <a:off x="142875" y="381000"/>
                <a:ext cx="762000" cy="171600"/>
                <a:chOff x="0" y="0"/>
                <a:chExt cx="762000" cy="171600"/>
              </a:xfrm>
            </p:grpSpPr>
            <p:sp>
              <p:nvSpPr>
                <p:cNvPr id="995" name="Google Shape;995;p117"/>
                <p:cNvSpPr/>
                <p:nvPr/>
              </p:nvSpPr>
              <p:spPr>
                <a:xfrm>
                  <a:off x="0" y="0"/>
                  <a:ext cx="762000" cy="171600"/>
                </a:xfrm>
                <a:prstGeom prst="roundRect">
                  <a:avLst>
                    <a:gd name="adj" fmla="val 16666"/>
                  </a:avLst>
                </a:prstGeom>
                <a:solidFill>
                  <a:srgbClr val="E8F5E9"/>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996" name="Google Shape;996;p117"/>
                <p:cNvSpPr txBox="1"/>
                <p:nvPr/>
              </p:nvSpPr>
              <p:spPr>
                <a:xfrm>
                  <a:off x="0" y="0"/>
                  <a:ext cx="762000" cy="17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00" b="1">
                      <a:solidFill>
                        <a:srgbClr val="2E7D68"/>
                      </a:solidFill>
                      <a:latin typeface="Roboto"/>
                      <a:ea typeface="Roboto"/>
                      <a:cs typeface="Roboto"/>
                      <a:sym typeface="Roboto"/>
                    </a:rPr>
                    <a:t>CALC+ IGCE</a:t>
                  </a:r>
                  <a:endParaRPr sz="700" b="1" dirty="0">
                    <a:solidFill>
                      <a:srgbClr val="2E7D68"/>
                    </a:solidFill>
                    <a:latin typeface="Roboto"/>
                    <a:ea typeface="Roboto"/>
                    <a:cs typeface="Roboto"/>
                    <a:sym typeface="Roboto"/>
                  </a:endParaRPr>
                </a:p>
              </p:txBody>
            </p:sp>
          </p:grpSp>
          <p:sp>
            <p:nvSpPr>
              <p:cNvPr id="997" name="Google Shape;997;p117"/>
              <p:cNvSpPr txBox="1"/>
              <p:nvPr/>
            </p:nvSpPr>
            <p:spPr>
              <a:xfrm>
                <a:off x="142875" y="647700"/>
                <a:ext cx="1666800" cy="66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rgbClr val="374151"/>
                    </a:solidFill>
                    <a:latin typeface="Roboto"/>
                    <a:ea typeface="Roboto"/>
                    <a:cs typeface="Roboto"/>
                    <a:sym typeface="Roboto"/>
                  </a:rPr>
                  <a:t>Create an estimate for labor categories and related support needs.</a:t>
                </a:r>
                <a:endParaRPr sz="900" dirty="0">
                  <a:solidFill>
                    <a:srgbClr val="374151"/>
                  </a:solidFill>
                  <a:latin typeface="Roboto"/>
                  <a:ea typeface="Roboto"/>
                  <a:cs typeface="Roboto"/>
                  <a:sym typeface="Roboto"/>
                </a:endParaRPr>
              </a:p>
            </p:txBody>
          </p:sp>
        </p:grpSp>
        <p:grpSp>
          <p:nvGrpSpPr>
            <p:cNvPr id="998" name="Google Shape;998;p117"/>
            <p:cNvGrpSpPr/>
            <p:nvPr/>
          </p:nvGrpSpPr>
          <p:grpSpPr>
            <a:xfrm>
              <a:off x="6429375" y="285750"/>
              <a:ext cx="1952700" cy="1428900"/>
              <a:chOff x="0" y="0"/>
              <a:chExt cx="1952700" cy="1428900"/>
            </a:xfrm>
          </p:grpSpPr>
          <p:sp>
            <p:nvSpPr>
              <p:cNvPr id="999" name="Google Shape;999;p117"/>
              <p:cNvSpPr/>
              <p:nvPr/>
            </p:nvSpPr>
            <p:spPr>
              <a:xfrm>
                <a:off x="0" y="0"/>
                <a:ext cx="1952700" cy="1428900"/>
              </a:xfrm>
              <a:prstGeom prst="roundRect">
                <a:avLst>
                  <a:gd name="adj" fmla="val 4000"/>
                </a:avLst>
              </a:prstGeom>
              <a:solidFill>
                <a:srgbClr val="FFFFFF"/>
              </a:solidFill>
              <a:ln w="9525" cap="flat" cmpd="sng">
                <a:solidFill>
                  <a:srgbClr val="D9D3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1000" name="Google Shape;1000;p117"/>
              <p:cNvSpPr/>
              <p:nvPr/>
            </p:nvSpPr>
            <p:spPr>
              <a:xfrm>
                <a:off x="0" y="0"/>
                <a:ext cx="38100" cy="1428900"/>
              </a:xfrm>
              <a:prstGeom prst="roundRect">
                <a:avLst>
                  <a:gd name="adj" fmla="val 50000"/>
                </a:avLst>
              </a:prstGeom>
              <a:solidFill>
                <a:srgbClr val="28146B"/>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1001" name="Google Shape;1001;p117"/>
              <p:cNvSpPr txBox="1"/>
              <p:nvPr/>
            </p:nvSpPr>
            <p:spPr>
              <a:xfrm>
                <a:off x="142875" y="142875"/>
                <a:ext cx="1666800" cy="19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100" b="1">
                    <a:solidFill>
                      <a:srgbClr val="28146B"/>
                    </a:solidFill>
                    <a:latin typeface="Roboto"/>
                    <a:ea typeface="Roboto"/>
                    <a:cs typeface="Roboto"/>
                    <a:sym typeface="Roboto"/>
                  </a:rPr>
                  <a:t>04. Enhance with SI</a:t>
                </a:r>
                <a:endParaRPr sz="1100" b="1" dirty="0">
                  <a:solidFill>
                    <a:srgbClr val="28146B"/>
                  </a:solidFill>
                  <a:latin typeface="Roboto"/>
                  <a:ea typeface="Roboto"/>
                  <a:cs typeface="Roboto"/>
                  <a:sym typeface="Roboto"/>
                </a:endParaRPr>
              </a:p>
            </p:txBody>
          </p:sp>
          <p:grpSp>
            <p:nvGrpSpPr>
              <p:cNvPr id="1002" name="Google Shape;1002;p117"/>
              <p:cNvGrpSpPr/>
              <p:nvPr/>
            </p:nvGrpSpPr>
            <p:grpSpPr>
              <a:xfrm>
                <a:off x="142875" y="381000"/>
                <a:ext cx="857400" cy="171600"/>
                <a:chOff x="0" y="0"/>
                <a:chExt cx="857400" cy="171600"/>
              </a:xfrm>
            </p:grpSpPr>
            <p:sp>
              <p:nvSpPr>
                <p:cNvPr id="1003" name="Google Shape;1003;p117"/>
                <p:cNvSpPr/>
                <p:nvPr/>
              </p:nvSpPr>
              <p:spPr>
                <a:xfrm>
                  <a:off x="0" y="0"/>
                  <a:ext cx="857400" cy="171600"/>
                </a:xfrm>
                <a:prstGeom prst="roundRect">
                  <a:avLst>
                    <a:gd name="adj" fmla="val 16666"/>
                  </a:avLst>
                </a:prstGeom>
                <a:solidFill>
                  <a:srgbClr val="ECEAF6"/>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1004" name="Google Shape;1004;p117"/>
                <p:cNvSpPr txBox="1"/>
                <p:nvPr/>
              </p:nvSpPr>
              <p:spPr>
                <a:xfrm>
                  <a:off x="0" y="0"/>
                  <a:ext cx="857400" cy="17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00" b="1">
                      <a:solidFill>
                        <a:srgbClr val="28146B"/>
                      </a:solidFill>
                      <a:latin typeface="Roboto"/>
                      <a:ea typeface="Roboto"/>
                      <a:cs typeface="Roboto"/>
                      <a:sym typeface="Roboto"/>
                    </a:rPr>
                    <a:t>Prompt support</a:t>
                  </a:r>
                  <a:endParaRPr sz="700" b="1" dirty="0">
                    <a:solidFill>
                      <a:srgbClr val="28146B"/>
                    </a:solidFill>
                    <a:latin typeface="Roboto"/>
                    <a:ea typeface="Roboto"/>
                    <a:cs typeface="Roboto"/>
                    <a:sym typeface="Roboto"/>
                  </a:endParaRPr>
                </a:p>
              </p:txBody>
            </p:sp>
          </p:grpSp>
          <p:sp>
            <p:nvSpPr>
              <p:cNvPr id="1005" name="Google Shape;1005;p117"/>
              <p:cNvSpPr txBox="1"/>
              <p:nvPr/>
            </p:nvSpPr>
            <p:spPr>
              <a:xfrm>
                <a:off x="142875" y="647700"/>
                <a:ext cx="1666800" cy="66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rgbClr val="374151"/>
                    </a:solidFill>
                    <a:latin typeface="Roboto"/>
                    <a:ea typeface="Roboto"/>
                    <a:cs typeface="Roboto"/>
                    <a:sym typeface="Roboto"/>
                  </a:rPr>
                  <a:t>Use prompts to summarize findings, pressure-test assumptions, and strengthen documentation.</a:t>
                </a:r>
                <a:endParaRPr sz="900" dirty="0">
                  <a:solidFill>
                    <a:srgbClr val="374151"/>
                  </a:solidFill>
                  <a:latin typeface="Roboto"/>
                  <a:ea typeface="Roboto"/>
                  <a:cs typeface="Roboto"/>
                  <a:sym typeface="Roboto"/>
                </a:endParaRPr>
              </a:p>
            </p:txBody>
          </p:sp>
        </p:grpSp>
      </p:grpSp>
      <p:grpSp>
        <p:nvGrpSpPr>
          <p:cNvPr id="1006" name="Google Shape;1006;p117" descr="The image displays the text information: &quot;Outcome equals a stronger market research package and IGCE that the contracting team can review, challenge, and refine.&quot;"/>
          <p:cNvGrpSpPr/>
          <p:nvPr/>
        </p:nvGrpSpPr>
        <p:grpSpPr>
          <a:xfrm>
            <a:off x="381000" y="4267200"/>
            <a:ext cx="8382000" cy="495300"/>
            <a:chOff x="0" y="0"/>
            <a:chExt cx="8382000" cy="495300"/>
          </a:xfrm>
        </p:grpSpPr>
        <p:sp>
          <p:nvSpPr>
            <p:cNvPr id="1007" name="Google Shape;1007;p117"/>
            <p:cNvSpPr/>
            <p:nvPr/>
          </p:nvSpPr>
          <p:spPr>
            <a:xfrm>
              <a:off x="0" y="0"/>
              <a:ext cx="8382000" cy="495300"/>
            </a:xfrm>
            <a:prstGeom prst="roundRect">
              <a:avLst>
                <a:gd name="adj" fmla="val 11538"/>
              </a:avLst>
            </a:prstGeom>
            <a:solidFill>
              <a:srgbClr val="EAF5FC"/>
            </a:solidFill>
            <a:ln w="9525" cap="flat" cmpd="sng">
              <a:solidFill>
                <a:srgbClr val="C9DCEB"/>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1008" name="Google Shape;1008;p117"/>
            <p:cNvSpPr/>
            <p:nvPr/>
          </p:nvSpPr>
          <p:spPr>
            <a:xfrm>
              <a:off x="0" y="0"/>
              <a:ext cx="38100" cy="495300"/>
            </a:xfrm>
            <a:prstGeom prst="roundRect">
              <a:avLst>
                <a:gd name="adj" fmla="val 50000"/>
              </a:avLst>
            </a:prstGeom>
            <a:solidFill>
              <a:srgbClr val="1478B8"/>
            </a:solidFill>
            <a:ln>
              <a:noFill/>
            </a:ln>
          </p:spPr>
          <p:txBody>
            <a:bodyPr spcFirstLastPara="1" wrap="square" lIns="0" tIns="0" rIns="0" bIns="0" anchor="ctr"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1009" name="Google Shape;1009;p117"/>
            <p:cNvSpPr txBox="1"/>
            <p:nvPr/>
          </p:nvSpPr>
          <p:spPr>
            <a:xfrm>
              <a:off x="190500" y="0"/>
              <a:ext cx="80010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050" b="1">
                  <a:solidFill>
                    <a:srgbClr val="28146B"/>
                  </a:solidFill>
                  <a:latin typeface="Roboto"/>
                  <a:ea typeface="Roboto"/>
                  <a:cs typeface="Roboto"/>
                  <a:sym typeface="Roboto"/>
                </a:rPr>
                <a:t>Outcome: </a:t>
              </a:r>
              <a:r>
                <a:rPr lang="en" sz="1050">
                  <a:solidFill>
                    <a:srgbClr val="1E293B"/>
                  </a:solidFill>
                  <a:latin typeface="Roboto"/>
                  <a:ea typeface="Roboto"/>
                  <a:cs typeface="Roboto"/>
                  <a:sym typeface="Roboto"/>
                </a:rPr>
                <a:t>a stronger market research package and IGCE that the contracting team can review, challenge, and refine.</a:t>
              </a:r>
              <a:endParaRPr sz="1050" b="1" dirty="0">
                <a:solidFill>
                  <a:srgbClr val="28146B"/>
                </a:solidFill>
                <a:latin typeface="Roboto"/>
                <a:ea typeface="Roboto"/>
                <a:cs typeface="Roboto"/>
                <a:sym typeface="Roboto"/>
              </a:endParaRPr>
            </a:p>
          </p:txBody>
        </p:sp>
      </p:gr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15"/>
        <p:cNvGrpSpPr/>
        <p:nvPr/>
      </p:nvGrpSpPr>
      <p:grpSpPr>
        <a:xfrm>
          <a:off x="0" y="0"/>
          <a:ext cx="0" cy="0"/>
          <a:chOff x="0" y="0"/>
          <a:chExt cx="0" cy="0"/>
        </a:xfrm>
      </p:grpSpPr>
      <p:sp>
        <p:nvSpPr>
          <p:cNvPr id="2" name="Title 1">
            <a:extLst>
              <a:ext uri="{FF2B5EF4-FFF2-40B4-BE49-F238E27FC236}">
                <a16:creationId xmlns:a16="http://schemas.microsoft.com/office/drawing/2014/main" id="{B9FF3BCE-785E-F327-B93E-ECFE44110709}"/>
              </a:ext>
            </a:extLst>
          </p:cNvPr>
          <p:cNvSpPr>
            <a:spLocks noGrp="1"/>
          </p:cNvSpPr>
          <p:nvPr>
            <p:ph type="title" idx="4294967295"/>
          </p:nvPr>
        </p:nvSpPr>
        <p:spPr>
          <a:xfrm>
            <a:off x="628650" y="-993775"/>
            <a:ext cx="7886700" cy="993775"/>
          </a:xfrm>
          <a:prstGeom prst="rect">
            <a:avLst/>
          </a:prstGeom>
        </p:spPr>
        <p:txBody>
          <a:bodyPr anchor="b"/>
          <a:lstStyle/>
          <a:p>
            <a:r>
              <a:rPr lang="en-US" dirty="0"/>
              <a:t>Follow the Workflow</a:t>
            </a:r>
          </a:p>
        </p:txBody>
      </p:sp>
      <p:sp>
        <p:nvSpPr>
          <p:cNvPr id="1022" name="Google Shape;1022;p118"/>
          <p:cNvSpPr/>
          <p:nvPr/>
        </p:nvSpPr>
        <p:spPr>
          <a:xfrm>
            <a:off x="1872338" y="144064"/>
            <a:ext cx="56922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i="0" u="none" strike="noStrike" cap="none">
                <a:solidFill>
                  <a:srgbClr val="1B1B2F"/>
                </a:solidFill>
                <a:latin typeface="Roboto"/>
                <a:ea typeface="Roboto"/>
                <a:cs typeface="Roboto"/>
                <a:sym typeface="Roboto"/>
              </a:rPr>
              <a:t>Follow the Workflow</a:t>
            </a:r>
            <a:endParaRPr sz="3000" i="0" u="none" strike="noStrike" cap="none" dirty="0">
              <a:solidFill>
                <a:schemeClr val="dk1"/>
              </a:solidFill>
              <a:latin typeface="Roboto"/>
              <a:ea typeface="Roboto"/>
              <a:cs typeface="Roboto"/>
              <a:sym typeface="Roboto"/>
            </a:endParaRPr>
          </a:p>
        </p:txBody>
      </p:sp>
      <p:sp>
        <p:nvSpPr>
          <p:cNvPr id="1016" name="Google Shape;1016;p118">
            <a:extLst>
              <a:ext uri="{C183D7F6-B498-43B3-948B-1728B52AA6E4}">
                <adec:decorative xmlns:adec="http://schemas.microsoft.com/office/drawing/2017/decorative" val="1"/>
              </a:ext>
            </a:extLst>
          </p:cNvPr>
          <p:cNvSpPr/>
          <p:nvPr/>
        </p:nvSpPr>
        <p:spPr>
          <a:xfrm>
            <a:off x="-12" y="56984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17" name="Google Shape;1017;p118">
            <a:extLst>
              <a:ext uri="{C183D7F6-B498-43B3-948B-1728B52AA6E4}">
                <adec:decorative xmlns:adec="http://schemas.microsoft.com/office/drawing/2017/decorative" val="1"/>
              </a:ext>
            </a:extLst>
          </p:cNvPr>
          <p:cNvSpPr/>
          <p:nvPr/>
        </p:nvSpPr>
        <p:spPr>
          <a:xfrm>
            <a:off x="8092656" y="56235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23" name="Google Shape;1023;p118"/>
          <p:cNvSpPr/>
          <p:nvPr/>
        </p:nvSpPr>
        <p:spPr>
          <a:xfrm>
            <a:off x="2103012" y="831101"/>
            <a:ext cx="4938000" cy="164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13B82"/>
              </a:buClr>
              <a:buSzPts val="800"/>
              <a:buFont typeface="Arial"/>
              <a:buNone/>
            </a:pPr>
            <a:r>
              <a:rPr lang="en" sz="1500" b="1" i="0" u="none" strike="noStrike" cap="none">
                <a:solidFill>
                  <a:srgbClr val="513B82"/>
                </a:solidFill>
                <a:latin typeface="Roboto"/>
                <a:ea typeface="Roboto"/>
                <a:cs typeface="Roboto"/>
                <a:sym typeface="Roboto"/>
              </a:rPr>
              <a:t>LIVE EXERCISE</a:t>
            </a:r>
            <a:endParaRPr sz="1500" b="1" i="0" u="none" strike="noStrike" cap="none" dirty="0">
              <a:solidFill>
                <a:schemeClr val="dk1"/>
              </a:solidFill>
              <a:latin typeface="Roboto"/>
              <a:ea typeface="Roboto"/>
              <a:cs typeface="Roboto"/>
              <a:sym typeface="Roboto"/>
            </a:endParaRPr>
          </a:p>
        </p:txBody>
      </p:sp>
      <p:sp>
        <p:nvSpPr>
          <p:cNvPr id="1018" name="Google Shape;1018;p118">
            <a:extLst>
              <a:ext uri="{C183D7F6-B498-43B3-948B-1728B52AA6E4}">
                <adec:decorative xmlns:adec="http://schemas.microsoft.com/office/drawing/2017/decorative" val="1"/>
              </a:ext>
            </a:extLst>
          </p:cNvPr>
          <p:cNvSpPr/>
          <p:nvPr/>
        </p:nvSpPr>
        <p:spPr>
          <a:xfrm rot="1799960">
            <a:off x="8469857" y="802385"/>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24" name="Google Shape;1024;p118"/>
          <p:cNvSpPr/>
          <p:nvPr/>
        </p:nvSpPr>
        <p:spPr>
          <a:xfrm>
            <a:off x="1344200" y="1099867"/>
            <a:ext cx="6748500" cy="246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1400"/>
              <a:buFont typeface="Arial"/>
              <a:buNone/>
            </a:pPr>
            <a:r>
              <a:rPr lang="en" sz="1400" b="1" i="0" u="none" strike="noStrike" cap="none">
                <a:solidFill>
                  <a:srgbClr val="1B1B2F"/>
                </a:solidFill>
                <a:latin typeface="Roboto"/>
                <a:ea typeface="Roboto"/>
                <a:cs typeface="Roboto"/>
                <a:sym typeface="Roboto"/>
              </a:rPr>
              <a:t>For best results, follow along in Buy.GSA.gov while we walk through the example.</a:t>
            </a:r>
            <a:endParaRPr sz="1400" i="0" u="none" strike="noStrike" cap="none" dirty="0">
              <a:solidFill>
                <a:schemeClr val="dk1"/>
              </a:solidFill>
              <a:latin typeface="Roboto"/>
              <a:ea typeface="Roboto"/>
              <a:cs typeface="Roboto"/>
              <a:sym typeface="Roboto"/>
            </a:endParaRPr>
          </a:p>
        </p:txBody>
      </p:sp>
      <p:sp>
        <p:nvSpPr>
          <p:cNvPr id="1019" name="Google Shape;1019;p118">
            <a:extLst>
              <a:ext uri="{C183D7F6-B498-43B3-948B-1728B52AA6E4}">
                <adec:decorative xmlns:adec="http://schemas.microsoft.com/office/drawing/2017/decorative" val="1"/>
              </a:ext>
            </a:extLst>
          </p:cNvPr>
          <p:cNvSpPr/>
          <p:nvPr/>
        </p:nvSpPr>
        <p:spPr>
          <a:xfrm>
            <a:off x="8847056" y="104241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20" name="Google Shape;1020;p118">
            <a:extLst>
              <a:ext uri="{C183D7F6-B498-43B3-948B-1728B52AA6E4}">
                <adec:decorative xmlns:adec="http://schemas.microsoft.com/office/drawing/2017/decorative" val="1"/>
              </a:ext>
            </a:extLst>
          </p:cNvPr>
          <p:cNvSpPr/>
          <p:nvPr/>
        </p:nvSpPr>
        <p:spPr>
          <a:xfrm rot="1799960">
            <a:off x="8298402" y="1303019"/>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25" name="Google Shape;1025;p118"/>
          <p:cNvSpPr/>
          <p:nvPr/>
        </p:nvSpPr>
        <p:spPr>
          <a:xfrm>
            <a:off x="377200" y="1563624"/>
            <a:ext cx="912138" cy="377190"/>
          </a:xfrm>
          <a:prstGeom prst="chevron">
            <a:avLst>
              <a:gd name="adj" fmla="val 50000"/>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Roboto"/>
                <a:ea typeface="Roboto"/>
                <a:cs typeface="Roboto"/>
                <a:sym typeface="Roboto"/>
              </a:rPr>
              <a:t>Open</a:t>
            </a:r>
            <a:endParaRPr sz="900" i="0" u="none" strike="noStrike" cap="none" dirty="0">
              <a:solidFill>
                <a:schemeClr val="dk1"/>
              </a:solidFill>
              <a:latin typeface="Roboto"/>
              <a:ea typeface="Roboto"/>
              <a:cs typeface="Roboto"/>
              <a:sym typeface="Roboto"/>
            </a:endParaRPr>
          </a:p>
        </p:txBody>
      </p:sp>
      <p:sp>
        <p:nvSpPr>
          <p:cNvPr id="1026" name="Google Shape;1026;p118"/>
          <p:cNvSpPr/>
          <p:nvPr/>
        </p:nvSpPr>
        <p:spPr>
          <a:xfrm>
            <a:off x="1344204" y="1563624"/>
            <a:ext cx="912138" cy="377190"/>
          </a:xfrm>
          <a:prstGeom prst="chevron">
            <a:avLst>
              <a:gd name="adj" fmla="val 50000"/>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Find</a:t>
            </a:r>
            <a:endParaRPr sz="900" b="0" i="0" u="none" strike="noStrike" cap="none" dirty="0">
              <a:solidFill>
                <a:schemeClr val="dk1"/>
              </a:solidFill>
              <a:latin typeface="Arial"/>
              <a:ea typeface="Arial"/>
              <a:cs typeface="Arial"/>
              <a:sym typeface="Arial"/>
            </a:endParaRPr>
          </a:p>
        </p:txBody>
      </p:sp>
      <p:sp>
        <p:nvSpPr>
          <p:cNvPr id="1027" name="Google Shape;1027;p118"/>
          <p:cNvSpPr/>
          <p:nvPr/>
        </p:nvSpPr>
        <p:spPr>
          <a:xfrm>
            <a:off x="2311208" y="1563624"/>
            <a:ext cx="912138" cy="377190"/>
          </a:xfrm>
          <a:prstGeom prst="chevron">
            <a:avLst>
              <a:gd name="adj" fmla="val 50000"/>
            </a:avLst>
          </a:prstGeom>
          <a:solidFill>
            <a:srgbClr val="2FB5A8"/>
          </a:solidFill>
          <a:ln w="9525" cap="flat" cmpd="sng">
            <a:solidFill>
              <a:srgbClr val="2FB5A8">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Roboto"/>
                <a:ea typeface="Roboto"/>
                <a:cs typeface="Roboto"/>
                <a:sym typeface="Roboto"/>
              </a:rPr>
              <a:t>Extract</a:t>
            </a:r>
            <a:endParaRPr sz="900" i="0" u="none" strike="noStrike" cap="none" dirty="0">
              <a:solidFill>
                <a:schemeClr val="dk1"/>
              </a:solidFill>
              <a:latin typeface="Roboto"/>
              <a:ea typeface="Roboto"/>
              <a:cs typeface="Roboto"/>
              <a:sym typeface="Roboto"/>
            </a:endParaRPr>
          </a:p>
        </p:txBody>
      </p:sp>
      <p:sp>
        <p:nvSpPr>
          <p:cNvPr id="1028" name="Google Shape;1028;p118"/>
          <p:cNvSpPr/>
          <p:nvPr/>
        </p:nvSpPr>
        <p:spPr>
          <a:xfrm>
            <a:off x="3278211" y="1563624"/>
            <a:ext cx="912138" cy="377190"/>
          </a:xfrm>
          <a:prstGeom prst="chevron">
            <a:avLst>
              <a:gd name="adj" fmla="val 50000"/>
            </a:avLst>
          </a:prstGeom>
          <a:solidFill>
            <a:srgbClr val="2FB5A8"/>
          </a:solidFill>
          <a:ln w="9525" cap="flat" cmpd="sng">
            <a:solidFill>
              <a:srgbClr val="2FB5A8">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Roboto"/>
                <a:ea typeface="Roboto"/>
                <a:cs typeface="Roboto"/>
                <a:sym typeface="Roboto"/>
              </a:rPr>
              <a:t>Sanitize</a:t>
            </a:r>
            <a:endParaRPr sz="900" i="0" u="none" strike="noStrike" cap="none" dirty="0">
              <a:solidFill>
                <a:schemeClr val="dk1"/>
              </a:solidFill>
              <a:latin typeface="Roboto"/>
              <a:ea typeface="Roboto"/>
              <a:cs typeface="Roboto"/>
              <a:sym typeface="Roboto"/>
            </a:endParaRPr>
          </a:p>
        </p:txBody>
      </p:sp>
      <p:sp>
        <p:nvSpPr>
          <p:cNvPr id="1029" name="Google Shape;1029;p118"/>
          <p:cNvSpPr/>
          <p:nvPr/>
        </p:nvSpPr>
        <p:spPr>
          <a:xfrm>
            <a:off x="4245215" y="1563624"/>
            <a:ext cx="912138" cy="377190"/>
          </a:xfrm>
          <a:prstGeom prst="chevron">
            <a:avLst>
              <a:gd name="adj" fmla="val 50000"/>
            </a:avLst>
          </a:prstGeom>
          <a:solidFill>
            <a:srgbClr val="151A33"/>
          </a:solidFill>
          <a:ln w="9525" cap="flat" cmpd="sng">
            <a:solidFill>
              <a:srgbClr val="151A33">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Roboto"/>
                <a:ea typeface="Roboto"/>
                <a:cs typeface="Roboto"/>
                <a:sym typeface="Roboto"/>
              </a:rPr>
              <a:t>Prompt</a:t>
            </a:r>
            <a:endParaRPr sz="900" i="0" u="none" strike="noStrike" cap="none" dirty="0">
              <a:solidFill>
                <a:schemeClr val="dk1"/>
              </a:solidFill>
              <a:latin typeface="Roboto"/>
              <a:ea typeface="Roboto"/>
              <a:cs typeface="Roboto"/>
              <a:sym typeface="Roboto"/>
            </a:endParaRPr>
          </a:p>
        </p:txBody>
      </p:sp>
      <p:sp>
        <p:nvSpPr>
          <p:cNvPr id="1030" name="Google Shape;1030;p118"/>
          <p:cNvSpPr/>
          <p:nvPr/>
        </p:nvSpPr>
        <p:spPr>
          <a:xfrm>
            <a:off x="5212219" y="1563624"/>
            <a:ext cx="912138" cy="377190"/>
          </a:xfrm>
          <a:prstGeom prst="chevron">
            <a:avLst>
              <a:gd name="adj" fmla="val 50000"/>
            </a:avLst>
          </a:prstGeom>
          <a:solidFill>
            <a:srgbClr val="151A33"/>
          </a:solidFill>
          <a:ln w="9525" cap="flat" cmpd="sng">
            <a:solidFill>
              <a:srgbClr val="151A33">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FFFFFF"/>
              </a:buClr>
              <a:buSzPts val="900"/>
              <a:buFont typeface="Arial"/>
              <a:buNone/>
            </a:pPr>
            <a:r>
              <a:rPr lang="en" sz="900" b="1" i="0" u="none" strike="noStrike" cap="none">
                <a:solidFill>
                  <a:srgbClr val="FFFFFF"/>
                </a:solidFill>
                <a:latin typeface="Roboto"/>
                <a:ea typeface="Roboto"/>
                <a:cs typeface="Roboto"/>
                <a:sym typeface="Roboto"/>
              </a:rPr>
              <a:t>Compare</a:t>
            </a:r>
            <a:endParaRPr sz="900" i="0" u="none" strike="noStrike" cap="none" dirty="0">
              <a:solidFill>
                <a:schemeClr val="dk1"/>
              </a:solidFill>
              <a:latin typeface="Roboto"/>
              <a:ea typeface="Roboto"/>
              <a:cs typeface="Roboto"/>
              <a:sym typeface="Roboto"/>
            </a:endParaRPr>
          </a:p>
        </p:txBody>
      </p:sp>
      <p:sp>
        <p:nvSpPr>
          <p:cNvPr id="1031" name="Google Shape;1031;p118"/>
          <p:cNvSpPr/>
          <p:nvPr/>
        </p:nvSpPr>
        <p:spPr>
          <a:xfrm>
            <a:off x="6179223" y="1563624"/>
            <a:ext cx="912138" cy="377190"/>
          </a:xfrm>
          <a:prstGeom prst="chevron">
            <a:avLst>
              <a:gd name="adj" fmla="val 50000"/>
            </a:avLst>
          </a:prstGeom>
          <a:solidFill>
            <a:srgbClr val="F2C14E"/>
          </a:solidFill>
          <a:ln w="9525" cap="flat" cmpd="sng">
            <a:solidFill>
              <a:srgbClr val="F2C14E">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1B1B2F"/>
              </a:buClr>
              <a:buSzPts val="900"/>
              <a:buFont typeface="Arial"/>
              <a:buNone/>
            </a:pPr>
            <a:r>
              <a:rPr lang="en" sz="900" b="1" i="0" u="none" strike="noStrike" cap="none">
                <a:solidFill>
                  <a:srgbClr val="1B1B2F"/>
                </a:solidFill>
                <a:latin typeface="Roboto"/>
                <a:ea typeface="Roboto"/>
                <a:cs typeface="Roboto"/>
                <a:sym typeface="Roboto"/>
              </a:rPr>
              <a:t>Edit</a:t>
            </a:r>
            <a:endParaRPr sz="900" i="0" u="none" strike="noStrike" cap="none" dirty="0">
              <a:solidFill>
                <a:schemeClr val="dk1"/>
              </a:solidFill>
              <a:latin typeface="Roboto"/>
              <a:ea typeface="Roboto"/>
              <a:cs typeface="Roboto"/>
              <a:sym typeface="Roboto"/>
            </a:endParaRPr>
          </a:p>
        </p:txBody>
      </p:sp>
      <p:sp>
        <p:nvSpPr>
          <p:cNvPr id="1032" name="Google Shape;1032;p118"/>
          <p:cNvSpPr/>
          <p:nvPr/>
        </p:nvSpPr>
        <p:spPr>
          <a:xfrm>
            <a:off x="7146226" y="1563624"/>
            <a:ext cx="912138" cy="377190"/>
          </a:xfrm>
          <a:prstGeom prst="chevron">
            <a:avLst>
              <a:gd name="adj" fmla="val 50000"/>
            </a:avLst>
          </a:prstGeom>
          <a:solidFill>
            <a:srgbClr val="F2C14E"/>
          </a:solidFill>
          <a:ln w="9525" cap="flat" cmpd="sng">
            <a:solidFill>
              <a:srgbClr val="F2C14E">
                <a:alpha val="0"/>
              </a:srgbClr>
            </a:solidFill>
            <a:prstDash val="solid"/>
            <a:round/>
            <a:headEnd type="none" w="sm" len="sm"/>
            <a:tailEnd type="none" w="sm" len="sm"/>
          </a:ln>
        </p:spPr>
        <p:txBody>
          <a:bodyPr spcFirstLastPara="1" wrap="square" lIns="275" tIns="275" rIns="275" bIns="275" anchor="ctr" anchorCtr="0">
            <a:noAutofit/>
          </a:bodyPr>
          <a:lstStyle/>
          <a:p>
            <a:pPr marL="0" marR="0" lvl="0" indent="0" algn="ctr" rtl="0">
              <a:spcBef>
                <a:spcPts val="0"/>
              </a:spcBef>
              <a:spcAft>
                <a:spcPts val="0"/>
              </a:spcAft>
              <a:buClr>
                <a:srgbClr val="1B1B2F"/>
              </a:buClr>
              <a:buSzPts val="900"/>
              <a:buFont typeface="Arial"/>
              <a:buNone/>
            </a:pPr>
            <a:r>
              <a:rPr lang="en" sz="900" b="1" i="0" u="none" strike="noStrike" cap="none">
                <a:solidFill>
                  <a:srgbClr val="1B1B2F"/>
                </a:solidFill>
                <a:latin typeface="Roboto"/>
                <a:ea typeface="Roboto"/>
                <a:cs typeface="Roboto"/>
                <a:sym typeface="Roboto"/>
              </a:rPr>
              <a:t>Doc</a:t>
            </a:r>
            <a:endParaRPr sz="900" i="0" u="none" strike="noStrike" cap="none" dirty="0">
              <a:solidFill>
                <a:schemeClr val="dk1"/>
              </a:solidFill>
              <a:latin typeface="Roboto"/>
              <a:ea typeface="Roboto"/>
              <a:cs typeface="Roboto"/>
              <a:sym typeface="Roboto"/>
            </a:endParaRPr>
          </a:p>
        </p:txBody>
      </p:sp>
      <p:sp>
        <p:nvSpPr>
          <p:cNvPr id="1021" name="Google Shape;1021;p118">
            <a:extLst>
              <a:ext uri="{C183D7F6-B498-43B3-948B-1728B52AA6E4}">
                <adec:decorative xmlns:adec="http://schemas.microsoft.com/office/drawing/2017/decorative" val="1"/>
              </a:ext>
            </a:extLst>
          </p:cNvPr>
          <p:cNvSpPr/>
          <p:nvPr/>
        </p:nvSpPr>
        <p:spPr>
          <a:xfrm>
            <a:off x="8675601" y="1543050"/>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33" name="Google Shape;1033;p118"/>
          <p:cNvSpPr/>
          <p:nvPr/>
        </p:nvSpPr>
        <p:spPr>
          <a:xfrm>
            <a:off x="493789" y="2142784"/>
            <a:ext cx="288000" cy="288000"/>
          </a:xfrm>
          <a:prstGeom prst="ellipse">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100"/>
              <a:buFont typeface="Arial"/>
              <a:buNone/>
            </a:pPr>
            <a:r>
              <a:rPr lang="en" sz="1900" b="1" i="0" u="none" strike="noStrike" cap="none">
                <a:solidFill>
                  <a:srgbClr val="FFFFFF"/>
                </a:solidFill>
                <a:latin typeface="Roboto"/>
                <a:ea typeface="Roboto"/>
                <a:cs typeface="Roboto"/>
                <a:sym typeface="Roboto"/>
              </a:rPr>
              <a:t>1</a:t>
            </a:r>
            <a:endParaRPr sz="1900" i="0" u="none" strike="noStrike" cap="none" dirty="0">
              <a:solidFill>
                <a:schemeClr val="dk1"/>
              </a:solidFill>
              <a:latin typeface="Roboto"/>
              <a:ea typeface="Roboto"/>
              <a:cs typeface="Roboto"/>
              <a:sym typeface="Roboto"/>
            </a:endParaRPr>
          </a:p>
        </p:txBody>
      </p:sp>
      <p:sp>
        <p:nvSpPr>
          <p:cNvPr id="1034" name="Google Shape;1034;p118"/>
          <p:cNvSpPr/>
          <p:nvPr/>
        </p:nvSpPr>
        <p:spPr>
          <a:xfrm>
            <a:off x="850415" y="2135926"/>
            <a:ext cx="3175200" cy="1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200"/>
              <a:buFont typeface="Arial"/>
              <a:buNone/>
            </a:pPr>
            <a:r>
              <a:rPr lang="en" sz="2000" b="1" i="0" u="none" strike="noStrike" cap="none">
                <a:solidFill>
                  <a:srgbClr val="1B1B2F"/>
                </a:solidFill>
                <a:latin typeface="Roboto"/>
                <a:ea typeface="Roboto"/>
                <a:cs typeface="Roboto"/>
                <a:sym typeface="Roboto"/>
              </a:rPr>
              <a:t>Choose the foundation</a:t>
            </a:r>
            <a:endParaRPr sz="2000" i="0" u="none" strike="noStrike" cap="none" dirty="0">
              <a:solidFill>
                <a:schemeClr val="dk1"/>
              </a:solidFill>
              <a:latin typeface="Roboto"/>
              <a:ea typeface="Roboto"/>
              <a:cs typeface="Roboto"/>
              <a:sym typeface="Roboto"/>
            </a:endParaRPr>
          </a:p>
        </p:txBody>
      </p:sp>
      <p:sp>
        <p:nvSpPr>
          <p:cNvPr id="1036" name="Google Shape;1036;p118"/>
          <p:cNvSpPr/>
          <p:nvPr/>
        </p:nvSpPr>
        <p:spPr>
          <a:xfrm>
            <a:off x="4629273" y="2142784"/>
            <a:ext cx="288000" cy="288000"/>
          </a:xfrm>
          <a:prstGeom prst="ellipse">
            <a:avLst/>
          </a:prstGeom>
          <a:solidFill>
            <a:srgbClr val="2FB5A8"/>
          </a:solidFill>
          <a:ln w="9525" cap="flat" cmpd="sng">
            <a:solidFill>
              <a:srgbClr val="2FB5A8">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100"/>
              <a:buFont typeface="Arial"/>
              <a:buNone/>
            </a:pPr>
            <a:r>
              <a:rPr lang="en" sz="1900" b="1" i="0" u="none" strike="noStrike" cap="none">
                <a:solidFill>
                  <a:srgbClr val="FFFFFF"/>
                </a:solidFill>
                <a:latin typeface="Roboto"/>
                <a:ea typeface="Roboto"/>
                <a:cs typeface="Roboto"/>
                <a:sym typeface="Roboto"/>
              </a:rPr>
              <a:t>2</a:t>
            </a:r>
            <a:endParaRPr sz="1900" i="0" u="none" strike="noStrike" cap="none" dirty="0">
              <a:solidFill>
                <a:schemeClr val="dk1"/>
              </a:solidFill>
              <a:latin typeface="Roboto"/>
              <a:ea typeface="Roboto"/>
              <a:cs typeface="Roboto"/>
              <a:sym typeface="Roboto"/>
            </a:endParaRPr>
          </a:p>
        </p:txBody>
      </p:sp>
      <p:sp>
        <p:nvSpPr>
          <p:cNvPr id="1037" name="Google Shape;1037;p118"/>
          <p:cNvSpPr/>
          <p:nvPr/>
        </p:nvSpPr>
        <p:spPr>
          <a:xfrm>
            <a:off x="4985899" y="2135926"/>
            <a:ext cx="3243900" cy="1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200"/>
              <a:buFont typeface="Arial"/>
              <a:buNone/>
            </a:pPr>
            <a:r>
              <a:rPr lang="en" sz="2000" b="1" i="0" u="none" strike="noStrike" cap="none">
                <a:solidFill>
                  <a:srgbClr val="1B1B2F"/>
                </a:solidFill>
                <a:latin typeface="Roboto"/>
                <a:ea typeface="Roboto"/>
                <a:cs typeface="Roboto"/>
                <a:sym typeface="Roboto"/>
              </a:rPr>
              <a:t>Pull the right data</a:t>
            </a:r>
            <a:endParaRPr sz="2000" i="0" u="none" strike="noStrike" cap="none" dirty="0">
              <a:solidFill>
                <a:schemeClr val="dk1"/>
              </a:solidFill>
              <a:latin typeface="Roboto"/>
              <a:ea typeface="Roboto"/>
              <a:cs typeface="Roboto"/>
              <a:sym typeface="Roboto"/>
            </a:endParaRPr>
          </a:p>
        </p:txBody>
      </p:sp>
      <p:sp>
        <p:nvSpPr>
          <p:cNvPr id="1035" name="Google Shape;1035;p118"/>
          <p:cNvSpPr/>
          <p:nvPr/>
        </p:nvSpPr>
        <p:spPr>
          <a:xfrm>
            <a:off x="850415" y="2334808"/>
            <a:ext cx="3175200" cy="425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00"/>
              <a:buFont typeface="Arial"/>
              <a:buNone/>
            </a:pPr>
            <a:r>
              <a:rPr lang="en" sz="1500" i="0" u="none" strike="noStrike" cap="none">
                <a:solidFill>
                  <a:srgbClr val="344054"/>
                </a:solidFill>
                <a:latin typeface="Roboto"/>
                <a:ea typeface="Roboto"/>
                <a:cs typeface="Roboto"/>
                <a:sym typeface="Roboto"/>
              </a:rPr>
              <a:t>Use your own requirement, or start with a prepared workbook/extract to keep the exercise moving.</a:t>
            </a:r>
            <a:endParaRPr sz="1500" i="0" u="none" strike="noStrike" cap="none" dirty="0">
              <a:solidFill>
                <a:schemeClr val="dk1"/>
              </a:solidFill>
              <a:latin typeface="Roboto"/>
              <a:ea typeface="Roboto"/>
              <a:cs typeface="Roboto"/>
              <a:sym typeface="Roboto"/>
            </a:endParaRPr>
          </a:p>
        </p:txBody>
      </p:sp>
      <p:sp>
        <p:nvSpPr>
          <p:cNvPr id="1038" name="Google Shape;1038;p118"/>
          <p:cNvSpPr/>
          <p:nvPr/>
        </p:nvSpPr>
        <p:spPr>
          <a:xfrm>
            <a:off x="4985899" y="2334808"/>
            <a:ext cx="3243900" cy="425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00"/>
              <a:buFont typeface="Arial"/>
              <a:buNone/>
            </a:pPr>
            <a:r>
              <a:rPr lang="en" sz="1700" i="0" u="none" strike="noStrike" cap="none">
                <a:solidFill>
                  <a:srgbClr val="344054"/>
                </a:solidFill>
                <a:latin typeface="Roboto"/>
                <a:ea typeface="Roboto"/>
                <a:cs typeface="Roboto"/>
                <a:sym typeface="Roboto"/>
              </a:rPr>
              <a:t>Focus on comparable labor titles, levels, locations, qualifications, and unit pricing fields.</a:t>
            </a:r>
            <a:endParaRPr sz="1700" i="0" u="none" strike="noStrike" cap="none" dirty="0">
              <a:solidFill>
                <a:schemeClr val="dk1"/>
              </a:solidFill>
              <a:latin typeface="Roboto"/>
              <a:ea typeface="Roboto"/>
              <a:cs typeface="Roboto"/>
              <a:sym typeface="Roboto"/>
            </a:endParaRPr>
          </a:p>
        </p:txBody>
      </p:sp>
      <p:sp>
        <p:nvSpPr>
          <p:cNvPr id="1039" name="Google Shape;1039;p118"/>
          <p:cNvSpPr/>
          <p:nvPr/>
        </p:nvSpPr>
        <p:spPr>
          <a:xfrm>
            <a:off x="466464" y="3211473"/>
            <a:ext cx="288000" cy="288000"/>
          </a:xfrm>
          <a:prstGeom prst="ellipse">
            <a:avLst/>
          </a:prstGeom>
          <a:solidFill>
            <a:srgbClr val="151A33"/>
          </a:solidFill>
          <a:ln w="9525" cap="flat" cmpd="sng">
            <a:solidFill>
              <a:srgbClr val="151A33">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100"/>
              <a:buFont typeface="Arial"/>
              <a:buNone/>
            </a:pPr>
            <a:r>
              <a:rPr lang="en" sz="1900" b="1" i="0" u="none" strike="noStrike" cap="none">
                <a:solidFill>
                  <a:srgbClr val="FFFFFF"/>
                </a:solidFill>
                <a:latin typeface="Roboto"/>
                <a:ea typeface="Roboto"/>
                <a:cs typeface="Roboto"/>
                <a:sym typeface="Roboto"/>
              </a:rPr>
              <a:t>3</a:t>
            </a:r>
            <a:endParaRPr sz="1900" i="0" u="none" strike="noStrike" cap="none" dirty="0">
              <a:solidFill>
                <a:schemeClr val="dk1"/>
              </a:solidFill>
              <a:latin typeface="Roboto"/>
              <a:ea typeface="Roboto"/>
              <a:cs typeface="Roboto"/>
              <a:sym typeface="Roboto"/>
            </a:endParaRPr>
          </a:p>
        </p:txBody>
      </p:sp>
      <p:sp>
        <p:nvSpPr>
          <p:cNvPr id="1040" name="Google Shape;1040;p118"/>
          <p:cNvSpPr/>
          <p:nvPr/>
        </p:nvSpPr>
        <p:spPr>
          <a:xfrm>
            <a:off x="823090" y="3204615"/>
            <a:ext cx="3175200" cy="1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200"/>
              <a:buFont typeface="Arial"/>
              <a:buNone/>
            </a:pPr>
            <a:r>
              <a:rPr lang="en" sz="2000" b="1" i="0" u="none" strike="noStrike" cap="none">
                <a:solidFill>
                  <a:srgbClr val="1B1B2F"/>
                </a:solidFill>
                <a:latin typeface="Roboto"/>
                <a:ea typeface="Roboto"/>
                <a:cs typeface="Roboto"/>
                <a:sym typeface="Roboto"/>
              </a:rPr>
              <a:t>Remove sensitive fields</a:t>
            </a:r>
            <a:endParaRPr sz="2000" i="0" u="none" strike="noStrike" cap="none" dirty="0">
              <a:solidFill>
                <a:schemeClr val="dk1"/>
              </a:solidFill>
              <a:latin typeface="Roboto"/>
              <a:ea typeface="Roboto"/>
              <a:cs typeface="Roboto"/>
              <a:sym typeface="Roboto"/>
            </a:endParaRPr>
          </a:p>
        </p:txBody>
      </p:sp>
      <p:sp>
        <p:nvSpPr>
          <p:cNvPr id="1042" name="Google Shape;1042;p118"/>
          <p:cNvSpPr/>
          <p:nvPr/>
        </p:nvSpPr>
        <p:spPr>
          <a:xfrm>
            <a:off x="4629273" y="3163358"/>
            <a:ext cx="288000" cy="288000"/>
          </a:xfrm>
          <a:prstGeom prst="ellipse">
            <a:avLst/>
          </a:prstGeom>
          <a:solidFill>
            <a:srgbClr val="F2C14E"/>
          </a:solidFill>
          <a:ln w="9525" cap="flat" cmpd="sng">
            <a:solidFill>
              <a:srgbClr val="F2C14E">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100"/>
              <a:buFont typeface="Arial"/>
              <a:buNone/>
            </a:pPr>
            <a:r>
              <a:rPr lang="en" sz="1900" b="1" i="0" u="none" strike="noStrike" cap="none">
                <a:solidFill>
                  <a:srgbClr val="FFFFFF"/>
                </a:solidFill>
                <a:latin typeface="Roboto"/>
                <a:ea typeface="Roboto"/>
                <a:cs typeface="Roboto"/>
                <a:sym typeface="Roboto"/>
              </a:rPr>
              <a:t>4</a:t>
            </a:r>
            <a:endParaRPr sz="1900" i="0" u="none" strike="noStrike" cap="none" dirty="0">
              <a:solidFill>
                <a:schemeClr val="dk1"/>
              </a:solidFill>
              <a:latin typeface="Roboto"/>
              <a:ea typeface="Roboto"/>
              <a:cs typeface="Roboto"/>
              <a:sym typeface="Roboto"/>
            </a:endParaRPr>
          </a:p>
        </p:txBody>
      </p:sp>
      <p:sp>
        <p:nvSpPr>
          <p:cNvPr id="1043" name="Google Shape;1043;p118"/>
          <p:cNvSpPr/>
          <p:nvPr/>
        </p:nvSpPr>
        <p:spPr>
          <a:xfrm>
            <a:off x="4985899" y="3156500"/>
            <a:ext cx="3243900" cy="1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200"/>
              <a:buFont typeface="Arial"/>
              <a:buNone/>
            </a:pPr>
            <a:r>
              <a:rPr lang="en" sz="2000" b="1" i="0" u="none" strike="noStrike" cap="none">
                <a:solidFill>
                  <a:srgbClr val="1B1B2F"/>
                </a:solidFill>
                <a:latin typeface="Roboto"/>
                <a:ea typeface="Roboto"/>
                <a:cs typeface="Roboto"/>
                <a:sym typeface="Roboto"/>
              </a:rPr>
              <a:t>Use the prompt template</a:t>
            </a:r>
            <a:endParaRPr sz="2000" i="0" u="none" strike="noStrike" cap="none" dirty="0">
              <a:solidFill>
                <a:schemeClr val="dk1"/>
              </a:solidFill>
              <a:latin typeface="Roboto"/>
              <a:ea typeface="Roboto"/>
              <a:cs typeface="Roboto"/>
              <a:sym typeface="Roboto"/>
            </a:endParaRPr>
          </a:p>
        </p:txBody>
      </p:sp>
      <p:sp>
        <p:nvSpPr>
          <p:cNvPr id="1041" name="Google Shape;1041;p118"/>
          <p:cNvSpPr/>
          <p:nvPr/>
        </p:nvSpPr>
        <p:spPr>
          <a:xfrm>
            <a:off x="823090" y="3403497"/>
            <a:ext cx="3175200" cy="425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00"/>
              <a:buFont typeface="Arial"/>
              <a:buNone/>
            </a:pPr>
            <a:r>
              <a:rPr lang="en" sz="1500" i="0" u="none" strike="noStrike" cap="none">
                <a:solidFill>
                  <a:srgbClr val="344054"/>
                </a:solidFill>
                <a:latin typeface="Roboto"/>
                <a:ea typeface="Roboto"/>
                <a:cs typeface="Roboto"/>
                <a:sym typeface="Roboto"/>
              </a:rPr>
              <a:t>Delete vendor-identifying, proprietary, procurement-sensitive, or restricted data before using AI.</a:t>
            </a:r>
            <a:endParaRPr sz="1500" i="0" u="none" strike="noStrike" cap="none" dirty="0">
              <a:solidFill>
                <a:schemeClr val="dk1"/>
              </a:solidFill>
              <a:latin typeface="Roboto"/>
              <a:ea typeface="Roboto"/>
              <a:cs typeface="Roboto"/>
              <a:sym typeface="Roboto"/>
            </a:endParaRPr>
          </a:p>
        </p:txBody>
      </p:sp>
      <p:sp>
        <p:nvSpPr>
          <p:cNvPr id="1044" name="Google Shape;1044;p118"/>
          <p:cNvSpPr/>
          <p:nvPr/>
        </p:nvSpPr>
        <p:spPr>
          <a:xfrm>
            <a:off x="4985899" y="3355382"/>
            <a:ext cx="3243900" cy="425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00"/>
              <a:buFont typeface="Arial"/>
              <a:buNone/>
            </a:pPr>
            <a:r>
              <a:rPr lang="en" sz="1700" i="0" u="none" strike="noStrike" cap="none">
                <a:solidFill>
                  <a:srgbClr val="344054"/>
                </a:solidFill>
                <a:latin typeface="Roboto"/>
                <a:ea typeface="Roboto"/>
                <a:cs typeface="Roboto"/>
                <a:sym typeface="Roboto"/>
              </a:rPr>
              <a:t>Run the step-by-step prompt, review the response, then challenge weak assumptions before re-running.</a:t>
            </a:r>
            <a:endParaRPr sz="1700" i="0" u="none" strike="noStrike" cap="none" dirty="0">
              <a:solidFill>
                <a:schemeClr val="dk1"/>
              </a:solidFill>
              <a:latin typeface="Roboto"/>
              <a:ea typeface="Roboto"/>
              <a:cs typeface="Roboto"/>
              <a:sym typeface="Roboto"/>
            </a:endParaRPr>
          </a:p>
        </p:txBody>
      </p:sp>
      <p:sp>
        <p:nvSpPr>
          <p:cNvPr id="1045" name="Google Shape;1045;p118"/>
          <p:cNvSpPr/>
          <p:nvPr/>
        </p:nvSpPr>
        <p:spPr>
          <a:xfrm>
            <a:off x="1467652" y="4673869"/>
            <a:ext cx="617100" cy="1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1000"/>
              <a:buFont typeface="Arial"/>
              <a:buNone/>
            </a:pPr>
            <a:r>
              <a:rPr lang="en" sz="1000" b="1" i="0" u="none" strike="noStrike" cap="none">
                <a:solidFill>
                  <a:srgbClr val="513B82"/>
                </a:solidFill>
                <a:latin typeface="Arial"/>
                <a:ea typeface="Arial"/>
                <a:cs typeface="Arial"/>
                <a:sym typeface="Arial"/>
              </a:rPr>
              <a:t>Pattern:</a:t>
            </a:r>
            <a:endParaRPr sz="1000" b="0" i="0" u="none" strike="noStrike" cap="none" dirty="0">
              <a:solidFill>
                <a:schemeClr val="dk1"/>
              </a:solidFill>
              <a:latin typeface="Arial"/>
              <a:ea typeface="Arial"/>
              <a:cs typeface="Arial"/>
              <a:sym typeface="Arial"/>
            </a:endParaRPr>
          </a:p>
        </p:txBody>
      </p:sp>
      <p:sp>
        <p:nvSpPr>
          <p:cNvPr id="1046" name="Google Shape;1046;p118"/>
          <p:cNvSpPr/>
          <p:nvPr/>
        </p:nvSpPr>
        <p:spPr>
          <a:xfrm>
            <a:off x="2242626" y="4673869"/>
            <a:ext cx="5692200" cy="192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44054"/>
              </a:buClr>
              <a:buSzPts val="1000"/>
              <a:buFont typeface="Arial"/>
              <a:buNone/>
            </a:pPr>
            <a:r>
              <a:rPr lang="en" sz="1000" i="0" u="none" strike="noStrike" cap="none">
                <a:solidFill>
                  <a:srgbClr val="344054"/>
                </a:solidFill>
                <a:latin typeface="Roboto"/>
                <a:ea typeface="Roboto"/>
                <a:cs typeface="Roboto"/>
                <a:sym typeface="Roboto"/>
              </a:rPr>
              <a:t>The same workflow works with a live Buy.GSA.gov extract or a pre-existing pricing workbook.</a:t>
            </a:r>
            <a:endParaRPr sz="1000" i="0" u="none" strike="noStrike" cap="none" dirty="0">
              <a:solidFill>
                <a:schemeClr val="dk1"/>
              </a:solidFill>
              <a:latin typeface="Roboto"/>
              <a:ea typeface="Roboto"/>
              <a:cs typeface="Roboto"/>
              <a:sym typeface="Roboto"/>
            </a:endParaRPr>
          </a:p>
        </p:txBody>
      </p:sp>
      <p:sp>
        <p:nvSpPr>
          <p:cNvPr id="1047" name="Google Shape;1047;p118"/>
          <p:cNvSpPr/>
          <p:nvPr/>
        </p:nvSpPr>
        <p:spPr>
          <a:xfrm>
            <a:off x="8469856" y="4869180"/>
            <a:ext cx="205745" cy="13716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7085"/>
              </a:buClr>
              <a:buSzPts val="700"/>
              <a:buFont typeface="Arial"/>
              <a:buNone/>
            </a:pPr>
            <a:r>
              <a:rPr lang="en" sz="700" b="0" i="0" u="none" strike="noStrike" cap="none">
                <a:solidFill>
                  <a:srgbClr val="667085"/>
                </a:solidFill>
                <a:latin typeface="Arial"/>
                <a:ea typeface="Arial"/>
                <a:cs typeface="Arial"/>
                <a:sym typeface="Arial"/>
              </a:rPr>
              <a:t>2</a:t>
            </a:r>
            <a:endParaRPr sz="700" b="0" i="0" u="none" strike="noStrike" cap="none" dirty="0">
              <a:solidFill>
                <a:schemeClr val="dk1"/>
              </a:solidFill>
              <a:latin typeface="Arial"/>
              <a:ea typeface="Arial"/>
              <a:cs typeface="Arial"/>
              <a:sym typeface="Arial"/>
            </a:endParaRPr>
          </a:p>
        </p:txBody>
      </p:sp>
    </p:spTree>
    <p:custDataLst>
      <p:tags r:id="rId1"/>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52"/>
        <p:cNvGrpSpPr/>
        <p:nvPr/>
      </p:nvGrpSpPr>
      <p:grpSpPr>
        <a:xfrm>
          <a:off x="0" y="0"/>
          <a:ext cx="0" cy="0"/>
          <a:chOff x="0" y="0"/>
          <a:chExt cx="0" cy="0"/>
        </a:xfrm>
      </p:grpSpPr>
      <p:sp>
        <p:nvSpPr>
          <p:cNvPr id="2" name="Title 1">
            <a:extLst>
              <a:ext uri="{FF2B5EF4-FFF2-40B4-BE49-F238E27FC236}">
                <a16:creationId xmlns:a16="http://schemas.microsoft.com/office/drawing/2014/main" id="{7D94D41A-A504-7732-65C2-93EE6B716AE1}"/>
              </a:ext>
            </a:extLst>
          </p:cNvPr>
          <p:cNvSpPr>
            <a:spLocks noGrp="1"/>
          </p:cNvSpPr>
          <p:nvPr>
            <p:ph type="title" idx="4294967295"/>
          </p:nvPr>
        </p:nvSpPr>
        <p:spPr>
          <a:xfrm>
            <a:off x="628650" y="-993775"/>
            <a:ext cx="7886700" cy="993775"/>
          </a:xfrm>
          <a:prstGeom prst="rect">
            <a:avLst/>
          </a:prstGeom>
        </p:spPr>
        <p:txBody>
          <a:bodyPr anchor="b"/>
          <a:lstStyle/>
          <a:p>
            <a:r>
              <a:rPr lang="en-US" dirty="0"/>
              <a:t>PAW Procurement IGCE</a:t>
            </a:r>
          </a:p>
        </p:txBody>
      </p:sp>
      <p:sp>
        <p:nvSpPr>
          <p:cNvPr id="1059" name="Google Shape;1059;p119"/>
          <p:cNvSpPr/>
          <p:nvPr/>
        </p:nvSpPr>
        <p:spPr>
          <a:xfrm>
            <a:off x="1725902" y="118169"/>
            <a:ext cx="56922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a:solidFill>
                  <a:srgbClr val="1B1B2F"/>
                </a:solidFill>
                <a:latin typeface="Roboto"/>
                <a:ea typeface="Roboto"/>
                <a:cs typeface="Roboto"/>
                <a:sym typeface="Roboto"/>
              </a:rPr>
              <a:t> Paw Procurement </a:t>
            </a:r>
            <a:r>
              <a:rPr lang="en" sz="3000" b="1" i="0" u="none" strike="noStrike" cap="none">
                <a:solidFill>
                  <a:srgbClr val="1B1B2F"/>
                </a:solidFill>
                <a:latin typeface="Roboto"/>
                <a:ea typeface="Roboto"/>
                <a:cs typeface="Roboto"/>
                <a:sym typeface="Roboto"/>
              </a:rPr>
              <a:t>IGCE</a:t>
            </a:r>
            <a:endParaRPr sz="3000" i="0" u="none" strike="noStrike" cap="none" dirty="0">
              <a:solidFill>
                <a:schemeClr val="dk1"/>
              </a:solidFill>
              <a:latin typeface="Roboto"/>
              <a:ea typeface="Roboto"/>
              <a:cs typeface="Roboto"/>
              <a:sym typeface="Roboto"/>
            </a:endParaRPr>
          </a:p>
        </p:txBody>
      </p:sp>
      <p:sp>
        <p:nvSpPr>
          <p:cNvPr id="1053" name="Google Shape;1053;p119">
            <a:extLst>
              <a:ext uri="{C183D7F6-B498-43B3-948B-1728B52AA6E4}">
                <adec:decorative xmlns:adec="http://schemas.microsoft.com/office/drawing/2017/decorative" val="1"/>
              </a:ext>
            </a:extLst>
          </p:cNvPr>
          <p:cNvSpPr/>
          <p:nvPr/>
        </p:nvSpPr>
        <p:spPr>
          <a:xfrm>
            <a:off x="-12" y="56984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54" name="Google Shape;1054;p119">
            <a:extLst>
              <a:ext uri="{C183D7F6-B498-43B3-948B-1728B52AA6E4}">
                <adec:decorative xmlns:adec="http://schemas.microsoft.com/office/drawing/2017/decorative" val="1"/>
              </a:ext>
            </a:extLst>
          </p:cNvPr>
          <p:cNvSpPr/>
          <p:nvPr/>
        </p:nvSpPr>
        <p:spPr>
          <a:xfrm>
            <a:off x="8092656" y="56235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60" name="Google Shape;1060;p119"/>
          <p:cNvSpPr/>
          <p:nvPr/>
        </p:nvSpPr>
        <p:spPr>
          <a:xfrm>
            <a:off x="397775" y="767713"/>
            <a:ext cx="4938000" cy="264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800"/>
              <a:buFont typeface="Arial"/>
              <a:buNone/>
            </a:pPr>
            <a:r>
              <a:rPr lang="en" sz="1200" b="1" i="0" u="none" strike="noStrike" cap="none">
                <a:solidFill>
                  <a:srgbClr val="513B82"/>
                </a:solidFill>
                <a:latin typeface="Roboto"/>
                <a:ea typeface="Roboto"/>
                <a:cs typeface="Roboto"/>
                <a:sym typeface="Roboto"/>
              </a:rPr>
              <a:t>EXERCISE OVERVIEW</a:t>
            </a:r>
            <a:endParaRPr sz="1200" i="0" u="none" strike="noStrike" cap="none" dirty="0">
              <a:solidFill>
                <a:schemeClr val="dk1"/>
              </a:solidFill>
              <a:latin typeface="Roboto"/>
              <a:ea typeface="Roboto"/>
              <a:cs typeface="Roboto"/>
              <a:sym typeface="Roboto"/>
            </a:endParaRPr>
          </a:p>
        </p:txBody>
      </p:sp>
      <p:sp>
        <p:nvSpPr>
          <p:cNvPr id="1055" name="Google Shape;1055;p119">
            <a:extLst>
              <a:ext uri="{C183D7F6-B498-43B3-948B-1728B52AA6E4}">
                <adec:decorative xmlns:adec="http://schemas.microsoft.com/office/drawing/2017/decorative" val="1"/>
              </a:ext>
            </a:extLst>
          </p:cNvPr>
          <p:cNvSpPr/>
          <p:nvPr/>
        </p:nvSpPr>
        <p:spPr>
          <a:xfrm rot="1799960">
            <a:off x="8469857" y="802385"/>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61" name="Google Shape;1061;p119"/>
          <p:cNvSpPr/>
          <p:nvPr/>
        </p:nvSpPr>
        <p:spPr>
          <a:xfrm>
            <a:off x="397775" y="1114313"/>
            <a:ext cx="5692200" cy="792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700"/>
              <a:buFont typeface="Arial"/>
              <a:buNone/>
            </a:pPr>
            <a:r>
              <a:rPr lang="en" sz="2100" b="1" i="0" u="none" strike="noStrike" cap="none">
                <a:solidFill>
                  <a:srgbClr val="1B1B2F"/>
                </a:solidFill>
                <a:latin typeface="Roboto"/>
                <a:ea typeface="Roboto"/>
                <a:cs typeface="Roboto"/>
                <a:sym typeface="Roboto"/>
              </a:rPr>
              <a:t>Build a defensible estimate from two kinds of market evidence.</a:t>
            </a:r>
            <a:endParaRPr sz="2100" i="0" u="none" strike="noStrike" cap="none" dirty="0">
              <a:solidFill>
                <a:schemeClr val="dk1"/>
              </a:solidFill>
              <a:latin typeface="Roboto"/>
              <a:ea typeface="Roboto"/>
              <a:cs typeface="Roboto"/>
              <a:sym typeface="Roboto"/>
            </a:endParaRPr>
          </a:p>
        </p:txBody>
      </p:sp>
      <p:sp>
        <p:nvSpPr>
          <p:cNvPr id="1057" name="Google Shape;1057;p119">
            <a:extLst>
              <a:ext uri="{C183D7F6-B498-43B3-948B-1728B52AA6E4}">
                <adec:decorative xmlns:adec="http://schemas.microsoft.com/office/drawing/2017/decorative" val="1"/>
              </a:ext>
            </a:extLst>
          </p:cNvPr>
          <p:cNvSpPr/>
          <p:nvPr/>
        </p:nvSpPr>
        <p:spPr>
          <a:xfrm rot="1799960">
            <a:off x="8298402" y="1303019"/>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65" name="Google Shape;1065;p119"/>
          <p:cNvSpPr/>
          <p:nvPr/>
        </p:nvSpPr>
        <p:spPr>
          <a:xfrm>
            <a:off x="6354092" y="1468794"/>
            <a:ext cx="2057400" cy="432300"/>
          </a:xfrm>
          <a:prstGeom prst="roundRect">
            <a:avLst>
              <a:gd name="adj" fmla="val 16667"/>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300"/>
              <a:buFont typeface="Arial"/>
              <a:buNone/>
            </a:pPr>
            <a:r>
              <a:rPr lang="en" sz="1300" b="1" i="0" u="none" strike="noStrike" cap="none">
                <a:solidFill>
                  <a:srgbClr val="FFFFFF"/>
                </a:solidFill>
                <a:latin typeface="Arial"/>
                <a:ea typeface="Arial"/>
                <a:cs typeface="Arial"/>
                <a:sym typeface="Arial"/>
              </a:rPr>
              <a:t>Your Requirement</a:t>
            </a:r>
            <a:endParaRPr sz="1300" b="0" i="0" u="none" strike="noStrike" cap="none" dirty="0">
              <a:solidFill>
                <a:schemeClr val="dk1"/>
              </a:solidFill>
              <a:latin typeface="Arial"/>
              <a:ea typeface="Arial"/>
              <a:cs typeface="Arial"/>
              <a:sym typeface="Arial"/>
            </a:endParaRPr>
          </a:p>
        </p:txBody>
      </p:sp>
      <p:sp>
        <p:nvSpPr>
          <p:cNvPr id="1056" name="Google Shape;1056;p119">
            <a:extLst>
              <a:ext uri="{C183D7F6-B498-43B3-948B-1728B52AA6E4}">
                <adec:decorative xmlns:adec="http://schemas.microsoft.com/office/drawing/2017/decorative" val="1"/>
              </a:ext>
            </a:extLst>
          </p:cNvPr>
          <p:cNvSpPr/>
          <p:nvPr/>
        </p:nvSpPr>
        <p:spPr>
          <a:xfrm>
            <a:off x="8847056" y="104241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58" name="Google Shape;1058;p119">
            <a:extLst>
              <a:ext uri="{C183D7F6-B498-43B3-948B-1728B52AA6E4}">
                <adec:decorative xmlns:adec="http://schemas.microsoft.com/office/drawing/2017/decorative" val="1"/>
              </a:ext>
            </a:extLst>
          </p:cNvPr>
          <p:cNvSpPr/>
          <p:nvPr/>
        </p:nvSpPr>
        <p:spPr>
          <a:xfrm>
            <a:off x="8675601" y="1543050"/>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62" name="Google Shape;1062;p119"/>
          <p:cNvSpPr/>
          <p:nvPr/>
        </p:nvSpPr>
        <p:spPr>
          <a:xfrm>
            <a:off x="425208" y="2071098"/>
            <a:ext cx="4663500" cy="116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44054"/>
              </a:buClr>
              <a:buSzPts val="1300"/>
              <a:buFont typeface="Arial"/>
              <a:buNone/>
            </a:pPr>
            <a:r>
              <a:rPr lang="en" sz="1700" i="0" u="none" strike="noStrike" cap="none">
                <a:solidFill>
                  <a:srgbClr val="344054"/>
                </a:solidFill>
                <a:latin typeface="Roboto"/>
                <a:ea typeface="Roboto"/>
                <a:cs typeface="Roboto"/>
                <a:sym typeface="Roboto"/>
              </a:rPr>
              <a:t>Participants will use a familiar requirement, extract relevant Buy.GSA.gov pricing data, sanitize it, and apply a guided AI prompt to compare ceiling-rate evidence against prices-paid evidence.</a:t>
            </a:r>
            <a:endParaRPr sz="1700" i="0" u="none" strike="noStrike" cap="none" dirty="0">
              <a:solidFill>
                <a:schemeClr val="dk1"/>
              </a:solidFill>
              <a:latin typeface="Roboto"/>
              <a:ea typeface="Roboto"/>
              <a:cs typeface="Roboto"/>
              <a:sym typeface="Roboto"/>
            </a:endParaRPr>
          </a:p>
        </p:txBody>
      </p:sp>
      <p:cxnSp>
        <p:nvCxnSpPr>
          <p:cNvPr id="1069" name="Google Shape;1069;p119">
            <a:extLst>
              <a:ext uri="{C183D7F6-B498-43B3-948B-1728B52AA6E4}">
                <adec:decorative xmlns:adec="http://schemas.microsoft.com/office/drawing/2017/decorative" val="1"/>
              </a:ext>
            </a:extLst>
          </p:cNvPr>
          <p:cNvCxnSpPr/>
          <p:nvPr/>
        </p:nvCxnSpPr>
        <p:spPr>
          <a:xfrm>
            <a:off x="7382819" y="1928238"/>
            <a:ext cx="0" cy="342600"/>
          </a:xfrm>
          <a:prstGeom prst="straightConnector1">
            <a:avLst/>
          </a:prstGeom>
          <a:noFill/>
          <a:ln w="15225" cap="flat" cmpd="sng">
            <a:solidFill>
              <a:srgbClr val="9792B8"/>
            </a:solidFill>
            <a:prstDash val="solid"/>
            <a:round/>
            <a:headEnd type="none" w="sm" len="sm"/>
            <a:tailEnd type="triangle" w="med" len="med"/>
          </a:ln>
        </p:spPr>
      </p:cxnSp>
      <p:sp>
        <p:nvSpPr>
          <p:cNvPr id="1066" name="Google Shape;1066;p119"/>
          <p:cNvSpPr/>
          <p:nvPr/>
        </p:nvSpPr>
        <p:spPr>
          <a:xfrm>
            <a:off x="6354092" y="2297595"/>
            <a:ext cx="2057400" cy="432300"/>
          </a:xfrm>
          <a:prstGeom prst="roundRect">
            <a:avLst>
              <a:gd name="adj" fmla="val 16667"/>
            </a:avLst>
          </a:prstGeom>
          <a:solidFill>
            <a:srgbClr val="2FB5A8"/>
          </a:solidFill>
          <a:ln w="9525" cap="flat" cmpd="sng">
            <a:solidFill>
              <a:srgbClr val="2FB5A8">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300"/>
              <a:buFont typeface="Arial"/>
              <a:buNone/>
            </a:pPr>
            <a:r>
              <a:rPr lang="en" sz="1300" b="1" i="0" u="none" strike="noStrike" cap="none">
                <a:solidFill>
                  <a:srgbClr val="FFFFFF"/>
                </a:solidFill>
                <a:latin typeface="Arial"/>
                <a:ea typeface="Arial"/>
                <a:cs typeface="Arial"/>
                <a:sym typeface="Arial"/>
              </a:rPr>
              <a:t>Buy.GSA.gov Data</a:t>
            </a:r>
            <a:endParaRPr sz="1300" b="0" i="0" u="none" strike="noStrike" cap="none" dirty="0">
              <a:solidFill>
                <a:schemeClr val="dk1"/>
              </a:solidFill>
              <a:latin typeface="Arial"/>
              <a:ea typeface="Arial"/>
              <a:cs typeface="Arial"/>
              <a:sym typeface="Arial"/>
            </a:endParaRPr>
          </a:p>
        </p:txBody>
      </p:sp>
      <p:cxnSp>
        <p:nvCxnSpPr>
          <p:cNvPr id="1070" name="Google Shape;1070;p119">
            <a:extLst>
              <a:ext uri="{C183D7F6-B498-43B3-948B-1728B52AA6E4}">
                <adec:decorative xmlns:adec="http://schemas.microsoft.com/office/drawing/2017/decorative" val="1"/>
              </a:ext>
            </a:extLst>
          </p:cNvPr>
          <p:cNvCxnSpPr/>
          <p:nvPr/>
        </p:nvCxnSpPr>
        <p:spPr>
          <a:xfrm>
            <a:off x="7382819" y="2757040"/>
            <a:ext cx="0" cy="342600"/>
          </a:xfrm>
          <a:prstGeom prst="straightConnector1">
            <a:avLst/>
          </a:prstGeom>
          <a:noFill/>
          <a:ln w="15225" cap="flat" cmpd="sng">
            <a:solidFill>
              <a:srgbClr val="9792B8"/>
            </a:solidFill>
            <a:prstDash val="solid"/>
            <a:round/>
            <a:headEnd type="none" w="sm" len="sm"/>
            <a:tailEnd type="triangle" w="med" len="med"/>
          </a:ln>
        </p:spPr>
      </p:cxnSp>
      <p:sp>
        <p:nvSpPr>
          <p:cNvPr id="1067" name="Google Shape;1067;p119"/>
          <p:cNvSpPr/>
          <p:nvPr/>
        </p:nvSpPr>
        <p:spPr>
          <a:xfrm>
            <a:off x="6354092" y="3126397"/>
            <a:ext cx="2057400" cy="432300"/>
          </a:xfrm>
          <a:prstGeom prst="roundRect">
            <a:avLst>
              <a:gd name="adj" fmla="val 16667"/>
            </a:avLst>
          </a:prstGeom>
          <a:solidFill>
            <a:srgbClr val="151A33"/>
          </a:solidFill>
          <a:ln w="9525" cap="flat" cmpd="sng">
            <a:solidFill>
              <a:srgbClr val="151A33">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300"/>
              <a:buFont typeface="Arial"/>
              <a:buNone/>
            </a:pPr>
            <a:r>
              <a:rPr lang="en" sz="1300" b="1">
                <a:solidFill>
                  <a:srgbClr val="FFFFFF"/>
                </a:solidFill>
              </a:rPr>
              <a:t>S</a:t>
            </a:r>
            <a:r>
              <a:rPr lang="en" sz="1300" b="1" i="0" u="none" strike="noStrike" cap="none">
                <a:solidFill>
                  <a:srgbClr val="FFFFFF"/>
                </a:solidFill>
                <a:latin typeface="Arial"/>
                <a:ea typeface="Arial"/>
                <a:cs typeface="Arial"/>
                <a:sym typeface="Arial"/>
              </a:rPr>
              <a:t>I-Assisted Analysis</a:t>
            </a:r>
            <a:endParaRPr sz="1300" b="0" i="0" u="none" strike="noStrike" cap="none" dirty="0">
              <a:solidFill>
                <a:schemeClr val="dk1"/>
              </a:solidFill>
              <a:latin typeface="Arial"/>
              <a:ea typeface="Arial"/>
              <a:cs typeface="Arial"/>
              <a:sym typeface="Arial"/>
            </a:endParaRPr>
          </a:p>
        </p:txBody>
      </p:sp>
      <p:sp>
        <p:nvSpPr>
          <p:cNvPr id="1063" name="Google Shape;1063;p119"/>
          <p:cNvSpPr/>
          <p:nvPr/>
        </p:nvSpPr>
        <p:spPr>
          <a:xfrm>
            <a:off x="425200" y="3564247"/>
            <a:ext cx="925800" cy="615600"/>
          </a:xfrm>
          <a:prstGeom prst="roundRect">
            <a:avLst>
              <a:gd name="adj" fmla="val 17778"/>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650" tIns="650" rIns="650" bIns="650" anchor="ctr" anchorCtr="0">
            <a:noAutofit/>
          </a:bodyPr>
          <a:lstStyle/>
          <a:p>
            <a:pPr marL="0" marR="0" lvl="0" indent="0" algn="ctr" rtl="0">
              <a:spcBef>
                <a:spcPts val="0"/>
              </a:spcBef>
              <a:spcAft>
                <a:spcPts val="0"/>
              </a:spcAft>
              <a:buClr>
                <a:srgbClr val="FFFFFF"/>
              </a:buClr>
              <a:buSzPts val="1100"/>
              <a:buFont typeface="Arial"/>
              <a:buNone/>
            </a:pPr>
            <a:r>
              <a:rPr lang="en" sz="1500" b="1" i="0" u="none" strike="noStrike" cap="none">
                <a:solidFill>
                  <a:srgbClr val="FFFFFF"/>
                </a:solidFill>
                <a:latin typeface="Roboto"/>
                <a:ea typeface="Roboto"/>
                <a:cs typeface="Roboto"/>
                <a:sym typeface="Roboto"/>
              </a:rPr>
              <a:t>Mission</a:t>
            </a:r>
            <a:endParaRPr sz="1500" i="0" u="none" strike="noStrike" cap="none" dirty="0">
              <a:solidFill>
                <a:schemeClr val="dk1"/>
              </a:solidFill>
              <a:latin typeface="Roboto"/>
              <a:ea typeface="Roboto"/>
              <a:cs typeface="Roboto"/>
              <a:sym typeface="Roboto"/>
            </a:endParaRPr>
          </a:p>
        </p:txBody>
      </p:sp>
      <p:sp>
        <p:nvSpPr>
          <p:cNvPr id="1064" name="Google Shape;1064;p119"/>
          <p:cNvSpPr/>
          <p:nvPr/>
        </p:nvSpPr>
        <p:spPr>
          <a:xfrm>
            <a:off x="1522510" y="3618948"/>
            <a:ext cx="3771900" cy="5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400"/>
              <a:buFont typeface="Arial"/>
              <a:buNone/>
            </a:pPr>
            <a:r>
              <a:rPr lang="en" sz="1800" b="1" i="0" u="none" strike="noStrike" cap="none">
                <a:solidFill>
                  <a:srgbClr val="1B1B2F"/>
                </a:solidFill>
                <a:latin typeface="Roboto"/>
                <a:ea typeface="Roboto"/>
                <a:cs typeface="Roboto"/>
                <a:sym typeface="Roboto"/>
              </a:rPr>
              <a:t>Move from “I found a rate” to “I can explain and defend this planning rate.”</a:t>
            </a:r>
            <a:endParaRPr sz="1800" i="0" u="none" strike="noStrike" cap="none" dirty="0">
              <a:solidFill>
                <a:schemeClr val="dk1"/>
              </a:solidFill>
              <a:latin typeface="Roboto"/>
              <a:ea typeface="Roboto"/>
              <a:cs typeface="Roboto"/>
              <a:sym typeface="Roboto"/>
            </a:endParaRPr>
          </a:p>
        </p:txBody>
      </p:sp>
      <p:cxnSp>
        <p:nvCxnSpPr>
          <p:cNvPr id="1071" name="Google Shape;1071;p119">
            <a:extLst>
              <a:ext uri="{C183D7F6-B498-43B3-948B-1728B52AA6E4}">
                <adec:decorative xmlns:adec="http://schemas.microsoft.com/office/drawing/2017/decorative" val="1"/>
              </a:ext>
            </a:extLst>
          </p:cNvPr>
          <p:cNvCxnSpPr/>
          <p:nvPr/>
        </p:nvCxnSpPr>
        <p:spPr>
          <a:xfrm>
            <a:off x="7382819" y="3585841"/>
            <a:ext cx="0" cy="342600"/>
          </a:xfrm>
          <a:prstGeom prst="straightConnector1">
            <a:avLst/>
          </a:prstGeom>
          <a:noFill/>
          <a:ln w="15225" cap="flat" cmpd="sng">
            <a:solidFill>
              <a:srgbClr val="9792B8"/>
            </a:solidFill>
            <a:prstDash val="solid"/>
            <a:round/>
            <a:headEnd type="none" w="sm" len="sm"/>
            <a:tailEnd type="triangle" w="med" len="med"/>
          </a:ln>
        </p:spPr>
      </p:cxnSp>
      <p:sp>
        <p:nvSpPr>
          <p:cNvPr id="1068" name="Google Shape;1068;p119"/>
          <p:cNvSpPr/>
          <p:nvPr/>
        </p:nvSpPr>
        <p:spPr>
          <a:xfrm>
            <a:off x="6354092" y="3955198"/>
            <a:ext cx="2057400" cy="432300"/>
          </a:xfrm>
          <a:prstGeom prst="roundRect">
            <a:avLst>
              <a:gd name="adj" fmla="val 16667"/>
            </a:avLst>
          </a:prstGeom>
          <a:solidFill>
            <a:srgbClr val="F2C14E"/>
          </a:solidFill>
          <a:ln w="9525" cap="flat" cmpd="sng">
            <a:solidFill>
              <a:srgbClr val="F2C14E">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1B1B2F"/>
              </a:buClr>
              <a:buSzPts val="1300"/>
              <a:buFont typeface="Arial"/>
              <a:buNone/>
            </a:pPr>
            <a:r>
              <a:rPr lang="en" sz="1300" b="1" i="0" u="none" strike="noStrike" cap="none">
                <a:solidFill>
                  <a:srgbClr val="1B1B2F"/>
                </a:solidFill>
                <a:latin typeface="Arial"/>
                <a:ea typeface="Arial"/>
                <a:cs typeface="Arial"/>
                <a:sym typeface="Arial"/>
              </a:rPr>
              <a:t>IGCE Rationale</a:t>
            </a:r>
            <a:endParaRPr sz="1300" b="0" i="0" u="none" strike="noStrike" cap="none" dirty="0">
              <a:solidFill>
                <a:schemeClr val="dk1"/>
              </a:solidFill>
              <a:latin typeface="Arial"/>
              <a:ea typeface="Arial"/>
              <a:cs typeface="Arial"/>
              <a:sym typeface="Arial"/>
            </a:endParaRPr>
          </a:p>
        </p:txBody>
      </p:sp>
      <p:sp>
        <p:nvSpPr>
          <p:cNvPr id="1072" name="Google Shape;1072;p119"/>
          <p:cNvSpPr/>
          <p:nvPr/>
        </p:nvSpPr>
        <p:spPr>
          <a:xfrm>
            <a:off x="425200" y="4537106"/>
            <a:ext cx="6035100" cy="29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1200"/>
              <a:buFont typeface="Arial"/>
              <a:buNone/>
            </a:pPr>
            <a:r>
              <a:rPr lang="en" b="1" i="0" u="none" strike="noStrike" cap="none">
                <a:solidFill>
                  <a:srgbClr val="513B82"/>
                </a:solidFill>
                <a:latin typeface="Roboto"/>
                <a:ea typeface="Roboto"/>
                <a:cs typeface="Roboto"/>
                <a:sym typeface="Roboto"/>
              </a:rPr>
              <a:t>Key idea: </a:t>
            </a:r>
            <a:r>
              <a:rPr lang="en" b="1">
                <a:solidFill>
                  <a:srgbClr val="513B82"/>
                </a:solidFill>
                <a:latin typeface="Roboto"/>
                <a:ea typeface="Roboto"/>
                <a:cs typeface="Roboto"/>
                <a:sym typeface="Roboto"/>
              </a:rPr>
              <a:t>S</a:t>
            </a:r>
            <a:r>
              <a:rPr lang="en" b="1" i="0" u="none" strike="noStrike" cap="none">
                <a:solidFill>
                  <a:srgbClr val="513B82"/>
                </a:solidFill>
                <a:latin typeface="Roboto"/>
                <a:ea typeface="Roboto"/>
                <a:cs typeface="Roboto"/>
                <a:sym typeface="Roboto"/>
              </a:rPr>
              <a:t>I supports the analysis; the acquisition professional owns the judgment.</a:t>
            </a:r>
            <a:endParaRPr i="0" u="none" strike="noStrike" cap="none" dirty="0">
              <a:solidFill>
                <a:schemeClr val="dk1"/>
              </a:solidFill>
              <a:latin typeface="Roboto"/>
              <a:ea typeface="Roboto"/>
              <a:cs typeface="Roboto"/>
              <a:sym typeface="Roboto"/>
            </a:endParaRPr>
          </a:p>
        </p:txBody>
      </p:sp>
      <p:sp>
        <p:nvSpPr>
          <p:cNvPr id="1073" name="Google Shape;1073;p119"/>
          <p:cNvSpPr/>
          <p:nvPr/>
        </p:nvSpPr>
        <p:spPr>
          <a:xfrm>
            <a:off x="8469856" y="4869180"/>
            <a:ext cx="205745" cy="13716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7085"/>
              </a:buClr>
              <a:buSzPts val="700"/>
              <a:buFont typeface="Arial"/>
              <a:buNone/>
            </a:pPr>
            <a:r>
              <a:rPr lang="en" sz="700" b="0" i="0" u="none" strike="noStrike" cap="none">
                <a:solidFill>
                  <a:srgbClr val="667085"/>
                </a:solidFill>
                <a:latin typeface="Arial"/>
                <a:ea typeface="Arial"/>
                <a:cs typeface="Arial"/>
                <a:sym typeface="Arial"/>
              </a:rPr>
              <a:t>1</a:t>
            </a:r>
            <a:endParaRPr sz="700" b="0" i="0" u="none" strike="noStrike" cap="none" dirty="0">
              <a:solidFill>
                <a:schemeClr val="dk1"/>
              </a:solidFill>
              <a:latin typeface="Arial"/>
              <a:ea typeface="Arial"/>
              <a:cs typeface="Arial"/>
              <a:sym typeface="Arial"/>
            </a:endParaRPr>
          </a:p>
        </p:txBody>
      </p:sp>
    </p:spTree>
    <p:custDataLst>
      <p:tags r:id="rId1"/>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78"/>
        <p:cNvGrpSpPr/>
        <p:nvPr/>
      </p:nvGrpSpPr>
      <p:grpSpPr>
        <a:xfrm>
          <a:off x="0" y="0"/>
          <a:ext cx="0" cy="0"/>
          <a:chOff x="0" y="0"/>
          <a:chExt cx="0" cy="0"/>
        </a:xfrm>
      </p:grpSpPr>
      <p:sp>
        <p:nvSpPr>
          <p:cNvPr id="2" name="Title 1">
            <a:extLst>
              <a:ext uri="{FF2B5EF4-FFF2-40B4-BE49-F238E27FC236}">
                <a16:creationId xmlns:a16="http://schemas.microsoft.com/office/drawing/2014/main" id="{C42F39CD-A053-4E3E-232F-19C5577F0616}"/>
              </a:ext>
            </a:extLst>
          </p:cNvPr>
          <p:cNvSpPr>
            <a:spLocks noGrp="1"/>
          </p:cNvSpPr>
          <p:nvPr>
            <p:ph type="title" idx="4294967295"/>
          </p:nvPr>
        </p:nvSpPr>
        <p:spPr>
          <a:xfrm>
            <a:off x="628650" y="-993775"/>
            <a:ext cx="7886700" cy="993775"/>
          </a:xfrm>
          <a:prstGeom prst="rect">
            <a:avLst/>
          </a:prstGeom>
        </p:spPr>
        <p:txBody>
          <a:bodyPr anchor="b"/>
          <a:lstStyle/>
          <a:p>
            <a:r>
              <a:rPr lang="en-US" dirty="0"/>
              <a:t>Compare – Don’t Combine</a:t>
            </a:r>
          </a:p>
        </p:txBody>
      </p:sp>
      <p:sp>
        <p:nvSpPr>
          <p:cNvPr id="1085" name="Google Shape;1085;p120"/>
          <p:cNvSpPr/>
          <p:nvPr/>
        </p:nvSpPr>
        <p:spPr>
          <a:xfrm>
            <a:off x="1659735" y="180575"/>
            <a:ext cx="56922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i="0" u="none" strike="noStrike" cap="none">
                <a:solidFill>
                  <a:srgbClr val="1B1B2F"/>
                </a:solidFill>
                <a:latin typeface="Roboto"/>
                <a:ea typeface="Roboto"/>
                <a:cs typeface="Roboto"/>
                <a:sym typeface="Roboto"/>
              </a:rPr>
              <a:t>Compare — Don’t Combine</a:t>
            </a:r>
            <a:endParaRPr sz="3000" i="0" u="none" strike="noStrike" cap="none" dirty="0">
              <a:solidFill>
                <a:schemeClr val="dk1"/>
              </a:solidFill>
              <a:latin typeface="Roboto"/>
              <a:ea typeface="Roboto"/>
              <a:cs typeface="Roboto"/>
              <a:sym typeface="Roboto"/>
            </a:endParaRPr>
          </a:p>
        </p:txBody>
      </p:sp>
      <p:sp>
        <p:nvSpPr>
          <p:cNvPr id="1079" name="Google Shape;1079;p120">
            <a:extLst>
              <a:ext uri="{C183D7F6-B498-43B3-948B-1728B52AA6E4}">
                <adec:decorative xmlns:adec="http://schemas.microsoft.com/office/drawing/2017/decorative" val="1"/>
              </a:ext>
            </a:extLst>
          </p:cNvPr>
          <p:cNvSpPr/>
          <p:nvPr/>
        </p:nvSpPr>
        <p:spPr>
          <a:xfrm>
            <a:off x="0" y="565752"/>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80" name="Google Shape;1080;p120">
            <a:extLst>
              <a:ext uri="{C183D7F6-B498-43B3-948B-1728B52AA6E4}">
                <adec:decorative xmlns:adec="http://schemas.microsoft.com/office/drawing/2017/decorative" val="1"/>
              </a:ext>
            </a:extLst>
          </p:cNvPr>
          <p:cNvSpPr/>
          <p:nvPr/>
        </p:nvSpPr>
        <p:spPr>
          <a:xfrm>
            <a:off x="8092656" y="56235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86" name="Google Shape;1086;p120"/>
          <p:cNvSpPr/>
          <p:nvPr/>
        </p:nvSpPr>
        <p:spPr>
          <a:xfrm>
            <a:off x="397775" y="905256"/>
            <a:ext cx="4937892"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800"/>
              <a:buFont typeface="Arial"/>
              <a:buNone/>
            </a:pPr>
            <a:r>
              <a:rPr lang="en" sz="800" b="1" i="0" u="none" strike="noStrike" cap="none">
                <a:solidFill>
                  <a:srgbClr val="513B82"/>
                </a:solidFill>
                <a:latin typeface="Arial"/>
                <a:ea typeface="Arial"/>
                <a:cs typeface="Arial"/>
                <a:sym typeface="Arial"/>
              </a:rPr>
              <a:t>PRICING EVIDENCE</a:t>
            </a:r>
            <a:endParaRPr sz="800" b="0" i="0" u="none" strike="noStrike" cap="none" dirty="0">
              <a:solidFill>
                <a:schemeClr val="dk1"/>
              </a:solidFill>
              <a:latin typeface="Arial"/>
              <a:ea typeface="Arial"/>
              <a:cs typeface="Arial"/>
              <a:sym typeface="Arial"/>
            </a:endParaRPr>
          </a:p>
        </p:txBody>
      </p:sp>
      <p:sp>
        <p:nvSpPr>
          <p:cNvPr id="1081" name="Google Shape;1081;p120">
            <a:extLst>
              <a:ext uri="{C183D7F6-B498-43B3-948B-1728B52AA6E4}">
                <adec:decorative xmlns:adec="http://schemas.microsoft.com/office/drawing/2017/decorative" val="1"/>
              </a:ext>
            </a:extLst>
          </p:cNvPr>
          <p:cNvSpPr/>
          <p:nvPr/>
        </p:nvSpPr>
        <p:spPr>
          <a:xfrm rot="1799960">
            <a:off x="8469857" y="802385"/>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87" name="Google Shape;1087;p120"/>
          <p:cNvSpPr/>
          <p:nvPr/>
        </p:nvSpPr>
        <p:spPr>
          <a:xfrm>
            <a:off x="397775" y="1110996"/>
            <a:ext cx="7406837" cy="32918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300"/>
              <a:buFont typeface="Arial"/>
              <a:buNone/>
            </a:pPr>
            <a:r>
              <a:rPr lang="en" sz="1300" b="1" i="0" u="none" strike="noStrike" cap="none">
                <a:solidFill>
                  <a:srgbClr val="1B1B2F"/>
                </a:solidFill>
                <a:latin typeface="Roboto"/>
                <a:ea typeface="Roboto"/>
                <a:cs typeface="Roboto"/>
                <a:sym typeface="Roboto"/>
              </a:rPr>
              <a:t>Ceiling rates and prices paid answer different questions. Treat them as separate evidence streams before recommending an IGCE rate.</a:t>
            </a:r>
            <a:endParaRPr sz="1300" i="0" u="none" strike="noStrike" cap="none" dirty="0">
              <a:solidFill>
                <a:schemeClr val="dk1"/>
              </a:solidFill>
              <a:latin typeface="Roboto"/>
              <a:ea typeface="Roboto"/>
              <a:cs typeface="Roboto"/>
              <a:sym typeface="Roboto"/>
            </a:endParaRPr>
          </a:p>
        </p:txBody>
      </p:sp>
      <p:sp>
        <p:nvSpPr>
          <p:cNvPr id="1083" name="Google Shape;1083;p120">
            <a:extLst>
              <a:ext uri="{C183D7F6-B498-43B3-948B-1728B52AA6E4}">
                <adec:decorative xmlns:adec="http://schemas.microsoft.com/office/drawing/2017/decorative" val="1"/>
              </a:ext>
            </a:extLst>
          </p:cNvPr>
          <p:cNvSpPr/>
          <p:nvPr/>
        </p:nvSpPr>
        <p:spPr>
          <a:xfrm rot="1799960">
            <a:off x="8298402" y="1303019"/>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82" name="Google Shape;1082;p120">
            <a:extLst>
              <a:ext uri="{C183D7F6-B498-43B3-948B-1728B52AA6E4}">
                <adec:decorative xmlns:adec="http://schemas.microsoft.com/office/drawing/2017/decorative" val="1"/>
              </a:ext>
            </a:extLst>
          </p:cNvPr>
          <p:cNvSpPr/>
          <p:nvPr/>
        </p:nvSpPr>
        <p:spPr>
          <a:xfrm>
            <a:off x="8847056" y="104241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88" name="Google Shape;1088;p120"/>
          <p:cNvSpPr/>
          <p:nvPr/>
        </p:nvSpPr>
        <p:spPr>
          <a:xfrm>
            <a:off x="514364" y="1659636"/>
            <a:ext cx="2057455" cy="288036"/>
          </a:xfrm>
          <a:prstGeom prst="roundRect">
            <a:avLst>
              <a:gd name="adj" fmla="val 16667"/>
            </a:avLst>
          </a:prstGeom>
          <a:solidFill>
            <a:srgbClr val="513B82"/>
          </a:solidFill>
          <a:ln w="9525" cap="flat" cmpd="sng">
            <a:solidFill>
              <a:srgbClr val="513B82">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500"/>
              <a:buFont typeface="Arial"/>
              <a:buNone/>
            </a:pPr>
            <a:r>
              <a:rPr lang="en" sz="1500" b="1" i="0" u="none" strike="noStrike" cap="none">
                <a:solidFill>
                  <a:srgbClr val="FFFFFF"/>
                </a:solidFill>
                <a:latin typeface="Roboto"/>
                <a:ea typeface="Roboto"/>
                <a:cs typeface="Roboto"/>
                <a:sym typeface="Roboto"/>
              </a:rPr>
              <a:t>Ceiling Rates</a:t>
            </a:r>
            <a:endParaRPr sz="1500" i="0" u="none" strike="noStrike" cap="none" dirty="0">
              <a:solidFill>
                <a:schemeClr val="dk1"/>
              </a:solidFill>
              <a:latin typeface="Roboto"/>
              <a:ea typeface="Roboto"/>
              <a:cs typeface="Roboto"/>
              <a:sym typeface="Roboto"/>
            </a:endParaRPr>
          </a:p>
        </p:txBody>
      </p:sp>
      <p:sp>
        <p:nvSpPr>
          <p:cNvPr id="1089" name="Google Shape;1089;p120"/>
          <p:cNvSpPr/>
          <p:nvPr/>
        </p:nvSpPr>
        <p:spPr>
          <a:xfrm>
            <a:off x="3497673" y="1659636"/>
            <a:ext cx="2057455" cy="288036"/>
          </a:xfrm>
          <a:prstGeom prst="roundRect">
            <a:avLst>
              <a:gd name="adj" fmla="val 16667"/>
            </a:avLst>
          </a:prstGeom>
          <a:solidFill>
            <a:srgbClr val="2FB5A8"/>
          </a:solidFill>
          <a:ln w="9525" cap="flat" cmpd="sng">
            <a:solidFill>
              <a:srgbClr val="2FB5A8">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FFFFFF"/>
              </a:buClr>
              <a:buSzPts val="1500"/>
              <a:buFont typeface="Arial"/>
              <a:buNone/>
            </a:pPr>
            <a:r>
              <a:rPr lang="en" sz="1500" b="1" i="0" u="none" strike="noStrike" cap="none">
                <a:solidFill>
                  <a:srgbClr val="FFFFFF"/>
                </a:solidFill>
                <a:latin typeface="Roboto"/>
                <a:ea typeface="Roboto"/>
                <a:cs typeface="Roboto"/>
                <a:sym typeface="Roboto"/>
              </a:rPr>
              <a:t>Prices Paid</a:t>
            </a:r>
            <a:endParaRPr sz="1500" i="0" u="none" strike="noStrike" cap="none" dirty="0">
              <a:solidFill>
                <a:schemeClr val="dk1"/>
              </a:solidFill>
              <a:latin typeface="Roboto"/>
              <a:ea typeface="Roboto"/>
              <a:cs typeface="Roboto"/>
              <a:sym typeface="Roboto"/>
            </a:endParaRPr>
          </a:p>
        </p:txBody>
      </p:sp>
      <p:sp>
        <p:nvSpPr>
          <p:cNvPr id="1090" name="Google Shape;1090;p120"/>
          <p:cNvSpPr/>
          <p:nvPr/>
        </p:nvSpPr>
        <p:spPr>
          <a:xfrm>
            <a:off x="6378110" y="1659636"/>
            <a:ext cx="2057455" cy="288036"/>
          </a:xfrm>
          <a:prstGeom prst="roundRect">
            <a:avLst>
              <a:gd name="adj" fmla="val 16667"/>
            </a:avLst>
          </a:prstGeom>
          <a:solidFill>
            <a:srgbClr val="F2C14E"/>
          </a:solidFill>
          <a:ln w="9525" cap="flat" cmpd="sng">
            <a:solidFill>
              <a:srgbClr val="F2C14E">
                <a:alpha val="0"/>
              </a:srgbClr>
            </a:solidFill>
            <a:prstDash val="solid"/>
            <a:round/>
            <a:headEnd type="none" w="sm" len="sm"/>
            <a:tailEnd type="none" w="sm" len="sm"/>
          </a:ln>
        </p:spPr>
        <p:txBody>
          <a:bodyPr spcFirstLastPara="1" wrap="square" lIns="475" tIns="475" rIns="475" bIns="475" anchor="ctr" anchorCtr="0">
            <a:noAutofit/>
          </a:bodyPr>
          <a:lstStyle/>
          <a:p>
            <a:pPr marL="0" marR="0" lvl="0" indent="0" algn="ctr" rtl="0">
              <a:spcBef>
                <a:spcPts val="0"/>
              </a:spcBef>
              <a:spcAft>
                <a:spcPts val="0"/>
              </a:spcAft>
              <a:buClr>
                <a:srgbClr val="1B1B2F"/>
              </a:buClr>
              <a:buSzPts val="1500"/>
              <a:buFont typeface="Arial"/>
              <a:buNone/>
            </a:pPr>
            <a:r>
              <a:rPr lang="en" sz="1500" b="1" i="0" u="none" strike="noStrike" cap="none">
                <a:solidFill>
                  <a:srgbClr val="1B1B2F"/>
                </a:solidFill>
                <a:latin typeface="Roboto"/>
                <a:ea typeface="Roboto"/>
                <a:cs typeface="Roboto"/>
                <a:sym typeface="Roboto"/>
              </a:rPr>
              <a:t>IGCE Judgment</a:t>
            </a:r>
            <a:endParaRPr sz="1500" i="0" u="none" strike="noStrike" cap="none" dirty="0">
              <a:solidFill>
                <a:schemeClr val="dk1"/>
              </a:solidFill>
              <a:latin typeface="Roboto"/>
              <a:ea typeface="Roboto"/>
              <a:cs typeface="Roboto"/>
              <a:sym typeface="Roboto"/>
            </a:endParaRPr>
          </a:p>
        </p:txBody>
      </p:sp>
      <p:sp>
        <p:nvSpPr>
          <p:cNvPr id="1084" name="Google Shape;1084;p120">
            <a:extLst>
              <a:ext uri="{C183D7F6-B498-43B3-948B-1728B52AA6E4}">
                <adec:decorative xmlns:adec="http://schemas.microsoft.com/office/drawing/2017/decorative" val="1"/>
              </a:ext>
            </a:extLst>
          </p:cNvPr>
          <p:cNvSpPr/>
          <p:nvPr/>
        </p:nvSpPr>
        <p:spPr>
          <a:xfrm>
            <a:off x="8675601" y="1543050"/>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091" name="Google Shape;1091;p120"/>
          <p:cNvSpPr/>
          <p:nvPr/>
        </p:nvSpPr>
        <p:spPr>
          <a:xfrm>
            <a:off x="514364" y="2180844"/>
            <a:ext cx="2297491" cy="1611630"/>
          </a:xfrm>
          <a:prstGeom prst="roundRect">
            <a:avLst>
              <a:gd name="adj" fmla="val 16667"/>
            </a:avLst>
          </a:prstGeom>
          <a:solidFill>
            <a:srgbClr val="FFFFFF"/>
          </a:solidFill>
          <a:ln w="13950" cap="flat" cmpd="sng">
            <a:solidFill>
              <a:srgbClr val="DDD6FE"/>
            </a:solidFill>
            <a:prstDash val="solid"/>
            <a:round/>
            <a:headEnd type="none" w="sm" len="sm"/>
            <a:tailEnd type="none" w="sm" len="sm"/>
          </a:ln>
        </p:spPr>
        <p:txBody>
          <a:bodyPr spcFirstLastPara="1" wrap="square" lIns="850" tIns="850" rIns="850" bIns="850" anchor="ctr" anchorCtr="0">
            <a:noAutofit/>
          </a:bodyPr>
          <a:lstStyle/>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What is available/offered?</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100"/>
              <a:buFont typeface="Arial"/>
              <a:buNone/>
            </a:pP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Offered hourly rates</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Vendor labor categories</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Experience / education</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Site, clearance, business size</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Future-year pricing</a:t>
            </a:r>
            <a:endParaRPr sz="1300" i="0" u="none" strike="noStrike" cap="none" dirty="0">
              <a:solidFill>
                <a:schemeClr val="dk1"/>
              </a:solidFill>
              <a:latin typeface="Roboto"/>
              <a:ea typeface="Roboto"/>
              <a:cs typeface="Roboto"/>
              <a:sym typeface="Roboto"/>
            </a:endParaRPr>
          </a:p>
        </p:txBody>
      </p:sp>
      <p:sp>
        <p:nvSpPr>
          <p:cNvPr id="1094" name="Google Shape;1094;p120"/>
          <p:cNvSpPr/>
          <p:nvPr/>
        </p:nvSpPr>
        <p:spPr>
          <a:xfrm>
            <a:off x="2983310" y="2804922"/>
            <a:ext cx="171455"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2C14E"/>
              </a:buClr>
              <a:buSzPts val="2000"/>
              <a:buFont typeface="Arial"/>
              <a:buNone/>
            </a:pPr>
            <a:r>
              <a:rPr lang="en" sz="2000" b="1" i="0" u="none" strike="noStrike" cap="none">
                <a:solidFill>
                  <a:srgbClr val="F2C14E"/>
                </a:solidFill>
                <a:latin typeface="Arial"/>
                <a:ea typeface="Arial"/>
                <a:cs typeface="Arial"/>
                <a:sym typeface="Arial"/>
              </a:rPr>
              <a:t>›</a:t>
            </a:r>
            <a:endParaRPr sz="2000" b="0" i="0" u="none" strike="noStrike" cap="none" dirty="0">
              <a:solidFill>
                <a:schemeClr val="dk1"/>
              </a:solidFill>
              <a:latin typeface="Arial"/>
              <a:ea typeface="Arial"/>
              <a:cs typeface="Arial"/>
              <a:sym typeface="Arial"/>
            </a:endParaRPr>
          </a:p>
        </p:txBody>
      </p:sp>
      <p:sp>
        <p:nvSpPr>
          <p:cNvPr id="1092" name="Google Shape;1092;p120"/>
          <p:cNvSpPr/>
          <p:nvPr/>
        </p:nvSpPr>
        <p:spPr>
          <a:xfrm>
            <a:off x="3497673" y="2180844"/>
            <a:ext cx="2297491" cy="1611630"/>
          </a:xfrm>
          <a:prstGeom prst="roundRect">
            <a:avLst>
              <a:gd name="adj" fmla="val 16667"/>
            </a:avLst>
          </a:prstGeom>
          <a:solidFill>
            <a:srgbClr val="FFFFFF"/>
          </a:solidFill>
          <a:ln w="13950" cap="flat" cmpd="sng">
            <a:solidFill>
              <a:srgbClr val="B8F0EA"/>
            </a:solidFill>
            <a:prstDash val="solid"/>
            <a:round/>
            <a:headEnd type="none" w="sm" len="sm"/>
            <a:tailEnd type="none" w="sm" len="sm"/>
          </a:ln>
        </p:spPr>
        <p:txBody>
          <a:bodyPr spcFirstLastPara="1" wrap="square" lIns="850" tIns="850" rIns="850" bIns="850" anchor="ctr" anchorCtr="0">
            <a:noAutofit/>
          </a:bodyPr>
          <a:lstStyle/>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What did agencies appear to pay?</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100"/>
              <a:buFont typeface="Arial"/>
              <a:buNone/>
            </a:pP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Observed hourly prices</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Occupation level</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Location and vehicle</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Sample size / observations</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Transaction evidence</a:t>
            </a:r>
            <a:endParaRPr sz="1300" i="0" u="none" strike="noStrike" cap="none" dirty="0">
              <a:solidFill>
                <a:schemeClr val="dk1"/>
              </a:solidFill>
              <a:latin typeface="Roboto"/>
              <a:ea typeface="Roboto"/>
              <a:cs typeface="Roboto"/>
              <a:sym typeface="Roboto"/>
            </a:endParaRPr>
          </a:p>
        </p:txBody>
      </p:sp>
      <p:sp>
        <p:nvSpPr>
          <p:cNvPr id="1095" name="Google Shape;1095;p120"/>
          <p:cNvSpPr/>
          <p:nvPr/>
        </p:nvSpPr>
        <p:spPr>
          <a:xfrm>
            <a:off x="5884321" y="2804922"/>
            <a:ext cx="171455"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2C14E"/>
              </a:buClr>
              <a:buSzPts val="2000"/>
              <a:buFont typeface="Arial"/>
              <a:buNone/>
            </a:pPr>
            <a:r>
              <a:rPr lang="en" sz="2000" b="1" i="0" u="none" strike="noStrike" cap="none">
                <a:solidFill>
                  <a:srgbClr val="F2C14E"/>
                </a:solidFill>
                <a:latin typeface="Arial"/>
                <a:ea typeface="Arial"/>
                <a:cs typeface="Arial"/>
                <a:sym typeface="Arial"/>
              </a:rPr>
              <a:t>›</a:t>
            </a:r>
            <a:endParaRPr sz="2000" b="0" i="0" u="none" strike="noStrike" cap="none" dirty="0">
              <a:solidFill>
                <a:schemeClr val="dk1"/>
              </a:solidFill>
              <a:latin typeface="Arial"/>
              <a:ea typeface="Arial"/>
              <a:cs typeface="Arial"/>
              <a:sym typeface="Arial"/>
            </a:endParaRPr>
          </a:p>
        </p:txBody>
      </p:sp>
      <p:sp>
        <p:nvSpPr>
          <p:cNvPr id="1093" name="Google Shape;1093;p120"/>
          <p:cNvSpPr/>
          <p:nvPr/>
        </p:nvSpPr>
        <p:spPr>
          <a:xfrm>
            <a:off x="6378110" y="2180844"/>
            <a:ext cx="2297491" cy="1611630"/>
          </a:xfrm>
          <a:prstGeom prst="roundRect">
            <a:avLst>
              <a:gd name="adj" fmla="val 16667"/>
            </a:avLst>
          </a:prstGeom>
          <a:solidFill>
            <a:srgbClr val="FFFFFF"/>
          </a:solidFill>
          <a:ln w="13950" cap="flat" cmpd="sng">
            <a:solidFill>
              <a:srgbClr val="FFE39C"/>
            </a:solidFill>
            <a:prstDash val="solid"/>
            <a:round/>
            <a:headEnd type="none" w="sm" len="sm"/>
            <a:tailEnd type="none" w="sm" len="sm"/>
          </a:ln>
        </p:spPr>
        <p:txBody>
          <a:bodyPr spcFirstLastPara="1" wrap="square" lIns="850" tIns="850" rIns="850" bIns="850" anchor="ctr" anchorCtr="0">
            <a:noAutofit/>
          </a:bodyPr>
          <a:lstStyle/>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What rate can we defend?</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100"/>
              <a:buFont typeface="Arial"/>
              <a:buNone/>
            </a:pP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Comparable evidence</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Outlier review</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Low / likely / high range</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Confidence level</a:t>
            </a:r>
            <a:endParaRPr sz="1300" i="0" u="none" strike="noStrike" cap="none" dirty="0">
              <a:solidFill>
                <a:schemeClr val="dk1"/>
              </a:solidFill>
              <a:latin typeface="Roboto"/>
              <a:ea typeface="Roboto"/>
              <a:cs typeface="Roboto"/>
              <a:sym typeface="Roboto"/>
            </a:endParaRPr>
          </a:p>
          <a:p>
            <a:pPr marL="0" marR="0" lvl="0" indent="0" algn="l" rtl="0">
              <a:spcBef>
                <a:spcPts val="0"/>
              </a:spcBef>
              <a:spcAft>
                <a:spcPts val="0"/>
              </a:spcAft>
              <a:buClr>
                <a:srgbClr val="344054"/>
              </a:buClr>
              <a:buSzPts val="1100"/>
              <a:buFont typeface="Arial"/>
              <a:buNone/>
            </a:pPr>
            <a:r>
              <a:rPr lang="en" sz="1300" i="0" u="none" strike="noStrike" cap="none">
                <a:solidFill>
                  <a:srgbClr val="344054"/>
                </a:solidFill>
                <a:latin typeface="Roboto"/>
                <a:ea typeface="Roboto"/>
                <a:cs typeface="Roboto"/>
                <a:sym typeface="Roboto"/>
              </a:rPr>
              <a:t>• Methodology narrative</a:t>
            </a:r>
            <a:endParaRPr sz="1300" i="0" u="none" strike="noStrike" cap="none" dirty="0">
              <a:solidFill>
                <a:schemeClr val="dk1"/>
              </a:solidFill>
              <a:latin typeface="Roboto"/>
              <a:ea typeface="Roboto"/>
              <a:cs typeface="Roboto"/>
              <a:sym typeface="Roboto"/>
            </a:endParaRPr>
          </a:p>
        </p:txBody>
      </p:sp>
      <p:sp>
        <p:nvSpPr>
          <p:cNvPr id="1096" name="Google Shape;1096;p120"/>
          <p:cNvSpPr/>
          <p:nvPr/>
        </p:nvSpPr>
        <p:spPr>
          <a:xfrm>
            <a:off x="514364" y="4169664"/>
            <a:ext cx="1097309"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1000"/>
              <a:buFont typeface="Arial"/>
              <a:buNone/>
            </a:pPr>
            <a:r>
              <a:rPr lang="en" sz="1000" b="1" i="0" u="none" strike="noStrike" cap="none">
                <a:solidFill>
                  <a:srgbClr val="513B82"/>
                </a:solidFill>
                <a:latin typeface="Arial"/>
                <a:ea typeface="Arial"/>
                <a:cs typeface="Arial"/>
                <a:sym typeface="Arial"/>
              </a:rPr>
              <a:t>Prompt discipline</a:t>
            </a:r>
            <a:endParaRPr sz="1000" b="0" i="0" u="none" strike="noStrike" cap="none" dirty="0">
              <a:solidFill>
                <a:schemeClr val="dk1"/>
              </a:solidFill>
              <a:latin typeface="Arial"/>
              <a:ea typeface="Arial"/>
              <a:cs typeface="Arial"/>
              <a:sym typeface="Arial"/>
            </a:endParaRPr>
          </a:p>
        </p:txBody>
      </p:sp>
      <p:sp>
        <p:nvSpPr>
          <p:cNvPr id="1097" name="Google Shape;1097;p120"/>
          <p:cNvSpPr/>
          <p:nvPr/>
        </p:nvSpPr>
        <p:spPr>
          <a:xfrm>
            <a:off x="1659680" y="4169664"/>
            <a:ext cx="5692292"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44054"/>
              </a:buClr>
              <a:buSzPts val="1100"/>
              <a:buFont typeface="Arial"/>
              <a:buNone/>
            </a:pPr>
            <a:r>
              <a:rPr lang="en" i="0" u="none" strike="noStrike" cap="none">
                <a:solidFill>
                  <a:srgbClr val="344054"/>
                </a:solidFill>
                <a:latin typeface="Roboto"/>
                <a:ea typeface="Roboto"/>
                <a:cs typeface="Roboto"/>
                <a:sym typeface="Roboto"/>
              </a:rPr>
              <a:t>Ask </a:t>
            </a:r>
            <a:r>
              <a:rPr lang="en">
                <a:solidFill>
                  <a:srgbClr val="344054"/>
                </a:solidFill>
                <a:latin typeface="Roboto"/>
                <a:ea typeface="Roboto"/>
                <a:cs typeface="Roboto"/>
                <a:sym typeface="Roboto"/>
              </a:rPr>
              <a:t>S</a:t>
            </a:r>
            <a:r>
              <a:rPr lang="en" i="0" u="none" strike="noStrike" cap="none">
                <a:solidFill>
                  <a:srgbClr val="344054"/>
                </a:solidFill>
                <a:latin typeface="Roboto"/>
                <a:ea typeface="Roboto"/>
                <a:cs typeface="Roboto"/>
                <a:sym typeface="Roboto"/>
              </a:rPr>
              <a:t>I to explain differences between offered rates and actual paid evidence — not to average them together.</a:t>
            </a:r>
            <a:endParaRPr i="0" u="none" strike="noStrike" cap="none" dirty="0">
              <a:solidFill>
                <a:schemeClr val="dk1"/>
              </a:solidFill>
              <a:latin typeface="Roboto"/>
              <a:ea typeface="Roboto"/>
              <a:cs typeface="Roboto"/>
              <a:sym typeface="Roboto"/>
            </a:endParaRPr>
          </a:p>
        </p:txBody>
      </p:sp>
      <p:sp>
        <p:nvSpPr>
          <p:cNvPr id="1098" name="Google Shape;1098;p120"/>
          <p:cNvSpPr/>
          <p:nvPr/>
        </p:nvSpPr>
        <p:spPr>
          <a:xfrm>
            <a:off x="8469856" y="4869180"/>
            <a:ext cx="205745" cy="13716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7085"/>
              </a:buClr>
              <a:buSzPts val="700"/>
              <a:buFont typeface="Arial"/>
              <a:buNone/>
            </a:pPr>
            <a:r>
              <a:rPr lang="en" sz="700" b="0" i="0" u="none" strike="noStrike" cap="none">
                <a:solidFill>
                  <a:srgbClr val="667085"/>
                </a:solidFill>
                <a:latin typeface="Arial"/>
                <a:ea typeface="Arial"/>
                <a:cs typeface="Arial"/>
                <a:sym typeface="Arial"/>
              </a:rPr>
              <a:t>3</a:t>
            </a:r>
            <a:endParaRPr sz="700" b="0" i="0" u="none" strike="noStrike" cap="none" dirty="0">
              <a:solidFill>
                <a:schemeClr val="dk1"/>
              </a:solidFill>
              <a:latin typeface="Arial"/>
              <a:ea typeface="Arial"/>
              <a:cs typeface="Arial"/>
              <a:sym typeface="Arial"/>
            </a:endParaRPr>
          </a:p>
        </p:txBody>
      </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03"/>
        <p:cNvGrpSpPr/>
        <p:nvPr/>
      </p:nvGrpSpPr>
      <p:grpSpPr>
        <a:xfrm>
          <a:off x="0" y="0"/>
          <a:ext cx="0" cy="0"/>
          <a:chOff x="0" y="0"/>
          <a:chExt cx="0" cy="0"/>
        </a:xfrm>
      </p:grpSpPr>
      <p:sp>
        <p:nvSpPr>
          <p:cNvPr id="2" name="Title 1">
            <a:extLst>
              <a:ext uri="{FF2B5EF4-FFF2-40B4-BE49-F238E27FC236}">
                <a16:creationId xmlns:a16="http://schemas.microsoft.com/office/drawing/2014/main" id="{A7D403AD-107D-D424-94DE-DD96420CDEAF}"/>
              </a:ext>
            </a:extLst>
          </p:cNvPr>
          <p:cNvSpPr>
            <a:spLocks noGrp="1"/>
          </p:cNvSpPr>
          <p:nvPr>
            <p:ph type="title" idx="4294967295"/>
          </p:nvPr>
        </p:nvSpPr>
        <p:spPr>
          <a:xfrm>
            <a:off x="628650" y="-993775"/>
            <a:ext cx="7886700" cy="993775"/>
          </a:xfrm>
          <a:prstGeom prst="rect">
            <a:avLst/>
          </a:prstGeom>
        </p:spPr>
        <p:txBody>
          <a:bodyPr anchor="b"/>
          <a:lstStyle/>
          <a:p>
            <a:r>
              <a:rPr lang="en-US" dirty="0"/>
              <a:t>Prompt Starter</a:t>
            </a:r>
          </a:p>
        </p:txBody>
      </p:sp>
      <p:sp>
        <p:nvSpPr>
          <p:cNvPr id="1110" name="Google Shape;1110;p121"/>
          <p:cNvSpPr/>
          <p:nvPr/>
        </p:nvSpPr>
        <p:spPr>
          <a:xfrm>
            <a:off x="974575" y="179500"/>
            <a:ext cx="71949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i="0" u="none" strike="noStrike" cap="none">
                <a:solidFill>
                  <a:srgbClr val="1B1B2F"/>
                </a:solidFill>
                <a:latin typeface="Roboto"/>
                <a:ea typeface="Roboto"/>
                <a:cs typeface="Roboto"/>
                <a:sym typeface="Roboto"/>
              </a:rPr>
              <a:t>Prompt Starter</a:t>
            </a:r>
            <a:endParaRPr sz="3000" i="0" u="none" strike="noStrike" cap="none" dirty="0">
              <a:solidFill>
                <a:schemeClr val="dk1"/>
              </a:solidFill>
              <a:latin typeface="Roboto"/>
              <a:ea typeface="Roboto"/>
              <a:cs typeface="Roboto"/>
              <a:sym typeface="Roboto"/>
            </a:endParaRPr>
          </a:p>
        </p:txBody>
      </p:sp>
      <p:sp>
        <p:nvSpPr>
          <p:cNvPr id="1104" name="Google Shape;1104;p121">
            <a:extLst>
              <a:ext uri="{C183D7F6-B498-43B3-948B-1728B52AA6E4}">
                <adec:decorative xmlns:adec="http://schemas.microsoft.com/office/drawing/2017/decorative" val="1"/>
              </a:ext>
            </a:extLst>
          </p:cNvPr>
          <p:cNvSpPr/>
          <p:nvPr/>
        </p:nvSpPr>
        <p:spPr>
          <a:xfrm>
            <a:off x="0" y="56984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05" name="Google Shape;1105;p121">
            <a:extLst>
              <a:ext uri="{C183D7F6-B498-43B3-948B-1728B52AA6E4}">
                <adec:decorative xmlns:adec="http://schemas.microsoft.com/office/drawing/2017/decorative" val="1"/>
              </a:ext>
            </a:extLst>
          </p:cNvPr>
          <p:cNvSpPr/>
          <p:nvPr/>
        </p:nvSpPr>
        <p:spPr>
          <a:xfrm>
            <a:off x="8092656" y="56235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11" name="Google Shape;1111;p121"/>
          <p:cNvSpPr/>
          <p:nvPr/>
        </p:nvSpPr>
        <p:spPr>
          <a:xfrm>
            <a:off x="397775" y="860954"/>
            <a:ext cx="4938000" cy="164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13B82"/>
              </a:buClr>
              <a:buSzPts val="800"/>
              <a:buFont typeface="Arial"/>
              <a:buNone/>
            </a:pPr>
            <a:r>
              <a:rPr lang="en" sz="800" b="1" i="0" u="none" strike="noStrike" cap="none">
                <a:solidFill>
                  <a:srgbClr val="513B82"/>
                </a:solidFill>
                <a:latin typeface="Roboto"/>
                <a:ea typeface="Roboto"/>
                <a:cs typeface="Roboto"/>
                <a:sym typeface="Roboto"/>
              </a:rPr>
              <a:t>COPY / ADAPT / RE-RUN</a:t>
            </a:r>
            <a:endParaRPr sz="800" i="0" u="none" strike="noStrike" cap="none" dirty="0">
              <a:solidFill>
                <a:schemeClr val="dk1"/>
              </a:solidFill>
              <a:latin typeface="Roboto"/>
              <a:ea typeface="Roboto"/>
              <a:cs typeface="Roboto"/>
              <a:sym typeface="Roboto"/>
            </a:endParaRPr>
          </a:p>
        </p:txBody>
      </p:sp>
      <p:sp>
        <p:nvSpPr>
          <p:cNvPr id="1106" name="Google Shape;1106;p121">
            <a:extLst>
              <a:ext uri="{C183D7F6-B498-43B3-948B-1728B52AA6E4}">
                <adec:decorative xmlns:adec="http://schemas.microsoft.com/office/drawing/2017/decorative" val="1"/>
              </a:ext>
            </a:extLst>
          </p:cNvPr>
          <p:cNvSpPr/>
          <p:nvPr/>
        </p:nvSpPr>
        <p:spPr>
          <a:xfrm rot="1799960">
            <a:off x="8469857" y="802385"/>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07" name="Google Shape;1107;p121">
            <a:extLst>
              <a:ext uri="{C183D7F6-B498-43B3-948B-1728B52AA6E4}">
                <adec:decorative xmlns:adec="http://schemas.microsoft.com/office/drawing/2017/decorative" val="1"/>
              </a:ext>
            </a:extLst>
          </p:cNvPr>
          <p:cNvSpPr/>
          <p:nvPr/>
        </p:nvSpPr>
        <p:spPr>
          <a:xfrm>
            <a:off x="8847056" y="1042416"/>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12" name="Google Shape;1112;p121"/>
          <p:cNvSpPr/>
          <p:nvPr/>
        </p:nvSpPr>
        <p:spPr>
          <a:xfrm>
            <a:off x="397775" y="1111000"/>
            <a:ext cx="8449200" cy="260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400"/>
              <a:buFont typeface="Arial"/>
              <a:buNone/>
            </a:pPr>
            <a:r>
              <a:rPr lang="en" sz="1600" b="1" i="0" u="none" strike="noStrike" cap="none">
                <a:solidFill>
                  <a:srgbClr val="1B1B2F"/>
                </a:solidFill>
                <a:latin typeface="Roboto"/>
                <a:ea typeface="Roboto"/>
                <a:cs typeface="Roboto"/>
                <a:sym typeface="Roboto"/>
              </a:rPr>
              <a:t>Use a guided prompt so the AI performs acquisition analysis instead of simple arithmetic.</a:t>
            </a:r>
            <a:endParaRPr sz="1600" i="0" u="none" strike="noStrike" cap="none" dirty="0">
              <a:solidFill>
                <a:schemeClr val="dk1"/>
              </a:solidFill>
              <a:latin typeface="Roboto"/>
              <a:ea typeface="Roboto"/>
              <a:cs typeface="Roboto"/>
              <a:sym typeface="Roboto"/>
            </a:endParaRPr>
          </a:p>
        </p:txBody>
      </p:sp>
      <p:sp>
        <p:nvSpPr>
          <p:cNvPr id="1108" name="Google Shape;1108;p121">
            <a:extLst>
              <a:ext uri="{C183D7F6-B498-43B3-948B-1728B52AA6E4}">
                <adec:decorative xmlns:adec="http://schemas.microsoft.com/office/drawing/2017/decorative" val="1"/>
              </a:ext>
            </a:extLst>
          </p:cNvPr>
          <p:cNvSpPr/>
          <p:nvPr/>
        </p:nvSpPr>
        <p:spPr>
          <a:xfrm rot="1799960">
            <a:off x="8298402" y="1303019"/>
            <a:ext cx="288042" cy="246890"/>
          </a:xfrm>
          <a:prstGeom prst="hexagon">
            <a:avLst>
              <a:gd name="adj" fmla="val 25000"/>
              <a:gd name="vf" fmla="val 115470"/>
            </a:avLst>
          </a:prstGeom>
          <a:solidFill>
            <a:srgbClr val="513B82">
              <a:alpha val="2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13" name="Google Shape;1113;p121"/>
          <p:cNvSpPr/>
          <p:nvPr/>
        </p:nvSpPr>
        <p:spPr>
          <a:xfrm>
            <a:off x="534950" y="1585776"/>
            <a:ext cx="8058300" cy="1286400"/>
          </a:xfrm>
          <a:prstGeom prst="roundRect">
            <a:avLst>
              <a:gd name="adj" fmla="val 16667"/>
            </a:avLst>
          </a:prstGeom>
          <a:solidFill>
            <a:srgbClr val="FFFFFF"/>
          </a:solidFill>
          <a:ln w="15225" cap="flat" cmpd="sng">
            <a:solidFill>
              <a:srgbClr val="DDD6FE"/>
            </a:solidFill>
            <a:prstDash val="solid"/>
            <a:round/>
            <a:headEnd type="none" w="sm" len="sm"/>
            <a:tailEnd type="none" w="sm" len="sm"/>
          </a:ln>
        </p:spPr>
        <p:txBody>
          <a:bodyPr spcFirstLastPara="1" wrap="square" lIns="1700" tIns="1700" rIns="1700" bIns="1700" anchor="ctr" anchorCtr="0">
            <a:noAutofit/>
          </a:bodyPr>
          <a:lstStyle/>
          <a:p>
            <a:pPr marL="0" marR="0" lvl="0" indent="0" algn="l" rtl="0">
              <a:spcBef>
                <a:spcPts val="0"/>
              </a:spcBef>
              <a:spcAft>
                <a:spcPts val="0"/>
              </a:spcAft>
              <a:buClr>
                <a:srgbClr val="1F2937"/>
              </a:buClr>
              <a:buSzPts val="1200"/>
              <a:buFont typeface="Arial"/>
              <a:buNone/>
            </a:pPr>
            <a:r>
              <a:rPr lang="en">
                <a:solidFill>
                  <a:srgbClr val="1F2937"/>
                </a:solidFill>
                <a:latin typeface="Roboto"/>
                <a:ea typeface="Roboto"/>
                <a:cs typeface="Roboto"/>
                <a:sym typeface="Roboto"/>
              </a:rPr>
              <a:t>As a federal acquisition </a:t>
            </a:r>
            <a:r>
              <a:rPr lang="en" i="0" u="none" strike="noStrike" cap="none">
                <a:solidFill>
                  <a:srgbClr val="1F2937"/>
                </a:solidFill>
                <a:latin typeface="Roboto"/>
                <a:ea typeface="Roboto"/>
                <a:cs typeface="Roboto"/>
                <a:sym typeface="Roboto"/>
              </a:rPr>
              <a:t>pricing analyst supporting the creation of an IGCE</a:t>
            </a:r>
            <a:r>
              <a:rPr lang="en">
                <a:solidFill>
                  <a:srgbClr val="1F2937"/>
                </a:solidFill>
                <a:latin typeface="Roboto"/>
                <a:ea typeface="Roboto"/>
                <a:cs typeface="Roboto"/>
                <a:sym typeface="Roboto"/>
              </a:rPr>
              <a:t> I need your help analyzing</a:t>
            </a:r>
            <a:r>
              <a:rPr lang="en" i="0" u="none" strike="noStrike" cap="none">
                <a:solidFill>
                  <a:srgbClr val="1F2937"/>
                </a:solidFill>
                <a:latin typeface="Roboto"/>
                <a:ea typeface="Roboto"/>
                <a:cs typeface="Roboto"/>
                <a:sym typeface="Roboto"/>
              </a:rPr>
              <a:t> the ceiling-rate evidence and prices-paid evidence separately. Th</a:t>
            </a:r>
            <a:r>
              <a:rPr lang="en">
                <a:solidFill>
                  <a:srgbClr val="1F2937"/>
                </a:solidFill>
                <a:latin typeface="Roboto"/>
                <a:ea typeface="Roboto"/>
                <a:cs typeface="Roboto"/>
                <a:sym typeface="Roboto"/>
              </a:rPr>
              <a:t>ese data sources are included as separate tabs in this workbook.  </a:t>
            </a:r>
            <a:r>
              <a:rPr lang="en" i="0" u="none" strike="noStrike" cap="none">
                <a:solidFill>
                  <a:srgbClr val="1F2937"/>
                </a:solidFill>
                <a:latin typeface="Roboto"/>
                <a:ea typeface="Roboto"/>
                <a:cs typeface="Roboto"/>
                <a:sym typeface="Roboto"/>
              </a:rPr>
              <a:t>Do not combine them into a single average. Evaluate comparability by labor title, level, experience, education, location, vehicle, unit of measure, and sample size. Recommend a low / likely / high hourly planning rate, assign a confidence level, identify data limitations, and write a concise methodology narrative.</a:t>
            </a:r>
            <a:endParaRPr i="0" u="none" strike="noStrike" cap="none" dirty="0">
              <a:solidFill>
                <a:schemeClr val="dk1"/>
              </a:solidFill>
              <a:latin typeface="Roboto"/>
              <a:ea typeface="Roboto"/>
              <a:cs typeface="Roboto"/>
              <a:sym typeface="Roboto"/>
            </a:endParaRPr>
          </a:p>
        </p:txBody>
      </p:sp>
      <p:sp>
        <p:nvSpPr>
          <p:cNvPr id="1109" name="Google Shape;1109;p121">
            <a:extLst>
              <a:ext uri="{C183D7F6-B498-43B3-948B-1728B52AA6E4}">
                <adec:decorative xmlns:adec="http://schemas.microsoft.com/office/drawing/2017/decorative" val="1"/>
              </a:ext>
            </a:extLst>
          </p:cNvPr>
          <p:cNvSpPr/>
          <p:nvPr/>
        </p:nvSpPr>
        <p:spPr>
          <a:xfrm>
            <a:off x="8675601" y="1543050"/>
            <a:ext cx="288044" cy="246888"/>
          </a:xfrm>
          <a:prstGeom prst="hexagon">
            <a:avLst>
              <a:gd name="adj" fmla="val 25000"/>
              <a:gd name="vf" fmla="val 115470"/>
            </a:avLst>
          </a:prstGeom>
          <a:solidFill>
            <a:srgbClr val="F2C14E">
              <a:alpha val="47843"/>
            </a:srgbClr>
          </a:solidFill>
          <a:ln w="12700" cap="flat" cmpd="sng">
            <a:solidFill>
              <a:srgbClr val="FFFFFF">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14" name="Google Shape;1114;p121"/>
          <p:cNvSpPr/>
          <p:nvPr/>
        </p:nvSpPr>
        <p:spPr>
          <a:xfrm>
            <a:off x="115250" y="3072973"/>
            <a:ext cx="312900" cy="312900"/>
          </a:xfrm>
          <a:prstGeom prst="ellipse">
            <a:avLst/>
          </a:prstGeom>
          <a:solidFill>
            <a:srgbClr val="513B82"/>
          </a:solidFill>
          <a:ln w="10350" cap="flat" cmpd="sng">
            <a:solidFill>
              <a:srgbClr val="513B82">
                <a:alpha val="0"/>
              </a:srgbClr>
            </a:solidFill>
            <a:prstDash val="solid"/>
            <a:round/>
            <a:headEnd type="none" w="sm" len="sm"/>
            <a:tailEnd type="none" w="sm" len="sm"/>
          </a:ln>
        </p:spPr>
        <p:txBody>
          <a:bodyPr spcFirstLastPara="1" wrap="square" lIns="525" tIns="525" rIns="525" bIns="525" anchor="ctr" anchorCtr="0">
            <a:noAutofit/>
          </a:bodyPr>
          <a:lstStyle/>
          <a:p>
            <a:pPr marL="0" marR="0" lvl="0" indent="0" algn="ctr" rtl="0">
              <a:spcBef>
                <a:spcPts val="0"/>
              </a:spcBef>
              <a:spcAft>
                <a:spcPts val="0"/>
              </a:spcAft>
              <a:buClr>
                <a:srgbClr val="FFFFFF"/>
              </a:buClr>
              <a:buSzPts val="1195"/>
              <a:buFont typeface="Arial"/>
              <a:buNone/>
            </a:pPr>
            <a:r>
              <a:rPr lang="en" sz="1195" b="1" i="0" u="none" strike="noStrike" cap="none">
                <a:solidFill>
                  <a:srgbClr val="FFFFFF"/>
                </a:solidFill>
                <a:latin typeface="Arial"/>
                <a:ea typeface="Arial"/>
                <a:cs typeface="Arial"/>
                <a:sym typeface="Arial"/>
              </a:rPr>
              <a:t>A</a:t>
            </a:r>
            <a:endParaRPr sz="1195" b="0" i="0" u="none" strike="noStrike" cap="none" dirty="0">
              <a:solidFill>
                <a:schemeClr val="dk1"/>
              </a:solidFill>
              <a:latin typeface="Arial"/>
              <a:ea typeface="Arial"/>
              <a:cs typeface="Arial"/>
              <a:sym typeface="Arial"/>
            </a:endParaRPr>
          </a:p>
        </p:txBody>
      </p:sp>
      <p:sp>
        <p:nvSpPr>
          <p:cNvPr id="1115" name="Google Shape;1115;p121"/>
          <p:cNvSpPr/>
          <p:nvPr/>
        </p:nvSpPr>
        <p:spPr>
          <a:xfrm>
            <a:off x="502549" y="3065525"/>
            <a:ext cx="2368500" cy="186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303"/>
              <a:buFont typeface="Arial"/>
              <a:buNone/>
            </a:pPr>
            <a:r>
              <a:rPr lang="en" sz="1303" b="1" i="0" u="none" strike="noStrike" cap="none">
                <a:solidFill>
                  <a:srgbClr val="1B1B2F"/>
                </a:solidFill>
                <a:latin typeface="Roboto"/>
                <a:ea typeface="Roboto"/>
                <a:cs typeface="Roboto"/>
                <a:sym typeface="Roboto"/>
              </a:rPr>
              <a:t>Ask for comparability scoring</a:t>
            </a:r>
            <a:endParaRPr sz="1303" i="0" u="none" strike="noStrike" cap="none" dirty="0">
              <a:solidFill>
                <a:schemeClr val="dk1"/>
              </a:solidFill>
              <a:latin typeface="Roboto"/>
              <a:ea typeface="Roboto"/>
              <a:cs typeface="Roboto"/>
              <a:sym typeface="Roboto"/>
            </a:endParaRPr>
          </a:p>
        </p:txBody>
      </p:sp>
      <p:sp>
        <p:nvSpPr>
          <p:cNvPr id="1117" name="Google Shape;1117;p121"/>
          <p:cNvSpPr/>
          <p:nvPr/>
        </p:nvSpPr>
        <p:spPr>
          <a:xfrm>
            <a:off x="3176399" y="3072973"/>
            <a:ext cx="312900" cy="312900"/>
          </a:xfrm>
          <a:prstGeom prst="ellipse">
            <a:avLst/>
          </a:prstGeom>
          <a:solidFill>
            <a:srgbClr val="2FB5A8"/>
          </a:solidFill>
          <a:ln w="10350" cap="flat" cmpd="sng">
            <a:solidFill>
              <a:srgbClr val="2FB5A8">
                <a:alpha val="0"/>
              </a:srgbClr>
            </a:solidFill>
            <a:prstDash val="solid"/>
            <a:round/>
            <a:headEnd type="none" w="sm" len="sm"/>
            <a:tailEnd type="none" w="sm" len="sm"/>
          </a:ln>
        </p:spPr>
        <p:txBody>
          <a:bodyPr spcFirstLastPara="1" wrap="square" lIns="525" tIns="525" rIns="525" bIns="525" anchor="ctr" anchorCtr="0">
            <a:noAutofit/>
          </a:bodyPr>
          <a:lstStyle/>
          <a:p>
            <a:pPr marL="0" marR="0" lvl="0" indent="0" algn="ctr" rtl="0">
              <a:spcBef>
                <a:spcPts val="0"/>
              </a:spcBef>
              <a:spcAft>
                <a:spcPts val="0"/>
              </a:spcAft>
              <a:buClr>
                <a:srgbClr val="FFFFFF"/>
              </a:buClr>
              <a:buSzPts val="1195"/>
              <a:buFont typeface="Arial"/>
              <a:buNone/>
            </a:pPr>
            <a:r>
              <a:rPr lang="en" sz="1195" b="1" i="0" u="none" strike="noStrike" cap="none">
                <a:solidFill>
                  <a:srgbClr val="FFFFFF"/>
                </a:solidFill>
                <a:latin typeface="Arial"/>
                <a:ea typeface="Arial"/>
                <a:cs typeface="Arial"/>
                <a:sym typeface="Arial"/>
              </a:rPr>
              <a:t>B</a:t>
            </a:r>
            <a:endParaRPr sz="1195" b="0" i="0" u="none" strike="noStrike" cap="none" dirty="0">
              <a:solidFill>
                <a:schemeClr val="dk1"/>
              </a:solidFill>
              <a:latin typeface="Arial"/>
              <a:ea typeface="Arial"/>
              <a:cs typeface="Arial"/>
              <a:sym typeface="Arial"/>
            </a:endParaRPr>
          </a:p>
        </p:txBody>
      </p:sp>
      <p:sp>
        <p:nvSpPr>
          <p:cNvPr id="1118" name="Google Shape;1118;p121"/>
          <p:cNvSpPr/>
          <p:nvPr/>
        </p:nvSpPr>
        <p:spPr>
          <a:xfrm>
            <a:off x="3563697" y="3065525"/>
            <a:ext cx="2368500" cy="186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303"/>
              <a:buFont typeface="Arial"/>
              <a:buNone/>
            </a:pPr>
            <a:r>
              <a:rPr lang="en" sz="1303" b="1" i="0" u="none" strike="noStrike" cap="none">
                <a:solidFill>
                  <a:srgbClr val="1B1B2F"/>
                </a:solidFill>
                <a:latin typeface="Roboto"/>
                <a:ea typeface="Roboto"/>
                <a:cs typeface="Roboto"/>
                <a:sym typeface="Roboto"/>
              </a:rPr>
              <a:t>Ask for rate reasoning</a:t>
            </a:r>
            <a:endParaRPr sz="1303" i="0" u="none" strike="noStrike" cap="none" dirty="0">
              <a:solidFill>
                <a:schemeClr val="dk1"/>
              </a:solidFill>
              <a:latin typeface="Roboto"/>
              <a:ea typeface="Roboto"/>
              <a:cs typeface="Roboto"/>
              <a:sym typeface="Roboto"/>
            </a:endParaRPr>
          </a:p>
        </p:txBody>
      </p:sp>
      <p:sp>
        <p:nvSpPr>
          <p:cNvPr id="1120" name="Google Shape;1120;p121"/>
          <p:cNvSpPr/>
          <p:nvPr/>
        </p:nvSpPr>
        <p:spPr>
          <a:xfrm>
            <a:off x="6207755" y="3072973"/>
            <a:ext cx="312900" cy="312900"/>
          </a:xfrm>
          <a:prstGeom prst="ellipse">
            <a:avLst/>
          </a:prstGeom>
          <a:solidFill>
            <a:srgbClr val="F2C14E"/>
          </a:solidFill>
          <a:ln w="10350" cap="flat" cmpd="sng">
            <a:solidFill>
              <a:srgbClr val="F2C14E">
                <a:alpha val="0"/>
              </a:srgbClr>
            </a:solidFill>
            <a:prstDash val="solid"/>
            <a:round/>
            <a:headEnd type="none" w="sm" len="sm"/>
            <a:tailEnd type="none" w="sm" len="sm"/>
          </a:ln>
        </p:spPr>
        <p:txBody>
          <a:bodyPr spcFirstLastPara="1" wrap="square" lIns="525" tIns="525" rIns="525" bIns="525" anchor="ctr" anchorCtr="0">
            <a:noAutofit/>
          </a:bodyPr>
          <a:lstStyle/>
          <a:p>
            <a:pPr marL="0" marR="0" lvl="0" indent="0" algn="ctr" rtl="0">
              <a:spcBef>
                <a:spcPts val="0"/>
              </a:spcBef>
              <a:spcAft>
                <a:spcPts val="0"/>
              </a:spcAft>
              <a:buClr>
                <a:srgbClr val="FFFFFF"/>
              </a:buClr>
              <a:buSzPts val="1195"/>
              <a:buFont typeface="Arial"/>
              <a:buNone/>
            </a:pPr>
            <a:r>
              <a:rPr lang="en" sz="1195" b="1" i="0" u="none" strike="noStrike" cap="none">
                <a:solidFill>
                  <a:srgbClr val="FFFFFF"/>
                </a:solidFill>
                <a:latin typeface="Arial"/>
                <a:ea typeface="Arial"/>
                <a:cs typeface="Arial"/>
                <a:sym typeface="Arial"/>
              </a:rPr>
              <a:t>C</a:t>
            </a:r>
            <a:endParaRPr sz="1195" b="0" i="0" u="none" strike="noStrike" cap="none" dirty="0">
              <a:solidFill>
                <a:schemeClr val="dk1"/>
              </a:solidFill>
              <a:latin typeface="Arial"/>
              <a:ea typeface="Arial"/>
              <a:cs typeface="Arial"/>
              <a:sym typeface="Arial"/>
            </a:endParaRPr>
          </a:p>
        </p:txBody>
      </p:sp>
      <p:sp>
        <p:nvSpPr>
          <p:cNvPr id="1121" name="Google Shape;1121;p121"/>
          <p:cNvSpPr/>
          <p:nvPr/>
        </p:nvSpPr>
        <p:spPr>
          <a:xfrm>
            <a:off x="6595054" y="3065525"/>
            <a:ext cx="2368500" cy="186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F"/>
              </a:buClr>
              <a:buSzPts val="1303"/>
              <a:buFont typeface="Arial"/>
              <a:buNone/>
            </a:pPr>
            <a:r>
              <a:rPr lang="en" sz="1303" b="1" i="0" u="none" strike="noStrike" cap="none">
                <a:solidFill>
                  <a:srgbClr val="1B1B2F"/>
                </a:solidFill>
                <a:latin typeface="Roboto"/>
                <a:ea typeface="Roboto"/>
                <a:cs typeface="Roboto"/>
                <a:sym typeface="Roboto"/>
              </a:rPr>
              <a:t>Ask for an editable narrative</a:t>
            </a:r>
            <a:endParaRPr sz="1303" i="0" u="none" strike="noStrike" cap="none" dirty="0">
              <a:solidFill>
                <a:schemeClr val="dk1"/>
              </a:solidFill>
              <a:latin typeface="Roboto"/>
              <a:ea typeface="Roboto"/>
              <a:cs typeface="Roboto"/>
              <a:sym typeface="Roboto"/>
            </a:endParaRPr>
          </a:p>
        </p:txBody>
      </p:sp>
      <p:sp>
        <p:nvSpPr>
          <p:cNvPr id="1116" name="Google Shape;1116;p121"/>
          <p:cNvSpPr/>
          <p:nvPr/>
        </p:nvSpPr>
        <p:spPr>
          <a:xfrm>
            <a:off x="502550" y="3281534"/>
            <a:ext cx="2368500" cy="840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77"/>
              <a:buFont typeface="Arial"/>
              <a:buNone/>
            </a:pPr>
            <a:r>
              <a:rPr lang="en" sz="1177" i="0" u="none" strike="noStrike" cap="none">
                <a:solidFill>
                  <a:srgbClr val="344054"/>
                </a:solidFill>
                <a:latin typeface="Roboto"/>
                <a:ea typeface="Roboto"/>
                <a:cs typeface="Roboto"/>
                <a:sym typeface="Roboto"/>
              </a:rPr>
              <a:t>Which records are close matches, partial matches, or weak matches to the target requirement?</a:t>
            </a:r>
            <a:endParaRPr sz="1177" i="0" u="none" strike="noStrike" cap="none" dirty="0">
              <a:solidFill>
                <a:schemeClr val="dk1"/>
              </a:solidFill>
              <a:latin typeface="Roboto"/>
              <a:ea typeface="Roboto"/>
              <a:cs typeface="Roboto"/>
              <a:sym typeface="Roboto"/>
            </a:endParaRPr>
          </a:p>
        </p:txBody>
      </p:sp>
      <p:sp>
        <p:nvSpPr>
          <p:cNvPr id="1119" name="Google Shape;1119;p121"/>
          <p:cNvSpPr/>
          <p:nvPr/>
        </p:nvSpPr>
        <p:spPr>
          <a:xfrm>
            <a:off x="3563697" y="3281534"/>
            <a:ext cx="2368500" cy="840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77"/>
              <a:buFont typeface="Arial"/>
              <a:buNone/>
            </a:pPr>
            <a:r>
              <a:rPr lang="en" sz="1177" i="0" u="none" strike="noStrike" cap="none">
                <a:solidFill>
                  <a:srgbClr val="344054"/>
                </a:solidFill>
                <a:latin typeface="Roboto"/>
                <a:ea typeface="Roboto"/>
                <a:cs typeface="Roboto"/>
                <a:sym typeface="Roboto"/>
              </a:rPr>
              <a:t>Where does the recommended rate sit against ceiling percentiles and prices-paid observations?</a:t>
            </a:r>
            <a:endParaRPr sz="1177" i="0" u="none" strike="noStrike" cap="none" dirty="0">
              <a:solidFill>
                <a:schemeClr val="dk1"/>
              </a:solidFill>
              <a:latin typeface="Roboto"/>
              <a:ea typeface="Roboto"/>
              <a:cs typeface="Roboto"/>
              <a:sym typeface="Roboto"/>
            </a:endParaRPr>
          </a:p>
        </p:txBody>
      </p:sp>
      <p:sp>
        <p:nvSpPr>
          <p:cNvPr id="1122" name="Google Shape;1122;p121"/>
          <p:cNvSpPr/>
          <p:nvPr/>
        </p:nvSpPr>
        <p:spPr>
          <a:xfrm>
            <a:off x="6595051" y="3281534"/>
            <a:ext cx="2368500" cy="840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44054"/>
              </a:buClr>
              <a:buSzPts val="977"/>
              <a:buFont typeface="Arial"/>
              <a:buNone/>
            </a:pPr>
            <a:r>
              <a:rPr lang="en" sz="1177" i="0" u="none" strike="noStrike" cap="none">
                <a:solidFill>
                  <a:srgbClr val="344054"/>
                </a:solidFill>
                <a:latin typeface="Roboto"/>
                <a:ea typeface="Roboto"/>
                <a:cs typeface="Roboto"/>
                <a:sym typeface="Roboto"/>
              </a:rPr>
              <a:t>Turn the analysis into plain-language IGCE support that a buyer can review and revise.</a:t>
            </a:r>
            <a:endParaRPr sz="1177" i="0" u="none" strike="noStrike" cap="none" dirty="0">
              <a:solidFill>
                <a:schemeClr val="dk1"/>
              </a:solidFill>
              <a:latin typeface="Roboto"/>
              <a:ea typeface="Roboto"/>
              <a:cs typeface="Roboto"/>
              <a:sym typeface="Roboto"/>
            </a:endParaRPr>
          </a:p>
        </p:txBody>
      </p:sp>
      <p:sp>
        <p:nvSpPr>
          <p:cNvPr id="1123" name="Google Shape;1123;p121"/>
          <p:cNvSpPr/>
          <p:nvPr/>
        </p:nvSpPr>
        <p:spPr>
          <a:xfrm>
            <a:off x="1588713" y="4699005"/>
            <a:ext cx="5966700" cy="2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51A33"/>
              </a:buClr>
              <a:buSzPts val="1100"/>
              <a:buFont typeface="Arial"/>
              <a:buNone/>
            </a:pPr>
            <a:r>
              <a:rPr lang="en" sz="1100" b="1" i="0" u="none" strike="noStrike" cap="none">
                <a:solidFill>
                  <a:srgbClr val="151A33"/>
                </a:solidFill>
                <a:latin typeface="Roboto"/>
                <a:ea typeface="Roboto"/>
                <a:cs typeface="Roboto"/>
                <a:sym typeface="Roboto"/>
              </a:rPr>
              <a:t>Reminder: sanitize first; document assumptions; keep the human in the decision loop.</a:t>
            </a:r>
            <a:endParaRPr sz="1100" i="0" u="none" strike="noStrike" cap="none" dirty="0">
              <a:solidFill>
                <a:schemeClr val="dk1"/>
              </a:solidFill>
              <a:latin typeface="Roboto"/>
              <a:ea typeface="Roboto"/>
              <a:cs typeface="Roboto"/>
              <a:sym typeface="Roboto"/>
            </a:endParaRPr>
          </a:p>
        </p:txBody>
      </p:sp>
      <p:sp>
        <p:nvSpPr>
          <p:cNvPr id="1124" name="Google Shape;1124;p121"/>
          <p:cNvSpPr/>
          <p:nvPr/>
        </p:nvSpPr>
        <p:spPr>
          <a:xfrm>
            <a:off x="8469856" y="4869180"/>
            <a:ext cx="205745" cy="13716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7085"/>
              </a:buClr>
              <a:buSzPts val="700"/>
              <a:buFont typeface="Arial"/>
              <a:buNone/>
            </a:pPr>
            <a:r>
              <a:rPr lang="en" sz="700" b="0" i="0" u="none" strike="noStrike" cap="none">
                <a:solidFill>
                  <a:srgbClr val="667085"/>
                </a:solidFill>
                <a:latin typeface="Arial"/>
                <a:ea typeface="Arial"/>
                <a:cs typeface="Arial"/>
                <a:sym typeface="Arial"/>
              </a:rPr>
              <a:t>5</a:t>
            </a:r>
            <a:endParaRPr sz="700" b="0" i="0" u="none" strike="noStrike" cap="none" dirty="0">
              <a:solidFill>
                <a:schemeClr val="dk1"/>
              </a:solidFill>
              <a:latin typeface="Arial"/>
              <a:ea typeface="Arial"/>
              <a:cs typeface="Arial"/>
              <a:sym typeface="Arial"/>
            </a:endParaRP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28"/>
        <p:cNvGrpSpPr/>
        <p:nvPr/>
      </p:nvGrpSpPr>
      <p:grpSpPr>
        <a:xfrm>
          <a:off x="0" y="0"/>
          <a:ext cx="0" cy="0"/>
          <a:chOff x="0" y="0"/>
          <a:chExt cx="0" cy="0"/>
        </a:xfrm>
      </p:grpSpPr>
      <p:sp>
        <p:nvSpPr>
          <p:cNvPr id="2" name="Title 1">
            <a:extLst>
              <a:ext uri="{FF2B5EF4-FFF2-40B4-BE49-F238E27FC236}">
                <a16:creationId xmlns:a16="http://schemas.microsoft.com/office/drawing/2014/main" id="{D82B4E93-F270-B3A4-BC15-0DB6706E0B42}"/>
              </a:ext>
            </a:extLst>
          </p:cNvPr>
          <p:cNvSpPr>
            <a:spLocks noGrp="1"/>
          </p:cNvSpPr>
          <p:nvPr>
            <p:ph type="title" idx="4294967295"/>
          </p:nvPr>
        </p:nvSpPr>
        <p:spPr>
          <a:xfrm>
            <a:off x="628650" y="-993775"/>
            <a:ext cx="7886700" cy="993775"/>
          </a:xfrm>
          <a:prstGeom prst="rect">
            <a:avLst/>
          </a:prstGeom>
        </p:spPr>
        <p:txBody>
          <a:bodyPr anchor="b"/>
          <a:lstStyle/>
          <a:p>
            <a:r>
              <a:rPr lang="en-US" dirty="0"/>
              <a:t>2 IGCE Products</a:t>
            </a:r>
          </a:p>
        </p:txBody>
      </p:sp>
      <p:sp>
        <p:nvSpPr>
          <p:cNvPr id="1131" name="Google Shape;1131;p122"/>
          <p:cNvSpPr/>
          <p:nvPr/>
        </p:nvSpPr>
        <p:spPr>
          <a:xfrm>
            <a:off x="974575" y="179500"/>
            <a:ext cx="71949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a:solidFill>
                  <a:srgbClr val="1B1B2F"/>
                </a:solidFill>
                <a:latin typeface="Roboto"/>
                <a:ea typeface="Roboto"/>
                <a:cs typeface="Roboto"/>
                <a:sym typeface="Roboto"/>
              </a:rPr>
              <a:t>2 IGCE Products</a:t>
            </a:r>
            <a:endParaRPr sz="3000" i="0" u="none" strike="noStrike" cap="none" dirty="0">
              <a:solidFill>
                <a:schemeClr val="dk1"/>
              </a:solidFill>
              <a:latin typeface="Roboto"/>
              <a:ea typeface="Roboto"/>
              <a:cs typeface="Roboto"/>
              <a:sym typeface="Roboto"/>
            </a:endParaRPr>
          </a:p>
        </p:txBody>
      </p:sp>
      <p:sp>
        <p:nvSpPr>
          <p:cNvPr id="1130" name="Google Shape;1130;p122">
            <a:extLst>
              <a:ext uri="{C183D7F6-B498-43B3-948B-1728B52AA6E4}">
                <adec:decorative xmlns:adec="http://schemas.microsoft.com/office/drawing/2017/decorative" val="1"/>
              </a:ext>
            </a:extLst>
          </p:cNvPr>
          <p:cNvSpPr/>
          <p:nvPr/>
        </p:nvSpPr>
        <p:spPr>
          <a:xfrm>
            <a:off x="0" y="56984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
        <p:nvSpPr>
          <p:cNvPr id="1132" name="Google Shape;1132;p122"/>
          <p:cNvSpPr txBox="1"/>
          <p:nvPr/>
        </p:nvSpPr>
        <p:spPr>
          <a:xfrm>
            <a:off x="710700" y="950063"/>
            <a:ext cx="3000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u="sng">
                <a:solidFill>
                  <a:schemeClr val="hlink"/>
                </a:solidFill>
                <a:latin typeface="Roboto"/>
                <a:ea typeface="Roboto"/>
                <a:cs typeface="Roboto"/>
                <a:sym typeface="Roboto"/>
                <a:hlinkClick r:id="rId5"/>
              </a:rPr>
              <a:t>Buy.GSA.Gov</a:t>
            </a:r>
            <a:r>
              <a:rPr lang="en" sz="1600" b="1">
                <a:solidFill>
                  <a:srgbClr val="1B1B2F"/>
                </a:solidFill>
                <a:latin typeface="Roboto"/>
                <a:ea typeface="Roboto"/>
                <a:cs typeface="Roboto"/>
                <a:sym typeface="Roboto"/>
              </a:rPr>
              <a:t> Template</a:t>
            </a:r>
            <a:endParaRPr dirty="0"/>
          </a:p>
        </p:txBody>
      </p:sp>
      <p:sp>
        <p:nvSpPr>
          <p:cNvPr id="1134" name="Google Shape;1134;p122"/>
          <p:cNvSpPr txBox="1"/>
          <p:nvPr/>
        </p:nvSpPr>
        <p:spPr>
          <a:xfrm>
            <a:off x="4673100" y="1053288"/>
            <a:ext cx="3000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latin typeface="Roboto"/>
                <a:ea typeface="Roboto"/>
                <a:cs typeface="Roboto"/>
                <a:sym typeface="Roboto"/>
              </a:rPr>
              <a:t>Gemini SI Product</a:t>
            </a:r>
            <a:endParaRPr dirty="0"/>
          </a:p>
        </p:txBody>
      </p:sp>
      <p:pic>
        <p:nvPicPr>
          <p:cNvPr id="1129" name="Google Shape;1129;p122" descr="The image shows an example of the buy.gsa.gov template."/>
          <p:cNvPicPr preferRelativeResize="0"/>
          <p:nvPr/>
        </p:nvPicPr>
        <p:blipFill>
          <a:blip r:embed="rId6">
            <a:alphaModFix/>
          </a:blip>
          <a:stretch>
            <a:fillRect/>
          </a:stretch>
        </p:blipFill>
        <p:spPr>
          <a:xfrm>
            <a:off x="121500" y="1381175"/>
            <a:ext cx="3991801" cy="3010150"/>
          </a:xfrm>
          <a:prstGeom prst="rect">
            <a:avLst/>
          </a:prstGeom>
          <a:noFill/>
          <a:ln>
            <a:noFill/>
          </a:ln>
        </p:spPr>
      </p:pic>
      <p:pic>
        <p:nvPicPr>
          <p:cNvPr id="1133" name="Google Shape;1133;p122" descr="The image shows an example of the buy.gsa.gov template used with the Gemini SI product."/>
          <p:cNvPicPr preferRelativeResize="0"/>
          <p:nvPr/>
        </p:nvPicPr>
        <p:blipFill>
          <a:blip r:embed="rId7">
            <a:alphaModFix/>
          </a:blip>
          <a:stretch>
            <a:fillRect/>
          </a:stretch>
        </p:blipFill>
        <p:spPr>
          <a:xfrm>
            <a:off x="4206600" y="1652103"/>
            <a:ext cx="4937400" cy="2549275"/>
          </a:xfrm>
          <a:prstGeom prst="rect">
            <a:avLst/>
          </a:prstGeom>
          <a:noFill/>
          <a:ln>
            <a:noFill/>
          </a:ln>
        </p:spPr>
      </p:pic>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38"/>
        <p:cNvGrpSpPr/>
        <p:nvPr/>
      </p:nvGrpSpPr>
      <p:grpSpPr>
        <a:xfrm>
          <a:off x="0" y="0"/>
          <a:ext cx="0" cy="0"/>
          <a:chOff x="0" y="0"/>
          <a:chExt cx="0" cy="0"/>
        </a:xfrm>
      </p:grpSpPr>
      <p:sp>
        <p:nvSpPr>
          <p:cNvPr id="2" name="Title 1">
            <a:extLst>
              <a:ext uri="{FF2B5EF4-FFF2-40B4-BE49-F238E27FC236}">
                <a16:creationId xmlns:a16="http://schemas.microsoft.com/office/drawing/2014/main" id="{D6DE3A50-0838-9756-99A8-5C55ED6A65AA}"/>
              </a:ext>
            </a:extLst>
          </p:cNvPr>
          <p:cNvSpPr>
            <a:spLocks noGrp="1"/>
          </p:cNvSpPr>
          <p:nvPr>
            <p:ph type="title" idx="4294967295"/>
          </p:nvPr>
        </p:nvSpPr>
        <p:spPr>
          <a:xfrm>
            <a:off x="628650" y="-993775"/>
            <a:ext cx="7886700" cy="993775"/>
          </a:xfrm>
          <a:prstGeom prst="rect">
            <a:avLst/>
          </a:prstGeom>
        </p:spPr>
        <p:txBody>
          <a:bodyPr anchor="b"/>
          <a:lstStyle/>
          <a:p>
            <a:r>
              <a:rPr lang="en-US" dirty="0"/>
              <a:t>IGCE Visual Prototype</a:t>
            </a:r>
          </a:p>
        </p:txBody>
      </p:sp>
      <p:sp>
        <p:nvSpPr>
          <p:cNvPr id="1140" name="Google Shape;1140;p123"/>
          <p:cNvSpPr/>
          <p:nvPr/>
        </p:nvSpPr>
        <p:spPr>
          <a:xfrm>
            <a:off x="974575" y="179500"/>
            <a:ext cx="7194900" cy="288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1B2F"/>
              </a:buClr>
              <a:buSzPts val="2100"/>
              <a:buFont typeface="Arial"/>
              <a:buNone/>
            </a:pPr>
            <a:r>
              <a:rPr lang="en" sz="3000" b="1">
                <a:solidFill>
                  <a:srgbClr val="1B1B2F"/>
                </a:solidFill>
                <a:latin typeface="Roboto"/>
                <a:ea typeface="Roboto"/>
                <a:cs typeface="Roboto"/>
                <a:sym typeface="Roboto"/>
              </a:rPr>
              <a:t>IGCE Visual Prototype</a:t>
            </a:r>
            <a:endParaRPr sz="3000" i="0" u="none" strike="noStrike" cap="none" dirty="0">
              <a:solidFill>
                <a:schemeClr val="dk1"/>
              </a:solidFill>
              <a:latin typeface="Roboto"/>
              <a:ea typeface="Roboto"/>
              <a:cs typeface="Roboto"/>
              <a:sym typeface="Roboto"/>
            </a:endParaRPr>
          </a:p>
        </p:txBody>
      </p:sp>
      <p:sp>
        <p:nvSpPr>
          <p:cNvPr id="1139" name="Google Shape;1139;p123">
            <a:extLst>
              <a:ext uri="{C183D7F6-B498-43B3-948B-1728B52AA6E4}">
                <adec:decorative xmlns:adec="http://schemas.microsoft.com/office/drawing/2017/decorative" val="1"/>
              </a:ext>
            </a:extLst>
          </p:cNvPr>
          <p:cNvSpPr/>
          <p:nvPr/>
        </p:nvSpPr>
        <p:spPr>
          <a:xfrm>
            <a:off x="0" y="569840"/>
            <a:ext cx="9144000" cy="34200"/>
          </a:xfrm>
          <a:prstGeom prst="rect">
            <a:avLst/>
          </a:prstGeom>
          <a:solidFill>
            <a:srgbClr val="F2C14E"/>
          </a:solidFill>
          <a:ln w="12700" cap="flat" cmpd="sng">
            <a:solidFill>
              <a:srgbClr val="F2C14E">
                <a:alpha val="0"/>
              </a:srgbClr>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pic>
        <p:nvPicPr>
          <p:cNvPr id="1141" name="Google Shape;1141;p123" descr="This is generated AI image f202af87-a6e7-42c2-9f57-3b031f94d8cc."/>
          <p:cNvPicPr preferRelativeResize="0"/>
          <p:nvPr/>
        </p:nvPicPr>
        <p:blipFill>
          <a:blip r:embed="rId5">
            <a:alphaModFix/>
          </a:blip>
          <a:stretch>
            <a:fillRect/>
          </a:stretch>
        </p:blipFill>
        <p:spPr>
          <a:xfrm>
            <a:off x="1523900" y="706400"/>
            <a:ext cx="5721176" cy="4395276"/>
          </a:xfrm>
          <a:prstGeom prst="rect">
            <a:avLst/>
          </a:prstGeom>
          <a:noFill/>
          <a:ln>
            <a:noFill/>
          </a:ln>
        </p:spPr>
      </p:pic>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45"/>
        <p:cNvGrpSpPr/>
        <p:nvPr/>
      </p:nvGrpSpPr>
      <p:grpSpPr>
        <a:xfrm>
          <a:off x="0" y="0"/>
          <a:ext cx="0" cy="0"/>
          <a:chOff x="0" y="0"/>
          <a:chExt cx="0" cy="0"/>
        </a:xfrm>
      </p:grpSpPr>
      <p:sp>
        <p:nvSpPr>
          <p:cNvPr id="2" name="Title 1">
            <a:extLst>
              <a:ext uri="{FF2B5EF4-FFF2-40B4-BE49-F238E27FC236}">
                <a16:creationId xmlns:a16="http://schemas.microsoft.com/office/drawing/2014/main" id="{81E4F751-F8A1-333A-F310-A757A9931DDA}"/>
              </a:ext>
            </a:extLst>
          </p:cNvPr>
          <p:cNvSpPr>
            <a:spLocks noGrp="1"/>
          </p:cNvSpPr>
          <p:nvPr>
            <p:ph type="title" idx="4294967295"/>
          </p:nvPr>
        </p:nvSpPr>
        <p:spPr>
          <a:xfrm>
            <a:off x="628650" y="-993775"/>
            <a:ext cx="7886700" cy="993775"/>
          </a:xfrm>
          <a:prstGeom prst="rect">
            <a:avLst/>
          </a:prstGeom>
        </p:spPr>
        <p:txBody>
          <a:bodyPr anchor="b"/>
          <a:lstStyle/>
          <a:p>
            <a:r>
              <a:rPr lang="en-US" dirty="0"/>
              <a:t>PAW Executive Summary</a:t>
            </a:r>
          </a:p>
        </p:txBody>
      </p:sp>
      <p:pic>
        <p:nvPicPr>
          <p:cNvPr id="1146" name="Google Shape;1146;p124" descr="This is generated AI image for Paws_and_Procurement_IGCE_Accurate."/>
          <p:cNvPicPr preferRelativeResize="0"/>
          <p:nvPr/>
        </p:nvPicPr>
        <p:blipFill>
          <a:blip r:embed="rId5">
            <a:alphaModFix/>
          </a:blip>
          <a:stretch>
            <a:fillRect/>
          </a:stretch>
        </p:blipFill>
        <p:spPr>
          <a:xfrm>
            <a:off x="2636988" y="152400"/>
            <a:ext cx="3870017" cy="4838702"/>
          </a:xfrm>
          <a:prstGeom prst="rect">
            <a:avLst/>
          </a:prstGeom>
          <a:noFill/>
          <a:ln>
            <a:noFill/>
          </a:ln>
        </p:spPr>
      </p:pic>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50"/>
        <p:cNvGrpSpPr/>
        <p:nvPr/>
      </p:nvGrpSpPr>
      <p:grpSpPr>
        <a:xfrm>
          <a:off x="0" y="0"/>
          <a:ext cx="0" cy="0"/>
          <a:chOff x="0" y="0"/>
          <a:chExt cx="0" cy="0"/>
        </a:xfrm>
      </p:grpSpPr>
      <p:sp>
        <p:nvSpPr>
          <p:cNvPr id="2" name="Title 1">
            <a:extLst>
              <a:ext uri="{FF2B5EF4-FFF2-40B4-BE49-F238E27FC236}">
                <a16:creationId xmlns:a16="http://schemas.microsoft.com/office/drawing/2014/main" id="{72C5581F-5ACE-40E5-B62B-4F8C8B3738F9}"/>
              </a:ext>
            </a:extLst>
          </p:cNvPr>
          <p:cNvSpPr>
            <a:spLocks noGrp="1"/>
          </p:cNvSpPr>
          <p:nvPr>
            <p:ph type="title" idx="4294967295"/>
          </p:nvPr>
        </p:nvSpPr>
        <p:spPr>
          <a:xfrm>
            <a:off x="628650" y="-993775"/>
            <a:ext cx="7886700" cy="993775"/>
          </a:xfrm>
          <a:prstGeom prst="rect">
            <a:avLst/>
          </a:prstGeom>
        </p:spPr>
        <p:txBody>
          <a:bodyPr anchor="b"/>
          <a:lstStyle/>
          <a:p>
            <a:r>
              <a:rPr lang="en-US" dirty="0"/>
              <a:t>Practice Activities </a:t>
            </a:r>
          </a:p>
        </p:txBody>
      </p:sp>
      <p:sp>
        <p:nvSpPr>
          <p:cNvPr id="1151" name="Google Shape;1151;p125"/>
          <p:cNvSpPr txBox="1"/>
          <p:nvPr/>
        </p:nvSpPr>
        <p:spPr>
          <a:xfrm>
            <a:off x="1825950" y="311041"/>
            <a:ext cx="5492100" cy="987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3000" b="1">
                <a:solidFill>
                  <a:srgbClr val="513B82"/>
                </a:solidFill>
                <a:latin typeface="Roboto"/>
                <a:ea typeface="Roboto"/>
                <a:cs typeface="Roboto"/>
                <a:sym typeface="Roboto"/>
              </a:rPr>
              <a:t>Practice Activities</a:t>
            </a:r>
            <a:endParaRPr sz="3000" b="1" dirty="0">
              <a:solidFill>
                <a:srgbClr val="513B82"/>
              </a:solidFill>
              <a:latin typeface="Roboto"/>
              <a:ea typeface="Roboto"/>
              <a:cs typeface="Roboto"/>
              <a:sym typeface="Roboto"/>
            </a:endParaRPr>
          </a:p>
          <a:p>
            <a:pPr marL="0" lvl="0" indent="0" algn="ctr" rtl="0">
              <a:spcBef>
                <a:spcPts val="300"/>
              </a:spcBef>
              <a:spcAft>
                <a:spcPts val="0"/>
              </a:spcAft>
              <a:buNone/>
            </a:pPr>
            <a:endParaRPr sz="3000" b="1" dirty="0">
              <a:solidFill>
                <a:srgbClr val="1B1B2F"/>
              </a:solidFill>
              <a:latin typeface="Roboto"/>
              <a:ea typeface="Roboto"/>
              <a:cs typeface="Roboto"/>
              <a:sym typeface="Roboto"/>
            </a:endParaRPr>
          </a:p>
        </p:txBody>
      </p:sp>
      <p:grpSp>
        <p:nvGrpSpPr>
          <p:cNvPr id="1152" name="Google Shape;1152;p125" descr="This image shows the five steps for using the GSA tools to post an RFI/RFQ."/>
          <p:cNvGrpSpPr/>
          <p:nvPr/>
        </p:nvGrpSpPr>
        <p:grpSpPr>
          <a:xfrm>
            <a:off x="240125" y="1762125"/>
            <a:ext cx="4254411" cy="3200343"/>
            <a:chOff x="0" y="0"/>
            <a:chExt cx="4095900" cy="2762250"/>
          </a:xfrm>
        </p:grpSpPr>
        <p:sp>
          <p:nvSpPr>
            <p:cNvPr id="1153" name="Google Shape;1153;p125"/>
            <p:cNvSpPr txBox="1"/>
            <p:nvPr/>
          </p:nvSpPr>
          <p:spPr>
            <a:xfrm>
              <a:off x="0" y="0"/>
              <a:ext cx="4095900" cy="238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700" b="1">
                  <a:solidFill>
                    <a:srgbClr val="513B82"/>
                  </a:solidFill>
                  <a:latin typeface="Roboto"/>
                  <a:ea typeface="Roboto"/>
                  <a:cs typeface="Roboto"/>
                  <a:sym typeface="Roboto"/>
                </a:rPr>
                <a:t>Hands-On GSA Tools</a:t>
              </a:r>
              <a:endParaRPr sz="1700" b="1" dirty="0">
                <a:solidFill>
                  <a:srgbClr val="513B82"/>
                </a:solidFill>
                <a:latin typeface="Roboto"/>
                <a:ea typeface="Roboto"/>
                <a:cs typeface="Roboto"/>
                <a:sym typeface="Roboto"/>
              </a:endParaRPr>
            </a:p>
          </p:txBody>
        </p:sp>
        <p:sp>
          <p:nvSpPr>
            <p:cNvPr id="1154" name="Google Shape;1154;p125"/>
            <p:cNvSpPr/>
            <p:nvPr/>
          </p:nvSpPr>
          <p:spPr>
            <a:xfrm>
              <a:off x="0" y="285750"/>
              <a:ext cx="4095900" cy="2476500"/>
            </a:xfrm>
            <a:prstGeom prst="roundRect">
              <a:avLst>
                <a:gd name="adj" fmla="val 7692"/>
              </a:avLst>
            </a:prstGeom>
            <a:solidFill>
              <a:srgbClr val="FFFFFF"/>
            </a:solidFill>
            <a:ln w="14300" cap="flat" cmpd="sng">
              <a:solidFill>
                <a:srgbClr val="DDD6F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800" dirty="0">
                <a:latin typeface="Roboto"/>
                <a:ea typeface="Roboto"/>
                <a:cs typeface="Roboto"/>
                <a:sym typeface="Roboto"/>
              </a:endParaRPr>
            </a:p>
          </p:txBody>
        </p:sp>
        <p:sp>
          <p:nvSpPr>
            <p:cNvPr id="1155" name="Google Shape;1155;p125"/>
            <p:cNvSpPr txBox="1"/>
            <p:nvPr/>
          </p:nvSpPr>
          <p:spPr>
            <a:xfrm>
              <a:off x="190503" y="586779"/>
              <a:ext cx="3808800" cy="2095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500" b="1">
                  <a:solidFill>
                    <a:srgbClr val="513B82"/>
                  </a:solidFill>
                  <a:latin typeface="Roboto"/>
                  <a:ea typeface="Roboto"/>
                  <a:cs typeface="Roboto"/>
                  <a:sym typeface="Roboto"/>
                </a:rPr>
                <a:t>01.</a:t>
              </a:r>
              <a:r>
                <a:rPr lang="en" sz="1500">
                  <a:solidFill>
                    <a:srgbClr val="344054"/>
                  </a:solidFill>
                  <a:latin typeface="Roboto"/>
                  <a:ea typeface="Roboto"/>
                  <a:cs typeface="Roboto"/>
                  <a:sym typeface="Roboto"/>
                </a:rPr>
                <a:t> Build your First Template</a:t>
              </a:r>
              <a:endParaRPr sz="1500" dirty="0">
                <a:solidFill>
                  <a:srgbClr val="344054"/>
                </a:solidFill>
                <a:latin typeface="Roboto"/>
                <a:ea typeface="Roboto"/>
                <a:cs typeface="Roboto"/>
                <a:sym typeface="Roboto"/>
              </a:endParaRPr>
            </a:p>
            <a:p>
              <a:pPr marL="0" lvl="0" indent="0" algn="l" rtl="0">
                <a:spcBef>
                  <a:spcPts val="750"/>
                </a:spcBef>
                <a:spcAft>
                  <a:spcPts val="0"/>
                </a:spcAft>
                <a:buNone/>
              </a:pPr>
              <a:r>
                <a:rPr lang="en" sz="1500" b="1">
                  <a:solidFill>
                    <a:srgbClr val="513B82"/>
                  </a:solidFill>
                  <a:latin typeface="Roboto"/>
                  <a:ea typeface="Roboto"/>
                  <a:cs typeface="Roboto"/>
                  <a:sym typeface="Roboto"/>
                </a:rPr>
                <a:t>02.</a:t>
              </a:r>
              <a:r>
                <a:rPr lang="en" sz="1500">
                  <a:solidFill>
                    <a:srgbClr val="344054"/>
                  </a:solidFill>
                  <a:latin typeface="Roboto"/>
                  <a:ea typeface="Roboto"/>
                  <a:cs typeface="Roboto"/>
                  <a:sym typeface="Roboto"/>
                </a:rPr>
                <a:t> Create a simple IGCE</a:t>
              </a:r>
              <a:endParaRPr sz="1500" dirty="0">
                <a:solidFill>
                  <a:srgbClr val="344054"/>
                </a:solidFill>
                <a:latin typeface="Roboto"/>
                <a:ea typeface="Roboto"/>
                <a:cs typeface="Roboto"/>
                <a:sym typeface="Roboto"/>
              </a:endParaRPr>
            </a:p>
            <a:p>
              <a:pPr marL="0" lvl="0" indent="0" algn="l" rtl="0">
                <a:spcBef>
                  <a:spcPts val="750"/>
                </a:spcBef>
                <a:spcAft>
                  <a:spcPts val="0"/>
                </a:spcAft>
                <a:buNone/>
              </a:pPr>
              <a:r>
                <a:rPr lang="en" sz="1500" b="1">
                  <a:solidFill>
                    <a:srgbClr val="513B82"/>
                  </a:solidFill>
                  <a:latin typeface="Roboto"/>
                  <a:ea typeface="Roboto"/>
                  <a:cs typeface="Roboto"/>
                  <a:sym typeface="Roboto"/>
                </a:rPr>
                <a:t>03.</a:t>
              </a:r>
              <a:r>
                <a:rPr lang="en" sz="1500">
                  <a:solidFill>
                    <a:srgbClr val="344054"/>
                  </a:solidFill>
                  <a:latin typeface="Roboto"/>
                  <a:ea typeface="Roboto"/>
                  <a:cs typeface="Roboto"/>
                  <a:sym typeface="Roboto"/>
                </a:rPr>
                <a:t> Test the Ceiling, CALC, Prices Paid Portals</a:t>
              </a:r>
              <a:endParaRPr sz="1500" dirty="0">
                <a:solidFill>
                  <a:srgbClr val="344054"/>
                </a:solidFill>
                <a:latin typeface="Roboto"/>
                <a:ea typeface="Roboto"/>
                <a:cs typeface="Roboto"/>
                <a:sym typeface="Roboto"/>
              </a:endParaRPr>
            </a:p>
            <a:p>
              <a:pPr marL="0" lvl="0" indent="0" algn="l" rtl="0">
                <a:spcBef>
                  <a:spcPts val="750"/>
                </a:spcBef>
                <a:spcAft>
                  <a:spcPts val="0"/>
                </a:spcAft>
                <a:buNone/>
              </a:pPr>
              <a:r>
                <a:rPr lang="en" sz="1500" b="1">
                  <a:solidFill>
                    <a:srgbClr val="513B82"/>
                  </a:solidFill>
                  <a:latin typeface="Roboto"/>
                  <a:ea typeface="Roboto"/>
                  <a:cs typeface="Roboto"/>
                  <a:sym typeface="Roboto"/>
                </a:rPr>
                <a:t>04.</a:t>
              </a:r>
              <a:r>
                <a:rPr lang="en" sz="1500">
                  <a:solidFill>
                    <a:srgbClr val="344054"/>
                  </a:solidFill>
                  <a:latin typeface="Roboto"/>
                  <a:ea typeface="Roboto"/>
                  <a:cs typeface="Roboto"/>
                  <a:sym typeface="Roboto"/>
                </a:rPr>
                <a:t> Submit your requirements review via MRAS</a:t>
              </a:r>
              <a:endParaRPr sz="1500" dirty="0">
                <a:solidFill>
                  <a:srgbClr val="344054"/>
                </a:solidFill>
                <a:latin typeface="Roboto"/>
                <a:ea typeface="Roboto"/>
                <a:cs typeface="Roboto"/>
                <a:sym typeface="Roboto"/>
              </a:endParaRPr>
            </a:p>
            <a:p>
              <a:pPr marL="0" lvl="0" indent="0" algn="l" rtl="0">
                <a:spcBef>
                  <a:spcPts val="750"/>
                </a:spcBef>
                <a:spcAft>
                  <a:spcPts val="0"/>
                </a:spcAft>
                <a:buNone/>
              </a:pPr>
              <a:r>
                <a:rPr lang="en" sz="1500" b="1">
                  <a:solidFill>
                    <a:srgbClr val="513B82"/>
                  </a:solidFill>
                  <a:latin typeface="Roboto"/>
                  <a:ea typeface="Roboto"/>
                  <a:cs typeface="Roboto"/>
                  <a:sym typeface="Roboto"/>
                </a:rPr>
                <a:t>05.</a:t>
              </a:r>
              <a:r>
                <a:rPr lang="en" sz="1500">
                  <a:solidFill>
                    <a:srgbClr val="344054"/>
                  </a:solidFill>
                  <a:latin typeface="Roboto"/>
                  <a:ea typeface="Roboto"/>
                  <a:cs typeface="Roboto"/>
                  <a:sym typeface="Roboto"/>
                </a:rPr>
                <a:t> Test eBuy - Post your RFI/RFQ there today!</a:t>
              </a:r>
              <a:endParaRPr sz="1500" dirty="0">
                <a:solidFill>
                  <a:srgbClr val="344054"/>
                </a:solidFill>
                <a:latin typeface="Roboto"/>
                <a:ea typeface="Roboto"/>
                <a:cs typeface="Roboto"/>
                <a:sym typeface="Roboto"/>
              </a:endParaRPr>
            </a:p>
          </p:txBody>
        </p:sp>
      </p:grpSp>
      <p:grpSp>
        <p:nvGrpSpPr>
          <p:cNvPr id="1156" name="Google Shape;1156;p125" descr="The image displays the SCD support contact information: fasdigitalsupport@gsa.gov."/>
          <p:cNvGrpSpPr/>
          <p:nvPr/>
        </p:nvGrpSpPr>
        <p:grpSpPr>
          <a:xfrm>
            <a:off x="4692549" y="1762125"/>
            <a:ext cx="4254411" cy="3200343"/>
            <a:chOff x="0" y="0"/>
            <a:chExt cx="4095900" cy="2762250"/>
          </a:xfrm>
        </p:grpSpPr>
        <p:sp>
          <p:nvSpPr>
            <p:cNvPr id="1157" name="Google Shape;1157;p125"/>
            <p:cNvSpPr txBox="1"/>
            <p:nvPr/>
          </p:nvSpPr>
          <p:spPr>
            <a:xfrm>
              <a:off x="0" y="0"/>
              <a:ext cx="4095900" cy="238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700" b="1">
                  <a:solidFill>
                    <a:srgbClr val="2FB5A8"/>
                  </a:solidFill>
                  <a:latin typeface="Roboto"/>
                  <a:ea typeface="Roboto"/>
                  <a:cs typeface="Roboto"/>
                  <a:sym typeface="Roboto"/>
                </a:rPr>
                <a:t>SCD Support &amp; Collaboration</a:t>
              </a:r>
              <a:endParaRPr sz="1700" b="1" dirty="0">
                <a:solidFill>
                  <a:srgbClr val="2FB5A8"/>
                </a:solidFill>
                <a:latin typeface="Roboto"/>
                <a:ea typeface="Roboto"/>
                <a:cs typeface="Roboto"/>
                <a:sym typeface="Roboto"/>
              </a:endParaRPr>
            </a:p>
          </p:txBody>
        </p:sp>
        <p:sp>
          <p:nvSpPr>
            <p:cNvPr id="1158" name="Google Shape;1158;p125"/>
            <p:cNvSpPr/>
            <p:nvPr/>
          </p:nvSpPr>
          <p:spPr>
            <a:xfrm>
              <a:off x="0" y="285750"/>
              <a:ext cx="4095900" cy="2476500"/>
            </a:xfrm>
            <a:prstGeom prst="roundRect">
              <a:avLst>
                <a:gd name="adj" fmla="val 7692"/>
              </a:avLst>
            </a:prstGeom>
            <a:solidFill>
              <a:srgbClr val="FFFFFF"/>
            </a:solidFill>
            <a:ln w="14300" cap="flat" cmpd="sng">
              <a:solidFill>
                <a:srgbClr val="B8F0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800" dirty="0">
                <a:latin typeface="Roboto"/>
                <a:ea typeface="Roboto"/>
                <a:cs typeface="Roboto"/>
                <a:sym typeface="Roboto"/>
              </a:endParaRPr>
            </a:p>
          </p:txBody>
        </p:sp>
        <p:sp>
          <p:nvSpPr>
            <p:cNvPr id="1159" name="Google Shape;1159;p125"/>
            <p:cNvSpPr txBox="1"/>
            <p:nvPr/>
          </p:nvSpPr>
          <p:spPr>
            <a:xfrm>
              <a:off x="190500" y="552244"/>
              <a:ext cx="3714900" cy="2095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500" b="1">
                  <a:solidFill>
                    <a:srgbClr val="1B1B2F"/>
                  </a:solidFill>
                  <a:latin typeface="Roboto"/>
                  <a:ea typeface="Roboto"/>
                  <a:cs typeface="Roboto"/>
                  <a:sym typeface="Roboto"/>
                </a:rPr>
                <a:t>Questions or Need Help?</a:t>
              </a:r>
              <a:endParaRPr sz="1500" b="1" dirty="0">
                <a:solidFill>
                  <a:srgbClr val="1B1B2F"/>
                </a:solidFill>
                <a:latin typeface="Roboto"/>
                <a:ea typeface="Roboto"/>
                <a:cs typeface="Roboto"/>
                <a:sym typeface="Roboto"/>
              </a:endParaRPr>
            </a:p>
            <a:p>
              <a:pPr marL="0" lvl="0" indent="0" algn="l" rtl="0">
                <a:spcBef>
                  <a:spcPts val="750"/>
                </a:spcBef>
                <a:spcAft>
                  <a:spcPts val="0"/>
                </a:spcAft>
                <a:buNone/>
              </a:pPr>
              <a:r>
                <a:rPr lang="en" sz="1500">
                  <a:solidFill>
                    <a:srgbClr val="344054"/>
                  </a:solidFill>
                  <a:latin typeface="Roboto"/>
                  <a:ea typeface="Roboto"/>
                  <a:cs typeface="Roboto"/>
                  <a:sym typeface="Roboto"/>
                </a:rPr>
                <a:t>We are happy to meet and discuss your acquisition needs - feel free to reach out!  </a:t>
              </a:r>
              <a:endParaRPr sz="1500" dirty="0">
                <a:solidFill>
                  <a:srgbClr val="344054"/>
                </a:solidFill>
                <a:latin typeface="Roboto"/>
                <a:ea typeface="Roboto"/>
                <a:cs typeface="Roboto"/>
                <a:sym typeface="Roboto"/>
              </a:endParaRPr>
            </a:p>
            <a:p>
              <a:pPr marL="0" lvl="0" indent="0" algn="ctr" rtl="0">
                <a:spcBef>
                  <a:spcPts val="1350"/>
                </a:spcBef>
                <a:spcAft>
                  <a:spcPts val="0"/>
                </a:spcAft>
                <a:buNone/>
              </a:pPr>
              <a:r>
                <a:rPr lang="en" sz="1450" b="1">
                  <a:solidFill>
                    <a:srgbClr val="1478B8"/>
                  </a:solidFill>
                  <a:latin typeface="Roboto"/>
                  <a:ea typeface="Roboto"/>
                  <a:cs typeface="Roboto"/>
                  <a:sym typeface="Roboto"/>
                </a:rPr>
                <a:t>&lt;fasdigitalsupport@gsa.gov&gt;</a:t>
              </a:r>
              <a:endParaRPr sz="1450" b="1" dirty="0">
                <a:solidFill>
                  <a:srgbClr val="1478B8"/>
                </a:solidFill>
                <a:latin typeface="Roboto"/>
                <a:ea typeface="Roboto"/>
                <a:cs typeface="Roboto"/>
                <a:sym typeface="Roboto"/>
              </a:endParaRPr>
            </a:p>
          </p:txBody>
        </p:sp>
      </p:gr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63"/>
        <p:cNvGrpSpPr/>
        <p:nvPr/>
      </p:nvGrpSpPr>
      <p:grpSpPr>
        <a:xfrm>
          <a:off x="0" y="0"/>
          <a:ext cx="0" cy="0"/>
          <a:chOff x="0" y="0"/>
          <a:chExt cx="0" cy="0"/>
        </a:xfrm>
      </p:grpSpPr>
      <p:sp>
        <p:nvSpPr>
          <p:cNvPr id="2" name="Title 1">
            <a:extLst>
              <a:ext uri="{FF2B5EF4-FFF2-40B4-BE49-F238E27FC236}">
                <a16:creationId xmlns:a16="http://schemas.microsoft.com/office/drawing/2014/main" id="{20BCC86D-0E30-9227-35DC-C35F6AA5D80D}"/>
              </a:ext>
            </a:extLst>
          </p:cNvPr>
          <p:cNvSpPr>
            <a:spLocks noGrp="1"/>
          </p:cNvSpPr>
          <p:nvPr>
            <p:ph type="title"/>
          </p:nvPr>
        </p:nvSpPr>
        <p:spPr>
          <a:xfrm>
            <a:off x="311700" y="-755700"/>
            <a:ext cx="2808000" cy="755700"/>
          </a:xfrm>
        </p:spPr>
        <p:txBody>
          <a:bodyPr spcFirstLastPara="1" wrap="square" lIns="91425" tIns="91425" rIns="91425" bIns="91425" anchor="b" anchorCtr="0">
            <a:normAutofit fontScale="90000"/>
          </a:bodyPr>
          <a:lstStyle/>
          <a:p>
            <a:r>
              <a:rPr lang="en-US" dirty="0"/>
              <a:t>Questions from a Customer #7</a:t>
            </a:r>
          </a:p>
        </p:txBody>
      </p:sp>
      <p:sp>
        <p:nvSpPr>
          <p:cNvPr id="1165" name="Google Shape;1165;p126"/>
          <p:cNvSpPr/>
          <p:nvPr/>
        </p:nvSpPr>
        <p:spPr>
          <a:xfrm>
            <a:off x="150" y="0"/>
            <a:ext cx="9143700" cy="710400"/>
          </a:xfrm>
          <a:prstGeom prst="rect">
            <a:avLst/>
          </a:prstGeom>
          <a:solidFill>
            <a:srgbClr val="1F2367"/>
          </a:solidFill>
          <a:ln w="9525" cap="flat" cmpd="sng">
            <a:solidFill>
              <a:srgbClr val="1F2367">
                <a:alpha val="0"/>
              </a:srgbClr>
            </a:solidFill>
            <a:prstDash val="solid"/>
            <a:round/>
            <a:headEnd type="none" w="sm" len="sm"/>
            <a:tailEnd type="none" w="sm" len="sm"/>
          </a:ln>
        </p:spPr>
        <p:txBody>
          <a:bodyPr spcFirstLastPara="1" wrap="square" lIns="68575" tIns="34275" rIns="68575" bIns="34275" anchor="ctr" anchorCtr="0">
            <a:noAutofit/>
          </a:bodyPr>
          <a:lstStyle/>
          <a:p>
            <a:pPr marL="0" lvl="0" indent="342900" algn="ctr" rtl="0">
              <a:spcBef>
                <a:spcPts val="0"/>
              </a:spcBef>
              <a:spcAft>
                <a:spcPts val="0"/>
              </a:spcAft>
              <a:buClr>
                <a:srgbClr val="1F2367"/>
              </a:buClr>
              <a:buSzPts val="1600"/>
              <a:buFont typeface="Arial"/>
              <a:buNone/>
            </a:pPr>
            <a:r>
              <a:rPr lang="en" sz="3200" b="1">
                <a:solidFill>
                  <a:schemeClr val="lt1"/>
                </a:solidFill>
                <a:latin typeface="Roboto"/>
                <a:ea typeface="Roboto"/>
                <a:cs typeface="Roboto"/>
                <a:sym typeface="Roboto"/>
              </a:rPr>
              <a:t>Questions from a Customer</a:t>
            </a:r>
            <a:r>
              <a:rPr lang="en" sz="2400" b="1">
                <a:solidFill>
                  <a:schemeClr val="lt1"/>
                </a:solidFill>
                <a:latin typeface="Roboto"/>
                <a:ea typeface="Roboto"/>
                <a:cs typeface="Roboto"/>
                <a:sym typeface="Roboto"/>
              </a:rPr>
              <a:t> </a:t>
            </a:r>
            <a:endParaRPr sz="1600" b="1" dirty="0">
              <a:solidFill>
                <a:schemeClr val="dk1"/>
              </a:solidFill>
              <a:latin typeface="Roboto"/>
              <a:ea typeface="Roboto"/>
              <a:cs typeface="Roboto"/>
              <a:sym typeface="Roboto"/>
            </a:endParaRPr>
          </a:p>
        </p:txBody>
      </p:sp>
      <p:sp>
        <p:nvSpPr>
          <p:cNvPr id="1164" name="Google Shape;1164;p126"/>
          <p:cNvSpPr txBox="1">
            <a:spLocks noGrp="1"/>
          </p:cNvSpPr>
          <p:nvPr>
            <p:ph type="body" idx="1"/>
          </p:nvPr>
        </p:nvSpPr>
        <p:spPr>
          <a:xfrm>
            <a:off x="607930" y="710400"/>
            <a:ext cx="7936200" cy="4320000"/>
          </a:xfrm>
          <a:prstGeom prst="rect">
            <a:avLst/>
          </a:prstGeom>
        </p:spPr>
        <p:txBody>
          <a:bodyPr spcFirstLastPara="1" wrap="square" lIns="91425" tIns="91425" rIns="91425" bIns="91425" anchor="t" anchorCtr="0">
            <a:noAutofit/>
          </a:bodyPr>
          <a:lstStyle/>
          <a:p>
            <a:pPr marL="457200" lvl="0" indent="-311150" algn="l" rtl="0">
              <a:lnSpc>
                <a:spcPct val="95000"/>
              </a:lnSpc>
              <a:spcBef>
                <a:spcPts val="1200"/>
              </a:spcBef>
              <a:spcAft>
                <a:spcPts val="0"/>
              </a:spcAft>
              <a:buClr>
                <a:schemeClr val="dk1"/>
              </a:buClr>
              <a:buSzPts val="1300"/>
              <a:buChar char="●"/>
            </a:pPr>
            <a:r>
              <a:rPr lang="en" sz="1300">
                <a:solidFill>
                  <a:schemeClr val="dk1"/>
                </a:solidFill>
              </a:rPr>
              <a:t>I need help conducting market research - where should I start?</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What do we need to create a defensible IGCE for niche services?</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If the labor category doesn't exist, how can I justify the price? </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If a service is niche or complex, how can </a:t>
            </a:r>
            <a:r>
              <a:rPr lang="en" sz="1300" u="sng">
                <a:solidFill>
                  <a:schemeClr val="hlink"/>
                </a:solidFill>
                <a:hlinkClick r:id="rId5"/>
              </a:rPr>
              <a:t>Buy.GSA.gov</a:t>
            </a:r>
            <a:r>
              <a:rPr lang="en" sz="1300">
                <a:solidFill>
                  <a:schemeClr val="dk1"/>
                </a:solidFill>
              </a:rPr>
              <a:t> help me?  What other sources of data can I use?</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Does it include kenneling or boarding?</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Do we need recurring proficiency training?</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What equipment or technology is required?</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What is the period of performance, Where will the work occur?</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Which costs are labor-based versus unit-based?</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What assumptions are we making?</a:t>
            </a:r>
            <a:endParaRPr sz="1300" dirty="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rgbClr val="1F1F1F"/>
                </a:solidFill>
                <a:highlight>
                  <a:srgbClr val="FFFFFF"/>
                </a:highlight>
              </a:rPr>
              <a:t>How can I use Buy.GSA.gov to find past awards or comparable procurements for similar services?</a:t>
            </a:r>
            <a:r>
              <a:rPr lang="en" sz="1300">
                <a:solidFill>
                  <a:schemeClr val="dk1"/>
                </a:solidFill>
              </a:rPr>
              <a:t> </a:t>
            </a:r>
            <a:endParaRPr sz="1300" dirty="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How do we filter or identify small business and socioeconomic vendors for this requirement on Buy.GSA.gov?</a:t>
            </a:r>
            <a:endParaRPr sz="1300" dirty="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How should we account for and price Other Direct Costs (ODCs) like travel, materials, or specialized equipment in our estimate?</a:t>
            </a:r>
            <a:endParaRPr sz="1300" dirty="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What are the latest enhancements and new features on Buy.GSA.gov that we should leverage for this market research?</a:t>
            </a:r>
            <a:endParaRPr sz="1300" dirty="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How do current market research standards and practices generally apply to specialized or complex procurements?</a:t>
            </a:r>
            <a:endParaRPr sz="1400" dirty="0">
              <a:solidFill>
                <a:schemeClr val="dk1"/>
              </a:solidFill>
            </a:endParaRPr>
          </a:p>
          <a:p>
            <a:pPr marL="0" lvl="0" indent="0" algn="l" rtl="0">
              <a:lnSpc>
                <a:spcPct val="95000"/>
              </a:lnSpc>
              <a:spcBef>
                <a:spcPts val="1200"/>
              </a:spcBef>
              <a:spcAft>
                <a:spcPts val="1200"/>
              </a:spcAft>
              <a:buNone/>
            </a:pPr>
            <a:endParaRPr sz="2300" dirty="0"/>
          </a:p>
        </p:txBody>
      </p:sp>
    </p:spTree>
    <p:custDataLst>
      <p:tags r:id="rId1"/>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69"/>
        <p:cNvGrpSpPr/>
        <p:nvPr/>
      </p:nvGrpSpPr>
      <p:grpSpPr>
        <a:xfrm>
          <a:off x="0" y="0"/>
          <a:ext cx="0" cy="0"/>
          <a:chOff x="0" y="0"/>
          <a:chExt cx="0" cy="0"/>
        </a:xfrm>
      </p:grpSpPr>
      <p:sp>
        <p:nvSpPr>
          <p:cNvPr id="2" name="Title 1">
            <a:extLst>
              <a:ext uri="{FF2B5EF4-FFF2-40B4-BE49-F238E27FC236}">
                <a16:creationId xmlns:a16="http://schemas.microsoft.com/office/drawing/2014/main" id="{7A8FB064-6C3D-1AF9-D43B-21C7CEC46AC4}"/>
              </a:ext>
            </a:extLst>
          </p:cNvPr>
          <p:cNvSpPr>
            <a:spLocks noGrp="1"/>
          </p:cNvSpPr>
          <p:nvPr>
            <p:ph type="title"/>
          </p:nvPr>
        </p:nvSpPr>
        <p:spPr>
          <a:xfrm>
            <a:off x="311700" y="-755700"/>
            <a:ext cx="2808000" cy="755700"/>
          </a:xfrm>
        </p:spPr>
        <p:txBody>
          <a:bodyPr spcFirstLastPara="1" wrap="square" lIns="91425" tIns="91425" rIns="91425" bIns="91425" anchor="b" anchorCtr="0">
            <a:normAutofit/>
          </a:bodyPr>
          <a:lstStyle/>
          <a:p>
            <a:r>
              <a:rPr lang="en-US" dirty="0"/>
              <a:t>Appendix</a:t>
            </a:r>
          </a:p>
        </p:txBody>
      </p:sp>
      <p:sp>
        <p:nvSpPr>
          <p:cNvPr id="1170" name="Google Shape;1170;p127"/>
          <p:cNvSpPr txBox="1"/>
          <p:nvPr/>
        </p:nvSpPr>
        <p:spPr>
          <a:xfrm>
            <a:off x="242100" y="2065135"/>
            <a:ext cx="8524200" cy="516300"/>
          </a:xfrm>
          <a:prstGeom prst="rect">
            <a:avLst/>
          </a:prstGeom>
          <a:solidFill>
            <a:srgbClr val="000000">
              <a:alpha val="0"/>
            </a:srgbClr>
          </a:solidFill>
          <a:ln>
            <a:noFill/>
          </a:ln>
        </p:spPr>
        <p:txBody>
          <a:bodyPr spcFirstLastPara="1" wrap="square" lIns="0" tIns="0" rIns="0" bIns="0" anchor="t" anchorCtr="0">
            <a:noAutofit/>
          </a:bodyPr>
          <a:lstStyle/>
          <a:p>
            <a:pPr marL="457200" lvl="0" indent="0" algn="ctr" rtl="0">
              <a:spcBef>
                <a:spcPts val="0"/>
              </a:spcBef>
              <a:spcAft>
                <a:spcPts val="0"/>
              </a:spcAft>
              <a:buNone/>
            </a:pPr>
            <a:r>
              <a:rPr lang="en" sz="3500" b="1">
                <a:solidFill>
                  <a:srgbClr val="002060"/>
                </a:solidFill>
              </a:rPr>
              <a:t>Appendix</a:t>
            </a:r>
            <a:endParaRPr sz="3500" b="1" dirty="0">
              <a:solidFill>
                <a:srgbClr val="002060"/>
              </a:solidFill>
            </a:endParaRPr>
          </a:p>
        </p:txBody>
      </p:sp>
    </p:spTree>
    <p:custDataLst>
      <p:tags r:id="rId1"/>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128"/>
          <p:cNvSpPr txBox="1">
            <a:spLocks noGrp="1"/>
          </p:cNvSpPr>
          <p:nvPr>
            <p:ph type="title"/>
          </p:nvPr>
        </p:nvSpPr>
        <p:spPr>
          <a:xfrm>
            <a:off x="1007250" y="1291200"/>
            <a:ext cx="7129500" cy="1243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600"/>
              <a:buNone/>
            </a:pPr>
            <a:r>
              <a:rPr lang="en" dirty="0"/>
              <a:t>Prices Paid</a:t>
            </a:r>
            <a:endParaRPr dirty="0"/>
          </a:p>
        </p:txBody>
      </p:sp>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2" name="Title 1">
            <a:extLst>
              <a:ext uri="{FF2B5EF4-FFF2-40B4-BE49-F238E27FC236}">
                <a16:creationId xmlns:a16="http://schemas.microsoft.com/office/drawing/2014/main" id="{CA2DEE5E-DB36-B86E-99B6-37A4B0FD9653}"/>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Fully Burdened Hourly Rate Date</a:t>
            </a:r>
          </a:p>
        </p:txBody>
      </p:sp>
      <p:pic>
        <p:nvPicPr>
          <p:cNvPr id="1180" name="Google Shape;1180;p129" descr="This image shows the Pricing Intelligence Suite webpage, focusing on the product manager's fully burdened hourly rate."/>
          <p:cNvPicPr preferRelativeResize="0"/>
          <p:nvPr/>
        </p:nvPicPr>
        <p:blipFill>
          <a:blip r:embed="rId4">
            <a:alphaModFix/>
          </a:blip>
          <a:stretch>
            <a:fillRect/>
          </a:stretch>
        </p:blipFill>
        <p:spPr>
          <a:xfrm>
            <a:off x="152400" y="152400"/>
            <a:ext cx="8686249" cy="4838700"/>
          </a:xfrm>
          <a:prstGeom prst="rect">
            <a:avLst/>
          </a:prstGeom>
          <a:noFill/>
          <a:ln>
            <a:noFill/>
          </a:ln>
        </p:spPr>
      </p:pic>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2" name="Title 1">
            <a:extLst>
              <a:ext uri="{FF2B5EF4-FFF2-40B4-BE49-F238E27FC236}">
                <a16:creationId xmlns:a16="http://schemas.microsoft.com/office/drawing/2014/main" id="{FFD38CA2-A0CC-33A6-05E1-02E903E5FDF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Conclusion </a:t>
            </a:r>
          </a:p>
        </p:txBody>
      </p:sp>
      <p:sp>
        <p:nvSpPr>
          <p:cNvPr id="524" name="Google Shape;524;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67</a:t>
            </a:fld>
            <a:endParaRPr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3750</Words>
  <Application>Microsoft Office PowerPoint</Application>
  <PresentationFormat>On-screen Show (16:9)</PresentationFormat>
  <Paragraphs>416</Paragraphs>
  <Slides>67</Slides>
  <Notes>67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67</vt:i4>
      </vt:variant>
    </vt:vector>
  </HeadingPairs>
  <TitlesOfParts>
    <vt:vector size="75" baseType="lpstr">
      <vt:lpstr>Source Sans Pro</vt:lpstr>
      <vt:lpstr>Arial</vt:lpstr>
      <vt:lpstr>Helvetica Neue</vt:lpstr>
      <vt:lpstr>Roboto</vt:lpstr>
      <vt:lpstr>Simple Light</vt:lpstr>
      <vt:lpstr>Simple Light</vt:lpstr>
      <vt:lpstr>Office Theme</vt:lpstr>
      <vt:lpstr>Simple Light</vt:lpstr>
      <vt:lpstr>GSA Acquisition for the Real World Increase Efficiency &amp; Leverage SI with Buy.gsa.gov </vt:lpstr>
      <vt:lpstr>Agenda – PAW Venture</vt:lpstr>
      <vt:lpstr>The Acquisition Pack </vt:lpstr>
      <vt:lpstr>Questions from a Customer #1</vt:lpstr>
      <vt:lpstr>The Big Picture</vt:lpstr>
      <vt:lpstr>Question from a Customer #2</vt:lpstr>
      <vt:lpstr>What’s in the Toolbox</vt:lpstr>
      <vt:lpstr>What’s New in Buy.GSA.gov</vt:lpstr>
      <vt:lpstr>Questions from a Customer #3</vt:lpstr>
      <vt:lpstr>Can you buy anything via buy.gsa.gov</vt:lpstr>
      <vt:lpstr>Buy.GSA.Gov approach to user research</vt:lpstr>
      <vt:lpstr>Fictional Case study</vt:lpstr>
      <vt:lpstr>Questions from a Customer #4</vt:lpstr>
      <vt:lpstr>GSA Resource in one place</vt:lpstr>
      <vt:lpstr>Project Center</vt:lpstr>
      <vt:lpstr>Buy.gsa.gov – My Profile</vt:lpstr>
      <vt:lpstr>Buy.gsa.gov – My Projects</vt:lpstr>
      <vt:lpstr>Buy.gsa.gov – My Projects (Cont)</vt:lpstr>
      <vt:lpstr>Buy.gsa.gov – ESD Paw Procurement</vt:lpstr>
      <vt:lpstr>Buy.gsa.gov – Add Team Member</vt:lpstr>
      <vt:lpstr>Buy.gsa.gov – Add Team Member (Cont)</vt:lpstr>
      <vt:lpstr>ASN</vt:lpstr>
      <vt:lpstr>ASN - Contract Vehicle Results</vt:lpstr>
      <vt:lpstr>Contract Vehicle Comparison</vt:lpstr>
      <vt:lpstr>Questions from a Customer #5</vt:lpstr>
      <vt:lpstr>SIN Results 333314 Microscopes</vt:lpstr>
      <vt:lpstr>Contract Comparison - 8STARS3_ALIAN2</vt:lpstr>
      <vt:lpstr>ASN MAS</vt:lpstr>
      <vt:lpstr>ASN MAS (Cont)</vt:lpstr>
      <vt:lpstr>ASN MAS (Cont.)</vt:lpstr>
      <vt:lpstr>ASN MAS (Cont..)</vt:lpstr>
      <vt:lpstr>Buyer Resource Samples</vt:lpstr>
      <vt:lpstr>Buyer Resource Samples (Cont)</vt:lpstr>
      <vt:lpstr>Buyer Resource Samples (Cont.)</vt:lpstr>
      <vt:lpstr>Project Center Add to Project</vt:lpstr>
      <vt:lpstr>Document Builder</vt:lpstr>
      <vt:lpstr>Create New Document</vt:lpstr>
      <vt:lpstr>Wireless Mobility RFQ - Agency Information</vt:lpstr>
      <vt:lpstr>Wireless Mobility RFQ - Supplemental Terms</vt:lpstr>
      <vt:lpstr>208 Wireless RFQ</vt:lpstr>
      <vt:lpstr>IGCE</vt:lpstr>
      <vt:lpstr>Create New IGCE</vt:lpstr>
      <vt:lpstr>IGCE – Add Agency</vt:lpstr>
      <vt:lpstr>ESD PAW Procurement – Period of Performance</vt:lpstr>
      <vt:lpstr>ESD PAW Procurement – Direct &amp; Indirect Labor</vt:lpstr>
      <vt:lpstr>Program Manager Labor Ceiling Rates</vt:lpstr>
      <vt:lpstr>ESD PAW Procurement – Direct &amp; Indirect Labor (Cont)</vt:lpstr>
      <vt:lpstr>ESD PAW Procurement – Other Direct Costs</vt:lpstr>
      <vt:lpstr>ESD PAW Procurement – Travel </vt:lpstr>
      <vt:lpstr>ESD PAW Procurement - IGCE</vt:lpstr>
      <vt:lpstr>ESD PAW Procurement – Final Estimate</vt:lpstr>
      <vt:lpstr>Final Estimate - Spreadsheet</vt:lpstr>
      <vt:lpstr>Questions from a Customer #6</vt:lpstr>
      <vt:lpstr>CASE Study Market Research in Action</vt:lpstr>
      <vt:lpstr>Follow the Workflow</vt:lpstr>
      <vt:lpstr>PAW Procurement IGCE</vt:lpstr>
      <vt:lpstr>Compare – Don’t Combine</vt:lpstr>
      <vt:lpstr>Prompt Starter</vt:lpstr>
      <vt:lpstr>2 IGCE Products</vt:lpstr>
      <vt:lpstr>IGCE Visual Prototype</vt:lpstr>
      <vt:lpstr>PAW Executive Summary</vt:lpstr>
      <vt:lpstr>Practice Activities </vt:lpstr>
      <vt:lpstr>Questions from a Customer #7</vt:lpstr>
      <vt:lpstr>Appendix</vt:lpstr>
      <vt:lpstr>Prices Paid</vt:lpstr>
      <vt:lpstr>Fully Burdened Hourly Rate Date</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NakiaGraham</dc:creator>
  <cp:lastModifiedBy>NakiaGraham</cp:lastModifiedBy>
  <cp:revision>9</cp:revision>
  <dcterms:modified xsi:type="dcterms:W3CDTF">2026-10-23T12:09:35Z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B57D0171-9C59-4B32-BBE6-01221EA543AA</vt:lpwstr>
  </property>
  <property fmtid="{D5CDD505-2E9C-101B-9397-08002B2CF9AE}" pid="3" name="ArticulatePath">
    <vt:lpwstr>Increase Efficiency &amp; Leverage SI With Buy.gsa.gov</vt:lpwstr>
  </property>
</Properties>
</file>