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3" roundtripDataSignature="AMtx7mjKOxSrfKrTTFsQrTAxwlW9K98L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Now let’s talk about Market research.  RFO FAR Part 2 defines it as collecting and analyzing information about capabilities within the market to satisfy agency needs. To elaborate, market research is a continuous process of gathering data on business and industry trends, characteristics of products and services, suppliers’ capabilities, and related business practices.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The data resulting from market research is analyzed and used to make informed decisions about whether our needs can be met by commercial products or services. It can also assist in determining the terms and conditions customarily used in the commercial market for the item or service being procured.</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When we talk about market research, we must also acknowledge planning. ACQ planning is simply the coordinated process of organizing team efforts and building a comprehensive strategy to fulfill an organization's needs on time and at a reasonable cost.</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According the FAR Overhaul market research is a critical component of acquisition planning and should be recognized as such. Understanding both concepts will help us as ACQ professionals ensure the proper due diligence is done early and upfront to ensure the remain part of the procurement process is a fluid as possible.</a:t>
            </a:r>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sz="1000"/>
              <a:t>Strategic</a:t>
            </a:r>
            <a:endParaRPr b="1" sz="1000"/>
          </a:p>
          <a:p>
            <a:pPr indent="0" lvl="0" marL="0" rtl="0" algn="l">
              <a:lnSpc>
                <a:spcPct val="100000"/>
              </a:lnSpc>
              <a:spcBef>
                <a:spcPts val="0"/>
              </a:spcBef>
              <a:spcAft>
                <a:spcPts val="0"/>
              </a:spcAft>
              <a:buSzPts val="1100"/>
              <a:buNone/>
            </a:pPr>
            <a:r>
              <a:t/>
            </a:r>
            <a:endParaRPr sz="1000"/>
          </a:p>
          <a:p>
            <a:pPr indent="0" lvl="0" marL="0" rtl="0" algn="l">
              <a:lnSpc>
                <a:spcPct val="100000"/>
              </a:lnSpc>
              <a:spcBef>
                <a:spcPts val="0"/>
              </a:spcBef>
              <a:spcAft>
                <a:spcPts val="0"/>
              </a:spcAft>
              <a:buSzPts val="1100"/>
              <a:buNone/>
            </a:pPr>
            <a:r>
              <a:rPr lang="en" sz="1000"/>
              <a:t>Government often uses even before the requirement is formalized to craft requirements – you can use it to find alternatives for new innovation in your business lines, etc. </a:t>
            </a:r>
            <a:endParaRPr sz="1000"/>
          </a:p>
          <a:p>
            <a:pPr indent="0" lvl="0" marL="0" rtl="0" algn="l">
              <a:lnSpc>
                <a:spcPct val="100000"/>
              </a:lnSpc>
              <a:spcBef>
                <a:spcPts val="0"/>
              </a:spcBef>
              <a:spcAft>
                <a:spcPts val="0"/>
              </a:spcAft>
              <a:buSzPts val="1100"/>
              <a:buNone/>
            </a:pPr>
            <a:r>
              <a:t/>
            </a:r>
            <a:endParaRPr sz="1000"/>
          </a:p>
          <a:p>
            <a:pPr indent="0" lvl="0" marL="0" rtl="0" algn="l">
              <a:lnSpc>
                <a:spcPct val="100000"/>
              </a:lnSpc>
              <a:spcBef>
                <a:spcPts val="0"/>
              </a:spcBef>
              <a:spcAft>
                <a:spcPts val="0"/>
              </a:spcAft>
              <a:buSzPts val="1100"/>
              <a:buNone/>
            </a:pPr>
            <a:r>
              <a:rPr lang="en" sz="1000"/>
              <a:t>Some types of strategic market research – Reviewing trade journals and articles, Newspaper articles – business pages, Trade association conferences, Electronic forums &amp; webinars </a:t>
            </a:r>
            <a:endParaRPr sz="1000"/>
          </a:p>
          <a:p>
            <a:pPr indent="0" lvl="0" marL="0" rtl="0" algn="l">
              <a:lnSpc>
                <a:spcPct val="100000"/>
              </a:lnSpc>
              <a:spcBef>
                <a:spcPts val="0"/>
              </a:spcBef>
              <a:spcAft>
                <a:spcPts val="0"/>
              </a:spcAft>
              <a:buSzPts val="1100"/>
              <a:buNone/>
            </a:pPr>
            <a:r>
              <a:t/>
            </a:r>
            <a:endParaRPr sz="1000"/>
          </a:p>
          <a:p>
            <a:pPr indent="0" lvl="0" marL="0" rtl="0" algn="l">
              <a:lnSpc>
                <a:spcPct val="100000"/>
              </a:lnSpc>
              <a:spcBef>
                <a:spcPts val="0"/>
              </a:spcBef>
              <a:spcAft>
                <a:spcPts val="0"/>
              </a:spcAft>
              <a:buSzPts val="1100"/>
              <a:buNone/>
            </a:pPr>
            <a:r>
              <a:rPr b="1" lang="en" sz="1000"/>
              <a:t>Tactical</a:t>
            </a:r>
            <a:endParaRPr b="1" sz="1000"/>
          </a:p>
          <a:p>
            <a:pPr indent="0" lvl="0" marL="0" rtl="0" algn="l">
              <a:lnSpc>
                <a:spcPct val="100000"/>
              </a:lnSpc>
              <a:spcBef>
                <a:spcPts val="0"/>
              </a:spcBef>
              <a:spcAft>
                <a:spcPts val="0"/>
              </a:spcAft>
              <a:buSzPts val="1100"/>
              <a:buNone/>
            </a:pPr>
            <a:r>
              <a:t/>
            </a:r>
            <a:endParaRPr sz="1000"/>
          </a:p>
          <a:p>
            <a:pPr indent="0" lvl="0" marL="0" rtl="0" algn="l">
              <a:lnSpc>
                <a:spcPct val="100000"/>
              </a:lnSpc>
              <a:spcBef>
                <a:spcPts val="0"/>
              </a:spcBef>
              <a:spcAft>
                <a:spcPts val="0"/>
              </a:spcAft>
              <a:buSzPts val="1100"/>
              <a:buNone/>
            </a:pPr>
            <a:r>
              <a:rPr lang="en" sz="1000"/>
              <a:t>Some types of tactical market research: Sources sought synopsis’ – Tells Industry of a need</a:t>
            </a:r>
            <a:endParaRPr sz="1000"/>
          </a:p>
          <a:p>
            <a:pPr indent="0" lvl="0" marL="0" rtl="0" algn="l">
              <a:lnSpc>
                <a:spcPct val="100000"/>
              </a:lnSpc>
              <a:spcBef>
                <a:spcPts val="0"/>
              </a:spcBef>
              <a:spcAft>
                <a:spcPts val="0"/>
              </a:spcAft>
              <a:buSzPts val="1100"/>
              <a:buNone/>
            </a:pPr>
            <a:r>
              <a:t/>
            </a:r>
            <a:endParaRPr sz="1000"/>
          </a:p>
          <a:p>
            <a:pPr indent="0" lvl="0" marL="0" rtl="0" algn="l">
              <a:lnSpc>
                <a:spcPct val="100000"/>
              </a:lnSpc>
              <a:spcBef>
                <a:spcPts val="0"/>
              </a:spcBef>
              <a:spcAft>
                <a:spcPts val="0"/>
              </a:spcAft>
              <a:buSzPts val="1100"/>
              <a:buNone/>
            </a:pPr>
            <a:r>
              <a:rPr lang="en" sz="1000"/>
              <a:t>Draft Solicitations for comment – Helps identify if the solicitation is sound or if there is conflicting information within.</a:t>
            </a:r>
            <a:endParaRPr sz="1000"/>
          </a:p>
          <a:p>
            <a:pPr indent="0" lvl="0" marL="0" rtl="0" algn="l">
              <a:lnSpc>
                <a:spcPct val="100000"/>
              </a:lnSpc>
              <a:spcBef>
                <a:spcPts val="0"/>
              </a:spcBef>
              <a:spcAft>
                <a:spcPts val="0"/>
              </a:spcAft>
              <a:buSzPts val="1100"/>
              <a:buNone/>
            </a:pPr>
            <a:r>
              <a:t/>
            </a:r>
            <a:endParaRPr sz="1000"/>
          </a:p>
          <a:p>
            <a:pPr indent="0" lvl="0" marL="0" rtl="0" algn="l">
              <a:lnSpc>
                <a:spcPct val="100000"/>
              </a:lnSpc>
              <a:spcBef>
                <a:spcPts val="0"/>
              </a:spcBef>
              <a:spcAft>
                <a:spcPts val="0"/>
              </a:spcAft>
              <a:buSzPts val="1100"/>
              <a:buNone/>
            </a:pPr>
            <a:r>
              <a:rPr lang="en" sz="1000"/>
              <a:t>Face-to-Face contact with contractors – i.e. expos, matchmaking events, capability briefings, or even cold calls based on company profiles. </a:t>
            </a:r>
            <a:endParaRPr sz="1000"/>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Market research and acquisition planning is a collaborative process.   Each team member has key responsibilities to ensure appropriate issues are considered during the process.  The customer, project manager, Finance, OGC, OSB and others key stakeholders must be represented to bring all the necessary reviews and analysis of the data and information gathered.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Market research is mandatory to support the development of effective acquisition planning.  Contracting activities should be focused on more than just the small business participation.  As they consider the specifics of technical need, cost, time, special licenses and security clearances, then they should be considering small business sources that can respond.</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CO’s can’t make assumptions that small business don’t have the capacity to perform large or unique requirements.  FAR 19.502-2 simply states we have a “reasonable expectation”.  CO’s shall set aside when there is a reasonable expectation offers will be received from at least two responsible small businesses and award will be made at fair market prices.  Notice it doesn’t say the lowest prices either.  The “reasonable expectation” is what must be documented to validate this determination.</a:t>
            </a:r>
            <a:r>
              <a:rPr lang="en">
                <a:solidFill>
                  <a:schemeClr val="dk1"/>
                </a:solidFill>
              </a:rPr>
              <a:t> </a:t>
            </a:r>
            <a:endParaRPr>
              <a:solidFill>
                <a:schemeClr val="dk1"/>
              </a:solidFill>
            </a:endParaRPr>
          </a:p>
          <a:p>
            <a:pPr indent="0" lvl="0" marL="0" rtl="0" algn="l">
              <a:lnSpc>
                <a:spcPct val="115000"/>
              </a:lnSpc>
              <a:spcBef>
                <a:spcPts val="0"/>
              </a:spcBef>
              <a:spcAft>
                <a:spcPts val="0"/>
              </a:spcAft>
              <a:buSzPts val="1100"/>
              <a:buNone/>
            </a:pPr>
            <a:r>
              <a:t/>
            </a:r>
            <a:endParaRPr>
              <a:solidFill>
                <a:schemeClr val="dk1"/>
              </a:solidFill>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Market research must be small business friendly, not restrictive.  It’s evident when the market research begins with the assumption that small businesses can’t perform the work.  Word choice and tone usually moves through the entire supporting documentation.  The question is, did they start the market research with the intent to prove small business can’t do the work, or look at small businesses with the initial perspective that they can do the work.</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a:latin typeface="Calibri"/>
                <a:ea typeface="Calibri"/>
                <a:cs typeface="Calibri"/>
                <a:sym typeface="Calibri"/>
              </a:rPr>
              <a:t>Agencies must now conduct market research in only three situations:</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 sz="1200">
                <a:latin typeface="Calibri"/>
                <a:ea typeface="Calibri"/>
                <a:cs typeface="Calibri"/>
                <a:sym typeface="Calibri"/>
              </a:rPr>
              <a:t>for a brand-new requirement;</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 sz="1200">
                <a:latin typeface="Calibri"/>
                <a:ea typeface="Calibri"/>
                <a:cs typeface="Calibri"/>
                <a:sym typeface="Calibri"/>
              </a:rPr>
              <a:t>for any contract over the Simplified Acquisition Threshold (SAT) (currently $350K); and</a:t>
            </a:r>
            <a:endParaRPr sz="1200">
              <a:latin typeface="Calibri"/>
              <a:ea typeface="Calibri"/>
              <a:cs typeface="Calibri"/>
              <a:sym typeface="Calibri"/>
            </a:endParaRPr>
          </a:p>
          <a:p>
            <a:pPr indent="-304800" lvl="0" marL="457200" rtl="0" algn="l">
              <a:lnSpc>
                <a:spcPct val="100000"/>
              </a:lnSpc>
              <a:spcBef>
                <a:spcPts val="0"/>
              </a:spcBef>
              <a:spcAft>
                <a:spcPts val="0"/>
              </a:spcAft>
              <a:buSzPts val="1200"/>
              <a:buFont typeface="Calibri"/>
              <a:buChar char="●"/>
            </a:pPr>
            <a:r>
              <a:rPr lang="en" sz="1200">
                <a:latin typeface="Calibri"/>
                <a:ea typeface="Calibri"/>
                <a:cs typeface="Calibri"/>
                <a:sym typeface="Calibri"/>
              </a:rPr>
              <a:t>for task and delivery orders over the SAT for non-commercial products and services</a:t>
            </a:r>
            <a:endParaRPr sz="1200">
              <a:solidFill>
                <a:srgbClr val="262626"/>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Although this is what we must follow, it is recommended that COs conduct market research for any acquisition as you facility the acquisition process and are ultimately responsible for execution of the purchase or contract award.</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The RFO has removed instructions for conducting market research to determine whether an acquisition should be set aside. However, please note agencies still required to follow the requirements of the small business act.</a:t>
            </a:r>
            <a:r>
              <a:rPr lang="en" sz="1200">
                <a:solidFill>
                  <a:schemeClr val="dk1"/>
                </a:solidFill>
                <a:latin typeface="Calibri"/>
                <a:ea typeface="Calibri"/>
                <a:cs typeface="Calibri"/>
                <a:sym typeface="Calibri"/>
              </a:rPr>
              <a:t> </a:t>
            </a:r>
            <a:endParaRPr sz="120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Common Market Research oversights:  As I mentioned earlier, FAR Part 7.102 requires that agencies must perform acquisition planning for all acquisitions (which includes market research) and agencies should have established procedures in place determining when a written or oral acquisition plan is required. Be sure the ACQ plan type is appropriate and document your decision and all actions taken.</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Simply stated, market research is the foundation for building an effective solicitation and a successful contract.   Most importantly, it’s the methodology the CO used to find small businesses.  Small businesses are critically important to promoting competition and growing the overall economy.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i="1" lang="en" sz="1200">
                <a:solidFill>
                  <a:schemeClr val="dk1"/>
                </a:solidFill>
                <a:latin typeface="Calibri"/>
                <a:ea typeface="Calibri"/>
                <a:cs typeface="Calibri"/>
                <a:sym typeface="Calibri"/>
              </a:rPr>
              <a:t>Elaborate for a minute on outdated market research</a:t>
            </a:r>
            <a:endParaRPr i="1"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NEXT SLIDE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As small businesses is the engine that drive our economy, we should always consider there is a small business in the industry who can perform the work.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Using current market research is critical especially in the environment we must deal with now as the market and technology change with frequency.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Never assume a requirement is only suitable for large business.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If using a past market strategy, be sure to verify it is still valid by checking current market conditions for the same or similar requirement.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You should also consider expanding your market research landscape. It OK to go beyond internal agency research and posting notices.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If there is acquisition history on the procurement that is relevant, be sure to speak to it and list the solicitation number, date, time, procurement method, awardee, dollars amount and other relevant information to support your current acquisition.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Clearly define what you are procuring…define any salient characteristics, provide summary of services to be performed, dates, timelines, deliverables, etc.</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notices, be sure include both the initial posting data and the closing date in the Market Research Report (or other market research document being used).  Also do this for any posting amendments or extensions.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Be sure to include a concluding written statement in the Market Research document clearly stating why the market research conducted - and associated facts - support the Contracting Officer’s determination and conclusion that the  acquisition should or should not be set-aside for small business concerns. Also include the FAR reference(s) being cited for making this determination &amp; conclusion.</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Core Duties and Responsibilities: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 </a:t>
            </a:r>
            <a:r>
              <a:rPr b="1" lang="en"/>
              <a:t>Reviewing Acquisitions:</a:t>
            </a:r>
            <a:r>
              <a:rPr lang="en"/>
              <a:t> Examine proposed federal procurements and packages to recommend small business set-asides, sole-source awards, or alternative contracting strategies.</a:t>
            </a:r>
            <a:endParaRPr/>
          </a:p>
          <a:p>
            <a:pPr indent="0" lvl="0" marL="0" rtl="0" algn="l">
              <a:lnSpc>
                <a:spcPct val="100000"/>
              </a:lnSpc>
              <a:spcBef>
                <a:spcPts val="1000"/>
              </a:spcBef>
              <a:spcAft>
                <a:spcPts val="0"/>
              </a:spcAft>
              <a:buSzPts val="1100"/>
              <a:buNone/>
            </a:pPr>
            <a:r>
              <a:rPr lang="en"/>
              <a:t>• </a:t>
            </a:r>
            <a:r>
              <a:rPr b="1" lang="en"/>
              <a:t>Promoting Competition &amp; Breakouts:</a:t>
            </a:r>
            <a:r>
              <a:rPr lang="en"/>
              <a:t> Recommend breaking out discrete components, items, or requirements so small businesses can compete directly rather than being locked out by massive contracts.</a:t>
            </a:r>
            <a:endParaRPr/>
          </a:p>
          <a:p>
            <a:pPr indent="0" lvl="0" marL="0" rtl="0" algn="l">
              <a:lnSpc>
                <a:spcPct val="100000"/>
              </a:lnSpc>
              <a:spcBef>
                <a:spcPts val="1000"/>
              </a:spcBef>
              <a:spcAft>
                <a:spcPts val="0"/>
              </a:spcAft>
              <a:buSzPts val="1100"/>
              <a:buNone/>
            </a:pPr>
            <a:r>
              <a:rPr lang="en"/>
              <a:t>• </a:t>
            </a:r>
            <a:r>
              <a:rPr b="1" lang="en"/>
              <a:t>Advocating Against Bundling:</a:t>
            </a:r>
            <a:r>
              <a:rPr lang="en"/>
              <a:t> Review and challenge unjustified contract bundling or consolidation that harms small business prime contracting opportunities.</a:t>
            </a:r>
            <a:endParaRPr/>
          </a:p>
          <a:p>
            <a:pPr indent="0" lvl="0" marL="0" rtl="0" algn="l">
              <a:lnSpc>
                <a:spcPct val="100000"/>
              </a:lnSpc>
              <a:spcBef>
                <a:spcPts val="1000"/>
              </a:spcBef>
              <a:spcAft>
                <a:spcPts val="0"/>
              </a:spcAft>
              <a:buSzPts val="1100"/>
              <a:buNone/>
            </a:pPr>
            <a:r>
              <a:rPr lang="en"/>
              <a:t>• </a:t>
            </a:r>
            <a:r>
              <a:rPr b="1" lang="en"/>
              <a:t>Sourcing Qualified Firms:</a:t>
            </a:r>
            <a:r>
              <a:rPr lang="en"/>
              <a:t> Identify new qualified small business sources, including veteran-owned, service-disabled veteran-owned, HUBZone, small disadvantaged, and women-owned small businesses.</a:t>
            </a:r>
            <a:endParaRPr/>
          </a:p>
          <a:p>
            <a:pPr indent="0" lvl="0" marL="0" rtl="0" algn="l">
              <a:lnSpc>
                <a:spcPct val="100000"/>
              </a:lnSpc>
              <a:spcBef>
                <a:spcPts val="1000"/>
              </a:spcBef>
              <a:spcAft>
                <a:spcPts val="0"/>
              </a:spcAft>
              <a:buSzPts val="1100"/>
              <a:buNone/>
            </a:pPr>
            <a:r>
              <a:rPr lang="en"/>
              <a:t>• </a:t>
            </a:r>
            <a:r>
              <a:rPr b="1" lang="en"/>
              <a:t>Appealing Decisions:</a:t>
            </a:r>
            <a:r>
              <a:rPr lang="en"/>
              <a:t> File formal or informal appeals with contracting officers or the chief of the contracting office if a recommendation to set aside an acquisition for small businesses is rejected.</a:t>
            </a:r>
            <a:endParaRPr/>
          </a:p>
          <a:p>
            <a:pPr indent="0" lvl="0" marL="0" rtl="0" algn="l">
              <a:lnSpc>
                <a:spcPct val="100000"/>
              </a:lnSpc>
              <a:spcBef>
                <a:spcPts val="1000"/>
              </a:spcBef>
              <a:spcAft>
                <a:spcPts val="0"/>
              </a:spcAft>
              <a:buSzPts val="1100"/>
              <a:buNone/>
            </a:pPr>
            <a:r>
              <a:rPr lang="en"/>
              <a:t>• </a:t>
            </a:r>
            <a:r>
              <a:rPr b="1" lang="en"/>
              <a:t>Conducting Compliance Reviews:</a:t>
            </a:r>
            <a:r>
              <a:rPr lang="en"/>
              <a:t> Perform periodic reviews of assigned contracting activities to verify they follow federal small business regulations and subcontracting plans.</a:t>
            </a:r>
            <a:endParaRPr/>
          </a:p>
          <a:p>
            <a:pPr indent="0" lvl="0" marL="0" rtl="0" algn="l">
              <a:lnSpc>
                <a:spcPct val="100000"/>
              </a:lnSpc>
              <a:spcBef>
                <a:spcPts val="1000"/>
              </a:spcBef>
              <a:spcAft>
                <a:spcPts val="1000"/>
              </a:spcAft>
              <a:buClr>
                <a:schemeClr val="dk1"/>
              </a:buClr>
              <a:buSzPts val="1100"/>
              <a:buFont typeface="Arial"/>
              <a:buNone/>
            </a:pPr>
            <a:r>
              <a:rPr lang="en"/>
              <a:t>• </a:t>
            </a:r>
            <a:r>
              <a:rPr b="1" lang="en"/>
              <a:t>Training and Outreach:</a:t>
            </a:r>
            <a:r>
              <a:rPr lang="en"/>
              <a:t> Sponsor and participate in training, conferences, and counseling sessions to help small businesses navigate federal procurement.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Your entire acquisition team from customer / programming activity down to your procurement center rep should be involved in performing market research; especially in the early planning stages.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Your market should be be ongoing through the acquisition process especially with complex requirements in our current environment as market supply, demand, innovation and technology change with frequency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Any requests for information, sources sought notices or other outreach should be clear, concise and allow from vendors to respond with transparency and in a timely manner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Whether your data is considered fresh relevant enough depends entirely on the specific industry, product, or service you are looking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Look at the past acquisition history. Was the requirement procurement through full and open competition, a set aside or other method.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Check with technical staff at your agency. That can be your program management office, SME, previously procuring contracting officer, etc.</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Reach out to other procuring activities at other federal, state, or local agencies that you may have identified as procuring the requirement previously.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Use of sources sought notices and RFIs can assist finding sources who can perform on the market.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9"/>
          <p:cNvSpPr/>
          <p:nvPr/>
        </p:nvSpPr>
        <p:spPr>
          <a:xfrm>
            <a:off x="-18150" y="-34575"/>
            <a:ext cx="9162300" cy="51780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9"/>
          <p:cNvSpPr/>
          <p:nvPr/>
        </p:nvSpPr>
        <p:spPr>
          <a:xfrm>
            <a:off x="-18150" y="1020350"/>
            <a:ext cx="3227100" cy="4131600"/>
          </a:xfrm>
          <a:prstGeom prst="rtTriangle">
            <a:avLst/>
          </a:prstGeom>
          <a:solidFill>
            <a:schemeClr val="lt1"/>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9"/>
          <p:cNvSpPr/>
          <p:nvPr/>
        </p:nvSpPr>
        <p:spPr>
          <a:xfrm rot="5400000">
            <a:off x="-637950" y="581925"/>
            <a:ext cx="5186400" cy="3946800"/>
          </a:xfrm>
          <a:prstGeom prst="rtTriangle">
            <a:avLst/>
          </a:prstGeom>
          <a:solidFill>
            <a:srgbClr val="F7612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9"/>
          <p:cNvSpPr txBox="1"/>
          <p:nvPr>
            <p:ph type="ctrTitle"/>
          </p:nvPr>
        </p:nvSpPr>
        <p:spPr>
          <a:xfrm>
            <a:off x="2551602" y="1529025"/>
            <a:ext cx="6280800" cy="205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5200"/>
              <a:buNone/>
              <a:defRPr sz="5200">
                <a:solidFill>
                  <a:schemeClr val="lt1"/>
                </a:solidFill>
              </a:defRPr>
            </a:lvl1pPr>
            <a:lvl2pPr lvl="1" algn="r">
              <a:lnSpc>
                <a:spcPct val="100000"/>
              </a:lnSpc>
              <a:spcBef>
                <a:spcPts val="0"/>
              </a:spcBef>
              <a:spcAft>
                <a:spcPts val="0"/>
              </a:spcAft>
              <a:buClr>
                <a:schemeClr val="lt1"/>
              </a:buClr>
              <a:buSzPts val="5200"/>
              <a:buNone/>
              <a:defRPr sz="5200">
                <a:solidFill>
                  <a:schemeClr val="lt1"/>
                </a:solidFill>
              </a:defRPr>
            </a:lvl2pPr>
            <a:lvl3pPr lvl="2" algn="r">
              <a:lnSpc>
                <a:spcPct val="100000"/>
              </a:lnSpc>
              <a:spcBef>
                <a:spcPts val="0"/>
              </a:spcBef>
              <a:spcAft>
                <a:spcPts val="0"/>
              </a:spcAft>
              <a:buClr>
                <a:schemeClr val="lt1"/>
              </a:buClr>
              <a:buSzPts val="5200"/>
              <a:buNone/>
              <a:defRPr sz="5200">
                <a:solidFill>
                  <a:schemeClr val="lt1"/>
                </a:solidFill>
              </a:defRPr>
            </a:lvl3pPr>
            <a:lvl4pPr lvl="3" algn="r">
              <a:lnSpc>
                <a:spcPct val="100000"/>
              </a:lnSpc>
              <a:spcBef>
                <a:spcPts val="0"/>
              </a:spcBef>
              <a:spcAft>
                <a:spcPts val="0"/>
              </a:spcAft>
              <a:buClr>
                <a:schemeClr val="lt1"/>
              </a:buClr>
              <a:buSzPts val="5200"/>
              <a:buNone/>
              <a:defRPr sz="5200">
                <a:solidFill>
                  <a:schemeClr val="lt1"/>
                </a:solidFill>
              </a:defRPr>
            </a:lvl4pPr>
            <a:lvl5pPr lvl="4" algn="r">
              <a:lnSpc>
                <a:spcPct val="100000"/>
              </a:lnSpc>
              <a:spcBef>
                <a:spcPts val="0"/>
              </a:spcBef>
              <a:spcAft>
                <a:spcPts val="0"/>
              </a:spcAft>
              <a:buClr>
                <a:schemeClr val="lt1"/>
              </a:buClr>
              <a:buSzPts val="5200"/>
              <a:buNone/>
              <a:defRPr sz="5200">
                <a:solidFill>
                  <a:schemeClr val="lt1"/>
                </a:solidFill>
              </a:defRPr>
            </a:lvl5pPr>
            <a:lvl6pPr lvl="5" algn="r">
              <a:lnSpc>
                <a:spcPct val="100000"/>
              </a:lnSpc>
              <a:spcBef>
                <a:spcPts val="0"/>
              </a:spcBef>
              <a:spcAft>
                <a:spcPts val="0"/>
              </a:spcAft>
              <a:buClr>
                <a:schemeClr val="lt1"/>
              </a:buClr>
              <a:buSzPts val="5200"/>
              <a:buNone/>
              <a:defRPr sz="5200">
                <a:solidFill>
                  <a:schemeClr val="lt1"/>
                </a:solidFill>
              </a:defRPr>
            </a:lvl6pPr>
            <a:lvl7pPr lvl="6" algn="r">
              <a:lnSpc>
                <a:spcPct val="100000"/>
              </a:lnSpc>
              <a:spcBef>
                <a:spcPts val="0"/>
              </a:spcBef>
              <a:spcAft>
                <a:spcPts val="0"/>
              </a:spcAft>
              <a:buClr>
                <a:schemeClr val="lt1"/>
              </a:buClr>
              <a:buSzPts val="5200"/>
              <a:buNone/>
              <a:defRPr sz="5200">
                <a:solidFill>
                  <a:schemeClr val="lt1"/>
                </a:solidFill>
              </a:defRPr>
            </a:lvl7pPr>
            <a:lvl8pPr lvl="7" algn="r">
              <a:lnSpc>
                <a:spcPct val="100000"/>
              </a:lnSpc>
              <a:spcBef>
                <a:spcPts val="0"/>
              </a:spcBef>
              <a:spcAft>
                <a:spcPts val="0"/>
              </a:spcAft>
              <a:buClr>
                <a:schemeClr val="lt1"/>
              </a:buClr>
              <a:buSzPts val="5200"/>
              <a:buNone/>
              <a:defRPr sz="5200">
                <a:solidFill>
                  <a:schemeClr val="lt1"/>
                </a:solidFill>
              </a:defRPr>
            </a:lvl8pPr>
            <a:lvl9pPr lvl="8" algn="r">
              <a:lnSpc>
                <a:spcPct val="100000"/>
              </a:lnSpc>
              <a:spcBef>
                <a:spcPts val="0"/>
              </a:spcBef>
              <a:spcAft>
                <a:spcPts val="0"/>
              </a:spcAft>
              <a:buClr>
                <a:schemeClr val="lt1"/>
              </a:buClr>
              <a:buSzPts val="5200"/>
              <a:buNone/>
              <a:defRPr sz="5200">
                <a:solidFill>
                  <a:schemeClr val="lt1"/>
                </a:solidFill>
              </a:defRPr>
            </a:lvl9pPr>
          </a:lstStyle>
          <a:p/>
        </p:txBody>
      </p:sp>
      <p:sp>
        <p:nvSpPr>
          <p:cNvPr id="14" name="Google Shape;14;p19"/>
          <p:cNvSpPr txBox="1"/>
          <p:nvPr>
            <p:ph idx="1" type="subTitle"/>
          </p:nvPr>
        </p:nvSpPr>
        <p:spPr>
          <a:xfrm>
            <a:off x="3208950" y="3618575"/>
            <a:ext cx="5623500" cy="79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p:txBody>
      </p:sp>
      <p:grpSp>
        <p:nvGrpSpPr>
          <p:cNvPr id="15" name="Google Shape;15;p19"/>
          <p:cNvGrpSpPr/>
          <p:nvPr/>
        </p:nvGrpSpPr>
        <p:grpSpPr>
          <a:xfrm>
            <a:off x="-16650" y="-37134"/>
            <a:ext cx="9160500" cy="1036500"/>
            <a:chOff x="-16650" y="-37134"/>
            <a:chExt cx="9160500" cy="1036500"/>
          </a:xfrm>
        </p:grpSpPr>
        <p:sp>
          <p:nvSpPr>
            <p:cNvPr id="16" name="Google Shape;16;p19"/>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 name="Google Shape;17;p19" title="GSA Star Mark 250 2026 Logo STARMARK SIGNATURE_300dpi.png"/>
            <p:cNvPicPr preferRelativeResize="0"/>
            <p:nvPr/>
          </p:nvPicPr>
          <p:blipFill rotWithShape="1">
            <a:blip r:embed="rId2">
              <a:alphaModFix/>
            </a:blip>
            <a:srcRect b="0" l="29478" r="0" t="0"/>
            <a:stretch/>
          </p:blipFill>
          <p:spPr>
            <a:xfrm>
              <a:off x="1067874" y="174191"/>
              <a:ext cx="1483725" cy="613825"/>
            </a:xfrm>
            <a:prstGeom prst="rect">
              <a:avLst/>
            </a:prstGeom>
            <a:noFill/>
            <a:ln>
              <a:noFill/>
            </a:ln>
          </p:spPr>
        </p:pic>
        <p:pic>
          <p:nvPicPr>
            <p:cNvPr id="18" name="Google Shape;18;p19" title="gsa-seal.png"/>
            <p:cNvPicPr preferRelativeResize="0"/>
            <p:nvPr/>
          </p:nvPicPr>
          <p:blipFill rotWithShape="1">
            <a:blip r:embed="rId3">
              <a:alphaModFix/>
            </a:blip>
            <a:srcRect b="0" l="0" r="0" t="0"/>
            <a:stretch/>
          </p:blipFill>
          <p:spPr>
            <a:xfrm>
              <a:off x="480150" y="207516"/>
              <a:ext cx="548700" cy="548722"/>
            </a:xfrm>
            <a:prstGeom prst="rect">
              <a:avLst/>
            </a:prstGeom>
            <a:noFill/>
            <a:ln>
              <a:noFill/>
            </a:ln>
          </p:spPr>
        </p:pic>
      </p:grpSp>
      <p:sp>
        <p:nvSpPr>
          <p:cNvPr id="19" name="Google Shape;1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peakers">
  <p:cSld name="TITLE_ONLY_1">
    <p:spTree>
      <p:nvGrpSpPr>
        <p:cNvPr id="20" name="Shape 20"/>
        <p:cNvGrpSpPr/>
        <p:nvPr/>
      </p:nvGrpSpPr>
      <p:grpSpPr>
        <a:xfrm>
          <a:off x="0" y="0"/>
          <a:ext cx="0" cy="0"/>
          <a:chOff x="0" y="0"/>
          <a:chExt cx="0" cy="0"/>
        </a:xfrm>
      </p:grpSpPr>
      <p:pic>
        <p:nvPicPr>
          <p:cNvPr id="21" name="Google Shape;21;p20"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2" name="Google Shape;22;p20"/>
          <p:cNvSpPr txBox="1"/>
          <p:nvPr>
            <p:ph idx="12" type="sldNum"/>
          </p:nvPr>
        </p:nvSpPr>
        <p:spPr>
          <a:xfrm>
            <a:off x="8462933"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23" name="Google Shape;23;p20"/>
          <p:cNvGrpSpPr/>
          <p:nvPr/>
        </p:nvGrpSpPr>
        <p:grpSpPr>
          <a:xfrm>
            <a:off x="1659020" y="1227167"/>
            <a:ext cx="2120768" cy="2120768"/>
            <a:chOff x="3059125" y="889175"/>
            <a:chExt cx="2743200" cy="2743200"/>
          </a:xfrm>
        </p:grpSpPr>
        <p:sp>
          <p:nvSpPr>
            <p:cNvPr id="24" name="Google Shape;24;p20"/>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25" name="Google Shape;25;p20"/>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26" name="Google Shape;26;p20"/>
          <p:cNvGrpSpPr/>
          <p:nvPr/>
        </p:nvGrpSpPr>
        <p:grpSpPr>
          <a:xfrm>
            <a:off x="5364232" y="1227167"/>
            <a:ext cx="2120768" cy="2120768"/>
            <a:chOff x="3059125" y="889175"/>
            <a:chExt cx="2743200" cy="2743200"/>
          </a:xfrm>
        </p:grpSpPr>
        <p:sp>
          <p:nvSpPr>
            <p:cNvPr id="27" name="Google Shape;27;p20"/>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28" name="Google Shape;28;p20"/>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29" name="Google Shape;29;p20"/>
          <p:cNvGrpSpPr/>
          <p:nvPr/>
        </p:nvGrpSpPr>
        <p:grpSpPr>
          <a:xfrm>
            <a:off x="-16650" y="-37134"/>
            <a:ext cx="9160500" cy="1036500"/>
            <a:chOff x="-16650" y="-37134"/>
            <a:chExt cx="9160500" cy="1036500"/>
          </a:xfrm>
        </p:grpSpPr>
        <p:sp>
          <p:nvSpPr>
            <p:cNvPr id="30" name="Google Shape;30;p20"/>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1" name="Google Shape;31;p20"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32" name="Google Shape;32;p20"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 name="Shape 33"/>
        <p:cNvGrpSpPr/>
        <p:nvPr/>
      </p:nvGrpSpPr>
      <p:grpSpPr>
        <a:xfrm>
          <a:off x="0" y="0"/>
          <a:ext cx="0" cy="0"/>
          <a:chOff x="0" y="0"/>
          <a:chExt cx="0" cy="0"/>
        </a:xfrm>
      </p:grpSpPr>
      <p:sp>
        <p:nvSpPr>
          <p:cNvPr id="34" name="Google Shape;34;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algn="r">
              <a:lnSpc>
                <a:spcPct val="100000"/>
              </a:lnSpc>
              <a:spcBef>
                <a:spcPts val="0"/>
              </a:spcBef>
              <a:spcAft>
                <a:spcPts val="0"/>
              </a:spcAft>
              <a:buSzPts val="1000"/>
              <a:buNone/>
              <a:defRPr/>
            </a:lvl1pPr>
            <a:lvl2pPr indent="0" lvl="1" marL="0" algn="r">
              <a:lnSpc>
                <a:spcPct val="100000"/>
              </a:lnSpc>
              <a:spcBef>
                <a:spcPts val="0"/>
              </a:spcBef>
              <a:spcAft>
                <a:spcPts val="0"/>
              </a:spcAft>
              <a:buSzPts val="1000"/>
              <a:buNone/>
              <a:defRPr/>
            </a:lvl2pPr>
            <a:lvl3pPr indent="0" lvl="2" marL="0" algn="r">
              <a:lnSpc>
                <a:spcPct val="100000"/>
              </a:lnSpc>
              <a:spcBef>
                <a:spcPts val="0"/>
              </a:spcBef>
              <a:spcAft>
                <a:spcPts val="0"/>
              </a:spcAft>
              <a:buSzPts val="1000"/>
              <a:buNone/>
              <a:defRPr/>
            </a:lvl3pPr>
            <a:lvl4pPr indent="0" lvl="3" marL="0" algn="r">
              <a:lnSpc>
                <a:spcPct val="100000"/>
              </a:lnSpc>
              <a:spcBef>
                <a:spcPts val="0"/>
              </a:spcBef>
              <a:spcAft>
                <a:spcPts val="0"/>
              </a:spcAft>
              <a:buSzPts val="1000"/>
              <a:buNone/>
              <a:defRPr/>
            </a:lvl4pPr>
            <a:lvl5pPr indent="0" lvl="4" marL="0" algn="r">
              <a:lnSpc>
                <a:spcPct val="100000"/>
              </a:lnSpc>
              <a:spcBef>
                <a:spcPts val="0"/>
              </a:spcBef>
              <a:spcAft>
                <a:spcPts val="0"/>
              </a:spcAft>
              <a:buSzPts val="1000"/>
              <a:buNone/>
              <a:defRPr/>
            </a:lvl5pPr>
            <a:lvl6pPr indent="0" lvl="5" marL="0" algn="r">
              <a:lnSpc>
                <a:spcPct val="100000"/>
              </a:lnSpc>
              <a:spcBef>
                <a:spcPts val="0"/>
              </a:spcBef>
              <a:spcAft>
                <a:spcPts val="0"/>
              </a:spcAft>
              <a:buSzPts val="1000"/>
              <a:buNone/>
              <a:defRPr/>
            </a:lvl6pPr>
            <a:lvl7pPr indent="0" lvl="6" marL="0" algn="r">
              <a:lnSpc>
                <a:spcPct val="100000"/>
              </a:lnSpc>
              <a:spcBef>
                <a:spcPts val="0"/>
              </a:spcBef>
              <a:spcAft>
                <a:spcPts val="0"/>
              </a:spcAft>
              <a:buSzPts val="1000"/>
              <a:buNone/>
              <a:defRPr/>
            </a:lvl7pPr>
            <a:lvl8pPr indent="0" lvl="7" marL="0" algn="r">
              <a:lnSpc>
                <a:spcPct val="100000"/>
              </a:lnSpc>
              <a:spcBef>
                <a:spcPts val="0"/>
              </a:spcBef>
              <a:spcAft>
                <a:spcPts val="0"/>
              </a:spcAft>
              <a:buSzPts val="1000"/>
              <a:buNone/>
              <a:defRPr/>
            </a:lvl8pPr>
            <a:lvl9pPr indent="0" lvl="8" marL="0" algn="r">
              <a:lnSpc>
                <a:spcPct val="100000"/>
              </a:lnSpc>
              <a:spcBef>
                <a:spcPts val="0"/>
              </a:spcBef>
              <a:spcAft>
                <a:spcPts val="0"/>
              </a:spcAft>
              <a:buSzPts val="1000"/>
              <a:buNone/>
              <a:defRPr/>
            </a:lvl9pPr>
          </a:lstStyle>
          <a:p>
            <a:pPr indent="0" lvl="0" marL="0" rtl="0" algn="r">
              <a:spcBef>
                <a:spcPts val="0"/>
              </a:spcBef>
              <a:spcAft>
                <a:spcPts val="0"/>
              </a:spcAft>
              <a:buNone/>
            </a:pPr>
            <a:r>
              <a:rPr lang="en"/>
              <a:t>1</a:t>
            </a:r>
            <a:endParaRPr/>
          </a:p>
        </p:txBody>
      </p:sp>
      <p:sp>
        <p:nvSpPr>
          <p:cNvPr id="36" name="Google Shape;36;p21"/>
          <p:cNvSpPr txBox="1"/>
          <p:nvPr>
            <p:ph idx="1" type="body"/>
          </p:nvPr>
        </p:nvSpPr>
        <p:spPr>
          <a:xfrm>
            <a:off x="387350" y="1200150"/>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7" name="Google Shape;37;p21"/>
          <p:cNvSpPr txBox="1"/>
          <p:nvPr>
            <p:ph idx="2" type="body"/>
          </p:nvPr>
        </p:nvSpPr>
        <p:spPr>
          <a:xfrm>
            <a:off x="4965447" y="1198934"/>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8" name="Google Shape;38;p21"/>
          <p:cNvSpPr txBox="1"/>
          <p:nvPr>
            <p:ph idx="3" type="body"/>
          </p:nvPr>
        </p:nvSpPr>
        <p:spPr>
          <a:xfrm>
            <a:off x="371501" y="1769516"/>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9" name="Google Shape;39;p21"/>
          <p:cNvSpPr txBox="1"/>
          <p:nvPr>
            <p:ph idx="4" type="body"/>
          </p:nvPr>
        </p:nvSpPr>
        <p:spPr>
          <a:xfrm>
            <a:off x="4949598" y="1768300"/>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1"/>
          <p:cNvSpPr txBox="1"/>
          <p:nvPr>
            <p:ph idx="5" type="body"/>
          </p:nvPr>
        </p:nvSpPr>
        <p:spPr>
          <a:xfrm>
            <a:off x="371504" y="2318154"/>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21"/>
          <p:cNvSpPr txBox="1"/>
          <p:nvPr>
            <p:ph idx="6" type="body"/>
          </p:nvPr>
        </p:nvSpPr>
        <p:spPr>
          <a:xfrm>
            <a:off x="4949601" y="2316938"/>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21"/>
          <p:cNvSpPr txBox="1"/>
          <p:nvPr>
            <p:ph idx="7" type="body"/>
          </p:nvPr>
        </p:nvSpPr>
        <p:spPr>
          <a:xfrm>
            <a:off x="355655" y="2887520"/>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3" name="Google Shape;43;p21"/>
          <p:cNvSpPr txBox="1"/>
          <p:nvPr>
            <p:ph idx="8" type="body"/>
          </p:nvPr>
        </p:nvSpPr>
        <p:spPr>
          <a:xfrm>
            <a:off x="4933752" y="2886304"/>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4" name="Google Shape;44;p21"/>
          <p:cNvSpPr txBox="1"/>
          <p:nvPr>
            <p:ph idx="9" type="body"/>
          </p:nvPr>
        </p:nvSpPr>
        <p:spPr>
          <a:xfrm>
            <a:off x="349557" y="3473961"/>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5" name="Google Shape;45;p21"/>
          <p:cNvSpPr txBox="1"/>
          <p:nvPr>
            <p:ph idx="13" type="body"/>
          </p:nvPr>
        </p:nvSpPr>
        <p:spPr>
          <a:xfrm>
            <a:off x="4927654" y="3472745"/>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6" name="Google Shape;46;p21"/>
          <p:cNvSpPr txBox="1"/>
          <p:nvPr>
            <p:ph idx="14" type="body"/>
          </p:nvPr>
        </p:nvSpPr>
        <p:spPr>
          <a:xfrm>
            <a:off x="333708" y="4043327"/>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7" name="Google Shape;47;p21"/>
          <p:cNvSpPr txBox="1"/>
          <p:nvPr>
            <p:ph idx="15" type="body"/>
          </p:nvPr>
        </p:nvSpPr>
        <p:spPr>
          <a:xfrm>
            <a:off x="4911805" y="4042111"/>
            <a:ext cx="3840163" cy="42386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pic>
        <p:nvPicPr>
          <p:cNvPr id="49" name="Google Shape;49;p22"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0" name="Google Shape;50;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1" name="Google Shape;51;p2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2" name="Google Shape;52;p2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3" name="Google Shape;5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534eab1f6822380f_73_0)">
  <p:cSld name="Title and body (h534eab1f6822380f_73_0)">
    <p:spTree>
      <p:nvGrpSpPr>
        <p:cNvPr id="54" name="Shape 54"/>
        <p:cNvGrpSpPr/>
        <p:nvPr/>
      </p:nvGrpSpPr>
      <p:grpSpPr>
        <a:xfrm>
          <a:off x="0" y="0"/>
          <a:ext cx="0" cy="0"/>
          <a:chOff x="0" y="0"/>
          <a:chExt cx="0" cy="0"/>
        </a:xfrm>
      </p:grpSpPr>
      <p:sp>
        <p:nvSpPr>
          <p:cNvPr id="55" name="Google Shape;55;p23"/>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 name="Google Shape;56;p23"/>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7" name="Google Shape;5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8" name="Shape 58"/>
        <p:cNvGrpSpPr/>
        <p:nvPr/>
      </p:nvGrpSpPr>
      <p:grpSpPr>
        <a:xfrm>
          <a:off x="0" y="0"/>
          <a:ext cx="0" cy="0"/>
          <a:chOff x="0" y="0"/>
          <a:chExt cx="0" cy="0"/>
        </a:xfrm>
      </p:grpSpPr>
      <p:sp>
        <p:nvSpPr>
          <p:cNvPr id="59" name="Google Shape;59;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0" name="Google Shape;6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algn="r">
              <a:lnSpc>
                <a:spcPct val="100000"/>
              </a:lnSpc>
              <a:spcBef>
                <a:spcPts val="0"/>
              </a:spcBef>
              <a:spcAft>
                <a:spcPts val="0"/>
              </a:spcAft>
              <a:buSzPts val="1000"/>
              <a:buNone/>
              <a:defRPr/>
            </a:lvl1pPr>
            <a:lvl2pPr indent="0" lvl="1" marL="0" algn="r">
              <a:lnSpc>
                <a:spcPct val="100000"/>
              </a:lnSpc>
              <a:spcBef>
                <a:spcPts val="0"/>
              </a:spcBef>
              <a:spcAft>
                <a:spcPts val="0"/>
              </a:spcAft>
              <a:buSzPts val="1000"/>
              <a:buNone/>
              <a:defRPr/>
            </a:lvl2pPr>
            <a:lvl3pPr indent="0" lvl="2" marL="0" algn="r">
              <a:lnSpc>
                <a:spcPct val="100000"/>
              </a:lnSpc>
              <a:spcBef>
                <a:spcPts val="0"/>
              </a:spcBef>
              <a:spcAft>
                <a:spcPts val="0"/>
              </a:spcAft>
              <a:buSzPts val="1000"/>
              <a:buNone/>
              <a:defRPr/>
            </a:lvl3pPr>
            <a:lvl4pPr indent="0" lvl="3" marL="0" algn="r">
              <a:lnSpc>
                <a:spcPct val="100000"/>
              </a:lnSpc>
              <a:spcBef>
                <a:spcPts val="0"/>
              </a:spcBef>
              <a:spcAft>
                <a:spcPts val="0"/>
              </a:spcAft>
              <a:buSzPts val="1000"/>
              <a:buNone/>
              <a:defRPr/>
            </a:lvl4pPr>
            <a:lvl5pPr indent="0" lvl="4" marL="0" algn="r">
              <a:lnSpc>
                <a:spcPct val="100000"/>
              </a:lnSpc>
              <a:spcBef>
                <a:spcPts val="0"/>
              </a:spcBef>
              <a:spcAft>
                <a:spcPts val="0"/>
              </a:spcAft>
              <a:buSzPts val="1000"/>
              <a:buNone/>
              <a:defRPr/>
            </a:lvl5pPr>
            <a:lvl6pPr indent="0" lvl="5" marL="0" algn="r">
              <a:lnSpc>
                <a:spcPct val="100000"/>
              </a:lnSpc>
              <a:spcBef>
                <a:spcPts val="0"/>
              </a:spcBef>
              <a:spcAft>
                <a:spcPts val="0"/>
              </a:spcAft>
              <a:buSzPts val="1000"/>
              <a:buNone/>
              <a:defRPr/>
            </a:lvl6pPr>
            <a:lvl7pPr indent="0" lvl="6" marL="0" algn="r">
              <a:lnSpc>
                <a:spcPct val="100000"/>
              </a:lnSpc>
              <a:spcBef>
                <a:spcPts val="0"/>
              </a:spcBef>
              <a:spcAft>
                <a:spcPts val="0"/>
              </a:spcAft>
              <a:buSzPts val="1000"/>
              <a:buNone/>
              <a:defRPr/>
            </a:lvl7pPr>
            <a:lvl8pPr indent="0" lvl="7" marL="0" algn="r">
              <a:lnSpc>
                <a:spcPct val="100000"/>
              </a:lnSpc>
              <a:spcBef>
                <a:spcPts val="0"/>
              </a:spcBef>
              <a:spcAft>
                <a:spcPts val="0"/>
              </a:spcAft>
              <a:buSzPts val="1000"/>
              <a:buNone/>
              <a:defRPr/>
            </a:lvl8pPr>
            <a:lvl9pPr indent="0" lvl="8" marL="0" algn="r">
              <a:lnSpc>
                <a:spcPct val="100000"/>
              </a:lnSpc>
              <a:spcBef>
                <a:spcPts val="0"/>
              </a:spcBef>
              <a:spcAft>
                <a:spcPts val="0"/>
              </a:spcAft>
              <a:buSzPts val="1000"/>
              <a:buNone/>
              <a:defRPr/>
            </a:lvl9pPr>
          </a:lstStyle>
          <a:p>
            <a:pPr indent="0" lvl="0" marL="0" rtl="0" algn="r">
              <a:spcBef>
                <a:spcPts val="0"/>
              </a:spcBef>
              <a:spcAft>
                <a:spcPts val="0"/>
              </a:spcAft>
              <a:buNone/>
            </a:pPr>
            <a:r>
              <a:rPr lang="en"/>
              <a:t>1</a:t>
            </a:r>
            <a:endParaRPr/>
          </a:p>
        </p:txBody>
      </p:sp>
      <p:sp>
        <p:nvSpPr>
          <p:cNvPr id="61" name="Google Shape;61;p24"/>
          <p:cNvSpPr txBox="1"/>
          <p:nvPr>
            <p:ph idx="1" type="body"/>
          </p:nvPr>
        </p:nvSpPr>
        <p:spPr>
          <a:xfrm>
            <a:off x="307241" y="1368425"/>
            <a:ext cx="2699540" cy="34448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2" name="Google Shape;62;p24"/>
          <p:cNvSpPr txBox="1"/>
          <p:nvPr>
            <p:ph idx="2" type="body"/>
          </p:nvPr>
        </p:nvSpPr>
        <p:spPr>
          <a:xfrm>
            <a:off x="6187440" y="1352576"/>
            <a:ext cx="2699540" cy="34448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3" name="Google Shape;63;p24"/>
          <p:cNvSpPr txBox="1"/>
          <p:nvPr>
            <p:ph idx="3" type="body"/>
          </p:nvPr>
        </p:nvSpPr>
        <p:spPr>
          <a:xfrm>
            <a:off x="3238200" y="1351358"/>
            <a:ext cx="2699540" cy="34448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534eab1f6822380f_98_0)">
  <p:cSld name="Title and body (h534eab1f6822380f_98_0)">
    <p:spTree>
      <p:nvGrpSpPr>
        <p:cNvPr id="64" name="Shape 64"/>
        <p:cNvGrpSpPr/>
        <p:nvPr/>
      </p:nvGrpSpPr>
      <p:grpSpPr>
        <a:xfrm>
          <a:off x="0" y="0"/>
          <a:ext cx="0" cy="0"/>
          <a:chOff x="0" y="0"/>
          <a:chExt cx="0" cy="0"/>
        </a:xfrm>
      </p:grpSpPr>
      <p:sp>
        <p:nvSpPr>
          <p:cNvPr id="65" name="Google Shape;65;p25"/>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6" name="Google Shape;66;p25"/>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7" name="Google Shape;67;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68" name="Shape 68"/>
        <p:cNvGrpSpPr/>
        <p:nvPr/>
      </p:nvGrpSpPr>
      <p:grpSpPr>
        <a:xfrm>
          <a:off x="0" y="0"/>
          <a:ext cx="0" cy="0"/>
          <a:chOff x="0" y="0"/>
          <a:chExt cx="0" cy="0"/>
        </a:xfrm>
      </p:grpSpPr>
      <p:sp>
        <p:nvSpPr>
          <p:cNvPr id="69" name="Google Shape;69;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0" name="Google Shape;70;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algn="r">
              <a:lnSpc>
                <a:spcPct val="100000"/>
              </a:lnSpc>
              <a:spcBef>
                <a:spcPts val="0"/>
              </a:spcBef>
              <a:spcAft>
                <a:spcPts val="0"/>
              </a:spcAft>
              <a:buSzPts val="1000"/>
              <a:buNone/>
              <a:defRPr/>
            </a:lvl1pPr>
            <a:lvl2pPr indent="0" lvl="1" marL="0" algn="r">
              <a:lnSpc>
                <a:spcPct val="100000"/>
              </a:lnSpc>
              <a:spcBef>
                <a:spcPts val="0"/>
              </a:spcBef>
              <a:spcAft>
                <a:spcPts val="0"/>
              </a:spcAft>
              <a:buSzPts val="1000"/>
              <a:buNone/>
              <a:defRPr/>
            </a:lvl2pPr>
            <a:lvl3pPr indent="0" lvl="2" marL="0" algn="r">
              <a:lnSpc>
                <a:spcPct val="100000"/>
              </a:lnSpc>
              <a:spcBef>
                <a:spcPts val="0"/>
              </a:spcBef>
              <a:spcAft>
                <a:spcPts val="0"/>
              </a:spcAft>
              <a:buSzPts val="1000"/>
              <a:buNone/>
              <a:defRPr/>
            </a:lvl3pPr>
            <a:lvl4pPr indent="0" lvl="3" marL="0" algn="r">
              <a:lnSpc>
                <a:spcPct val="100000"/>
              </a:lnSpc>
              <a:spcBef>
                <a:spcPts val="0"/>
              </a:spcBef>
              <a:spcAft>
                <a:spcPts val="0"/>
              </a:spcAft>
              <a:buSzPts val="1000"/>
              <a:buNone/>
              <a:defRPr/>
            </a:lvl4pPr>
            <a:lvl5pPr indent="0" lvl="4" marL="0" algn="r">
              <a:lnSpc>
                <a:spcPct val="100000"/>
              </a:lnSpc>
              <a:spcBef>
                <a:spcPts val="0"/>
              </a:spcBef>
              <a:spcAft>
                <a:spcPts val="0"/>
              </a:spcAft>
              <a:buSzPts val="1000"/>
              <a:buNone/>
              <a:defRPr/>
            </a:lvl5pPr>
            <a:lvl6pPr indent="0" lvl="5" marL="0" algn="r">
              <a:lnSpc>
                <a:spcPct val="100000"/>
              </a:lnSpc>
              <a:spcBef>
                <a:spcPts val="0"/>
              </a:spcBef>
              <a:spcAft>
                <a:spcPts val="0"/>
              </a:spcAft>
              <a:buSzPts val="1000"/>
              <a:buNone/>
              <a:defRPr/>
            </a:lvl6pPr>
            <a:lvl7pPr indent="0" lvl="6" marL="0" algn="r">
              <a:lnSpc>
                <a:spcPct val="100000"/>
              </a:lnSpc>
              <a:spcBef>
                <a:spcPts val="0"/>
              </a:spcBef>
              <a:spcAft>
                <a:spcPts val="0"/>
              </a:spcAft>
              <a:buSzPts val="1000"/>
              <a:buNone/>
              <a:defRPr/>
            </a:lvl7pPr>
            <a:lvl8pPr indent="0" lvl="7" marL="0" algn="r">
              <a:lnSpc>
                <a:spcPct val="100000"/>
              </a:lnSpc>
              <a:spcBef>
                <a:spcPts val="0"/>
              </a:spcBef>
              <a:spcAft>
                <a:spcPts val="0"/>
              </a:spcAft>
              <a:buSzPts val="1000"/>
              <a:buNone/>
              <a:defRPr/>
            </a:lvl8pPr>
            <a:lvl9pPr indent="0" lvl="8" marL="0" algn="r">
              <a:lnSpc>
                <a:spcPct val="100000"/>
              </a:lnSpc>
              <a:spcBef>
                <a:spcPts val="0"/>
              </a:spcBef>
              <a:spcAft>
                <a:spcPts val="0"/>
              </a:spcAft>
              <a:buSzPts val="1000"/>
              <a:buNone/>
              <a:defRPr/>
            </a:lvl9pPr>
          </a:lstStyle>
          <a:p>
            <a:pPr indent="0" lvl="0" marL="0" rtl="0" algn="r">
              <a:spcBef>
                <a:spcPts val="0"/>
              </a:spcBef>
              <a:spcAft>
                <a:spcPts val="0"/>
              </a:spcAft>
              <a:buNone/>
            </a:pPr>
            <a:r>
              <a:rPr lang="en"/>
              <a:t>1</a:t>
            </a:r>
            <a:endParaRPr/>
          </a:p>
        </p:txBody>
      </p:sp>
      <p:sp>
        <p:nvSpPr>
          <p:cNvPr id="71" name="Google Shape;71;p26"/>
          <p:cNvSpPr txBox="1"/>
          <p:nvPr>
            <p:ph idx="1" type="body"/>
          </p:nvPr>
        </p:nvSpPr>
        <p:spPr>
          <a:xfrm>
            <a:off x="490725" y="1324380"/>
            <a:ext cx="2347913" cy="12985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26"/>
          <p:cNvSpPr txBox="1"/>
          <p:nvPr>
            <p:ph idx="2" type="body"/>
          </p:nvPr>
        </p:nvSpPr>
        <p:spPr>
          <a:xfrm>
            <a:off x="5975903" y="1323162"/>
            <a:ext cx="2347913" cy="12985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3" name="Google Shape;73;p26"/>
          <p:cNvSpPr txBox="1"/>
          <p:nvPr>
            <p:ph idx="3" type="body"/>
          </p:nvPr>
        </p:nvSpPr>
        <p:spPr>
          <a:xfrm>
            <a:off x="3253431" y="1321941"/>
            <a:ext cx="2347913" cy="12985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4" name="Google Shape;74;p26"/>
          <p:cNvSpPr txBox="1"/>
          <p:nvPr>
            <p:ph idx="4" type="body"/>
          </p:nvPr>
        </p:nvSpPr>
        <p:spPr>
          <a:xfrm>
            <a:off x="482193" y="3203167"/>
            <a:ext cx="2347913" cy="12985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5" name="Google Shape;75;p26"/>
          <p:cNvSpPr txBox="1"/>
          <p:nvPr>
            <p:ph idx="5" type="body"/>
          </p:nvPr>
        </p:nvSpPr>
        <p:spPr>
          <a:xfrm>
            <a:off x="5967371" y="3201949"/>
            <a:ext cx="2347913" cy="12985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6" name="Google Shape;76;p26"/>
          <p:cNvSpPr txBox="1"/>
          <p:nvPr>
            <p:ph idx="6" type="body"/>
          </p:nvPr>
        </p:nvSpPr>
        <p:spPr>
          <a:xfrm>
            <a:off x="3244899" y="3200728"/>
            <a:ext cx="2347913" cy="1298575"/>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534eab1f6822380f_218_0)">
  <p:cSld name="Title and body (h534eab1f6822380f_218_0)">
    <p:spTree>
      <p:nvGrpSpPr>
        <p:cNvPr id="77" name="Shape 77"/>
        <p:cNvGrpSpPr/>
        <p:nvPr/>
      </p:nvGrpSpPr>
      <p:grpSpPr>
        <a:xfrm>
          <a:off x="0" y="0"/>
          <a:ext cx="0" cy="0"/>
          <a:chOff x="0" y="0"/>
          <a:chExt cx="0" cy="0"/>
        </a:xfrm>
      </p:grpSpPr>
      <p:sp>
        <p:nvSpPr>
          <p:cNvPr id="78" name="Google Shape;78;p27"/>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9" name="Google Shape;79;p27"/>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0" name="Google Shape;80;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h4bfffb49c6f42c8_30_0)">
  <p:cSld name="Title and two columns (h4bfffb49c6f42c8_30_0)">
    <p:spTree>
      <p:nvGrpSpPr>
        <p:cNvPr id="81" name="Shape 81"/>
        <p:cNvGrpSpPr/>
        <p:nvPr/>
      </p:nvGrpSpPr>
      <p:grpSpPr>
        <a:xfrm>
          <a:off x="0" y="0"/>
          <a:ext cx="0" cy="0"/>
          <a:chOff x="0" y="0"/>
          <a:chExt cx="0" cy="0"/>
        </a:xfrm>
      </p:grpSpPr>
      <p:sp>
        <p:nvSpPr>
          <p:cNvPr id="82" name="Google Shape;82;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3" name="Google Shape;83;p2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2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5" name="Google Shape;8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h4bfffb49c6f42c8_38_0)">
  <p:cSld name="Title and two columns (h4bfffb49c6f42c8_38_0)">
    <p:spTree>
      <p:nvGrpSpPr>
        <p:cNvPr id="86" name="Shape 86"/>
        <p:cNvGrpSpPr/>
        <p:nvPr/>
      </p:nvGrpSpPr>
      <p:grpSpPr>
        <a:xfrm>
          <a:off x="0" y="0"/>
          <a:ext cx="0" cy="0"/>
          <a:chOff x="0" y="0"/>
          <a:chExt cx="0" cy="0"/>
        </a:xfrm>
      </p:grpSpPr>
      <p:sp>
        <p:nvSpPr>
          <p:cNvPr id="87" name="Google Shape;87;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8" name="Google Shape;88;p2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9" name="Google Shape;89;p2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1" name="Shape 91"/>
        <p:cNvGrpSpPr/>
        <p:nvPr/>
      </p:nvGrpSpPr>
      <p:grpSpPr>
        <a:xfrm>
          <a:off x="0" y="0"/>
          <a:ext cx="0" cy="0"/>
          <a:chOff x="0" y="0"/>
          <a:chExt cx="0" cy="0"/>
        </a:xfrm>
      </p:grpSpPr>
      <p:pic>
        <p:nvPicPr>
          <p:cNvPr id="92" name="Google Shape;92;p30"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3" name="Google Shape;93;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4" name="Shape 94"/>
        <p:cNvGrpSpPr/>
        <p:nvPr/>
      </p:nvGrpSpPr>
      <p:grpSpPr>
        <a:xfrm>
          <a:off x="0" y="0"/>
          <a:ext cx="0" cy="0"/>
          <a:chOff x="0" y="0"/>
          <a:chExt cx="0" cy="0"/>
        </a:xfrm>
      </p:grpSpPr>
      <p:pic>
        <p:nvPicPr>
          <p:cNvPr id="95" name="Google Shape;95;p31" title="FY27 ATRW-4-FAST 26 April Header &amp; Signature 600x155.png"/>
          <p:cNvPicPr preferRelativeResize="0"/>
          <p:nvPr/>
        </p:nvPicPr>
        <p:blipFill rotWithShape="1">
          <a:blip r:embed="rId2">
            <a:alphaModFix/>
          </a:blip>
          <a:srcRect b="0" l="0" r="0" t="0"/>
          <a:stretch/>
        </p:blipFill>
        <p:spPr>
          <a:xfrm>
            <a:off x="0" y="-34225"/>
            <a:ext cx="9144000" cy="5177725"/>
          </a:xfrm>
          <a:prstGeom prst="rect">
            <a:avLst/>
          </a:prstGeom>
          <a:noFill/>
          <a:ln>
            <a:noFill/>
          </a:ln>
        </p:spPr>
      </p:pic>
      <p:sp>
        <p:nvSpPr>
          <p:cNvPr id="96" name="Google Shape;96;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7" name="Google Shape;9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98" name="Google Shape;98;p31"/>
          <p:cNvGrpSpPr/>
          <p:nvPr/>
        </p:nvGrpSpPr>
        <p:grpSpPr>
          <a:xfrm>
            <a:off x="-16650" y="-37134"/>
            <a:ext cx="9160500" cy="1036500"/>
            <a:chOff x="-16650" y="-37134"/>
            <a:chExt cx="9160500" cy="1036500"/>
          </a:xfrm>
        </p:grpSpPr>
        <p:sp>
          <p:nvSpPr>
            <p:cNvPr id="99" name="Google Shape;99;p31"/>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0" name="Google Shape;100;p31"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101" name="Google Shape;101;p31"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Speaker" type="titleOnly">
  <p:cSld name="TITLE_ONLY">
    <p:spTree>
      <p:nvGrpSpPr>
        <p:cNvPr id="102" name="Shape 102"/>
        <p:cNvGrpSpPr/>
        <p:nvPr/>
      </p:nvGrpSpPr>
      <p:grpSpPr>
        <a:xfrm>
          <a:off x="0" y="0"/>
          <a:ext cx="0" cy="0"/>
          <a:chOff x="0" y="0"/>
          <a:chExt cx="0" cy="0"/>
        </a:xfrm>
      </p:grpSpPr>
      <p:pic>
        <p:nvPicPr>
          <p:cNvPr id="103" name="Google Shape;103;p32"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4" name="Google Shape;104;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105" name="Google Shape;105;p32"/>
          <p:cNvGrpSpPr/>
          <p:nvPr/>
        </p:nvGrpSpPr>
        <p:grpSpPr>
          <a:xfrm>
            <a:off x="3511607" y="1233605"/>
            <a:ext cx="2120768" cy="2120768"/>
            <a:chOff x="3059125" y="889175"/>
            <a:chExt cx="2743200" cy="2743200"/>
          </a:xfrm>
        </p:grpSpPr>
        <p:sp>
          <p:nvSpPr>
            <p:cNvPr id="106" name="Google Shape;106;p32"/>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107" name="Google Shape;107;p32"/>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108" name="Google Shape;108;p32"/>
          <p:cNvGrpSpPr/>
          <p:nvPr/>
        </p:nvGrpSpPr>
        <p:grpSpPr>
          <a:xfrm>
            <a:off x="-16650" y="-37134"/>
            <a:ext cx="9160500" cy="1036500"/>
            <a:chOff x="-16650" y="-37134"/>
            <a:chExt cx="9160500" cy="1036500"/>
          </a:xfrm>
        </p:grpSpPr>
        <p:sp>
          <p:nvSpPr>
            <p:cNvPr id="109" name="Google Shape;109;p32"/>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0" name="Google Shape;110;p32"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111" name="Google Shape;111;p32"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2" name="Shape 112"/>
        <p:cNvGrpSpPr/>
        <p:nvPr/>
      </p:nvGrpSpPr>
      <p:grpSpPr>
        <a:xfrm>
          <a:off x="0" y="0"/>
          <a:ext cx="0" cy="0"/>
          <a:chOff x="0" y="0"/>
          <a:chExt cx="0" cy="0"/>
        </a:xfrm>
      </p:grpSpPr>
      <p:pic>
        <p:nvPicPr>
          <p:cNvPr id="113" name="Google Shape;113;p33"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4" name="Google Shape;114;p33"/>
          <p:cNvSpPr txBox="1"/>
          <p:nvPr>
            <p:ph type="title"/>
          </p:nvPr>
        </p:nvSpPr>
        <p:spPr>
          <a:xfrm>
            <a:off x="311700" y="555600"/>
            <a:ext cx="42618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5" name="Google Shape;115;p33"/>
          <p:cNvSpPr txBox="1"/>
          <p:nvPr>
            <p:ph idx="1" type="body"/>
          </p:nvPr>
        </p:nvSpPr>
        <p:spPr>
          <a:xfrm>
            <a:off x="311700" y="1389600"/>
            <a:ext cx="42618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16" name="Google Shape;116;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117" name="Shape 117"/>
        <p:cNvGrpSpPr/>
        <p:nvPr/>
      </p:nvGrpSpPr>
      <p:grpSpPr>
        <a:xfrm>
          <a:off x="0" y="0"/>
          <a:ext cx="0" cy="0"/>
          <a:chOff x="0" y="0"/>
          <a:chExt cx="0" cy="0"/>
        </a:xfrm>
      </p:grpSpPr>
      <p:sp>
        <p:nvSpPr>
          <p:cNvPr id="118" name="Google Shape;11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19" name="Google Shape;119;p34" title="gsa-seal.png"/>
          <p:cNvPicPr preferRelativeResize="0"/>
          <p:nvPr/>
        </p:nvPicPr>
        <p:blipFill rotWithShape="1">
          <a:blip r:embed="rId2">
            <a:alphaModFix/>
          </a:blip>
          <a:srcRect b="0" l="0" r="0" t="0"/>
          <a:stretch/>
        </p:blipFill>
        <p:spPr>
          <a:xfrm>
            <a:off x="4013551" y="1925525"/>
            <a:ext cx="1238875" cy="12388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4bfffb49c6f42c8_46_0)">
  <p:cSld name="Title and body (h4bfffb49c6f42c8_46_0)">
    <p:spTree>
      <p:nvGrpSpPr>
        <p:cNvPr id="120" name="Shape 120"/>
        <p:cNvGrpSpPr/>
        <p:nvPr/>
      </p:nvGrpSpPr>
      <p:grpSpPr>
        <a:xfrm>
          <a:off x="0" y="0"/>
          <a:ext cx="0" cy="0"/>
          <a:chOff x="0" y="0"/>
          <a:chExt cx="0" cy="0"/>
        </a:xfrm>
      </p:grpSpPr>
      <p:sp>
        <p:nvSpPr>
          <p:cNvPr id="121" name="Google Shape;121;p35"/>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2" name="Google Shape;122;p35"/>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3" name="Google Shape;12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h534eab1f6822380f_42_0)">
  <p:cSld name="Title and two columns (h534eab1f6822380f_42_0)">
    <p:spTree>
      <p:nvGrpSpPr>
        <p:cNvPr id="124" name="Shape 124"/>
        <p:cNvGrpSpPr/>
        <p:nvPr/>
      </p:nvGrpSpPr>
      <p:grpSpPr>
        <a:xfrm>
          <a:off x="0" y="0"/>
          <a:ext cx="0" cy="0"/>
          <a:chOff x="0" y="0"/>
          <a:chExt cx="0" cy="0"/>
        </a:xfrm>
      </p:grpSpPr>
      <p:sp>
        <p:nvSpPr>
          <p:cNvPr id="125" name="Google Shape;125;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6" name="Google Shape;126;p3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7" name="Google Shape;127;p3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8" name="Google Shape;128;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534eab1f6822380f_65_0)">
  <p:cSld name="Title and body (h534eab1f6822380f_65_0)">
    <p:spTree>
      <p:nvGrpSpPr>
        <p:cNvPr id="129" name="Shape 129"/>
        <p:cNvGrpSpPr/>
        <p:nvPr/>
      </p:nvGrpSpPr>
      <p:grpSpPr>
        <a:xfrm>
          <a:off x="0" y="0"/>
          <a:ext cx="0" cy="0"/>
          <a:chOff x="0" y="0"/>
          <a:chExt cx="0" cy="0"/>
        </a:xfrm>
      </p:grpSpPr>
      <p:sp>
        <p:nvSpPr>
          <p:cNvPr id="130" name="Google Shape;130;p37"/>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1" name="Google Shape;131;p37"/>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2" name="Google Shape;132;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
              <a:t>1</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Jemeek.Morris@gsa.gov" TargetMode="External"/><Relationship Id="rId4" Type="http://schemas.openxmlformats.org/officeDocument/2006/relationships/image" Target="../media/image6.jpg"/><Relationship Id="rId5" Type="http://schemas.openxmlformats.org/officeDocument/2006/relationships/hyperlink" Target="mailto:Shannon.Banks@gsa.gov" TargetMode="External"/><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
          <p:cNvSpPr txBox="1"/>
          <p:nvPr>
            <p:ph type="ctrTitle"/>
          </p:nvPr>
        </p:nvSpPr>
        <p:spPr>
          <a:xfrm>
            <a:off x="2326234" y="1167997"/>
            <a:ext cx="6728915" cy="2240884"/>
          </a:xfrm>
          <a:prstGeom prst="rect">
            <a:avLst/>
          </a:prstGeom>
          <a:noFill/>
          <a:ln>
            <a:noFill/>
          </a:ln>
        </p:spPr>
        <p:txBody>
          <a:bodyPr anchorCtr="0" anchor="t" bIns="91425" lIns="91425" spcFirstLastPara="1" rIns="91425" wrap="square" tIns="91425">
            <a:normAutofit fontScale="90000"/>
          </a:bodyPr>
          <a:lstStyle/>
          <a:p>
            <a:pPr indent="0" lvl="0" marL="0" rtl="0" algn="r">
              <a:lnSpc>
                <a:spcPct val="100000"/>
              </a:lnSpc>
              <a:spcBef>
                <a:spcPts val="0"/>
              </a:spcBef>
              <a:spcAft>
                <a:spcPts val="0"/>
              </a:spcAft>
              <a:buSzPct val="111111"/>
              <a:buNone/>
            </a:pPr>
            <a:r>
              <a:rPr lang="en"/>
              <a:t>Small Business First: Building a Strong FY27 Small Business Strategy </a:t>
            </a:r>
            <a:endParaRPr/>
          </a:p>
        </p:txBody>
      </p:sp>
      <p:sp>
        <p:nvSpPr>
          <p:cNvPr id="138" name="Google Shape;138;p1"/>
          <p:cNvSpPr txBox="1"/>
          <p:nvPr>
            <p:ph idx="1" type="subTitle"/>
          </p:nvPr>
        </p:nvSpPr>
        <p:spPr>
          <a:xfrm>
            <a:off x="3208950" y="4013587"/>
            <a:ext cx="56235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r">
              <a:lnSpc>
                <a:spcPct val="100000"/>
              </a:lnSpc>
              <a:spcBef>
                <a:spcPts val="0"/>
              </a:spcBef>
              <a:spcAft>
                <a:spcPts val="0"/>
              </a:spcAft>
              <a:buSzPct val="117647"/>
              <a:buNone/>
            </a:pPr>
            <a:r>
              <a:rPr lang="en"/>
              <a:t>Acquisition Training for the Real World October 27,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Presenter Slide</a:t>
            </a:r>
            <a:endParaRPr/>
          </a:p>
        </p:txBody>
      </p:sp>
      <p:sp>
        <p:nvSpPr>
          <p:cNvPr id="144" name="Google Shape;144;p2"/>
          <p:cNvSpPr txBox="1"/>
          <p:nvPr/>
        </p:nvSpPr>
        <p:spPr>
          <a:xfrm>
            <a:off x="1219388" y="3424154"/>
            <a:ext cx="3000000" cy="1139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Jemeek Morris</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Small Business Specialist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3"/>
              </a:rPr>
              <a:t>Jemeek.Morris@gsa.gov</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917-969-7963</a:t>
            </a:r>
            <a:endParaRPr b="0" i="0" sz="1400" u="none" cap="none" strike="noStrike">
              <a:solidFill>
                <a:srgbClr val="000000"/>
              </a:solidFill>
              <a:latin typeface="Arial"/>
              <a:ea typeface="Arial"/>
              <a:cs typeface="Arial"/>
              <a:sym typeface="Arial"/>
            </a:endParaRPr>
          </a:p>
        </p:txBody>
      </p:sp>
      <p:pic>
        <p:nvPicPr>
          <p:cNvPr descr="Headshot of Jemeek Morris" id="145" name="Google Shape;145;p2"/>
          <p:cNvPicPr preferRelativeResize="0"/>
          <p:nvPr/>
        </p:nvPicPr>
        <p:blipFill rotWithShape="1">
          <a:blip r:embed="rId4">
            <a:alphaModFix/>
          </a:blip>
          <a:srcRect b="0" l="0" r="0" t="0"/>
          <a:stretch/>
        </p:blipFill>
        <p:spPr>
          <a:xfrm>
            <a:off x="1737375" y="1285450"/>
            <a:ext cx="1964050" cy="1977777"/>
          </a:xfrm>
          <a:prstGeom prst="rect">
            <a:avLst/>
          </a:prstGeom>
          <a:noFill/>
          <a:ln>
            <a:noFill/>
          </a:ln>
        </p:spPr>
      </p:pic>
      <p:sp>
        <p:nvSpPr>
          <p:cNvPr id="146" name="Google Shape;146;p2"/>
          <p:cNvSpPr txBox="1"/>
          <p:nvPr/>
        </p:nvSpPr>
        <p:spPr>
          <a:xfrm>
            <a:off x="4924613" y="3424154"/>
            <a:ext cx="30000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Shannon Banks</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IT Innovations Program Manager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5"/>
              </a:rPr>
              <a:t>Shannon.Banks@gsa.gov</a:t>
            </a:r>
            <a:endParaRPr b="0" i="0" sz="1400" u="none" cap="none" strike="noStrike">
              <a:solidFill>
                <a:srgbClr val="000000"/>
              </a:solidFill>
              <a:latin typeface="Arial"/>
              <a:ea typeface="Arial"/>
              <a:cs typeface="Arial"/>
              <a:sym typeface="Arial"/>
            </a:endParaRPr>
          </a:p>
        </p:txBody>
      </p:sp>
      <p:pic>
        <p:nvPicPr>
          <p:cNvPr descr="Headshot of Shannon Banks&#10;" id="147" name="Google Shape;147;p2"/>
          <p:cNvPicPr preferRelativeResize="0"/>
          <p:nvPr/>
        </p:nvPicPr>
        <p:blipFill rotWithShape="1">
          <a:blip r:embed="rId6">
            <a:alphaModFix/>
          </a:blip>
          <a:srcRect b="0" l="0" r="0" t="0"/>
          <a:stretch/>
        </p:blipFill>
        <p:spPr>
          <a:xfrm>
            <a:off x="5442600" y="1292313"/>
            <a:ext cx="1964050" cy="1964050"/>
          </a:xfrm>
          <a:prstGeom prst="rect">
            <a:avLst/>
          </a:prstGeom>
          <a:noFill/>
          <a:ln>
            <a:noFill/>
          </a:ln>
        </p:spPr>
      </p:pic>
      <p:sp>
        <p:nvSpPr>
          <p:cNvPr id="148" name="Google Shape;148;p2"/>
          <p:cNvSpPr txBox="1"/>
          <p:nvPr>
            <p:ph idx="12" type="sldNum"/>
          </p:nvPr>
        </p:nvSpPr>
        <p:spPr>
          <a:xfrm>
            <a:off x="8462933"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54" name="Google Shape;154;p3"/>
          <p:cNvSpPr txBox="1"/>
          <p:nvPr>
            <p:ph type="title"/>
          </p:nvPr>
        </p:nvSpPr>
        <p:spPr>
          <a:xfrm>
            <a:off x="311700" y="445025"/>
            <a:ext cx="8520600" cy="5727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400">
                <a:solidFill>
                  <a:srgbClr val="0F172A"/>
                </a:solidFill>
                <a:latin typeface="Arial"/>
                <a:ea typeface="Arial"/>
                <a:cs typeface="Arial"/>
                <a:sym typeface="Arial"/>
              </a:rPr>
              <a:t>AGENDA</a:t>
            </a:r>
            <a:endParaRPr b="1" sz="2400">
              <a:solidFill>
                <a:srgbClr val="0F172A"/>
              </a:solidFill>
              <a:latin typeface="Arial"/>
              <a:ea typeface="Arial"/>
              <a:cs typeface="Arial"/>
              <a:sym typeface="Arial"/>
            </a:endParaRPr>
          </a:p>
        </p:txBody>
      </p:sp>
      <p:grpSp>
        <p:nvGrpSpPr>
          <p:cNvPr id="155" name="Google Shape;155;p3"/>
          <p:cNvGrpSpPr/>
          <p:nvPr/>
        </p:nvGrpSpPr>
        <p:grpSpPr>
          <a:xfrm>
            <a:off x="571500" y="1000125"/>
            <a:ext cx="8001150" cy="3314700"/>
            <a:chOff x="571500" y="1000125"/>
            <a:chExt cx="8001150" cy="3314700"/>
          </a:xfrm>
        </p:grpSpPr>
        <p:grpSp>
          <p:nvGrpSpPr>
            <p:cNvPr id="156" name="Google Shape;156;p3"/>
            <p:cNvGrpSpPr/>
            <p:nvPr/>
          </p:nvGrpSpPr>
          <p:grpSpPr>
            <a:xfrm>
              <a:off x="571500" y="1000125"/>
              <a:ext cx="3905400" cy="571500"/>
              <a:chOff x="0" y="0"/>
              <a:chExt cx="3905400" cy="571500"/>
            </a:xfrm>
          </p:grpSpPr>
          <p:sp>
            <p:nvSpPr>
              <p:cNvPr id="157" name="Google Shape;157;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
              <p:cNvSpPr/>
              <p:nvPr/>
            </p:nvSpPr>
            <p:spPr>
              <a:xfrm>
                <a:off x="0" y="0"/>
                <a:ext cx="419100" cy="571500"/>
              </a:xfrm>
              <a:prstGeom prst="roundRect">
                <a:avLst>
                  <a:gd fmla="val 18181"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3"/>
              <p:cNvSpPr/>
              <p:nvPr/>
            </p:nvSpPr>
            <p:spPr>
              <a:xfrm>
                <a:off x="323850" y="0"/>
                <a:ext cx="95400" cy="571500"/>
              </a:xfrm>
              <a:prstGeom prst="rect">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
              <p:cNvSpPr txBox="1"/>
              <p:nvPr/>
            </p:nvSpPr>
            <p:spPr>
              <a:xfrm>
                <a:off x="0" y="0"/>
                <a:ext cx="419100" cy="57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Arial"/>
                  <a:ea typeface="Arial"/>
                  <a:cs typeface="Arial"/>
                  <a:sym typeface="Arial"/>
                </a:endParaRPr>
              </a:p>
            </p:txBody>
          </p:sp>
          <p:sp>
            <p:nvSpPr>
              <p:cNvPr id="161" name="Google Shape;161;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62" name="Google Shape;162;p3"/>
            <p:cNvGrpSpPr/>
            <p:nvPr/>
          </p:nvGrpSpPr>
          <p:grpSpPr>
            <a:xfrm>
              <a:off x="571500" y="1685925"/>
              <a:ext cx="3905400" cy="571500"/>
              <a:chOff x="0" y="0"/>
              <a:chExt cx="3905400" cy="571500"/>
            </a:xfrm>
          </p:grpSpPr>
          <p:sp>
            <p:nvSpPr>
              <p:cNvPr id="163" name="Google Shape;163;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
              <p:cNvSpPr/>
              <p:nvPr/>
            </p:nvSpPr>
            <p:spPr>
              <a:xfrm>
                <a:off x="0" y="0"/>
                <a:ext cx="419100" cy="571500"/>
              </a:xfrm>
              <a:prstGeom prst="roundRect">
                <a:avLst>
                  <a:gd fmla="val 18181"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3"/>
              <p:cNvSpPr/>
              <p:nvPr/>
            </p:nvSpPr>
            <p:spPr>
              <a:xfrm>
                <a:off x="323850" y="0"/>
                <a:ext cx="95400" cy="571500"/>
              </a:xfrm>
              <a:prstGeom prst="rect">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
              <p:cNvSpPr txBox="1"/>
              <p:nvPr/>
            </p:nvSpPr>
            <p:spPr>
              <a:xfrm>
                <a:off x="0" y="0"/>
                <a:ext cx="419100" cy="57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Arial"/>
                  <a:ea typeface="Arial"/>
                  <a:cs typeface="Arial"/>
                  <a:sym typeface="Arial"/>
                </a:endParaRPr>
              </a:p>
            </p:txBody>
          </p:sp>
          <p:sp>
            <p:nvSpPr>
              <p:cNvPr id="167" name="Google Shape;167;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68" name="Google Shape;168;p3"/>
            <p:cNvGrpSpPr/>
            <p:nvPr/>
          </p:nvGrpSpPr>
          <p:grpSpPr>
            <a:xfrm>
              <a:off x="571500" y="2371725"/>
              <a:ext cx="3905400" cy="571500"/>
              <a:chOff x="0" y="0"/>
              <a:chExt cx="3905400" cy="571500"/>
            </a:xfrm>
          </p:grpSpPr>
          <p:sp>
            <p:nvSpPr>
              <p:cNvPr id="169" name="Google Shape;169;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
              <p:cNvSpPr/>
              <p:nvPr/>
            </p:nvSpPr>
            <p:spPr>
              <a:xfrm>
                <a:off x="0" y="0"/>
                <a:ext cx="419100" cy="571500"/>
              </a:xfrm>
              <a:prstGeom prst="roundRect">
                <a:avLst>
                  <a:gd fmla="val 18181"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3"/>
              <p:cNvSpPr/>
              <p:nvPr/>
            </p:nvSpPr>
            <p:spPr>
              <a:xfrm>
                <a:off x="323850" y="0"/>
                <a:ext cx="95400" cy="571500"/>
              </a:xfrm>
              <a:prstGeom prst="rect">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3"/>
              <p:cNvSpPr txBox="1"/>
              <p:nvPr/>
            </p:nvSpPr>
            <p:spPr>
              <a:xfrm>
                <a:off x="0" y="0"/>
                <a:ext cx="419100" cy="57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Arial"/>
                  <a:ea typeface="Arial"/>
                  <a:cs typeface="Arial"/>
                  <a:sym typeface="Arial"/>
                </a:endParaRPr>
              </a:p>
            </p:txBody>
          </p:sp>
          <p:sp>
            <p:nvSpPr>
              <p:cNvPr id="173" name="Google Shape;173;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74" name="Google Shape;174;p3"/>
            <p:cNvGrpSpPr/>
            <p:nvPr/>
          </p:nvGrpSpPr>
          <p:grpSpPr>
            <a:xfrm>
              <a:off x="571500" y="3057525"/>
              <a:ext cx="3905400" cy="571500"/>
              <a:chOff x="0" y="0"/>
              <a:chExt cx="3905400" cy="571500"/>
            </a:xfrm>
          </p:grpSpPr>
          <p:sp>
            <p:nvSpPr>
              <p:cNvPr id="175" name="Google Shape;175;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3"/>
              <p:cNvSpPr/>
              <p:nvPr/>
            </p:nvSpPr>
            <p:spPr>
              <a:xfrm>
                <a:off x="0" y="0"/>
                <a:ext cx="419100" cy="571500"/>
              </a:xfrm>
              <a:prstGeom prst="roundRect">
                <a:avLst>
                  <a:gd fmla="val 18181"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3"/>
              <p:cNvSpPr/>
              <p:nvPr/>
            </p:nvSpPr>
            <p:spPr>
              <a:xfrm>
                <a:off x="323850" y="0"/>
                <a:ext cx="95400" cy="571500"/>
              </a:xfrm>
              <a:prstGeom prst="rect">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79" name="Google Shape;179;p3"/>
            <p:cNvGrpSpPr/>
            <p:nvPr/>
          </p:nvGrpSpPr>
          <p:grpSpPr>
            <a:xfrm>
              <a:off x="571500" y="3743325"/>
              <a:ext cx="3905400" cy="571500"/>
              <a:chOff x="0" y="0"/>
              <a:chExt cx="3905400" cy="571500"/>
            </a:xfrm>
          </p:grpSpPr>
          <p:sp>
            <p:nvSpPr>
              <p:cNvPr id="180" name="Google Shape;180;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
              <p:cNvSpPr/>
              <p:nvPr/>
            </p:nvSpPr>
            <p:spPr>
              <a:xfrm>
                <a:off x="0" y="0"/>
                <a:ext cx="419100" cy="571500"/>
              </a:xfrm>
              <a:prstGeom prst="roundRect">
                <a:avLst>
                  <a:gd fmla="val 18181"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3"/>
              <p:cNvSpPr/>
              <p:nvPr/>
            </p:nvSpPr>
            <p:spPr>
              <a:xfrm>
                <a:off x="323850" y="0"/>
                <a:ext cx="95400" cy="571500"/>
              </a:xfrm>
              <a:prstGeom prst="rect">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84" name="Google Shape;184;p3"/>
            <p:cNvGrpSpPr/>
            <p:nvPr/>
          </p:nvGrpSpPr>
          <p:grpSpPr>
            <a:xfrm>
              <a:off x="4667250" y="1000125"/>
              <a:ext cx="3905400" cy="571500"/>
              <a:chOff x="0" y="0"/>
              <a:chExt cx="3905400" cy="571500"/>
            </a:xfrm>
          </p:grpSpPr>
          <p:sp>
            <p:nvSpPr>
              <p:cNvPr id="185" name="Google Shape;185;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3"/>
              <p:cNvSpPr/>
              <p:nvPr/>
            </p:nvSpPr>
            <p:spPr>
              <a:xfrm>
                <a:off x="0" y="0"/>
                <a:ext cx="419100" cy="571500"/>
              </a:xfrm>
              <a:prstGeom prst="roundRect">
                <a:avLst>
                  <a:gd fmla="val 18181"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3"/>
              <p:cNvSpPr/>
              <p:nvPr/>
            </p:nvSpPr>
            <p:spPr>
              <a:xfrm>
                <a:off x="323850" y="0"/>
                <a:ext cx="95400" cy="571500"/>
              </a:xfrm>
              <a:prstGeom prst="rect">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89" name="Google Shape;189;p3"/>
            <p:cNvGrpSpPr/>
            <p:nvPr/>
          </p:nvGrpSpPr>
          <p:grpSpPr>
            <a:xfrm>
              <a:off x="4667250" y="1685925"/>
              <a:ext cx="3905400" cy="571500"/>
              <a:chOff x="0" y="0"/>
              <a:chExt cx="3905400" cy="571500"/>
            </a:xfrm>
          </p:grpSpPr>
          <p:sp>
            <p:nvSpPr>
              <p:cNvPr id="190" name="Google Shape;190;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3"/>
              <p:cNvSpPr/>
              <p:nvPr/>
            </p:nvSpPr>
            <p:spPr>
              <a:xfrm>
                <a:off x="0" y="0"/>
                <a:ext cx="419100" cy="571500"/>
              </a:xfrm>
              <a:prstGeom prst="roundRect">
                <a:avLst>
                  <a:gd fmla="val 18181"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3"/>
              <p:cNvSpPr/>
              <p:nvPr/>
            </p:nvSpPr>
            <p:spPr>
              <a:xfrm>
                <a:off x="323850" y="0"/>
                <a:ext cx="95400" cy="571500"/>
              </a:xfrm>
              <a:prstGeom prst="rect">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94" name="Google Shape;194;p3"/>
            <p:cNvGrpSpPr/>
            <p:nvPr/>
          </p:nvGrpSpPr>
          <p:grpSpPr>
            <a:xfrm>
              <a:off x="4667250" y="2371725"/>
              <a:ext cx="3905400" cy="571500"/>
              <a:chOff x="0" y="0"/>
              <a:chExt cx="3905400" cy="571500"/>
            </a:xfrm>
          </p:grpSpPr>
          <p:sp>
            <p:nvSpPr>
              <p:cNvPr id="195" name="Google Shape;195;p3"/>
              <p:cNvSpPr/>
              <p:nvPr/>
            </p:nvSpPr>
            <p:spPr>
              <a:xfrm>
                <a:off x="0" y="0"/>
                <a:ext cx="3905400" cy="571500"/>
              </a:xfrm>
              <a:prstGeom prst="roundRect">
                <a:avLst>
                  <a:gd fmla="val 1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3"/>
              <p:cNvSpPr/>
              <p:nvPr/>
            </p:nvSpPr>
            <p:spPr>
              <a:xfrm>
                <a:off x="0" y="0"/>
                <a:ext cx="419100" cy="571500"/>
              </a:xfrm>
              <a:prstGeom prst="roundRect">
                <a:avLst>
                  <a:gd fmla="val 18181"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3"/>
              <p:cNvSpPr/>
              <p:nvPr/>
            </p:nvSpPr>
            <p:spPr>
              <a:xfrm>
                <a:off x="323850" y="0"/>
                <a:ext cx="95400" cy="571500"/>
              </a:xfrm>
              <a:prstGeom prst="rect">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3"/>
              <p:cNvSpPr txBox="1"/>
              <p:nvPr/>
            </p:nvSpPr>
            <p:spPr>
              <a:xfrm>
                <a:off x="533400" y="0"/>
                <a:ext cx="3238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nvGrpSpPr>
            <p:cNvPr id="199" name="Google Shape;199;p3"/>
            <p:cNvGrpSpPr/>
            <p:nvPr/>
          </p:nvGrpSpPr>
          <p:grpSpPr>
            <a:xfrm>
              <a:off x="4667250" y="3057525"/>
              <a:ext cx="3905400" cy="1257300"/>
              <a:chOff x="0" y="0"/>
              <a:chExt cx="3905400" cy="1257300"/>
            </a:xfrm>
          </p:grpSpPr>
          <p:sp>
            <p:nvSpPr>
              <p:cNvPr id="200" name="Google Shape;200;p3"/>
              <p:cNvSpPr/>
              <p:nvPr/>
            </p:nvSpPr>
            <p:spPr>
              <a:xfrm>
                <a:off x="0" y="0"/>
                <a:ext cx="3905400" cy="1257300"/>
              </a:xfrm>
              <a:prstGeom prst="roundRect">
                <a:avLst>
                  <a:gd fmla="val 606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3"/>
              <p:cNvSpPr/>
              <p:nvPr/>
            </p:nvSpPr>
            <p:spPr>
              <a:xfrm>
                <a:off x="0" y="0"/>
                <a:ext cx="419100" cy="1257300"/>
              </a:xfrm>
              <a:prstGeom prst="roundRect">
                <a:avLst>
                  <a:gd fmla="val 18181"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
              <p:cNvSpPr/>
              <p:nvPr/>
            </p:nvSpPr>
            <p:spPr>
              <a:xfrm>
                <a:off x="323850" y="0"/>
                <a:ext cx="95400" cy="1257300"/>
              </a:xfrm>
              <a:prstGeom prst="rect">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3"/>
              <p:cNvSpPr txBox="1"/>
              <p:nvPr/>
            </p:nvSpPr>
            <p:spPr>
              <a:xfrm>
                <a:off x="533400" y="0"/>
                <a:ext cx="3238500" cy="1257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p:txBody>
          </p:sp>
        </p:grpSp>
      </p:grpSp>
      <p:sp>
        <p:nvSpPr>
          <p:cNvPr id="204" name="Google Shape;204;p3"/>
          <p:cNvSpPr txBox="1"/>
          <p:nvPr>
            <p:ph idx="1" type="body"/>
          </p:nvPr>
        </p:nvSpPr>
        <p:spPr>
          <a:xfrm>
            <a:off x="479926" y="1119684"/>
            <a:ext cx="3840300" cy="4239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lt1"/>
              </a:buClr>
              <a:buSzPts val="1300"/>
              <a:buFont typeface="Arial"/>
              <a:buAutoNum type="arabicPeriod"/>
            </a:pPr>
            <a:r>
              <a:rPr b="1" lang="en" sz="1300">
                <a:solidFill>
                  <a:srgbClr val="0F172A"/>
                </a:solidFill>
              </a:rPr>
              <a:t>What is Market Research (MR)?</a:t>
            </a:r>
            <a:endParaRPr sz="1300"/>
          </a:p>
          <a:p>
            <a:pPr indent="-228600" lvl="0" marL="457200" rtl="0" algn="l">
              <a:lnSpc>
                <a:spcPct val="115000"/>
              </a:lnSpc>
              <a:spcBef>
                <a:spcPts val="0"/>
              </a:spcBef>
              <a:spcAft>
                <a:spcPts val="0"/>
              </a:spcAft>
              <a:buSzPts val="1946"/>
              <a:buNone/>
            </a:pPr>
            <a:r>
              <a:t/>
            </a:r>
            <a:endParaRPr sz="1400"/>
          </a:p>
        </p:txBody>
      </p:sp>
      <p:sp>
        <p:nvSpPr>
          <p:cNvPr id="205" name="Google Shape;205;p3"/>
          <p:cNvSpPr txBox="1"/>
          <p:nvPr>
            <p:ph idx="3" type="body"/>
          </p:nvPr>
        </p:nvSpPr>
        <p:spPr>
          <a:xfrm>
            <a:off x="468375" y="1773763"/>
            <a:ext cx="3956100" cy="4239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lt1"/>
              </a:buClr>
              <a:buSzPts val="1300"/>
              <a:buFont typeface="Arial"/>
              <a:buAutoNum type="arabicPeriod" startAt="2"/>
            </a:pPr>
            <a:r>
              <a:rPr b="1" lang="en" sz="1300">
                <a:solidFill>
                  <a:srgbClr val="0F172A"/>
                </a:solidFill>
              </a:rPr>
              <a:t>Who is Responsible for Market Research?</a:t>
            </a:r>
            <a:endParaRPr sz="1300"/>
          </a:p>
          <a:p>
            <a:pPr indent="-228600" lvl="0" marL="457200" rtl="0" algn="l">
              <a:lnSpc>
                <a:spcPct val="115000"/>
              </a:lnSpc>
              <a:spcBef>
                <a:spcPts val="0"/>
              </a:spcBef>
              <a:spcAft>
                <a:spcPts val="0"/>
              </a:spcAft>
              <a:buSzPts val="3273"/>
              <a:buNone/>
            </a:pPr>
            <a:r>
              <a:t/>
            </a:r>
            <a:endParaRPr/>
          </a:p>
        </p:txBody>
      </p:sp>
      <p:sp>
        <p:nvSpPr>
          <p:cNvPr id="206" name="Google Shape;206;p3"/>
          <p:cNvSpPr txBox="1"/>
          <p:nvPr>
            <p:ph idx="5" type="body"/>
          </p:nvPr>
        </p:nvSpPr>
        <p:spPr>
          <a:xfrm>
            <a:off x="488545" y="2427880"/>
            <a:ext cx="3840163" cy="423863"/>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lt1"/>
              </a:buClr>
              <a:buSzPts val="1300"/>
              <a:buFont typeface="Arial"/>
              <a:buAutoNum type="arabicPeriod" startAt="3"/>
            </a:pPr>
            <a:r>
              <a:rPr b="1" lang="en" sz="1300">
                <a:solidFill>
                  <a:srgbClr val="0F172A"/>
                </a:solidFill>
              </a:rPr>
              <a:t>When is it Required?</a:t>
            </a:r>
            <a:endParaRPr sz="1300"/>
          </a:p>
          <a:p>
            <a:pPr indent="-228600" lvl="0" marL="457200" rtl="0" algn="l">
              <a:lnSpc>
                <a:spcPct val="115000"/>
              </a:lnSpc>
              <a:spcBef>
                <a:spcPts val="0"/>
              </a:spcBef>
              <a:spcAft>
                <a:spcPts val="0"/>
              </a:spcAft>
              <a:buSzPts val="1946"/>
              <a:buNone/>
            </a:pPr>
            <a:r>
              <a:t/>
            </a:r>
            <a:endParaRPr/>
          </a:p>
        </p:txBody>
      </p:sp>
      <p:sp>
        <p:nvSpPr>
          <p:cNvPr id="207" name="Google Shape;207;p3"/>
          <p:cNvSpPr txBox="1"/>
          <p:nvPr>
            <p:ph idx="7" type="body"/>
          </p:nvPr>
        </p:nvSpPr>
        <p:spPr>
          <a:xfrm>
            <a:off x="480011" y="3121603"/>
            <a:ext cx="3840163" cy="423863"/>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lt1"/>
              </a:buClr>
              <a:buSzPts val="1300"/>
              <a:buFont typeface="Arial"/>
              <a:buAutoNum type="arabicPeriod" startAt="4"/>
            </a:pPr>
            <a:r>
              <a:rPr b="1" lang="en" sz="1300">
                <a:solidFill>
                  <a:srgbClr val="0F172A"/>
                </a:solidFill>
              </a:rPr>
              <a:t>How to document Market Research?</a:t>
            </a:r>
            <a:endParaRPr sz="1300"/>
          </a:p>
          <a:p>
            <a:pPr indent="-228600" lvl="0" marL="457200" rtl="0" algn="l">
              <a:lnSpc>
                <a:spcPct val="115000"/>
              </a:lnSpc>
              <a:spcBef>
                <a:spcPts val="0"/>
              </a:spcBef>
              <a:spcAft>
                <a:spcPts val="0"/>
              </a:spcAft>
              <a:buSzPts val="2118"/>
              <a:buNone/>
            </a:pPr>
            <a:r>
              <a:t/>
            </a:r>
            <a:endParaRPr sz="1300"/>
          </a:p>
        </p:txBody>
      </p:sp>
      <p:sp>
        <p:nvSpPr>
          <p:cNvPr id="208" name="Google Shape;208;p3"/>
          <p:cNvSpPr txBox="1"/>
          <p:nvPr>
            <p:ph idx="9" type="body"/>
          </p:nvPr>
        </p:nvSpPr>
        <p:spPr>
          <a:xfrm>
            <a:off x="503175" y="3803141"/>
            <a:ext cx="3840163" cy="423863"/>
          </a:xfrm>
          <a:prstGeom prst="rect">
            <a:avLst/>
          </a:prstGeom>
          <a:noFill/>
          <a:ln>
            <a:noFill/>
          </a:ln>
        </p:spPr>
        <p:txBody>
          <a:bodyPr anchorCtr="0" anchor="t" bIns="91425" lIns="91425" spcFirstLastPara="1" rIns="91425" wrap="square" tIns="91425">
            <a:normAutofit fontScale="25000" lnSpcReduction="20000"/>
          </a:bodyPr>
          <a:lstStyle/>
          <a:p>
            <a:pPr indent="-311150" lvl="0" marL="457200" rtl="0" algn="l">
              <a:lnSpc>
                <a:spcPct val="115000"/>
              </a:lnSpc>
              <a:spcBef>
                <a:spcPts val="0"/>
              </a:spcBef>
              <a:spcAft>
                <a:spcPts val="0"/>
              </a:spcAft>
              <a:buClr>
                <a:schemeClr val="lt1"/>
              </a:buClr>
              <a:buSzPct val="100000"/>
              <a:buFont typeface="Arial"/>
              <a:buAutoNum type="arabicPeriod" startAt="5"/>
            </a:pPr>
            <a:r>
              <a:rPr b="1" lang="en" sz="5200">
                <a:solidFill>
                  <a:srgbClr val="0F172A"/>
                </a:solidFill>
              </a:rPr>
              <a:t>SB PCR Coordination</a:t>
            </a:r>
            <a:endParaRPr sz="5200"/>
          </a:p>
          <a:p>
            <a:pPr indent="-228600" lvl="0" marL="457200" rtl="0" algn="l">
              <a:lnSpc>
                <a:spcPct val="115000"/>
              </a:lnSpc>
              <a:spcBef>
                <a:spcPts val="0"/>
              </a:spcBef>
              <a:spcAft>
                <a:spcPts val="0"/>
              </a:spcAft>
              <a:buSzPct val="108108"/>
              <a:buNone/>
            </a:pPr>
            <a:r>
              <a:t/>
            </a:r>
            <a:endParaRPr/>
          </a:p>
        </p:txBody>
      </p:sp>
      <p:sp>
        <p:nvSpPr>
          <p:cNvPr id="209" name="Google Shape;209;p3"/>
          <p:cNvSpPr txBox="1"/>
          <p:nvPr>
            <p:ph idx="2" type="body"/>
          </p:nvPr>
        </p:nvSpPr>
        <p:spPr>
          <a:xfrm>
            <a:off x="4569762" y="1119663"/>
            <a:ext cx="3956100" cy="423900"/>
          </a:xfrm>
          <a:prstGeom prst="rect">
            <a:avLst/>
          </a:prstGeom>
          <a:noFill/>
          <a:ln>
            <a:noFill/>
          </a:ln>
        </p:spPr>
        <p:txBody>
          <a:bodyPr anchorCtr="0" anchor="t" bIns="91425" lIns="91425" spcFirstLastPara="1" rIns="91425" wrap="square" tIns="91425">
            <a:normAutofit fontScale="25000" lnSpcReduction="20000"/>
          </a:bodyPr>
          <a:lstStyle/>
          <a:p>
            <a:pPr indent="-311150" lvl="0" marL="457200" rtl="0" algn="l">
              <a:lnSpc>
                <a:spcPct val="115000"/>
              </a:lnSpc>
              <a:spcBef>
                <a:spcPts val="0"/>
              </a:spcBef>
              <a:spcAft>
                <a:spcPts val="0"/>
              </a:spcAft>
              <a:buClr>
                <a:schemeClr val="lt1"/>
              </a:buClr>
              <a:buSzPct val="100000"/>
              <a:buFont typeface="Arial"/>
              <a:buAutoNum type="arabicPeriod" startAt="6"/>
            </a:pPr>
            <a:r>
              <a:rPr b="1" lang="en" sz="5200">
                <a:solidFill>
                  <a:srgbClr val="0F172A"/>
                </a:solidFill>
              </a:rPr>
              <a:t>Recommendations for Successful MR</a:t>
            </a:r>
            <a:endParaRPr sz="5200"/>
          </a:p>
          <a:p>
            <a:pPr indent="-228600" lvl="0" marL="457200" rtl="0" algn="l">
              <a:lnSpc>
                <a:spcPct val="115000"/>
              </a:lnSpc>
              <a:spcBef>
                <a:spcPts val="0"/>
              </a:spcBef>
              <a:spcAft>
                <a:spcPts val="0"/>
              </a:spcAft>
              <a:buSzPct val="117647"/>
              <a:buNone/>
            </a:pPr>
            <a:r>
              <a:t/>
            </a:r>
            <a:endParaRPr/>
          </a:p>
        </p:txBody>
      </p:sp>
      <p:sp>
        <p:nvSpPr>
          <p:cNvPr id="210" name="Google Shape;210;p3"/>
          <p:cNvSpPr txBox="1"/>
          <p:nvPr>
            <p:ph idx="4" type="body"/>
          </p:nvPr>
        </p:nvSpPr>
        <p:spPr>
          <a:xfrm>
            <a:off x="4627718" y="1787813"/>
            <a:ext cx="3840300" cy="423900"/>
          </a:xfrm>
          <a:prstGeom prst="rect">
            <a:avLst/>
          </a:prstGeom>
          <a:noFill/>
          <a:ln>
            <a:noFill/>
          </a:ln>
        </p:spPr>
        <p:txBody>
          <a:bodyPr anchorCtr="0" anchor="t" bIns="91425" lIns="91425" spcFirstLastPara="1" rIns="91425" wrap="square" tIns="91425">
            <a:normAutofit fontScale="25000" lnSpcReduction="20000"/>
          </a:bodyPr>
          <a:lstStyle/>
          <a:p>
            <a:pPr indent="-311150" lvl="0" marL="457200" rtl="0" algn="l">
              <a:lnSpc>
                <a:spcPct val="115000"/>
              </a:lnSpc>
              <a:spcBef>
                <a:spcPts val="0"/>
              </a:spcBef>
              <a:spcAft>
                <a:spcPts val="0"/>
              </a:spcAft>
              <a:buClr>
                <a:schemeClr val="lt1"/>
              </a:buClr>
              <a:buSzPct val="100000"/>
              <a:buFont typeface="Arial"/>
              <a:buAutoNum type="arabicPeriod" startAt="7"/>
            </a:pPr>
            <a:r>
              <a:rPr b="1" lang="en" sz="5200">
                <a:solidFill>
                  <a:srgbClr val="0F172A"/>
                </a:solidFill>
              </a:rPr>
              <a:t>Things to consider</a:t>
            </a:r>
            <a:endParaRPr sz="5200"/>
          </a:p>
          <a:p>
            <a:pPr indent="-228600" lvl="0" marL="457200" rtl="0" algn="l">
              <a:lnSpc>
                <a:spcPct val="115000"/>
              </a:lnSpc>
              <a:spcBef>
                <a:spcPts val="0"/>
              </a:spcBef>
              <a:spcAft>
                <a:spcPts val="0"/>
              </a:spcAft>
              <a:buSzPct val="108108"/>
              <a:buNone/>
            </a:pPr>
            <a:r>
              <a:t/>
            </a:r>
            <a:endParaRPr/>
          </a:p>
        </p:txBody>
      </p:sp>
      <p:sp>
        <p:nvSpPr>
          <p:cNvPr id="211" name="Google Shape;211;p3"/>
          <p:cNvSpPr txBox="1"/>
          <p:nvPr>
            <p:ph idx="6" type="body"/>
          </p:nvPr>
        </p:nvSpPr>
        <p:spPr>
          <a:xfrm>
            <a:off x="4737466" y="2455923"/>
            <a:ext cx="3840163" cy="423863"/>
          </a:xfrm>
          <a:prstGeom prst="rect">
            <a:avLst/>
          </a:prstGeom>
          <a:noFill/>
          <a:ln>
            <a:noFill/>
          </a:ln>
        </p:spPr>
        <p:txBody>
          <a:bodyPr anchorCtr="0" anchor="t" bIns="91425" lIns="91425" spcFirstLastPara="1" rIns="91425" wrap="square" tIns="91425">
            <a:normAutofit/>
          </a:bodyPr>
          <a:lstStyle/>
          <a:p>
            <a:pPr indent="-342900" lvl="0" marL="342900" rtl="0" algn="l">
              <a:lnSpc>
                <a:spcPct val="115000"/>
              </a:lnSpc>
              <a:spcBef>
                <a:spcPts val="0"/>
              </a:spcBef>
              <a:spcAft>
                <a:spcPts val="0"/>
              </a:spcAft>
              <a:buClr>
                <a:schemeClr val="lt1"/>
              </a:buClr>
              <a:buSzPts val="1800"/>
              <a:buFont typeface="Arial"/>
              <a:buAutoNum type="arabicPeriod" startAt="8"/>
            </a:pPr>
            <a:r>
              <a:rPr b="1" lang="en" sz="1300">
                <a:solidFill>
                  <a:srgbClr val="0F172A"/>
                </a:solidFill>
              </a:rPr>
              <a:t>Key Points</a:t>
            </a:r>
            <a:endParaRPr/>
          </a:p>
          <a:p>
            <a:pPr indent="0" lvl="0" marL="0" rtl="0" algn="l">
              <a:lnSpc>
                <a:spcPct val="115000"/>
              </a:lnSpc>
              <a:spcBef>
                <a:spcPts val="0"/>
              </a:spcBef>
              <a:spcAft>
                <a:spcPts val="0"/>
              </a:spcAft>
              <a:buClr>
                <a:schemeClr val="lt1"/>
              </a:buClr>
              <a:buSzPts val="1800"/>
              <a:buFont typeface="Arial"/>
              <a:buNone/>
            </a:pPr>
            <a:r>
              <a:t/>
            </a:r>
            <a:endParaRPr b="1" sz="1300">
              <a:solidFill>
                <a:srgbClr val="0F172A"/>
              </a:solidFill>
            </a:endParaRPr>
          </a:p>
        </p:txBody>
      </p:sp>
      <p:sp>
        <p:nvSpPr>
          <p:cNvPr id="212" name="Google Shape;212;p3"/>
          <p:cNvSpPr txBox="1"/>
          <p:nvPr>
            <p:ph idx="15" type="body"/>
          </p:nvPr>
        </p:nvSpPr>
        <p:spPr>
          <a:xfrm>
            <a:off x="4604575" y="3427621"/>
            <a:ext cx="3840000" cy="572700"/>
          </a:xfrm>
          <a:prstGeom prst="rect">
            <a:avLst/>
          </a:prstGeom>
          <a:noFill/>
          <a:ln>
            <a:noFill/>
          </a:ln>
        </p:spPr>
        <p:txBody>
          <a:bodyPr anchorCtr="0" anchor="t" bIns="91425" lIns="91425" spcFirstLastPara="1" rIns="91425" wrap="square" tIns="91425">
            <a:normAutofit fontScale="25000" lnSpcReduction="20000"/>
          </a:bodyPr>
          <a:lstStyle/>
          <a:p>
            <a:pPr indent="-342900" lvl="0" marL="457200" rtl="0" algn="l">
              <a:lnSpc>
                <a:spcPct val="115000"/>
              </a:lnSpc>
              <a:spcBef>
                <a:spcPts val="0"/>
              </a:spcBef>
              <a:spcAft>
                <a:spcPts val="0"/>
              </a:spcAft>
              <a:buClr>
                <a:schemeClr val="lt1"/>
              </a:buClr>
              <a:buSzPct val="138462"/>
              <a:buFont typeface="Arial"/>
              <a:buAutoNum type="arabicPeriod" startAt="9"/>
            </a:pPr>
            <a:r>
              <a:rPr b="1" lang="en" sz="5200">
                <a:solidFill>
                  <a:srgbClr val="0F172A"/>
                </a:solidFill>
              </a:rPr>
              <a:t>Live Navigation: Forecast of Contracting Opportunities Tool</a:t>
            </a:r>
            <a:endParaRPr/>
          </a:p>
          <a:p>
            <a:pPr indent="-228600" lvl="0" marL="457200" rtl="0" algn="l">
              <a:lnSpc>
                <a:spcPct val="115000"/>
              </a:lnSpc>
              <a:spcBef>
                <a:spcPts val="0"/>
              </a:spcBef>
              <a:spcAft>
                <a:spcPts val="0"/>
              </a:spcAft>
              <a:buSzPts val="1800"/>
              <a:buNone/>
            </a:pPr>
            <a:r>
              <a:t/>
            </a:r>
            <a:endParaRPr/>
          </a:p>
        </p:txBody>
      </p:sp>
      <p:sp>
        <p:nvSpPr>
          <p:cNvPr id="213" name="Google Shape;213;p3"/>
          <p:cNvSpPr txBox="1"/>
          <p:nvPr>
            <p:ph idx="12" type="sldNum"/>
          </p:nvPr>
        </p:nvSpPr>
        <p:spPr>
          <a:xfrm>
            <a:off x="8472458" y="4663217"/>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lang="en" sz="1000">
                <a:solidFill>
                  <a:srgbClr val="64748B"/>
                </a:solidFill>
                <a:latin typeface="Arial"/>
                <a:ea typeface="Arial"/>
                <a:cs typeface="Arial"/>
                <a:sym typeface="Arial"/>
              </a:rPr>
              <a:t>3</a:t>
            </a:r>
            <a:endParaRPr b="0" sz="1000">
              <a:solidFill>
                <a:srgbClr val="64748B"/>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pic>
        <p:nvPicPr>
          <p:cNvPr id="218" name="Google Shape;218;p4"/>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219" name="Google Shape;219;p4"/>
          <p:cNvSpPr txBox="1"/>
          <p:nvPr>
            <p:ph type="title"/>
          </p:nvPr>
        </p:nvSpPr>
        <p:spPr>
          <a:xfrm>
            <a:off x="571500" y="364818"/>
            <a:ext cx="8520600" cy="736821"/>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107280"/>
              <a:buNone/>
            </a:pPr>
            <a:r>
              <a:rPr b="1" lang="en" sz="2900">
                <a:solidFill>
                  <a:srgbClr val="0F172A"/>
                </a:solidFill>
                <a:latin typeface="Arial"/>
                <a:ea typeface="Arial"/>
                <a:cs typeface="Arial"/>
                <a:sym typeface="Arial"/>
              </a:rPr>
              <a:t>WHAT IS MARKET RESEARCH?</a:t>
            </a:r>
            <a:br>
              <a:rPr b="1" lang="en" sz="2900">
                <a:solidFill>
                  <a:srgbClr val="0F172A"/>
                </a:solidFill>
                <a:latin typeface="Arial"/>
                <a:ea typeface="Arial"/>
                <a:cs typeface="Arial"/>
                <a:sym typeface="Arial"/>
              </a:rPr>
            </a:br>
            <a:br>
              <a:rPr b="1" lang="en" sz="900">
                <a:solidFill>
                  <a:srgbClr val="0F172A"/>
                </a:solidFill>
                <a:latin typeface="Arial"/>
                <a:ea typeface="Arial"/>
                <a:cs typeface="Arial"/>
                <a:sym typeface="Arial"/>
              </a:rPr>
            </a:br>
            <a:r>
              <a:rPr lang="en" sz="1600">
                <a:solidFill>
                  <a:srgbClr val="475569"/>
                </a:solidFill>
              </a:rPr>
              <a:t>IAW with RFO FAR Part 2 Definitions:</a:t>
            </a:r>
            <a:endParaRPr b="1" sz="2600">
              <a:solidFill>
                <a:srgbClr val="0F172A"/>
              </a:solidFill>
              <a:latin typeface="Arial"/>
              <a:ea typeface="Arial"/>
              <a:cs typeface="Arial"/>
              <a:sym typeface="Arial"/>
            </a:endParaRPr>
          </a:p>
        </p:txBody>
      </p:sp>
      <p:sp>
        <p:nvSpPr>
          <p:cNvPr id="220" name="Google Shape;220;p4"/>
          <p:cNvSpPr txBox="1"/>
          <p:nvPr/>
        </p:nvSpPr>
        <p:spPr>
          <a:xfrm>
            <a:off x="571500" y="857250"/>
            <a:ext cx="8001000" cy="285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75569"/>
              </a:solidFill>
              <a:latin typeface="Arial"/>
              <a:ea typeface="Arial"/>
              <a:cs typeface="Arial"/>
              <a:sym typeface="Arial"/>
            </a:endParaRPr>
          </a:p>
        </p:txBody>
      </p:sp>
      <p:grpSp>
        <p:nvGrpSpPr>
          <p:cNvPr id="221" name="Google Shape;221;p4"/>
          <p:cNvGrpSpPr/>
          <p:nvPr/>
        </p:nvGrpSpPr>
        <p:grpSpPr>
          <a:xfrm>
            <a:off x="571500" y="1333500"/>
            <a:ext cx="3810000" cy="3143400"/>
            <a:chOff x="0" y="0"/>
            <a:chExt cx="3810000" cy="3143400"/>
          </a:xfrm>
        </p:grpSpPr>
        <p:sp>
          <p:nvSpPr>
            <p:cNvPr id="222" name="Google Shape;222;p4"/>
            <p:cNvSpPr/>
            <p:nvPr/>
          </p:nvSpPr>
          <p:spPr>
            <a:xfrm>
              <a:off x="0" y="0"/>
              <a:ext cx="3810000" cy="3143400"/>
            </a:xfrm>
            <a:prstGeom prst="roundRect">
              <a:avLst>
                <a:gd fmla="val 363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
            <p:cNvSpPr/>
            <p:nvPr/>
          </p:nvSpPr>
          <p:spPr>
            <a:xfrm>
              <a:off x="0" y="0"/>
              <a:ext cx="38100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4"/>
            <p:cNvSpPr txBox="1"/>
            <p:nvPr/>
          </p:nvSpPr>
          <p:spPr>
            <a:xfrm>
              <a:off x="266700" y="266700"/>
              <a:ext cx="3276600" cy="261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334155"/>
                </a:solidFill>
                <a:latin typeface="Arial"/>
                <a:ea typeface="Arial"/>
                <a:cs typeface="Arial"/>
                <a:sym typeface="Arial"/>
              </a:endParaRPr>
            </a:p>
          </p:txBody>
        </p:sp>
      </p:grpSp>
      <p:grpSp>
        <p:nvGrpSpPr>
          <p:cNvPr id="225" name="Google Shape;225;p4"/>
          <p:cNvGrpSpPr/>
          <p:nvPr/>
        </p:nvGrpSpPr>
        <p:grpSpPr>
          <a:xfrm>
            <a:off x="4762500" y="1333500"/>
            <a:ext cx="3810000" cy="3143400"/>
            <a:chOff x="0" y="0"/>
            <a:chExt cx="3810000" cy="3143400"/>
          </a:xfrm>
        </p:grpSpPr>
        <p:sp>
          <p:nvSpPr>
            <p:cNvPr id="226" name="Google Shape;226;p4"/>
            <p:cNvSpPr/>
            <p:nvPr/>
          </p:nvSpPr>
          <p:spPr>
            <a:xfrm>
              <a:off x="0" y="0"/>
              <a:ext cx="3810000" cy="3143400"/>
            </a:xfrm>
            <a:prstGeom prst="roundRect">
              <a:avLst>
                <a:gd fmla="val 363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4"/>
            <p:cNvSpPr/>
            <p:nvPr/>
          </p:nvSpPr>
          <p:spPr>
            <a:xfrm>
              <a:off x="0" y="0"/>
              <a:ext cx="3810000" cy="762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4"/>
            <p:cNvSpPr txBox="1"/>
            <p:nvPr/>
          </p:nvSpPr>
          <p:spPr>
            <a:xfrm>
              <a:off x="266700" y="266700"/>
              <a:ext cx="3276600" cy="261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334155"/>
                </a:solidFill>
                <a:latin typeface="Arial"/>
                <a:ea typeface="Arial"/>
                <a:cs typeface="Arial"/>
                <a:sym typeface="Arial"/>
              </a:endParaRPr>
            </a:p>
          </p:txBody>
        </p:sp>
      </p:grpSp>
      <p:sp>
        <p:nvSpPr>
          <p:cNvPr id="229" name="Google Shape;229;p4"/>
          <p:cNvSpPr txBox="1"/>
          <p:nvPr>
            <p:ph idx="1" type="body"/>
          </p:nvPr>
        </p:nvSpPr>
        <p:spPr>
          <a:xfrm>
            <a:off x="664200" y="1462750"/>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2000">
                <a:solidFill>
                  <a:srgbClr val="0284C7"/>
                </a:solidFill>
              </a:rPr>
              <a:t>Market Research</a:t>
            </a:r>
            <a:endParaRPr/>
          </a:p>
          <a:p>
            <a:pPr indent="0" lvl="0" marL="0" rtl="0" algn="l">
              <a:lnSpc>
                <a:spcPct val="115000"/>
              </a:lnSpc>
              <a:spcBef>
                <a:spcPts val="1200"/>
              </a:spcBef>
              <a:spcAft>
                <a:spcPts val="0"/>
              </a:spcAft>
              <a:buSzPts val="1400"/>
              <a:buNone/>
            </a:pPr>
            <a:r>
              <a:rPr lang="en" sz="1300">
                <a:solidFill>
                  <a:srgbClr val="334155"/>
                </a:solidFill>
              </a:rPr>
              <a:t>The collecting and analyzing information about capabilities within the market to satisfy agency needs.</a:t>
            </a:r>
            <a:endParaRPr/>
          </a:p>
          <a:p>
            <a:pPr indent="-228600" lvl="0" marL="457200" rtl="0" algn="l">
              <a:lnSpc>
                <a:spcPct val="115000"/>
              </a:lnSpc>
              <a:spcBef>
                <a:spcPts val="0"/>
              </a:spcBef>
              <a:spcAft>
                <a:spcPts val="0"/>
              </a:spcAft>
              <a:buSzPts val="1400"/>
              <a:buNone/>
            </a:pPr>
            <a:r>
              <a:t/>
            </a:r>
            <a:endParaRPr/>
          </a:p>
        </p:txBody>
      </p:sp>
      <p:sp>
        <p:nvSpPr>
          <p:cNvPr id="230" name="Google Shape;230;p4"/>
          <p:cNvSpPr txBox="1"/>
          <p:nvPr>
            <p:ph idx="2" type="body"/>
          </p:nvPr>
        </p:nvSpPr>
        <p:spPr>
          <a:xfrm>
            <a:off x="4832400" y="1466529"/>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2000">
                <a:solidFill>
                  <a:srgbClr val="0F766E"/>
                </a:solidFill>
              </a:rPr>
              <a:t>Acquisition Planning</a:t>
            </a:r>
            <a:endParaRPr/>
          </a:p>
          <a:p>
            <a:pPr indent="0" lvl="0" marL="0" rtl="0" algn="l">
              <a:lnSpc>
                <a:spcPct val="115000"/>
              </a:lnSpc>
              <a:spcBef>
                <a:spcPts val="1200"/>
              </a:spcBef>
              <a:spcAft>
                <a:spcPts val="0"/>
              </a:spcAft>
              <a:buSzPts val="1400"/>
              <a:buNone/>
            </a:pPr>
            <a:r>
              <a:rPr lang="en" sz="1300">
                <a:solidFill>
                  <a:srgbClr val="334155"/>
                </a:solidFill>
              </a:rPr>
              <a:t>The process by which the efforts of all personnel responsible for an acquisition are coordinated and integrated through a comprehensive plan for fulfilling the agency need in a timely manner and at a reasonable cost.</a:t>
            </a:r>
            <a:endParaRPr/>
          </a:p>
          <a:p>
            <a:pPr indent="0" lvl="0" marL="0" rtl="0" algn="l">
              <a:lnSpc>
                <a:spcPct val="115000"/>
              </a:lnSpc>
              <a:spcBef>
                <a:spcPts val="900"/>
              </a:spcBef>
              <a:spcAft>
                <a:spcPts val="0"/>
              </a:spcAft>
              <a:buSzPts val="1400"/>
              <a:buNone/>
            </a:pPr>
            <a:r>
              <a:rPr lang="en" sz="1300">
                <a:solidFill>
                  <a:srgbClr val="334155"/>
                </a:solidFill>
              </a:rPr>
              <a:t>It includes developing the overall strategy for managing the acquisition.</a:t>
            </a:r>
            <a:endParaRPr/>
          </a:p>
          <a:p>
            <a:pPr indent="-228600" lvl="0" marL="457200" rtl="0" algn="l">
              <a:lnSpc>
                <a:spcPct val="115000"/>
              </a:lnSpc>
              <a:spcBef>
                <a:spcPts val="0"/>
              </a:spcBef>
              <a:spcAft>
                <a:spcPts val="0"/>
              </a:spcAft>
              <a:buSzPts val="1400"/>
              <a:buNone/>
            </a:pPr>
            <a:r>
              <a:t/>
            </a:r>
            <a:endParaRPr/>
          </a:p>
        </p:txBody>
      </p:sp>
      <p:sp>
        <p:nvSpPr>
          <p:cNvPr id="231" name="Google Shape;231;p4"/>
          <p:cNvSpPr txBox="1"/>
          <p:nvPr>
            <p:ph idx="12" type="sldNum"/>
          </p:nvPr>
        </p:nvSpPr>
        <p:spPr>
          <a:xfrm>
            <a:off x="8472458" y="4663217"/>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lang="en" sz="1000">
                <a:solidFill>
                  <a:srgbClr val="64748B"/>
                </a:solidFill>
                <a:latin typeface="Arial"/>
                <a:ea typeface="Arial"/>
                <a:cs typeface="Arial"/>
                <a:sym typeface="Arial"/>
              </a:rPr>
              <a:t>4</a:t>
            </a:r>
            <a:endParaRPr b="0" sz="1000">
              <a:solidFill>
                <a:srgbClr val="64748B"/>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5"/>
          <p:cNvPicPr preferRelativeResize="0"/>
          <p:nvPr/>
        </p:nvPicPr>
        <p:blipFill rotWithShape="1">
          <a:blip r:embed="rId3">
            <a:alphaModFix/>
          </a:blip>
          <a:srcRect b="0" l="0" r="0" t="0"/>
          <a:stretch/>
        </p:blipFill>
        <p:spPr>
          <a:xfrm>
            <a:off x="0" y="0"/>
            <a:ext cx="9144000" cy="5143500"/>
          </a:xfrm>
          <a:prstGeom prst="rect">
            <a:avLst/>
          </a:prstGeom>
          <a:noFill/>
          <a:ln>
            <a:noFill/>
          </a:ln>
        </p:spPr>
      </p:pic>
      <p:grpSp>
        <p:nvGrpSpPr>
          <p:cNvPr id="237" name="Google Shape;237;p5"/>
          <p:cNvGrpSpPr/>
          <p:nvPr/>
        </p:nvGrpSpPr>
        <p:grpSpPr>
          <a:xfrm>
            <a:off x="571500" y="381000"/>
            <a:ext cx="8001000" cy="428700"/>
            <a:chOff x="0" y="0"/>
            <a:chExt cx="8001000" cy="428700"/>
          </a:xfrm>
        </p:grpSpPr>
        <p:sp>
          <p:nvSpPr>
            <p:cNvPr id="238" name="Google Shape;238;p5"/>
            <p:cNvSpPr/>
            <p:nvPr/>
          </p:nvSpPr>
          <p:spPr>
            <a:xfrm>
              <a:off x="0" y="0"/>
              <a:ext cx="80010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5"/>
            <p:cNvSpPr txBox="1"/>
            <p:nvPr/>
          </p:nvSpPr>
          <p:spPr>
            <a:xfrm>
              <a:off x="0" y="0"/>
              <a:ext cx="8001000" cy="4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F172A"/>
                </a:solidFill>
                <a:latin typeface="Arial"/>
                <a:ea typeface="Arial"/>
                <a:cs typeface="Arial"/>
                <a:sym typeface="Arial"/>
              </a:endParaRPr>
            </a:p>
          </p:txBody>
        </p:sp>
      </p:grpSp>
      <p:grpSp>
        <p:nvGrpSpPr>
          <p:cNvPr id="240" name="Google Shape;240;p5"/>
          <p:cNvGrpSpPr/>
          <p:nvPr/>
        </p:nvGrpSpPr>
        <p:grpSpPr>
          <a:xfrm>
            <a:off x="571500" y="1095375"/>
            <a:ext cx="3905400" cy="3429000"/>
            <a:chOff x="0" y="0"/>
            <a:chExt cx="3905400" cy="3429000"/>
          </a:xfrm>
        </p:grpSpPr>
        <p:sp>
          <p:nvSpPr>
            <p:cNvPr id="241" name="Google Shape;241;p5"/>
            <p:cNvSpPr/>
            <p:nvPr/>
          </p:nvSpPr>
          <p:spPr>
            <a:xfrm>
              <a:off x="0" y="0"/>
              <a:ext cx="3905400" cy="3429000"/>
            </a:xfrm>
            <a:prstGeom prst="roundRect">
              <a:avLst>
                <a:gd fmla="val 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5"/>
            <p:cNvSpPr/>
            <p:nvPr/>
          </p:nvSpPr>
          <p:spPr>
            <a:xfrm>
              <a:off x="0" y="0"/>
              <a:ext cx="39054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5"/>
            <p:cNvSpPr txBox="1"/>
            <p:nvPr/>
          </p:nvSpPr>
          <p:spPr>
            <a:xfrm>
              <a:off x="228600" y="228600"/>
              <a:ext cx="3448200" cy="2971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244" name="Google Shape;244;p5"/>
          <p:cNvGrpSpPr/>
          <p:nvPr/>
        </p:nvGrpSpPr>
        <p:grpSpPr>
          <a:xfrm>
            <a:off x="4667250" y="1095375"/>
            <a:ext cx="3905400" cy="3429000"/>
            <a:chOff x="0" y="0"/>
            <a:chExt cx="3905400" cy="3429000"/>
          </a:xfrm>
        </p:grpSpPr>
        <p:sp>
          <p:nvSpPr>
            <p:cNvPr id="245" name="Google Shape;245;p5"/>
            <p:cNvSpPr/>
            <p:nvPr/>
          </p:nvSpPr>
          <p:spPr>
            <a:xfrm>
              <a:off x="0" y="0"/>
              <a:ext cx="3905400" cy="3429000"/>
            </a:xfrm>
            <a:prstGeom prst="roundRect">
              <a:avLst>
                <a:gd fmla="val 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5"/>
            <p:cNvSpPr/>
            <p:nvPr/>
          </p:nvSpPr>
          <p:spPr>
            <a:xfrm>
              <a:off x="0" y="0"/>
              <a:ext cx="3905400" cy="762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5"/>
            <p:cNvSpPr txBox="1"/>
            <p:nvPr/>
          </p:nvSpPr>
          <p:spPr>
            <a:xfrm>
              <a:off x="228600" y="228600"/>
              <a:ext cx="3448200" cy="2971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sp>
        <p:nvSpPr>
          <p:cNvPr id="248" name="Google Shape;248;p5"/>
          <p:cNvSpPr txBox="1"/>
          <p:nvPr>
            <p:ph type="title"/>
          </p:nvPr>
        </p:nvSpPr>
        <p:spPr>
          <a:xfrm>
            <a:off x="485868" y="307142"/>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2400">
                <a:solidFill>
                  <a:srgbClr val="0F172A"/>
                </a:solidFill>
              </a:rPr>
              <a:t>TYPES OF MARKET RESEARCH</a:t>
            </a:r>
            <a:br>
              <a:rPr b="1" lang="en" sz="2400">
                <a:solidFill>
                  <a:srgbClr val="0F172A"/>
                </a:solidFill>
              </a:rPr>
            </a:br>
            <a:endParaRPr sz="2400"/>
          </a:p>
        </p:txBody>
      </p:sp>
      <p:sp>
        <p:nvSpPr>
          <p:cNvPr id="249" name="Google Shape;249;p5"/>
          <p:cNvSpPr txBox="1"/>
          <p:nvPr>
            <p:ph idx="1" type="body"/>
          </p:nvPr>
        </p:nvSpPr>
        <p:spPr>
          <a:xfrm>
            <a:off x="799950" y="1244148"/>
            <a:ext cx="3448350" cy="3066596"/>
          </a:xfrm>
          <a:prstGeom prst="rect">
            <a:avLst/>
          </a:prstGeom>
          <a:noFill/>
          <a:ln>
            <a:noFill/>
          </a:ln>
        </p:spPr>
        <p:txBody>
          <a:bodyPr anchorCtr="0" anchor="t" bIns="91425" lIns="91425" spcFirstLastPara="1" rIns="91425" wrap="square" tIns="91425">
            <a:normAutofit fontScale="92500"/>
          </a:bodyPr>
          <a:lstStyle/>
          <a:p>
            <a:pPr indent="0" lvl="0" marL="0" rtl="0" algn="l">
              <a:lnSpc>
                <a:spcPct val="115000"/>
              </a:lnSpc>
              <a:spcBef>
                <a:spcPts val="0"/>
              </a:spcBef>
              <a:spcAft>
                <a:spcPts val="0"/>
              </a:spcAft>
              <a:buSzPct val="79659"/>
              <a:buNone/>
            </a:pPr>
            <a:r>
              <a:rPr b="1" lang="en" sz="1900">
                <a:solidFill>
                  <a:srgbClr val="0284C7"/>
                </a:solidFill>
              </a:rPr>
              <a:t>Strategic Research</a:t>
            </a:r>
            <a:endParaRPr/>
          </a:p>
          <a:p>
            <a:pPr indent="0" lvl="0" marL="0" rtl="0" algn="l">
              <a:lnSpc>
                <a:spcPct val="115000"/>
              </a:lnSpc>
              <a:spcBef>
                <a:spcPts val="1000"/>
              </a:spcBef>
              <a:spcAft>
                <a:spcPts val="0"/>
              </a:spcAft>
              <a:buSzPct val="116424"/>
              <a:buNone/>
            </a:pPr>
            <a:r>
              <a:rPr b="1" lang="en" sz="1300">
                <a:solidFill>
                  <a:srgbClr val="0F172A"/>
                </a:solidFill>
              </a:rPr>
              <a:t>Conducted continuously throughout the acquisition process.</a:t>
            </a:r>
            <a:endParaRPr/>
          </a:p>
          <a:p>
            <a:pPr indent="-317500" lvl="0" marL="457200" rtl="0" algn="l">
              <a:lnSpc>
                <a:spcPct val="115000"/>
              </a:lnSpc>
              <a:spcBef>
                <a:spcPts val="1200"/>
              </a:spcBef>
              <a:spcAft>
                <a:spcPts val="0"/>
              </a:spcAft>
              <a:buSzPct val="126126"/>
              <a:buChar char="●"/>
            </a:pPr>
            <a:r>
              <a:rPr b="1" lang="en" sz="1200">
                <a:solidFill>
                  <a:srgbClr val="0F172A"/>
                </a:solidFill>
              </a:rPr>
              <a:t>Timing:</a:t>
            </a:r>
            <a:r>
              <a:rPr lang="en" sz="1200">
                <a:solidFill>
                  <a:srgbClr val="334155"/>
                </a:solidFill>
              </a:rPr>
              <a:t> May take place before an acquisition program exists and continue after it ends.</a:t>
            </a:r>
            <a:endParaRPr/>
          </a:p>
          <a:p>
            <a:pPr indent="-317500" lvl="0" marL="457200" rtl="0" algn="l">
              <a:lnSpc>
                <a:spcPct val="115000"/>
              </a:lnSpc>
              <a:spcBef>
                <a:spcPts val="1000"/>
              </a:spcBef>
              <a:spcAft>
                <a:spcPts val="0"/>
              </a:spcAft>
              <a:buSzPct val="126126"/>
              <a:buChar char="●"/>
            </a:pPr>
            <a:r>
              <a:rPr b="1" lang="en" sz="1200">
                <a:solidFill>
                  <a:srgbClr val="0F172A"/>
                </a:solidFill>
              </a:rPr>
              <a:t>Purpose:</a:t>
            </a:r>
            <a:r>
              <a:rPr lang="en" sz="1200">
                <a:solidFill>
                  <a:srgbClr val="334155"/>
                </a:solidFill>
              </a:rPr>
              <a:t> Keeps acquisition, engineering, project management, and other personnel informed on market developments, trends, and capabilities.</a:t>
            </a:r>
            <a:endParaRPr/>
          </a:p>
          <a:p>
            <a:pPr indent="-317500" lvl="0" marL="457200" rtl="0" algn="l">
              <a:lnSpc>
                <a:spcPct val="115000"/>
              </a:lnSpc>
              <a:spcBef>
                <a:spcPts val="1000"/>
              </a:spcBef>
              <a:spcAft>
                <a:spcPts val="0"/>
              </a:spcAft>
              <a:buSzPct val="126126"/>
              <a:buChar char="●"/>
            </a:pPr>
            <a:r>
              <a:rPr b="1" lang="en" sz="1200">
                <a:solidFill>
                  <a:srgbClr val="0F172A"/>
                </a:solidFill>
              </a:rPr>
              <a:t>Focus:</a:t>
            </a:r>
            <a:r>
              <a:rPr lang="en" sz="1200">
                <a:solidFill>
                  <a:srgbClr val="334155"/>
                </a:solidFill>
              </a:rPr>
              <a:t> Identified users’ requirements must always be kept in mind.</a:t>
            </a:r>
            <a:endParaRPr/>
          </a:p>
          <a:p>
            <a:pPr indent="0" lvl="0" marL="139700" rtl="0" algn="l">
              <a:lnSpc>
                <a:spcPct val="115000"/>
              </a:lnSpc>
              <a:spcBef>
                <a:spcPts val="0"/>
              </a:spcBef>
              <a:spcAft>
                <a:spcPts val="0"/>
              </a:spcAft>
              <a:buSzPct val="108108"/>
              <a:buNone/>
            </a:pPr>
            <a:r>
              <a:t/>
            </a:r>
            <a:endParaRPr/>
          </a:p>
        </p:txBody>
      </p:sp>
      <p:sp>
        <p:nvSpPr>
          <p:cNvPr id="250" name="Google Shape;250;p5"/>
          <p:cNvSpPr txBox="1"/>
          <p:nvPr>
            <p:ph idx="2" type="body"/>
          </p:nvPr>
        </p:nvSpPr>
        <p:spPr>
          <a:xfrm>
            <a:off x="4895850" y="1258662"/>
            <a:ext cx="3159579" cy="3061227"/>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79659"/>
              <a:buNone/>
            </a:pPr>
            <a:r>
              <a:rPr b="1" lang="en" sz="1900">
                <a:solidFill>
                  <a:srgbClr val="0F766E"/>
                </a:solidFill>
              </a:rPr>
              <a:t>Tactical Research</a:t>
            </a:r>
            <a:endParaRPr/>
          </a:p>
          <a:p>
            <a:pPr indent="0" lvl="0" marL="0" rtl="0" algn="l">
              <a:lnSpc>
                <a:spcPct val="115000"/>
              </a:lnSpc>
              <a:spcBef>
                <a:spcPts val="1000"/>
              </a:spcBef>
              <a:spcAft>
                <a:spcPts val="0"/>
              </a:spcAft>
              <a:buSzPct val="116424"/>
              <a:buNone/>
            </a:pPr>
            <a:r>
              <a:rPr b="1" lang="en" sz="1300">
                <a:solidFill>
                  <a:srgbClr val="0F172A"/>
                </a:solidFill>
              </a:rPr>
              <a:t>Conducted at specific points during the acquisition process.</a:t>
            </a:r>
            <a:endParaRPr/>
          </a:p>
          <a:p>
            <a:pPr indent="-317500" lvl="0" marL="457200" rtl="0" algn="l">
              <a:lnSpc>
                <a:spcPct val="115000"/>
              </a:lnSpc>
              <a:spcBef>
                <a:spcPts val="1200"/>
              </a:spcBef>
              <a:spcAft>
                <a:spcPts val="0"/>
              </a:spcAft>
              <a:buSzPct val="126126"/>
              <a:buChar char="●"/>
            </a:pPr>
            <a:r>
              <a:rPr b="1" lang="en" sz="1200">
                <a:solidFill>
                  <a:srgbClr val="0F172A"/>
                </a:solidFill>
              </a:rPr>
              <a:t>Timing:</a:t>
            </a:r>
            <a:r>
              <a:rPr lang="en" sz="1200">
                <a:solidFill>
                  <a:srgbClr val="334155"/>
                </a:solidFill>
              </a:rPr>
              <a:t> Varies depending on the scope and complexity of the specific acquisition.</a:t>
            </a:r>
            <a:endParaRPr/>
          </a:p>
          <a:p>
            <a:pPr indent="-317500" lvl="0" marL="457200" rtl="0" algn="l">
              <a:lnSpc>
                <a:spcPct val="115000"/>
              </a:lnSpc>
              <a:spcBef>
                <a:spcPts val="1000"/>
              </a:spcBef>
              <a:spcAft>
                <a:spcPts val="0"/>
              </a:spcAft>
              <a:buSzPct val="126126"/>
              <a:buChar char="●"/>
            </a:pPr>
            <a:r>
              <a:rPr b="1" lang="en" sz="1200">
                <a:solidFill>
                  <a:srgbClr val="0F172A"/>
                </a:solidFill>
              </a:rPr>
              <a:t>Purpose:</a:t>
            </a:r>
            <a:r>
              <a:rPr lang="en" sz="1200">
                <a:solidFill>
                  <a:srgbClr val="334155"/>
                </a:solidFill>
              </a:rPr>
              <a:t> Designed to provide in-depth information to answer targeted questions.</a:t>
            </a:r>
            <a:endParaRPr/>
          </a:p>
          <a:p>
            <a:pPr indent="-317500" lvl="0" marL="457200" rtl="0" algn="l">
              <a:lnSpc>
                <a:spcPct val="115000"/>
              </a:lnSpc>
              <a:spcBef>
                <a:spcPts val="1000"/>
              </a:spcBef>
              <a:spcAft>
                <a:spcPts val="0"/>
              </a:spcAft>
              <a:buSzPct val="126126"/>
              <a:buChar char="●"/>
            </a:pPr>
            <a:r>
              <a:rPr b="1" lang="en" sz="1200">
                <a:solidFill>
                  <a:srgbClr val="0F172A"/>
                </a:solidFill>
              </a:rPr>
              <a:t>Focus:</a:t>
            </a:r>
            <a:r>
              <a:rPr lang="en" sz="1200">
                <a:solidFill>
                  <a:srgbClr val="334155"/>
                </a:solidFill>
              </a:rPr>
              <a:t> Evaluates specific capabilities, products, or services available in the market.</a:t>
            </a:r>
            <a:endParaRPr/>
          </a:p>
          <a:p>
            <a:pPr indent="0" lvl="0" marL="139700" rtl="0" algn="l">
              <a:lnSpc>
                <a:spcPct val="115000"/>
              </a:lnSpc>
              <a:spcBef>
                <a:spcPts val="0"/>
              </a:spcBef>
              <a:spcAft>
                <a:spcPts val="0"/>
              </a:spcAft>
              <a:buSzPct val="108108"/>
              <a:buNone/>
            </a:pPr>
            <a:r>
              <a:t/>
            </a:r>
            <a:endParaRPr/>
          </a:p>
        </p:txBody>
      </p:sp>
      <p:grpSp>
        <p:nvGrpSpPr>
          <p:cNvPr id="251" name="Google Shape;251;p5"/>
          <p:cNvGrpSpPr/>
          <p:nvPr/>
        </p:nvGrpSpPr>
        <p:grpSpPr>
          <a:xfrm>
            <a:off x="8467725" y="4667250"/>
            <a:ext cx="552600" cy="390600"/>
            <a:chOff x="0" y="0"/>
            <a:chExt cx="552600" cy="390600"/>
          </a:xfrm>
        </p:grpSpPr>
        <p:sp>
          <p:nvSpPr>
            <p:cNvPr id="252" name="Google Shape;252;p5"/>
            <p:cNvSpPr/>
            <p:nvPr/>
          </p:nvSpPr>
          <p:spPr>
            <a:xfrm>
              <a:off x="0" y="0"/>
              <a:ext cx="552600" cy="3906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5"/>
            <p:cNvSpPr txBox="1"/>
            <p:nvPr/>
          </p:nvSpPr>
          <p:spPr>
            <a:xfrm>
              <a:off x="0" y="0"/>
              <a:ext cx="552600" cy="390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1000"/>
                <a:buFont typeface="Arial"/>
                <a:buNone/>
              </a:pPr>
              <a:r>
                <a:rPr b="0" i="0" lang="en" sz="1000" u="none" cap="none" strike="noStrike">
                  <a:solidFill>
                    <a:srgbClr val="64748B"/>
                  </a:solidFill>
                  <a:latin typeface="Arial"/>
                  <a:ea typeface="Arial"/>
                  <a:cs typeface="Arial"/>
                  <a:sym typeface="Arial"/>
                </a:rPr>
                <a:t>5</a:t>
              </a:r>
              <a:endParaRPr b="0" i="0" sz="1000" u="none" cap="none" strike="noStrike">
                <a:solidFill>
                  <a:srgbClr val="64748B"/>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6"/>
          <p:cNvPicPr preferRelativeResize="0"/>
          <p:nvPr/>
        </p:nvPicPr>
        <p:blipFill rotWithShape="1">
          <a:blip r:embed="rId3">
            <a:alphaModFix/>
          </a:blip>
          <a:srcRect b="0" l="0" r="0" t="0"/>
          <a:stretch/>
        </p:blipFill>
        <p:spPr>
          <a:xfrm>
            <a:off x="0" y="0"/>
            <a:ext cx="9217742" cy="5143500"/>
          </a:xfrm>
          <a:prstGeom prst="rect">
            <a:avLst/>
          </a:prstGeom>
          <a:noFill/>
          <a:ln>
            <a:noFill/>
          </a:ln>
        </p:spPr>
      </p:pic>
      <p:sp>
        <p:nvSpPr>
          <p:cNvPr id="259" name="Google Shape;259;p6"/>
          <p:cNvSpPr txBox="1"/>
          <p:nvPr/>
        </p:nvSpPr>
        <p:spPr>
          <a:xfrm>
            <a:off x="571500" y="381000"/>
            <a:ext cx="80010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5"/>
              <a:buFont typeface="Arial"/>
              <a:buNone/>
            </a:pPr>
            <a:r>
              <a:t/>
            </a:r>
            <a:endParaRPr b="1" i="0" sz="2405" u="none" cap="none" strike="noStrike">
              <a:solidFill>
                <a:srgbClr val="0F172A"/>
              </a:solidFill>
              <a:latin typeface="Arial"/>
              <a:ea typeface="Arial"/>
              <a:cs typeface="Arial"/>
              <a:sym typeface="Arial"/>
            </a:endParaRPr>
          </a:p>
        </p:txBody>
      </p:sp>
      <p:sp>
        <p:nvSpPr>
          <p:cNvPr id="260" name="Google Shape;260;p6"/>
          <p:cNvSpPr txBox="1"/>
          <p:nvPr>
            <p:ph type="title"/>
          </p:nvPr>
        </p:nvSpPr>
        <p:spPr>
          <a:xfrm>
            <a:off x="311700" y="32891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rgbClr val="0F172A"/>
                </a:solidFill>
              </a:rPr>
              <a:t>WHO IS RESPONSIBLE FOR MARKET RESEARCH?</a:t>
            </a:r>
            <a:br>
              <a:rPr b="1" lang="en">
                <a:solidFill>
                  <a:srgbClr val="0F172A"/>
                </a:solidFill>
              </a:rPr>
            </a:br>
            <a:endParaRPr/>
          </a:p>
        </p:txBody>
      </p:sp>
      <p:grpSp>
        <p:nvGrpSpPr>
          <p:cNvPr id="261" name="Google Shape;261;p6"/>
          <p:cNvGrpSpPr/>
          <p:nvPr/>
        </p:nvGrpSpPr>
        <p:grpSpPr>
          <a:xfrm>
            <a:off x="571500" y="1095375"/>
            <a:ext cx="4667405" cy="3381300"/>
            <a:chOff x="0" y="0"/>
            <a:chExt cx="4857900" cy="3381300"/>
          </a:xfrm>
        </p:grpSpPr>
        <p:sp>
          <p:nvSpPr>
            <p:cNvPr id="262" name="Google Shape;262;p6"/>
            <p:cNvSpPr/>
            <p:nvPr/>
          </p:nvSpPr>
          <p:spPr>
            <a:xfrm>
              <a:off x="0" y="0"/>
              <a:ext cx="4857900" cy="3381300"/>
            </a:xfrm>
            <a:prstGeom prst="roundRect">
              <a:avLst>
                <a:gd fmla="val 338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6"/>
            <p:cNvSpPr/>
            <p:nvPr/>
          </p:nvSpPr>
          <p:spPr>
            <a:xfrm>
              <a:off x="0" y="0"/>
              <a:ext cx="48579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6"/>
            <p:cNvSpPr txBox="1"/>
            <p:nvPr/>
          </p:nvSpPr>
          <p:spPr>
            <a:xfrm>
              <a:off x="228600" y="228600"/>
              <a:ext cx="4400700" cy="292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334155"/>
                </a:solidFill>
                <a:latin typeface="Arial"/>
                <a:ea typeface="Arial"/>
                <a:cs typeface="Arial"/>
                <a:sym typeface="Arial"/>
              </a:endParaRPr>
            </a:p>
          </p:txBody>
        </p:sp>
      </p:grpSp>
      <p:grpSp>
        <p:nvGrpSpPr>
          <p:cNvPr id="265" name="Google Shape;265;p6"/>
          <p:cNvGrpSpPr/>
          <p:nvPr/>
        </p:nvGrpSpPr>
        <p:grpSpPr>
          <a:xfrm>
            <a:off x="5515901" y="1088004"/>
            <a:ext cx="3134028" cy="3381300"/>
            <a:chOff x="0" y="0"/>
            <a:chExt cx="2857500" cy="3381300"/>
          </a:xfrm>
        </p:grpSpPr>
        <p:sp>
          <p:nvSpPr>
            <p:cNvPr id="266" name="Google Shape;266;p6"/>
            <p:cNvSpPr/>
            <p:nvPr/>
          </p:nvSpPr>
          <p:spPr>
            <a:xfrm>
              <a:off x="0" y="0"/>
              <a:ext cx="2857500" cy="3381300"/>
            </a:xfrm>
            <a:prstGeom prst="roundRect">
              <a:avLst>
                <a:gd fmla="val 4000" name="adj"/>
              </a:avLst>
            </a:prstGeom>
            <a:solidFill>
              <a:srgbClr val="0F172A"/>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6"/>
            <p:cNvSpPr/>
            <p:nvPr/>
          </p:nvSpPr>
          <p:spPr>
            <a:xfrm>
              <a:off x="0" y="0"/>
              <a:ext cx="2857500" cy="762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6"/>
            <p:cNvSpPr txBox="1"/>
            <p:nvPr/>
          </p:nvSpPr>
          <p:spPr>
            <a:xfrm>
              <a:off x="228600" y="228600"/>
              <a:ext cx="2400300" cy="292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F1F5F9"/>
                </a:solidFill>
                <a:latin typeface="Arial"/>
                <a:ea typeface="Arial"/>
                <a:cs typeface="Arial"/>
                <a:sym typeface="Arial"/>
              </a:endParaRPr>
            </a:p>
          </p:txBody>
        </p:sp>
      </p:grpSp>
      <p:sp>
        <p:nvSpPr>
          <p:cNvPr id="269" name="Google Shape;269;p6"/>
          <p:cNvSpPr txBox="1"/>
          <p:nvPr>
            <p:ph idx="1" type="body"/>
          </p:nvPr>
        </p:nvSpPr>
        <p:spPr>
          <a:xfrm>
            <a:off x="744793" y="1323975"/>
            <a:ext cx="4274476" cy="2854422"/>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SzPct val="74866"/>
              <a:buNone/>
            </a:pPr>
            <a:r>
              <a:rPr b="1" lang="en" sz="2200">
                <a:solidFill>
                  <a:srgbClr val="0284C7"/>
                </a:solidFill>
              </a:rPr>
              <a:t>Market Research / Acquisition Team</a:t>
            </a:r>
            <a:endParaRPr/>
          </a:p>
          <a:p>
            <a:pPr indent="0" lvl="0" marL="0" rtl="0" algn="l">
              <a:lnSpc>
                <a:spcPct val="115000"/>
              </a:lnSpc>
              <a:spcBef>
                <a:spcPts val="300"/>
              </a:spcBef>
              <a:spcAft>
                <a:spcPts val="0"/>
              </a:spcAft>
              <a:buSzPct val="126697"/>
              <a:buNone/>
            </a:pPr>
            <a:r>
              <a:rPr b="1" lang="en" sz="1300">
                <a:solidFill>
                  <a:srgbClr val="475569"/>
                </a:solidFill>
              </a:rPr>
              <a:t>Team members include, as appropriate—</a:t>
            </a:r>
            <a:endParaRPr/>
          </a:p>
          <a:p>
            <a:pPr indent="-317500" lvl="0" marL="457200" rtl="0" algn="l">
              <a:lnSpc>
                <a:spcPct val="115000"/>
              </a:lnSpc>
              <a:spcBef>
                <a:spcPts val="1200"/>
              </a:spcBef>
              <a:spcAft>
                <a:spcPts val="0"/>
              </a:spcAft>
              <a:buSzPct val="117647"/>
              <a:buChar char="●"/>
            </a:pPr>
            <a:r>
              <a:rPr b="1" lang="en">
                <a:solidFill>
                  <a:srgbClr val="0F172A"/>
                </a:solidFill>
              </a:rPr>
              <a:t>Program / Project Managers</a:t>
            </a:r>
            <a:endParaRPr>
              <a:solidFill>
                <a:srgbClr val="334155"/>
              </a:solidFill>
            </a:endParaRPr>
          </a:p>
          <a:p>
            <a:pPr indent="-317500" lvl="0" marL="457200" rtl="0" algn="l">
              <a:lnSpc>
                <a:spcPct val="115000"/>
              </a:lnSpc>
              <a:spcBef>
                <a:spcPts val="750"/>
              </a:spcBef>
              <a:spcAft>
                <a:spcPts val="0"/>
              </a:spcAft>
              <a:buSzPct val="117647"/>
              <a:buChar char="●"/>
            </a:pPr>
            <a:r>
              <a:rPr b="1" lang="en">
                <a:solidFill>
                  <a:srgbClr val="0F172A"/>
                </a:solidFill>
              </a:rPr>
              <a:t>Requiring Activity / users</a:t>
            </a:r>
            <a:endParaRPr>
              <a:solidFill>
                <a:srgbClr val="334155"/>
              </a:solidFill>
            </a:endParaRPr>
          </a:p>
          <a:p>
            <a:pPr indent="-317500" lvl="0" marL="457200" rtl="0" algn="l">
              <a:lnSpc>
                <a:spcPct val="115000"/>
              </a:lnSpc>
              <a:spcBef>
                <a:spcPts val="750"/>
              </a:spcBef>
              <a:spcAft>
                <a:spcPts val="0"/>
              </a:spcAft>
              <a:buSzPct val="117647"/>
              <a:buChar char="●"/>
            </a:pPr>
            <a:r>
              <a:rPr b="1" lang="en">
                <a:solidFill>
                  <a:srgbClr val="0F172A"/>
                </a:solidFill>
              </a:rPr>
              <a:t>Contracting Officer</a:t>
            </a:r>
            <a:r>
              <a:rPr lang="en">
                <a:solidFill>
                  <a:srgbClr val="334155"/>
                </a:solidFill>
              </a:rPr>
              <a:t> &amp; </a:t>
            </a:r>
            <a:r>
              <a:rPr b="1" lang="en">
                <a:solidFill>
                  <a:srgbClr val="0F172A"/>
                </a:solidFill>
              </a:rPr>
              <a:t>Contracting Specialist</a:t>
            </a:r>
            <a:endParaRPr>
              <a:solidFill>
                <a:srgbClr val="334155"/>
              </a:solidFill>
            </a:endParaRPr>
          </a:p>
          <a:p>
            <a:pPr indent="-317500" lvl="0" marL="457200" rtl="0" algn="l">
              <a:lnSpc>
                <a:spcPct val="115000"/>
              </a:lnSpc>
              <a:spcBef>
                <a:spcPts val="750"/>
              </a:spcBef>
              <a:spcAft>
                <a:spcPts val="0"/>
              </a:spcAft>
              <a:buSzPct val="117647"/>
              <a:buChar char="●"/>
            </a:pPr>
            <a:r>
              <a:rPr b="1" lang="en">
                <a:solidFill>
                  <a:srgbClr val="0F172A"/>
                </a:solidFill>
              </a:rPr>
              <a:t>Small Business Technical Advisor (OSB)</a:t>
            </a:r>
            <a:endParaRPr>
              <a:solidFill>
                <a:srgbClr val="334155"/>
              </a:solidFill>
            </a:endParaRPr>
          </a:p>
          <a:p>
            <a:pPr indent="-317500" lvl="0" marL="457200" rtl="0" algn="l">
              <a:lnSpc>
                <a:spcPct val="115000"/>
              </a:lnSpc>
              <a:spcBef>
                <a:spcPts val="750"/>
              </a:spcBef>
              <a:spcAft>
                <a:spcPts val="0"/>
              </a:spcAft>
              <a:buSzPct val="117647"/>
              <a:buChar char="●"/>
            </a:pPr>
            <a:r>
              <a:rPr b="1" lang="en">
                <a:solidFill>
                  <a:srgbClr val="0F172A"/>
                </a:solidFill>
              </a:rPr>
              <a:t>SBA Procurement Center Representative (PCR)</a:t>
            </a:r>
            <a:endParaRPr>
              <a:solidFill>
                <a:srgbClr val="334155"/>
              </a:solidFill>
            </a:endParaRPr>
          </a:p>
          <a:p>
            <a:pPr indent="-317500" lvl="0" marL="457200" rtl="0" algn="l">
              <a:lnSpc>
                <a:spcPct val="115000"/>
              </a:lnSpc>
              <a:spcBef>
                <a:spcPts val="750"/>
              </a:spcBef>
              <a:spcAft>
                <a:spcPts val="0"/>
              </a:spcAft>
              <a:buSzPct val="117647"/>
              <a:buChar char="●"/>
            </a:pPr>
            <a:r>
              <a:rPr b="1" lang="en">
                <a:solidFill>
                  <a:srgbClr val="0F172A"/>
                </a:solidFill>
              </a:rPr>
              <a:t>Others, as needed:</a:t>
            </a:r>
            <a:r>
              <a:rPr lang="en">
                <a:solidFill>
                  <a:srgbClr val="334155"/>
                </a:solidFill>
              </a:rPr>
              <a:t> Industry representatives, potential vendors, and other key stakeholders</a:t>
            </a:r>
            <a:endParaRPr/>
          </a:p>
          <a:p>
            <a:pPr indent="-228600" lvl="0" marL="457200" rtl="0" algn="l">
              <a:lnSpc>
                <a:spcPct val="115000"/>
              </a:lnSpc>
              <a:spcBef>
                <a:spcPts val="0"/>
              </a:spcBef>
              <a:spcAft>
                <a:spcPts val="0"/>
              </a:spcAft>
              <a:buSzPct val="117647"/>
              <a:buNone/>
            </a:pPr>
            <a:r>
              <a:t/>
            </a:r>
            <a:endParaRPr/>
          </a:p>
        </p:txBody>
      </p:sp>
      <p:sp>
        <p:nvSpPr>
          <p:cNvPr id="270" name="Google Shape;270;p6"/>
          <p:cNvSpPr txBox="1"/>
          <p:nvPr>
            <p:ph idx="2" type="body"/>
          </p:nvPr>
        </p:nvSpPr>
        <p:spPr>
          <a:xfrm>
            <a:off x="5799744" y="1794027"/>
            <a:ext cx="2944418"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2000">
                <a:solidFill>
                  <a:srgbClr val="38BDF8"/>
                </a:solidFill>
              </a:rPr>
              <a:t>Basically, </a:t>
            </a:r>
            <a:endParaRPr/>
          </a:p>
          <a:p>
            <a:pPr indent="0" lvl="0" marL="0" rtl="0" algn="l">
              <a:lnSpc>
                <a:spcPct val="115000"/>
              </a:lnSpc>
              <a:spcBef>
                <a:spcPts val="0"/>
              </a:spcBef>
              <a:spcAft>
                <a:spcPts val="0"/>
              </a:spcAft>
              <a:buSzPts val="1400"/>
              <a:buNone/>
            </a:pPr>
            <a:r>
              <a:rPr b="1" lang="en" sz="2000">
                <a:solidFill>
                  <a:srgbClr val="38BDF8"/>
                </a:solidFill>
              </a:rPr>
              <a:t>Everyone !!!</a:t>
            </a:r>
            <a:endParaRPr/>
          </a:p>
          <a:p>
            <a:pPr indent="0" lvl="0" marL="0" rtl="0" algn="l">
              <a:lnSpc>
                <a:spcPct val="115000"/>
              </a:lnSpc>
              <a:spcBef>
                <a:spcPts val="1200"/>
              </a:spcBef>
              <a:spcAft>
                <a:spcPts val="0"/>
              </a:spcAft>
              <a:buSzPts val="1400"/>
              <a:buNone/>
            </a:pPr>
            <a:r>
              <a:rPr lang="en" sz="1300">
                <a:solidFill>
                  <a:srgbClr val="F1F5F9"/>
                </a:solidFill>
              </a:rPr>
              <a:t>Market research is a continuous, multi-disciplinary process that relies on collaboration across all technical, contracting, and industry roles.</a:t>
            </a:r>
            <a:endParaRPr/>
          </a:p>
          <a:p>
            <a:pPr indent="-228600" lvl="0" marL="457200" rtl="0" algn="l">
              <a:lnSpc>
                <a:spcPct val="115000"/>
              </a:lnSpc>
              <a:spcBef>
                <a:spcPts val="0"/>
              </a:spcBef>
              <a:spcAft>
                <a:spcPts val="0"/>
              </a:spcAft>
              <a:buSzPts val="1400"/>
              <a:buNone/>
            </a:pPr>
            <a:r>
              <a:t/>
            </a:r>
            <a:endParaRPr/>
          </a:p>
        </p:txBody>
      </p:sp>
      <p:sp>
        <p:nvSpPr>
          <p:cNvPr id="271" name="Google Shape;271;p6"/>
          <p:cNvSpPr txBox="1"/>
          <p:nvPr>
            <p:ph idx="12" type="sldNum"/>
          </p:nvPr>
        </p:nvSpPr>
        <p:spPr>
          <a:xfrm>
            <a:off x="8472458" y="4663217"/>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lang="en" sz="1000">
                <a:solidFill>
                  <a:srgbClr val="64748B"/>
                </a:solidFill>
                <a:latin typeface="Arial"/>
                <a:ea typeface="Arial"/>
                <a:cs typeface="Arial"/>
                <a:sym typeface="Arial"/>
              </a:rPr>
              <a:t>7</a:t>
            </a:r>
            <a:endParaRPr b="0" sz="1000">
              <a:solidFill>
                <a:srgbClr val="64748B"/>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77" name="Google Shape;277;p7"/>
          <p:cNvSpPr txBox="1"/>
          <p:nvPr>
            <p:ph type="title"/>
          </p:nvPr>
        </p:nvSpPr>
        <p:spPr>
          <a:xfrm>
            <a:off x="571500" y="333375"/>
            <a:ext cx="800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i="0" lang="en" sz="2400">
                <a:solidFill>
                  <a:srgbClr val="0F172A"/>
                </a:solidFill>
                <a:latin typeface="Arial"/>
                <a:ea typeface="Arial"/>
                <a:cs typeface="Arial"/>
                <a:sym typeface="Arial"/>
              </a:rPr>
              <a:t>WHY MARKET RESEARCH IS MANDATORY?</a:t>
            </a:r>
            <a:endParaRPr b="1" i="0" sz="2400">
              <a:solidFill>
                <a:srgbClr val="0F172A"/>
              </a:solidFill>
              <a:latin typeface="Arial"/>
              <a:ea typeface="Arial"/>
              <a:cs typeface="Arial"/>
              <a:sym typeface="Arial"/>
            </a:endParaRPr>
          </a:p>
        </p:txBody>
      </p:sp>
      <p:sp>
        <p:nvSpPr>
          <p:cNvPr id="278" name="Google Shape;278;p7"/>
          <p:cNvSpPr txBox="1"/>
          <p:nvPr/>
        </p:nvSpPr>
        <p:spPr>
          <a:xfrm>
            <a:off x="571500" y="742950"/>
            <a:ext cx="8001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475569"/>
                </a:solidFill>
                <a:latin typeface="Arial"/>
                <a:ea typeface="Arial"/>
                <a:cs typeface="Arial"/>
                <a:sym typeface="Arial"/>
              </a:rPr>
              <a:t>Enables acquisition team to get understanding of:</a:t>
            </a:r>
            <a:endParaRPr b="1" i="0" sz="1400" u="none" cap="none" strike="noStrike">
              <a:solidFill>
                <a:srgbClr val="475569"/>
              </a:solidFill>
              <a:latin typeface="Arial"/>
              <a:ea typeface="Arial"/>
              <a:cs typeface="Arial"/>
              <a:sym typeface="Arial"/>
            </a:endParaRPr>
          </a:p>
        </p:txBody>
      </p:sp>
      <p:grpSp>
        <p:nvGrpSpPr>
          <p:cNvPr id="279" name="Google Shape;279;p7"/>
          <p:cNvGrpSpPr/>
          <p:nvPr/>
        </p:nvGrpSpPr>
        <p:grpSpPr>
          <a:xfrm>
            <a:off x="571500" y="1143000"/>
            <a:ext cx="3905400" cy="3333900"/>
            <a:chOff x="0" y="0"/>
            <a:chExt cx="3905400" cy="3333900"/>
          </a:xfrm>
        </p:grpSpPr>
        <p:sp>
          <p:nvSpPr>
            <p:cNvPr id="280" name="Google Shape;280;p7"/>
            <p:cNvSpPr/>
            <p:nvPr/>
          </p:nvSpPr>
          <p:spPr>
            <a:xfrm>
              <a:off x="0" y="0"/>
              <a:ext cx="3905400" cy="3333900"/>
            </a:xfrm>
            <a:prstGeom prst="roundRect">
              <a:avLst>
                <a:gd fmla="val 3428"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7"/>
            <p:cNvSpPr/>
            <p:nvPr/>
          </p:nvSpPr>
          <p:spPr>
            <a:xfrm>
              <a:off x="0" y="0"/>
              <a:ext cx="39054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7"/>
            <p:cNvSpPr txBox="1"/>
            <p:nvPr/>
          </p:nvSpPr>
          <p:spPr>
            <a:xfrm>
              <a:off x="228600" y="228600"/>
              <a:ext cx="3448200" cy="2876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284C7"/>
                  </a:solidFill>
                  <a:latin typeface="Arial"/>
                  <a:ea typeface="Arial"/>
                  <a:cs typeface="Arial"/>
                  <a:sym typeface="Arial"/>
                </a:rPr>
                <a:t>Market &amp; Strategy Insights</a:t>
              </a:r>
              <a:endParaRPr b="1" i="0" sz="1800" u="none" cap="none" strike="noStrike">
                <a:solidFill>
                  <a:srgbClr val="0284C7"/>
                </a:solidFill>
                <a:latin typeface="Arial"/>
                <a:ea typeface="Arial"/>
                <a:cs typeface="Arial"/>
                <a:sym typeface="Arial"/>
              </a:endParaRPr>
            </a:p>
            <a:p>
              <a:pPr indent="-342900" lvl="0" marL="457200" marR="0" rtl="0" algn="l">
                <a:lnSpc>
                  <a:spcPct val="100000"/>
                </a:lnSpc>
                <a:spcBef>
                  <a:spcPts val="1400"/>
                </a:spcBef>
                <a:spcAft>
                  <a:spcPts val="0"/>
                </a:spcAft>
                <a:buClr>
                  <a:srgbClr val="0284C7"/>
                </a:buClr>
                <a:buSzPts val="1800"/>
                <a:buFont typeface="Arial"/>
                <a:buChar char="●"/>
              </a:pPr>
              <a:r>
                <a:rPr b="1" i="0" lang="en" sz="1300" u="none" cap="none" strike="noStrike">
                  <a:solidFill>
                    <a:srgbClr val="0F172A"/>
                  </a:solidFill>
                  <a:latin typeface="Arial"/>
                  <a:ea typeface="Arial"/>
                  <a:cs typeface="Arial"/>
                  <a:sym typeface="Arial"/>
                </a:rPr>
                <a:t>Existing products / services / capabilities</a:t>
              </a:r>
              <a:endParaRPr b="1" i="0" sz="1800" u="none" cap="none" strike="noStrike">
                <a:solidFill>
                  <a:srgbClr val="0284C7"/>
                </a:solidFill>
                <a:latin typeface="Arial"/>
                <a:ea typeface="Arial"/>
                <a:cs typeface="Arial"/>
                <a:sym typeface="Arial"/>
              </a:endParaRPr>
            </a:p>
            <a:p>
              <a:pPr indent="-342900" lvl="0" marL="457200" marR="0" rtl="0" algn="l">
                <a:lnSpc>
                  <a:spcPct val="100000"/>
                </a:lnSpc>
                <a:spcBef>
                  <a:spcPts val="1200"/>
                </a:spcBef>
                <a:spcAft>
                  <a:spcPts val="0"/>
                </a:spcAft>
                <a:buClr>
                  <a:srgbClr val="0284C7"/>
                </a:buClr>
                <a:buSzPts val="1800"/>
                <a:buFont typeface="Arial"/>
                <a:buChar char="●"/>
              </a:pPr>
              <a:r>
                <a:rPr b="1" i="0" lang="en" sz="1300" u="none" cap="none" strike="noStrike">
                  <a:solidFill>
                    <a:srgbClr val="0F172A"/>
                  </a:solidFill>
                  <a:latin typeface="Arial"/>
                  <a:ea typeface="Arial"/>
                  <a:cs typeface="Arial"/>
                  <a:sym typeface="Arial"/>
                </a:rPr>
                <a:t>Strategies for acquiring products and/or services</a:t>
              </a:r>
              <a:endParaRPr b="1" i="0" sz="1800" u="none" cap="none" strike="noStrike">
                <a:solidFill>
                  <a:srgbClr val="0284C7"/>
                </a:solidFill>
                <a:latin typeface="Arial"/>
                <a:ea typeface="Arial"/>
                <a:cs typeface="Arial"/>
                <a:sym typeface="Arial"/>
              </a:endParaRPr>
            </a:p>
            <a:p>
              <a:pPr indent="-342900" lvl="0" marL="457200" marR="0" rtl="0" algn="l">
                <a:lnSpc>
                  <a:spcPct val="100000"/>
                </a:lnSpc>
                <a:spcBef>
                  <a:spcPts val="1200"/>
                </a:spcBef>
                <a:spcAft>
                  <a:spcPts val="1200"/>
                </a:spcAft>
                <a:buClr>
                  <a:srgbClr val="0284C7"/>
                </a:buClr>
                <a:buSzPts val="1800"/>
                <a:buFont typeface="Arial"/>
                <a:buChar char="●"/>
              </a:pPr>
              <a:r>
                <a:rPr b="1" i="0" lang="en" sz="1300" u="none" cap="none" strike="noStrike">
                  <a:solidFill>
                    <a:srgbClr val="0F172A"/>
                  </a:solidFill>
                  <a:latin typeface="Arial"/>
                  <a:ea typeface="Arial"/>
                  <a:cs typeface="Arial"/>
                  <a:sym typeface="Arial"/>
                </a:rPr>
                <a:t>Potential sources</a:t>
              </a:r>
              <a:r>
                <a:rPr b="1" i="0" lang="en" sz="1800" u="none" cap="none" strike="noStrike">
                  <a:solidFill>
                    <a:srgbClr val="0284C7"/>
                  </a:solidFill>
                  <a:latin typeface="Arial"/>
                  <a:ea typeface="Arial"/>
                  <a:cs typeface="Arial"/>
                  <a:sym typeface="Arial"/>
                </a:rPr>
                <a:t> </a:t>
              </a:r>
              <a:r>
                <a:rPr b="0" i="0" lang="en" sz="1300" u="none" cap="none" strike="noStrike">
                  <a:solidFill>
                    <a:srgbClr val="334155"/>
                  </a:solidFill>
                  <a:latin typeface="Arial"/>
                  <a:ea typeface="Arial"/>
                  <a:cs typeface="Arial"/>
                  <a:sym typeface="Arial"/>
                </a:rPr>
                <a:t>– Availability of socioeconomic and small business sources</a:t>
              </a:r>
              <a:endParaRPr b="1" i="0" sz="1800" u="none" cap="none" strike="noStrike">
                <a:solidFill>
                  <a:srgbClr val="0284C7"/>
                </a:solidFill>
                <a:latin typeface="Arial"/>
                <a:ea typeface="Arial"/>
                <a:cs typeface="Arial"/>
                <a:sym typeface="Arial"/>
              </a:endParaRPr>
            </a:p>
          </p:txBody>
        </p:sp>
      </p:grpSp>
      <p:grpSp>
        <p:nvGrpSpPr>
          <p:cNvPr id="283" name="Google Shape;283;p7"/>
          <p:cNvGrpSpPr/>
          <p:nvPr/>
        </p:nvGrpSpPr>
        <p:grpSpPr>
          <a:xfrm>
            <a:off x="4667250" y="1143000"/>
            <a:ext cx="3905400" cy="3333900"/>
            <a:chOff x="0" y="0"/>
            <a:chExt cx="3905400" cy="3333900"/>
          </a:xfrm>
        </p:grpSpPr>
        <p:sp>
          <p:nvSpPr>
            <p:cNvPr id="284" name="Google Shape;284;p7"/>
            <p:cNvSpPr/>
            <p:nvPr/>
          </p:nvSpPr>
          <p:spPr>
            <a:xfrm>
              <a:off x="0" y="0"/>
              <a:ext cx="3905400" cy="3333900"/>
            </a:xfrm>
            <a:prstGeom prst="roundRect">
              <a:avLst>
                <a:gd fmla="val 3428"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7"/>
            <p:cNvSpPr/>
            <p:nvPr/>
          </p:nvSpPr>
          <p:spPr>
            <a:xfrm>
              <a:off x="0" y="0"/>
              <a:ext cx="3905400" cy="762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7"/>
            <p:cNvSpPr txBox="1"/>
            <p:nvPr/>
          </p:nvSpPr>
          <p:spPr>
            <a:xfrm>
              <a:off x="228600" y="228600"/>
              <a:ext cx="3448200" cy="2876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F766E"/>
                  </a:solidFill>
                  <a:latin typeface="Arial"/>
                  <a:ea typeface="Arial"/>
                  <a:cs typeface="Arial"/>
                  <a:sym typeface="Arial"/>
                </a:rPr>
                <a:t>Compliance &amp; Small Business</a:t>
              </a:r>
              <a:endParaRPr b="1" i="0" sz="1800" u="none" cap="none" strike="noStrike">
                <a:solidFill>
                  <a:srgbClr val="0F766E"/>
                </a:solidFill>
                <a:latin typeface="Arial"/>
                <a:ea typeface="Arial"/>
                <a:cs typeface="Arial"/>
                <a:sym typeface="Arial"/>
              </a:endParaRPr>
            </a:p>
            <a:p>
              <a:pPr indent="-342900" lvl="0" marL="457200" marR="0" rtl="0" algn="l">
                <a:lnSpc>
                  <a:spcPct val="100000"/>
                </a:lnSpc>
                <a:spcBef>
                  <a:spcPts val="1400"/>
                </a:spcBef>
                <a:spcAft>
                  <a:spcPts val="0"/>
                </a:spcAft>
                <a:buClr>
                  <a:srgbClr val="0F766E"/>
                </a:buClr>
                <a:buSzPts val="1800"/>
                <a:buFont typeface="Arial"/>
                <a:buChar char="●"/>
              </a:pPr>
              <a:r>
                <a:rPr b="1" i="0" lang="en" sz="1300" u="none" cap="none" strike="noStrike">
                  <a:solidFill>
                    <a:srgbClr val="0F172A"/>
                  </a:solidFill>
                  <a:latin typeface="Arial"/>
                  <a:ea typeface="Arial"/>
                  <a:cs typeface="Arial"/>
                  <a:sym typeface="Arial"/>
                </a:rPr>
                <a:t>Meet Small Business Goals</a:t>
              </a:r>
              <a:endParaRPr b="1" i="0" sz="1800" u="none" cap="none" strike="noStrike">
                <a:solidFill>
                  <a:srgbClr val="0F766E"/>
                </a:solidFill>
                <a:latin typeface="Arial"/>
                <a:ea typeface="Arial"/>
                <a:cs typeface="Arial"/>
                <a:sym typeface="Arial"/>
              </a:endParaRPr>
            </a:p>
            <a:p>
              <a:pPr indent="-342900" lvl="0" marL="457200" marR="0" rtl="0" algn="l">
                <a:lnSpc>
                  <a:spcPct val="100000"/>
                </a:lnSpc>
                <a:spcBef>
                  <a:spcPts val="1000"/>
                </a:spcBef>
                <a:spcAft>
                  <a:spcPts val="0"/>
                </a:spcAft>
                <a:buClr>
                  <a:srgbClr val="0F766E"/>
                </a:buClr>
                <a:buSzPts val="1800"/>
                <a:buFont typeface="Arial"/>
                <a:buChar char="●"/>
              </a:pPr>
              <a:r>
                <a:rPr b="1" i="0" lang="en" sz="1300" u="none" cap="none" strike="noStrike">
                  <a:solidFill>
                    <a:srgbClr val="0F172A"/>
                  </a:solidFill>
                  <a:latin typeface="Arial"/>
                  <a:ea typeface="Arial"/>
                  <a:cs typeface="Arial"/>
                  <a:sym typeface="Arial"/>
                </a:rPr>
                <a:t>Comply with FAR and Agency Acquisition Regulation / Manual requirements</a:t>
              </a:r>
              <a:endParaRPr b="1" i="0" sz="1800" u="none" cap="none" strike="noStrike">
                <a:solidFill>
                  <a:srgbClr val="0F766E"/>
                </a:solidFill>
                <a:latin typeface="Arial"/>
                <a:ea typeface="Arial"/>
                <a:cs typeface="Arial"/>
                <a:sym typeface="Arial"/>
              </a:endParaRPr>
            </a:p>
            <a:p>
              <a:pPr indent="-342900" lvl="0" marL="457200" marR="0" rtl="0" algn="l">
                <a:lnSpc>
                  <a:spcPct val="100000"/>
                </a:lnSpc>
                <a:spcBef>
                  <a:spcPts val="1000"/>
                </a:spcBef>
                <a:spcAft>
                  <a:spcPts val="0"/>
                </a:spcAft>
                <a:buClr>
                  <a:srgbClr val="0F766E"/>
                </a:buClr>
                <a:buSzPts val="1800"/>
                <a:buFont typeface="Arial"/>
                <a:buChar char="●"/>
              </a:pPr>
              <a:r>
                <a:rPr b="1" i="0" lang="en" sz="1300" u="none" cap="none" strike="noStrike">
                  <a:solidFill>
                    <a:srgbClr val="0F172A"/>
                  </a:solidFill>
                  <a:latin typeface="Arial"/>
                  <a:ea typeface="Arial"/>
                  <a:cs typeface="Arial"/>
                  <a:sym typeface="Arial"/>
                </a:rPr>
                <a:t>Small Business Analysis Record</a:t>
              </a:r>
              <a:r>
                <a:rPr b="1" i="0" lang="en" sz="1800" u="none" cap="none" strike="noStrike">
                  <a:solidFill>
                    <a:srgbClr val="0F766E"/>
                  </a:solidFill>
                  <a:latin typeface="Arial"/>
                  <a:ea typeface="Arial"/>
                  <a:cs typeface="Arial"/>
                  <a:sym typeface="Arial"/>
                </a:rPr>
                <a:t> </a:t>
              </a:r>
              <a:r>
                <a:rPr b="0" i="0" lang="en" sz="1300" u="none" cap="none" strike="noStrike">
                  <a:solidFill>
                    <a:srgbClr val="334155"/>
                  </a:solidFill>
                  <a:latin typeface="Arial"/>
                  <a:ea typeface="Arial"/>
                  <a:cs typeface="Arial"/>
                  <a:sym typeface="Arial"/>
                </a:rPr>
                <a:t>(when applicable)</a:t>
              </a:r>
              <a:endParaRPr b="1" i="0" sz="1800" u="none" cap="none" strike="noStrike">
                <a:solidFill>
                  <a:srgbClr val="0F766E"/>
                </a:solidFill>
                <a:latin typeface="Arial"/>
                <a:ea typeface="Arial"/>
                <a:cs typeface="Arial"/>
                <a:sym typeface="Arial"/>
              </a:endParaRPr>
            </a:p>
            <a:p>
              <a:pPr indent="-342900" lvl="0" marL="457200" marR="0" rtl="0" algn="l">
                <a:lnSpc>
                  <a:spcPct val="100000"/>
                </a:lnSpc>
                <a:spcBef>
                  <a:spcPts val="1000"/>
                </a:spcBef>
                <a:spcAft>
                  <a:spcPts val="1000"/>
                </a:spcAft>
                <a:buClr>
                  <a:srgbClr val="0F766E"/>
                </a:buClr>
                <a:buSzPts val="1800"/>
                <a:buFont typeface="Arial"/>
                <a:buChar char="●"/>
              </a:pPr>
              <a:r>
                <a:rPr b="1" i="0" lang="en" sz="1300" u="none" cap="none" strike="noStrike">
                  <a:solidFill>
                    <a:srgbClr val="0F172A"/>
                  </a:solidFill>
                  <a:latin typeface="Arial"/>
                  <a:ea typeface="Arial"/>
                  <a:cs typeface="Arial"/>
                  <a:sym typeface="Arial"/>
                </a:rPr>
                <a:t>Favorable PMR and SBA Surveillance Reviews</a:t>
              </a:r>
              <a:endParaRPr b="1" i="0" sz="1800" u="none" cap="none" strike="noStrike">
                <a:solidFill>
                  <a:srgbClr val="0F766E"/>
                </a:solidFill>
                <a:latin typeface="Arial"/>
                <a:ea typeface="Arial"/>
                <a:cs typeface="Arial"/>
                <a:sym typeface="Arial"/>
              </a:endParaRPr>
            </a:p>
          </p:txBody>
        </p:sp>
      </p:grpSp>
      <p:sp>
        <p:nvSpPr>
          <p:cNvPr id="287" name="Google Shape;287;p7"/>
          <p:cNvSpPr txBox="1"/>
          <p:nvPr>
            <p:ph idx="12" type="sldNum"/>
          </p:nvPr>
        </p:nvSpPr>
        <p:spPr>
          <a:xfrm>
            <a:off x="8472459" y="4663221"/>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i="0" lang="en" sz="1000">
                <a:solidFill>
                  <a:srgbClr val="64748B"/>
                </a:solidFill>
                <a:latin typeface="Arial"/>
                <a:ea typeface="Arial"/>
                <a:cs typeface="Arial"/>
                <a:sym typeface="Arial"/>
              </a:rPr>
              <a:t>8</a:t>
            </a:r>
            <a:endParaRPr b="0" i="0" sz="1000">
              <a:solidFill>
                <a:srgbClr val="64748B"/>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8"/>
          <p:cNvPicPr preferRelativeResize="0"/>
          <p:nvPr/>
        </p:nvPicPr>
        <p:blipFill rotWithShape="1">
          <a:blip r:embed="rId3">
            <a:alphaModFix/>
          </a:blip>
          <a:srcRect b="0" l="0" r="0" t="0"/>
          <a:stretch/>
        </p:blipFill>
        <p:spPr>
          <a:xfrm>
            <a:off x="0" y="0"/>
            <a:ext cx="9144000" cy="5143500"/>
          </a:xfrm>
          <a:prstGeom prst="rect">
            <a:avLst/>
          </a:prstGeom>
          <a:noFill/>
          <a:ln>
            <a:noFill/>
          </a:ln>
        </p:spPr>
      </p:pic>
      <p:grpSp>
        <p:nvGrpSpPr>
          <p:cNvPr id="293" name="Google Shape;293;p8"/>
          <p:cNvGrpSpPr/>
          <p:nvPr/>
        </p:nvGrpSpPr>
        <p:grpSpPr>
          <a:xfrm>
            <a:off x="571500" y="1190625"/>
            <a:ext cx="2514600" cy="3143399"/>
            <a:chOff x="0" y="0"/>
            <a:chExt cx="2514600" cy="3143400"/>
          </a:xfrm>
        </p:grpSpPr>
        <p:sp>
          <p:nvSpPr>
            <p:cNvPr id="294" name="Google Shape;294;p8"/>
            <p:cNvSpPr/>
            <p:nvPr/>
          </p:nvSpPr>
          <p:spPr>
            <a:xfrm>
              <a:off x="0" y="0"/>
              <a:ext cx="2514600" cy="3143400"/>
            </a:xfrm>
            <a:prstGeom prst="roundRect">
              <a:avLst>
                <a:gd fmla="val 4545"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8"/>
            <p:cNvSpPr/>
            <p:nvPr/>
          </p:nvSpPr>
          <p:spPr>
            <a:xfrm>
              <a:off x="0" y="0"/>
              <a:ext cx="25146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8"/>
            <p:cNvSpPr txBox="1"/>
            <p:nvPr/>
          </p:nvSpPr>
          <p:spPr>
            <a:xfrm>
              <a:off x="228600" y="266700"/>
              <a:ext cx="2057400" cy="261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334155"/>
                </a:solidFill>
                <a:latin typeface="Arial"/>
                <a:ea typeface="Arial"/>
                <a:cs typeface="Arial"/>
                <a:sym typeface="Arial"/>
              </a:endParaRPr>
            </a:p>
          </p:txBody>
        </p:sp>
      </p:grpSp>
      <p:grpSp>
        <p:nvGrpSpPr>
          <p:cNvPr id="297" name="Google Shape;297;p8"/>
          <p:cNvGrpSpPr/>
          <p:nvPr/>
        </p:nvGrpSpPr>
        <p:grpSpPr>
          <a:xfrm>
            <a:off x="3314700" y="1190625"/>
            <a:ext cx="2428720" cy="3143399"/>
            <a:chOff x="0" y="0"/>
            <a:chExt cx="2514600" cy="3143400"/>
          </a:xfrm>
        </p:grpSpPr>
        <p:sp>
          <p:nvSpPr>
            <p:cNvPr id="298" name="Google Shape;298;p8"/>
            <p:cNvSpPr/>
            <p:nvPr/>
          </p:nvSpPr>
          <p:spPr>
            <a:xfrm>
              <a:off x="0" y="0"/>
              <a:ext cx="2514600" cy="3143400"/>
            </a:xfrm>
            <a:prstGeom prst="roundRect">
              <a:avLst>
                <a:gd fmla="val 4545"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8"/>
            <p:cNvSpPr/>
            <p:nvPr/>
          </p:nvSpPr>
          <p:spPr>
            <a:xfrm>
              <a:off x="0" y="0"/>
              <a:ext cx="2514600" cy="762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8"/>
            <p:cNvSpPr txBox="1"/>
            <p:nvPr/>
          </p:nvSpPr>
          <p:spPr>
            <a:xfrm>
              <a:off x="228600" y="266700"/>
              <a:ext cx="2057400" cy="261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334155"/>
                </a:solidFill>
                <a:latin typeface="Arial"/>
                <a:ea typeface="Arial"/>
                <a:cs typeface="Arial"/>
                <a:sym typeface="Arial"/>
              </a:endParaRPr>
            </a:p>
          </p:txBody>
        </p:sp>
      </p:grpSp>
      <p:grpSp>
        <p:nvGrpSpPr>
          <p:cNvPr id="301" name="Google Shape;301;p8"/>
          <p:cNvGrpSpPr/>
          <p:nvPr/>
        </p:nvGrpSpPr>
        <p:grpSpPr>
          <a:xfrm>
            <a:off x="6057900" y="1190625"/>
            <a:ext cx="2374249" cy="3143399"/>
            <a:chOff x="0" y="0"/>
            <a:chExt cx="2514600" cy="3143400"/>
          </a:xfrm>
        </p:grpSpPr>
        <p:sp>
          <p:nvSpPr>
            <p:cNvPr id="302" name="Google Shape;302;p8"/>
            <p:cNvSpPr/>
            <p:nvPr/>
          </p:nvSpPr>
          <p:spPr>
            <a:xfrm>
              <a:off x="0" y="0"/>
              <a:ext cx="2514600" cy="3143400"/>
            </a:xfrm>
            <a:prstGeom prst="roundRect">
              <a:avLst>
                <a:gd fmla="val 4545"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8"/>
            <p:cNvSpPr/>
            <p:nvPr/>
          </p:nvSpPr>
          <p:spPr>
            <a:xfrm>
              <a:off x="0" y="0"/>
              <a:ext cx="2514600" cy="76200"/>
            </a:xfrm>
            <a:prstGeom prst="roundRect">
              <a:avLst>
                <a:gd fmla="val 50000" name="adj"/>
              </a:avLst>
            </a:prstGeom>
            <a:solidFill>
              <a:srgbClr val="4338CA"/>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8"/>
            <p:cNvSpPr txBox="1"/>
            <p:nvPr/>
          </p:nvSpPr>
          <p:spPr>
            <a:xfrm>
              <a:off x="228600" y="266700"/>
              <a:ext cx="2057400" cy="261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334155"/>
                </a:solidFill>
                <a:latin typeface="Arial"/>
                <a:ea typeface="Arial"/>
                <a:cs typeface="Arial"/>
                <a:sym typeface="Arial"/>
              </a:endParaRPr>
            </a:p>
          </p:txBody>
        </p:sp>
      </p:grpSp>
      <p:sp>
        <p:nvSpPr>
          <p:cNvPr id="305" name="Google Shape;305;p8"/>
          <p:cNvSpPr txBox="1"/>
          <p:nvPr>
            <p:ph idx="1" type="body"/>
          </p:nvPr>
        </p:nvSpPr>
        <p:spPr>
          <a:xfrm>
            <a:off x="770371" y="1250167"/>
            <a:ext cx="2135558" cy="218798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15000"/>
              </a:lnSpc>
              <a:spcBef>
                <a:spcPts val="0"/>
              </a:spcBef>
              <a:spcAft>
                <a:spcPts val="0"/>
              </a:spcAft>
              <a:buSzPts val="1800"/>
              <a:buNone/>
            </a:pPr>
            <a:r>
              <a:rPr b="1" lang="en" sz="2800">
                <a:solidFill>
                  <a:srgbClr val="0284C7"/>
                </a:solidFill>
              </a:rPr>
              <a:t>01</a:t>
            </a:r>
            <a:endParaRPr/>
          </a:p>
          <a:p>
            <a:pPr indent="0" lvl="0" marL="0" rtl="0" algn="l">
              <a:lnSpc>
                <a:spcPct val="115000"/>
              </a:lnSpc>
              <a:spcBef>
                <a:spcPts val="600"/>
              </a:spcBef>
              <a:spcAft>
                <a:spcPts val="0"/>
              </a:spcAft>
              <a:buSzPts val="1800"/>
              <a:buNone/>
            </a:pPr>
            <a:r>
              <a:rPr b="1" lang="en" sz="1600">
                <a:solidFill>
                  <a:srgbClr val="0F172A"/>
                </a:solidFill>
              </a:rPr>
              <a:t>New Requirement</a:t>
            </a:r>
            <a:endParaRPr/>
          </a:p>
          <a:p>
            <a:pPr indent="0" lvl="0" marL="0" rtl="0" algn="l">
              <a:lnSpc>
                <a:spcPct val="115000"/>
              </a:lnSpc>
              <a:spcBef>
                <a:spcPts val="900"/>
              </a:spcBef>
              <a:spcAft>
                <a:spcPts val="0"/>
              </a:spcAft>
              <a:buSzPts val="1800"/>
              <a:buNone/>
            </a:pPr>
            <a:r>
              <a:rPr lang="en" sz="1300">
                <a:solidFill>
                  <a:srgbClr val="334155"/>
                </a:solidFill>
              </a:rPr>
              <a:t>For a brand-new requirement.</a:t>
            </a:r>
            <a:endParaRPr/>
          </a:p>
          <a:p>
            <a:pPr indent="0" lvl="0" marL="0" rtl="0" algn="l">
              <a:lnSpc>
                <a:spcPct val="115000"/>
              </a:lnSpc>
              <a:spcBef>
                <a:spcPts val="0"/>
              </a:spcBef>
              <a:spcAft>
                <a:spcPts val="1200"/>
              </a:spcAft>
              <a:buSzPts val="1800"/>
              <a:buNone/>
            </a:pPr>
            <a:r>
              <a:t/>
            </a:r>
            <a:endParaRPr b="1" sz="1400">
              <a:solidFill>
                <a:srgbClr val="475569"/>
              </a:solidFill>
              <a:latin typeface="Arial"/>
              <a:ea typeface="Arial"/>
              <a:cs typeface="Arial"/>
              <a:sym typeface="Arial"/>
            </a:endParaRPr>
          </a:p>
        </p:txBody>
      </p:sp>
      <p:sp>
        <p:nvSpPr>
          <p:cNvPr id="306" name="Google Shape;306;p8"/>
          <p:cNvSpPr txBox="1"/>
          <p:nvPr>
            <p:ph idx="3" type="body"/>
          </p:nvPr>
        </p:nvSpPr>
        <p:spPr>
          <a:xfrm>
            <a:off x="3423140" y="1352577"/>
            <a:ext cx="2320280" cy="2839034"/>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3000">
                <a:solidFill>
                  <a:srgbClr val="0F766E"/>
                </a:solidFill>
              </a:rPr>
              <a:t>02</a:t>
            </a:r>
            <a:endParaRPr/>
          </a:p>
          <a:p>
            <a:pPr indent="0" lvl="0" marL="0" rtl="0" algn="l">
              <a:lnSpc>
                <a:spcPct val="115000"/>
              </a:lnSpc>
              <a:spcBef>
                <a:spcPts val="600"/>
              </a:spcBef>
              <a:spcAft>
                <a:spcPts val="0"/>
              </a:spcAft>
              <a:buSzPts val="1800"/>
              <a:buNone/>
            </a:pPr>
            <a:r>
              <a:rPr b="1" lang="en" sz="1700">
                <a:solidFill>
                  <a:srgbClr val="0F172A"/>
                </a:solidFill>
              </a:rPr>
              <a:t>Over SAT Threshold</a:t>
            </a:r>
            <a:endParaRPr/>
          </a:p>
          <a:p>
            <a:pPr indent="0" lvl="0" marL="0" rtl="0" algn="l">
              <a:lnSpc>
                <a:spcPct val="115000"/>
              </a:lnSpc>
              <a:spcBef>
                <a:spcPts val="900"/>
              </a:spcBef>
              <a:spcAft>
                <a:spcPts val="0"/>
              </a:spcAft>
              <a:buSzPts val="1800"/>
              <a:buNone/>
            </a:pPr>
            <a:r>
              <a:rPr lang="en" sz="1400">
                <a:solidFill>
                  <a:srgbClr val="334155"/>
                </a:solidFill>
              </a:rPr>
              <a:t>For any contract over the Simplified Acquisition Threshold (SAT) (currently $350K).</a:t>
            </a:r>
            <a:endParaRPr/>
          </a:p>
        </p:txBody>
      </p:sp>
      <p:sp>
        <p:nvSpPr>
          <p:cNvPr id="307" name="Google Shape;307;p8"/>
          <p:cNvSpPr txBox="1"/>
          <p:nvPr>
            <p:ph idx="2" type="body"/>
          </p:nvPr>
        </p:nvSpPr>
        <p:spPr>
          <a:xfrm>
            <a:off x="6152083" y="1346917"/>
            <a:ext cx="2362353" cy="2844694"/>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2800">
                <a:solidFill>
                  <a:srgbClr val="4338CA"/>
                </a:solidFill>
              </a:rPr>
              <a:t>03</a:t>
            </a:r>
            <a:endParaRPr/>
          </a:p>
          <a:p>
            <a:pPr indent="0" lvl="0" marL="0" rtl="0" algn="l">
              <a:lnSpc>
                <a:spcPct val="115000"/>
              </a:lnSpc>
              <a:spcBef>
                <a:spcPts val="600"/>
              </a:spcBef>
              <a:spcAft>
                <a:spcPts val="0"/>
              </a:spcAft>
              <a:buSzPts val="1800"/>
              <a:buNone/>
            </a:pPr>
            <a:r>
              <a:rPr b="1" lang="en" sz="1600">
                <a:solidFill>
                  <a:srgbClr val="0F172A"/>
                </a:solidFill>
              </a:rPr>
              <a:t>Non-Commercial Orders</a:t>
            </a:r>
            <a:endParaRPr/>
          </a:p>
          <a:p>
            <a:pPr indent="0" lvl="0" marL="0" rtl="0" algn="l">
              <a:lnSpc>
                <a:spcPct val="115000"/>
              </a:lnSpc>
              <a:spcBef>
                <a:spcPts val="900"/>
              </a:spcBef>
              <a:spcAft>
                <a:spcPts val="0"/>
              </a:spcAft>
              <a:buSzPts val="1800"/>
              <a:buNone/>
            </a:pPr>
            <a:r>
              <a:rPr lang="en" sz="1300">
                <a:solidFill>
                  <a:srgbClr val="334155"/>
                </a:solidFill>
              </a:rPr>
              <a:t>For task and delivery orders over the SAT for non-commercial products and services.</a:t>
            </a:r>
            <a:endParaRPr/>
          </a:p>
          <a:p>
            <a:pPr indent="-228600" lvl="0" marL="457200" rtl="0" algn="l">
              <a:lnSpc>
                <a:spcPct val="115000"/>
              </a:lnSpc>
              <a:spcBef>
                <a:spcPts val="0"/>
              </a:spcBef>
              <a:spcAft>
                <a:spcPts val="0"/>
              </a:spcAft>
              <a:buSzPts val="1800"/>
              <a:buNone/>
            </a:pPr>
            <a:r>
              <a:t/>
            </a:r>
            <a:endParaRPr/>
          </a:p>
        </p:txBody>
      </p:sp>
      <p:sp>
        <p:nvSpPr>
          <p:cNvPr id="308" name="Google Shape;308;p8"/>
          <p:cNvSpPr txBox="1"/>
          <p:nvPr>
            <p:ph idx="12" type="sldNum"/>
          </p:nvPr>
        </p:nvSpPr>
        <p:spPr>
          <a:xfrm>
            <a:off x="8472458" y="4663217"/>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lang="en" sz="1000">
                <a:solidFill>
                  <a:srgbClr val="64748B"/>
                </a:solidFill>
                <a:latin typeface="Arial"/>
                <a:ea typeface="Arial"/>
                <a:cs typeface="Arial"/>
                <a:sym typeface="Arial"/>
              </a:rPr>
              <a:t>9</a:t>
            </a:r>
            <a:endParaRPr b="0" sz="1000">
              <a:solidFill>
                <a:srgbClr val="64748B"/>
              </a:solidFill>
              <a:latin typeface="Arial"/>
              <a:ea typeface="Arial"/>
              <a:cs typeface="Arial"/>
              <a:sym typeface="Arial"/>
            </a:endParaRPr>
          </a:p>
        </p:txBody>
      </p:sp>
      <p:sp>
        <p:nvSpPr>
          <p:cNvPr id="309" name="Google Shape;309;p8"/>
          <p:cNvSpPr txBox="1"/>
          <p:nvPr/>
        </p:nvSpPr>
        <p:spPr>
          <a:xfrm>
            <a:off x="571500" y="741100"/>
            <a:ext cx="7680900" cy="228600"/>
          </a:xfrm>
          <a:prstGeom prst="rect">
            <a:avLst/>
          </a:prstGeom>
          <a:solidFill>
            <a:srgbClr val="000000">
              <a:alpha val="0"/>
            </a:srgbClr>
          </a:solidFill>
          <a:ln>
            <a:noFill/>
          </a:ln>
        </p:spPr>
        <p:txBody>
          <a:bodyPr anchorCtr="0" anchor="ctr" bIns="91425" lIns="91425" spcFirstLastPara="1" rIns="91425" wrap="square" tIns="91425">
            <a:noAutofit/>
          </a:bodyPr>
          <a:lstStyle/>
          <a:p>
            <a:pPr indent="0" lvl="0" marL="0" rtl="0" algn="l">
              <a:spcBef>
                <a:spcPts val="0"/>
              </a:spcBef>
              <a:spcAft>
                <a:spcPts val="1000"/>
              </a:spcAft>
              <a:buClr>
                <a:schemeClr val="dk1"/>
              </a:buClr>
              <a:buSzPts val="3111"/>
              <a:buFont typeface="Arial"/>
              <a:buNone/>
            </a:pPr>
            <a:r>
              <a:rPr b="1" lang="en" sz="1300">
                <a:solidFill>
                  <a:srgbClr val="475569"/>
                </a:solidFill>
              </a:rPr>
              <a:t>IAW RFO FAR Part 10, agencies must now conduct market research in only three situations:</a:t>
            </a:r>
            <a:endParaRPr sz="1800">
              <a:solidFill>
                <a:schemeClr val="dk2"/>
              </a:solidFill>
            </a:endParaRPr>
          </a:p>
        </p:txBody>
      </p:sp>
      <p:sp>
        <p:nvSpPr>
          <p:cNvPr id="310" name="Google Shape;310;p8"/>
          <p:cNvSpPr txBox="1"/>
          <p:nvPr/>
        </p:nvSpPr>
        <p:spPr>
          <a:xfrm>
            <a:off x="571500" y="173675"/>
            <a:ext cx="7076100" cy="4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chemeClr val="dk1"/>
                </a:solidFill>
              </a:rPr>
              <a:t>WHEN IS MARKET RESEARCH REQUIRED?</a:t>
            </a:r>
            <a:endParaRPr b="1" sz="25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16" name="Google Shape;316;p9"/>
          <p:cNvSpPr txBox="1"/>
          <p:nvPr>
            <p:ph type="title"/>
          </p:nvPr>
        </p:nvSpPr>
        <p:spPr>
          <a:xfrm>
            <a:off x="571500" y="333375"/>
            <a:ext cx="8001000" cy="4287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400">
                <a:solidFill>
                  <a:srgbClr val="0F172A"/>
                </a:solidFill>
                <a:latin typeface="Arial"/>
                <a:ea typeface="Arial"/>
                <a:cs typeface="Arial"/>
                <a:sym typeface="Arial"/>
              </a:rPr>
              <a:t>COMMON MARKET RESEARCH OVERSIGHTS</a:t>
            </a:r>
            <a:endParaRPr b="1" sz="2400">
              <a:solidFill>
                <a:srgbClr val="0F172A"/>
              </a:solidFill>
              <a:latin typeface="Arial"/>
              <a:ea typeface="Arial"/>
              <a:cs typeface="Arial"/>
              <a:sym typeface="Arial"/>
            </a:endParaRPr>
          </a:p>
        </p:txBody>
      </p:sp>
      <p:sp>
        <p:nvSpPr>
          <p:cNvPr id="317" name="Google Shape;317;p9"/>
          <p:cNvSpPr txBox="1"/>
          <p:nvPr>
            <p:ph idx="12" type="sldNum"/>
          </p:nvPr>
        </p:nvSpPr>
        <p:spPr>
          <a:xfrm>
            <a:off x="8472459" y="4663221"/>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lang="en" sz="1000">
                <a:solidFill>
                  <a:srgbClr val="64748B"/>
                </a:solidFill>
                <a:latin typeface="Arial"/>
                <a:ea typeface="Arial"/>
                <a:cs typeface="Arial"/>
                <a:sym typeface="Arial"/>
              </a:rPr>
              <a:t>10</a:t>
            </a:r>
            <a:endParaRPr b="0" sz="1000">
              <a:solidFill>
                <a:srgbClr val="64748B"/>
              </a:solidFill>
              <a:latin typeface="Arial"/>
              <a:ea typeface="Arial"/>
              <a:cs typeface="Arial"/>
              <a:sym typeface="Arial"/>
            </a:endParaRPr>
          </a:p>
        </p:txBody>
      </p:sp>
      <p:grpSp>
        <p:nvGrpSpPr>
          <p:cNvPr id="318" name="Google Shape;318;p9"/>
          <p:cNvGrpSpPr/>
          <p:nvPr/>
        </p:nvGrpSpPr>
        <p:grpSpPr>
          <a:xfrm>
            <a:off x="571500" y="1095375"/>
            <a:ext cx="2514600" cy="1619100"/>
            <a:chOff x="0" y="0"/>
            <a:chExt cx="2514600" cy="1619100"/>
          </a:xfrm>
        </p:grpSpPr>
        <p:sp>
          <p:nvSpPr>
            <p:cNvPr id="319" name="Google Shape;319;p9"/>
            <p:cNvSpPr/>
            <p:nvPr/>
          </p:nvSpPr>
          <p:spPr>
            <a:xfrm>
              <a:off x="0" y="0"/>
              <a:ext cx="2514600" cy="1619100"/>
            </a:xfrm>
            <a:prstGeom prst="roundRect">
              <a:avLst>
                <a:gd fmla="val 7058"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9"/>
            <p:cNvSpPr/>
            <p:nvPr/>
          </p:nvSpPr>
          <p:spPr>
            <a:xfrm>
              <a:off x="0" y="0"/>
              <a:ext cx="2514600" cy="76200"/>
            </a:xfrm>
            <a:prstGeom prst="roundRect">
              <a:avLst>
                <a:gd fmla="val 50000" name="adj"/>
              </a:avLst>
            </a:prstGeom>
            <a:solidFill>
              <a:srgbClr val="E11D4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9"/>
            <p:cNvSpPr txBox="1"/>
            <p:nvPr/>
          </p:nvSpPr>
          <p:spPr>
            <a:xfrm>
              <a:off x="190500" y="190500"/>
              <a:ext cx="2133600" cy="12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Supporting Documentation</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Missing documentation – Who, What, Where, When, Why &amp; How</a:t>
              </a:r>
              <a:endParaRPr b="0" i="0" sz="1100" u="none" cap="none" strike="noStrike">
                <a:solidFill>
                  <a:srgbClr val="475569"/>
                </a:solidFill>
                <a:latin typeface="Arial"/>
                <a:ea typeface="Arial"/>
                <a:cs typeface="Arial"/>
                <a:sym typeface="Arial"/>
              </a:endParaRPr>
            </a:p>
          </p:txBody>
        </p:sp>
      </p:grpSp>
      <p:grpSp>
        <p:nvGrpSpPr>
          <p:cNvPr id="322" name="Google Shape;322;p9"/>
          <p:cNvGrpSpPr/>
          <p:nvPr/>
        </p:nvGrpSpPr>
        <p:grpSpPr>
          <a:xfrm>
            <a:off x="3314700" y="1095375"/>
            <a:ext cx="2514600" cy="1619100"/>
            <a:chOff x="0" y="0"/>
            <a:chExt cx="2514600" cy="1619100"/>
          </a:xfrm>
        </p:grpSpPr>
        <p:sp>
          <p:nvSpPr>
            <p:cNvPr id="323" name="Google Shape;323;p9"/>
            <p:cNvSpPr/>
            <p:nvPr/>
          </p:nvSpPr>
          <p:spPr>
            <a:xfrm>
              <a:off x="0" y="0"/>
              <a:ext cx="2514600" cy="1619100"/>
            </a:xfrm>
            <a:prstGeom prst="roundRect">
              <a:avLst>
                <a:gd fmla="val 7058"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9"/>
            <p:cNvSpPr/>
            <p:nvPr/>
          </p:nvSpPr>
          <p:spPr>
            <a:xfrm>
              <a:off x="0" y="0"/>
              <a:ext cx="2514600" cy="76200"/>
            </a:xfrm>
            <a:prstGeom prst="roundRect">
              <a:avLst>
                <a:gd fmla="val 50000" name="adj"/>
              </a:avLst>
            </a:prstGeom>
            <a:solidFill>
              <a:srgbClr val="E11D4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9"/>
            <p:cNvSpPr txBox="1"/>
            <p:nvPr/>
          </p:nvSpPr>
          <p:spPr>
            <a:xfrm>
              <a:off x="190500" y="190500"/>
              <a:ext cx="2133600" cy="12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Subjective Statements</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Relying on subjective claims or unsupported assumptions</a:t>
              </a:r>
              <a:endParaRPr b="0" i="0" sz="1100" u="none" cap="none" strike="noStrike">
                <a:solidFill>
                  <a:srgbClr val="475569"/>
                </a:solidFill>
                <a:latin typeface="Arial"/>
                <a:ea typeface="Arial"/>
                <a:cs typeface="Arial"/>
                <a:sym typeface="Arial"/>
              </a:endParaRPr>
            </a:p>
          </p:txBody>
        </p:sp>
      </p:grpSp>
      <p:grpSp>
        <p:nvGrpSpPr>
          <p:cNvPr id="326" name="Google Shape;326;p9"/>
          <p:cNvGrpSpPr/>
          <p:nvPr/>
        </p:nvGrpSpPr>
        <p:grpSpPr>
          <a:xfrm>
            <a:off x="6057900" y="1095375"/>
            <a:ext cx="2514600" cy="1619100"/>
            <a:chOff x="0" y="0"/>
            <a:chExt cx="2514600" cy="1619100"/>
          </a:xfrm>
        </p:grpSpPr>
        <p:sp>
          <p:nvSpPr>
            <p:cNvPr id="327" name="Google Shape;327;p9"/>
            <p:cNvSpPr/>
            <p:nvPr/>
          </p:nvSpPr>
          <p:spPr>
            <a:xfrm>
              <a:off x="0" y="0"/>
              <a:ext cx="2514600" cy="1619100"/>
            </a:xfrm>
            <a:prstGeom prst="roundRect">
              <a:avLst>
                <a:gd fmla="val 7058"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9"/>
            <p:cNvSpPr/>
            <p:nvPr/>
          </p:nvSpPr>
          <p:spPr>
            <a:xfrm>
              <a:off x="0" y="0"/>
              <a:ext cx="2514600" cy="76200"/>
            </a:xfrm>
            <a:prstGeom prst="roundRect">
              <a:avLst>
                <a:gd fmla="val 50000" name="adj"/>
              </a:avLst>
            </a:prstGeom>
            <a:solidFill>
              <a:srgbClr val="E11D4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9"/>
            <p:cNvSpPr txBox="1"/>
            <p:nvPr/>
          </p:nvSpPr>
          <p:spPr>
            <a:xfrm>
              <a:off x="190500" y="190500"/>
              <a:ext cx="2133600" cy="12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Outdated Data</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Using outdated market research instead of current market data</a:t>
              </a:r>
              <a:endParaRPr b="0" i="0" sz="1100" u="none" cap="none" strike="noStrike">
                <a:solidFill>
                  <a:srgbClr val="475569"/>
                </a:solidFill>
                <a:latin typeface="Arial"/>
                <a:ea typeface="Arial"/>
                <a:cs typeface="Arial"/>
                <a:sym typeface="Arial"/>
              </a:endParaRPr>
            </a:p>
          </p:txBody>
        </p:sp>
      </p:grpSp>
      <p:grpSp>
        <p:nvGrpSpPr>
          <p:cNvPr id="330" name="Google Shape;330;p9"/>
          <p:cNvGrpSpPr/>
          <p:nvPr/>
        </p:nvGrpSpPr>
        <p:grpSpPr>
          <a:xfrm>
            <a:off x="1285875" y="2905125"/>
            <a:ext cx="3143400" cy="1524000"/>
            <a:chOff x="0" y="0"/>
            <a:chExt cx="3143400" cy="1524000"/>
          </a:xfrm>
        </p:grpSpPr>
        <p:sp>
          <p:nvSpPr>
            <p:cNvPr id="331" name="Google Shape;331;p9"/>
            <p:cNvSpPr/>
            <p:nvPr/>
          </p:nvSpPr>
          <p:spPr>
            <a:xfrm>
              <a:off x="0" y="0"/>
              <a:ext cx="3143400" cy="1524000"/>
            </a:xfrm>
            <a:prstGeom prst="roundRect">
              <a:avLst>
                <a:gd fmla="val 750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9"/>
            <p:cNvSpPr/>
            <p:nvPr/>
          </p:nvSpPr>
          <p:spPr>
            <a:xfrm>
              <a:off x="0" y="0"/>
              <a:ext cx="31434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9"/>
            <p:cNvSpPr txBox="1"/>
            <p:nvPr/>
          </p:nvSpPr>
          <p:spPr>
            <a:xfrm>
              <a:off x="209550" y="190500"/>
              <a:ext cx="2724300" cy="1190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Small Business Considerations</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Not addressing small business considerations or socio-economic sources</a:t>
              </a:r>
              <a:endParaRPr b="0" i="0" sz="1100" u="none" cap="none" strike="noStrike">
                <a:solidFill>
                  <a:srgbClr val="475569"/>
                </a:solidFill>
                <a:latin typeface="Arial"/>
                <a:ea typeface="Arial"/>
                <a:cs typeface="Arial"/>
                <a:sym typeface="Arial"/>
              </a:endParaRPr>
            </a:p>
          </p:txBody>
        </p:sp>
      </p:grpSp>
      <p:grpSp>
        <p:nvGrpSpPr>
          <p:cNvPr id="334" name="Google Shape;334;p9"/>
          <p:cNvGrpSpPr/>
          <p:nvPr/>
        </p:nvGrpSpPr>
        <p:grpSpPr>
          <a:xfrm>
            <a:off x="4714875" y="2905125"/>
            <a:ext cx="3143400" cy="1524000"/>
            <a:chOff x="0" y="0"/>
            <a:chExt cx="3143400" cy="1524000"/>
          </a:xfrm>
        </p:grpSpPr>
        <p:sp>
          <p:nvSpPr>
            <p:cNvPr id="335" name="Google Shape;335;p9"/>
            <p:cNvSpPr/>
            <p:nvPr/>
          </p:nvSpPr>
          <p:spPr>
            <a:xfrm>
              <a:off x="0" y="0"/>
              <a:ext cx="3143400" cy="1524000"/>
            </a:xfrm>
            <a:prstGeom prst="roundRect">
              <a:avLst>
                <a:gd fmla="val 750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9"/>
            <p:cNvSpPr/>
            <p:nvPr/>
          </p:nvSpPr>
          <p:spPr>
            <a:xfrm>
              <a:off x="0" y="0"/>
              <a:ext cx="3143400" cy="762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9"/>
            <p:cNvSpPr txBox="1"/>
            <p:nvPr/>
          </p:nvSpPr>
          <p:spPr>
            <a:xfrm>
              <a:off x="209550" y="190500"/>
              <a:ext cx="2724300" cy="1190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Requirement Need</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Not explaining requirement need – “unique considerations”</a:t>
              </a:r>
              <a:endParaRPr b="0" i="0" sz="1100" u="none" cap="none" strike="noStrike">
                <a:solidFill>
                  <a:srgbClr val="475569"/>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p10"/>
          <p:cNvPicPr preferRelativeResize="0"/>
          <p:nvPr/>
        </p:nvPicPr>
        <p:blipFill rotWithShape="1">
          <a:blip r:embed="rId3">
            <a:alphaModFix/>
          </a:blip>
          <a:srcRect b="0" l="0" r="0" t="0"/>
          <a:stretch/>
        </p:blipFill>
        <p:spPr>
          <a:xfrm>
            <a:off x="0" y="86683"/>
            <a:ext cx="9144000" cy="5143500"/>
          </a:xfrm>
          <a:prstGeom prst="rect">
            <a:avLst/>
          </a:prstGeom>
          <a:noFill/>
          <a:ln>
            <a:noFill/>
          </a:ln>
        </p:spPr>
      </p:pic>
      <p:sp>
        <p:nvSpPr>
          <p:cNvPr id="343" name="Google Shape;343;p10"/>
          <p:cNvSpPr txBox="1"/>
          <p:nvPr>
            <p:ph type="title"/>
          </p:nvPr>
        </p:nvSpPr>
        <p:spPr>
          <a:xfrm>
            <a:off x="589678" y="232886"/>
            <a:ext cx="8520600" cy="5727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400">
                <a:solidFill>
                  <a:srgbClr val="0F172A"/>
                </a:solidFill>
                <a:latin typeface="Arial"/>
                <a:ea typeface="Arial"/>
                <a:cs typeface="Arial"/>
                <a:sym typeface="Arial"/>
              </a:rPr>
              <a:t>MINDSET &amp; APPROACH TO MARKET RESEARCH</a:t>
            </a:r>
            <a:endParaRPr b="1" sz="2400">
              <a:solidFill>
                <a:srgbClr val="0F172A"/>
              </a:solidFill>
              <a:latin typeface="Arial"/>
              <a:ea typeface="Arial"/>
              <a:cs typeface="Arial"/>
              <a:sym typeface="Arial"/>
            </a:endParaRPr>
          </a:p>
        </p:txBody>
      </p:sp>
      <p:grpSp>
        <p:nvGrpSpPr>
          <p:cNvPr id="344" name="Google Shape;344;p10"/>
          <p:cNvGrpSpPr/>
          <p:nvPr/>
        </p:nvGrpSpPr>
        <p:grpSpPr>
          <a:xfrm>
            <a:off x="600764" y="1047750"/>
            <a:ext cx="2514600" cy="1666800"/>
            <a:chOff x="0" y="0"/>
            <a:chExt cx="2514600" cy="1666800"/>
          </a:xfrm>
        </p:grpSpPr>
        <p:sp>
          <p:nvSpPr>
            <p:cNvPr id="345" name="Google Shape;345;p10"/>
            <p:cNvSpPr/>
            <p:nvPr/>
          </p:nvSpPr>
          <p:spPr>
            <a:xfrm>
              <a:off x="0" y="0"/>
              <a:ext cx="2514600" cy="1666800"/>
            </a:xfrm>
            <a:prstGeom prst="roundRect">
              <a:avLst>
                <a:gd fmla="val 68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10"/>
            <p:cNvSpPr/>
            <p:nvPr/>
          </p:nvSpPr>
          <p:spPr>
            <a:xfrm>
              <a:off x="0" y="0"/>
              <a:ext cx="2514600" cy="762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10"/>
            <p:cNvSpPr txBox="1"/>
            <p:nvPr/>
          </p:nvSpPr>
          <p:spPr>
            <a:xfrm>
              <a:off x="190500" y="171450"/>
              <a:ext cx="2133600" cy="135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348" name="Google Shape;348;p10"/>
          <p:cNvGrpSpPr/>
          <p:nvPr/>
        </p:nvGrpSpPr>
        <p:grpSpPr>
          <a:xfrm>
            <a:off x="3343964" y="1047750"/>
            <a:ext cx="2514600" cy="1666800"/>
            <a:chOff x="0" y="0"/>
            <a:chExt cx="2514600" cy="1666800"/>
          </a:xfrm>
        </p:grpSpPr>
        <p:sp>
          <p:nvSpPr>
            <p:cNvPr id="349" name="Google Shape;349;p10"/>
            <p:cNvSpPr/>
            <p:nvPr/>
          </p:nvSpPr>
          <p:spPr>
            <a:xfrm>
              <a:off x="0" y="0"/>
              <a:ext cx="2514600" cy="1666800"/>
            </a:xfrm>
            <a:prstGeom prst="roundRect">
              <a:avLst>
                <a:gd fmla="val 68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10"/>
            <p:cNvSpPr/>
            <p:nvPr/>
          </p:nvSpPr>
          <p:spPr>
            <a:xfrm>
              <a:off x="0" y="0"/>
              <a:ext cx="2514600" cy="762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0"/>
            <p:cNvSpPr txBox="1"/>
            <p:nvPr/>
          </p:nvSpPr>
          <p:spPr>
            <a:xfrm>
              <a:off x="190500" y="171450"/>
              <a:ext cx="2133600" cy="135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352" name="Google Shape;352;p10"/>
          <p:cNvGrpSpPr/>
          <p:nvPr/>
        </p:nvGrpSpPr>
        <p:grpSpPr>
          <a:xfrm>
            <a:off x="6087164" y="1047750"/>
            <a:ext cx="2514600" cy="1666800"/>
            <a:chOff x="0" y="0"/>
            <a:chExt cx="2514600" cy="1666800"/>
          </a:xfrm>
        </p:grpSpPr>
        <p:sp>
          <p:nvSpPr>
            <p:cNvPr id="353" name="Google Shape;353;p10"/>
            <p:cNvSpPr/>
            <p:nvPr/>
          </p:nvSpPr>
          <p:spPr>
            <a:xfrm>
              <a:off x="0" y="0"/>
              <a:ext cx="2514600" cy="1666800"/>
            </a:xfrm>
            <a:prstGeom prst="roundRect">
              <a:avLst>
                <a:gd fmla="val 68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10"/>
            <p:cNvSpPr/>
            <p:nvPr/>
          </p:nvSpPr>
          <p:spPr>
            <a:xfrm>
              <a:off x="0" y="0"/>
              <a:ext cx="2514600" cy="76200"/>
            </a:xfrm>
            <a:prstGeom prst="roundRect">
              <a:avLst>
                <a:gd fmla="val 50000" name="adj"/>
              </a:avLst>
            </a:prstGeom>
            <a:solidFill>
              <a:srgbClr val="4338CA"/>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0"/>
            <p:cNvSpPr txBox="1"/>
            <p:nvPr/>
          </p:nvSpPr>
          <p:spPr>
            <a:xfrm>
              <a:off x="190500" y="171450"/>
              <a:ext cx="2133600" cy="135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356" name="Google Shape;356;p10"/>
          <p:cNvGrpSpPr/>
          <p:nvPr/>
        </p:nvGrpSpPr>
        <p:grpSpPr>
          <a:xfrm>
            <a:off x="600764" y="2905125"/>
            <a:ext cx="2514600" cy="1666800"/>
            <a:chOff x="0" y="0"/>
            <a:chExt cx="2514600" cy="1666800"/>
          </a:xfrm>
        </p:grpSpPr>
        <p:sp>
          <p:nvSpPr>
            <p:cNvPr id="357" name="Google Shape;357;p10"/>
            <p:cNvSpPr/>
            <p:nvPr/>
          </p:nvSpPr>
          <p:spPr>
            <a:xfrm>
              <a:off x="0" y="0"/>
              <a:ext cx="2514600" cy="1666800"/>
            </a:xfrm>
            <a:prstGeom prst="roundRect">
              <a:avLst>
                <a:gd fmla="val 68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0"/>
            <p:cNvSpPr/>
            <p:nvPr/>
          </p:nvSpPr>
          <p:spPr>
            <a:xfrm>
              <a:off x="0" y="0"/>
              <a:ext cx="2514600" cy="76200"/>
            </a:xfrm>
            <a:prstGeom prst="roundRect">
              <a:avLst>
                <a:gd fmla="val 50000" name="adj"/>
              </a:avLst>
            </a:prstGeom>
            <a:solidFill>
              <a:srgbClr val="D97706"/>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10"/>
            <p:cNvSpPr txBox="1"/>
            <p:nvPr/>
          </p:nvSpPr>
          <p:spPr>
            <a:xfrm>
              <a:off x="190500" y="171450"/>
              <a:ext cx="2133600" cy="135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360" name="Google Shape;360;p10"/>
          <p:cNvGrpSpPr/>
          <p:nvPr/>
        </p:nvGrpSpPr>
        <p:grpSpPr>
          <a:xfrm>
            <a:off x="3343964" y="2905125"/>
            <a:ext cx="2514600" cy="1666800"/>
            <a:chOff x="0" y="0"/>
            <a:chExt cx="2514600" cy="1666800"/>
          </a:xfrm>
        </p:grpSpPr>
        <p:sp>
          <p:nvSpPr>
            <p:cNvPr id="361" name="Google Shape;361;p10"/>
            <p:cNvSpPr/>
            <p:nvPr/>
          </p:nvSpPr>
          <p:spPr>
            <a:xfrm>
              <a:off x="0" y="0"/>
              <a:ext cx="2514600" cy="1666800"/>
            </a:xfrm>
            <a:prstGeom prst="roundRect">
              <a:avLst>
                <a:gd fmla="val 68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0"/>
            <p:cNvSpPr/>
            <p:nvPr/>
          </p:nvSpPr>
          <p:spPr>
            <a:xfrm>
              <a:off x="0" y="0"/>
              <a:ext cx="2514600" cy="762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0"/>
            <p:cNvSpPr txBox="1"/>
            <p:nvPr/>
          </p:nvSpPr>
          <p:spPr>
            <a:xfrm>
              <a:off x="190500" y="171450"/>
              <a:ext cx="2133600" cy="135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364" name="Google Shape;364;p10"/>
          <p:cNvGrpSpPr/>
          <p:nvPr/>
        </p:nvGrpSpPr>
        <p:grpSpPr>
          <a:xfrm>
            <a:off x="6087164" y="2905125"/>
            <a:ext cx="2514600" cy="1666800"/>
            <a:chOff x="0" y="0"/>
            <a:chExt cx="2514600" cy="1666800"/>
          </a:xfrm>
        </p:grpSpPr>
        <p:sp>
          <p:nvSpPr>
            <p:cNvPr id="365" name="Google Shape;365;p10"/>
            <p:cNvSpPr/>
            <p:nvPr/>
          </p:nvSpPr>
          <p:spPr>
            <a:xfrm>
              <a:off x="0" y="0"/>
              <a:ext cx="2514600" cy="1666800"/>
            </a:xfrm>
            <a:prstGeom prst="roundRect">
              <a:avLst>
                <a:gd fmla="val 68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0"/>
            <p:cNvSpPr/>
            <p:nvPr/>
          </p:nvSpPr>
          <p:spPr>
            <a:xfrm>
              <a:off x="0" y="0"/>
              <a:ext cx="2514600" cy="76200"/>
            </a:xfrm>
            <a:prstGeom prst="roundRect">
              <a:avLst>
                <a:gd fmla="val 50000" name="adj"/>
              </a:avLst>
            </a:prstGeom>
            <a:solidFill>
              <a:srgbClr val="E11D4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10"/>
            <p:cNvSpPr txBox="1"/>
            <p:nvPr/>
          </p:nvSpPr>
          <p:spPr>
            <a:xfrm>
              <a:off x="190500" y="171450"/>
              <a:ext cx="2133600" cy="135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sp>
        <p:nvSpPr>
          <p:cNvPr id="368" name="Google Shape;368;p10"/>
          <p:cNvSpPr txBox="1"/>
          <p:nvPr>
            <p:ph idx="1" type="body"/>
          </p:nvPr>
        </p:nvSpPr>
        <p:spPr>
          <a:xfrm>
            <a:off x="695551" y="1207338"/>
            <a:ext cx="2347913" cy="1298575"/>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300">
                <a:solidFill>
                  <a:srgbClr val="0F172A"/>
                </a:solidFill>
              </a:rPr>
              <a:t>Assume SB Capability</a:t>
            </a:r>
            <a:endParaRPr/>
          </a:p>
          <a:p>
            <a:pPr indent="0" lvl="0" marL="0" rtl="0" algn="l">
              <a:lnSpc>
                <a:spcPct val="115000"/>
              </a:lnSpc>
              <a:spcBef>
                <a:spcPts val="450"/>
              </a:spcBef>
              <a:spcAft>
                <a:spcPts val="0"/>
              </a:spcAft>
              <a:buSzPts val="1800"/>
              <a:buNone/>
            </a:pPr>
            <a:r>
              <a:rPr lang="en" sz="1100">
                <a:solidFill>
                  <a:srgbClr val="334155"/>
                </a:solidFill>
              </a:rPr>
              <a:t>Assume Small Businesses can perform on the requirement.</a:t>
            </a:r>
            <a:endParaRPr/>
          </a:p>
          <a:p>
            <a:pPr indent="-228600" lvl="0" marL="457200" rtl="0" algn="l">
              <a:lnSpc>
                <a:spcPct val="115000"/>
              </a:lnSpc>
              <a:spcBef>
                <a:spcPts val="0"/>
              </a:spcBef>
              <a:spcAft>
                <a:spcPts val="0"/>
              </a:spcAft>
              <a:buSzPts val="1800"/>
              <a:buNone/>
            </a:pPr>
            <a:r>
              <a:t/>
            </a:r>
            <a:endParaRPr/>
          </a:p>
        </p:txBody>
      </p:sp>
      <p:sp>
        <p:nvSpPr>
          <p:cNvPr id="369" name="Google Shape;369;p10"/>
          <p:cNvSpPr txBox="1"/>
          <p:nvPr>
            <p:ph idx="3" type="body"/>
          </p:nvPr>
        </p:nvSpPr>
        <p:spPr>
          <a:xfrm>
            <a:off x="3450945" y="1204900"/>
            <a:ext cx="2347913" cy="1298575"/>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15000"/>
              </a:lnSpc>
              <a:spcBef>
                <a:spcPts val="0"/>
              </a:spcBef>
              <a:spcAft>
                <a:spcPts val="0"/>
              </a:spcAft>
              <a:buSzPct val="137143"/>
              <a:buNone/>
            </a:pPr>
            <a:r>
              <a:rPr b="1" lang="en" sz="2100">
                <a:solidFill>
                  <a:srgbClr val="0F172A"/>
                </a:solidFill>
              </a:rPr>
              <a:t>Use Current Information</a:t>
            </a:r>
            <a:endParaRPr/>
          </a:p>
          <a:p>
            <a:pPr indent="0" lvl="0" marL="0" rtl="0" algn="l">
              <a:lnSpc>
                <a:spcPct val="115000"/>
              </a:lnSpc>
              <a:spcBef>
                <a:spcPts val="450"/>
              </a:spcBef>
              <a:spcAft>
                <a:spcPts val="0"/>
              </a:spcAft>
              <a:buSzPct val="160000"/>
              <a:buNone/>
            </a:pPr>
            <a:r>
              <a:rPr lang="en">
                <a:solidFill>
                  <a:srgbClr val="334155"/>
                </a:solidFill>
              </a:rPr>
              <a:t>Use CURRENT market research information and check real-time market conditions.</a:t>
            </a:r>
            <a:endParaRPr/>
          </a:p>
        </p:txBody>
      </p:sp>
      <p:sp>
        <p:nvSpPr>
          <p:cNvPr id="370" name="Google Shape;370;p10"/>
          <p:cNvSpPr txBox="1"/>
          <p:nvPr>
            <p:ph idx="2" type="body"/>
          </p:nvPr>
        </p:nvSpPr>
        <p:spPr>
          <a:xfrm>
            <a:off x="6202676" y="1206120"/>
            <a:ext cx="2347913" cy="1298575"/>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300">
                <a:solidFill>
                  <a:srgbClr val="0F172A"/>
                </a:solidFill>
              </a:rPr>
              <a:t>Challenge Past Strategies</a:t>
            </a:r>
            <a:endParaRPr/>
          </a:p>
          <a:p>
            <a:pPr indent="0" lvl="0" marL="0" rtl="0" algn="l">
              <a:lnSpc>
                <a:spcPct val="115000"/>
              </a:lnSpc>
              <a:spcBef>
                <a:spcPts val="450"/>
              </a:spcBef>
              <a:spcAft>
                <a:spcPts val="0"/>
              </a:spcAft>
              <a:buSzPts val="1800"/>
              <a:buNone/>
            </a:pPr>
            <a:r>
              <a:rPr lang="en" sz="1100">
                <a:solidFill>
                  <a:srgbClr val="334155"/>
                </a:solidFill>
              </a:rPr>
              <a:t>Don’t just repeat a past acquisition strategy without checking current conditions</a:t>
            </a:r>
            <a:r>
              <a:rPr lang="en" sz="1300">
                <a:solidFill>
                  <a:srgbClr val="334155"/>
                </a:solidFill>
              </a:rPr>
              <a:t>.</a:t>
            </a:r>
            <a:endParaRPr/>
          </a:p>
        </p:txBody>
      </p:sp>
      <p:sp>
        <p:nvSpPr>
          <p:cNvPr id="371" name="Google Shape;371;p10"/>
          <p:cNvSpPr txBox="1"/>
          <p:nvPr>
            <p:ph idx="4" type="body"/>
          </p:nvPr>
        </p:nvSpPr>
        <p:spPr>
          <a:xfrm>
            <a:off x="657760" y="3203167"/>
            <a:ext cx="2347913" cy="1298575"/>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300">
                <a:solidFill>
                  <a:srgbClr val="0F172A"/>
                </a:solidFill>
              </a:rPr>
              <a:t>Reject "Large-Only" Bias</a:t>
            </a:r>
            <a:endParaRPr/>
          </a:p>
          <a:p>
            <a:pPr indent="0" lvl="0" marL="0" rtl="0" algn="l">
              <a:lnSpc>
                <a:spcPct val="115000"/>
              </a:lnSpc>
              <a:spcBef>
                <a:spcPts val="300"/>
              </a:spcBef>
              <a:spcAft>
                <a:spcPts val="0"/>
              </a:spcAft>
              <a:buSzPts val="1800"/>
              <a:buNone/>
            </a:pPr>
            <a:r>
              <a:rPr lang="en" sz="1100">
                <a:solidFill>
                  <a:srgbClr val="334155"/>
                </a:solidFill>
              </a:rPr>
              <a:t>Do not assume that “only Large Businesses can do it.”</a:t>
            </a:r>
            <a:endParaRPr/>
          </a:p>
          <a:p>
            <a:pPr indent="-228600" lvl="0" marL="457200" rtl="0" algn="l">
              <a:lnSpc>
                <a:spcPct val="115000"/>
              </a:lnSpc>
              <a:spcBef>
                <a:spcPts val="0"/>
              </a:spcBef>
              <a:spcAft>
                <a:spcPts val="0"/>
              </a:spcAft>
              <a:buSzPts val="1800"/>
              <a:buNone/>
            </a:pPr>
            <a:r>
              <a:t/>
            </a:r>
            <a:endParaRPr/>
          </a:p>
        </p:txBody>
      </p:sp>
      <p:sp>
        <p:nvSpPr>
          <p:cNvPr id="372" name="Google Shape;372;p10"/>
          <p:cNvSpPr txBox="1"/>
          <p:nvPr>
            <p:ph idx="6" type="body"/>
          </p:nvPr>
        </p:nvSpPr>
        <p:spPr>
          <a:xfrm>
            <a:off x="3471670" y="3134893"/>
            <a:ext cx="2347913" cy="1298575"/>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400">
                <a:solidFill>
                  <a:srgbClr val="0F172A"/>
                </a:solidFill>
              </a:rPr>
              <a:t>Small Business Friendly</a:t>
            </a:r>
            <a:endParaRPr/>
          </a:p>
          <a:p>
            <a:pPr indent="0" lvl="0" marL="0" rtl="0" algn="l">
              <a:lnSpc>
                <a:spcPct val="115000"/>
              </a:lnSpc>
              <a:spcBef>
                <a:spcPts val="450"/>
              </a:spcBef>
              <a:spcAft>
                <a:spcPts val="0"/>
              </a:spcAft>
              <a:buSzPts val="1800"/>
              <a:buNone/>
            </a:pPr>
            <a:r>
              <a:rPr lang="en" sz="1200">
                <a:solidFill>
                  <a:srgbClr val="334155"/>
                </a:solidFill>
              </a:rPr>
              <a:t>Try related NAICS codes and include SBs with smaller or similar project experience.</a:t>
            </a:r>
            <a:endParaRPr/>
          </a:p>
        </p:txBody>
      </p:sp>
      <p:sp>
        <p:nvSpPr>
          <p:cNvPr id="373" name="Google Shape;373;p10"/>
          <p:cNvSpPr txBox="1"/>
          <p:nvPr>
            <p:ph idx="5" type="body"/>
          </p:nvPr>
        </p:nvSpPr>
        <p:spPr>
          <a:xfrm>
            <a:off x="6223401" y="3121484"/>
            <a:ext cx="2347913" cy="1298575"/>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15000"/>
              </a:lnSpc>
              <a:spcBef>
                <a:spcPts val="0"/>
              </a:spcBef>
              <a:spcAft>
                <a:spcPts val="0"/>
              </a:spcAft>
              <a:buSzPct val="137143"/>
              <a:buNone/>
            </a:pPr>
            <a:r>
              <a:rPr b="1" lang="en" sz="2100">
                <a:solidFill>
                  <a:srgbClr val="0F172A"/>
                </a:solidFill>
              </a:rPr>
              <a:t>Expand Research Landscape</a:t>
            </a:r>
            <a:endParaRPr/>
          </a:p>
          <a:p>
            <a:pPr indent="0" lvl="0" marL="0" rtl="0" algn="l">
              <a:lnSpc>
                <a:spcPct val="115000"/>
              </a:lnSpc>
              <a:spcBef>
                <a:spcPts val="450"/>
              </a:spcBef>
              <a:spcAft>
                <a:spcPts val="0"/>
              </a:spcAft>
              <a:buSzPct val="160000"/>
              <a:buNone/>
            </a:pPr>
            <a:r>
              <a:rPr lang="en">
                <a:solidFill>
                  <a:srgbClr val="334155"/>
                </a:solidFill>
              </a:rPr>
              <a:t>Email known sources, chambers, APEX Accelerators, and agencies across all levels.</a:t>
            </a:r>
            <a:endParaRPr/>
          </a:p>
          <a:p>
            <a:pPr indent="-228600" lvl="0" marL="457200" rtl="0" algn="l">
              <a:lnSpc>
                <a:spcPct val="115000"/>
              </a:lnSpc>
              <a:spcBef>
                <a:spcPts val="0"/>
              </a:spcBef>
              <a:spcAft>
                <a:spcPts val="0"/>
              </a:spcAft>
              <a:buSzPct val="160000"/>
              <a:buNone/>
            </a:pPr>
            <a:r>
              <a:t/>
            </a:r>
            <a:endParaRPr/>
          </a:p>
        </p:txBody>
      </p:sp>
      <p:sp>
        <p:nvSpPr>
          <p:cNvPr id="374" name="Google Shape;374;p10"/>
          <p:cNvSpPr txBox="1"/>
          <p:nvPr>
            <p:ph idx="12" type="sldNum"/>
          </p:nvPr>
        </p:nvSpPr>
        <p:spPr>
          <a:xfrm>
            <a:off x="8472458" y="4663217"/>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lang="en" sz="1000">
                <a:solidFill>
                  <a:srgbClr val="64748B"/>
                </a:solidFill>
                <a:latin typeface="Arial"/>
                <a:ea typeface="Arial"/>
                <a:cs typeface="Arial"/>
                <a:sym typeface="Arial"/>
              </a:rPr>
              <a:t>11</a:t>
            </a:r>
            <a:endParaRPr b="0" sz="1000">
              <a:solidFill>
                <a:srgbClr val="64748B"/>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1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80" name="Google Shape;380;p11"/>
          <p:cNvSpPr txBox="1"/>
          <p:nvPr>
            <p:ph type="title"/>
          </p:nvPr>
        </p:nvSpPr>
        <p:spPr>
          <a:xfrm>
            <a:off x="523875" y="238125"/>
            <a:ext cx="8096400" cy="4287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0F172A"/>
                </a:solidFill>
                <a:latin typeface="Arial"/>
                <a:ea typeface="Arial"/>
                <a:cs typeface="Arial"/>
                <a:sym typeface="Arial"/>
              </a:rPr>
              <a:t>HOW TO DOCUMENT MARKET RESEARCH?</a:t>
            </a:r>
            <a:endParaRPr b="1" i="0" sz="2200">
              <a:solidFill>
                <a:srgbClr val="0F172A"/>
              </a:solidFill>
              <a:latin typeface="Arial"/>
              <a:ea typeface="Arial"/>
              <a:cs typeface="Arial"/>
              <a:sym typeface="Arial"/>
            </a:endParaRPr>
          </a:p>
        </p:txBody>
      </p:sp>
      <p:sp>
        <p:nvSpPr>
          <p:cNvPr id="381" name="Google Shape;381;p11"/>
          <p:cNvSpPr txBox="1"/>
          <p:nvPr>
            <p:ph idx="12" type="sldNum"/>
          </p:nvPr>
        </p:nvSpPr>
        <p:spPr>
          <a:xfrm>
            <a:off x="8472459" y="4663221"/>
            <a:ext cx="548700" cy="3936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r">
              <a:lnSpc>
                <a:spcPct val="100000"/>
              </a:lnSpc>
              <a:spcBef>
                <a:spcPts val="0"/>
              </a:spcBef>
              <a:spcAft>
                <a:spcPts val="0"/>
              </a:spcAft>
              <a:buSzPts val="1000"/>
              <a:buNone/>
            </a:pPr>
            <a:r>
              <a:rPr b="0" i="0" lang="en" sz="1000">
                <a:solidFill>
                  <a:srgbClr val="64748B"/>
                </a:solidFill>
                <a:latin typeface="Arial"/>
                <a:ea typeface="Arial"/>
                <a:cs typeface="Arial"/>
                <a:sym typeface="Arial"/>
              </a:rPr>
              <a:t>11</a:t>
            </a:r>
            <a:endParaRPr b="0" i="0" sz="1000">
              <a:solidFill>
                <a:srgbClr val="64748B"/>
              </a:solidFill>
              <a:latin typeface="Arial"/>
              <a:ea typeface="Arial"/>
              <a:cs typeface="Arial"/>
              <a:sym typeface="Arial"/>
            </a:endParaRPr>
          </a:p>
        </p:txBody>
      </p:sp>
      <p:grpSp>
        <p:nvGrpSpPr>
          <p:cNvPr id="382" name="Google Shape;382;p11"/>
          <p:cNvGrpSpPr/>
          <p:nvPr/>
        </p:nvGrpSpPr>
        <p:grpSpPr>
          <a:xfrm>
            <a:off x="523875" y="809625"/>
            <a:ext cx="2514600" cy="1143000"/>
            <a:chOff x="0" y="0"/>
            <a:chExt cx="2514600" cy="1143000"/>
          </a:xfrm>
        </p:grpSpPr>
        <p:sp>
          <p:nvSpPr>
            <p:cNvPr id="383" name="Google Shape;383;p11"/>
            <p:cNvSpPr/>
            <p:nvPr/>
          </p:nvSpPr>
          <p:spPr>
            <a:xfrm>
              <a:off x="0" y="0"/>
              <a:ext cx="25146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1"/>
            <p:cNvSpPr/>
            <p:nvPr/>
          </p:nvSpPr>
          <p:spPr>
            <a:xfrm>
              <a:off x="0" y="0"/>
              <a:ext cx="2514600" cy="57300"/>
            </a:xfrm>
            <a:prstGeom prst="roundRect">
              <a:avLst>
                <a:gd fmla="val 5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1"/>
            <p:cNvSpPr txBox="1"/>
            <p:nvPr/>
          </p:nvSpPr>
          <p:spPr>
            <a:xfrm>
              <a:off x="152400" y="133350"/>
              <a:ext cx="22098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1E40AF"/>
                  </a:solidFill>
                  <a:latin typeface="Arial"/>
                  <a:ea typeface="Arial"/>
                  <a:cs typeface="Arial"/>
                  <a:sym typeface="Arial"/>
                </a:rPr>
                <a:t>1. Applicable Authorities</a:t>
              </a:r>
              <a:endParaRPr b="1" i="0" sz="1200" u="none" cap="none" strike="noStrike">
                <a:solidFill>
                  <a:srgbClr val="1E40AF"/>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334155"/>
                  </a:solidFill>
                  <a:latin typeface="Arial"/>
                  <a:ea typeface="Arial"/>
                  <a:cs typeface="Arial"/>
                  <a:sym typeface="Arial"/>
                </a:rPr>
                <a:t>FAR, CFR, Directives, etc.</a:t>
              </a:r>
              <a:endParaRPr b="0" i="0" sz="1050" u="none" cap="none" strike="noStrike">
                <a:solidFill>
                  <a:srgbClr val="334155"/>
                </a:solidFill>
                <a:latin typeface="Arial"/>
                <a:ea typeface="Arial"/>
                <a:cs typeface="Arial"/>
                <a:sym typeface="Arial"/>
              </a:endParaRPr>
            </a:p>
          </p:txBody>
        </p:sp>
      </p:grpSp>
      <p:grpSp>
        <p:nvGrpSpPr>
          <p:cNvPr id="386" name="Google Shape;386;p11"/>
          <p:cNvGrpSpPr/>
          <p:nvPr/>
        </p:nvGrpSpPr>
        <p:grpSpPr>
          <a:xfrm>
            <a:off x="3314700" y="809625"/>
            <a:ext cx="2514600" cy="1143000"/>
            <a:chOff x="0" y="0"/>
            <a:chExt cx="2514600" cy="1143000"/>
          </a:xfrm>
        </p:grpSpPr>
        <p:sp>
          <p:nvSpPr>
            <p:cNvPr id="387" name="Google Shape;387;p11"/>
            <p:cNvSpPr/>
            <p:nvPr/>
          </p:nvSpPr>
          <p:spPr>
            <a:xfrm>
              <a:off x="0" y="0"/>
              <a:ext cx="25146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1"/>
            <p:cNvSpPr/>
            <p:nvPr/>
          </p:nvSpPr>
          <p:spPr>
            <a:xfrm>
              <a:off x="0" y="0"/>
              <a:ext cx="2514600" cy="573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1"/>
            <p:cNvSpPr txBox="1"/>
            <p:nvPr/>
          </p:nvSpPr>
          <p:spPr>
            <a:xfrm>
              <a:off x="152400" y="133350"/>
              <a:ext cx="22098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284C7"/>
                  </a:solidFill>
                  <a:latin typeface="Arial"/>
                  <a:ea typeface="Arial"/>
                  <a:cs typeface="Arial"/>
                  <a:sym typeface="Arial"/>
                </a:rPr>
                <a:t>2. Acquisition Background</a:t>
              </a:r>
              <a:endParaRPr b="1" i="0" sz="1200" u="none" cap="none" strike="noStrike">
                <a:solidFill>
                  <a:srgbClr val="0284C7"/>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334155"/>
                  </a:solidFill>
                  <a:latin typeface="Arial"/>
                  <a:ea typeface="Arial"/>
                  <a:cs typeface="Arial"/>
                  <a:sym typeface="Arial"/>
                </a:rPr>
                <a:t>Include past procurement history if necessary.</a:t>
              </a:r>
              <a:endParaRPr b="0" i="0" sz="1050" u="none" cap="none" strike="noStrike">
                <a:solidFill>
                  <a:srgbClr val="334155"/>
                </a:solidFill>
                <a:latin typeface="Arial"/>
                <a:ea typeface="Arial"/>
                <a:cs typeface="Arial"/>
                <a:sym typeface="Arial"/>
              </a:endParaRPr>
            </a:p>
          </p:txBody>
        </p:sp>
      </p:grpSp>
      <p:grpSp>
        <p:nvGrpSpPr>
          <p:cNvPr id="390" name="Google Shape;390;p11"/>
          <p:cNvGrpSpPr/>
          <p:nvPr/>
        </p:nvGrpSpPr>
        <p:grpSpPr>
          <a:xfrm>
            <a:off x="6057900" y="809625"/>
            <a:ext cx="2514600" cy="1143000"/>
            <a:chOff x="0" y="0"/>
            <a:chExt cx="2514600" cy="1143000"/>
          </a:xfrm>
        </p:grpSpPr>
        <p:sp>
          <p:nvSpPr>
            <p:cNvPr id="391" name="Google Shape;391;p11"/>
            <p:cNvSpPr/>
            <p:nvPr/>
          </p:nvSpPr>
          <p:spPr>
            <a:xfrm>
              <a:off x="0" y="0"/>
              <a:ext cx="25146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1"/>
            <p:cNvSpPr/>
            <p:nvPr/>
          </p:nvSpPr>
          <p:spPr>
            <a:xfrm>
              <a:off x="0" y="0"/>
              <a:ext cx="2514600" cy="57300"/>
            </a:xfrm>
            <a:prstGeom prst="roundRect">
              <a:avLst>
                <a:gd fmla="val 50000" name="adj"/>
              </a:avLst>
            </a:prstGeom>
            <a:solidFill>
              <a:srgbClr val="0F766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1"/>
            <p:cNvSpPr txBox="1"/>
            <p:nvPr/>
          </p:nvSpPr>
          <p:spPr>
            <a:xfrm>
              <a:off x="152400" y="133350"/>
              <a:ext cx="22098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F766E"/>
                  </a:solidFill>
                  <a:latin typeface="Arial"/>
                  <a:ea typeface="Arial"/>
                  <a:cs typeface="Arial"/>
                  <a:sym typeface="Arial"/>
                </a:rPr>
                <a:t>3. Description of Product/Services</a:t>
              </a:r>
              <a:endParaRPr b="1" i="0" sz="1200" u="none" cap="none" strike="noStrike">
                <a:solidFill>
                  <a:srgbClr val="0F766E"/>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334155"/>
                  </a:solidFill>
                  <a:latin typeface="Arial"/>
                  <a:ea typeface="Arial"/>
                  <a:cs typeface="Arial"/>
                  <a:sym typeface="Arial"/>
                </a:rPr>
                <a:t>Clearly define what you are procuring.</a:t>
              </a:r>
              <a:endParaRPr b="0" i="0" sz="1050" u="none" cap="none" strike="noStrike">
                <a:solidFill>
                  <a:srgbClr val="334155"/>
                </a:solidFill>
                <a:latin typeface="Arial"/>
                <a:ea typeface="Arial"/>
                <a:cs typeface="Arial"/>
                <a:sym typeface="Arial"/>
              </a:endParaRPr>
            </a:p>
          </p:txBody>
        </p:sp>
      </p:grpSp>
      <p:grpSp>
        <p:nvGrpSpPr>
          <p:cNvPr id="394" name="Google Shape;394;p11"/>
          <p:cNvGrpSpPr/>
          <p:nvPr/>
        </p:nvGrpSpPr>
        <p:grpSpPr>
          <a:xfrm>
            <a:off x="523875" y="2095500"/>
            <a:ext cx="2514600" cy="1190700"/>
            <a:chOff x="0" y="0"/>
            <a:chExt cx="2514600" cy="1190700"/>
          </a:xfrm>
        </p:grpSpPr>
        <p:sp>
          <p:nvSpPr>
            <p:cNvPr id="395" name="Google Shape;395;p11"/>
            <p:cNvSpPr/>
            <p:nvPr/>
          </p:nvSpPr>
          <p:spPr>
            <a:xfrm>
              <a:off x="0" y="0"/>
              <a:ext cx="2514600" cy="1190700"/>
            </a:xfrm>
            <a:prstGeom prst="roundRect">
              <a:avLst>
                <a:gd fmla="val 640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11"/>
            <p:cNvSpPr/>
            <p:nvPr/>
          </p:nvSpPr>
          <p:spPr>
            <a:xfrm>
              <a:off x="0" y="0"/>
              <a:ext cx="2514600" cy="57300"/>
            </a:xfrm>
            <a:prstGeom prst="roundRect">
              <a:avLst>
                <a:gd fmla="val 50000" name="adj"/>
              </a:avLst>
            </a:prstGeom>
            <a:solidFill>
              <a:srgbClr val="D97706"/>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1"/>
            <p:cNvSpPr txBox="1"/>
            <p:nvPr/>
          </p:nvSpPr>
          <p:spPr>
            <a:xfrm>
              <a:off x="152400" y="133350"/>
              <a:ext cx="2209800" cy="96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D97706"/>
                  </a:solidFill>
                  <a:latin typeface="Arial"/>
                  <a:ea typeface="Arial"/>
                  <a:cs typeface="Arial"/>
                  <a:sym typeface="Arial"/>
                </a:rPr>
                <a:t>4. Research Efforts / Activities</a:t>
              </a:r>
              <a:endParaRPr b="1" i="0" sz="1200" u="none" cap="none" strike="noStrike">
                <a:solidFill>
                  <a:srgbClr val="D97706"/>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334155"/>
                  </a:solidFill>
                  <a:latin typeface="Arial"/>
                  <a:ea typeface="Arial"/>
                  <a:cs typeface="Arial"/>
                  <a:sym typeface="Arial"/>
                </a:rPr>
                <a:t>Sites, databases, platforms, postings, outreach, industry days, meetings, etc.</a:t>
              </a:r>
              <a:endParaRPr b="0" i="0" sz="1050" u="none" cap="none" strike="noStrike">
                <a:solidFill>
                  <a:srgbClr val="334155"/>
                </a:solidFill>
                <a:latin typeface="Arial"/>
                <a:ea typeface="Arial"/>
                <a:cs typeface="Arial"/>
                <a:sym typeface="Arial"/>
              </a:endParaRPr>
            </a:p>
          </p:txBody>
        </p:sp>
      </p:grpSp>
      <p:grpSp>
        <p:nvGrpSpPr>
          <p:cNvPr id="398" name="Google Shape;398;p11"/>
          <p:cNvGrpSpPr/>
          <p:nvPr/>
        </p:nvGrpSpPr>
        <p:grpSpPr>
          <a:xfrm>
            <a:off x="3314700" y="2095500"/>
            <a:ext cx="2514600" cy="1190700"/>
            <a:chOff x="0" y="0"/>
            <a:chExt cx="2514600" cy="1190700"/>
          </a:xfrm>
        </p:grpSpPr>
        <p:sp>
          <p:nvSpPr>
            <p:cNvPr id="399" name="Google Shape;399;p11"/>
            <p:cNvSpPr/>
            <p:nvPr/>
          </p:nvSpPr>
          <p:spPr>
            <a:xfrm>
              <a:off x="0" y="0"/>
              <a:ext cx="2514600" cy="1190700"/>
            </a:xfrm>
            <a:prstGeom prst="roundRect">
              <a:avLst>
                <a:gd fmla="val 640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1"/>
            <p:cNvSpPr/>
            <p:nvPr/>
          </p:nvSpPr>
          <p:spPr>
            <a:xfrm>
              <a:off x="0" y="0"/>
              <a:ext cx="25146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11"/>
            <p:cNvSpPr txBox="1"/>
            <p:nvPr/>
          </p:nvSpPr>
          <p:spPr>
            <a:xfrm>
              <a:off x="152400" y="133350"/>
              <a:ext cx="2209800" cy="96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2563EB"/>
                  </a:solidFill>
                  <a:latin typeface="Arial"/>
                  <a:ea typeface="Arial"/>
                  <a:cs typeface="Arial"/>
                  <a:sym typeface="Arial"/>
                </a:rPr>
                <a:t>5. Small Business Considerations</a:t>
              </a:r>
              <a:endParaRPr b="1" i="0" sz="1200" u="none" cap="none" strike="noStrike">
                <a:solidFill>
                  <a:srgbClr val="2563EB"/>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334155"/>
                  </a:solidFill>
                  <a:latin typeface="Arial"/>
                  <a:ea typeface="Arial"/>
                  <a:cs typeface="Arial"/>
                  <a:sym typeface="Arial"/>
                </a:rPr>
                <a:t>Availability of small businesses or socio-economic small businesses.</a:t>
              </a:r>
              <a:endParaRPr b="0" i="0" sz="1050" u="none" cap="none" strike="noStrike">
                <a:solidFill>
                  <a:srgbClr val="334155"/>
                </a:solidFill>
                <a:latin typeface="Arial"/>
                <a:ea typeface="Arial"/>
                <a:cs typeface="Arial"/>
                <a:sym typeface="Arial"/>
              </a:endParaRPr>
            </a:p>
          </p:txBody>
        </p:sp>
      </p:grpSp>
      <p:grpSp>
        <p:nvGrpSpPr>
          <p:cNvPr id="402" name="Google Shape;402;p11"/>
          <p:cNvGrpSpPr/>
          <p:nvPr/>
        </p:nvGrpSpPr>
        <p:grpSpPr>
          <a:xfrm>
            <a:off x="6057900" y="2095500"/>
            <a:ext cx="2514600" cy="1190700"/>
            <a:chOff x="0" y="0"/>
            <a:chExt cx="2514600" cy="1190700"/>
          </a:xfrm>
        </p:grpSpPr>
        <p:sp>
          <p:nvSpPr>
            <p:cNvPr id="403" name="Google Shape;403;p11"/>
            <p:cNvSpPr/>
            <p:nvPr/>
          </p:nvSpPr>
          <p:spPr>
            <a:xfrm>
              <a:off x="0" y="0"/>
              <a:ext cx="2514600" cy="1190700"/>
            </a:xfrm>
            <a:prstGeom prst="roundRect">
              <a:avLst>
                <a:gd fmla="val 640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1"/>
            <p:cNvSpPr/>
            <p:nvPr/>
          </p:nvSpPr>
          <p:spPr>
            <a:xfrm>
              <a:off x="0" y="0"/>
              <a:ext cx="2514600" cy="57300"/>
            </a:xfrm>
            <a:prstGeom prst="roundRect">
              <a:avLst>
                <a:gd fmla="val 50000" name="adj"/>
              </a:avLst>
            </a:prstGeom>
            <a:solidFill>
              <a:srgbClr val="4338CA"/>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11"/>
            <p:cNvSpPr txBox="1"/>
            <p:nvPr/>
          </p:nvSpPr>
          <p:spPr>
            <a:xfrm>
              <a:off x="152400" y="133350"/>
              <a:ext cx="2209800" cy="96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4338CA"/>
                  </a:solidFill>
                  <a:latin typeface="Arial"/>
                  <a:ea typeface="Arial"/>
                  <a:cs typeface="Arial"/>
                  <a:sym typeface="Arial"/>
                </a:rPr>
                <a:t>6. Analysis of Findings</a:t>
              </a:r>
              <a:endParaRPr b="1" i="0" sz="1200" u="none" cap="none" strike="noStrike">
                <a:solidFill>
                  <a:srgbClr val="4338CA"/>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334155"/>
                  </a:solidFill>
                  <a:latin typeface="Arial"/>
                  <a:ea typeface="Arial"/>
                  <a:cs typeface="Arial"/>
                  <a:sym typeface="Arial"/>
                </a:rPr>
                <a:t>Breakdowns by capacity, experience, bonding, qualifications, quality, etc.</a:t>
              </a:r>
              <a:endParaRPr b="0" i="0" sz="1050" u="none" cap="none" strike="noStrike">
                <a:solidFill>
                  <a:srgbClr val="334155"/>
                </a:solidFill>
                <a:latin typeface="Arial"/>
                <a:ea typeface="Arial"/>
                <a:cs typeface="Arial"/>
                <a:sym typeface="Arial"/>
              </a:endParaRPr>
            </a:p>
          </p:txBody>
        </p:sp>
      </p:grpSp>
      <p:grpSp>
        <p:nvGrpSpPr>
          <p:cNvPr id="406" name="Google Shape;406;p11"/>
          <p:cNvGrpSpPr/>
          <p:nvPr/>
        </p:nvGrpSpPr>
        <p:grpSpPr>
          <a:xfrm>
            <a:off x="523875" y="3429000"/>
            <a:ext cx="8048700" cy="1047900"/>
            <a:chOff x="0" y="0"/>
            <a:chExt cx="8048700" cy="1047900"/>
          </a:xfrm>
        </p:grpSpPr>
        <p:sp>
          <p:nvSpPr>
            <p:cNvPr id="407" name="Google Shape;407;p11"/>
            <p:cNvSpPr/>
            <p:nvPr/>
          </p:nvSpPr>
          <p:spPr>
            <a:xfrm>
              <a:off x="0" y="0"/>
              <a:ext cx="8048700" cy="1047900"/>
            </a:xfrm>
            <a:prstGeom prst="roundRect">
              <a:avLst>
                <a:gd fmla="val 7272"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1"/>
            <p:cNvSpPr/>
            <p:nvPr/>
          </p:nvSpPr>
          <p:spPr>
            <a:xfrm>
              <a:off x="0" y="0"/>
              <a:ext cx="57300" cy="1047900"/>
            </a:xfrm>
            <a:prstGeom prst="roundRect">
              <a:avLst>
                <a:gd fmla="val 33333"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1"/>
            <p:cNvSpPr txBox="1"/>
            <p:nvPr/>
          </p:nvSpPr>
          <p:spPr>
            <a:xfrm>
              <a:off x="209550" y="133350"/>
              <a:ext cx="7686600" cy="78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D9488"/>
                  </a:solidFill>
                  <a:latin typeface="Arial"/>
                  <a:ea typeface="Arial"/>
                  <a:cs typeface="Arial"/>
                  <a:sym typeface="Arial"/>
                </a:rPr>
                <a:t>7. CONCLUSION / RECOMMENDATION</a:t>
              </a:r>
              <a:endParaRPr b="1" i="0" sz="1200" u="none" cap="none" strike="noStrike">
                <a:solidFill>
                  <a:srgbClr val="0D9488"/>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50"/>
                <a:buFont typeface="Arial"/>
                <a:buNone/>
              </a:pPr>
              <a:r>
                <a:rPr b="0" i="0" lang="en" sz="1050" u="none" cap="none" strike="noStrike">
                  <a:solidFill>
                    <a:srgbClr val="1E293B"/>
                  </a:solidFill>
                  <a:latin typeface="Arial"/>
                  <a:ea typeface="Arial"/>
                  <a:cs typeface="Arial"/>
                  <a:sym typeface="Arial"/>
                </a:rPr>
                <a:t>Provide a determination on the method of procurement supported by your market research findings and reinforce applicable authorities or justifications.</a:t>
              </a:r>
              <a:endParaRPr b="0" i="0" sz="1050" u="none" cap="none" strike="noStrike">
                <a:solidFill>
                  <a:srgbClr val="1E293B"/>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12"/>
          <p:cNvPicPr preferRelativeResize="0"/>
          <p:nvPr/>
        </p:nvPicPr>
        <p:blipFill rotWithShape="1">
          <a:blip r:embed="rId3">
            <a:alphaModFix/>
          </a:blip>
          <a:srcRect b="0" l="0" r="0" t="0"/>
          <a:stretch/>
        </p:blipFill>
        <p:spPr>
          <a:xfrm>
            <a:off x="0" y="0"/>
            <a:ext cx="9144000" cy="5143500"/>
          </a:xfrm>
          <a:prstGeom prst="rect">
            <a:avLst/>
          </a:prstGeom>
          <a:noFill/>
          <a:ln>
            <a:noFill/>
          </a:ln>
        </p:spPr>
      </p:pic>
      <p:grpSp>
        <p:nvGrpSpPr>
          <p:cNvPr id="415" name="Google Shape;415;p12"/>
          <p:cNvGrpSpPr/>
          <p:nvPr/>
        </p:nvGrpSpPr>
        <p:grpSpPr>
          <a:xfrm>
            <a:off x="523875" y="238125"/>
            <a:ext cx="8096400" cy="428700"/>
            <a:chOff x="0" y="0"/>
            <a:chExt cx="8096400" cy="428700"/>
          </a:xfrm>
        </p:grpSpPr>
        <p:sp>
          <p:nvSpPr>
            <p:cNvPr id="416" name="Google Shape;416;p12"/>
            <p:cNvSpPr/>
            <p:nvPr/>
          </p:nvSpPr>
          <p:spPr>
            <a:xfrm>
              <a:off x="0" y="0"/>
              <a:ext cx="80964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2"/>
            <p:cNvSpPr txBox="1"/>
            <p:nvPr/>
          </p:nvSpPr>
          <p:spPr>
            <a:xfrm>
              <a:off x="0" y="0"/>
              <a:ext cx="8096400" cy="4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rgbClr val="0F172A"/>
                </a:solidFill>
                <a:latin typeface="Arial"/>
                <a:ea typeface="Arial"/>
                <a:cs typeface="Arial"/>
                <a:sym typeface="Arial"/>
              </a:endParaRPr>
            </a:p>
          </p:txBody>
        </p:sp>
      </p:grpSp>
      <p:grpSp>
        <p:nvGrpSpPr>
          <p:cNvPr id="418" name="Google Shape;418;p12"/>
          <p:cNvGrpSpPr/>
          <p:nvPr/>
        </p:nvGrpSpPr>
        <p:grpSpPr>
          <a:xfrm>
            <a:off x="523875" y="714375"/>
            <a:ext cx="8096400" cy="495300"/>
            <a:chOff x="0" y="0"/>
            <a:chExt cx="8096400" cy="495300"/>
          </a:xfrm>
        </p:grpSpPr>
        <p:sp>
          <p:nvSpPr>
            <p:cNvPr id="419" name="Google Shape;419;p12"/>
            <p:cNvSpPr/>
            <p:nvPr/>
          </p:nvSpPr>
          <p:spPr>
            <a:xfrm>
              <a:off x="0" y="0"/>
              <a:ext cx="8096400" cy="495300"/>
            </a:xfrm>
            <a:prstGeom prst="roundRect">
              <a:avLst>
                <a:gd fmla="val 15384"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2"/>
            <p:cNvSpPr/>
            <p:nvPr/>
          </p:nvSpPr>
          <p:spPr>
            <a:xfrm>
              <a:off x="0" y="0"/>
              <a:ext cx="57300" cy="495300"/>
            </a:xfrm>
            <a:prstGeom prst="roundRect">
              <a:avLst>
                <a:gd fmla="val 33333"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21" name="Google Shape;421;p12"/>
          <p:cNvSpPr txBox="1"/>
          <p:nvPr>
            <p:ph type="title"/>
          </p:nvPr>
        </p:nvSpPr>
        <p:spPr>
          <a:xfrm>
            <a:off x="551914" y="145102"/>
            <a:ext cx="7699631"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259259"/>
              <a:buNone/>
            </a:pPr>
            <a:r>
              <a:rPr b="1" lang="en">
                <a:solidFill>
                  <a:srgbClr val="0F172A"/>
                </a:solidFill>
              </a:rPr>
              <a:t>SBA PCR COORDINATION</a:t>
            </a:r>
            <a:br>
              <a:rPr b="1" lang="en">
                <a:solidFill>
                  <a:srgbClr val="0F172A"/>
                </a:solidFill>
              </a:rPr>
            </a:br>
            <a:br>
              <a:rPr b="1" lang="en" sz="1300">
                <a:solidFill>
                  <a:srgbClr val="0F172A"/>
                </a:solidFill>
              </a:rPr>
            </a:br>
            <a:r>
              <a:rPr lang="en" sz="1200">
                <a:solidFill>
                  <a:srgbClr val="1E293B"/>
                </a:solidFill>
              </a:rPr>
              <a:t>A </a:t>
            </a:r>
            <a:r>
              <a:rPr b="1" lang="en" sz="1200">
                <a:solidFill>
                  <a:srgbClr val="0F172A"/>
                </a:solidFill>
              </a:rPr>
              <a:t>PCR (Procurement Center Representative)</a:t>
            </a:r>
            <a:r>
              <a:rPr lang="en" sz="1200">
                <a:solidFill>
                  <a:srgbClr val="1E293B"/>
                </a:solidFill>
              </a:rPr>
              <a:t> is an SBA official who works with federal contracting offices to promote small business participation.</a:t>
            </a:r>
            <a:endParaRPr sz="1200"/>
          </a:p>
        </p:txBody>
      </p:sp>
      <p:sp>
        <p:nvSpPr>
          <p:cNvPr id="422" name="Google Shape;422;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grpSp>
        <p:nvGrpSpPr>
          <p:cNvPr id="423" name="Google Shape;423;p12"/>
          <p:cNvGrpSpPr/>
          <p:nvPr/>
        </p:nvGrpSpPr>
        <p:grpSpPr>
          <a:xfrm>
            <a:off x="523875" y="1352550"/>
            <a:ext cx="3762300" cy="3219600"/>
            <a:chOff x="0" y="0"/>
            <a:chExt cx="3762300" cy="3219600"/>
          </a:xfrm>
        </p:grpSpPr>
        <p:sp>
          <p:nvSpPr>
            <p:cNvPr id="424" name="Google Shape;424;p12"/>
            <p:cNvSpPr/>
            <p:nvPr/>
          </p:nvSpPr>
          <p:spPr>
            <a:xfrm>
              <a:off x="0" y="0"/>
              <a:ext cx="3762300" cy="3219600"/>
            </a:xfrm>
            <a:prstGeom prst="roundRect">
              <a:avLst>
                <a:gd fmla="val 23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12"/>
            <p:cNvSpPr/>
            <p:nvPr/>
          </p:nvSpPr>
          <p:spPr>
            <a:xfrm>
              <a:off x="0" y="0"/>
              <a:ext cx="3762300" cy="57300"/>
            </a:xfrm>
            <a:prstGeom prst="roundRect">
              <a:avLst>
                <a:gd fmla="val 50000"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12"/>
            <p:cNvSpPr txBox="1"/>
            <p:nvPr/>
          </p:nvSpPr>
          <p:spPr>
            <a:xfrm>
              <a:off x="190500" y="190500"/>
              <a:ext cx="3381300" cy="2857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grpSp>
        <p:nvGrpSpPr>
          <p:cNvPr id="427" name="Google Shape;427;p12"/>
          <p:cNvGrpSpPr/>
          <p:nvPr/>
        </p:nvGrpSpPr>
        <p:grpSpPr>
          <a:xfrm>
            <a:off x="4476750" y="1352550"/>
            <a:ext cx="4143300" cy="3219600"/>
            <a:chOff x="0" y="0"/>
            <a:chExt cx="4143300" cy="3219600"/>
          </a:xfrm>
        </p:grpSpPr>
        <p:sp>
          <p:nvSpPr>
            <p:cNvPr id="428" name="Google Shape;428;p12"/>
            <p:cNvSpPr/>
            <p:nvPr/>
          </p:nvSpPr>
          <p:spPr>
            <a:xfrm>
              <a:off x="0" y="0"/>
              <a:ext cx="4143300" cy="3219600"/>
            </a:xfrm>
            <a:prstGeom prst="roundRect">
              <a:avLst>
                <a:gd fmla="val 23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12"/>
            <p:cNvSpPr/>
            <p:nvPr/>
          </p:nvSpPr>
          <p:spPr>
            <a:xfrm>
              <a:off x="0" y="0"/>
              <a:ext cx="4143300" cy="57300"/>
            </a:xfrm>
            <a:prstGeom prst="roundRect">
              <a:avLst>
                <a:gd fmla="val 5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12"/>
            <p:cNvSpPr txBox="1"/>
            <p:nvPr/>
          </p:nvSpPr>
          <p:spPr>
            <a:xfrm>
              <a:off x="190500" y="190500"/>
              <a:ext cx="3762300" cy="2857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334155"/>
                </a:solidFill>
                <a:latin typeface="Arial"/>
                <a:ea typeface="Arial"/>
                <a:cs typeface="Arial"/>
                <a:sym typeface="Arial"/>
              </a:endParaRPr>
            </a:p>
          </p:txBody>
        </p:sp>
      </p:grpSp>
      <p:sp>
        <p:nvSpPr>
          <p:cNvPr id="431" name="Google Shape;431;p12"/>
          <p:cNvSpPr txBox="1"/>
          <p:nvPr>
            <p:ph idx="1" type="body"/>
          </p:nvPr>
        </p:nvSpPr>
        <p:spPr>
          <a:xfrm>
            <a:off x="714375" y="1542286"/>
            <a:ext cx="3381300" cy="2857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1200">
                <a:solidFill>
                  <a:srgbClr val="0D9488"/>
                </a:solidFill>
              </a:rPr>
              <a:t>CORE ADVOCACY &amp; OUTREACH</a:t>
            </a:r>
            <a:endParaRPr/>
          </a:p>
          <a:p>
            <a:pPr indent="-317500" lvl="0" marL="457200" rtl="0" algn="l">
              <a:lnSpc>
                <a:spcPct val="115000"/>
              </a:lnSpc>
              <a:spcBef>
                <a:spcPts val="1200"/>
              </a:spcBef>
              <a:spcAft>
                <a:spcPts val="0"/>
              </a:spcAft>
              <a:buSzPts val="1400"/>
              <a:buChar char="●"/>
            </a:pPr>
            <a:r>
              <a:rPr b="1" lang="en" sz="1100">
                <a:solidFill>
                  <a:srgbClr val="0F172A"/>
                </a:solidFill>
              </a:rPr>
              <a:t>Advocating</a:t>
            </a:r>
            <a:r>
              <a:rPr lang="en" sz="1100">
                <a:solidFill>
                  <a:srgbClr val="334155"/>
                </a:solidFill>
              </a:rPr>
              <a:t> on behalf of Small Businesses</a:t>
            </a:r>
            <a:endParaRPr/>
          </a:p>
          <a:p>
            <a:pPr indent="-317500" lvl="0" marL="457200" rtl="0" algn="l">
              <a:lnSpc>
                <a:spcPct val="115000"/>
              </a:lnSpc>
              <a:spcBef>
                <a:spcPts val="1000"/>
              </a:spcBef>
              <a:spcAft>
                <a:spcPts val="0"/>
              </a:spcAft>
              <a:buSzPts val="1400"/>
              <a:buChar char="●"/>
            </a:pPr>
            <a:r>
              <a:rPr b="1" lang="en" sz="1100">
                <a:solidFill>
                  <a:srgbClr val="0F172A"/>
                </a:solidFill>
              </a:rPr>
              <a:t>Mediating</a:t>
            </a:r>
            <a:r>
              <a:rPr lang="en" sz="1100">
                <a:solidFill>
                  <a:srgbClr val="334155"/>
                </a:solidFill>
              </a:rPr>
              <a:t> Small Business Issues</a:t>
            </a:r>
            <a:endParaRPr/>
          </a:p>
          <a:p>
            <a:pPr indent="-317500" lvl="0" marL="457200" rtl="0" algn="l">
              <a:lnSpc>
                <a:spcPct val="115000"/>
              </a:lnSpc>
              <a:spcBef>
                <a:spcPts val="1000"/>
              </a:spcBef>
              <a:spcAft>
                <a:spcPts val="0"/>
              </a:spcAft>
              <a:buSzPts val="1400"/>
              <a:buChar char="●"/>
            </a:pPr>
            <a:r>
              <a:rPr b="1" lang="en" sz="1100">
                <a:solidFill>
                  <a:srgbClr val="0F172A"/>
                </a:solidFill>
              </a:rPr>
              <a:t>Training</a:t>
            </a:r>
            <a:r>
              <a:rPr lang="en" sz="1100">
                <a:solidFill>
                  <a:srgbClr val="334155"/>
                </a:solidFill>
              </a:rPr>
              <a:t> other agencies, Resource Partner staff, and Vendors</a:t>
            </a:r>
            <a:endParaRPr/>
          </a:p>
          <a:p>
            <a:pPr indent="-317500" lvl="0" marL="457200" rtl="0" algn="l">
              <a:lnSpc>
                <a:spcPct val="115000"/>
              </a:lnSpc>
              <a:spcBef>
                <a:spcPts val="1000"/>
              </a:spcBef>
              <a:spcAft>
                <a:spcPts val="0"/>
              </a:spcAft>
              <a:buSzPts val="1400"/>
              <a:buChar char="●"/>
            </a:pPr>
            <a:r>
              <a:rPr b="1" lang="en" sz="1100">
                <a:solidFill>
                  <a:srgbClr val="0F172A"/>
                </a:solidFill>
              </a:rPr>
              <a:t>Informing</a:t>
            </a:r>
            <a:r>
              <a:rPr lang="en" sz="1100">
                <a:solidFill>
                  <a:srgbClr val="334155"/>
                </a:solidFill>
              </a:rPr>
              <a:t> agencies on updates to SB regulations and SBA certification programs</a:t>
            </a:r>
            <a:endParaRPr/>
          </a:p>
          <a:p>
            <a:pPr indent="-228600" lvl="0" marL="457200" rtl="0" algn="l">
              <a:lnSpc>
                <a:spcPct val="115000"/>
              </a:lnSpc>
              <a:spcBef>
                <a:spcPts val="1000"/>
              </a:spcBef>
              <a:spcAft>
                <a:spcPts val="0"/>
              </a:spcAft>
              <a:buSzPts val="1400"/>
              <a:buNone/>
            </a:pPr>
            <a:r>
              <a:t/>
            </a:r>
            <a:endParaRPr/>
          </a:p>
        </p:txBody>
      </p:sp>
      <p:sp>
        <p:nvSpPr>
          <p:cNvPr id="432" name="Google Shape;432;p12"/>
          <p:cNvSpPr txBox="1"/>
          <p:nvPr>
            <p:ph idx="2" type="body"/>
          </p:nvPr>
        </p:nvSpPr>
        <p:spPr>
          <a:xfrm>
            <a:off x="4667250" y="1514744"/>
            <a:ext cx="3762300" cy="2843404"/>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15000"/>
              </a:lnSpc>
              <a:spcBef>
                <a:spcPts val="0"/>
              </a:spcBef>
              <a:spcAft>
                <a:spcPts val="0"/>
              </a:spcAft>
              <a:buSzPct val="117895"/>
              <a:buNone/>
            </a:pPr>
            <a:r>
              <a:rPr b="1" lang="en" sz="1900">
                <a:solidFill>
                  <a:srgbClr val="1E40AF"/>
                </a:solidFill>
              </a:rPr>
              <a:t>FEDERAL BUYING OFFICE ENGAGEMENT</a:t>
            </a:r>
            <a:endParaRPr/>
          </a:p>
          <a:p>
            <a:pPr indent="0" lvl="0" marL="0" rtl="0" algn="l">
              <a:lnSpc>
                <a:spcPct val="115000"/>
              </a:lnSpc>
              <a:spcBef>
                <a:spcPts val="600"/>
              </a:spcBef>
              <a:spcAft>
                <a:spcPts val="0"/>
              </a:spcAft>
              <a:buSzPct val="140000"/>
              <a:buNone/>
            </a:pPr>
            <a:r>
              <a:rPr i="1" lang="en" sz="1600">
                <a:solidFill>
                  <a:srgbClr val="475569"/>
                </a:solidFill>
              </a:rPr>
              <a:t>Work closely with contracting staff at Federal buying offices:</a:t>
            </a:r>
            <a:endParaRPr/>
          </a:p>
          <a:p>
            <a:pPr indent="-317500" lvl="0" marL="457200" rtl="0" algn="l">
              <a:lnSpc>
                <a:spcPct val="115000"/>
              </a:lnSpc>
              <a:spcBef>
                <a:spcPts val="1000"/>
              </a:spcBef>
              <a:spcAft>
                <a:spcPts val="0"/>
              </a:spcAft>
              <a:buSzPct val="140000"/>
              <a:buChar char="●"/>
            </a:pPr>
            <a:r>
              <a:rPr lang="en" sz="1600">
                <a:solidFill>
                  <a:srgbClr val="334155"/>
                </a:solidFill>
              </a:rPr>
              <a:t>Communicating with Agency on upcoming requirements</a:t>
            </a:r>
            <a:endParaRPr/>
          </a:p>
          <a:p>
            <a:pPr indent="-317500" lvl="0" marL="457200" rtl="0" algn="l">
              <a:lnSpc>
                <a:spcPct val="115000"/>
              </a:lnSpc>
              <a:spcBef>
                <a:spcPts val="600"/>
              </a:spcBef>
              <a:spcAft>
                <a:spcPts val="0"/>
              </a:spcAft>
              <a:buSzPct val="140000"/>
              <a:buChar char="●"/>
            </a:pPr>
            <a:r>
              <a:rPr lang="en" sz="1600">
                <a:solidFill>
                  <a:srgbClr val="334155"/>
                </a:solidFill>
              </a:rPr>
              <a:t>Review acquisitions and solicitations (including set-aside decisions)</a:t>
            </a:r>
            <a:endParaRPr/>
          </a:p>
          <a:p>
            <a:pPr indent="-317500" lvl="0" marL="457200" rtl="0" algn="l">
              <a:lnSpc>
                <a:spcPct val="115000"/>
              </a:lnSpc>
              <a:spcBef>
                <a:spcPts val="600"/>
              </a:spcBef>
              <a:spcAft>
                <a:spcPts val="0"/>
              </a:spcAft>
              <a:buSzPct val="140000"/>
              <a:buChar char="●"/>
            </a:pPr>
            <a:r>
              <a:rPr lang="en" sz="1600">
                <a:solidFill>
                  <a:srgbClr val="334155"/>
                </a:solidFill>
              </a:rPr>
              <a:t>Assist agencies in meeting SB goals through training, counseling &amp; technical assistance</a:t>
            </a:r>
            <a:endParaRPr/>
          </a:p>
          <a:p>
            <a:pPr indent="-317500" lvl="0" marL="457200" rtl="0" algn="l">
              <a:lnSpc>
                <a:spcPct val="115000"/>
              </a:lnSpc>
              <a:spcBef>
                <a:spcPts val="600"/>
              </a:spcBef>
              <a:spcAft>
                <a:spcPts val="0"/>
              </a:spcAft>
              <a:buSzPct val="140000"/>
              <a:buChar char="●"/>
            </a:pPr>
            <a:r>
              <a:rPr lang="en" sz="1600">
                <a:solidFill>
                  <a:srgbClr val="334155"/>
                </a:solidFill>
              </a:rPr>
              <a:t>Review/approve Subcontracting Plans at time of award</a:t>
            </a:r>
            <a:endParaRPr/>
          </a:p>
          <a:p>
            <a:pPr indent="-317500" lvl="0" marL="457200" rtl="0" algn="l">
              <a:lnSpc>
                <a:spcPct val="115000"/>
              </a:lnSpc>
              <a:spcBef>
                <a:spcPts val="600"/>
              </a:spcBef>
              <a:spcAft>
                <a:spcPts val="0"/>
              </a:spcAft>
              <a:buSzPct val="140000"/>
              <a:buChar char="●"/>
            </a:pPr>
            <a:r>
              <a:rPr lang="en" sz="1600">
                <a:solidFill>
                  <a:srgbClr val="334155"/>
                </a:solidFill>
              </a:rPr>
              <a:t>Receive copies of Cure/Show Cause notices &amp; contact firms to offer assistance</a:t>
            </a:r>
            <a:endParaRPr/>
          </a:p>
          <a:p>
            <a:pPr indent="-317500" lvl="0" marL="457200" rtl="0" algn="l">
              <a:lnSpc>
                <a:spcPct val="115000"/>
              </a:lnSpc>
              <a:spcBef>
                <a:spcPts val="600"/>
              </a:spcBef>
              <a:spcAft>
                <a:spcPts val="0"/>
              </a:spcAft>
              <a:buSzPct val="140000"/>
              <a:buChar char="●"/>
            </a:pPr>
            <a:r>
              <a:rPr lang="en" sz="1600">
                <a:solidFill>
                  <a:srgbClr val="334155"/>
                </a:solidFill>
              </a:rPr>
              <a:t>Review buying office SB policies &amp; procedures</a:t>
            </a:r>
            <a:endParaRPr/>
          </a:p>
          <a:p>
            <a:pPr indent="-228600" lvl="0" marL="457200" rtl="0" algn="l">
              <a:lnSpc>
                <a:spcPct val="115000"/>
              </a:lnSpc>
              <a:spcBef>
                <a:spcPts val="600"/>
              </a:spcBef>
              <a:spcAft>
                <a:spcPts val="0"/>
              </a:spcAft>
              <a:buSzPct val="160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6" name="Shape 436"/>
        <p:cNvGrpSpPr/>
        <p:nvPr/>
      </p:nvGrpSpPr>
      <p:grpSpPr>
        <a:xfrm>
          <a:off x="0" y="0"/>
          <a:ext cx="0" cy="0"/>
          <a:chOff x="0" y="0"/>
          <a:chExt cx="0" cy="0"/>
        </a:xfrm>
      </p:grpSpPr>
      <p:sp>
        <p:nvSpPr>
          <p:cNvPr id="437" name="Google Shape;437;p13"/>
          <p:cNvSpPr txBox="1"/>
          <p:nvPr>
            <p:ph type="title"/>
          </p:nvPr>
        </p:nvSpPr>
        <p:spPr>
          <a:xfrm>
            <a:off x="589674" y="188995"/>
            <a:ext cx="8520600" cy="572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2800"/>
              <a:buNone/>
            </a:pPr>
            <a:r>
              <a:rPr b="1" lang="en" sz="2200">
                <a:solidFill>
                  <a:srgbClr val="0F172A"/>
                </a:solidFill>
                <a:latin typeface="Arial"/>
                <a:ea typeface="Arial"/>
                <a:cs typeface="Arial"/>
                <a:sym typeface="Arial"/>
              </a:rPr>
              <a:t>RECOMMENDATIONS FOR MARKET RESEARCH</a:t>
            </a:r>
            <a:endParaRPr b="1" sz="2200">
              <a:solidFill>
                <a:srgbClr val="0F172A"/>
              </a:solidFill>
              <a:latin typeface="Arial"/>
              <a:ea typeface="Arial"/>
              <a:cs typeface="Arial"/>
              <a:sym typeface="Arial"/>
            </a:endParaRPr>
          </a:p>
        </p:txBody>
      </p:sp>
      <p:sp>
        <p:nvSpPr>
          <p:cNvPr id="438" name="Google Shape;43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grpSp>
        <p:nvGrpSpPr>
          <p:cNvPr id="439" name="Google Shape;439;p13"/>
          <p:cNvGrpSpPr/>
          <p:nvPr/>
        </p:nvGrpSpPr>
        <p:grpSpPr>
          <a:xfrm>
            <a:off x="523875" y="809625"/>
            <a:ext cx="3905400" cy="1143000"/>
            <a:chOff x="0" y="0"/>
            <a:chExt cx="3905400" cy="1143000"/>
          </a:xfrm>
        </p:grpSpPr>
        <p:sp>
          <p:nvSpPr>
            <p:cNvPr id="440" name="Google Shape;440;p13"/>
            <p:cNvSpPr/>
            <p:nvPr/>
          </p:nvSpPr>
          <p:spPr>
            <a:xfrm>
              <a:off x="0" y="0"/>
              <a:ext cx="39054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3"/>
            <p:cNvSpPr/>
            <p:nvPr/>
          </p:nvSpPr>
          <p:spPr>
            <a:xfrm>
              <a:off x="0" y="0"/>
              <a:ext cx="57300" cy="1143000"/>
            </a:xfrm>
            <a:prstGeom prst="roundRect">
              <a:avLst>
                <a:gd fmla="val 33332"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13"/>
            <p:cNvSpPr txBox="1"/>
            <p:nvPr/>
          </p:nvSpPr>
          <p:spPr>
            <a:xfrm>
              <a:off x="209550" y="0"/>
              <a:ext cx="3524400" cy="1143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D9488"/>
                </a:solidFill>
                <a:latin typeface="Arial"/>
                <a:ea typeface="Arial"/>
                <a:cs typeface="Arial"/>
                <a:sym typeface="Arial"/>
              </a:endParaRPr>
            </a:p>
          </p:txBody>
        </p:sp>
      </p:grpSp>
      <p:grpSp>
        <p:nvGrpSpPr>
          <p:cNvPr id="443" name="Google Shape;443;p13"/>
          <p:cNvGrpSpPr/>
          <p:nvPr/>
        </p:nvGrpSpPr>
        <p:grpSpPr>
          <a:xfrm>
            <a:off x="4714875" y="809625"/>
            <a:ext cx="3905400" cy="1143000"/>
            <a:chOff x="0" y="0"/>
            <a:chExt cx="3905400" cy="1143000"/>
          </a:xfrm>
        </p:grpSpPr>
        <p:sp>
          <p:nvSpPr>
            <p:cNvPr id="444" name="Google Shape;444;p13"/>
            <p:cNvSpPr/>
            <p:nvPr/>
          </p:nvSpPr>
          <p:spPr>
            <a:xfrm>
              <a:off x="0" y="0"/>
              <a:ext cx="39054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3"/>
            <p:cNvSpPr/>
            <p:nvPr/>
          </p:nvSpPr>
          <p:spPr>
            <a:xfrm>
              <a:off x="0" y="0"/>
              <a:ext cx="57300" cy="1143000"/>
            </a:xfrm>
            <a:prstGeom prst="roundRect">
              <a:avLst>
                <a:gd fmla="val 33332"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3"/>
            <p:cNvSpPr txBox="1"/>
            <p:nvPr/>
          </p:nvSpPr>
          <p:spPr>
            <a:xfrm>
              <a:off x="209550" y="0"/>
              <a:ext cx="3524400" cy="1143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D9488"/>
                </a:solidFill>
                <a:latin typeface="Arial"/>
                <a:ea typeface="Arial"/>
                <a:cs typeface="Arial"/>
                <a:sym typeface="Arial"/>
              </a:endParaRPr>
            </a:p>
          </p:txBody>
        </p:sp>
      </p:grpSp>
      <p:grpSp>
        <p:nvGrpSpPr>
          <p:cNvPr id="447" name="Google Shape;447;p13"/>
          <p:cNvGrpSpPr/>
          <p:nvPr/>
        </p:nvGrpSpPr>
        <p:grpSpPr>
          <a:xfrm>
            <a:off x="523875" y="2095500"/>
            <a:ext cx="3905400" cy="1143000"/>
            <a:chOff x="0" y="0"/>
            <a:chExt cx="3905400" cy="1143000"/>
          </a:xfrm>
        </p:grpSpPr>
        <p:sp>
          <p:nvSpPr>
            <p:cNvPr id="448" name="Google Shape;448;p13"/>
            <p:cNvSpPr/>
            <p:nvPr/>
          </p:nvSpPr>
          <p:spPr>
            <a:xfrm>
              <a:off x="0" y="0"/>
              <a:ext cx="39054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3"/>
            <p:cNvSpPr/>
            <p:nvPr/>
          </p:nvSpPr>
          <p:spPr>
            <a:xfrm>
              <a:off x="0" y="0"/>
              <a:ext cx="57300" cy="1143000"/>
            </a:xfrm>
            <a:prstGeom prst="roundRect">
              <a:avLst>
                <a:gd fmla="val 33332"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3"/>
            <p:cNvSpPr txBox="1"/>
            <p:nvPr/>
          </p:nvSpPr>
          <p:spPr>
            <a:xfrm>
              <a:off x="209550" y="0"/>
              <a:ext cx="3524400" cy="1143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D9488"/>
                </a:solidFill>
                <a:latin typeface="Arial"/>
                <a:ea typeface="Arial"/>
                <a:cs typeface="Arial"/>
                <a:sym typeface="Arial"/>
              </a:endParaRPr>
            </a:p>
          </p:txBody>
        </p:sp>
      </p:grpSp>
      <p:grpSp>
        <p:nvGrpSpPr>
          <p:cNvPr id="451" name="Google Shape;451;p13"/>
          <p:cNvGrpSpPr/>
          <p:nvPr/>
        </p:nvGrpSpPr>
        <p:grpSpPr>
          <a:xfrm>
            <a:off x="4714875" y="2095500"/>
            <a:ext cx="3905400" cy="1143000"/>
            <a:chOff x="0" y="0"/>
            <a:chExt cx="3905400" cy="1143000"/>
          </a:xfrm>
        </p:grpSpPr>
        <p:sp>
          <p:nvSpPr>
            <p:cNvPr id="452" name="Google Shape;452;p13"/>
            <p:cNvSpPr/>
            <p:nvPr/>
          </p:nvSpPr>
          <p:spPr>
            <a:xfrm>
              <a:off x="0" y="0"/>
              <a:ext cx="3905400" cy="1143000"/>
            </a:xfrm>
            <a:prstGeom prst="roundRect">
              <a:avLst>
                <a:gd fmla="val 6666"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13"/>
            <p:cNvSpPr/>
            <p:nvPr/>
          </p:nvSpPr>
          <p:spPr>
            <a:xfrm>
              <a:off x="0" y="0"/>
              <a:ext cx="57300" cy="1143000"/>
            </a:xfrm>
            <a:prstGeom prst="roundRect">
              <a:avLst>
                <a:gd fmla="val 33332"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13"/>
            <p:cNvSpPr txBox="1"/>
            <p:nvPr/>
          </p:nvSpPr>
          <p:spPr>
            <a:xfrm>
              <a:off x="209550" y="0"/>
              <a:ext cx="3524400" cy="1143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D9488"/>
                </a:solidFill>
                <a:latin typeface="Arial"/>
                <a:ea typeface="Arial"/>
                <a:cs typeface="Arial"/>
                <a:sym typeface="Arial"/>
              </a:endParaRPr>
            </a:p>
          </p:txBody>
        </p:sp>
      </p:grpSp>
      <p:grpSp>
        <p:nvGrpSpPr>
          <p:cNvPr id="455" name="Google Shape;455;p13"/>
          <p:cNvGrpSpPr/>
          <p:nvPr/>
        </p:nvGrpSpPr>
        <p:grpSpPr>
          <a:xfrm>
            <a:off x="523875" y="3381375"/>
            <a:ext cx="8096400" cy="1047900"/>
            <a:chOff x="0" y="0"/>
            <a:chExt cx="8096400" cy="1047900"/>
          </a:xfrm>
        </p:grpSpPr>
        <p:sp>
          <p:nvSpPr>
            <p:cNvPr id="456" name="Google Shape;456;p13"/>
            <p:cNvSpPr/>
            <p:nvPr/>
          </p:nvSpPr>
          <p:spPr>
            <a:xfrm>
              <a:off x="0" y="0"/>
              <a:ext cx="8096400" cy="1047900"/>
            </a:xfrm>
            <a:prstGeom prst="roundRect">
              <a:avLst>
                <a:gd fmla="val 7272"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13"/>
            <p:cNvSpPr/>
            <p:nvPr/>
          </p:nvSpPr>
          <p:spPr>
            <a:xfrm>
              <a:off x="0" y="0"/>
              <a:ext cx="57300" cy="1047900"/>
            </a:xfrm>
            <a:prstGeom prst="roundRect">
              <a:avLst>
                <a:gd fmla="val 33332" name="adj"/>
              </a:avLst>
            </a:prstGeom>
            <a:solidFill>
              <a:srgbClr val="0D94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13"/>
            <p:cNvSpPr txBox="1"/>
            <p:nvPr/>
          </p:nvSpPr>
          <p:spPr>
            <a:xfrm>
              <a:off x="209550" y="0"/>
              <a:ext cx="7715400" cy="10479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D9488"/>
                </a:solidFill>
                <a:latin typeface="Arial"/>
                <a:ea typeface="Arial"/>
                <a:cs typeface="Arial"/>
                <a:sym typeface="Arial"/>
              </a:endParaRPr>
            </a:p>
          </p:txBody>
        </p:sp>
      </p:grpSp>
      <p:sp>
        <p:nvSpPr>
          <p:cNvPr id="459" name="Google Shape;459;p13"/>
          <p:cNvSpPr txBox="1"/>
          <p:nvPr>
            <p:ph idx="1" type="body"/>
          </p:nvPr>
        </p:nvSpPr>
        <p:spPr>
          <a:xfrm>
            <a:off x="575047" y="903757"/>
            <a:ext cx="3999900" cy="3873069"/>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400"/>
              <a:buNone/>
            </a:pPr>
            <a:r>
              <a:rPr b="1" lang="en" sz="1100">
                <a:solidFill>
                  <a:srgbClr val="0D9488"/>
                </a:solidFill>
              </a:rPr>
              <a:t>STRATEGIC APPROACH</a:t>
            </a:r>
            <a:endParaRPr/>
          </a:p>
          <a:p>
            <a:pPr indent="0" lvl="0" marL="0" rtl="0" algn="l">
              <a:lnSpc>
                <a:spcPct val="115000"/>
              </a:lnSpc>
              <a:spcBef>
                <a:spcPts val="400"/>
              </a:spcBef>
              <a:spcAft>
                <a:spcPts val="0"/>
              </a:spcAft>
              <a:buSzPts val="1400"/>
              <a:buNone/>
            </a:pPr>
            <a:r>
              <a:rPr lang="en" sz="1100">
                <a:solidFill>
                  <a:srgbClr val="1E293B"/>
                </a:solidFill>
              </a:rPr>
              <a:t>Strategic Market Research should be conducted on a continuous basis at the program level to maintain ongoing industry awareness.</a:t>
            </a:r>
            <a:endParaRPr/>
          </a:p>
          <a:p>
            <a:pPr indent="0" lvl="0" marL="0" rtl="0" algn="l">
              <a:lnSpc>
                <a:spcPct val="115000"/>
              </a:lnSpc>
              <a:spcBef>
                <a:spcPts val="800"/>
              </a:spcBef>
              <a:spcAft>
                <a:spcPts val="0"/>
              </a:spcAft>
              <a:buSzPts val="1400"/>
              <a:buNone/>
            </a:pPr>
            <a:r>
              <a:t/>
            </a:r>
            <a:endParaRPr sz="1100">
              <a:solidFill>
                <a:srgbClr val="1E293B"/>
              </a:solidFill>
            </a:endParaRPr>
          </a:p>
          <a:p>
            <a:pPr indent="0" lvl="0" marL="0" rtl="0" algn="l">
              <a:lnSpc>
                <a:spcPct val="115000"/>
              </a:lnSpc>
              <a:spcBef>
                <a:spcPts val="800"/>
              </a:spcBef>
              <a:spcAft>
                <a:spcPts val="0"/>
              </a:spcAft>
              <a:buSzPts val="1400"/>
              <a:buNone/>
            </a:pPr>
            <a:r>
              <a:t/>
            </a:r>
            <a:endParaRPr sz="1100">
              <a:solidFill>
                <a:srgbClr val="1E293B"/>
              </a:solidFill>
            </a:endParaRPr>
          </a:p>
          <a:p>
            <a:pPr indent="0" lvl="0" marL="0" rtl="0" algn="l">
              <a:lnSpc>
                <a:spcPct val="115000"/>
              </a:lnSpc>
              <a:spcBef>
                <a:spcPts val="400"/>
              </a:spcBef>
              <a:spcAft>
                <a:spcPts val="0"/>
              </a:spcAft>
              <a:buSzPts val="1400"/>
              <a:buNone/>
            </a:pPr>
            <a:r>
              <a:rPr b="1" lang="en" sz="1100">
                <a:solidFill>
                  <a:srgbClr val="0D9488"/>
                </a:solidFill>
              </a:rPr>
              <a:t>REQUEST EFFICIENCY</a:t>
            </a:r>
            <a:endParaRPr/>
          </a:p>
          <a:p>
            <a:pPr indent="0" lvl="0" marL="0" rtl="0" algn="l">
              <a:lnSpc>
                <a:spcPct val="115000"/>
              </a:lnSpc>
              <a:spcBef>
                <a:spcPts val="400"/>
              </a:spcBef>
              <a:spcAft>
                <a:spcPts val="0"/>
              </a:spcAft>
              <a:buSzPts val="1400"/>
              <a:buNone/>
            </a:pPr>
            <a:r>
              <a:rPr lang="en" sz="1100">
                <a:solidFill>
                  <a:srgbClr val="1E293B"/>
                </a:solidFill>
              </a:rPr>
              <a:t>Avoid overly cumbersome RFIs or Sources Sought Notices. Keep requests concise; brief capability statements with past performance suffice.</a:t>
            </a:r>
            <a:endParaRPr/>
          </a:p>
          <a:p>
            <a:pPr indent="0" lvl="0" marL="0" rtl="0" algn="l">
              <a:lnSpc>
                <a:spcPct val="115000"/>
              </a:lnSpc>
              <a:spcBef>
                <a:spcPts val="800"/>
              </a:spcBef>
              <a:spcAft>
                <a:spcPts val="0"/>
              </a:spcAft>
              <a:buSzPts val="1400"/>
              <a:buNone/>
            </a:pPr>
            <a:r>
              <a:t/>
            </a:r>
            <a:endParaRPr b="1" sz="1100">
              <a:solidFill>
                <a:srgbClr val="1E293B"/>
              </a:solidFill>
            </a:endParaRPr>
          </a:p>
          <a:p>
            <a:pPr indent="0" lvl="0" marL="0" rtl="0" algn="l">
              <a:lnSpc>
                <a:spcPct val="115000"/>
              </a:lnSpc>
              <a:spcBef>
                <a:spcPts val="400"/>
              </a:spcBef>
              <a:spcAft>
                <a:spcPts val="0"/>
              </a:spcAft>
              <a:buSzPts val="1400"/>
              <a:buNone/>
            </a:pPr>
            <a:r>
              <a:rPr b="1" lang="en" sz="1100">
                <a:solidFill>
                  <a:srgbClr val="0D9488"/>
                </a:solidFill>
              </a:rPr>
              <a:t>SCHEDULE &amp; EVALUATION FACTORS</a:t>
            </a:r>
            <a:endParaRPr/>
          </a:p>
          <a:p>
            <a:pPr indent="0" lvl="0" marL="0" rtl="0" algn="l">
              <a:lnSpc>
                <a:spcPct val="115000"/>
              </a:lnSpc>
              <a:spcBef>
                <a:spcPts val="400"/>
              </a:spcBef>
              <a:spcAft>
                <a:spcPts val="0"/>
              </a:spcAft>
              <a:buSzPts val="1400"/>
              <a:buNone/>
            </a:pPr>
            <a:r>
              <a:rPr lang="en" sz="1100">
                <a:solidFill>
                  <a:srgbClr val="1E293B"/>
                </a:solidFill>
              </a:rPr>
              <a:t>Delivery schedule capacity is often ignored during analysis, with focus defaulting solely to performance and price. Ensure schedule feasibility is actively evaluated alongside cost and capability.</a:t>
            </a:r>
            <a:endParaRPr b="1" sz="1100">
              <a:solidFill>
                <a:srgbClr val="0D9488"/>
              </a:solidFill>
            </a:endParaRPr>
          </a:p>
          <a:p>
            <a:pPr indent="0" lvl="0" marL="0" rtl="0" algn="l">
              <a:lnSpc>
                <a:spcPct val="115000"/>
              </a:lnSpc>
              <a:spcBef>
                <a:spcPts val="800"/>
              </a:spcBef>
              <a:spcAft>
                <a:spcPts val="0"/>
              </a:spcAft>
              <a:buSzPts val="1400"/>
              <a:buNone/>
            </a:pPr>
            <a:r>
              <a:t/>
            </a:r>
            <a:endParaRPr b="1" sz="1100">
              <a:solidFill>
                <a:srgbClr val="0D9488"/>
              </a:solidFill>
            </a:endParaRPr>
          </a:p>
          <a:p>
            <a:pPr indent="0" lvl="0" marL="0" rtl="0" algn="l">
              <a:lnSpc>
                <a:spcPct val="115000"/>
              </a:lnSpc>
              <a:spcBef>
                <a:spcPts val="800"/>
              </a:spcBef>
              <a:spcAft>
                <a:spcPts val="0"/>
              </a:spcAft>
              <a:buSzPts val="1400"/>
              <a:buNone/>
            </a:pPr>
            <a:r>
              <a:t/>
            </a:r>
            <a:endParaRPr b="1" sz="1100">
              <a:solidFill>
                <a:srgbClr val="0D9488"/>
              </a:solidFill>
            </a:endParaRPr>
          </a:p>
          <a:p>
            <a:pPr indent="-228600" lvl="0" marL="457200" rtl="0" algn="l">
              <a:lnSpc>
                <a:spcPct val="115000"/>
              </a:lnSpc>
              <a:spcBef>
                <a:spcPts val="400"/>
              </a:spcBef>
              <a:spcAft>
                <a:spcPts val="0"/>
              </a:spcAft>
              <a:buSzPts val="1400"/>
              <a:buNone/>
            </a:pPr>
            <a:r>
              <a:t/>
            </a:r>
            <a:endParaRPr sz="1100"/>
          </a:p>
        </p:txBody>
      </p:sp>
      <p:sp>
        <p:nvSpPr>
          <p:cNvPr id="460" name="Google Shape;460;p13"/>
          <p:cNvSpPr txBox="1"/>
          <p:nvPr>
            <p:ph idx="2" type="body"/>
          </p:nvPr>
        </p:nvSpPr>
        <p:spPr>
          <a:xfrm>
            <a:off x="4832400" y="976913"/>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1100">
                <a:solidFill>
                  <a:srgbClr val="0D9488"/>
                </a:solidFill>
              </a:rPr>
              <a:t>TACTICAL TIMING</a:t>
            </a:r>
            <a:endParaRPr/>
          </a:p>
          <a:p>
            <a:pPr indent="0" lvl="0" marL="0" rtl="0" algn="l">
              <a:lnSpc>
                <a:spcPct val="115000"/>
              </a:lnSpc>
              <a:spcBef>
                <a:spcPts val="400"/>
              </a:spcBef>
              <a:spcAft>
                <a:spcPts val="0"/>
              </a:spcAft>
              <a:buSzPts val="1400"/>
              <a:buNone/>
            </a:pPr>
            <a:r>
              <a:rPr lang="en" sz="1100">
                <a:solidFill>
                  <a:srgbClr val="1E293B"/>
                </a:solidFill>
              </a:rPr>
              <a:t>Commence tactical efforts once requirements are final or near final. Changing requirements may force you to repeat efforts.</a:t>
            </a:r>
            <a:endParaRPr/>
          </a:p>
          <a:p>
            <a:pPr indent="0" lvl="0" marL="0" rtl="0" algn="l">
              <a:lnSpc>
                <a:spcPct val="115000"/>
              </a:lnSpc>
              <a:spcBef>
                <a:spcPts val="800"/>
              </a:spcBef>
              <a:spcAft>
                <a:spcPts val="0"/>
              </a:spcAft>
              <a:buSzPts val="1400"/>
              <a:buNone/>
            </a:pPr>
            <a:r>
              <a:t/>
            </a:r>
            <a:endParaRPr b="1" sz="1100">
              <a:solidFill>
                <a:srgbClr val="1E293B"/>
              </a:solidFill>
            </a:endParaRPr>
          </a:p>
          <a:p>
            <a:pPr indent="0" lvl="0" marL="0" rtl="0" algn="l">
              <a:lnSpc>
                <a:spcPct val="115000"/>
              </a:lnSpc>
              <a:spcBef>
                <a:spcPts val="400"/>
              </a:spcBef>
              <a:spcAft>
                <a:spcPts val="0"/>
              </a:spcAft>
              <a:buSzPts val="1400"/>
              <a:buNone/>
            </a:pPr>
            <a:r>
              <a:rPr b="1" lang="en" sz="1100">
                <a:solidFill>
                  <a:srgbClr val="0D9488"/>
                </a:solidFill>
              </a:rPr>
              <a:t>DATA CURRENCY</a:t>
            </a:r>
            <a:endParaRPr/>
          </a:p>
          <a:p>
            <a:pPr indent="0" lvl="0" marL="0" rtl="0" algn="l">
              <a:lnSpc>
                <a:spcPct val="115000"/>
              </a:lnSpc>
              <a:spcBef>
                <a:spcPts val="400"/>
              </a:spcBef>
              <a:spcAft>
                <a:spcPts val="0"/>
              </a:spcAft>
              <a:buSzPts val="1400"/>
              <a:buNone/>
            </a:pPr>
            <a:r>
              <a:rPr lang="en" sz="1100">
                <a:solidFill>
                  <a:srgbClr val="1E293B"/>
                </a:solidFill>
              </a:rPr>
              <a:t>Evaluate information currency case-by-case. Address this specifically when citing acquisition history as a research method.</a:t>
            </a:r>
            <a:endParaRPr b="1" sz="1100">
              <a:solidFill>
                <a:srgbClr val="0D9488"/>
              </a:solidFill>
            </a:endParaRPr>
          </a:p>
          <a:p>
            <a:pPr indent="0" lvl="0" marL="0" rtl="0" algn="l">
              <a:lnSpc>
                <a:spcPct val="115000"/>
              </a:lnSpc>
              <a:spcBef>
                <a:spcPts val="800"/>
              </a:spcBef>
              <a:spcAft>
                <a:spcPts val="0"/>
              </a:spcAft>
              <a:buSzPts val="1400"/>
              <a:buNone/>
            </a:pPr>
            <a:r>
              <a:t/>
            </a:r>
            <a:endParaRPr b="1" sz="1100">
              <a:solidFill>
                <a:srgbClr val="0D9488"/>
              </a:solidFill>
            </a:endParaRPr>
          </a:p>
          <a:p>
            <a:pPr indent="-228600" lvl="0" marL="457200" rtl="0" algn="l">
              <a:lnSpc>
                <a:spcPct val="115000"/>
              </a:lnSpc>
              <a:spcBef>
                <a:spcPts val="400"/>
              </a:spcBef>
              <a:spcAft>
                <a:spcPts val="0"/>
              </a:spcAft>
              <a:buSzPts val="1400"/>
              <a:buNone/>
            </a:pPr>
            <a:r>
              <a:t/>
            </a:r>
            <a:endParaRPr sz="1100"/>
          </a:p>
          <a:p>
            <a:pPr indent="-228600" lvl="0" marL="457200" rtl="0" algn="l">
              <a:lnSpc>
                <a:spcPct val="115000"/>
              </a:lnSpc>
              <a:spcBef>
                <a:spcPts val="0"/>
              </a:spcBef>
              <a:spcAft>
                <a:spcPts val="0"/>
              </a:spcAft>
              <a:buSzPts val="1400"/>
              <a:buNone/>
            </a:pPr>
            <a:r>
              <a:t/>
            </a:r>
            <a:endParaRPr sz="1100"/>
          </a:p>
          <a:p>
            <a:pPr indent="-228600" lvl="0" marL="457200" rtl="0" algn="l">
              <a:lnSpc>
                <a:spcPct val="115000"/>
              </a:lnSpc>
              <a:spcBef>
                <a:spcPts val="0"/>
              </a:spcBef>
              <a:spcAft>
                <a:spcPts val="0"/>
              </a:spcAft>
              <a:buSzPts val="1400"/>
              <a:buNone/>
            </a:pPr>
            <a:r>
              <a:t/>
            </a:r>
            <a:endParaRPr sz="1100"/>
          </a:p>
          <a:p>
            <a:pPr indent="-228600" lvl="0" marL="457200" rtl="0" algn="l">
              <a:lnSpc>
                <a:spcPct val="115000"/>
              </a:lnSpc>
              <a:spcBef>
                <a:spcPts val="0"/>
              </a:spcBef>
              <a:spcAft>
                <a:spcPts val="0"/>
              </a:spcAft>
              <a:buSzPts val="1400"/>
              <a:buNone/>
            </a:pPr>
            <a:r>
              <a:t/>
            </a:r>
            <a:endParaRPr sz="1100"/>
          </a:p>
          <a:p>
            <a:pPr indent="-228600" lvl="0" marL="457200" rtl="0" algn="l">
              <a:lnSpc>
                <a:spcPct val="115000"/>
              </a:lnSpc>
              <a:spcBef>
                <a:spcPts val="0"/>
              </a:spcBef>
              <a:spcAft>
                <a:spcPts val="0"/>
              </a:spcAft>
              <a:buSzPts val="14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14"/>
          <p:cNvSpPr txBox="1"/>
          <p:nvPr>
            <p:ph type="title"/>
          </p:nvPr>
        </p:nvSpPr>
        <p:spPr>
          <a:xfrm>
            <a:off x="311700" y="188994"/>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rgbClr val="0F172A"/>
                </a:solidFill>
              </a:rPr>
              <a:t>THINGS TO CONSIDER</a:t>
            </a:r>
            <a:br>
              <a:rPr b="1" lang="en">
                <a:solidFill>
                  <a:srgbClr val="0F172A"/>
                </a:solidFill>
              </a:rPr>
            </a:br>
            <a:endParaRPr/>
          </a:p>
        </p:txBody>
      </p:sp>
      <p:sp>
        <p:nvSpPr>
          <p:cNvPr id="466" name="Google Shape;46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grpSp>
        <p:nvGrpSpPr>
          <p:cNvPr id="467" name="Google Shape;467;p14"/>
          <p:cNvGrpSpPr/>
          <p:nvPr/>
        </p:nvGrpSpPr>
        <p:grpSpPr>
          <a:xfrm>
            <a:off x="523875" y="285750"/>
            <a:ext cx="8096400" cy="476400"/>
            <a:chOff x="0" y="0"/>
            <a:chExt cx="8096400" cy="476400"/>
          </a:xfrm>
        </p:grpSpPr>
        <p:sp>
          <p:nvSpPr>
            <p:cNvPr id="468" name="Google Shape;468;p14"/>
            <p:cNvSpPr/>
            <p:nvPr/>
          </p:nvSpPr>
          <p:spPr>
            <a:xfrm>
              <a:off x="0" y="0"/>
              <a:ext cx="8096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14"/>
            <p:cNvSpPr txBox="1"/>
            <p:nvPr/>
          </p:nvSpPr>
          <p:spPr>
            <a:xfrm>
              <a:off x="0" y="0"/>
              <a:ext cx="8096400" cy="476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F172A"/>
                </a:solidFill>
                <a:latin typeface="Arial"/>
                <a:ea typeface="Arial"/>
                <a:cs typeface="Arial"/>
                <a:sym typeface="Arial"/>
              </a:endParaRPr>
            </a:p>
          </p:txBody>
        </p:sp>
      </p:grpSp>
      <p:grpSp>
        <p:nvGrpSpPr>
          <p:cNvPr id="470" name="Google Shape;470;p14"/>
          <p:cNvGrpSpPr/>
          <p:nvPr/>
        </p:nvGrpSpPr>
        <p:grpSpPr>
          <a:xfrm>
            <a:off x="523875" y="904875"/>
            <a:ext cx="3905400" cy="781200"/>
            <a:chOff x="0" y="0"/>
            <a:chExt cx="3905400" cy="781200"/>
          </a:xfrm>
        </p:grpSpPr>
        <p:sp>
          <p:nvSpPr>
            <p:cNvPr id="471" name="Google Shape;471;p14"/>
            <p:cNvSpPr/>
            <p:nvPr/>
          </p:nvSpPr>
          <p:spPr>
            <a:xfrm>
              <a:off x="0" y="0"/>
              <a:ext cx="3905400" cy="781200"/>
            </a:xfrm>
            <a:prstGeom prst="roundRect">
              <a:avLst>
                <a:gd fmla="val 731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14"/>
            <p:cNvSpPr/>
            <p:nvPr/>
          </p:nvSpPr>
          <p:spPr>
            <a:xfrm>
              <a:off x="0" y="0"/>
              <a:ext cx="47700" cy="7812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14"/>
            <p:cNvSpPr txBox="1"/>
            <p:nvPr/>
          </p:nvSpPr>
          <p:spPr>
            <a:xfrm>
              <a:off x="171450" y="0"/>
              <a:ext cx="3619500" cy="78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474" name="Google Shape;474;p14"/>
          <p:cNvGrpSpPr/>
          <p:nvPr/>
        </p:nvGrpSpPr>
        <p:grpSpPr>
          <a:xfrm>
            <a:off x="523875" y="1809750"/>
            <a:ext cx="3905400" cy="781200"/>
            <a:chOff x="0" y="0"/>
            <a:chExt cx="3905400" cy="781200"/>
          </a:xfrm>
        </p:grpSpPr>
        <p:sp>
          <p:nvSpPr>
            <p:cNvPr id="475" name="Google Shape;475;p14"/>
            <p:cNvSpPr/>
            <p:nvPr/>
          </p:nvSpPr>
          <p:spPr>
            <a:xfrm>
              <a:off x="0" y="0"/>
              <a:ext cx="3905400" cy="781200"/>
            </a:xfrm>
            <a:prstGeom prst="roundRect">
              <a:avLst>
                <a:gd fmla="val 731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14"/>
            <p:cNvSpPr/>
            <p:nvPr/>
          </p:nvSpPr>
          <p:spPr>
            <a:xfrm>
              <a:off x="0" y="0"/>
              <a:ext cx="47700" cy="7812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14"/>
            <p:cNvSpPr txBox="1"/>
            <p:nvPr/>
          </p:nvSpPr>
          <p:spPr>
            <a:xfrm>
              <a:off x="171450" y="0"/>
              <a:ext cx="3619500" cy="78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478" name="Google Shape;478;p14"/>
          <p:cNvGrpSpPr/>
          <p:nvPr/>
        </p:nvGrpSpPr>
        <p:grpSpPr>
          <a:xfrm>
            <a:off x="523875" y="2714625"/>
            <a:ext cx="3905400" cy="781200"/>
            <a:chOff x="0" y="0"/>
            <a:chExt cx="3905400" cy="781200"/>
          </a:xfrm>
        </p:grpSpPr>
        <p:sp>
          <p:nvSpPr>
            <p:cNvPr id="479" name="Google Shape;479;p14"/>
            <p:cNvSpPr/>
            <p:nvPr/>
          </p:nvSpPr>
          <p:spPr>
            <a:xfrm>
              <a:off x="0" y="0"/>
              <a:ext cx="3905400" cy="781200"/>
            </a:xfrm>
            <a:prstGeom prst="roundRect">
              <a:avLst>
                <a:gd fmla="val 731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14"/>
            <p:cNvSpPr/>
            <p:nvPr/>
          </p:nvSpPr>
          <p:spPr>
            <a:xfrm>
              <a:off x="0" y="0"/>
              <a:ext cx="47700" cy="7812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14"/>
            <p:cNvSpPr txBox="1"/>
            <p:nvPr/>
          </p:nvSpPr>
          <p:spPr>
            <a:xfrm>
              <a:off x="171450" y="0"/>
              <a:ext cx="3619500" cy="78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482" name="Google Shape;482;p14"/>
          <p:cNvGrpSpPr/>
          <p:nvPr/>
        </p:nvGrpSpPr>
        <p:grpSpPr>
          <a:xfrm>
            <a:off x="523875" y="3619500"/>
            <a:ext cx="3905400" cy="781200"/>
            <a:chOff x="0" y="0"/>
            <a:chExt cx="3905400" cy="781200"/>
          </a:xfrm>
        </p:grpSpPr>
        <p:sp>
          <p:nvSpPr>
            <p:cNvPr id="483" name="Google Shape;483;p14"/>
            <p:cNvSpPr/>
            <p:nvPr/>
          </p:nvSpPr>
          <p:spPr>
            <a:xfrm>
              <a:off x="0" y="0"/>
              <a:ext cx="3905400" cy="781200"/>
            </a:xfrm>
            <a:prstGeom prst="roundRect">
              <a:avLst>
                <a:gd fmla="val 731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14"/>
            <p:cNvSpPr/>
            <p:nvPr/>
          </p:nvSpPr>
          <p:spPr>
            <a:xfrm>
              <a:off x="0" y="0"/>
              <a:ext cx="47700" cy="7812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4"/>
            <p:cNvSpPr txBox="1"/>
            <p:nvPr/>
          </p:nvSpPr>
          <p:spPr>
            <a:xfrm>
              <a:off x="171450" y="0"/>
              <a:ext cx="3619500" cy="781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486" name="Google Shape;486;p14"/>
          <p:cNvGrpSpPr/>
          <p:nvPr/>
        </p:nvGrpSpPr>
        <p:grpSpPr>
          <a:xfrm>
            <a:off x="4714875" y="904875"/>
            <a:ext cx="3905400" cy="1066800"/>
            <a:chOff x="0" y="0"/>
            <a:chExt cx="3905400" cy="1066800"/>
          </a:xfrm>
        </p:grpSpPr>
        <p:sp>
          <p:nvSpPr>
            <p:cNvPr id="487" name="Google Shape;487;p14"/>
            <p:cNvSpPr/>
            <p:nvPr/>
          </p:nvSpPr>
          <p:spPr>
            <a:xfrm>
              <a:off x="0" y="0"/>
              <a:ext cx="3905400" cy="1066800"/>
            </a:xfrm>
            <a:prstGeom prst="roundRect">
              <a:avLst>
                <a:gd fmla="val 53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4"/>
            <p:cNvSpPr/>
            <p:nvPr/>
          </p:nvSpPr>
          <p:spPr>
            <a:xfrm>
              <a:off x="0" y="0"/>
              <a:ext cx="47700" cy="10668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4"/>
            <p:cNvSpPr txBox="1"/>
            <p:nvPr/>
          </p:nvSpPr>
          <p:spPr>
            <a:xfrm>
              <a:off x="171450" y="0"/>
              <a:ext cx="3619500" cy="106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490" name="Google Shape;490;p14"/>
          <p:cNvGrpSpPr/>
          <p:nvPr/>
        </p:nvGrpSpPr>
        <p:grpSpPr>
          <a:xfrm>
            <a:off x="4714875" y="2095500"/>
            <a:ext cx="3905400" cy="1066800"/>
            <a:chOff x="0" y="0"/>
            <a:chExt cx="3905400" cy="1066800"/>
          </a:xfrm>
        </p:grpSpPr>
        <p:sp>
          <p:nvSpPr>
            <p:cNvPr id="491" name="Google Shape;491;p14"/>
            <p:cNvSpPr/>
            <p:nvPr/>
          </p:nvSpPr>
          <p:spPr>
            <a:xfrm>
              <a:off x="0" y="0"/>
              <a:ext cx="3905400" cy="1066800"/>
            </a:xfrm>
            <a:prstGeom prst="roundRect">
              <a:avLst>
                <a:gd fmla="val 5357"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4"/>
            <p:cNvSpPr/>
            <p:nvPr/>
          </p:nvSpPr>
          <p:spPr>
            <a:xfrm>
              <a:off x="0" y="0"/>
              <a:ext cx="47700" cy="10668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4"/>
            <p:cNvSpPr txBox="1"/>
            <p:nvPr/>
          </p:nvSpPr>
          <p:spPr>
            <a:xfrm>
              <a:off x="171450" y="0"/>
              <a:ext cx="3619500" cy="1066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494" name="Google Shape;494;p14"/>
          <p:cNvGrpSpPr/>
          <p:nvPr/>
        </p:nvGrpSpPr>
        <p:grpSpPr>
          <a:xfrm>
            <a:off x="4714875" y="3286125"/>
            <a:ext cx="3905400" cy="1114500"/>
            <a:chOff x="0" y="0"/>
            <a:chExt cx="3905400" cy="1114500"/>
          </a:xfrm>
        </p:grpSpPr>
        <p:sp>
          <p:nvSpPr>
            <p:cNvPr id="495" name="Google Shape;495;p14"/>
            <p:cNvSpPr/>
            <p:nvPr/>
          </p:nvSpPr>
          <p:spPr>
            <a:xfrm>
              <a:off x="0" y="0"/>
              <a:ext cx="3905400" cy="1114500"/>
            </a:xfrm>
            <a:prstGeom prst="roundRect">
              <a:avLst>
                <a:gd fmla="val 5128"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14"/>
            <p:cNvSpPr/>
            <p:nvPr/>
          </p:nvSpPr>
          <p:spPr>
            <a:xfrm>
              <a:off x="0" y="0"/>
              <a:ext cx="47700" cy="11145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14"/>
            <p:cNvSpPr txBox="1"/>
            <p:nvPr/>
          </p:nvSpPr>
          <p:spPr>
            <a:xfrm>
              <a:off x="171450" y="0"/>
              <a:ext cx="3619500" cy="111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sp>
        <p:nvSpPr>
          <p:cNvPr id="498" name="Google Shape;498;p14"/>
          <p:cNvSpPr txBox="1"/>
          <p:nvPr>
            <p:ph idx="1" type="body"/>
          </p:nvPr>
        </p:nvSpPr>
        <p:spPr>
          <a:xfrm>
            <a:off x="648199" y="1013482"/>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1100">
                <a:solidFill>
                  <a:srgbClr val="1E40AF"/>
                </a:solidFill>
              </a:rPr>
              <a:t>PREVIOUS PROCUREMENT</a:t>
            </a:r>
            <a:endParaRPr/>
          </a:p>
          <a:p>
            <a:pPr indent="0" lvl="0" marL="0" rtl="0" algn="l">
              <a:lnSpc>
                <a:spcPct val="115000"/>
              </a:lnSpc>
              <a:spcBef>
                <a:spcPts val="300"/>
              </a:spcBef>
              <a:spcAft>
                <a:spcPts val="0"/>
              </a:spcAft>
              <a:buSzPts val="1400"/>
              <a:buNone/>
            </a:pPr>
            <a:r>
              <a:rPr lang="en" sz="1100">
                <a:solidFill>
                  <a:srgbClr val="1E293B"/>
                </a:solidFill>
              </a:rPr>
              <a:t>How was the requirement previously procured?</a:t>
            </a:r>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0"/>
              </a:spcBef>
              <a:spcAft>
                <a:spcPts val="0"/>
              </a:spcAft>
              <a:buSzPts val="1400"/>
              <a:buNone/>
            </a:pPr>
            <a:r>
              <a:rPr b="1" lang="en" sz="1100">
                <a:solidFill>
                  <a:srgbClr val="1E40AF"/>
                </a:solidFill>
              </a:rPr>
              <a:t>INTERNAL MARKET INFO</a:t>
            </a:r>
            <a:endParaRPr/>
          </a:p>
          <a:p>
            <a:pPr indent="0" lvl="0" marL="0" rtl="0" algn="l">
              <a:lnSpc>
                <a:spcPct val="115000"/>
              </a:lnSpc>
              <a:spcBef>
                <a:spcPts val="300"/>
              </a:spcBef>
              <a:spcAft>
                <a:spcPts val="0"/>
              </a:spcAft>
              <a:buSzPts val="1400"/>
              <a:buNone/>
            </a:pPr>
            <a:r>
              <a:rPr lang="en" sz="1100">
                <a:solidFill>
                  <a:srgbClr val="1E293B"/>
                </a:solidFill>
              </a:rPr>
              <a:t>Is there additional market info elsewhere in the agency?</a:t>
            </a:r>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0"/>
              </a:spcBef>
              <a:spcAft>
                <a:spcPts val="0"/>
              </a:spcAft>
              <a:buSzPts val="1400"/>
              <a:buNone/>
            </a:pPr>
            <a:r>
              <a:rPr b="1" lang="en" sz="1100">
                <a:solidFill>
                  <a:srgbClr val="1E40AF"/>
                </a:solidFill>
              </a:rPr>
              <a:t>EXTERNAL RESEARCH</a:t>
            </a:r>
            <a:endParaRPr/>
          </a:p>
          <a:p>
            <a:pPr indent="0" lvl="0" marL="0" rtl="0" algn="l">
              <a:lnSpc>
                <a:spcPct val="115000"/>
              </a:lnSpc>
              <a:spcBef>
                <a:spcPts val="300"/>
              </a:spcBef>
              <a:spcAft>
                <a:spcPts val="0"/>
              </a:spcAft>
              <a:buSzPts val="1400"/>
              <a:buNone/>
            </a:pPr>
            <a:r>
              <a:rPr lang="en" sz="1100">
                <a:solidFill>
                  <a:srgbClr val="1E293B"/>
                </a:solidFill>
              </a:rPr>
              <a:t>Is there additional market research outside of the agency?</a:t>
            </a:r>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0"/>
              </a:spcBef>
              <a:spcAft>
                <a:spcPts val="0"/>
              </a:spcAft>
              <a:buSzPts val="1400"/>
              <a:buNone/>
            </a:pPr>
            <a:r>
              <a:rPr b="1" lang="en" sz="1100">
                <a:solidFill>
                  <a:srgbClr val="1E40AF"/>
                </a:solidFill>
              </a:rPr>
              <a:t>REQUIREMENT SCOPE</a:t>
            </a:r>
            <a:endParaRPr/>
          </a:p>
          <a:p>
            <a:pPr indent="0" lvl="0" marL="0" rtl="0" algn="l">
              <a:lnSpc>
                <a:spcPct val="115000"/>
              </a:lnSpc>
              <a:spcBef>
                <a:spcPts val="300"/>
              </a:spcBef>
              <a:spcAft>
                <a:spcPts val="0"/>
              </a:spcAft>
              <a:buSzPts val="1400"/>
              <a:buNone/>
            </a:pPr>
            <a:r>
              <a:rPr lang="en" sz="1100">
                <a:solidFill>
                  <a:srgbClr val="1E293B"/>
                </a:solidFill>
              </a:rPr>
              <a:t>Do we need more info about what we are buying?</a:t>
            </a:r>
            <a:endParaRPr/>
          </a:p>
          <a:p>
            <a:pPr indent="0" lvl="0" marL="0" rtl="0" algn="l">
              <a:lnSpc>
                <a:spcPct val="115000"/>
              </a:lnSpc>
              <a:spcBef>
                <a:spcPts val="300"/>
              </a:spcBef>
              <a:spcAft>
                <a:spcPts val="0"/>
              </a:spcAft>
              <a:buSzPts val="1400"/>
              <a:buNone/>
            </a:pPr>
            <a:r>
              <a:t/>
            </a:r>
            <a:endParaRPr>
              <a:solidFill>
                <a:srgbClr val="1E293B"/>
              </a:solidFill>
            </a:endParaRPr>
          </a:p>
        </p:txBody>
      </p:sp>
      <p:sp>
        <p:nvSpPr>
          <p:cNvPr id="499" name="Google Shape;499;p1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1100">
                <a:solidFill>
                  <a:srgbClr val="1E40AF"/>
                </a:solidFill>
              </a:rPr>
              <a:t>CAPABILITY IDENTIFICATION</a:t>
            </a:r>
            <a:endParaRPr/>
          </a:p>
          <a:p>
            <a:pPr indent="0" lvl="0" marL="0" rtl="0" algn="l">
              <a:lnSpc>
                <a:spcPct val="115000"/>
              </a:lnSpc>
              <a:spcBef>
                <a:spcPts val="300"/>
              </a:spcBef>
              <a:spcAft>
                <a:spcPts val="0"/>
              </a:spcAft>
              <a:buSzPts val="1400"/>
              <a:buNone/>
            </a:pPr>
            <a:r>
              <a:rPr lang="en" sz="1100">
                <a:solidFill>
                  <a:srgbClr val="1E293B"/>
                </a:solidFill>
              </a:rPr>
              <a:t>We know what we need but don’t know who can perform.</a:t>
            </a:r>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0"/>
              </a:spcBef>
              <a:spcAft>
                <a:spcPts val="0"/>
              </a:spcAft>
              <a:buSzPts val="1400"/>
              <a:buNone/>
            </a:pPr>
            <a:r>
              <a:rPr b="1" lang="en" sz="1100">
                <a:solidFill>
                  <a:srgbClr val="1E40AF"/>
                </a:solidFill>
              </a:rPr>
              <a:t>DATABASE SEARCH</a:t>
            </a:r>
            <a:endParaRPr/>
          </a:p>
          <a:p>
            <a:pPr indent="0" lvl="0" marL="0" rtl="0" algn="l">
              <a:lnSpc>
                <a:spcPct val="115000"/>
              </a:lnSpc>
              <a:spcBef>
                <a:spcPts val="300"/>
              </a:spcBef>
              <a:spcAft>
                <a:spcPts val="0"/>
              </a:spcAft>
              <a:buSzPts val="1400"/>
              <a:buNone/>
            </a:pPr>
            <a:r>
              <a:rPr lang="en" sz="1100">
                <a:solidFill>
                  <a:srgbClr val="1E293B"/>
                </a:solidFill>
              </a:rPr>
              <a:t>Check the SBA Small Business Search Database</a:t>
            </a:r>
            <a:endParaRPr/>
          </a:p>
          <a:p>
            <a:pPr indent="0" lvl="0" marL="0" rtl="0" algn="l">
              <a:lnSpc>
                <a:spcPct val="115000"/>
              </a:lnSpc>
              <a:spcBef>
                <a:spcPts val="300"/>
              </a:spcBef>
              <a:spcAft>
                <a:spcPts val="0"/>
              </a:spcAft>
              <a:buSzPts val="1400"/>
              <a:buNone/>
            </a:pPr>
            <a:r>
              <a:t/>
            </a:r>
            <a:endParaRPr sz="1100">
              <a:solidFill>
                <a:srgbClr val="1E293B"/>
              </a:solidFill>
            </a:endParaRPr>
          </a:p>
          <a:p>
            <a:pPr indent="0" lvl="0" marL="0" rtl="0" algn="l">
              <a:lnSpc>
                <a:spcPct val="115000"/>
              </a:lnSpc>
              <a:spcBef>
                <a:spcPts val="300"/>
              </a:spcBef>
              <a:spcAft>
                <a:spcPts val="0"/>
              </a:spcAft>
              <a:buSzPts val="1400"/>
              <a:buNone/>
            </a:pPr>
            <a:r>
              <a:t/>
            </a:r>
            <a:endParaRPr sz="1100"/>
          </a:p>
          <a:p>
            <a:pPr indent="0" lvl="0" marL="0" rtl="0" algn="l">
              <a:lnSpc>
                <a:spcPct val="115000"/>
              </a:lnSpc>
              <a:spcBef>
                <a:spcPts val="300"/>
              </a:spcBef>
              <a:spcAft>
                <a:spcPts val="0"/>
              </a:spcAft>
              <a:buSzPts val="1400"/>
              <a:buNone/>
            </a:pPr>
            <a:r>
              <a:t/>
            </a:r>
            <a:endParaRPr sz="1100"/>
          </a:p>
          <a:p>
            <a:pPr indent="0" lvl="0" marL="0" rtl="0" algn="l">
              <a:lnSpc>
                <a:spcPct val="115000"/>
              </a:lnSpc>
              <a:spcBef>
                <a:spcPts val="0"/>
              </a:spcBef>
              <a:spcAft>
                <a:spcPts val="0"/>
              </a:spcAft>
              <a:buSzPts val="1400"/>
              <a:buNone/>
            </a:pPr>
            <a:r>
              <a:rPr b="1" lang="en" sz="1100">
                <a:solidFill>
                  <a:srgbClr val="1E40AF"/>
                </a:solidFill>
              </a:rPr>
              <a:t>COMMUNITY OUTREACH</a:t>
            </a:r>
            <a:endParaRPr/>
          </a:p>
          <a:p>
            <a:pPr indent="0" lvl="0" marL="0" rtl="0" algn="l">
              <a:lnSpc>
                <a:spcPct val="115000"/>
              </a:lnSpc>
              <a:spcBef>
                <a:spcPts val="300"/>
              </a:spcBef>
              <a:spcAft>
                <a:spcPts val="0"/>
              </a:spcAft>
              <a:buSzPts val="1400"/>
              <a:buNone/>
            </a:pPr>
            <a:r>
              <a:rPr lang="en" sz="1100">
                <a:solidFill>
                  <a:srgbClr val="1E293B"/>
                </a:solidFill>
              </a:rPr>
              <a:t>Doing outreach to small business community? (Industry days, meet the buyer events, site visits?)</a:t>
            </a:r>
            <a:endParaRPr/>
          </a:p>
          <a:p>
            <a:pPr indent="0" lvl="0" marL="0" rtl="0" algn="l">
              <a:lnSpc>
                <a:spcPct val="115000"/>
              </a:lnSpc>
              <a:spcBef>
                <a:spcPts val="300"/>
              </a:spcBef>
              <a:spcAft>
                <a:spcPts val="0"/>
              </a:spcAft>
              <a:buSzPts val="1400"/>
              <a:buNone/>
            </a:pPr>
            <a:r>
              <a:t/>
            </a:r>
            <a:endParaRPr sz="1100"/>
          </a:p>
          <a:p>
            <a:pPr indent="-228600" lvl="0" marL="457200" rtl="0" algn="l">
              <a:lnSpc>
                <a:spcPct val="115000"/>
              </a:lnSpc>
              <a:spcBef>
                <a:spcPts val="0"/>
              </a:spcBef>
              <a:spcAft>
                <a:spcPts val="0"/>
              </a:spcAft>
              <a:buSzPts val="14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3" name="Shape 503"/>
        <p:cNvGrpSpPr/>
        <p:nvPr/>
      </p:nvGrpSpPr>
      <p:grpSpPr>
        <a:xfrm>
          <a:off x="0" y="0"/>
          <a:ext cx="0" cy="0"/>
          <a:chOff x="0" y="0"/>
          <a:chExt cx="0" cy="0"/>
        </a:xfrm>
      </p:grpSpPr>
      <p:sp>
        <p:nvSpPr>
          <p:cNvPr id="504" name="Google Shape;504;p15"/>
          <p:cNvSpPr txBox="1"/>
          <p:nvPr>
            <p:ph type="title"/>
          </p:nvPr>
        </p:nvSpPr>
        <p:spPr>
          <a:xfrm>
            <a:off x="392165" y="247517"/>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rgbClr val="0F172A"/>
                </a:solidFill>
              </a:rPr>
              <a:t>KEY POINTS</a:t>
            </a:r>
            <a:br>
              <a:rPr b="1" lang="en">
                <a:solidFill>
                  <a:srgbClr val="0F172A"/>
                </a:solidFill>
              </a:rPr>
            </a:br>
            <a:endParaRPr/>
          </a:p>
        </p:txBody>
      </p:sp>
      <p:sp>
        <p:nvSpPr>
          <p:cNvPr id="505" name="Google Shape;50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06" name="Google Shape;506;p15"/>
          <p:cNvSpPr txBox="1"/>
          <p:nvPr/>
        </p:nvSpPr>
        <p:spPr>
          <a:xfrm>
            <a:off x="575080" y="266700"/>
            <a:ext cx="8096400" cy="495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F172A"/>
              </a:solidFill>
              <a:latin typeface="Arial"/>
              <a:ea typeface="Arial"/>
              <a:cs typeface="Arial"/>
              <a:sym typeface="Arial"/>
            </a:endParaRPr>
          </a:p>
        </p:txBody>
      </p:sp>
      <p:grpSp>
        <p:nvGrpSpPr>
          <p:cNvPr id="507" name="Google Shape;507;p15"/>
          <p:cNvGrpSpPr/>
          <p:nvPr/>
        </p:nvGrpSpPr>
        <p:grpSpPr>
          <a:xfrm>
            <a:off x="458037" y="933450"/>
            <a:ext cx="2571900" cy="1809600"/>
            <a:chOff x="0" y="0"/>
            <a:chExt cx="2571900" cy="1809600"/>
          </a:xfrm>
        </p:grpSpPr>
        <p:sp>
          <p:nvSpPr>
            <p:cNvPr id="508" name="Google Shape;508;p15"/>
            <p:cNvSpPr/>
            <p:nvPr/>
          </p:nvSpPr>
          <p:spPr>
            <a:xfrm>
              <a:off x="0" y="0"/>
              <a:ext cx="2571900" cy="1809600"/>
            </a:xfrm>
            <a:prstGeom prst="roundRect">
              <a:avLst>
                <a:gd fmla="val 421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5"/>
            <p:cNvSpPr/>
            <p:nvPr/>
          </p:nvSpPr>
          <p:spPr>
            <a:xfrm>
              <a:off x="0" y="0"/>
              <a:ext cx="2571900" cy="477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15"/>
            <p:cNvSpPr txBox="1"/>
            <p:nvPr/>
          </p:nvSpPr>
          <p:spPr>
            <a:xfrm>
              <a:off x="0" y="0"/>
              <a:ext cx="2571900" cy="1809600"/>
            </a:xfrm>
            <a:prstGeom prst="rect">
              <a:avLst/>
            </a:prstGeom>
            <a:noFill/>
            <a:ln>
              <a:noFill/>
            </a:ln>
          </p:spPr>
          <p:txBody>
            <a:bodyPr anchorCtr="0" anchor="t" bIns="171450" lIns="171450" spcFirstLastPara="1" rIns="171450" wrap="square" tIns="1714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511" name="Google Shape;511;p15"/>
          <p:cNvGrpSpPr/>
          <p:nvPr/>
        </p:nvGrpSpPr>
        <p:grpSpPr>
          <a:xfrm>
            <a:off x="3220287" y="933450"/>
            <a:ext cx="2571900" cy="1809600"/>
            <a:chOff x="0" y="0"/>
            <a:chExt cx="2571900" cy="1809600"/>
          </a:xfrm>
        </p:grpSpPr>
        <p:sp>
          <p:nvSpPr>
            <p:cNvPr id="512" name="Google Shape;512;p15"/>
            <p:cNvSpPr/>
            <p:nvPr/>
          </p:nvSpPr>
          <p:spPr>
            <a:xfrm>
              <a:off x="0" y="0"/>
              <a:ext cx="2571900" cy="1809600"/>
            </a:xfrm>
            <a:prstGeom prst="roundRect">
              <a:avLst>
                <a:gd fmla="val 421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15"/>
            <p:cNvSpPr/>
            <p:nvPr/>
          </p:nvSpPr>
          <p:spPr>
            <a:xfrm>
              <a:off x="0" y="0"/>
              <a:ext cx="2571900" cy="477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15"/>
            <p:cNvSpPr txBox="1"/>
            <p:nvPr/>
          </p:nvSpPr>
          <p:spPr>
            <a:xfrm>
              <a:off x="0" y="0"/>
              <a:ext cx="2571900" cy="1809600"/>
            </a:xfrm>
            <a:prstGeom prst="rect">
              <a:avLst/>
            </a:prstGeom>
            <a:noFill/>
            <a:ln>
              <a:noFill/>
            </a:ln>
          </p:spPr>
          <p:txBody>
            <a:bodyPr anchorCtr="0" anchor="t" bIns="171450" lIns="171450" spcFirstLastPara="1" rIns="171450" wrap="square" tIns="1714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515" name="Google Shape;515;p15"/>
          <p:cNvGrpSpPr/>
          <p:nvPr/>
        </p:nvGrpSpPr>
        <p:grpSpPr>
          <a:xfrm>
            <a:off x="5982537" y="933450"/>
            <a:ext cx="2571900" cy="1809600"/>
            <a:chOff x="0" y="0"/>
            <a:chExt cx="2571900" cy="1809600"/>
          </a:xfrm>
        </p:grpSpPr>
        <p:sp>
          <p:nvSpPr>
            <p:cNvPr id="516" name="Google Shape;516;p15"/>
            <p:cNvSpPr/>
            <p:nvPr/>
          </p:nvSpPr>
          <p:spPr>
            <a:xfrm>
              <a:off x="0" y="0"/>
              <a:ext cx="2571900" cy="1809600"/>
            </a:xfrm>
            <a:prstGeom prst="roundRect">
              <a:avLst>
                <a:gd fmla="val 421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15"/>
            <p:cNvSpPr/>
            <p:nvPr/>
          </p:nvSpPr>
          <p:spPr>
            <a:xfrm>
              <a:off x="0" y="0"/>
              <a:ext cx="2571900" cy="477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15"/>
            <p:cNvSpPr txBox="1"/>
            <p:nvPr/>
          </p:nvSpPr>
          <p:spPr>
            <a:xfrm>
              <a:off x="0" y="0"/>
              <a:ext cx="2571900" cy="1809600"/>
            </a:xfrm>
            <a:prstGeom prst="rect">
              <a:avLst/>
            </a:prstGeom>
            <a:noFill/>
            <a:ln>
              <a:noFill/>
            </a:ln>
          </p:spPr>
          <p:txBody>
            <a:bodyPr anchorCtr="0" anchor="t" bIns="171450" lIns="171450" spcFirstLastPara="1" rIns="171450" wrap="square" tIns="1714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519" name="Google Shape;519;p15"/>
          <p:cNvGrpSpPr/>
          <p:nvPr/>
        </p:nvGrpSpPr>
        <p:grpSpPr>
          <a:xfrm>
            <a:off x="458037" y="2886075"/>
            <a:ext cx="2571900" cy="1809600"/>
            <a:chOff x="0" y="0"/>
            <a:chExt cx="2571900" cy="1809600"/>
          </a:xfrm>
        </p:grpSpPr>
        <p:sp>
          <p:nvSpPr>
            <p:cNvPr id="520" name="Google Shape;520;p15"/>
            <p:cNvSpPr/>
            <p:nvPr/>
          </p:nvSpPr>
          <p:spPr>
            <a:xfrm>
              <a:off x="0" y="0"/>
              <a:ext cx="2571900" cy="1809600"/>
            </a:xfrm>
            <a:prstGeom prst="roundRect">
              <a:avLst>
                <a:gd fmla="val 421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15"/>
            <p:cNvSpPr/>
            <p:nvPr/>
          </p:nvSpPr>
          <p:spPr>
            <a:xfrm>
              <a:off x="0" y="0"/>
              <a:ext cx="2571900" cy="477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15"/>
            <p:cNvSpPr txBox="1"/>
            <p:nvPr/>
          </p:nvSpPr>
          <p:spPr>
            <a:xfrm>
              <a:off x="0" y="0"/>
              <a:ext cx="2571900" cy="1809600"/>
            </a:xfrm>
            <a:prstGeom prst="rect">
              <a:avLst/>
            </a:prstGeom>
            <a:noFill/>
            <a:ln>
              <a:noFill/>
            </a:ln>
          </p:spPr>
          <p:txBody>
            <a:bodyPr anchorCtr="0" anchor="t" bIns="171450" lIns="171450" spcFirstLastPara="1" rIns="171450" wrap="square" tIns="1714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1E293B"/>
                </a:solidFill>
                <a:latin typeface="Arial"/>
                <a:ea typeface="Arial"/>
                <a:cs typeface="Arial"/>
                <a:sym typeface="Arial"/>
              </a:endParaRPr>
            </a:p>
          </p:txBody>
        </p:sp>
      </p:grpSp>
      <p:grpSp>
        <p:nvGrpSpPr>
          <p:cNvPr id="523" name="Google Shape;523;p15"/>
          <p:cNvGrpSpPr/>
          <p:nvPr/>
        </p:nvGrpSpPr>
        <p:grpSpPr>
          <a:xfrm>
            <a:off x="3220287" y="2886075"/>
            <a:ext cx="2571900" cy="1809600"/>
            <a:chOff x="0" y="0"/>
            <a:chExt cx="2571900" cy="1809600"/>
          </a:xfrm>
        </p:grpSpPr>
        <p:sp>
          <p:nvSpPr>
            <p:cNvPr id="524" name="Google Shape;524;p15"/>
            <p:cNvSpPr/>
            <p:nvPr/>
          </p:nvSpPr>
          <p:spPr>
            <a:xfrm>
              <a:off x="0" y="0"/>
              <a:ext cx="2571900" cy="1809600"/>
            </a:xfrm>
            <a:prstGeom prst="roundRect">
              <a:avLst>
                <a:gd fmla="val 421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15"/>
            <p:cNvSpPr/>
            <p:nvPr/>
          </p:nvSpPr>
          <p:spPr>
            <a:xfrm>
              <a:off x="0" y="0"/>
              <a:ext cx="2571900" cy="477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15"/>
            <p:cNvSpPr txBox="1"/>
            <p:nvPr/>
          </p:nvSpPr>
          <p:spPr>
            <a:xfrm>
              <a:off x="0" y="0"/>
              <a:ext cx="2571900" cy="1809600"/>
            </a:xfrm>
            <a:prstGeom prst="rect">
              <a:avLst/>
            </a:prstGeom>
            <a:noFill/>
            <a:ln>
              <a:noFill/>
            </a:ln>
          </p:spPr>
          <p:txBody>
            <a:bodyPr anchorCtr="0" anchor="t" bIns="171450" lIns="171450" spcFirstLastPara="1" rIns="171450" wrap="square" tIns="1714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grpSp>
        <p:nvGrpSpPr>
          <p:cNvPr id="527" name="Google Shape;527;p15"/>
          <p:cNvGrpSpPr/>
          <p:nvPr/>
        </p:nvGrpSpPr>
        <p:grpSpPr>
          <a:xfrm>
            <a:off x="5982537" y="2886075"/>
            <a:ext cx="2571900" cy="1809600"/>
            <a:chOff x="0" y="0"/>
            <a:chExt cx="2571900" cy="1809600"/>
          </a:xfrm>
        </p:grpSpPr>
        <p:sp>
          <p:nvSpPr>
            <p:cNvPr id="528" name="Google Shape;528;p15"/>
            <p:cNvSpPr/>
            <p:nvPr/>
          </p:nvSpPr>
          <p:spPr>
            <a:xfrm>
              <a:off x="0" y="0"/>
              <a:ext cx="2571900" cy="1809600"/>
            </a:xfrm>
            <a:prstGeom prst="roundRect">
              <a:avLst>
                <a:gd fmla="val 4210"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15"/>
            <p:cNvSpPr/>
            <p:nvPr/>
          </p:nvSpPr>
          <p:spPr>
            <a:xfrm>
              <a:off x="0" y="0"/>
              <a:ext cx="2571900" cy="47700"/>
            </a:xfrm>
            <a:prstGeom prst="roundRect">
              <a:avLst>
                <a:gd fmla="val 4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15"/>
            <p:cNvSpPr txBox="1"/>
            <p:nvPr/>
          </p:nvSpPr>
          <p:spPr>
            <a:xfrm>
              <a:off x="0" y="0"/>
              <a:ext cx="2571900" cy="1809600"/>
            </a:xfrm>
            <a:prstGeom prst="rect">
              <a:avLst/>
            </a:prstGeom>
            <a:noFill/>
            <a:ln>
              <a:noFill/>
            </a:ln>
          </p:spPr>
          <p:txBody>
            <a:bodyPr anchorCtr="0" anchor="t" bIns="171450" lIns="171450" spcFirstLastPara="1" rIns="171450" wrap="square" tIns="1714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sp>
        <p:nvSpPr>
          <p:cNvPr id="531" name="Google Shape;531;p15"/>
          <p:cNvSpPr txBox="1"/>
          <p:nvPr>
            <p:ph idx="1" type="body"/>
          </p:nvPr>
        </p:nvSpPr>
        <p:spPr>
          <a:xfrm>
            <a:off x="534009" y="1094384"/>
            <a:ext cx="2443617" cy="1528572"/>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100">
                <a:solidFill>
                  <a:srgbClr val="1E40AF"/>
                </a:solidFill>
              </a:rPr>
              <a:t>CONTINUOUS PROCESS</a:t>
            </a:r>
            <a:endParaRPr/>
          </a:p>
          <a:p>
            <a:pPr indent="0" lvl="0" marL="0" rtl="0" algn="l">
              <a:lnSpc>
                <a:spcPct val="115000"/>
              </a:lnSpc>
              <a:spcBef>
                <a:spcPts val="450"/>
              </a:spcBef>
              <a:spcAft>
                <a:spcPts val="0"/>
              </a:spcAft>
              <a:buSzPts val="1800"/>
              <a:buNone/>
            </a:pPr>
            <a:r>
              <a:rPr lang="en" sz="1100">
                <a:solidFill>
                  <a:srgbClr val="1E293B"/>
                </a:solidFill>
              </a:rPr>
              <a:t>Market Research is a continuous process.</a:t>
            </a:r>
            <a:endParaRPr/>
          </a:p>
          <a:p>
            <a:pPr indent="0" lvl="0" marL="114300" rtl="0" algn="l">
              <a:lnSpc>
                <a:spcPct val="115000"/>
              </a:lnSpc>
              <a:spcBef>
                <a:spcPts val="0"/>
              </a:spcBef>
              <a:spcAft>
                <a:spcPts val="0"/>
              </a:spcAft>
              <a:buSzPts val="1800"/>
              <a:buNone/>
            </a:pPr>
            <a:r>
              <a:t/>
            </a:r>
            <a:endParaRPr sz="1100"/>
          </a:p>
        </p:txBody>
      </p:sp>
      <p:sp>
        <p:nvSpPr>
          <p:cNvPr id="532" name="Google Shape;532;p15"/>
          <p:cNvSpPr txBox="1"/>
          <p:nvPr>
            <p:ph idx="3" type="body"/>
          </p:nvPr>
        </p:nvSpPr>
        <p:spPr>
          <a:xfrm>
            <a:off x="3296715" y="1091945"/>
            <a:ext cx="2443617" cy="1528572"/>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100">
                <a:solidFill>
                  <a:srgbClr val="1E40AF"/>
                </a:solidFill>
              </a:rPr>
              <a:t>TEAM EFFORT</a:t>
            </a:r>
            <a:endParaRPr/>
          </a:p>
          <a:p>
            <a:pPr indent="0" lvl="0" marL="0" rtl="0" algn="l">
              <a:lnSpc>
                <a:spcPct val="115000"/>
              </a:lnSpc>
              <a:spcBef>
                <a:spcPts val="450"/>
              </a:spcBef>
              <a:spcAft>
                <a:spcPts val="0"/>
              </a:spcAft>
              <a:buSzPts val="1800"/>
              <a:buNone/>
            </a:pPr>
            <a:r>
              <a:rPr lang="en" sz="1100">
                <a:solidFill>
                  <a:srgbClr val="1E293B"/>
                </a:solidFill>
              </a:rPr>
              <a:t>Market Research is a team effort usually initiated by the program office.</a:t>
            </a:r>
            <a:endParaRPr/>
          </a:p>
          <a:p>
            <a:pPr indent="0" lvl="0" marL="114300" rtl="0" algn="l">
              <a:lnSpc>
                <a:spcPct val="115000"/>
              </a:lnSpc>
              <a:spcBef>
                <a:spcPts val="0"/>
              </a:spcBef>
              <a:spcAft>
                <a:spcPts val="0"/>
              </a:spcAft>
              <a:buSzPts val="1800"/>
              <a:buNone/>
            </a:pPr>
            <a:r>
              <a:t/>
            </a:r>
            <a:endParaRPr sz="1100"/>
          </a:p>
        </p:txBody>
      </p:sp>
      <p:sp>
        <p:nvSpPr>
          <p:cNvPr id="533" name="Google Shape;533;p15"/>
          <p:cNvSpPr txBox="1"/>
          <p:nvPr>
            <p:ph idx="2" type="body"/>
          </p:nvPr>
        </p:nvSpPr>
        <p:spPr>
          <a:xfrm>
            <a:off x="6019187" y="1093166"/>
            <a:ext cx="2443617" cy="1528572"/>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100">
                <a:solidFill>
                  <a:srgbClr val="1E40AF"/>
                </a:solidFill>
              </a:rPr>
              <a:t>SCOPE &amp; COMPLEXITY</a:t>
            </a:r>
            <a:endParaRPr/>
          </a:p>
          <a:p>
            <a:pPr indent="0" lvl="0" marL="0" rtl="0" algn="l">
              <a:lnSpc>
                <a:spcPct val="115000"/>
              </a:lnSpc>
              <a:spcBef>
                <a:spcPts val="450"/>
              </a:spcBef>
              <a:spcAft>
                <a:spcPts val="0"/>
              </a:spcAft>
              <a:buSzPts val="1800"/>
              <a:buNone/>
            </a:pPr>
            <a:r>
              <a:rPr lang="en" sz="1100">
                <a:solidFill>
                  <a:srgbClr val="1E293B"/>
                </a:solidFill>
              </a:rPr>
              <a:t>Scope and complexity should drive the level of market research conducted.</a:t>
            </a:r>
            <a:endParaRPr/>
          </a:p>
        </p:txBody>
      </p:sp>
      <p:sp>
        <p:nvSpPr>
          <p:cNvPr id="534" name="Google Shape;534;p15"/>
          <p:cNvSpPr txBox="1"/>
          <p:nvPr>
            <p:ph idx="4" type="body"/>
          </p:nvPr>
        </p:nvSpPr>
        <p:spPr>
          <a:xfrm>
            <a:off x="534009" y="3013885"/>
            <a:ext cx="2370125" cy="1649332"/>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sz="1100">
                <a:solidFill>
                  <a:srgbClr val="1E40AF"/>
                </a:solidFill>
              </a:rPr>
              <a:t>DOCUMENTATION</a:t>
            </a:r>
            <a:endParaRPr/>
          </a:p>
          <a:p>
            <a:pPr indent="0" lvl="0" marL="0" rtl="0" algn="l">
              <a:lnSpc>
                <a:spcPct val="115000"/>
              </a:lnSpc>
              <a:spcBef>
                <a:spcPts val="450"/>
              </a:spcBef>
              <a:spcAft>
                <a:spcPts val="0"/>
              </a:spcAft>
              <a:buSzPts val="1800"/>
              <a:buNone/>
            </a:pPr>
            <a:r>
              <a:rPr lang="en" sz="1050">
                <a:solidFill>
                  <a:srgbClr val="1E293B"/>
                </a:solidFill>
              </a:rPr>
              <a:t>Market research should be documented in a report for requirements above SAT (&gt;$350,000), Brand New Requirements, and task/delivery orders over SAT for non-commercial products/services per RFO.</a:t>
            </a:r>
            <a:endParaRPr/>
          </a:p>
          <a:p>
            <a:pPr indent="0" lvl="0" marL="114300" rtl="0" algn="l">
              <a:lnSpc>
                <a:spcPct val="115000"/>
              </a:lnSpc>
              <a:spcBef>
                <a:spcPts val="0"/>
              </a:spcBef>
              <a:spcAft>
                <a:spcPts val="0"/>
              </a:spcAft>
              <a:buSzPts val="1800"/>
              <a:buNone/>
            </a:pPr>
            <a:r>
              <a:t/>
            </a:r>
            <a:endParaRPr sz="1100"/>
          </a:p>
        </p:txBody>
      </p:sp>
      <p:sp>
        <p:nvSpPr>
          <p:cNvPr id="535" name="Google Shape;535;p15"/>
          <p:cNvSpPr txBox="1"/>
          <p:nvPr>
            <p:ph idx="6" type="body"/>
          </p:nvPr>
        </p:nvSpPr>
        <p:spPr>
          <a:xfrm>
            <a:off x="3299155" y="3013886"/>
            <a:ext cx="2424238" cy="160163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100">
                <a:solidFill>
                  <a:srgbClr val="1E40AF"/>
                </a:solidFill>
              </a:rPr>
              <a:t>RESPONSIBILITY</a:t>
            </a:r>
            <a:endParaRPr/>
          </a:p>
          <a:p>
            <a:pPr indent="0" lvl="0" marL="0" rtl="0" algn="l">
              <a:lnSpc>
                <a:spcPct val="115000"/>
              </a:lnSpc>
              <a:spcBef>
                <a:spcPts val="450"/>
              </a:spcBef>
              <a:spcAft>
                <a:spcPts val="0"/>
              </a:spcAft>
              <a:buSzPts val="1800"/>
              <a:buNone/>
            </a:pPr>
            <a:r>
              <a:rPr lang="en" sz="1100">
                <a:solidFill>
                  <a:srgbClr val="1E293B"/>
                </a:solidFill>
              </a:rPr>
              <a:t>Contracting Officer is responsible for the proper documentation of Market Research in the contract file.</a:t>
            </a:r>
            <a:endParaRPr/>
          </a:p>
        </p:txBody>
      </p:sp>
      <p:sp>
        <p:nvSpPr>
          <p:cNvPr id="536" name="Google Shape;536;p15"/>
          <p:cNvSpPr txBox="1"/>
          <p:nvPr>
            <p:ph idx="5" type="body"/>
          </p:nvPr>
        </p:nvSpPr>
        <p:spPr>
          <a:xfrm>
            <a:off x="6114891" y="3013885"/>
            <a:ext cx="2347913" cy="1601631"/>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100">
                <a:solidFill>
                  <a:srgbClr val="1E40AF"/>
                </a:solidFill>
              </a:rPr>
              <a:t>CORE WORKFLOW</a:t>
            </a:r>
            <a:endParaRPr/>
          </a:p>
          <a:p>
            <a:pPr indent="0" lvl="0" marL="0" rtl="0" algn="l">
              <a:lnSpc>
                <a:spcPct val="115000"/>
              </a:lnSpc>
              <a:spcBef>
                <a:spcPts val="450"/>
              </a:spcBef>
              <a:spcAft>
                <a:spcPts val="0"/>
              </a:spcAft>
              <a:buSzPts val="1800"/>
              <a:buNone/>
            </a:pPr>
            <a:r>
              <a:rPr lang="en" sz="1100">
                <a:solidFill>
                  <a:srgbClr val="1E293B"/>
                </a:solidFill>
              </a:rPr>
              <a:t>Collect, Analyze, and Document.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40"/>
              <a:buNone/>
            </a:pPr>
            <a:r>
              <a:rPr b="1" lang="en" sz="1800">
                <a:solidFill>
                  <a:srgbClr val="1E40AF"/>
                </a:solidFill>
              </a:rPr>
              <a:t>Live Navigation</a:t>
            </a:r>
            <a:br>
              <a:rPr b="1" lang="en" sz="1800">
                <a:solidFill>
                  <a:srgbClr val="1E40AF"/>
                </a:solidFill>
              </a:rPr>
            </a:br>
            <a:r>
              <a:rPr b="1" lang="en">
                <a:solidFill>
                  <a:srgbClr val="0F172A"/>
                </a:solidFill>
              </a:rPr>
              <a:t>Forecast of Contracting Opportunities Tool</a:t>
            </a:r>
            <a:br>
              <a:rPr b="1" lang="en">
                <a:solidFill>
                  <a:srgbClr val="0F172A"/>
                </a:solidFill>
              </a:rPr>
            </a:br>
            <a:endParaRPr/>
          </a:p>
        </p:txBody>
      </p:sp>
      <p:sp>
        <p:nvSpPr>
          <p:cNvPr id="542" name="Google Shape;542;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543" name="Google Shape;543;p16"/>
          <p:cNvSpPr txBox="1"/>
          <p:nvPr/>
        </p:nvSpPr>
        <p:spPr>
          <a:xfrm>
            <a:off x="523875" y="428625"/>
            <a:ext cx="8096400" cy="95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rgbClr val="0F172A"/>
              </a:solidFill>
              <a:latin typeface="Arial"/>
              <a:ea typeface="Arial"/>
              <a:cs typeface="Arial"/>
              <a:sym typeface="Arial"/>
            </a:endParaRPr>
          </a:p>
        </p:txBody>
      </p:sp>
      <p:grpSp>
        <p:nvGrpSpPr>
          <p:cNvPr id="544" name="Google Shape;544;p16"/>
          <p:cNvGrpSpPr/>
          <p:nvPr/>
        </p:nvGrpSpPr>
        <p:grpSpPr>
          <a:xfrm>
            <a:off x="523875" y="1524000"/>
            <a:ext cx="4857900" cy="2857500"/>
            <a:chOff x="0" y="0"/>
            <a:chExt cx="4857900" cy="2857500"/>
          </a:xfrm>
        </p:grpSpPr>
        <p:sp>
          <p:nvSpPr>
            <p:cNvPr id="545" name="Google Shape;545;p16"/>
            <p:cNvSpPr/>
            <p:nvPr/>
          </p:nvSpPr>
          <p:spPr>
            <a:xfrm>
              <a:off x="0" y="0"/>
              <a:ext cx="4857900" cy="2857500"/>
            </a:xfrm>
            <a:prstGeom prst="roundRect">
              <a:avLst>
                <a:gd fmla="val 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16"/>
            <p:cNvSpPr/>
            <p:nvPr/>
          </p:nvSpPr>
          <p:spPr>
            <a:xfrm>
              <a:off x="0" y="0"/>
              <a:ext cx="57300" cy="2857500"/>
            </a:xfrm>
            <a:prstGeom prst="roundRect">
              <a:avLst>
                <a:gd fmla="val 50000" name="adj"/>
              </a:avLst>
            </a:prstGeom>
            <a:solidFill>
              <a:srgbClr val="1E40A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16"/>
            <p:cNvSpPr txBox="1"/>
            <p:nvPr/>
          </p:nvSpPr>
          <p:spPr>
            <a:xfrm>
              <a:off x="228600" y="0"/>
              <a:ext cx="4400700" cy="2857500"/>
            </a:xfrm>
            <a:prstGeom prst="rect">
              <a:avLst/>
            </a:prstGeom>
            <a:noFill/>
            <a:ln>
              <a:noFill/>
            </a:ln>
          </p:spPr>
          <p:txBody>
            <a:bodyPr anchorCtr="0" anchor="ctr" bIns="190500" lIns="0" spcFirstLastPara="1" rIns="0" wrap="square" tIns="1905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E293B"/>
                </a:solidFill>
                <a:latin typeface="Arial"/>
                <a:ea typeface="Arial"/>
                <a:cs typeface="Arial"/>
                <a:sym typeface="Arial"/>
              </a:endParaRPr>
            </a:p>
          </p:txBody>
        </p:sp>
      </p:grpSp>
      <p:sp>
        <p:nvSpPr>
          <p:cNvPr id="548" name="Google Shape;548;p16"/>
          <p:cNvSpPr txBox="1"/>
          <p:nvPr>
            <p:ph idx="1" type="body"/>
          </p:nvPr>
        </p:nvSpPr>
        <p:spPr>
          <a:xfrm>
            <a:off x="940804" y="1759633"/>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 sz="1100">
                <a:solidFill>
                  <a:srgbClr val="1E40AF"/>
                </a:solidFill>
              </a:rPr>
              <a:t>DEMONSTRATION OVERVIEW</a:t>
            </a:r>
            <a:endParaRPr/>
          </a:p>
          <a:p>
            <a:pPr indent="-317500" lvl="0" marL="457200" rtl="0" algn="l">
              <a:lnSpc>
                <a:spcPct val="115000"/>
              </a:lnSpc>
              <a:spcBef>
                <a:spcPts val="900"/>
              </a:spcBef>
              <a:spcAft>
                <a:spcPts val="0"/>
              </a:spcAft>
              <a:buSzPts val="1400"/>
              <a:buChar char="●"/>
            </a:pPr>
            <a:r>
              <a:rPr b="1" lang="en" sz="1100">
                <a:solidFill>
                  <a:srgbClr val="0F172A"/>
                </a:solidFill>
              </a:rPr>
              <a:t>Opportunity Search:</a:t>
            </a:r>
            <a:r>
              <a:rPr lang="en" sz="1100">
                <a:solidFill>
                  <a:srgbClr val="1E293B"/>
                </a:solidFill>
              </a:rPr>
              <a:t> Learn how to filter and locate upcoming agency procurement requirements.</a:t>
            </a:r>
            <a:endParaRPr/>
          </a:p>
          <a:p>
            <a:pPr indent="-317500" lvl="0" marL="457200" rtl="0" algn="l">
              <a:lnSpc>
                <a:spcPct val="115000"/>
              </a:lnSpc>
              <a:spcBef>
                <a:spcPts val="750"/>
              </a:spcBef>
              <a:spcAft>
                <a:spcPts val="0"/>
              </a:spcAft>
              <a:buSzPts val="1400"/>
              <a:buChar char="●"/>
            </a:pPr>
            <a:r>
              <a:rPr b="1" lang="en" sz="1100">
                <a:solidFill>
                  <a:srgbClr val="0F172A"/>
                </a:solidFill>
              </a:rPr>
              <a:t>Small Business Set-Asides:</a:t>
            </a:r>
            <a:r>
              <a:rPr lang="en" sz="1100">
                <a:solidFill>
                  <a:srgbClr val="1E293B"/>
                </a:solidFill>
              </a:rPr>
              <a:t> Identify forecasted acquisitions designated for small business participation.</a:t>
            </a:r>
            <a:endParaRPr/>
          </a:p>
          <a:p>
            <a:pPr indent="-317500" lvl="0" marL="457200" rtl="0" algn="l">
              <a:lnSpc>
                <a:spcPct val="115000"/>
              </a:lnSpc>
              <a:spcBef>
                <a:spcPts val="750"/>
              </a:spcBef>
              <a:spcAft>
                <a:spcPts val="0"/>
              </a:spcAft>
              <a:buSzPts val="1400"/>
              <a:buChar char="●"/>
            </a:pPr>
            <a:r>
              <a:rPr b="1" lang="en" sz="1100">
                <a:solidFill>
                  <a:srgbClr val="0F172A"/>
                </a:solidFill>
              </a:rPr>
              <a:t>Strategic Acquisition Planning:</a:t>
            </a:r>
            <a:r>
              <a:rPr lang="en" sz="1100">
                <a:solidFill>
                  <a:srgbClr val="1E293B"/>
                </a:solidFill>
              </a:rPr>
              <a:t> Track contract timelines to engage early in the procurement cycle.</a:t>
            </a:r>
            <a:endParaRPr/>
          </a:p>
          <a:p>
            <a:pPr indent="-228600" lvl="0" marL="457200" rtl="0" algn="l">
              <a:lnSpc>
                <a:spcPct val="115000"/>
              </a:lnSpc>
              <a:spcBef>
                <a:spcPts val="0"/>
              </a:spcBef>
              <a:spcAft>
                <a:spcPts val="0"/>
              </a:spcAft>
              <a:buSzPts val="1400"/>
              <a:buNone/>
            </a:pPr>
            <a:r>
              <a:t/>
            </a:r>
            <a:endParaRPr/>
          </a:p>
        </p:txBody>
      </p:sp>
      <p:grpSp>
        <p:nvGrpSpPr>
          <p:cNvPr id="549" name="Google Shape;549;p16"/>
          <p:cNvGrpSpPr/>
          <p:nvPr/>
        </p:nvGrpSpPr>
        <p:grpSpPr>
          <a:xfrm>
            <a:off x="5667375" y="1524000"/>
            <a:ext cx="2952900" cy="2857650"/>
            <a:chOff x="0" y="0"/>
            <a:chExt cx="2952900" cy="2857650"/>
          </a:xfrm>
        </p:grpSpPr>
        <p:sp>
          <p:nvSpPr>
            <p:cNvPr id="550" name="Google Shape;550;p16"/>
            <p:cNvSpPr/>
            <p:nvPr/>
          </p:nvSpPr>
          <p:spPr>
            <a:xfrm>
              <a:off x="0" y="0"/>
              <a:ext cx="2952900" cy="2857500"/>
            </a:xfrm>
            <a:prstGeom prst="roundRect">
              <a:avLst>
                <a:gd fmla="val 3333" name="adj"/>
              </a:avLst>
            </a:prstGeom>
            <a:solidFill>
              <a:srgbClr val="FFFFFF"/>
            </a:solidFill>
            <a:ln cap="flat" cmpd="sng" w="1430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high-contrast 508-compliant emblem logo for 'Forecast of Contracting Opportunities Tool', showing a futuristic magnifying glass looking over a bar chart graph and dynamic target radar grid, bold royal blue and deep navy colors on clean white background, professional government vector logo icon design" id="551" name="Google Shape;551;p16"/>
            <p:cNvPicPr preferRelativeResize="0"/>
            <p:nvPr/>
          </p:nvPicPr>
          <p:blipFill rotWithShape="1">
            <a:blip r:embed="rId3">
              <a:alphaModFix/>
            </a:blip>
            <a:srcRect b="-3770" l="5360" r="-5360" t="7338"/>
            <a:stretch/>
          </p:blipFill>
          <p:spPr>
            <a:xfrm>
              <a:off x="285750" y="285750"/>
              <a:ext cx="2667000" cy="2571900"/>
            </a:xfrm>
            <a:prstGeom prst="roundRect">
              <a:avLst>
                <a:gd fmla="val 2962" name="adj"/>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descr="gsa-seal.png" id="557" name="Google Shape;557;p17"/>
          <p:cNvPicPr preferRelativeResize="0"/>
          <p:nvPr/>
        </p:nvPicPr>
        <p:blipFill rotWithShape="1">
          <a:blip r:embed="rId3">
            <a:alphaModFix/>
          </a:blip>
          <a:srcRect b="0" l="0" r="0" t="0"/>
          <a:stretch/>
        </p:blipFill>
        <p:spPr>
          <a:xfrm>
            <a:off x="3705225" y="1704975"/>
            <a:ext cx="1733550" cy="1733550"/>
          </a:xfrm>
          <a:prstGeom prst="rect">
            <a:avLst/>
          </a:prstGeom>
          <a:noFill/>
          <a:ln>
            <a:noFill/>
          </a:ln>
        </p:spPr>
      </p:pic>
      <p:sp>
        <p:nvSpPr>
          <p:cNvPr id="558" name="Google Shape;558;p17"/>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End of Presentation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GregoryTChaney</dc:creator>
</cp:coreProperties>
</file>