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91" r:id="rId1"/>
    <p:sldMasterId id="2147483692" r:id="rId2"/>
  </p:sldMasterIdLst>
  <p:notesMasterIdLst>
    <p:notesMasterId r:id="rId47"/>
  </p:notesMasterIdLst>
  <p:sldIdLst>
    <p:sldId id="256" r:id="rId3"/>
    <p:sldId id="257" r:id="rId4"/>
    <p:sldId id="308" r:id="rId5"/>
    <p:sldId id="259" r:id="rId6"/>
    <p:sldId id="302" r:id="rId7"/>
    <p:sldId id="30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5143500" type="screen16x9"/>
  <p:notesSz cx="6858000" cy="9144000"/>
  <p:embeddedFontLst>
    <p:embeddedFont>
      <p:font typeface="Helvetica Neue" panose="020B060402020202020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483158F-EA3D-46EF-829B-64AC1FE4BC34}">
  <a:tblStyle styleId="{6483158F-EA3D-46EF-829B-64AC1FE4BC3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6441" autoAdjust="0"/>
  </p:normalViewPr>
  <p:slideViewPr>
    <p:cSldViewPr snapToGrid="0">
      <p:cViewPr varScale="1">
        <p:scale>
          <a:sx n="121" d="100"/>
          <a:sy n="121" d="100"/>
        </p:scale>
        <p:origin x="1272" y="108"/>
      </p:cViewPr>
      <p:guideLst>
        <p:guide orient="horz" pos="1620"/>
        <p:guide pos="2880"/>
      </p:guideLst>
    </p:cSldViewPr>
  </p:slideViewPr>
  <p:outlineViewPr>
    <p:cViewPr>
      <p:scale>
        <a:sx n="33" d="100"/>
        <a:sy n="33" d="100"/>
      </p:scale>
      <p:origin x="0" y="-4927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fbc19abcac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fbc19abcac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3fbc19abcac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3fbc19abca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a:extLst>
            <a:ext uri="{FF2B5EF4-FFF2-40B4-BE49-F238E27FC236}">
              <a16:creationId xmlns:a16="http://schemas.microsoft.com/office/drawing/2014/main" id="{E2041546-8D56-BB63-71D3-85EDB7CE5538}"/>
            </a:ext>
          </a:extLst>
        </p:cNvPr>
        <p:cNvGrpSpPr/>
        <p:nvPr/>
      </p:nvGrpSpPr>
      <p:grpSpPr>
        <a:xfrm>
          <a:off x="0" y="0"/>
          <a:ext cx="0" cy="0"/>
          <a:chOff x="0" y="0"/>
          <a:chExt cx="0" cy="0"/>
        </a:xfrm>
      </p:grpSpPr>
      <p:sp>
        <p:nvSpPr>
          <p:cNvPr id="417" name="Google Shape;417;g3fbc19abcac_0_30:notes">
            <a:extLst>
              <a:ext uri="{FF2B5EF4-FFF2-40B4-BE49-F238E27FC236}">
                <a16:creationId xmlns:a16="http://schemas.microsoft.com/office/drawing/2014/main" id="{1806F19F-6523-DE5A-A88B-2F1E103B21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fbc19abcac_0_30:notes">
            <a:extLst>
              <a:ext uri="{FF2B5EF4-FFF2-40B4-BE49-F238E27FC236}">
                <a16:creationId xmlns:a16="http://schemas.microsoft.com/office/drawing/2014/main" id="{7517B713-1512-2EF0-49A9-316768FEBD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5090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a:extLst>
            <a:ext uri="{FF2B5EF4-FFF2-40B4-BE49-F238E27FC236}">
              <a16:creationId xmlns:a16="http://schemas.microsoft.com/office/drawing/2014/main" id="{79504CA9-9E26-DA7C-3B68-89FA4A9DE5AF}"/>
            </a:ext>
          </a:extLst>
        </p:cNvPr>
        <p:cNvGrpSpPr/>
        <p:nvPr/>
      </p:nvGrpSpPr>
      <p:grpSpPr>
        <a:xfrm>
          <a:off x="0" y="0"/>
          <a:ext cx="0" cy="0"/>
          <a:chOff x="0" y="0"/>
          <a:chExt cx="0" cy="0"/>
        </a:xfrm>
      </p:grpSpPr>
      <p:sp>
        <p:nvSpPr>
          <p:cNvPr id="425" name="Google Shape;425;g3fbc19abcac_0_93:notes">
            <a:extLst>
              <a:ext uri="{FF2B5EF4-FFF2-40B4-BE49-F238E27FC236}">
                <a16:creationId xmlns:a16="http://schemas.microsoft.com/office/drawing/2014/main" id="{B3CD6F25-7EA8-9404-A930-F2DAD8BFC7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fbc19abcac_0_93:notes">
            <a:extLst>
              <a:ext uri="{FF2B5EF4-FFF2-40B4-BE49-F238E27FC236}">
                <a16:creationId xmlns:a16="http://schemas.microsoft.com/office/drawing/2014/main" id="{5070F992-4F6C-677E-0EFF-5DBD28AF6D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8917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h7b61fab13a56e1ff_1_10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h7b61fab13a56e1ff_1_10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h7b61fab13a56e1ff_1_10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h7b61fab13a56e1ff_1_10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h7b61fab13a56e1ff_1_10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h7b61fab13a56e1ff_1_10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h7b61fab13a56e1ff_1_10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h7b61fab13a56e1ff_1_10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h7b61fab13a56e1ff_1_10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h7b61fab13a56e1ff_1_10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h7b61fab13a56e1ff_1_10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h7b61fab13a56e1ff_1_10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h7b61fab13a56e1ff_1_10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h7b61fab13a56e1ff_1_10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h7b61fab13a56e1ff_1_10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h7b61fab13a56e1ff_1_10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h7b61fab13a56e1ff_1_10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h7b61fab13a56e1ff_1_10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h7b61fab13a56e1ff_1_1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h7b61fab13a56e1ff_1_1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h7b61fab13a56e1ff_1_1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h7b61fab13a56e1ff_1_1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h7b61fab13a56e1ff_1_1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h7b61fab13a56e1ff_1_1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h7b61fab13a56e1ff_1_1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h7b61fab13a56e1ff_1_1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h7b61fab13a56e1ff_1_1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h7b61fab13a56e1ff_1_1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h7b61fab13a56e1ff_1_1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h7b61fab13a56e1ff_1_1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h7b61fab13a56e1ff_1_1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h7b61fab13a56e1ff_1_1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h7b61fab13a56e1ff_1_1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h7b61fab13a56e1ff_1_1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h7b61fab13a56e1ff_1_14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h7b61fab13a56e1ff_1_14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h7b61fab13a56e1ff_1_1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h7b61fab13a56e1ff_1_1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h7b61fab13a56e1ff_1_1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h7b61fab13a56e1ff_1_1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h7b61fab13a56e1ff_1_14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h7b61fab13a56e1ff_1_14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h7b61fab13a56e1ff_1_14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h7b61fab13a56e1ff_1_1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h7b61fab13a56e1ff_1_15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h7b61fab13a56e1ff_1_15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h7b61fab13a56e1ff_1_15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h7b61fab13a56e1ff_1_1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h7b61fab13a56e1ff_1_1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h7b61fab13a56e1ff_1_1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h7b61fab13a56e1ff_1_15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h7b61fab13a56e1ff_1_1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h7b61fab13a56e1ff_1_15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h7b61fab13a56e1ff_1_15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h7b61fab13a56e1ff_1_1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h7b61fab13a56e1ff_1_1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h7b61fab13a56e1ff_1_1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h7b61fab13a56e1ff_1_1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h7b61fab13a56e1ff_1_15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5" name="Google Shape;665;h7b61fab13a56e1ff_1_15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h7b61fab13a56e1ff_1_15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h7b61fab13a56e1ff_1_1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h7b61fab13a56e1ff_1_15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2" name="Google Shape;682;h7b61fab13a56e1ff_1_15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h7b61fab13a56e1ff_1_15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h7b61fab13a56e1ff_1_15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h7b61fab13a56e1ff_1_15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9" name="Google Shape;699;h7b61fab13a56e1ff_1_1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h7b61fab13a56e1ff_1_19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0" name="Google Shape;710;h7b61fab13a56e1ff_1_19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h7b61fab13a56e1ff_1_19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h7b61fab13a56e1ff_1_19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h7b61fab13a56e1ff_1_19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7" name="Google Shape;727;h7b61fab13a56e1ff_1_19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3fbc19abcac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3fbc19abcac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8150" y="-34575"/>
            <a:ext cx="9162300" cy="51780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 name="Google Shape;11;p2"/>
          <p:cNvSpPr/>
          <p:nvPr/>
        </p:nvSpPr>
        <p:spPr>
          <a:xfrm>
            <a:off x="-18150" y="1020350"/>
            <a:ext cx="3227100" cy="4131600"/>
          </a:xfrm>
          <a:prstGeom prst="rtTriangle">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 name="Google Shape;12;p2"/>
          <p:cNvSpPr/>
          <p:nvPr/>
        </p:nvSpPr>
        <p:spPr>
          <a:xfrm rot="5400000">
            <a:off x="-637950" y="581925"/>
            <a:ext cx="5186400" cy="3946800"/>
          </a:xfrm>
          <a:prstGeom prst="rtTriangle">
            <a:avLst/>
          </a:prstGeom>
          <a:solidFill>
            <a:srgbClr val="F7612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 name="Google Shape;13;p2"/>
          <p:cNvSpPr txBox="1">
            <a:spLocks noGrp="1"/>
          </p:cNvSpPr>
          <p:nvPr>
            <p:ph type="ctrTitle"/>
          </p:nvPr>
        </p:nvSpPr>
        <p:spPr>
          <a:xfrm>
            <a:off x="2551602" y="1529025"/>
            <a:ext cx="6280800" cy="2052600"/>
          </a:xfrm>
          <a:prstGeom prst="rect">
            <a:avLst/>
          </a:prstGeom>
        </p:spPr>
        <p:txBody>
          <a:bodyPr spcFirstLastPara="1" wrap="square" lIns="91425" tIns="91425" rIns="91425" bIns="91425" anchor="t" anchorCtr="0">
            <a:normAutofit/>
          </a:bodyPr>
          <a:lstStyle>
            <a:lvl1pPr lvl="0" algn="r">
              <a:spcBef>
                <a:spcPts val="0"/>
              </a:spcBef>
              <a:spcAft>
                <a:spcPts val="0"/>
              </a:spcAft>
              <a:buClr>
                <a:schemeClr val="lt1"/>
              </a:buClr>
              <a:buSzPts val="5200"/>
              <a:buNone/>
              <a:defRPr sz="5200">
                <a:solidFill>
                  <a:schemeClr val="lt1"/>
                </a:solidFill>
              </a:defRPr>
            </a:lvl1pPr>
            <a:lvl2pPr lvl="1" algn="r">
              <a:spcBef>
                <a:spcPts val="0"/>
              </a:spcBef>
              <a:spcAft>
                <a:spcPts val="0"/>
              </a:spcAft>
              <a:buClr>
                <a:schemeClr val="lt1"/>
              </a:buClr>
              <a:buSzPts val="5200"/>
              <a:buNone/>
              <a:defRPr sz="5200">
                <a:solidFill>
                  <a:schemeClr val="lt1"/>
                </a:solidFill>
              </a:defRPr>
            </a:lvl2pPr>
            <a:lvl3pPr lvl="2" algn="r">
              <a:spcBef>
                <a:spcPts val="0"/>
              </a:spcBef>
              <a:spcAft>
                <a:spcPts val="0"/>
              </a:spcAft>
              <a:buClr>
                <a:schemeClr val="lt1"/>
              </a:buClr>
              <a:buSzPts val="5200"/>
              <a:buNone/>
              <a:defRPr sz="5200">
                <a:solidFill>
                  <a:schemeClr val="lt1"/>
                </a:solidFill>
              </a:defRPr>
            </a:lvl3pPr>
            <a:lvl4pPr lvl="3" algn="r">
              <a:spcBef>
                <a:spcPts val="0"/>
              </a:spcBef>
              <a:spcAft>
                <a:spcPts val="0"/>
              </a:spcAft>
              <a:buClr>
                <a:schemeClr val="lt1"/>
              </a:buClr>
              <a:buSzPts val="5200"/>
              <a:buNone/>
              <a:defRPr sz="5200">
                <a:solidFill>
                  <a:schemeClr val="lt1"/>
                </a:solidFill>
              </a:defRPr>
            </a:lvl4pPr>
            <a:lvl5pPr lvl="4" algn="r">
              <a:spcBef>
                <a:spcPts val="0"/>
              </a:spcBef>
              <a:spcAft>
                <a:spcPts val="0"/>
              </a:spcAft>
              <a:buClr>
                <a:schemeClr val="lt1"/>
              </a:buClr>
              <a:buSzPts val="5200"/>
              <a:buNone/>
              <a:defRPr sz="5200">
                <a:solidFill>
                  <a:schemeClr val="lt1"/>
                </a:solidFill>
              </a:defRPr>
            </a:lvl5pPr>
            <a:lvl6pPr lvl="5" algn="r">
              <a:spcBef>
                <a:spcPts val="0"/>
              </a:spcBef>
              <a:spcAft>
                <a:spcPts val="0"/>
              </a:spcAft>
              <a:buClr>
                <a:schemeClr val="lt1"/>
              </a:buClr>
              <a:buSzPts val="5200"/>
              <a:buNone/>
              <a:defRPr sz="5200">
                <a:solidFill>
                  <a:schemeClr val="lt1"/>
                </a:solidFill>
              </a:defRPr>
            </a:lvl6pPr>
            <a:lvl7pPr lvl="6" algn="r">
              <a:spcBef>
                <a:spcPts val="0"/>
              </a:spcBef>
              <a:spcAft>
                <a:spcPts val="0"/>
              </a:spcAft>
              <a:buClr>
                <a:schemeClr val="lt1"/>
              </a:buClr>
              <a:buSzPts val="5200"/>
              <a:buNone/>
              <a:defRPr sz="5200">
                <a:solidFill>
                  <a:schemeClr val="lt1"/>
                </a:solidFill>
              </a:defRPr>
            </a:lvl7pPr>
            <a:lvl8pPr lvl="7" algn="r">
              <a:spcBef>
                <a:spcPts val="0"/>
              </a:spcBef>
              <a:spcAft>
                <a:spcPts val="0"/>
              </a:spcAft>
              <a:buClr>
                <a:schemeClr val="lt1"/>
              </a:buClr>
              <a:buSzPts val="5200"/>
              <a:buNone/>
              <a:defRPr sz="5200">
                <a:solidFill>
                  <a:schemeClr val="lt1"/>
                </a:solidFill>
              </a:defRPr>
            </a:lvl8pPr>
            <a:lvl9pPr lvl="8" algn="r">
              <a:spcBef>
                <a:spcPts val="0"/>
              </a:spcBef>
              <a:spcAft>
                <a:spcPts val="0"/>
              </a:spcAft>
              <a:buClr>
                <a:schemeClr val="lt1"/>
              </a:buClr>
              <a:buSzPts val="5200"/>
              <a:buNone/>
              <a:defRPr sz="5200">
                <a:solidFill>
                  <a:schemeClr val="lt1"/>
                </a:solidFill>
              </a:defRPr>
            </a:lvl9pPr>
          </a:lstStyle>
          <a:p>
            <a:endParaRPr/>
          </a:p>
        </p:txBody>
      </p:sp>
      <p:sp>
        <p:nvSpPr>
          <p:cNvPr id="14" name="Google Shape;14;p2"/>
          <p:cNvSpPr txBox="1">
            <a:spLocks noGrp="1"/>
          </p:cNvSpPr>
          <p:nvPr>
            <p:ph type="subTitle" idx="1"/>
          </p:nvPr>
        </p:nvSpPr>
        <p:spPr>
          <a:xfrm>
            <a:off x="3208950" y="3618575"/>
            <a:ext cx="5623500" cy="792600"/>
          </a:xfrm>
          <a:prstGeom prst="rect">
            <a:avLst/>
          </a:prstGeom>
        </p:spPr>
        <p:txBody>
          <a:bodyPr spcFirstLastPara="1" wrap="square" lIns="91425" tIns="91425" rIns="91425" bIns="91425" anchor="t" anchorCtr="0">
            <a:normAutofit/>
          </a:bodyPr>
          <a:lstStyle>
            <a:lvl1pPr lvl="0" algn="r">
              <a:lnSpc>
                <a:spcPct val="100000"/>
              </a:lnSpc>
              <a:spcBef>
                <a:spcPts val="0"/>
              </a:spcBef>
              <a:spcAft>
                <a:spcPts val="0"/>
              </a:spcAft>
              <a:buClr>
                <a:schemeClr val="lt1"/>
              </a:buClr>
              <a:buSzPts val="2800"/>
              <a:buNone/>
              <a:defRPr sz="2800">
                <a:solidFill>
                  <a:schemeClr val="lt1"/>
                </a:solidFill>
              </a:defRPr>
            </a:lvl1pPr>
            <a:lvl2pPr lvl="1" algn="r">
              <a:lnSpc>
                <a:spcPct val="100000"/>
              </a:lnSpc>
              <a:spcBef>
                <a:spcPts val="0"/>
              </a:spcBef>
              <a:spcAft>
                <a:spcPts val="0"/>
              </a:spcAft>
              <a:buClr>
                <a:schemeClr val="lt1"/>
              </a:buClr>
              <a:buSzPts val="2800"/>
              <a:buNone/>
              <a:defRPr sz="2800">
                <a:solidFill>
                  <a:schemeClr val="lt1"/>
                </a:solidFill>
              </a:defRPr>
            </a:lvl2pPr>
            <a:lvl3pPr lvl="2" algn="r">
              <a:lnSpc>
                <a:spcPct val="100000"/>
              </a:lnSpc>
              <a:spcBef>
                <a:spcPts val="0"/>
              </a:spcBef>
              <a:spcAft>
                <a:spcPts val="0"/>
              </a:spcAft>
              <a:buClr>
                <a:schemeClr val="lt1"/>
              </a:buClr>
              <a:buSzPts val="2800"/>
              <a:buNone/>
              <a:defRPr sz="2800">
                <a:solidFill>
                  <a:schemeClr val="lt1"/>
                </a:solidFill>
              </a:defRPr>
            </a:lvl3pPr>
            <a:lvl4pPr lvl="3" algn="r">
              <a:lnSpc>
                <a:spcPct val="100000"/>
              </a:lnSpc>
              <a:spcBef>
                <a:spcPts val="0"/>
              </a:spcBef>
              <a:spcAft>
                <a:spcPts val="0"/>
              </a:spcAft>
              <a:buClr>
                <a:schemeClr val="lt1"/>
              </a:buClr>
              <a:buSzPts val="2800"/>
              <a:buNone/>
              <a:defRPr sz="2800">
                <a:solidFill>
                  <a:schemeClr val="lt1"/>
                </a:solidFill>
              </a:defRPr>
            </a:lvl4pPr>
            <a:lvl5pPr lvl="4" algn="r">
              <a:lnSpc>
                <a:spcPct val="100000"/>
              </a:lnSpc>
              <a:spcBef>
                <a:spcPts val="0"/>
              </a:spcBef>
              <a:spcAft>
                <a:spcPts val="0"/>
              </a:spcAft>
              <a:buClr>
                <a:schemeClr val="lt1"/>
              </a:buClr>
              <a:buSzPts val="2800"/>
              <a:buNone/>
              <a:defRPr sz="2800">
                <a:solidFill>
                  <a:schemeClr val="lt1"/>
                </a:solidFill>
              </a:defRPr>
            </a:lvl5pPr>
            <a:lvl6pPr lvl="5" algn="r">
              <a:lnSpc>
                <a:spcPct val="100000"/>
              </a:lnSpc>
              <a:spcBef>
                <a:spcPts val="0"/>
              </a:spcBef>
              <a:spcAft>
                <a:spcPts val="0"/>
              </a:spcAft>
              <a:buClr>
                <a:schemeClr val="lt1"/>
              </a:buClr>
              <a:buSzPts val="2800"/>
              <a:buNone/>
              <a:defRPr sz="2800">
                <a:solidFill>
                  <a:schemeClr val="lt1"/>
                </a:solidFill>
              </a:defRPr>
            </a:lvl6pPr>
            <a:lvl7pPr lvl="6" algn="r">
              <a:lnSpc>
                <a:spcPct val="100000"/>
              </a:lnSpc>
              <a:spcBef>
                <a:spcPts val="0"/>
              </a:spcBef>
              <a:spcAft>
                <a:spcPts val="0"/>
              </a:spcAft>
              <a:buClr>
                <a:schemeClr val="lt1"/>
              </a:buClr>
              <a:buSzPts val="2800"/>
              <a:buNone/>
              <a:defRPr sz="2800">
                <a:solidFill>
                  <a:schemeClr val="lt1"/>
                </a:solidFill>
              </a:defRPr>
            </a:lvl7pPr>
            <a:lvl8pPr lvl="7" algn="r">
              <a:lnSpc>
                <a:spcPct val="100000"/>
              </a:lnSpc>
              <a:spcBef>
                <a:spcPts val="0"/>
              </a:spcBef>
              <a:spcAft>
                <a:spcPts val="0"/>
              </a:spcAft>
              <a:buClr>
                <a:schemeClr val="lt1"/>
              </a:buClr>
              <a:buSzPts val="2800"/>
              <a:buNone/>
              <a:defRPr sz="2800">
                <a:solidFill>
                  <a:schemeClr val="lt1"/>
                </a:solidFill>
              </a:defRPr>
            </a:lvl8pPr>
            <a:lvl9pPr lvl="8" algn="r">
              <a:lnSpc>
                <a:spcPct val="100000"/>
              </a:lnSpc>
              <a:spcBef>
                <a:spcPts val="0"/>
              </a:spcBef>
              <a:spcAft>
                <a:spcPts val="0"/>
              </a:spcAft>
              <a:buClr>
                <a:schemeClr val="lt1"/>
              </a:buClr>
              <a:buSzPts val="2800"/>
              <a:buNone/>
              <a:defRPr sz="2800">
                <a:solidFill>
                  <a:schemeClr val="lt1"/>
                </a:solidFill>
              </a:defRPr>
            </a:lvl9pPr>
          </a:lstStyle>
          <a:p>
            <a:endParaRPr/>
          </a:p>
        </p:txBody>
      </p:sp>
      <p:grpSp>
        <p:nvGrpSpPr>
          <p:cNvPr id="15" name="Google Shape;15;p2"/>
          <p:cNvGrpSpPr/>
          <p:nvPr/>
        </p:nvGrpSpPr>
        <p:grpSpPr>
          <a:xfrm>
            <a:off x="-16650" y="-37134"/>
            <a:ext cx="9160500" cy="1036500"/>
            <a:chOff x="-16650" y="-37134"/>
            <a:chExt cx="9160500" cy="1036500"/>
          </a:xfrm>
        </p:grpSpPr>
        <p:sp>
          <p:nvSpPr>
            <p:cNvPr id="16" name="Google Shape;16;p2"/>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7" name="Google Shape;17;p2" title="GSA Star Mark 250 2026 Logo STARMARK SIGNATURE_300dpi.png"/>
            <p:cNvPicPr preferRelativeResize="0"/>
            <p:nvPr/>
          </p:nvPicPr>
          <p:blipFill rotWithShape="1">
            <a:blip r:embed="rId2">
              <a:alphaModFix/>
            </a:blip>
            <a:srcRect l="29478"/>
            <a:stretch/>
          </p:blipFill>
          <p:spPr>
            <a:xfrm>
              <a:off x="1067874" y="174191"/>
              <a:ext cx="1483725" cy="613825"/>
            </a:xfrm>
            <a:prstGeom prst="rect">
              <a:avLst/>
            </a:prstGeom>
            <a:noFill/>
            <a:ln>
              <a:noFill/>
            </a:ln>
          </p:spPr>
        </p:pic>
        <p:pic>
          <p:nvPicPr>
            <p:cNvPr id="18" name="Google Shape;18;p2" title="gsa-seal.png"/>
            <p:cNvPicPr preferRelativeResize="0"/>
            <p:nvPr/>
          </p:nvPicPr>
          <p:blipFill>
            <a:blip r:embed="rId3">
              <a:alphaModFix/>
            </a:blip>
            <a:stretch>
              <a:fillRect/>
            </a:stretch>
          </p:blipFill>
          <p:spPr>
            <a:xfrm>
              <a:off x="480150" y="207516"/>
              <a:ext cx="548700" cy="548722"/>
            </a:xfrm>
            <a:prstGeom prst="rect">
              <a:avLst/>
            </a:prstGeom>
            <a:noFill/>
            <a:ln>
              <a:noFill/>
            </a:ln>
          </p:spPr>
        </p:pic>
      </p:grpSp>
      <p:sp>
        <p:nvSpPr>
          <p:cNvPr id="19" name="Google Shape;19;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pic>
        <p:nvPicPr>
          <p:cNvPr id="21" name="Google Shape;21;p3" title="FY27 ATRW-4-FAST 26 April Header &amp; Signature 600x155.png"/>
          <p:cNvPicPr preferRelativeResize="0"/>
          <p:nvPr/>
        </p:nvPicPr>
        <p:blipFill>
          <a:blip r:embed="rId2">
            <a:alphaModFix/>
          </a:blip>
          <a:stretch>
            <a:fillRect/>
          </a:stretch>
        </p:blipFill>
        <p:spPr>
          <a:xfrm>
            <a:off x="0" y="-34225"/>
            <a:ext cx="9144000" cy="5177725"/>
          </a:xfrm>
          <a:prstGeom prst="rect">
            <a:avLst/>
          </a:prstGeom>
          <a:noFill/>
          <a:ln>
            <a:noFill/>
          </a:ln>
        </p:spPr>
      </p:pic>
      <p:sp>
        <p:nvSpPr>
          <p:cNvPr id="22" name="Google Shape;22;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3" name="Google Shape;23;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grpSp>
        <p:nvGrpSpPr>
          <p:cNvPr id="24" name="Google Shape;24;p3"/>
          <p:cNvGrpSpPr/>
          <p:nvPr/>
        </p:nvGrpSpPr>
        <p:grpSpPr>
          <a:xfrm>
            <a:off x="-16650" y="-37134"/>
            <a:ext cx="9160500" cy="1036500"/>
            <a:chOff x="-16650" y="-37134"/>
            <a:chExt cx="9160500" cy="1036500"/>
          </a:xfrm>
        </p:grpSpPr>
        <p:sp>
          <p:nvSpPr>
            <p:cNvPr id="25" name="Google Shape;25;p3"/>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6" name="Google Shape;26;p3" title="GSA Star Mark 250 2026 Logo STARMARK SIGNATURE_300dpi.png"/>
            <p:cNvPicPr preferRelativeResize="0"/>
            <p:nvPr/>
          </p:nvPicPr>
          <p:blipFill rotWithShape="1">
            <a:blip r:embed="rId3">
              <a:alphaModFix/>
            </a:blip>
            <a:srcRect l="29478"/>
            <a:stretch/>
          </p:blipFill>
          <p:spPr>
            <a:xfrm>
              <a:off x="1067874" y="174191"/>
              <a:ext cx="1483725" cy="613825"/>
            </a:xfrm>
            <a:prstGeom prst="rect">
              <a:avLst/>
            </a:prstGeom>
            <a:noFill/>
            <a:ln>
              <a:noFill/>
            </a:ln>
          </p:spPr>
        </p:pic>
        <p:pic>
          <p:nvPicPr>
            <p:cNvPr id="27" name="Google Shape;27;p3" title="gsa-seal.png"/>
            <p:cNvPicPr preferRelativeResize="0"/>
            <p:nvPr/>
          </p:nvPicPr>
          <p:blipFill>
            <a:blip r:embed="rId4">
              <a:alphaModFix/>
            </a:blip>
            <a:stretch>
              <a:fillRect/>
            </a:stretch>
          </p:blipFill>
          <p:spPr>
            <a:xfrm>
              <a:off x="480150" y="207516"/>
              <a:ext cx="548700" cy="548722"/>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pic>
        <p:nvPicPr>
          <p:cNvPr id="29" name="Google Shape;29;p4"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30" name="Google Shape;30;p4"/>
          <p:cNvSpPr txBox="1">
            <a:spLocks noGrp="1"/>
          </p:cNvSpPr>
          <p:nvPr>
            <p:ph type="title"/>
          </p:nvPr>
        </p:nvSpPr>
        <p:spPr>
          <a:xfrm>
            <a:off x="311700" y="3900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4"/>
          <p:cNvSpPr txBox="1">
            <a:spLocks noGrp="1"/>
          </p:cNvSpPr>
          <p:nvPr>
            <p:ph type="body" idx="1"/>
          </p:nvPr>
        </p:nvSpPr>
        <p:spPr>
          <a:xfrm>
            <a:off x="311700" y="1097500"/>
            <a:ext cx="8520600" cy="3565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2" name="Google Shape;3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3"/>
        <p:cNvGrpSpPr/>
        <p:nvPr/>
      </p:nvGrpSpPr>
      <p:grpSpPr>
        <a:xfrm>
          <a:off x="0" y="0"/>
          <a:ext cx="0" cy="0"/>
          <a:chOff x="0" y="0"/>
          <a:chExt cx="0" cy="0"/>
        </a:xfrm>
      </p:grpSpPr>
      <p:pic>
        <p:nvPicPr>
          <p:cNvPr id="34" name="Google Shape;34;p5"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35" name="Google Shape;3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6" name="Google Shape;3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 name="Google Shape;3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Speaker" type="titleOnly">
  <p:cSld name="TITLE_ONLY">
    <p:spTree>
      <p:nvGrpSpPr>
        <p:cNvPr id="1" name="Shape 39"/>
        <p:cNvGrpSpPr/>
        <p:nvPr/>
      </p:nvGrpSpPr>
      <p:grpSpPr>
        <a:xfrm>
          <a:off x="0" y="0"/>
          <a:ext cx="0" cy="0"/>
          <a:chOff x="0" y="0"/>
          <a:chExt cx="0" cy="0"/>
        </a:xfrm>
      </p:grpSpPr>
      <p:pic>
        <p:nvPicPr>
          <p:cNvPr id="40" name="Google Shape;40;p6"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41" name="Google Shape;4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42" name="Google Shape;42;p6"/>
          <p:cNvGrpSpPr/>
          <p:nvPr/>
        </p:nvGrpSpPr>
        <p:grpSpPr>
          <a:xfrm>
            <a:off x="3511607" y="1233605"/>
            <a:ext cx="2120768" cy="2120768"/>
            <a:chOff x="3059125" y="889175"/>
            <a:chExt cx="2743200" cy="2743200"/>
          </a:xfrm>
        </p:grpSpPr>
        <p:sp>
          <p:nvSpPr>
            <p:cNvPr id="43" name="Google Shape;43;p6"/>
            <p:cNvSpPr/>
            <p:nvPr/>
          </p:nvSpPr>
          <p:spPr>
            <a:xfrm>
              <a:off x="3059125" y="889175"/>
              <a:ext cx="2743200" cy="2743200"/>
            </a:xfrm>
            <a:prstGeom prst="rect">
              <a:avLst/>
            </a:prstGeom>
            <a:solidFill>
              <a:srgbClr val="E69138"/>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sp>
          <p:nvSpPr>
            <p:cNvPr id="44" name="Google Shape;44;p6"/>
            <p:cNvSpPr/>
            <p:nvPr/>
          </p:nvSpPr>
          <p:spPr>
            <a:xfrm>
              <a:off x="3140125" y="992375"/>
              <a:ext cx="2581200" cy="2536800"/>
            </a:xfrm>
            <a:prstGeom prst="rect">
              <a:avLst/>
            </a:prstGeom>
            <a:solidFill>
              <a:srgbClr val="B7B7B7"/>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grpSp>
      <p:grpSp>
        <p:nvGrpSpPr>
          <p:cNvPr id="45" name="Google Shape;45;p6"/>
          <p:cNvGrpSpPr/>
          <p:nvPr/>
        </p:nvGrpSpPr>
        <p:grpSpPr>
          <a:xfrm>
            <a:off x="-16650" y="-37134"/>
            <a:ext cx="9160500" cy="1036500"/>
            <a:chOff x="-16650" y="-37134"/>
            <a:chExt cx="9160500" cy="1036500"/>
          </a:xfrm>
        </p:grpSpPr>
        <p:sp>
          <p:nvSpPr>
            <p:cNvPr id="46" name="Google Shape;46;p6"/>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7" name="Google Shape;47;p6" title="GSA Star Mark 250 2026 Logo STARMARK SIGNATURE_300dpi.png"/>
            <p:cNvPicPr preferRelativeResize="0"/>
            <p:nvPr/>
          </p:nvPicPr>
          <p:blipFill rotWithShape="1">
            <a:blip r:embed="rId3">
              <a:alphaModFix/>
            </a:blip>
            <a:srcRect l="29478"/>
            <a:stretch/>
          </p:blipFill>
          <p:spPr>
            <a:xfrm>
              <a:off x="1067874" y="174191"/>
              <a:ext cx="1483725" cy="613825"/>
            </a:xfrm>
            <a:prstGeom prst="rect">
              <a:avLst/>
            </a:prstGeom>
            <a:noFill/>
            <a:ln>
              <a:noFill/>
            </a:ln>
          </p:spPr>
        </p:pic>
        <p:pic>
          <p:nvPicPr>
            <p:cNvPr id="48" name="Google Shape;48;p6" title="gsa-seal.png"/>
            <p:cNvPicPr preferRelativeResize="0"/>
            <p:nvPr/>
          </p:nvPicPr>
          <p:blipFill>
            <a:blip r:embed="rId4">
              <a:alphaModFix/>
            </a:blip>
            <a:stretch>
              <a:fillRect/>
            </a:stretch>
          </p:blipFill>
          <p:spPr>
            <a:xfrm>
              <a:off x="480150" y="207516"/>
              <a:ext cx="548700" cy="548722"/>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Speakers">
  <p:cSld name="TITLE_ONLY_1">
    <p:spTree>
      <p:nvGrpSpPr>
        <p:cNvPr id="1" name="Shape 49"/>
        <p:cNvGrpSpPr/>
        <p:nvPr/>
      </p:nvGrpSpPr>
      <p:grpSpPr>
        <a:xfrm>
          <a:off x="0" y="0"/>
          <a:ext cx="0" cy="0"/>
          <a:chOff x="0" y="0"/>
          <a:chExt cx="0" cy="0"/>
        </a:xfrm>
      </p:grpSpPr>
      <p:pic>
        <p:nvPicPr>
          <p:cNvPr id="50" name="Google Shape;50;p7"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51" name="Google Shape;51;p7"/>
          <p:cNvSpPr txBox="1">
            <a:spLocks noGrp="1"/>
          </p:cNvSpPr>
          <p:nvPr>
            <p:ph type="sldNum" idx="12"/>
          </p:nvPr>
        </p:nvSpPr>
        <p:spPr>
          <a:xfrm>
            <a:off x="8462933"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52" name="Google Shape;52;p7"/>
          <p:cNvGrpSpPr/>
          <p:nvPr/>
        </p:nvGrpSpPr>
        <p:grpSpPr>
          <a:xfrm>
            <a:off x="1659020" y="1227167"/>
            <a:ext cx="2120768" cy="2120768"/>
            <a:chOff x="3059125" y="889175"/>
            <a:chExt cx="2743200" cy="2743200"/>
          </a:xfrm>
        </p:grpSpPr>
        <p:sp>
          <p:nvSpPr>
            <p:cNvPr id="53" name="Google Shape;53;p7"/>
            <p:cNvSpPr/>
            <p:nvPr/>
          </p:nvSpPr>
          <p:spPr>
            <a:xfrm>
              <a:off x="3059125" y="889175"/>
              <a:ext cx="2743200" cy="2743200"/>
            </a:xfrm>
            <a:prstGeom prst="rect">
              <a:avLst/>
            </a:prstGeom>
            <a:solidFill>
              <a:srgbClr val="E69138"/>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sp>
          <p:nvSpPr>
            <p:cNvPr id="54" name="Google Shape;54;p7"/>
            <p:cNvSpPr/>
            <p:nvPr/>
          </p:nvSpPr>
          <p:spPr>
            <a:xfrm>
              <a:off x="3140125" y="992375"/>
              <a:ext cx="2581200" cy="2536800"/>
            </a:xfrm>
            <a:prstGeom prst="rect">
              <a:avLst/>
            </a:prstGeom>
            <a:solidFill>
              <a:srgbClr val="B7B7B7"/>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grpSp>
      <p:grpSp>
        <p:nvGrpSpPr>
          <p:cNvPr id="55" name="Google Shape;55;p7"/>
          <p:cNvGrpSpPr/>
          <p:nvPr/>
        </p:nvGrpSpPr>
        <p:grpSpPr>
          <a:xfrm>
            <a:off x="5364232" y="1227167"/>
            <a:ext cx="2120768" cy="2120768"/>
            <a:chOff x="3059125" y="889175"/>
            <a:chExt cx="2743200" cy="2743200"/>
          </a:xfrm>
        </p:grpSpPr>
        <p:sp>
          <p:nvSpPr>
            <p:cNvPr id="56" name="Google Shape;56;p7"/>
            <p:cNvSpPr/>
            <p:nvPr/>
          </p:nvSpPr>
          <p:spPr>
            <a:xfrm>
              <a:off x="3059125" y="889175"/>
              <a:ext cx="2743200" cy="2743200"/>
            </a:xfrm>
            <a:prstGeom prst="rect">
              <a:avLst/>
            </a:prstGeom>
            <a:solidFill>
              <a:srgbClr val="E69138"/>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sp>
          <p:nvSpPr>
            <p:cNvPr id="57" name="Google Shape;57;p7"/>
            <p:cNvSpPr/>
            <p:nvPr/>
          </p:nvSpPr>
          <p:spPr>
            <a:xfrm>
              <a:off x="3140125" y="992375"/>
              <a:ext cx="2581200" cy="2536800"/>
            </a:xfrm>
            <a:prstGeom prst="rect">
              <a:avLst/>
            </a:prstGeom>
            <a:solidFill>
              <a:srgbClr val="B7B7B7"/>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grpSp>
      <p:grpSp>
        <p:nvGrpSpPr>
          <p:cNvPr id="58" name="Google Shape;58;p7"/>
          <p:cNvGrpSpPr/>
          <p:nvPr/>
        </p:nvGrpSpPr>
        <p:grpSpPr>
          <a:xfrm>
            <a:off x="-16650" y="-37134"/>
            <a:ext cx="9160500" cy="1036500"/>
            <a:chOff x="-16650" y="-37134"/>
            <a:chExt cx="9160500" cy="1036500"/>
          </a:xfrm>
        </p:grpSpPr>
        <p:sp>
          <p:nvSpPr>
            <p:cNvPr id="59" name="Google Shape;59;p7"/>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0" name="Google Shape;60;p7" title="GSA Star Mark 250 2026 Logo STARMARK SIGNATURE_300dpi.png"/>
            <p:cNvPicPr preferRelativeResize="0"/>
            <p:nvPr/>
          </p:nvPicPr>
          <p:blipFill rotWithShape="1">
            <a:blip r:embed="rId3">
              <a:alphaModFix/>
            </a:blip>
            <a:srcRect l="29478"/>
            <a:stretch/>
          </p:blipFill>
          <p:spPr>
            <a:xfrm>
              <a:off x="1067874" y="174191"/>
              <a:ext cx="1483725" cy="613825"/>
            </a:xfrm>
            <a:prstGeom prst="rect">
              <a:avLst/>
            </a:prstGeom>
            <a:noFill/>
            <a:ln>
              <a:noFill/>
            </a:ln>
          </p:spPr>
        </p:pic>
        <p:pic>
          <p:nvPicPr>
            <p:cNvPr id="61" name="Google Shape;61;p7" title="gsa-seal.png"/>
            <p:cNvPicPr preferRelativeResize="0"/>
            <p:nvPr/>
          </p:nvPicPr>
          <p:blipFill>
            <a:blip r:embed="rId4">
              <a:alphaModFix/>
            </a:blip>
            <a:stretch>
              <a:fillRect/>
            </a:stretch>
          </p:blipFill>
          <p:spPr>
            <a:xfrm>
              <a:off x="480150" y="207516"/>
              <a:ext cx="548700" cy="548722"/>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pic>
        <p:nvPicPr>
          <p:cNvPr id="63" name="Google Shape;63;p8"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64" name="Google Shape;64;p8"/>
          <p:cNvSpPr txBox="1">
            <a:spLocks noGrp="1"/>
          </p:cNvSpPr>
          <p:nvPr>
            <p:ph type="title"/>
          </p:nvPr>
        </p:nvSpPr>
        <p:spPr>
          <a:xfrm>
            <a:off x="311700" y="555600"/>
            <a:ext cx="42618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5" name="Google Shape;65;p8"/>
          <p:cNvSpPr txBox="1">
            <a:spLocks noGrp="1"/>
          </p:cNvSpPr>
          <p:nvPr>
            <p:ph type="body" idx="1"/>
          </p:nvPr>
        </p:nvSpPr>
        <p:spPr>
          <a:xfrm>
            <a:off x="311700" y="1389600"/>
            <a:ext cx="42618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6" name="Google Shape;66;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70"/>
        <p:cNvGrpSpPr/>
        <p:nvPr/>
      </p:nvGrpSpPr>
      <p:grpSpPr>
        <a:xfrm>
          <a:off x="0" y="0"/>
          <a:ext cx="0" cy="0"/>
          <a:chOff x="0" y="0"/>
          <a:chExt cx="0" cy="0"/>
        </a:xfrm>
      </p:grpSpPr>
      <p:sp>
        <p:nvSpPr>
          <p:cNvPr id="71" name="Google Shape;7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72" name="Google Shape;72;p10" title="gsa-seal.png"/>
          <p:cNvPicPr preferRelativeResize="0"/>
          <p:nvPr/>
        </p:nvPicPr>
        <p:blipFill>
          <a:blip r:embed="rId2">
            <a:alphaModFix/>
          </a:blip>
          <a:stretch>
            <a:fillRect/>
          </a:stretch>
        </p:blipFill>
        <p:spPr>
          <a:xfrm>
            <a:off x="4013551" y="1925525"/>
            <a:ext cx="1238875" cy="12388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1">
  <p:cSld name="TITLE_2_1">
    <p:spTree>
      <p:nvGrpSpPr>
        <p:cNvPr id="1" name="Shape 77"/>
        <p:cNvGrpSpPr/>
        <p:nvPr/>
      </p:nvGrpSpPr>
      <p:grpSpPr>
        <a:xfrm>
          <a:off x="0" y="0"/>
          <a:ext cx="0" cy="0"/>
          <a:chOff x="0" y="0"/>
          <a:chExt cx="0" cy="0"/>
        </a:xfrm>
      </p:grpSpPr>
      <p:pic>
        <p:nvPicPr>
          <p:cNvPr id="78" name="Google Shape;78;p12" descr="collage of business people chatting, woman at wipeboard brainstorming with stickie notes, image of a contract" title="CoE Outcome-Based Contracting.png"/>
          <p:cNvPicPr preferRelativeResize="0"/>
          <p:nvPr/>
        </p:nvPicPr>
        <p:blipFill rotWithShape="1">
          <a:blip r:embed="rId2">
            <a:alphaModFix/>
          </a:blip>
          <a:srcRect t="18496" b="12386"/>
          <a:stretch/>
        </p:blipFill>
        <p:spPr>
          <a:xfrm>
            <a:off x="0" y="1192425"/>
            <a:ext cx="9144000" cy="3555025"/>
          </a:xfrm>
          <a:prstGeom prst="rect">
            <a:avLst/>
          </a:prstGeom>
          <a:noFill/>
          <a:ln>
            <a:noFill/>
          </a:ln>
        </p:spPr>
      </p:pic>
      <p:sp>
        <p:nvSpPr>
          <p:cNvPr id="79" name="Google Shape;79;p12"/>
          <p:cNvSpPr txBox="1">
            <a:spLocks noGrp="1"/>
          </p:cNvSpPr>
          <p:nvPr>
            <p:ph type="sldNum" idx="12"/>
          </p:nvPr>
        </p:nvSpPr>
        <p:spPr>
          <a:xfrm>
            <a:off x="8764393" y="4663225"/>
            <a:ext cx="256800" cy="393600"/>
          </a:xfrm>
          <a:prstGeom prst="rect">
            <a:avLst/>
          </a:prstGeom>
        </p:spPr>
        <p:txBody>
          <a:bodyPr spcFirstLastPara="1" wrap="square" lIns="91425" tIns="91425" rIns="91425" bIns="91425" anchor="ctr" anchorCtr="0">
            <a:normAutofit/>
          </a:bodyPr>
          <a:lstStyle>
            <a:lvl1pPr lvl="0">
              <a:buNone/>
              <a:defRPr>
                <a:latin typeface="Helvetica Neue"/>
                <a:ea typeface="Helvetica Neue"/>
                <a:cs typeface="Helvetica Neue"/>
                <a:sym typeface="Helvetica Neue"/>
              </a:defRPr>
            </a:lvl1pPr>
            <a:lvl2pPr lvl="1">
              <a:buNone/>
              <a:defRPr>
                <a:latin typeface="Helvetica Neue"/>
                <a:ea typeface="Helvetica Neue"/>
                <a:cs typeface="Helvetica Neue"/>
                <a:sym typeface="Helvetica Neue"/>
              </a:defRPr>
            </a:lvl2pPr>
            <a:lvl3pPr lvl="2">
              <a:buNone/>
              <a:defRPr>
                <a:latin typeface="Helvetica Neue"/>
                <a:ea typeface="Helvetica Neue"/>
                <a:cs typeface="Helvetica Neue"/>
                <a:sym typeface="Helvetica Neue"/>
              </a:defRPr>
            </a:lvl3pPr>
            <a:lvl4pPr lvl="3">
              <a:buNone/>
              <a:defRPr>
                <a:latin typeface="Helvetica Neue"/>
                <a:ea typeface="Helvetica Neue"/>
                <a:cs typeface="Helvetica Neue"/>
                <a:sym typeface="Helvetica Neue"/>
              </a:defRPr>
            </a:lvl4pPr>
            <a:lvl5pPr lvl="4">
              <a:buNone/>
              <a:defRPr>
                <a:latin typeface="Helvetica Neue"/>
                <a:ea typeface="Helvetica Neue"/>
                <a:cs typeface="Helvetica Neue"/>
                <a:sym typeface="Helvetica Neue"/>
              </a:defRPr>
            </a:lvl5pPr>
            <a:lvl6pPr lvl="5">
              <a:buNone/>
              <a:defRPr>
                <a:latin typeface="Helvetica Neue"/>
                <a:ea typeface="Helvetica Neue"/>
                <a:cs typeface="Helvetica Neue"/>
                <a:sym typeface="Helvetica Neue"/>
              </a:defRPr>
            </a:lvl6pPr>
            <a:lvl7pPr lvl="6">
              <a:buNone/>
              <a:defRPr>
                <a:latin typeface="Helvetica Neue"/>
                <a:ea typeface="Helvetica Neue"/>
                <a:cs typeface="Helvetica Neue"/>
                <a:sym typeface="Helvetica Neue"/>
              </a:defRPr>
            </a:lvl7pPr>
            <a:lvl8pPr lvl="7">
              <a:buNone/>
              <a:defRPr>
                <a:latin typeface="Helvetica Neue"/>
                <a:ea typeface="Helvetica Neue"/>
                <a:cs typeface="Helvetica Neue"/>
                <a:sym typeface="Helvetica Neue"/>
              </a:defRPr>
            </a:lvl8pPr>
            <a:lvl9pPr lvl="8">
              <a:buNone/>
              <a:defRPr>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sp>
        <p:nvSpPr>
          <p:cNvPr id="80" name="Google Shape;80;p12" descr="blue film set over a black and white image&#10;"/>
          <p:cNvSpPr/>
          <p:nvPr/>
        </p:nvSpPr>
        <p:spPr>
          <a:xfrm>
            <a:off x="0" y="4760500"/>
            <a:ext cx="9144000" cy="393600"/>
          </a:xfrm>
          <a:prstGeom prst="rect">
            <a:avLst/>
          </a:pr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1" name="Google Shape;81;p12" title="250 GSA banner.png"/>
          <p:cNvPicPr preferRelativeResize="0"/>
          <p:nvPr/>
        </p:nvPicPr>
        <p:blipFill>
          <a:blip r:embed="rId3">
            <a:alphaModFix/>
          </a:blip>
          <a:stretch>
            <a:fillRect/>
          </a:stretch>
        </p:blipFill>
        <p:spPr>
          <a:xfrm>
            <a:off x="152400" y="152400"/>
            <a:ext cx="2390775" cy="733425"/>
          </a:xfrm>
          <a:prstGeom prst="rect">
            <a:avLst/>
          </a:prstGeom>
          <a:noFill/>
          <a:ln>
            <a:noFill/>
          </a:ln>
        </p:spPr>
      </p:pic>
      <p:sp>
        <p:nvSpPr>
          <p:cNvPr id="82" name="Google Shape;82;p12"/>
          <p:cNvSpPr txBox="1">
            <a:spLocks noGrp="1"/>
          </p:cNvSpPr>
          <p:nvPr>
            <p:ph type="subTitle" idx="1"/>
          </p:nvPr>
        </p:nvSpPr>
        <p:spPr>
          <a:xfrm>
            <a:off x="129553" y="4747450"/>
            <a:ext cx="4207800" cy="4197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Clr>
                <a:srgbClr val="084680"/>
              </a:buClr>
              <a:buSzPts val="1200"/>
              <a:buFont typeface="Arial"/>
              <a:buNone/>
              <a:defRPr sz="1200" i="1">
                <a:solidFill>
                  <a:srgbClr val="084680"/>
                </a:solidFill>
                <a:latin typeface="Arial"/>
                <a:ea typeface="Arial"/>
                <a:cs typeface="Arial"/>
                <a:sym typeface="Arial"/>
              </a:defRPr>
            </a:lvl1pPr>
            <a:lvl2pPr lvl="1" algn="r">
              <a:lnSpc>
                <a:spcPct val="100000"/>
              </a:lnSpc>
              <a:spcBef>
                <a:spcPts val="0"/>
              </a:spcBef>
              <a:spcAft>
                <a:spcPts val="0"/>
              </a:spcAft>
              <a:buSzPts val="2800"/>
              <a:buNone/>
              <a:defRPr sz="2800"/>
            </a:lvl2pPr>
            <a:lvl3pPr lvl="2" algn="r">
              <a:lnSpc>
                <a:spcPct val="100000"/>
              </a:lnSpc>
              <a:spcBef>
                <a:spcPts val="0"/>
              </a:spcBef>
              <a:spcAft>
                <a:spcPts val="0"/>
              </a:spcAft>
              <a:buSzPts val="2800"/>
              <a:buNone/>
              <a:defRPr sz="2800"/>
            </a:lvl3pPr>
            <a:lvl4pPr lvl="3" algn="r">
              <a:lnSpc>
                <a:spcPct val="100000"/>
              </a:lnSpc>
              <a:spcBef>
                <a:spcPts val="0"/>
              </a:spcBef>
              <a:spcAft>
                <a:spcPts val="0"/>
              </a:spcAft>
              <a:buSzPts val="2800"/>
              <a:buNone/>
              <a:defRPr sz="2800"/>
            </a:lvl4pPr>
            <a:lvl5pPr lvl="4" algn="r">
              <a:lnSpc>
                <a:spcPct val="100000"/>
              </a:lnSpc>
              <a:spcBef>
                <a:spcPts val="0"/>
              </a:spcBef>
              <a:spcAft>
                <a:spcPts val="0"/>
              </a:spcAft>
              <a:buSzPts val="2800"/>
              <a:buNone/>
              <a:defRPr sz="2800"/>
            </a:lvl5pPr>
            <a:lvl6pPr lvl="5" algn="r">
              <a:lnSpc>
                <a:spcPct val="100000"/>
              </a:lnSpc>
              <a:spcBef>
                <a:spcPts val="0"/>
              </a:spcBef>
              <a:spcAft>
                <a:spcPts val="0"/>
              </a:spcAft>
              <a:buSzPts val="2800"/>
              <a:buNone/>
              <a:defRPr sz="2800"/>
            </a:lvl6pPr>
            <a:lvl7pPr lvl="6" algn="r">
              <a:lnSpc>
                <a:spcPct val="100000"/>
              </a:lnSpc>
              <a:spcBef>
                <a:spcPts val="0"/>
              </a:spcBef>
              <a:spcAft>
                <a:spcPts val="0"/>
              </a:spcAft>
              <a:buSzPts val="2800"/>
              <a:buNone/>
              <a:defRPr sz="2800"/>
            </a:lvl7pPr>
            <a:lvl8pPr lvl="7" algn="r">
              <a:lnSpc>
                <a:spcPct val="100000"/>
              </a:lnSpc>
              <a:spcBef>
                <a:spcPts val="0"/>
              </a:spcBef>
              <a:spcAft>
                <a:spcPts val="0"/>
              </a:spcAft>
              <a:buSzPts val="2800"/>
              <a:buNone/>
              <a:defRPr sz="2800"/>
            </a:lvl8pPr>
            <a:lvl9pPr lvl="8" algn="r">
              <a:lnSpc>
                <a:spcPct val="100000"/>
              </a:lnSpc>
              <a:spcBef>
                <a:spcPts val="0"/>
              </a:spcBef>
              <a:spcAft>
                <a:spcPts val="0"/>
              </a:spcAft>
              <a:buSzPts val="2800"/>
              <a:buNone/>
              <a:defRPr sz="2800"/>
            </a:lvl9pPr>
          </a:lstStyle>
          <a:p>
            <a:endParaRPr/>
          </a:p>
        </p:txBody>
      </p:sp>
      <p:sp>
        <p:nvSpPr>
          <p:cNvPr id="83" name="Google Shape;83;p12"/>
          <p:cNvSpPr txBox="1">
            <a:spLocks noGrp="1"/>
          </p:cNvSpPr>
          <p:nvPr>
            <p:ph type="subTitle" idx="2"/>
          </p:nvPr>
        </p:nvSpPr>
        <p:spPr>
          <a:xfrm>
            <a:off x="5360075" y="4747450"/>
            <a:ext cx="3783900" cy="4197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rgbClr val="084680"/>
              </a:buClr>
              <a:buSzPts val="1000"/>
              <a:buFont typeface="Arial"/>
              <a:buNone/>
              <a:defRPr sz="1000" b="1" i="1">
                <a:solidFill>
                  <a:srgbClr val="084680"/>
                </a:solidFill>
                <a:latin typeface="Arial"/>
                <a:ea typeface="Arial"/>
                <a:cs typeface="Arial"/>
                <a:sym typeface="Arial"/>
              </a:defRPr>
            </a:lvl1pPr>
            <a:lvl2pPr lvl="1" algn="r">
              <a:lnSpc>
                <a:spcPct val="100000"/>
              </a:lnSpc>
              <a:spcBef>
                <a:spcPts val="0"/>
              </a:spcBef>
              <a:spcAft>
                <a:spcPts val="0"/>
              </a:spcAft>
              <a:buSzPts val="2800"/>
              <a:buNone/>
              <a:defRPr sz="2800"/>
            </a:lvl2pPr>
            <a:lvl3pPr lvl="2" algn="r">
              <a:lnSpc>
                <a:spcPct val="100000"/>
              </a:lnSpc>
              <a:spcBef>
                <a:spcPts val="0"/>
              </a:spcBef>
              <a:spcAft>
                <a:spcPts val="0"/>
              </a:spcAft>
              <a:buSzPts val="2800"/>
              <a:buNone/>
              <a:defRPr sz="2800"/>
            </a:lvl3pPr>
            <a:lvl4pPr lvl="3" algn="r">
              <a:lnSpc>
                <a:spcPct val="100000"/>
              </a:lnSpc>
              <a:spcBef>
                <a:spcPts val="0"/>
              </a:spcBef>
              <a:spcAft>
                <a:spcPts val="0"/>
              </a:spcAft>
              <a:buSzPts val="2800"/>
              <a:buNone/>
              <a:defRPr sz="2800"/>
            </a:lvl4pPr>
            <a:lvl5pPr lvl="4" algn="r">
              <a:lnSpc>
                <a:spcPct val="100000"/>
              </a:lnSpc>
              <a:spcBef>
                <a:spcPts val="0"/>
              </a:spcBef>
              <a:spcAft>
                <a:spcPts val="0"/>
              </a:spcAft>
              <a:buSzPts val="2800"/>
              <a:buNone/>
              <a:defRPr sz="2800"/>
            </a:lvl5pPr>
            <a:lvl6pPr lvl="5" algn="r">
              <a:lnSpc>
                <a:spcPct val="100000"/>
              </a:lnSpc>
              <a:spcBef>
                <a:spcPts val="0"/>
              </a:spcBef>
              <a:spcAft>
                <a:spcPts val="0"/>
              </a:spcAft>
              <a:buSzPts val="2800"/>
              <a:buNone/>
              <a:defRPr sz="2800"/>
            </a:lvl6pPr>
            <a:lvl7pPr lvl="6" algn="r">
              <a:lnSpc>
                <a:spcPct val="100000"/>
              </a:lnSpc>
              <a:spcBef>
                <a:spcPts val="0"/>
              </a:spcBef>
              <a:spcAft>
                <a:spcPts val="0"/>
              </a:spcAft>
              <a:buSzPts val="2800"/>
              <a:buNone/>
              <a:defRPr sz="2800"/>
            </a:lvl7pPr>
            <a:lvl8pPr lvl="7" algn="r">
              <a:lnSpc>
                <a:spcPct val="100000"/>
              </a:lnSpc>
              <a:spcBef>
                <a:spcPts val="0"/>
              </a:spcBef>
              <a:spcAft>
                <a:spcPts val="0"/>
              </a:spcAft>
              <a:buSzPts val="2800"/>
              <a:buNone/>
              <a:defRPr sz="2800"/>
            </a:lvl8pPr>
            <a:lvl9pPr lvl="8" algn="r">
              <a:lnSpc>
                <a:spcPct val="100000"/>
              </a:lnSpc>
              <a:spcBef>
                <a:spcPts val="0"/>
              </a:spcBef>
              <a:spcAft>
                <a:spcPts val="0"/>
              </a:spcAft>
              <a:buSzPts val="2800"/>
              <a:buNone/>
              <a:defRPr sz="2800"/>
            </a:lvl9pPr>
          </a:lstStyle>
          <a:p>
            <a:endParaRPr/>
          </a:p>
        </p:txBody>
      </p:sp>
      <p:sp>
        <p:nvSpPr>
          <p:cNvPr id="84" name="Google Shape;84;p12" descr="decorative blue overlay"/>
          <p:cNvSpPr/>
          <p:nvPr/>
        </p:nvSpPr>
        <p:spPr>
          <a:xfrm>
            <a:off x="0" y="1192425"/>
            <a:ext cx="9144000" cy="35550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2"/>
          <p:cNvSpPr txBox="1">
            <a:spLocks noGrp="1"/>
          </p:cNvSpPr>
          <p:nvPr>
            <p:ph type="ctrTitle"/>
          </p:nvPr>
        </p:nvSpPr>
        <p:spPr>
          <a:xfrm>
            <a:off x="437630" y="2647314"/>
            <a:ext cx="8236200" cy="747000"/>
          </a:xfrm>
          <a:prstGeom prst="rect">
            <a:avLst/>
          </a:prstGeom>
        </p:spPr>
        <p:txBody>
          <a:bodyPr spcFirstLastPara="1" wrap="square" lIns="91425" tIns="91425" rIns="91425" bIns="91425" anchor="t" anchorCtr="0">
            <a:noAutofit/>
          </a:bodyPr>
          <a:lstStyle>
            <a:lvl1pPr lvl="0" algn="l">
              <a:spcBef>
                <a:spcPts val="0"/>
              </a:spcBef>
              <a:spcAft>
                <a:spcPts val="0"/>
              </a:spcAft>
              <a:buClr>
                <a:schemeClr val="lt1"/>
              </a:buClr>
              <a:buSzPts val="1700"/>
              <a:buNone/>
              <a:defRPr sz="1700" b="0" i="1">
                <a:solidFill>
                  <a:schemeClr val="lt1"/>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86" name="Google Shape;86;p12"/>
          <p:cNvSpPr txBox="1">
            <a:spLocks noGrp="1"/>
          </p:cNvSpPr>
          <p:nvPr>
            <p:ph type="subTitle" idx="3"/>
          </p:nvPr>
        </p:nvSpPr>
        <p:spPr>
          <a:xfrm>
            <a:off x="437630" y="1732525"/>
            <a:ext cx="7501500" cy="530400"/>
          </a:xfrm>
          <a:prstGeom prst="rect">
            <a:avLst/>
          </a:prstGeom>
          <a:noFill/>
          <a:ln>
            <a:noFill/>
          </a:ln>
        </p:spPr>
        <p:txBody>
          <a:bodyPr spcFirstLastPara="1" wrap="square" lIns="91425" tIns="91425" rIns="91425" bIns="91425" anchor="ctr" anchorCtr="0">
            <a:noAutofit/>
          </a:bodyPr>
          <a:lstStyle>
            <a:lvl1pPr lvl="0">
              <a:lnSpc>
                <a:spcPct val="100000"/>
              </a:lnSpc>
              <a:spcBef>
                <a:spcPts val="0"/>
              </a:spcBef>
              <a:spcAft>
                <a:spcPts val="0"/>
              </a:spcAft>
              <a:buClr>
                <a:srgbClr val="FFD966"/>
              </a:buClr>
              <a:buSzPts val="3400"/>
              <a:buFont typeface="Arial"/>
              <a:buNone/>
              <a:defRPr sz="3400" b="1">
                <a:solidFill>
                  <a:srgbClr val="FFD966"/>
                </a:solidFill>
                <a:latin typeface="Arial"/>
                <a:ea typeface="Arial"/>
                <a:cs typeface="Arial"/>
                <a:sym typeface="Arial"/>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Break 6 1 1 1 1 1">
  <p:cSld name="SECTION_HEADER_4_1_1_1_1_1">
    <p:spTree>
      <p:nvGrpSpPr>
        <p:cNvPr id="1" name="Shape 87"/>
        <p:cNvGrpSpPr/>
        <p:nvPr/>
      </p:nvGrpSpPr>
      <p:grpSpPr>
        <a:xfrm>
          <a:off x="0" y="0"/>
          <a:ext cx="0" cy="0"/>
          <a:chOff x="0" y="0"/>
          <a:chExt cx="0" cy="0"/>
        </a:xfrm>
      </p:grpSpPr>
      <p:pic>
        <p:nvPicPr>
          <p:cNvPr id="88" name="Google Shape;88;p13" descr="decorative background image of generic icons that look like people in circles to represent a group" title="AdobeStock_1951584705.jpeg"/>
          <p:cNvPicPr preferRelativeResize="0"/>
          <p:nvPr/>
        </p:nvPicPr>
        <p:blipFill rotWithShape="1">
          <a:blip r:embed="rId2">
            <a:alphaModFix/>
          </a:blip>
          <a:srcRect l="5245" r="5254"/>
          <a:stretch/>
        </p:blipFill>
        <p:spPr>
          <a:xfrm>
            <a:off x="-121950" y="-30550"/>
            <a:ext cx="9327000" cy="5210400"/>
          </a:xfrm>
          <a:prstGeom prst="rect">
            <a:avLst/>
          </a:prstGeom>
          <a:noFill/>
          <a:ln>
            <a:noFill/>
          </a:ln>
        </p:spPr>
      </p:pic>
      <p:sp>
        <p:nvSpPr>
          <p:cNvPr id="89" name="Google Shape;89;p13" descr="decorative blue overlay"/>
          <p:cNvSpPr/>
          <p:nvPr/>
        </p:nvSpPr>
        <p:spPr>
          <a:xfrm>
            <a:off x="-121950" y="-30550"/>
            <a:ext cx="9327000" cy="5210400"/>
          </a:xfrm>
          <a:prstGeom prst="rect">
            <a:avLst/>
          </a:prstGeom>
          <a:solidFill>
            <a:srgbClr val="0A202C">
              <a:alpha val="63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4200"/>
              <a:buFont typeface="Arial"/>
              <a:buNone/>
              <a:defRPr sz="4200" b="1">
                <a:solidFill>
                  <a:srgbClr val="FFD966"/>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91" name="Google Shape;91;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2"/>
        <p:cNvGrpSpPr/>
        <p:nvPr/>
      </p:nvGrpSpPr>
      <p:grpSpPr>
        <a:xfrm>
          <a:off x="0" y="0"/>
          <a:ext cx="0" cy="0"/>
          <a:chOff x="0" y="0"/>
          <a:chExt cx="0" cy="0"/>
        </a:xfrm>
      </p:grpSpPr>
      <p:sp>
        <p:nvSpPr>
          <p:cNvPr id="93" name="Google Shape;93;p14"/>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4" name="Google Shape;94;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95" name="Google Shape;95;p14"/>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96" name="Google Shape;96;p14"/>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97" name="Google Shape;97;p14"/>
          <p:cNvSpPr txBox="1">
            <a:spLocks noGrp="1"/>
          </p:cNvSpPr>
          <p:nvPr>
            <p:ph type="body" idx="1"/>
          </p:nvPr>
        </p:nvSpPr>
        <p:spPr>
          <a:xfrm>
            <a:off x="644625" y="851800"/>
            <a:ext cx="79938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pic>
        <p:nvPicPr>
          <p:cNvPr id="98" name="Google Shape;98;p14"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4">
  <p:cSld name="TITLE_AND_BODY_4">
    <p:spTree>
      <p:nvGrpSpPr>
        <p:cNvPr id="1" name="Shape 99"/>
        <p:cNvGrpSpPr/>
        <p:nvPr/>
      </p:nvGrpSpPr>
      <p:grpSpPr>
        <a:xfrm>
          <a:off x="0" y="0"/>
          <a:ext cx="0" cy="0"/>
          <a:chOff x="0" y="0"/>
          <a:chExt cx="0" cy="0"/>
        </a:xfrm>
      </p:grpSpPr>
      <p:sp>
        <p:nvSpPr>
          <p:cNvPr id="100" name="Google Shape;100;p15"/>
          <p:cNvSpPr>
            <a:spLocks noGrp="1"/>
          </p:cNvSpPr>
          <p:nvPr>
            <p:ph type="pic" idx="2"/>
          </p:nvPr>
        </p:nvSpPr>
        <p:spPr>
          <a:xfrm>
            <a:off x="5263424" y="0"/>
            <a:ext cx="3880500" cy="5143500"/>
          </a:xfrm>
          <a:prstGeom prst="rect">
            <a:avLst/>
          </a:prstGeom>
          <a:noFill/>
          <a:ln>
            <a:noFill/>
          </a:ln>
        </p:spPr>
        <p:txBody>
          <a:bodyPr/>
          <a:lstStyle/>
          <a:p>
            <a:endParaRPr lang="en-US"/>
          </a:p>
        </p:txBody>
      </p:sp>
      <p:sp>
        <p:nvSpPr>
          <p:cNvPr id="101" name="Google Shape;101;p15"/>
          <p:cNvSpPr txBox="1">
            <a:spLocks noGrp="1"/>
          </p:cNvSpPr>
          <p:nvPr>
            <p:ph type="title"/>
          </p:nvPr>
        </p:nvSpPr>
        <p:spPr>
          <a:xfrm>
            <a:off x="311700" y="279100"/>
            <a:ext cx="423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2" name="Google Shape;102;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03" name="Google Shape;103;p15"/>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04" name="Google Shape;104;p15"/>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105" name="Google Shape;105;p15"/>
          <p:cNvSpPr txBox="1">
            <a:spLocks noGrp="1"/>
          </p:cNvSpPr>
          <p:nvPr>
            <p:ph type="body" idx="1"/>
          </p:nvPr>
        </p:nvSpPr>
        <p:spPr>
          <a:xfrm>
            <a:off x="644625" y="851800"/>
            <a:ext cx="41469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pic>
        <p:nvPicPr>
          <p:cNvPr id="106" name="Google Shape;106;p15"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3">
  <p:cSld name="TITLE_AND_BODY_3">
    <p:spTree>
      <p:nvGrpSpPr>
        <p:cNvPr id="1" name="Shape 107"/>
        <p:cNvGrpSpPr/>
        <p:nvPr/>
      </p:nvGrpSpPr>
      <p:grpSpPr>
        <a:xfrm>
          <a:off x="0" y="0"/>
          <a:ext cx="0" cy="0"/>
          <a:chOff x="0" y="0"/>
          <a:chExt cx="0" cy="0"/>
        </a:xfrm>
      </p:grpSpPr>
      <p:sp>
        <p:nvSpPr>
          <p:cNvPr id="108" name="Google Shape;108;p16" descr="decorative blue background"/>
          <p:cNvSpPr/>
          <p:nvPr/>
        </p:nvSpPr>
        <p:spPr>
          <a:xfrm>
            <a:off x="0" y="0"/>
            <a:ext cx="9144000" cy="4663200"/>
          </a:xfrm>
          <a:prstGeom prst="rect">
            <a:avLst/>
          </a:prstGeom>
          <a:solidFill>
            <a:srgbClr val="124D6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9" name="Google Shape;109;p16"/>
          <p:cNvSpPr txBox="1">
            <a:spLocks noGrp="1"/>
          </p:cNvSpPr>
          <p:nvPr>
            <p:ph type="title"/>
          </p:nvPr>
        </p:nvSpPr>
        <p:spPr>
          <a:xfrm>
            <a:off x="549725" y="603925"/>
            <a:ext cx="7977300" cy="12240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4400"/>
              <a:buFont typeface="Arial"/>
              <a:buNone/>
              <a:defRPr sz="44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1" name="Google Shape;111;p1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2" name="Google Shape;112;p16"/>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113" name="Google Shape;113;p16"/>
          <p:cNvSpPr txBox="1">
            <a:spLocks noGrp="1"/>
          </p:cNvSpPr>
          <p:nvPr>
            <p:ph type="title" idx="3"/>
          </p:nvPr>
        </p:nvSpPr>
        <p:spPr>
          <a:xfrm>
            <a:off x="799775" y="1634125"/>
            <a:ext cx="7608000" cy="12240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2600"/>
              <a:buNone/>
              <a:defRPr b="0" i="1">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3 1">
  <p:cSld name="TITLE_AND_BODY_3_1">
    <p:spTree>
      <p:nvGrpSpPr>
        <p:cNvPr id="1" name="Shape 114"/>
        <p:cNvGrpSpPr/>
        <p:nvPr/>
      </p:nvGrpSpPr>
      <p:grpSpPr>
        <a:xfrm>
          <a:off x="0" y="0"/>
          <a:ext cx="0" cy="0"/>
          <a:chOff x="0" y="0"/>
          <a:chExt cx="0" cy="0"/>
        </a:xfrm>
      </p:grpSpPr>
      <p:sp>
        <p:nvSpPr>
          <p:cNvPr id="115" name="Google Shape;115;p17" descr="background image blue"/>
          <p:cNvSpPr/>
          <p:nvPr/>
        </p:nvSpPr>
        <p:spPr>
          <a:xfrm>
            <a:off x="0" y="1262888"/>
            <a:ext cx="9144000" cy="3400500"/>
          </a:xfrm>
          <a:prstGeom prst="rect">
            <a:avLst/>
          </a:prstGeom>
          <a:solidFill>
            <a:srgbClr val="124D6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6" name="Google Shape;116;p17"/>
          <p:cNvSpPr txBox="1">
            <a:spLocks noGrp="1"/>
          </p:cNvSpPr>
          <p:nvPr>
            <p:ph type="title"/>
          </p:nvPr>
        </p:nvSpPr>
        <p:spPr>
          <a:xfrm>
            <a:off x="311700" y="1529950"/>
            <a:ext cx="3711900" cy="6504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2500"/>
              <a:buFont typeface="Arial"/>
              <a:buNone/>
              <a:defRPr sz="25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7" name="Google Shape;11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8" name="Google Shape;118;p17"/>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9" name="Google Shape;119;p17"/>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120" name="Google Shape;120;p17"/>
          <p:cNvSpPr txBox="1">
            <a:spLocks noGrp="1"/>
          </p:cNvSpPr>
          <p:nvPr>
            <p:ph type="title" idx="3"/>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121" name="Google Shape;121;p17"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pic>
        <p:nvPicPr>
          <p:cNvPr id="122" name="Google Shape;122;p17" descr="Center of Excellence Outcome-Based Contracting logo" title="COE Logo.png"/>
          <p:cNvPicPr preferRelativeResize="0"/>
          <p:nvPr/>
        </p:nvPicPr>
        <p:blipFill>
          <a:blip r:embed="rId3">
            <a:alphaModFix/>
          </a:blip>
          <a:stretch>
            <a:fillRect/>
          </a:stretch>
        </p:blipFill>
        <p:spPr>
          <a:xfrm>
            <a:off x="6273249" y="279100"/>
            <a:ext cx="2747899" cy="904350"/>
          </a:xfrm>
          <a:prstGeom prst="rect">
            <a:avLst/>
          </a:prstGeom>
          <a:noFill/>
          <a:ln>
            <a:noFill/>
          </a:ln>
        </p:spPr>
      </p:pic>
      <p:cxnSp>
        <p:nvCxnSpPr>
          <p:cNvPr id="123" name="Google Shape;123;p17" descr="divider line"/>
          <p:cNvCxnSpPr/>
          <p:nvPr/>
        </p:nvCxnSpPr>
        <p:spPr>
          <a:xfrm>
            <a:off x="4574150" y="1381122"/>
            <a:ext cx="0" cy="3155100"/>
          </a:xfrm>
          <a:prstGeom prst="straightConnector1">
            <a:avLst/>
          </a:prstGeom>
          <a:noFill/>
          <a:ln w="38100" cap="flat" cmpd="sng">
            <a:solidFill>
              <a:schemeClr val="lt1"/>
            </a:solidFill>
            <a:prstDash val="solid"/>
            <a:round/>
            <a:headEnd type="none" w="med" len="med"/>
            <a:tailEnd type="none" w="med" len="med"/>
          </a:ln>
        </p:spPr>
      </p:cxnSp>
      <p:sp>
        <p:nvSpPr>
          <p:cNvPr id="124" name="Google Shape;124;p17"/>
          <p:cNvSpPr txBox="1">
            <a:spLocks noGrp="1"/>
          </p:cNvSpPr>
          <p:nvPr>
            <p:ph type="title" idx="4"/>
          </p:nvPr>
        </p:nvSpPr>
        <p:spPr>
          <a:xfrm>
            <a:off x="5124700" y="1548419"/>
            <a:ext cx="3711900" cy="6504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2500"/>
              <a:buFont typeface="Arial"/>
              <a:buNone/>
              <a:defRPr sz="25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3 1 1">
  <p:cSld name="TITLE_AND_BODY_3_1_1">
    <p:spTree>
      <p:nvGrpSpPr>
        <p:cNvPr id="1" name="Shape 125"/>
        <p:cNvGrpSpPr/>
        <p:nvPr/>
      </p:nvGrpSpPr>
      <p:grpSpPr>
        <a:xfrm>
          <a:off x="0" y="0"/>
          <a:ext cx="0" cy="0"/>
          <a:chOff x="0" y="0"/>
          <a:chExt cx="0" cy="0"/>
        </a:xfrm>
      </p:grpSpPr>
      <p:sp>
        <p:nvSpPr>
          <p:cNvPr id="126" name="Google Shape;126;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27" name="Google Shape;127;p18"/>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28" name="Google Shape;128;p18"/>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129" name="Google Shape;129;p18"/>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130" name="Google Shape;130;p18"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pic>
        <p:nvPicPr>
          <p:cNvPr id="131" name="Google Shape;131;p18" descr="Center of Excellence Outcome-Based Contracting logo" title="COE Logo.png"/>
          <p:cNvPicPr preferRelativeResize="0"/>
          <p:nvPr/>
        </p:nvPicPr>
        <p:blipFill>
          <a:blip r:embed="rId3">
            <a:alphaModFix/>
          </a:blip>
          <a:stretch>
            <a:fillRect/>
          </a:stretch>
        </p:blipFill>
        <p:spPr>
          <a:xfrm>
            <a:off x="6273249" y="279100"/>
            <a:ext cx="2747899" cy="904350"/>
          </a:xfrm>
          <a:prstGeom prst="rect">
            <a:avLst/>
          </a:prstGeom>
          <a:noFill/>
          <a:ln>
            <a:noFill/>
          </a:ln>
        </p:spPr>
      </p:pic>
      <p:sp>
        <p:nvSpPr>
          <p:cNvPr id="132" name="Google Shape;132;p18"/>
          <p:cNvSpPr txBox="1">
            <a:spLocks noGrp="1"/>
          </p:cNvSpPr>
          <p:nvPr>
            <p:ph type="body" idx="1"/>
          </p:nvPr>
        </p:nvSpPr>
        <p:spPr>
          <a:xfrm>
            <a:off x="644625" y="851800"/>
            <a:ext cx="41469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2">
  <p:cSld name="TITLE_AND_BODY_2">
    <p:spTree>
      <p:nvGrpSpPr>
        <p:cNvPr id="1" name="Shape 133"/>
        <p:cNvGrpSpPr/>
        <p:nvPr/>
      </p:nvGrpSpPr>
      <p:grpSpPr>
        <a:xfrm>
          <a:off x="0" y="0"/>
          <a:ext cx="0" cy="0"/>
          <a:chOff x="0" y="0"/>
          <a:chExt cx="0" cy="0"/>
        </a:xfrm>
      </p:grpSpPr>
      <p:cxnSp>
        <p:nvCxnSpPr>
          <p:cNvPr id="134" name="Google Shape;134;p19" descr="vertical divider line"/>
          <p:cNvCxnSpPr/>
          <p:nvPr/>
        </p:nvCxnSpPr>
        <p:spPr>
          <a:xfrm>
            <a:off x="5970125" y="1054950"/>
            <a:ext cx="0" cy="3342000"/>
          </a:xfrm>
          <a:prstGeom prst="straightConnector1">
            <a:avLst/>
          </a:prstGeom>
          <a:noFill/>
          <a:ln w="9525" cap="flat" cmpd="sng">
            <a:solidFill>
              <a:srgbClr val="1F5C99"/>
            </a:solidFill>
            <a:prstDash val="solid"/>
            <a:round/>
            <a:headEnd type="none" w="med" len="med"/>
            <a:tailEnd type="none" w="med" len="med"/>
          </a:ln>
        </p:spPr>
      </p:cxnSp>
      <p:sp>
        <p:nvSpPr>
          <p:cNvPr id="135" name="Google Shape;135;p19"/>
          <p:cNvSpPr txBox="1"/>
          <p:nvPr/>
        </p:nvSpPr>
        <p:spPr>
          <a:xfrm>
            <a:off x="6235975" y="2270500"/>
            <a:ext cx="1808700" cy="1283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i="1">
                <a:solidFill>
                  <a:srgbClr val="1F5C99"/>
                </a:solidFill>
              </a:rPr>
              <a:t>Scan the QR code to learn more.about the </a:t>
            </a:r>
            <a:r>
              <a:rPr lang="en" sz="1100" b="1" i="1">
                <a:solidFill>
                  <a:srgbClr val="1F5C99"/>
                </a:solidFill>
              </a:rPr>
              <a:t>Center of Excellence for Outcome-Based Contracting</a:t>
            </a:r>
            <a:endParaRPr sz="1100" b="1" i="1">
              <a:solidFill>
                <a:srgbClr val="1F5C99"/>
              </a:solidFill>
            </a:endParaRPr>
          </a:p>
          <a:p>
            <a:pPr marL="457200" lvl="0" indent="0" algn="l" rtl="0">
              <a:lnSpc>
                <a:spcPct val="200000"/>
              </a:lnSpc>
              <a:spcBef>
                <a:spcPts val="0"/>
              </a:spcBef>
              <a:spcAft>
                <a:spcPts val="0"/>
              </a:spcAft>
              <a:buNone/>
            </a:pPr>
            <a:endParaRPr/>
          </a:p>
          <a:p>
            <a:pPr marL="457200" lvl="0" indent="0" algn="l" rtl="0">
              <a:lnSpc>
                <a:spcPct val="200000"/>
              </a:lnSpc>
              <a:spcBef>
                <a:spcPts val="0"/>
              </a:spcBef>
              <a:spcAft>
                <a:spcPts val="0"/>
              </a:spcAft>
              <a:buNone/>
            </a:pPr>
            <a:endParaRPr/>
          </a:p>
        </p:txBody>
      </p:sp>
      <p:sp>
        <p:nvSpPr>
          <p:cNvPr id="136" name="Google Shape;13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37" name="Google Shape;137;p19"/>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38" name="Google Shape;138;p19"/>
          <p:cNvSpPr/>
          <p:nvPr/>
        </p:nvSpPr>
        <p:spPr>
          <a:xfrm>
            <a:off x="6599475" y="1301503"/>
            <a:ext cx="205125" cy="233475"/>
          </a:xfrm>
          <a:custGeom>
            <a:avLst/>
            <a:gdLst/>
            <a:ahLst/>
            <a:cxnLst/>
            <a:rect l="l" t="t" r="r" b="b"/>
            <a:pathLst>
              <a:path w="8205" h="9339" extrusionOk="0">
                <a:moveTo>
                  <a:pt x="1841" y="8772"/>
                </a:moveTo>
                <a:cubicBezTo>
                  <a:pt x="2828" y="9199"/>
                  <a:pt x="5429" y="9799"/>
                  <a:pt x="6483" y="8692"/>
                </a:cubicBezTo>
                <a:cubicBezTo>
                  <a:pt x="7537" y="7585"/>
                  <a:pt x="8044" y="3556"/>
                  <a:pt x="8164" y="2128"/>
                </a:cubicBezTo>
                <a:cubicBezTo>
                  <a:pt x="8284" y="701"/>
                  <a:pt x="8110" y="420"/>
                  <a:pt x="7203" y="127"/>
                </a:cubicBezTo>
                <a:cubicBezTo>
                  <a:pt x="6296" y="-166"/>
                  <a:pt x="3762" y="141"/>
                  <a:pt x="2721" y="368"/>
                </a:cubicBezTo>
                <a:cubicBezTo>
                  <a:pt x="1681" y="595"/>
                  <a:pt x="1320" y="1101"/>
                  <a:pt x="960" y="1488"/>
                </a:cubicBezTo>
                <a:cubicBezTo>
                  <a:pt x="600" y="1875"/>
                  <a:pt x="720" y="2129"/>
                  <a:pt x="560" y="2689"/>
                </a:cubicBezTo>
                <a:cubicBezTo>
                  <a:pt x="400" y="3249"/>
                  <a:pt x="0" y="4276"/>
                  <a:pt x="0" y="4850"/>
                </a:cubicBezTo>
                <a:cubicBezTo>
                  <a:pt x="0" y="5424"/>
                  <a:pt x="253" y="5477"/>
                  <a:pt x="560" y="6131"/>
                </a:cubicBezTo>
                <a:cubicBezTo>
                  <a:pt x="867" y="6785"/>
                  <a:pt x="854" y="8345"/>
                  <a:pt x="1841" y="8772"/>
                </a:cubicBezTo>
                <a:close/>
              </a:path>
            </a:pathLst>
          </a:custGeom>
          <a:solidFill>
            <a:schemeClr val="lt1"/>
          </a:solidFill>
          <a:ln>
            <a:noFill/>
          </a:ln>
        </p:spPr>
      </p:sp>
      <p:sp>
        <p:nvSpPr>
          <p:cNvPr id="139" name="Google Shape;139;p19"/>
          <p:cNvSpPr txBox="1"/>
          <p:nvPr/>
        </p:nvSpPr>
        <p:spPr>
          <a:xfrm>
            <a:off x="-38875" y="-750300"/>
            <a:ext cx="4474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300">
              <a:solidFill>
                <a:schemeClr val="dk1"/>
              </a:solidFill>
            </a:endParaRPr>
          </a:p>
        </p:txBody>
      </p:sp>
      <p:sp>
        <p:nvSpPr>
          <p:cNvPr id="140" name="Google Shape;140;p19"/>
          <p:cNvSpPr txBox="1"/>
          <p:nvPr/>
        </p:nvSpPr>
        <p:spPr>
          <a:xfrm>
            <a:off x="464587" y="428975"/>
            <a:ext cx="5755800" cy="96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rgbClr val="01528E"/>
                </a:solidFill>
              </a:rPr>
              <a:t>Resources</a:t>
            </a:r>
            <a:endParaRPr sz="2200" b="1">
              <a:solidFill>
                <a:srgbClr val="01528E"/>
              </a:solidFill>
            </a:endParaRPr>
          </a:p>
        </p:txBody>
      </p:sp>
      <p:sp>
        <p:nvSpPr>
          <p:cNvPr id="141" name="Google Shape;141;p19"/>
          <p:cNvSpPr>
            <a:spLocks noGrp="1"/>
          </p:cNvSpPr>
          <p:nvPr>
            <p:ph type="pic" idx="3"/>
          </p:nvPr>
        </p:nvSpPr>
        <p:spPr>
          <a:xfrm>
            <a:off x="6337025" y="989475"/>
            <a:ext cx="1088700" cy="1088700"/>
          </a:xfrm>
          <a:prstGeom prst="rect">
            <a:avLst/>
          </a:prstGeom>
          <a:noFill/>
          <a:ln>
            <a:noFill/>
          </a:ln>
        </p:spPr>
      </p:sp>
      <p:sp>
        <p:nvSpPr>
          <p:cNvPr id="142" name="Google Shape;142;p19"/>
          <p:cNvSpPr txBox="1">
            <a:spLocks noGrp="1"/>
          </p:cNvSpPr>
          <p:nvPr>
            <p:ph type="body" idx="1"/>
          </p:nvPr>
        </p:nvSpPr>
        <p:spPr>
          <a:xfrm>
            <a:off x="644625" y="851800"/>
            <a:ext cx="52044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143" name="Google Shape;143;p19"/>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144" name="Google Shape;144;p19"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145"/>
        <p:cNvGrpSpPr/>
        <p:nvPr/>
      </p:nvGrpSpPr>
      <p:grpSpPr>
        <a:xfrm>
          <a:off x="0" y="0"/>
          <a:ext cx="0" cy="0"/>
          <a:chOff x="0" y="0"/>
          <a:chExt cx="0" cy="0"/>
        </a:xfrm>
      </p:grpSpPr>
      <p:sp>
        <p:nvSpPr>
          <p:cNvPr id="146" name="Google Shape;146;p20"/>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7" name="Google Shape;147;p20"/>
          <p:cNvSpPr txBox="1">
            <a:spLocks noGrp="1"/>
          </p:cNvSpPr>
          <p:nvPr>
            <p:ph type="body" idx="1"/>
          </p:nvPr>
        </p:nvSpPr>
        <p:spPr>
          <a:xfrm>
            <a:off x="644625" y="851800"/>
            <a:ext cx="79938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sp>
        <p:nvSpPr>
          <p:cNvPr id="148" name="Google Shape;148;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49" name="Google Shape;149;p20"/>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150" name="Google Shape;150;p20"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1 4">
  <p:cSld name="TITLE_AND_BODY_1_4">
    <p:spTree>
      <p:nvGrpSpPr>
        <p:cNvPr id="1" name="Shape 151"/>
        <p:cNvGrpSpPr/>
        <p:nvPr/>
      </p:nvGrpSpPr>
      <p:grpSpPr>
        <a:xfrm>
          <a:off x="0" y="0"/>
          <a:ext cx="0" cy="0"/>
          <a:chOff x="0" y="0"/>
          <a:chExt cx="0" cy="0"/>
        </a:xfrm>
      </p:grpSpPr>
      <p:sp>
        <p:nvSpPr>
          <p:cNvPr id="152" name="Google Shape;152;p21" descr="decorative light blue box"/>
          <p:cNvSpPr txBox="1"/>
          <p:nvPr/>
        </p:nvSpPr>
        <p:spPr>
          <a:xfrm>
            <a:off x="2691220" y="2671025"/>
            <a:ext cx="1832400" cy="1941000"/>
          </a:xfrm>
          <a:prstGeom prst="rect">
            <a:avLst/>
          </a:prstGeom>
          <a:solidFill>
            <a:srgbClr val="EBF5FD"/>
          </a:solidFill>
          <a:ln w="28575" cap="flat" cmpd="sng">
            <a:solidFill>
              <a:srgbClr val="1F5C99"/>
            </a:solidFill>
            <a:prstDash val="solid"/>
            <a:round/>
            <a:headEnd type="none" w="sm" len="sm"/>
            <a:tailEnd type="none" w="sm" len="sm"/>
          </a:ln>
        </p:spPr>
        <p:txBody>
          <a:bodyPr spcFirstLastPara="1" wrap="square" lIns="91425" tIns="182875" rIns="91425" bIns="91425" anchor="t" anchorCtr="0">
            <a:noAutofit/>
          </a:bodyPr>
          <a:lstStyle/>
          <a:p>
            <a:pPr marL="457200" lvl="0" indent="0" algn="l" rtl="0">
              <a:lnSpc>
                <a:spcPct val="115000"/>
              </a:lnSpc>
              <a:spcBef>
                <a:spcPts val="0"/>
              </a:spcBef>
              <a:spcAft>
                <a:spcPts val="0"/>
              </a:spcAft>
              <a:buNone/>
            </a:pPr>
            <a:endParaRPr sz="900">
              <a:solidFill>
                <a:srgbClr val="0A202C"/>
              </a:solidFill>
            </a:endParaRPr>
          </a:p>
        </p:txBody>
      </p:sp>
      <p:sp>
        <p:nvSpPr>
          <p:cNvPr id="153" name="Google Shape;153;p21" descr="decorative light blue box"/>
          <p:cNvSpPr txBox="1"/>
          <p:nvPr/>
        </p:nvSpPr>
        <p:spPr>
          <a:xfrm>
            <a:off x="4702108" y="2671025"/>
            <a:ext cx="1832400" cy="1941000"/>
          </a:xfrm>
          <a:prstGeom prst="rect">
            <a:avLst/>
          </a:prstGeom>
          <a:solidFill>
            <a:srgbClr val="EBF5FD"/>
          </a:solidFill>
          <a:ln w="28575" cap="flat" cmpd="sng">
            <a:solidFill>
              <a:srgbClr val="1F5C99"/>
            </a:solidFill>
            <a:prstDash val="solid"/>
            <a:round/>
            <a:headEnd type="none" w="sm" len="sm"/>
            <a:tailEnd type="none" w="sm" len="sm"/>
          </a:ln>
        </p:spPr>
        <p:txBody>
          <a:bodyPr spcFirstLastPara="1" wrap="square" lIns="91425" tIns="182875" rIns="91425" bIns="91425" anchor="t" anchorCtr="0">
            <a:noAutofit/>
          </a:bodyPr>
          <a:lstStyle/>
          <a:p>
            <a:pPr marL="457200" lvl="0" indent="0" algn="l" rtl="0">
              <a:lnSpc>
                <a:spcPct val="115000"/>
              </a:lnSpc>
              <a:spcBef>
                <a:spcPts val="0"/>
              </a:spcBef>
              <a:spcAft>
                <a:spcPts val="0"/>
              </a:spcAft>
              <a:buNone/>
            </a:pPr>
            <a:endParaRPr sz="900">
              <a:solidFill>
                <a:srgbClr val="0A202C"/>
              </a:solidFill>
            </a:endParaRPr>
          </a:p>
        </p:txBody>
      </p:sp>
      <p:sp>
        <p:nvSpPr>
          <p:cNvPr id="154" name="Google Shape;154;p21" descr="decorative light blue box"/>
          <p:cNvSpPr txBox="1"/>
          <p:nvPr/>
        </p:nvSpPr>
        <p:spPr>
          <a:xfrm>
            <a:off x="6712983" y="2683819"/>
            <a:ext cx="1832400" cy="1941000"/>
          </a:xfrm>
          <a:prstGeom prst="rect">
            <a:avLst/>
          </a:prstGeom>
          <a:solidFill>
            <a:srgbClr val="EBF5FD"/>
          </a:solidFill>
          <a:ln w="28575" cap="flat" cmpd="sng">
            <a:solidFill>
              <a:srgbClr val="1F5C99"/>
            </a:solidFill>
            <a:prstDash val="solid"/>
            <a:round/>
            <a:headEnd type="none" w="sm" len="sm"/>
            <a:tailEnd type="none" w="sm" len="sm"/>
          </a:ln>
        </p:spPr>
        <p:txBody>
          <a:bodyPr spcFirstLastPara="1" wrap="square" lIns="91425" tIns="182875" rIns="91425" bIns="91425" anchor="t" anchorCtr="0">
            <a:noAutofit/>
          </a:bodyPr>
          <a:lstStyle/>
          <a:p>
            <a:pPr marL="457200" lvl="0" indent="0" algn="l" rtl="0">
              <a:lnSpc>
                <a:spcPct val="115000"/>
              </a:lnSpc>
              <a:spcBef>
                <a:spcPts val="0"/>
              </a:spcBef>
              <a:spcAft>
                <a:spcPts val="0"/>
              </a:spcAft>
              <a:buNone/>
            </a:pPr>
            <a:endParaRPr sz="900">
              <a:solidFill>
                <a:srgbClr val="0A202C"/>
              </a:solidFill>
            </a:endParaRPr>
          </a:p>
        </p:txBody>
      </p:sp>
      <p:sp>
        <p:nvSpPr>
          <p:cNvPr id="155" name="Google Shape;155;p21" descr="decorative light blue box"/>
          <p:cNvSpPr txBox="1"/>
          <p:nvPr/>
        </p:nvSpPr>
        <p:spPr>
          <a:xfrm>
            <a:off x="680358" y="2671025"/>
            <a:ext cx="1832400" cy="1941000"/>
          </a:xfrm>
          <a:prstGeom prst="rect">
            <a:avLst/>
          </a:prstGeom>
          <a:solidFill>
            <a:srgbClr val="EBF5FD"/>
          </a:solidFill>
          <a:ln w="28575" cap="flat" cmpd="sng">
            <a:solidFill>
              <a:srgbClr val="1F5C99"/>
            </a:solidFill>
            <a:prstDash val="solid"/>
            <a:round/>
            <a:headEnd type="none" w="sm" len="sm"/>
            <a:tailEnd type="none" w="sm" len="sm"/>
          </a:ln>
        </p:spPr>
        <p:txBody>
          <a:bodyPr spcFirstLastPara="1" wrap="square" lIns="91425" tIns="182875" rIns="91425" bIns="91425" anchor="t" anchorCtr="0">
            <a:noAutofit/>
          </a:bodyPr>
          <a:lstStyle/>
          <a:p>
            <a:pPr marL="457200" lvl="0" indent="0" algn="l" rtl="0">
              <a:lnSpc>
                <a:spcPct val="115000"/>
              </a:lnSpc>
              <a:spcBef>
                <a:spcPts val="0"/>
              </a:spcBef>
              <a:spcAft>
                <a:spcPts val="0"/>
              </a:spcAft>
              <a:buNone/>
            </a:pPr>
            <a:endParaRPr>
              <a:solidFill>
                <a:srgbClr val="0A202C"/>
              </a:solidFill>
            </a:endParaRPr>
          </a:p>
        </p:txBody>
      </p:sp>
      <p:sp>
        <p:nvSpPr>
          <p:cNvPr id="156" name="Google Shape;156;p21"/>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7" name="Google Shape;157;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58" name="Google Shape;158;p21"/>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159" name="Google Shape;159;p21"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sp>
        <p:nvSpPr>
          <p:cNvPr id="160" name="Google Shape;160;p21"/>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161" name="Google Shape;161;p21"/>
          <p:cNvGrpSpPr/>
          <p:nvPr/>
        </p:nvGrpSpPr>
        <p:grpSpPr>
          <a:xfrm>
            <a:off x="501421" y="791815"/>
            <a:ext cx="8137004" cy="2196948"/>
            <a:chOff x="501421" y="791815"/>
            <a:chExt cx="8137004" cy="2196948"/>
          </a:xfrm>
        </p:grpSpPr>
        <p:sp>
          <p:nvSpPr>
            <p:cNvPr id="162" name="Google Shape;162;p21"/>
            <p:cNvSpPr/>
            <p:nvPr/>
          </p:nvSpPr>
          <p:spPr>
            <a:xfrm>
              <a:off x="6705475" y="997925"/>
              <a:ext cx="1832400" cy="1671300"/>
            </a:xfrm>
            <a:prstGeom prst="rect">
              <a:avLst/>
            </a:prstGeom>
            <a:solidFill>
              <a:srgbClr val="124D6C"/>
            </a:solidFill>
            <a:ln w="38100" cap="flat" cmpd="sng">
              <a:solidFill>
                <a:srgbClr val="1F5C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solidFill>
                  <a:srgbClr val="0A202C"/>
                </a:solidFill>
              </a:endParaRPr>
            </a:p>
          </p:txBody>
        </p:sp>
        <p:sp>
          <p:nvSpPr>
            <p:cNvPr id="163" name="Google Shape;163;p21"/>
            <p:cNvSpPr/>
            <p:nvPr/>
          </p:nvSpPr>
          <p:spPr>
            <a:xfrm>
              <a:off x="4699825" y="999725"/>
              <a:ext cx="1832400" cy="1671300"/>
            </a:xfrm>
            <a:prstGeom prst="rect">
              <a:avLst/>
            </a:prstGeom>
            <a:solidFill>
              <a:srgbClr val="124D6C"/>
            </a:solidFill>
            <a:ln w="38100" cap="flat" cmpd="sng">
              <a:solidFill>
                <a:srgbClr val="1F5C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solidFill>
                  <a:srgbClr val="0A202C"/>
                </a:solidFill>
              </a:endParaRPr>
            </a:p>
          </p:txBody>
        </p:sp>
        <p:sp>
          <p:nvSpPr>
            <p:cNvPr id="164" name="Google Shape;164;p21"/>
            <p:cNvSpPr txBox="1"/>
            <p:nvPr/>
          </p:nvSpPr>
          <p:spPr>
            <a:xfrm>
              <a:off x="644625" y="851800"/>
              <a:ext cx="7993800" cy="421200"/>
            </a:xfrm>
            <a:prstGeom prst="rect">
              <a:avLst/>
            </a:prstGeom>
            <a:noFill/>
            <a:ln>
              <a:noFill/>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en"/>
                <a:t>x</a:t>
              </a:r>
              <a:endParaRPr/>
            </a:p>
          </p:txBody>
        </p:sp>
        <p:sp>
          <p:nvSpPr>
            <p:cNvPr id="165" name="Google Shape;165;p21" descr="decorative blue box"/>
            <p:cNvSpPr/>
            <p:nvPr/>
          </p:nvSpPr>
          <p:spPr>
            <a:xfrm>
              <a:off x="684100" y="999725"/>
              <a:ext cx="1832400" cy="1671300"/>
            </a:xfrm>
            <a:prstGeom prst="rect">
              <a:avLst/>
            </a:prstGeom>
            <a:solidFill>
              <a:srgbClr val="124D6C"/>
            </a:solidFill>
            <a:ln w="38100" cap="flat" cmpd="sng">
              <a:solidFill>
                <a:srgbClr val="1F5C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solidFill>
                  <a:srgbClr val="0A202C"/>
                </a:solidFill>
              </a:endParaRPr>
            </a:p>
          </p:txBody>
        </p:sp>
        <p:sp>
          <p:nvSpPr>
            <p:cNvPr id="166" name="Google Shape;166;p21" descr="decorative blue box"/>
            <p:cNvSpPr/>
            <p:nvPr/>
          </p:nvSpPr>
          <p:spPr>
            <a:xfrm>
              <a:off x="2691950" y="999725"/>
              <a:ext cx="1832400" cy="1671300"/>
            </a:xfrm>
            <a:prstGeom prst="rect">
              <a:avLst/>
            </a:prstGeom>
            <a:solidFill>
              <a:srgbClr val="124D6C"/>
            </a:solidFill>
            <a:ln w="38100" cap="flat" cmpd="sng">
              <a:solidFill>
                <a:srgbClr val="1F5C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solidFill>
                  <a:srgbClr val="0A202C"/>
                </a:solidFill>
              </a:endParaRPr>
            </a:p>
          </p:txBody>
        </p:sp>
        <p:sp>
          <p:nvSpPr>
            <p:cNvPr id="167" name="Google Shape;167;p21" descr="decorative circle with a number 1"/>
            <p:cNvSpPr/>
            <p:nvPr/>
          </p:nvSpPr>
          <p:spPr>
            <a:xfrm>
              <a:off x="501421" y="791837"/>
              <a:ext cx="475500" cy="460200"/>
            </a:xfrm>
            <a:prstGeom prst="ellipse">
              <a:avLst/>
            </a:prstGeom>
            <a:solidFill>
              <a:srgbClr val="0A202C"/>
            </a:solidFill>
            <a:ln w="76200" cap="flat" cmpd="sng">
              <a:solidFill>
                <a:srgbClr val="A3D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D966"/>
                  </a:solidFill>
                </a:rPr>
                <a:t>1</a:t>
              </a:r>
              <a:endParaRPr sz="1900" b="1">
                <a:solidFill>
                  <a:srgbClr val="FFD966"/>
                </a:solidFill>
              </a:endParaRPr>
            </a:p>
          </p:txBody>
        </p:sp>
        <p:sp>
          <p:nvSpPr>
            <p:cNvPr id="168" name="Google Shape;168;p21" descr="decorative circle with a number 2"/>
            <p:cNvSpPr/>
            <p:nvPr/>
          </p:nvSpPr>
          <p:spPr>
            <a:xfrm>
              <a:off x="2627654" y="791822"/>
              <a:ext cx="475500" cy="460200"/>
            </a:xfrm>
            <a:prstGeom prst="ellipse">
              <a:avLst/>
            </a:prstGeom>
            <a:solidFill>
              <a:srgbClr val="0A202C"/>
            </a:solidFill>
            <a:ln w="76200" cap="flat" cmpd="sng">
              <a:solidFill>
                <a:srgbClr val="A3D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D966"/>
                  </a:solidFill>
                </a:rPr>
                <a:t>2</a:t>
              </a:r>
              <a:endParaRPr sz="1900" b="1">
                <a:solidFill>
                  <a:srgbClr val="FFD966"/>
                </a:solidFill>
              </a:endParaRPr>
            </a:p>
          </p:txBody>
        </p:sp>
        <p:sp>
          <p:nvSpPr>
            <p:cNvPr id="169" name="Google Shape;169;p21" descr="decorative circle with a number 3"/>
            <p:cNvSpPr/>
            <p:nvPr/>
          </p:nvSpPr>
          <p:spPr>
            <a:xfrm>
              <a:off x="4623725" y="791815"/>
              <a:ext cx="475500" cy="460200"/>
            </a:xfrm>
            <a:prstGeom prst="ellipse">
              <a:avLst/>
            </a:prstGeom>
            <a:solidFill>
              <a:srgbClr val="0A202C"/>
            </a:solidFill>
            <a:ln w="76200" cap="flat" cmpd="sng">
              <a:solidFill>
                <a:srgbClr val="A3D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D966"/>
                  </a:solidFill>
                </a:rPr>
                <a:t>3</a:t>
              </a:r>
              <a:endParaRPr sz="1900" b="1">
                <a:solidFill>
                  <a:srgbClr val="FFD966"/>
                </a:solidFill>
              </a:endParaRPr>
            </a:p>
          </p:txBody>
        </p:sp>
        <p:sp>
          <p:nvSpPr>
            <p:cNvPr id="170" name="Google Shape;170;p21" descr="decorative circle with a number 4"/>
            <p:cNvSpPr/>
            <p:nvPr/>
          </p:nvSpPr>
          <p:spPr>
            <a:xfrm>
              <a:off x="6619794" y="791828"/>
              <a:ext cx="475500" cy="460200"/>
            </a:xfrm>
            <a:prstGeom prst="ellipse">
              <a:avLst/>
            </a:prstGeom>
            <a:solidFill>
              <a:srgbClr val="0A202C"/>
            </a:solidFill>
            <a:ln w="76200" cap="flat" cmpd="sng">
              <a:solidFill>
                <a:srgbClr val="A3D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D966"/>
                  </a:solidFill>
                </a:rPr>
                <a:t>4</a:t>
              </a:r>
              <a:endParaRPr sz="1900" b="1">
                <a:solidFill>
                  <a:srgbClr val="FFD966"/>
                </a:solidFill>
              </a:endParaRPr>
            </a:p>
          </p:txBody>
        </p:sp>
        <p:sp>
          <p:nvSpPr>
            <p:cNvPr id="171" name="Google Shape;171;p21" descr="arrow pointing to the right"/>
            <p:cNvSpPr/>
            <p:nvPr/>
          </p:nvSpPr>
          <p:spPr>
            <a:xfrm>
              <a:off x="4099478" y="2096111"/>
              <a:ext cx="1085400" cy="891000"/>
            </a:xfrm>
            <a:prstGeom prst="rightArrow">
              <a:avLst>
                <a:gd name="adj1" fmla="val 34239"/>
                <a:gd name="adj2" fmla="val 57035"/>
              </a:avLst>
            </a:prstGeom>
            <a:solidFill>
              <a:srgbClr val="FFD966"/>
            </a:solidFill>
            <a:ln>
              <a:noFill/>
            </a:ln>
          </p:spPr>
          <p:txBody>
            <a:bodyPr spcFirstLastPara="1" wrap="square" lIns="63500" tIns="63500" rIns="63500" bIns="63500" anchor="ctr" anchorCtr="0">
              <a:noAutofit/>
            </a:bodyPr>
            <a:lstStyle/>
            <a:p>
              <a:pPr marL="0" lvl="0" indent="0" algn="l" rtl="0">
                <a:spcBef>
                  <a:spcPts val="0"/>
                </a:spcBef>
                <a:spcAft>
                  <a:spcPts val="0"/>
                </a:spcAft>
                <a:buNone/>
              </a:pPr>
              <a:endParaRPr sz="903"/>
            </a:p>
          </p:txBody>
        </p:sp>
        <p:sp>
          <p:nvSpPr>
            <p:cNvPr id="172" name="Google Shape;172;p21" descr="arrow pointing to the right"/>
            <p:cNvSpPr/>
            <p:nvPr/>
          </p:nvSpPr>
          <p:spPr>
            <a:xfrm>
              <a:off x="6106740" y="2096111"/>
              <a:ext cx="1085400" cy="891000"/>
            </a:xfrm>
            <a:prstGeom prst="rightArrow">
              <a:avLst>
                <a:gd name="adj1" fmla="val 34239"/>
                <a:gd name="adj2" fmla="val 57035"/>
              </a:avLst>
            </a:prstGeom>
            <a:solidFill>
              <a:srgbClr val="FFD966"/>
            </a:solidFill>
            <a:ln>
              <a:noFill/>
            </a:ln>
          </p:spPr>
          <p:txBody>
            <a:bodyPr spcFirstLastPara="1" wrap="square" lIns="63500" tIns="63500" rIns="63500" bIns="63500" anchor="ctr" anchorCtr="0">
              <a:noAutofit/>
            </a:bodyPr>
            <a:lstStyle/>
            <a:p>
              <a:pPr marL="0" lvl="0" indent="0" algn="l" rtl="0">
                <a:spcBef>
                  <a:spcPts val="0"/>
                </a:spcBef>
                <a:spcAft>
                  <a:spcPts val="0"/>
                </a:spcAft>
                <a:buNone/>
              </a:pPr>
              <a:endParaRPr sz="903"/>
            </a:p>
          </p:txBody>
        </p:sp>
        <p:sp>
          <p:nvSpPr>
            <p:cNvPr id="173" name="Google Shape;173;p21" descr="arrow pointing to the right"/>
            <p:cNvSpPr/>
            <p:nvPr/>
          </p:nvSpPr>
          <p:spPr>
            <a:xfrm>
              <a:off x="2087354" y="2097763"/>
              <a:ext cx="1085400" cy="891000"/>
            </a:xfrm>
            <a:prstGeom prst="rightArrow">
              <a:avLst>
                <a:gd name="adj1" fmla="val 34239"/>
                <a:gd name="adj2" fmla="val 57035"/>
              </a:avLst>
            </a:prstGeom>
            <a:solidFill>
              <a:srgbClr val="FFD966"/>
            </a:solidFill>
            <a:ln>
              <a:noFill/>
            </a:ln>
          </p:spPr>
          <p:txBody>
            <a:bodyPr spcFirstLastPara="1" wrap="square" lIns="63500" tIns="63500" rIns="63500" bIns="63500" anchor="ctr" anchorCtr="0">
              <a:noAutofit/>
            </a:bodyPr>
            <a:lstStyle/>
            <a:p>
              <a:pPr marL="0" lvl="0" indent="0" algn="l" rtl="0">
                <a:spcBef>
                  <a:spcPts val="0"/>
                </a:spcBef>
                <a:spcAft>
                  <a:spcPts val="0"/>
                </a:spcAft>
                <a:buNone/>
              </a:pPr>
              <a:endParaRPr sz="903"/>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1 3">
  <p:cSld name="TITLE_AND_BODY_1_3">
    <p:spTree>
      <p:nvGrpSpPr>
        <p:cNvPr id="1" name="Shape 174"/>
        <p:cNvGrpSpPr/>
        <p:nvPr/>
      </p:nvGrpSpPr>
      <p:grpSpPr>
        <a:xfrm>
          <a:off x="0" y="0"/>
          <a:ext cx="0" cy="0"/>
          <a:chOff x="0" y="0"/>
          <a:chExt cx="0" cy="0"/>
        </a:xfrm>
      </p:grpSpPr>
      <p:sp>
        <p:nvSpPr>
          <p:cNvPr id="175" name="Google Shape;175;p22" descr="blue film set over a black and white image&#10;"/>
          <p:cNvSpPr/>
          <p:nvPr/>
        </p:nvSpPr>
        <p:spPr>
          <a:xfrm>
            <a:off x="0" y="10600"/>
            <a:ext cx="9144000" cy="5143500"/>
          </a:xfrm>
          <a:prstGeom prst="rect">
            <a:avLst/>
          </a:prstGeom>
          <a:gradFill>
            <a:gsLst>
              <a:gs pos="0">
                <a:srgbClr val="FFF6DB"/>
              </a:gs>
              <a:gs pos="100000">
                <a:srgbClr val="F6D77D"/>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2"/>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7" name="Google Shape;177;p22"/>
          <p:cNvSpPr txBox="1">
            <a:spLocks noGrp="1"/>
          </p:cNvSpPr>
          <p:nvPr>
            <p:ph type="body" idx="1"/>
          </p:nvPr>
        </p:nvSpPr>
        <p:spPr>
          <a:xfrm>
            <a:off x="644625" y="851800"/>
            <a:ext cx="79938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sp>
        <p:nvSpPr>
          <p:cNvPr id="178" name="Google Shape;17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79" name="Google Shape;179;p22"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sp>
        <p:nvSpPr>
          <p:cNvPr id="180" name="Google Shape;180;p22"/>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1 2">
  <p:cSld name="TITLE_AND_BODY_1_2">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3" name="Google Shape;183;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84" name="Google Shape;184;p23"/>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185" name="Google Shape;185;p23"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pic>
        <p:nvPicPr>
          <p:cNvPr id="186" name="Google Shape;186;p23" descr="decorative background charts"/>
          <p:cNvPicPr preferRelativeResize="0"/>
          <p:nvPr/>
        </p:nvPicPr>
        <p:blipFill>
          <a:blip r:embed="rId3">
            <a:alphaModFix/>
          </a:blip>
          <a:stretch>
            <a:fillRect/>
          </a:stretch>
        </p:blipFill>
        <p:spPr>
          <a:xfrm>
            <a:off x="303631" y="946475"/>
            <a:ext cx="8655800" cy="362208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1 1">
  <p:cSld name="TITLE_AND_BODY_1_1">
    <p:spTree>
      <p:nvGrpSpPr>
        <p:cNvPr id="1" name="Shape 187"/>
        <p:cNvGrpSpPr/>
        <p:nvPr/>
      </p:nvGrpSpPr>
      <p:grpSpPr>
        <a:xfrm>
          <a:off x="0" y="0"/>
          <a:ext cx="0" cy="0"/>
          <a:chOff x="0" y="0"/>
          <a:chExt cx="0" cy="0"/>
        </a:xfrm>
      </p:grpSpPr>
      <p:pic>
        <p:nvPicPr>
          <p:cNvPr id="188" name="Google Shape;188;p24" descr="decorative background" title="AdobeStock_438107758.jpeg"/>
          <p:cNvPicPr preferRelativeResize="0"/>
          <p:nvPr/>
        </p:nvPicPr>
        <p:blipFill rotWithShape="1">
          <a:blip r:embed="rId2">
            <a:alphaModFix amt="28000"/>
          </a:blip>
          <a:srcRect t="-19200" r="27331" b="19200"/>
          <a:stretch/>
        </p:blipFill>
        <p:spPr>
          <a:xfrm>
            <a:off x="0" y="0"/>
            <a:ext cx="9143997" cy="4663226"/>
          </a:xfrm>
          <a:prstGeom prst="rect">
            <a:avLst/>
          </a:prstGeom>
          <a:noFill/>
          <a:ln>
            <a:noFill/>
          </a:ln>
        </p:spPr>
      </p:pic>
      <p:sp>
        <p:nvSpPr>
          <p:cNvPr id="189" name="Google Shape;189;p24"/>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0" name="Google Shape;190;p24"/>
          <p:cNvSpPr txBox="1">
            <a:spLocks noGrp="1"/>
          </p:cNvSpPr>
          <p:nvPr>
            <p:ph type="body" idx="1"/>
          </p:nvPr>
        </p:nvSpPr>
        <p:spPr>
          <a:xfrm>
            <a:off x="644625" y="851800"/>
            <a:ext cx="79938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sp>
        <p:nvSpPr>
          <p:cNvPr id="191" name="Google Shape;191;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92" name="Google Shape;192;p24"/>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193" name="Google Shape;193;p24"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 ">
  <p:cSld name="ONE_COLUMN_TEXT_2_1">
    <p:spTree>
      <p:nvGrpSpPr>
        <p:cNvPr id="1" name="Shape 194"/>
        <p:cNvGrpSpPr/>
        <p:nvPr/>
      </p:nvGrpSpPr>
      <p:grpSpPr>
        <a:xfrm>
          <a:off x="0" y="0"/>
          <a:ext cx="0" cy="0"/>
          <a:chOff x="0" y="0"/>
          <a:chExt cx="0" cy="0"/>
        </a:xfrm>
      </p:grpSpPr>
      <p:sp>
        <p:nvSpPr>
          <p:cNvPr id="195" name="Google Shape;195;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196" name="Google Shape;196;p25"/>
          <p:cNvSpPr txBox="1"/>
          <p:nvPr/>
        </p:nvSpPr>
        <p:spPr>
          <a:xfrm>
            <a:off x="311700" y="4718100"/>
            <a:ext cx="52965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l" rtl="0">
              <a:spcBef>
                <a:spcPts val="0"/>
              </a:spcBef>
              <a:spcAft>
                <a:spcPts val="0"/>
              </a:spcAft>
              <a:buNone/>
            </a:pPr>
            <a:endParaRPr sz="1000" i="1">
              <a:solidFill>
                <a:srgbClr val="595959"/>
              </a:solidFill>
            </a:endParaRPr>
          </a:p>
        </p:txBody>
      </p:sp>
      <p:sp>
        <p:nvSpPr>
          <p:cNvPr id="197" name="Google Shape;197;p25"/>
          <p:cNvSpPr txBox="1">
            <a:spLocks noGrp="1"/>
          </p:cNvSpPr>
          <p:nvPr>
            <p:ph type="title"/>
          </p:nvPr>
        </p:nvSpPr>
        <p:spPr>
          <a:xfrm>
            <a:off x="311700" y="279100"/>
            <a:ext cx="55383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8" name="Google Shape;198;p25"/>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199" name="Google Shape;199;p25"/>
          <p:cNvSpPr txBox="1">
            <a:spLocks noGrp="1"/>
          </p:cNvSpPr>
          <p:nvPr>
            <p:ph type="body" idx="1"/>
          </p:nvPr>
        </p:nvSpPr>
        <p:spPr>
          <a:xfrm>
            <a:off x="644625" y="851800"/>
            <a:ext cx="52965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pic>
        <p:nvPicPr>
          <p:cNvPr id="200" name="Google Shape;200;p25"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GENDA">
  <p:cSld name="ONE_COLUMN_TEXT_2_1_1">
    <p:spTree>
      <p:nvGrpSpPr>
        <p:cNvPr id="1" name="Shape 201"/>
        <p:cNvGrpSpPr/>
        <p:nvPr/>
      </p:nvGrpSpPr>
      <p:grpSpPr>
        <a:xfrm>
          <a:off x="0" y="0"/>
          <a:ext cx="0" cy="0"/>
          <a:chOff x="0" y="0"/>
          <a:chExt cx="0" cy="0"/>
        </a:xfrm>
      </p:grpSpPr>
      <p:sp>
        <p:nvSpPr>
          <p:cNvPr id="202" name="Google Shape;20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pic>
        <p:nvPicPr>
          <p:cNvPr id="203" name="Google Shape;203;p26"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sp>
        <p:nvSpPr>
          <p:cNvPr id="204" name="Google Shape;204;p26"/>
          <p:cNvSpPr txBox="1"/>
          <p:nvPr/>
        </p:nvSpPr>
        <p:spPr>
          <a:xfrm>
            <a:off x="311700" y="4718100"/>
            <a:ext cx="52965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l" rtl="0">
              <a:spcBef>
                <a:spcPts val="0"/>
              </a:spcBef>
              <a:spcAft>
                <a:spcPts val="0"/>
              </a:spcAft>
              <a:buNone/>
            </a:pPr>
            <a:endParaRPr sz="1000" i="1">
              <a:solidFill>
                <a:srgbClr val="595959"/>
              </a:solidFill>
            </a:endParaRPr>
          </a:p>
        </p:txBody>
      </p:sp>
      <p:sp>
        <p:nvSpPr>
          <p:cNvPr id="205" name="Google Shape;205;p26"/>
          <p:cNvSpPr txBox="1">
            <a:spLocks noGrp="1"/>
          </p:cNvSpPr>
          <p:nvPr>
            <p:ph type="title"/>
          </p:nvPr>
        </p:nvSpPr>
        <p:spPr>
          <a:xfrm>
            <a:off x="311700" y="279100"/>
            <a:ext cx="55383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6" name="Google Shape;206;p26"/>
          <p:cNvSpPr txBox="1">
            <a:spLocks noGrp="1"/>
          </p:cNvSpPr>
          <p:nvPr>
            <p:ph type="body" idx="1"/>
          </p:nvPr>
        </p:nvSpPr>
        <p:spPr>
          <a:xfrm>
            <a:off x="964523" y="987082"/>
            <a:ext cx="3287100" cy="3453300"/>
          </a:xfrm>
          <a:prstGeom prst="rect">
            <a:avLst/>
          </a:prstGeom>
        </p:spPr>
        <p:txBody>
          <a:bodyPr spcFirstLastPara="1" wrap="square" lIns="91425" tIns="91425" rIns="91425" bIns="91425" anchor="t" anchorCtr="0">
            <a:noAutofit/>
          </a:bodyPr>
          <a:lstStyle>
            <a:lvl1pPr marL="457200" lvl="0" indent="-323850">
              <a:lnSpc>
                <a:spcPct val="150000"/>
              </a:lnSpc>
              <a:spcBef>
                <a:spcPts val="0"/>
              </a:spcBef>
              <a:spcAft>
                <a:spcPts val="0"/>
              </a:spcAft>
              <a:buClr>
                <a:srgbClr val="595959"/>
              </a:buClr>
              <a:buSzPts val="1500"/>
              <a:buFont typeface="Arial"/>
              <a:buChar char="●"/>
              <a:defRPr sz="1500">
                <a:solidFill>
                  <a:srgbClr val="595959"/>
                </a:solidFill>
                <a:latin typeface="Arial"/>
                <a:ea typeface="Arial"/>
                <a:cs typeface="Arial"/>
                <a:sym typeface="Arial"/>
              </a:defRPr>
            </a:lvl1pPr>
            <a:lvl2pPr marL="914400" lvl="1" indent="-317500">
              <a:lnSpc>
                <a:spcPct val="150000"/>
              </a:lnSpc>
              <a:spcBef>
                <a:spcPts val="0"/>
              </a:spcBef>
              <a:spcAft>
                <a:spcPts val="0"/>
              </a:spcAft>
              <a:buSzPts val="1400"/>
              <a:buFont typeface="Arial"/>
              <a:buChar char="○"/>
              <a:defRPr sz="1400">
                <a:latin typeface="Arial"/>
                <a:ea typeface="Arial"/>
                <a:cs typeface="Arial"/>
                <a:sym typeface="Arial"/>
              </a:defRPr>
            </a:lvl2pPr>
            <a:lvl3pPr marL="1371600" lvl="2" indent="-298450">
              <a:lnSpc>
                <a:spcPct val="150000"/>
              </a:lnSpc>
              <a:spcBef>
                <a:spcPts val="0"/>
              </a:spcBef>
              <a:spcAft>
                <a:spcPts val="0"/>
              </a:spcAft>
              <a:buSzPts val="1100"/>
              <a:buFont typeface="Arial"/>
              <a:buChar char="■"/>
              <a:defRPr>
                <a:latin typeface="Arial"/>
                <a:ea typeface="Arial"/>
                <a:cs typeface="Arial"/>
                <a:sym typeface="Arial"/>
              </a:defRPr>
            </a:lvl3pPr>
            <a:lvl4pPr marL="1828800" lvl="3" indent="-298450">
              <a:lnSpc>
                <a:spcPct val="150000"/>
              </a:lnSpc>
              <a:spcBef>
                <a:spcPts val="0"/>
              </a:spcBef>
              <a:spcAft>
                <a:spcPts val="0"/>
              </a:spcAft>
              <a:buSzPts val="1100"/>
              <a:buFont typeface="Arial"/>
              <a:buChar char="●"/>
              <a:defRPr>
                <a:latin typeface="Arial"/>
                <a:ea typeface="Arial"/>
                <a:cs typeface="Arial"/>
                <a:sym typeface="Arial"/>
              </a:defRPr>
            </a:lvl4pPr>
            <a:lvl5pPr marL="2286000" lvl="4" indent="-317500">
              <a:lnSpc>
                <a:spcPct val="150000"/>
              </a:lnSpc>
              <a:spcBef>
                <a:spcPts val="0"/>
              </a:spcBef>
              <a:spcAft>
                <a:spcPts val="0"/>
              </a:spcAft>
              <a:buSzPts val="1400"/>
              <a:buFont typeface="Arial"/>
              <a:buChar char="○"/>
              <a:defRPr>
                <a:latin typeface="Arial"/>
                <a:ea typeface="Arial"/>
                <a:cs typeface="Arial"/>
                <a:sym typeface="Arial"/>
              </a:defRPr>
            </a:lvl5pPr>
            <a:lvl6pPr marL="2743200" lvl="5" indent="-317500">
              <a:lnSpc>
                <a:spcPct val="150000"/>
              </a:lnSpc>
              <a:spcBef>
                <a:spcPts val="0"/>
              </a:spcBef>
              <a:spcAft>
                <a:spcPts val="0"/>
              </a:spcAft>
              <a:buSzPts val="1400"/>
              <a:buFont typeface="Arial"/>
              <a:buChar char="■"/>
              <a:defRPr>
                <a:latin typeface="Arial"/>
                <a:ea typeface="Arial"/>
                <a:cs typeface="Arial"/>
                <a:sym typeface="Arial"/>
              </a:defRPr>
            </a:lvl6pPr>
            <a:lvl7pPr marL="3200400" lvl="6" indent="-317500">
              <a:lnSpc>
                <a:spcPct val="150000"/>
              </a:lnSpc>
              <a:spcBef>
                <a:spcPts val="0"/>
              </a:spcBef>
              <a:spcAft>
                <a:spcPts val="0"/>
              </a:spcAft>
              <a:buSzPts val="1400"/>
              <a:buFont typeface="Arial"/>
              <a:buChar char="●"/>
              <a:defRPr>
                <a:latin typeface="Arial"/>
                <a:ea typeface="Arial"/>
                <a:cs typeface="Arial"/>
                <a:sym typeface="Arial"/>
              </a:defRPr>
            </a:lvl7pPr>
            <a:lvl8pPr marL="3657600" lvl="7" indent="-317500">
              <a:lnSpc>
                <a:spcPct val="150000"/>
              </a:lnSpc>
              <a:spcBef>
                <a:spcPts val="0"/>
              </a:spcBef>
              <a:spcAft>
                <a:spcPts val="0"/>
              </a:spcAft>
              <a:buSzPts val="1400"/>
              <a:buFont typeface="Arial"/>
              <a:buChar char="○"/>
              <a:defRPr>
                <a:latin typeface="Arial"/>
                <a:ea typeface="Arial"/>
                <a:cs typeface="Arial"/>
                <a:sym typeface="Arial"/>
              </a:defRPr>
            </a:lvl8pPr>
            <a:lvl9pPr marL="4114800" lvl="8" indent="-317500">
              <a:lnSpc>
                <a:spcPct val="150000"/>
              </a:lnSpc>
              <a:spcBef>
                <a:spcPts val="0"/>
              </a:spcBef>
              <a:spcAft>
                <a:spcPts val="0"/>
              </a:spcAft>
              <a:buSzPts val="1400"/>
              <a:buFont typeface="Arial"/>
              <a:buChar char="■"/>
              <a:defRPr>
                <a:latin typeface="Arial"/>
                <a:ea typeface="Arial"/>
                <a:cs typeface="Arial"/>
                <a:sym typeface="Arial"/>
              </a:defRPr>
            </a:lvl9pPr>
          </a:lstStyle>
          <a:p>
            <a:endParaRPr/>
          </a:p>
        </p:txBody>
      </p:sp>
      <p:sp>
        <p:nvSpPr>
          <p:cNvPr id="207" name="Google Shape;207;p2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208" name="Google Shape;208;p26"/>
          <p:cNvSpPr txBox="1">
            <a:spLocks noGrp="1"/>
          </p:cNvSpPr>
          <p:nvPr>
            <p:ph type="title" idx="3"/>
          </p:nvPr>
        </p:nvSpPr>
        <p:spPr>
          <a:xfrm>
            <a:off x="433250" y="948500"/>
            <a:ext cx="778200" cy="3540000"/>
          </a:xfrm>
          <a:prstGeom prst="rect">
            <a:avLst/>
          </a:prstGeom>
        </p:spPr>
        <p:txBody>
          <a:bodyPr spcFirstLastPara="1" wrap="square" lIns="91425" tIns="91425" rIns="91425" bIns="91425" anchor="t" anchorCtr="0">
            <a:noAutofit/>
          </a:bodyPr>
          <a:lstStyle>
            <a:lvl1pPr lvl="0">
              <a:spcBef>
                <a:spcPts val="0"/>
              </a:spcBef>
              <a:spcAft>
                <a:spcPts val="0"/>
              </a:spcAft>
              <a:buClr>
                <a:srgbClr val="5B9BD5"/>
              </a:buClr>
              <a:buSzPts val="2200"/>
              <a:buFont typeface="Arial"/>
              <a:buNone/>
              <a:defRPr sz="2200" b="1">
                <a:solidFill>
                  <a:srgbClr val="5B9BD5"/>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09" name="Google Shape;209;p26" descr="image of a pen and contract in the foreground with business people in the background" title="AdobeStock_1924031633.jpeg"/>
          <p:cNvPicPr preferRelativeResize="0"/>
          <p:nvPr/>
        </p:nvPicPr>
        <p:blipFill rotWithShape="1">
          <a:blip r:embed="rId3">
            <a:alphaModFix/>
          </a:blip>
          <a:srcRect l="28619" r="28615"/>
          <a:stretch/>
        </p:blipFill>
        <p:spPr>
          <a:xfrm>
            <a:off x="5233500" y="0"/>
            <a:ext cx="3910502" cy="5143501"/>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cSld name="ONE_COLUMN_TEXT_1">
    <p:spTree>
      <p:nvGrpSpPr>
        <p:cNvPr id="1" name="Shape 210"/>
        <p:cNvGrpSpPr/>
        <p:nvPr/>
      </p:nvGrpSpPr>
      <p:grpSpPr>
        <a:xfrm>
          <a:off x="0" y="0"/>
          <a:ext cx="0" cy="0"/>
          <a:chOff x="0" y="0"/>
          <a:chExt cx="0" cy="0"/>
        </a:xfrm>
      </p:grpSpPr>
      <p:sp>
        <p:nvSpPr>
          <p:cNvPr id="211" name="Google Shape;211;p27" descr="decorative light blue background"/>
          <p:cNvSpPr/>
          <p:nvPr/>
        </p:nvSpPr>
        <p:spPr>
          <a:xfrm>
            <a:off x="0" y="9625"/>
            <a:ext cx="9144000" cy="5143500"/>
          </a:xfrm>
          <a:prstGeom prst="rect">
            <a:avLst/>
          </a:prstGeom>
          <a:solidFill>
            <a:srgbClr val="EBF5F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12" name="Google Shape;212;p27"/>
          <p:cNvSpPr txBox="1">
            <a:spLocks noGrp="1"/>
          </p:cNvSpPr>
          <p:nvPr>
            <p:ph type="body" idx="1"/>
          </p:nvPr>
        </p:nvSpPr>
        <p:spPr>
          <a:xfrm>
            <a:off x="9387400" y="300000"/>
            <a:ext cx="4175400" cy="3179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04800">
              <a:spcBef>
                <a:spcPts val="0"/>
              </a:spcBef>
              <a:spcAft>
                <a:spcPts val="0"/>
              </a:spcAft>
              <a:buSzPts val="1200"/>
              <a:buChar char="○"/>
              <a:defRPr sz="1200"/>
            </a:lvl2pPr>
            <a:lvl3pPr marL="1371600" lvl="2" indent="-317500">
              <a:spcBef>
                <a:spcPts val="0"/>
              </a:spcBef>
              <a:spcAft>
                <a:spcPts val="0"/>
              </a:spcAft>
              <a:buSzPts val="1400"/>
              <a:buChar char="■"/>
              <a:defRPr/>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13" name="Google Shape;213;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14" name="Google Shape;214;p27"/>
          <p:cNvSpPr txBox="1">
            <a:spLocks noGrp="1"/>
          </p:cNvSpPr>
          <p:nvPr>
            <p:ph type="title"/>
          </p:nvPr>
        </p:nvSpPr>
        <p:spPr>
          <a:xfrm>
            <a:off x="3189294" y="1170274"/>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400"/>
              <a:buFont typeface="Arial"/>
              <a:buNone/>
              <a:defRPr sz="14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5" name="Google Shape;215;p27"/>
          <p:cNvSpPr txBox="1">
            <a:spLocks noGrp="1"/>
          </p:cNvSpPr>
          <p:nvPr>
            <p:ph type="title" idx="2"/>
          </p:nvPr>
        </p:nvSpPr>
        <p:spPr>
          <a:xfrm>
            <a:off x="3189294" y="1712467"/>
            <a:ext cx="2366700" cy="538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Arial"/>
              <a:buNone/>
              <a:defRPr sz="1100" i="1">
                <a:latin typeface="Arial"/>
                <a:ea typeface="Arial"/>
                <a:cs typeface="Arial"/>
                <a:sym typeface="Arial"/>
              </a:defRPr>
            </a:lvl1pPr>
            <a:lvl2pPr lvl="1">
              <a:spcBef>
                <a:spcPts val="0"/>
              </a:spcBef>
              <a:spcAft>
                <a:spcPts val="0"/>
              </a:spcAft>
              <a:buSzPts val="2500"/>
              <a:buNone/>
              <a:defRPr sz="2500"/>
            </a:lvl2pPr>
            <a:lvl3pPr lvl="2">
              <a:spcBef>
                <a:spcPts val="0"/>
              </a:spcBef>
              <a:spcAft>
                <a:spcPts val="0"/>
              </a:spcAft>
              <a:buSzPts val="2500"/>
              <a:buNone/>
              <a:defRPr sz="2500"/>
            </a:lvl3pPr>
            <a:lvl4pPr lvl="3">
              <a:spcBef>
                <a:spcPts val="0"/>
              </a:spcBef>
              <a:spcAft>
                <a:spcPts val="0"/>
              </a:spcAft>
              <a:buSzPts val="2500"/>
              <a:buNone/>
              <a:defRPr sz="2500"/>
            </a:lvl4pPr>
            <a:lvl5pPr lvl="4">
              <a:spcBef>
                <a:spcPts val="0"/>
              </a:spcBef>
              <a:spcAft>
                <a:spcPts val="0"/>
              </a:spcAft>
              <a:buSzPts val="2500"/>
              <a:buNone/>
              <a:defRPr sz="2500"/>
            </a:lvl5pPr>
            <a:lvl6pPr lvl="5">
              <a:spcBef>
                <a:spcPts val="0"/>
              </a:spcBef>
              <a:spcAft>
                <a:spcPts val="0"/>
              </a:spcAft>
              <a:buSzPts val="2500"/>
              <a:buNone/>
              <a:defRPr sz="2500"/>
            </a:lvl6pPr>
            <a:lvl7pPr lvl="6">
              <a:spcBef>
                <a:spcPts val="0"/>
              </a:spcBef>
              <a:spcAft>
                <a:spcPts val="0"/>
              </a:spcAft>
              <a:buSzPts val="2500"/>
              <a:buNone/>
              <a:defRPr sz="2500"/>
            </a:lvl7pPr>
            <a:lvl8pPr lvl="7">
              <a:spcBef>
                <a:spcPts val="0"/>
              </a:spcBef>
              <a:spcAft>
                <a:spcPts val="0"/>
              </a:spcAft>
              <a:buSzPts val="2500"/>
              <a:buNone/>
              <a:defRPr sz="2500"/>
            </a:lvl8pPr>
            <a:lvl9pPr lvl="8">
              <a:spcBef>
                <a:spcPts val="0"/>
              </a:spcBef>
              <a:spcAft>
                <a:spcPts val="0"/>
              </a:spcAft>
              <a:buSzPts val="2500"/>
              <a:buNone/>
              <a:defRPr sz="2500"/>
            </a:lvl9pPr>
          </a:lstStyle>
          <a:p>
            <a:endParaRPr/>
          </a:p>
        </p:txBody>
      </p:sp>
      <p:sp>
        <p:nvSpPr>
          <p:cNvPr id="216" name="Google Shape;216;p27"/>
          <p:cNvSpPr>
            <a:spLocks noGrp="1"/>
          </p:cNvSpPr>
          <p:nvPr>
            <p:ph type="pic" idx="3"/>
          </p:nvPr>
        </p:nvSpPr>
        <p:spPr>
          <a:xfrm>
            <a:off x="533125" y="1228200"/>
            <a:ext cx="2550300" cy="2809500"/>
          </a:xfrm>
          <a:prstGeom prst="rect">
            <a:avLst/>
          </a:prstGeom>
          <a:noFill/>
          <a:ln>
            <a:noFill/>
          </a:ln>
        </p:spPr>
        <p:txBody>
          <a:bodyPr/>
          <a:lstStyle/>
          <a:p>
            <a:endParaRPr lang="en-US"/>
          </a:p>
        </p:txBody>
      </p:sp>
      <p:sp>
        <p:nvSpPr>
          <p:cNvPr id="217" name="Google Shape;217;p27"/>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218" name="Google Shape;218;p27" descr="Center of Excellence Outcome-Based Contracting logo" title="COE Logo.png"/>
          <p:cNvPicPr preferRelativeResize="0"/>
          <p:nvPr/>
        </p:nvPicPr>
        <p:blipFill>
          <a:blip r:embed="rId2">
            <a:alphaModFix/>
          </a:blip>
          <a:stretch>
            <a:fillRect/>
          </a:stretch>
        </p:blipFill>
        <p:spPr>
          <a:xfrm>
            <a:off x="5723330" y="279100"/>
            <a:ext cx="2883855" cy="949100"/>
          </a:xfrm>
          <a:prstGeom prst="rect">
            <a:avLst/>
          </a:prstGeom>
          <a:noFill/>
          <a:ln>
            <a:noFill/>
          </a:ln>
        </p:spPr>
      </p:pic>
      <p:sp>
        <p:nvSpPr>
          <p:cNvPr id="219" name="Google Shape;219;p27"/>
          <p:cNvSpPr txBox="1">
            <a:spLocks noGrp="1"/>
          </p:cNvSpPr>
          <p:nvPr>
            <p:ph type="title" idx="4"/>
          </p:nvPr>
        </p:nvSpPr>
        <p:spPr>
          <a:xfrm>
            <a:off x="151825" y="279100"/>
            <a:ext cx="47913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One column text 1">
  <p:cSld name="ONE_COLUMN_TEXT_1_5">
    <p:spTree>
      <p:nvGrpSpPr>
        <p:cNvPr id="1" name="Shape 220"/>
        <p:cNvGrpSpPr/>
        <p:nvPr/>
      </p:nvGrpSpPr>
      <p:grpSpPr>
        <a:xfrm>
          <a:off x="0" y="0"/>
          <a:ext cx="0" cy="0"/>
          <a:chOff x="0" y="0"/>
          <a:chExt cx="0" cy="0"/>
        </a:xfrm>
      </p:grpSpPr>
      <p:sp>
        <p:nvSpPr>
          <p:cNvPr id="221" name="Google Shape;221;p28" descr="decorative light blue background"/>
          <p:cNvSpPr/>
          <p:nvPr/>
        </p:nvSpPr>
        <p:spPr>
          <a:xfrm>
            <a:off x="-9625" y="9625"/>
            <a:ext cx="9153600" cy="5143500"/>
          </a:xfrm>
          <a:prstGeom prst="rect">
            <a:avLst/>
          </a:prstGeom>
          <a:solidFill>
            <a:srgbClr val="EBF5F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22" name="Google Shape;222;p28"/>
          <p:cNvSpPr txBox="1">
            <a:spLocks noGrp="1"/>
          </p:cNvSpPr>
          <p:nvPr>
            <p:ph type="body" idx="1"/>
          </p:nvPr>
        </p:nvSpPr>
        <p:spPr>
          <a:xfrm>
            <a:off x="9387400" y="300000"/>
            <a:ext cx="4175400" cy="3179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04800">
              <a:spcBef>
                <a:spcPts val="0"/>
              </a:spcBef>
              <a:spcAft>
                <a:spcPts val="0"/>
              </a:spcAft>
              <a:buSzPts val="1200"/>
              <a:buChar char="○"/>
              <a:defRPr sz="1200"/>
            </a:lvl2pPr>
            <a:lvl3pPr marL="1371600" lvl="2" indent="-317500">
              <a:spcBef>
                <a:spcPts val="0"/>
              </a:spcBef>
              <a:spcAft>
                <a:spcPts val="0"/>
              </a:spcAft>
              <a:buSzPts val="1400"/>
              <a:buChar char="■"/>
              <a:defRPr/>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23" name="Google Shape;223;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24" name="Google Shape;224;p28" title="AdobeStock_302416112.jpeg"/>
          <p:cNvPicPr preferRelativeResize="0"/>
          <p:nvPr/>
        </p:nvPicPr>
        <p:blipFill rotWithShape="1">
          <a:blip r:embed="rId2">
            <a:alphaModFix/>
          </a:blip>
          <a:srcRect l="24663" r="24663"/>
          <a:stretch/>
        </p:blipFill>
        <p:spPr>
          <a:xfrm>
            <a:off x="0" y="0"/>
            <a:ext cx="3910502" cy="5143501"/>
          </a:xfrm>
          <a:prstGeom prst="rect">
            <a:avLst/>
          </a:prstGeom>
          <a:noFill/>
          <a:ln>
            <a:noFill/>
          </a:ln>
        </p:spPr>
      </p:pic>
      <p:sp>
        <p:nvSpPr>
          <p:cNvPr id="225" name="Google Shape;225;p28"/>
          <p:cNvSpPr txBox="1">
            <a:spLocks noGrp="1"/>
          </p:cNvSpPr>
          <p:nvPr>
            <p:ph type="title"/>
          </p:nvPr>
        </p:nvSpPr>
        <p:spPr>
          <a:xfrm>
            <a:off x="6148830" y="225500"/>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400"/>
              <a:buFont typeface="Arial"/>
              <a:buNone/>
              <a:defRPr sz="14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6" name="Google Shape;226;p28"/>
          <p:cNvSpPr txBox="1">
            <a:spLocks noGrp="1"/>
          </p:cNvSpPr>
          <p:nvPr>
            <p:ph type="title" idx="2"/>
          </p:nvPr>
        </p:nvSpPr>
        <p:spPr>
          <a:xfrm>
            <a:off x="6148830" y="767693"/>
            <a:ext cx="2366700" cy="538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Arial"/>
              <a:buNone/>
              <a:defRPr sz="1100" i="1">
                <a:latin typeface="Arial"/>
                <a:ea typeface="Arial"/>
                <a:cs typeface="Arial"/>
                <a:sym typeface="Arial"/>
              </a:defRPr>
            </a:lvl1pPr>
            <a:lvl2pPr lvl="1">
              <a:spcBef>
                <a:spcPts val="0"/>
              </a:spcBef>
              <a:spcAft>
                <a:spcPts val="0"/>
              </a:spcAft>
              <a:buSzPts val="2500"/>
              <a:buNone/>
              <a:defRPr sz="2500"/>
            </a:lvl2pPr>
            <a:lvl3pPr lvl="2">
              <a:spcBef>
                <a:spcPts val="0"/>
              </a:spcBef>
              <a:spcAft>
                <a:spcPts val="0"/>
              </a:spcAft>
              <a:buSzPts val="2500"/>
              <a:buNone/>
              <a:defRPr sz="2500"/>
            </a:lvl3pPr>
            <a:lvl4pPr lvl="3">
              <a:spcBef>
                <a:spcPts val="0"/>
              </a:spcBef>
              <a:spcAft>
                <a:spcPts val="0"/>
              </a:spcAft>
              <a:buSzPts val="2500"/>
              <a:buNone/>
              <a:defRPr sz="2500"/>
            </a:lvl4pPr>
            <a:lvl5pPr lvl="4">
              <a:spcBef>
                <a:spcPts val="0"/>
              </a:spcBef>
              <a:spcAft>
                <a:spcPts val="0"/>
              </a:spcAft>
              <a:buSzPts val="2500"/>
              <a:buNone/>
              <a:defRPr sz="2500"/>
            </a:lvl5pPr>
            <a:lvl6pPr lvl="5">
              <a:spcBef>
                <a:spcPts val="0"/>
              </a:spcBef>
              <a:spcAft>
                <a:spcPts val="0"/>
              </a:spcAft>
              <a:buSzPts val="2500"/>
              <a:buNone/>
              <a:defRPr sz="2500"/>
            </a:lvl6pPr>
            <a:lvl7pPr lvl="6">
              <a:spcBef>
                <a:spcPts val="0"/>
              </a:spcBef>
              <a:spcAft>
                <a:spcPts val="0"/>
              </a:spcAft>
              <a:buSzPts val="2500"/>
              <a:buNone/>
              <a:defRPr sz="2500"/>
            </a:lvl7pPr>
            <a:lvl8pPr lvl="7">
              <a:spcBef>
                <a:spcPts val="0"/>
              </a:spcBef>
              <a:spcAft>
                <a:spcPts val="0"/>
              </a:spcAft>
              <a:buSzPts val="2500"/>
              <a:buNone/>
              <a:defRPr sz="2500"/>
            </a:lvl8pPr>
            <a:lvl9pPr lvl="8">
              <a:spcBef>
                <a:spcPts val="0"/>
              </a:spcBef>
              <a:spcAft>
                <a:spcPts val="0"/>
              </a:spcAft>
              <a:buSzPts val="2500"/>
              <a:buNone/>
              <a:defRPr sz="2500"/>
            </a:lvl9pPr>
          </a:lstStyle>
          <a:p>
            <a:endParaRPr/>
          </a:p>
        </p:txBody>
      </p:sp>
      <p:sp>
        <p:nvSpPr>
          <p:cNvPr id="227" name="Google Shape;227;p28"/>
          <p:cNvSpPr>
            <a:spLocks noGrp="1"/>
          </p:cNvSpPr>
          <p:nvPr>
            <p:ph type="pic" idx="3"/>
          </p:nvPr>
        </p:nvSpPr>
        <p:spPr>
          <a:xfrm>
            <a:off x="4281450" y="283425"/>
            <a:ext cx="1729500" cy="1905300"/>
          </a:xfrm>
          <a:prstGeom prst="rect">
            <a:avLst/>
          </a:prstGeom>
          <a:noFill/>
          <a:ln>
            <a:noFill/>
          </a:ln>
        </p:spPr>
      </p:sp>
      <p:sp>
        <p:nvSpPr>
          <p:cNvPr id="228" name="Google Shape;228;p28"/>
          <p:cNvSpPr txBox="1">
            <a:spLocks noGrp="1"/>
          </p:cNvSpPr>
          <p:nvPr>
            <p:ph type="title" idx="4"/>
          </p:nvPr>
        </p:nvSpPr>
        <p:spPr>
          <a:xfrm>
            <a:off x="6145144" y="2439527"/>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400"/>
              <a:buFont typeface="Arial"/>
              <a:buNone/>
              <a:defRPr sz="14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9" name="Google Shape;229;p28"/>
          <p:cNvSpPr txBox="1">
            <a:spLocks noGrp="1"/>
          </p:cNvSpPr>
          <p:nvPr>
            <p:ph type="title" idx="5"/>
          </p:nvPr>
        </p:nvSpPr>
        <p:spPr>
          <a:xfrm>
            <a:off x="6145144" y="2981720"/>
            <a:ext cx="2366700" cy="538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Arial"/>
              <a:buNone/>
              <a:defRPr sz="1100" i="1">
                <a:latin typeface="Arial"/>
                <a:ea typeface="Arial"/>
                <a:cs typeface="Arial"/>
                <a:sym typeface="Arial"/>
              </a:defRPr>
            </a:lvl1pPr>
            <a:lvl2pPr lvl="1">
              <a:spcBef>
                <a:spcPts val="0"/>
              </a:spcBef>
              <a:spcAft>
                <a:spcPts val="0"/>
              </a:spcAft>
              <a:buSzPts val="2500"/>
              <a:buNone/>
              <a:defRPr sz="2500"/>
            </a:lvl2pPr>
            <a:lvl3pPr lvl="2">
              <a:spcBef>
                <a:spcPts val="0"/>
              </a:spcBef>
              <a:spcAft>
                <a:spcPts val="0"/>
              </a:spcAft>
              <a:buSzPts val="2500"/>
              <a:buNone/>
              <a:defRPr sz="2500"/>
            </a:lvl3pPr>
            <a:lvl4pPr lvl="3">
              <a:spcBef>
                <a:spcPts val="0"/>
              </a:spcBef>
              <a:spcAft>
                <a:spcPts val="0"/>
              </a:spcAft>
              <a:buSzPts val="2500"/>
              <a:buNone/>
              <a:defRPr sz="2500"/>
            </a:lvl4pPr>
            <a:lvl5pPr lvl="4">
              <a:spcBef>
                <a:spcPts val="0"/>
              </a:spcBef>
              <a:spcAft>
                <a:spcPts val="0"/>
              </a:spcAft>
              <a:buSzPts val="2500"/>
              <a:buNone/>
              <a:defRPr sz="2500"/>
            </a:lvl5pPr>
            <a:lvl6pPr lvl="5">
              <a:spcBef>
                <a:spcPts val="0"/>
              </a:spcBef>
              <a:spcAft>
                <a:spcPts val="0"/>
              </a:spcAft>
              <a:buSzPts val="2500"/>
              <a:buNone/>
              <a:defRPr sz="2500"/>
            </a:lvl6pPr>
            <a:lvl7pPr lvl="6">
              <a:spcBef>
                <a:spcPts val="0"/>
              </a:spcBef>
              <a:spcAft>
                <a:spcPts val="0"/>
              </a:spcAft>
              <a:buSzPts val="2500"/>
              <a:buNone/>
              <a:defRPr sz="2500"/>
            </a:lvl7pPr>
            <a:lvl8pPr lvl="7">
              <a:spcBef>
                <a:spcPts val="0"/>
              </a:spcBef>
              <a:spcAft>
                <a:spcPts val="0"/>
              </a:spcAft>
              <a:buSzPts val="2500"/>
              <a:buNone/>
              <a:defRPr sz="2500"/>
            </a:lvl8pPr>
            <a:lvl9pPr lvl="8">
              <a:spcBef>
                <a:spcPts val="0"/>
              </a:spcBef>
              <a:spcAft>
                <a:spcPts val="0"/>
              </a:spcAft>
              <a:buSzPts val="2500"/>
              <a:buNone/>
              <a:defRPr sz="2500"/>
            </a:lvl9pPr>
          </a:lstStyle>
          <a:p>
            <a:endParaRPr/>
          </a:p>
        </p:txBody>
      </p:sp>
      <p:sp>
        <p:nvSpPr>
          <p:cNvPr id="230" name="Google Shape;230;p28"/>
          <p:cNvSpPr>
            <a:spLocks noGrp="1"/>
          </p:cNvSpPr>
          <p:nvPr>
            <p:ph type="pic" idx="6"/>
          </p:nvPr>
        </p:nvSpPr>
        <p:spPr>
          <a:xfrm>
            <a:off x="4277765" y="2497452"/>
            <a:ext cx="1729500" cy="1905300"/>
          </a:xfrm>
          <a:prstGeom prst="rect">
            <a:avLst/>
          </a:prstGeom>
          <a:noFill/>
          <a:ln>
            <a:noFill/>
          </a:ln>
        </p:spPr>
      </p:sp>
      <p:sp>
        <p:nvSpPr>
          <p:cNvPr id="231" name="Google Shape;231;p28" descr="decorative blue overlay"/>
          <p:cNvSpPr/>
          <p:nvPr/>
        </p:nvSpPr>
        <p:spPr>
          <a:xfrm>
            <a:off x="0" y="9625"/>
            <a:ext cx="3910500" cy="51435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8"/>
          <p:cNvSpPr txBox="1">
            <a:spLocks noGrp="1"/>
          </p:cNvSpPr>
          <p:nvPr>
            <p:ph type="title" idx="7"/>
          </p:nvPr>
        </p:nvSpPr>
        <p:spPr>
          <a:xfrm>
            <a:off x="610630" y="901950"/>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Clr>
                <a:srgbClr val="FFD966"/>
              </a:buClr>
              <a:buSzPts val="2900"/>
              <a:buFont typeface="Arial"/>
              <a:buNone/>
              <a:defRPr sz="29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3" name="Google Shape;233;p28"/>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ne column text 2">
  <p:cSld name="ONE_COLUMN_TEXT_1_4">
    <p:spTree>
      <p:nvGrpSpPr>
        <p:cNvPr id="1" name="Shape 234"/>
        <p:cNvGrpSpPr/>
        <p:nvPr/>
      </p:nvGrpSpPr>
      <p:grpSpPr>
        <a:xfrm>
          <a:off x="0" y="0"/>
          <a:ext cx="0" cy="0"/>
          <a:chOff x="0" y="0"/>
          <a:chExt cx="0" cy="0"/>
        </a:xfrm>
      </p:grpSpPr>
      <p:sp>
        <p:nvSpPr>
          <p:cNvPr id="235" name="Google Shape;235;p29" descr="decorative light blue background"/>
          <p:cNvSpPr/>
          <p:nvPr/>
        </p:nvSpPr>
        <p:spPr>
          <a:xfrm>
            <a:off x="-9625" y="9625"/>
            <a:ext cx="9144000" cy="5143500"/>
          </a:xfrm>
          <a:prstGeom prst="rect">
            <a:avLst/>
          </a:prstGeom>
          <a:solidFill>
            <a:srgbClr val="EBF5F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236" name="Google Shape;236;p29"/>
          <p:cNvSpPr txBox="1">
            <a:spLocks noGrp="1"/>
          </p:cNvSpPr>
          <p:nvPr>
            <p:ph type="body" idx="1"/>
          </p:nvPr>
        </p:nvSpPr>
        <p:spPr>
          <a:xfrm>
            <a:off x="9387400" y="300000"/>
            <a:ext cx="4175400" cy="3179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04800">
              <a:spcBef>
                <a:spcPts val="0"/>
              </a:spcBef>
              <a:spcAft>
                <a:spcPts val="0"/>
              </a:spcAft>
              <a:buSzPts val="1200"/>
              <a:buChar char="○"/>
              <a:defRPr sz="1200"/>
            </a:lvl2pPr>
            <a:lvl3pPr marL="1371600" lvl="2" indent="-317500">
              <a:spcBef>
                <a:spcPts val="0"/>
              </a:spcBef>
              <a:spcAft>
                <a:spcPts val="0"/>
              </a:spcAft>
              <a:buSzPts val="1400"/>
              <a:buChar char="■"/>
              <a:defRPr/>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7" name="Google Shape;237;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38" name="Google Shape;238;p29"/>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239" name="Google Shape;239;p29" descr="decorative image for the backgraound" title="AdobeStock_1280858788.jpeg"/>
          <p:cNvPicPr preferRelativeResize="0"/>
          <p:nvPr/>
        </p:nvPicPr>
        <p:blipFill rotWithShape="1">
          <a:blip r:embed="rId2">
            <a:alphaModFix amt="96000"/>
          </a:blip>
          <a:srcRect r="74477" b="10482"/>
          <a:stretch/>
        </p:blipFill>
        <p:spPr>
          <a:xfrm>
            <a:off x="0" y="0"/>
            <a:ext cx="3910502" cy="5143500"/>
          </a:xfrm>
          <a:prstGeom prst="rect">
            <a:avLst/>
          </a:prstGeom>
          <a:noFill/>
          <a:ln>
            <a:noFill/>
          </a:ln>
        </p:spPr>
      </p:pic>
      <p:sp>
        <p:nvSpPr>
          <p:cNvPr id="240" name="Google Shape;240;p29"/>
          <p:cNvSpPr txBox="1">
            <a:spLocks noGrp="1"/>
          </p:cNvSpPr>
          <p:nvPr>
            <p:ph type="title"/>
          </p:nvPr>
        </p:nvSpPr>
        <p:spPr>
          <a:xfrm>
            <a:off x="610630" y="901950"/>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Clr>
                <a:srgbClr val="A3D9FF"/>
              </a:buClr>
              <a:buSzPts val="2900"/>
              <a:buFont typeface="Arial"/>
              <a:buNone/>
              <a:defRPr sz="2900" b="1">
                <a:solidFill>
                  <a:srgbClr val="A3D9FF"/>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1" name="Google Shape;241;p29"/>
          <p:cNvSpPr txBox="1">
            <a:spLocks noGrp="1"/>
          </p:cNvSpPr>
          <p:nvPr>
            <p:ph type="title" idx="3"/>
          </p:nvPr>
        </p:nvSpPr>
        <p:spPr>
          <a:xfrm>
            <a:off x="5261250" y="354350"/>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2" name="Google Shape;242;p29"/>
          <p:cNvSpPr txBox="1">
            <a:spLocks noGrp="1"/>
          </p:cNvSpPr>
          <p:nvPr>
            <p:ph type="title" idx="4"/>
          </p:nvPr>
        </p:nvSpPr>
        <p:spPr>
          <a:xfrm>
            <a:off x="5261250" y="624650"/>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3" name="Google Shape;243;p29"/>
          <p:cNvSpPr>
            <a:spLocks noGrp="1"/>
          </p:cNvSpPr>
          <p:nvPr>
            <p:ph type="pic" idx="5"/>
          </p:nvPr>
        </p:nvSpPr>
        <p:spPr>
          <a:xfrm>
            <a:off x="4281450" y="412275"/>
            <a:ext cx="802800" cy="884400"/>
          </a:xfrm>
          <a:prstGeom prst="rect">
            <a:avLst/>
          </a:prstGeom>
          <a:noFill/>
          <a:ln>
            <a:noFill/>
          </a:ln>
        </p:spPr>
      </p:sp>
      <p:sp>
        <p:nvSpPr>
          <p:cNvPr id="244" name="Google Shape;244;p29"/>
          <p:cNvSpPr>
            <a:spLocks noGrp="1"/>
          </p:cNvSpPr>
          <p:nvPr>
            <p:ph type="pic" idx="6"/>
          </p:nvPr>
        </p:nvSpPr>
        <p:spPr>
          <a:xfrm>
            <a:off x="4281450" y="1503575"/>
            <a:ext cx="802800" cy="884400"/>
          </a:xfrm>
          <a:prstGeom prst="rect">
            <a:avLst/>
          </a:prstGeom>
          <a:noFill/>
          <a:ln>
            <a:noFill/>
          </a:ln>
        </p:spPr>
      </p:sp>
      <p:sp>
        <p:nvSpPr>
          <p:cNvPr id="245" name="Google Shape;245;p29"/>
          <p:cNvSpPr>
            <a:spLocks noGrp="1"/>
          </p:cNvSpPr>
          <p:nvPr>
            <p:ph type="pic" idx="7"/>
          </p:nvPr>
        </p:nvSpPr>
        <p:spPr>
          <a:xfrm>
            <a:off x="4281450" y="2594875"/>
            <a:ext cx="802800" cy="884400"/>
          </a:xfrm>
          <a:prstGeom prst="rect">
            <a:avLst/>
          </a:prstGeom>
          <a:noFill/>
          <a:ln>
            <a:noFill/>
          </a:ln>
        </p:spPr>
      </p:sp>
      <p:sp>
        <p:nvSpPr>
          <p:cNvPr id="246" name="Google Shape;246;p29"/>
          <p:cNvSpPr>
            <a:spLocks noGrp="1"/>
          </p:cNvSpPr>
          <p:nvPr>
            <p:ph type="pic" idx="8"/>
          </p:nvPr>
        </p:nvSpPr>
        <p:spPr>
          <a:xfrm>
            <a:off x="4281450" y="3686175"/>
            <a:ext cx="802800" cy="884400"/>
          </a:xfrm>
          <a:prstGeom prst="rect">
            <a:avLst/>
          </a:prstGeom>
          <a:noFill/>
          <a:ln>
            <a:noFill/>
          </a:ln>
        </p:spPr>
      </p:sp>
      <p:sp>
        <p:nvSpPr>
          <p:cNvPr id="247" name="Google Shape;247;p29"/>
          <p:cNvSpPr txBox="1">
            <a:spLocks noGrp="1"/>
          </p:cNvSpPr>
          <p:nvPr>
            <p:ph type="title" idx="9"/>
          </p:nvPr>
        </p:nvSpPr>
        <p:spPr>
          <a:xfrm>
            <a:off x="5261250" y="14273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8" name="Google Shape;248;p29"/>
          <p:cNvSpPr txBox="1">
            <a:spLocks noGrp="1"/>
          </p:cNvSpPr>
          <p:nvPr>
            <p:ph type="title" idx="13"/>
          </p:nvPr>
        </p:nvSpPr>
        <p:spPr>
          <a:xfrm>
            <a:off x="5261250" y="16976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9" name="Google Shape;249;p29"/>
          <p:cNvSpPr txBox="1">
            <a:spLocks noGrp="1"/>
          </p:cNvSpPr>
          <p:nvPr>
            <p:ph type="title" idx="14"/>
          </p:nvPr>
        </p:nvSpPr>
        <p:spPr>
          <a:xfrm>
            <a:off x="5261250" y="25186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0" name="Google Shape;250;p29"/>
          <p:cNvSpPr txBox="1">
            <a:spLocks noGrp="1"/>
          </p:cNvSpPr>
          <p:nvPr>
            <p:ph type="title" idx="15"/>
          </p:nvPr>
        </p:nvSpPr>
        <p:spPr>
          <a:xfrm>
            <a:off x="5261250" y="27889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1" name="Google Shape;251;p29"/>
          <p:cNvSpPr txBox="1">
            <a:spLocks noGrp="1"/>
          </p:cNvSpPr>
          <p:nvPr>
            <p:ph type="title" idx="16"/>
          </p:nvPr>
        </p:nvSpPr>
        <p:spPr>
          <a:xfrm>
            <a:off x="5261250" y="36099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2" name="Google Shape;252;p29"/>
          <p:cNvSpPr txBox="1">
            <a:spLocks noGrp="1"/>
          </p:cNvSpPr>
          <p:nvPr>
            <p:ph type="title" idx="17"/>
          </p:nvPr>
        </p:nvSpPr>
        <p:spPr>
          <a:xfrm>
            <a:off x="5261250" y="38802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3" name="Google Shape;253;p29"/>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ata Callout Left">
  <p:cSld name="BIG_NUMBER_1">
    <p:spTree>
      <p:nvGrpSpPr>
        <p:cNvPr id="1" name="Shape 254"/>
        <p:cNvGrpSpPr/>
        <p:nvPr/>
      </p:nvGrpSpPr>
      <p:grpSpPr>
        <a:xfrm>
          <a:off x="0" y="0"/>
          <a:ext cx="0" cy="0"/>
          <a:chOff x="0" y="0"/>
          <a:chExt cx="0" cy="0"/>
        </a:xfrm>
      </p:grpSpPr>
      <p:sp>
        <p:nvSpPr>
          <p:cNvPr id="255" name="Google Shape;255;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256" name="Google Shape;256;p30"/>
          <p:cNvCxnSpPr/>
          <p:nvPr/>
        </p:nvCxnSpPr>
        <p:spPr>
          <a:xfrm rot="10800000">
            <a:off x="2841961" y="1080120"/>
            <a:ext cx="21600" cy="3452100"/>
          </a:xfrm>
          <a:prstGeom prst="straightConnector1">
            <a:avLst/>
          </a:prstGeom>
          <a:noFill/>
          <a:ln w="9525" cap="flat" cmpd="sng">
            <a:solidFill>
              <a:schemeClr val="accent1"/>
            </a:solidFill>
            <a:prstDash val="solid"/>
            <a:round/>
            <a:headEnd type="none" w="med" len="med"/>
            <a:tailEnd type="none" w="med" len="med"/>
          </a:ln>
        </p:spPr>
      </p:cxnSp>
      <p:sp>
        <p:nvSpPr>
          <p:cNvPr id="257" name="Google Shape;257;p30"/>
          <p:cNvSpPr txBox="1">
            <a:spLocks noGrp="1"/>
          </p:cNvSpPr>
          <p:nvPr>
            <p:ph type="title"/>
          </p:nvPr>
        </p:nvSpPr>
        <p:spPr>
          <a:xfrm>
            <a:off x="311700" y="279100"/>
            <a:ext cx="79092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8" name="Google Shape;258;p30"/>
          <p:cNvSpPr txBox="1">
            <a:spLocks noGrp="1"/>
          </p:cNvSpPr>
          <p:nvPr>
            <p:ph type="subTitle" idx="1"/>
          </p:nvPr>
        </p:nvSpPr>
        <p:spPr>
          <a:xfrm>
            <a:off x="482425" y="2901225"/>
            <a:ext cx="2125800" cy="1646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1400"/>
              <a:buNone/>
              <a:defRPr i="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9" name="Google Shape;259;p30"/>
          <p:cNvSpPr>
            <a:spLocks noGrp="1"/>
          </p:cNvSpPr>
          <p:nvPr>
            <p:ph type="pic" idx="2"/>
          </p:nvPr>
        </p:nvSpPr>
        <p:spPr>
          <a:xfrm>
            <a:off x="482425" y="1103550"/>
            <a:ext cx="2125800" cy="1609500"/>
          </a:xfrm>
          <a:prstGeom prst="rect">
            <a:avLst/>
          </a:prstGeom>
          <a:noFill/>
          <a:ln>
            <a:noFill/>
          </a:ln>
        </p:spPr>
      </p:sp>
      <p:sp>
        <p:nvSpPr>
          <p:cNvPr id="260" name="Google Shape;260;p30"/>
          <p:cNvSpPr txBox="1">
            <a:spLocks noGrp="1"/>
          </p:cNvSpPr>
          <p:nvPr>
            <p:ph type="body" idx="3"/>
          </p:nvPr>
        </p:nvSpPr>
        <p:spPr>
          <a:xfrm>
            <a:off x="3097275" y="851800"/>
            <a:ext cx="55413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261" name="Google Shape;261;p30"/>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262" name="Google Shape;262;p30" descr="background image for decorative use only"/>
          <p:cNvPicPr preferRelativeResize="0"/>
          <p:nvPr/>
        </p:nvPicPr>
        <p:blipFill rotWithShape="1">
          <a:blip r:embed="rId2">
            <a:alphaModFix/>
          </a:blip>
          <a:srcRect t="51631" b="31295"/>
          <a:stretch/>
        </p:blipFill>
        <p:spPr>
          <a:xfrm>
            <a:off x="0" y="-2"/>
            <a:ext cx="9144003" cy="125025"/>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losing Slide" type="blank">
  <p:cSld name="BLANK">
    <p:spTree>
      <p:nvGrpSpPr>
        <p:cNvPr id="1" name="Shape 263"/>
        <p:cNvGrpSpPr/>
        <p:nvPr/>
      </p:nvGrpSpPr>
      <p:grpSpPr>
        <a:xfrm>
          <a:off x="0" y="0"/>
          <a:ext cx="0" cy="0"/>
          <a:chOff x="0" y="0"/>
          <a:chExt cx="0" cy="0"/>
        </a:xfrm>
      </p:grpSpPr>
      <p:pic>
        <p:nvPicPr>
          <p:cNvPr id="264" name="Google Shape;264;p31" title="250 GSA banner.png"/>
          <p:cNvPicPr preferRelativeResize="0"/>
          <p:nvPr/>
        </p:nvPicPr>
        <p:blipFill>
          <a:blip r:embed="rId2">
            <a:alphaModFix/>
          </a:blip>
          <a:stretch>
            <a:fillRect/>
          </a:stretch>
        </p:blipFill>
        <p:spPr>
          <a:xfrm>
            <a:off x="152400" y="152400"/>
            <a:ext cx="2390775" cy="733425"/>
          </a:xfrm>
          <a:prstGeom prst="rect">
            <a:avLst/>
          </a:prstGeom>
          <a:noFill/>
          <a:ln>
            <a:noFill/>
          </a:ln>
        </p:spPr>
      </p:pic>
      <p:sp>
        <p:nvSpPr>
          <p:cNvPr id="265" name="Google Shape;265;p31"/>
          <p:cNvSpPr txBox="1"/>
          <p:nvPr/>
        </p:nvSpPr>
        <p:spPr>
          <a:xfrm>
            <a:off x="416875" y="1343800"/>
            <a:ext cx="5538900" cy="232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900" b="1">
                <a:solidFill>
                  <a:srgbClr val="1F497D"/>
                </a:solidFill>
              </a:rPr>
              <a:t>Thank you for attending. </a:t>
            </a:r>
            <a:endParaRPr sz="3900" b="1" baseline="30000">
              <a:solidFill>
                <a:srgbClr val="1F497D"/>
              </a:solidFill>
            </a:endParaRPr>
          </a:p>
        </p:txBody>
      </p:sp>
      <p:sp>
        <p:nvSpPr>
          <p:cNvPr id="266" name="Google Shape;266;p31"/>
          <p:cNvSpPr txBox="1"/>
          <p:nvPr/>
        </p:nvSpPr>
        <p:spPr>
          <a:xfrm>
            <a:off x="6474111" y="2432500"/>
            <a:ext cx="1808700" cy="1283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i="1">
                <a:solidFill>
                  <a:srgbClr val="1F5C99"/>
                </a:solidFill>
              </a:rPr>
              <a:t>Scan the QR code to learn more.about the </a:t>
            </a:r>
            <a:r>
              <a:rPr lang="en" sz="1100" b="1" i="1">
                <a:solidFill>
                  <a:srgbClr val="1F5C99"/>
                </a:solidFill>
              </a:rPr>
              <a:t>Center of Excellence for Outcome-Based Contracting</a:t>
            </a:r>
            <a:endParaRPr sz="1100" b="1" i="1">
              <a:solidFill>
                <a:srgbClr val="1F5C99"/>
              </a:solidFill>
            </a:endParaRPr>
          </a:p>
          <a:p>
            <a:pPr marL="457200" lvl="0" indent="0" algn="l" rtl="0">
              <a:lnSpc>
                <a:spcPct val="200000"/>
              </a:lnSpc>
              <a:spcBef>
                <a:spcPts val="0"/>
              </a:spcBef>
              <a:spcAft>
                <a:spcPts val="0"/>
              </a:spcAft>
              <a:buNone/>
            </a:pPr>
            <a:endParaRPr/>
          </a:p>
          <a:p>
            <a:pPr marL="457200" lvl="0" indent="0" algn="l" rtl="0">
              <a:lnSpc>
                <a:spcPct val="200000"/>
              </a:lnSpc>
              <a:spcBef>
                <a:spcPts val="0"/>
              </a:spcBef>
              <a:spcAft>
                <a:spcPts val="0"/>
              </a:spcAft>
              <a:buNone/>
            </a:pPr>
            <a:endParaRPr/>
          </a:p>
        </p:txBody>
      </p:sp>
      <p:pic>
        <p:nvPicPr>
          <p:cNvPr id="267" name="Google Shape;267;p31" descr="image of the QR code: Scan the QR code to learn more.about the Center of Excellence for Outcome-Based Contracting" title="qrcode_www.gsa.gov CoE.png"/>
          <p:cNvPicPr preferRelativeResize="0"/>
          <p:nvPr/>
        </p:nvPicPr>
        <p:blipFill rotWithShape="1">
          <a:blip r:embed="rId3">
            <a:alphaModFix/>
          </a:blip>
          <a:srcRect/>
          <a:stretch/>
        </p:blipFill>
        <p:spPr>
          <a:xfrm>
            <a:off x="6575161" y="1343806"/>
            <a:ext cx="1088700" cy="1088700"/>
          </a:xfrm>
          <a:prstGeom prst="rect">
            <a:avLst/>
          </a:prstGeom>
          <a:noFill/>
          <a:ln>
            <a:noFill/>
          </a:ln>
        </p:spPr>
      </p:pic>
      <p:cxnSp>
        <p:nvCxnSpPr>
          <p:cNvPr id="268" name="Google Shape;268;p31" descr="divider line"/>
          <p:cNvCxnSpPr/>
          <p:nvPr/>
        </p:nvCxnSpPr>
        <p:spPr>
          <a:xfrm>
            <a:off x="5687825" y="796375"/>
            <a:ext cx="0" cy="3408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nagement &amp; Advisory">
  <p:cSld name="ONE_COLUMN_TEXT_3">
    <p:spTree>
      <p:nvGrpSpPr>
        <p:cNvPr id="1" name="Shape 269"/>
        <p:cNvGrpSpPr/>
        <p:nvPr/>
      </p:nvGrpSpPr>
      <p:grpSpPr>
        <a:xfrm>
          <a:off x="0" y="0"/>
          <a:ext cx="0" cy="0"/>
          <a:chOff x="0" y="0"/>
          <a:chExt cx="0" cy="0"/>
        </a:xfrm>
      </p:grpSpPr>
      <p:pic>
        <p:nvPicPr>
          <p:cNvPr id="270" name="Google Shape;270;p32" descr="decorative bckground image with honeycomb, zeros and ones to represent IT" title="AdobeStock_282868464.jpeg"/>
          <p:cNvPicPr preferRelativeResize="0"/>
          <p:nvPr/>
        </p:nvPicPr>
        <p:blipFill rotWithShape="1">
          <a:blip r:embed="rId2">
            <a:alphaModFix/>
          </a:blip>
          <a:srcRect l="32391" r="32387"/>
          <a:stretch/>
        </p:blipFill>
        <p:spPr>
          <a:xfrm>
            <a:off x="5219200" y="-11075"/>
            <a:ext cx="3930849" cy="5171402"/>
          </a:xfrm>
          <a:prstGeom prst="rect">
            <a:avLst/>
          </a:prstGeom>
          <a:noFill/>
          <a:ln>
            <a:noFill/>
          </a:ln>
        </p:spPr>
      </p:pic>
      <p:sp>
        <p:nvSpPr>
          <p:cNvPr id="271" name="Google Shape;271;p32"/>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2" name="Google Shape;272;p32" descr="decorative blue overlay"/>
          <p:cNvSpPr/>
          <p:nvPr/>
        </p:nvSpPr>
        <p:spPr>
          <a:xfrm>
            <a:off x="5219200" y="8450"/>
            <a:ext cx="3930900" cy="5171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274" name="Google Shape;274;p32"/>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
        <p:nvSpPr>
          <p:cNvPr id="275" name="Google Shape;275;p32"/>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pic>
        <p:nvPicPr>
          <p:cNvPr id="276" name="Google Shape;276;p32"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nagement &amp; Advisory 2">
  <p:cSld name="ONE_COLUMN_TEXT_3_3">
    <p:spTree>
      <p:nvGrpSpPr>
        <p:cNvPr id="1" name="Shape 277"/>
        <p:cNvGrpSpPr/>
        <p:nvPr/>
      </p:nvGrpSpPr>
      <p:grpSpPr>
        <a:xfrm>
          <a:off x="0" y="0"/>
          <a:ext cx="0" cy="0"/>
          <a:chOff x="0" y="0"/>
          <a:chExt cx="0" cy="0"/>
        </a:xfrm>
      </p:grpSpPr>
      <p:sp>
        <p:nvSpPr>
          <p:cNvPr id="278" name="Google Shape;278;p33"/>
          <p:cNvSpPr txBox="1">
            <a:spLocks noGrp="1"/>
          </p:cNvSpPr>
          <p:nvPr>
            <p:ph type="title"/>
          </p:nvPr>
        </p:nvSpPr>
        <p:spPr>
          <a:xfrm>
            <a:off x="4189938"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9" name="Google Shape;279;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rgbClr val="595959"/>
                </a:solidFill>
              </a:defRPr>
            </a:lvl1pPr>
            <a:lvl2pPr lvl="1">
              <a:buNone/>
              <a:defRPr>
                <a:solidFill>
                  <a:srgbClr val="595959"/>
                </a:solidFill>
              </a:defRPr>
            </a:lvl2pPr>
            <a:lvl3pPr lvl="2">
              <a:buNone/>
              <a:defRPr>
                <a:solidFill>
                  <a:srgbClr val="595959"/>
                </a:solidFill>
              </a:defRPr>
            </a:lvl3pPr>
            <a:lvl4pPr lvl="3">
              <a:buNone/>
              <a:defRPr>
                <a:solidFill>
                  <a:srgbClr val="595959"/>
                </a:solidFill>
              </a:defRPr>
            </a:lvl4pPr>
            <a:lvl5pPr lvl="4">
              <a:buNone/>
              <a:defRPr>
                <a:solidFill>
                  <a:srgbClr val="595959"/>
                </a:solidFill>
              </a:defRPr>
            </a:lvl5pPr>
            <a:lvl6pPr lvl="5">
              <a:buNone/>
              <a:defRPr>
                <a:solidFill>
                  <a:srgbClr val="595959"/>
                </a:solidFill>
              </a:defRPr>
            </a:lvl6pPr>
            <a:lvl7pPr lvl="6">
              <a:buNone/>
              <a:defRPr>
                <a:solidFill>
                  <a:srgbClr val="595959"/>
                </a:solidFill>
              </a:defRPr>
            </a:lvl7pPr>
            <a:lvl8pPr lvl="7">
              <a:buNone/>
              <a:defRPr>
                <a:solidFill>
                  <a:srgbClr val="595959"/>
                </a:solidFill>
              </a:defRPr>
            </a:lvl8pPr>
            <a:lvl9pPr lvl="8">
              <a:buNone/>
              <a:defRPr>
                <a:solidFill>
                  <a:srgbClr val="595959"/>
                </a:solidFill>
              </a:defRPr>
            </a:lvl9pPr>
          </a:lstStyle>
          <a:p>
            <a:pPr marL="0" lvl="0" indent="0" algn="r" rtl="0">
              <a:spcBef>
                <a:spcPts val="0"/>
              </a:spcBef>
              <a:spcAft>
                <a:spcPts val="0"/>
              </a:spcAft>
              <a:buNone/>
            </a:pPr>
            <a:fld id="{00000000-1234-1234-1234-123412341234}" type="slidenum">
              <a:rPr lang="en"/>
              <a:t>‹#›</a:t>
            </a:fld>
            <a:endParaRPr/>
          </a:p>
        </p:txBody>
      </p:sp>
      <p:sp>
        <p:nvSpPr>
          <p:cNvPr id="280" name="Google Shape;280;p33"/>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chemeClr val="lt1"/>
                </a:solidFill>
              </a:rPr>
              <a:t>ADD the name of the event here on the MASTER template</a:t>
            </a:r>
            <a:endParaRPr sz="1000" i="1">
              <a:solidFill>
                <a:schemeClr val="lt1"/>
              </a:solidFill>
            </a:endParaRPr>
          </a:p>
        </p:txBody>
      </p:sp>
      <p:sp>
        <p:nvSpPr>
          <p:cNvPr id="281" name="Google Shape;281;p33"/>
          <p:cNvSpPr txBox="1">
            <a:spLocks noGrp="1"/>
          </p:cNvSpPr>
          <p:nvPr>
            <p:ph type="body" idx="1"/>
          </p:nvPr>
        </p:nvSpPr>
        <p:spPr>
          <a:xfrm>
            <a:off x="4129323"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282" name="Google Shape;282;p33" descr="decorative light blue background"/>
          <p:cNvSpPr/>
          <p:nvPr/>
        </p:nvSpPr>
        <p:spPr>
          <a:xfrm>
            <a:off x="-9625" y="9625"/>
            <a:ext cx="9153600" cy="5143500"/>
          </a:xfrm>
          <a:prstGeom prst="rect">
            <a:avLst/>
          </a:prstGeom>
          <a:solidFill>
            <a:srgbClr val="EBF5F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pic>
        <p:nvPicPr>
          <p:cNvPr id="283" name="Google Shape;283;p33" descr="decorative graphic image of wood blocks with a person on the top connected with strings" title="AdobeStock_302416112.jpeg"/>
          <p:cNvPicPr preferRelativeResize="0"/>
          <p:nvPr/>
        </p:nvPicPr>
        <p:blipFill rotWithShape="1">
          <a:blip r:embed="rId2">
            <a:alphaModFix/>
          </a:blip>
          <a:srcRect l="5603" r="57318" b="26826"/>
          <a:stretch/>
        </p:blipFill>
        <p:spPr>
          <a:xfrm>
            <a:off x="0" y="0"/>
            <a:ext cx="3910502" cy="5143501"/>
          </a:xfrm>
          <a:prstGeom prst="rect">
            <a:avLst/>
          </a:prstGeom>
          <a:noFill/>
          <a:ln>
            <a:noFill/>
          </a:ln>
        </p:spPr>
      </p:pic>
      <p:sp>
        <p:nvSpPr>
          <p:cNvPr id="284" name="Google Shape;284;p33" descr="decorative blue overlay"/>
          <p:cNvSpPr/>
          <p:nvPr/>
        </p:nvSpPr>
        <p:spPr>
          <a:xfrm>
            <a:off x="0" y="9625"/>
            <a:ext cx="3910500" cy="51435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3"/>
          <p:cNvSpPr txBox="1">
            <a:spLocks noGrp="1"/>
          </p:cNvSpPr>
          <p:nvPr>
            <p:ph type="title" idx="2"/>
          </p:nvPr>
        </p:nvSpPr>
        <p:spPr>
          <a:xfrm>
            <a:off x="610630" y="901950"/>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Clr>
                <a:srgbClr val="FFD966"/>
              </a:buClr>
              <a:buSzPts val="2900"/>
              <a:buFont typeface="Arial"/>
              <a:buNone/>
              <a:defRPr sz="29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nagement &amp; Advisory 1">
  <p:cSld name="ONE_COLUMN_TEXT_3_2">
    <p:spTree>
      <p:nvGrpSpPr>
        <p:cNvPr id="1" name="Shape 286"/>
        <p:cNvGrpSpPr/>
        <p:nvPr/>
      </p:nvGrpSpPr>
      <p:grpSpPr>
        <a:xfrm>
          <a:off x="0" y="0"/>
          <a:ext cx="0" cy="0"/>
          <a:chOff x="0" y="0"/>
          <a:chExt cx="0" cy="0"/>
        </a:xfrm>
      </p:grpSpPr>
      <p:pic>
        <p:nvPicPr>
          <p:cNvPr id="287" name="Google Shape;287;p34" descr="decorative. woman passing out paperwork to colleagues." title="AdobeStock_287444107.jpeg"/>
          <p:cNvPicPr preferRelativeResize="0"/>
          <p:nvPr/>
        </p:nvPicPr>
        <p:blipFill rotWithShape="1">
          <a:blip r:embed="rId2">
            <a:alphaModFix/>
          </a:blip>
          <a:srcRect l="7422" r="41917"/>
          <a:stretch/>
        </p:blipFill>
        <p:spPr>
          <a:xfrm>
            <a:off x="5219200" y="-11075"/>
            <a:ext cx="3930849" cy="5171401"/>
          </a:xfrm>
          <a:prstGeom prst="rect">
            <a:avLst/>
          </a:prstGeom>
          <a:noFill/>
          <a:ln>
            <a:noFill/>
          </a:ln>
        </p:spPr>
      </p:pic>
      <p:sp>
        <p:nvSpPr>
          <p:cNvPr id="288" name="Google Shape;288;p34"/>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89" name="Google Shape;289;p34"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290" name="Google Shape;290;p34" descr="decorative blue overlay"/>
          <p:cNvSpPr/>
          <p:nvPr/>
        </p:nvSpPr>
        <p:spPr>
          <a:xfrm>
            <a:off x="5219200" y="-30575"/>
            <a:ext cx="39309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292" name="Google Shape;292;p34"/>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293" name="Google Shape;293;p34"/>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Research &amp; Development">
  <p:cSld name="ONE_COLUMN_TEXT_3_1">
    <p:spTree>
      <p:nvGrpSpPr>
        <p:cNvPr id="1" name="Shape 294"/>
        <p:cNvGrpSpPr/>
        <p:nvPr/>
      </p:nvGrpSpPr>
      <p:grpSpPr>
        <a:xfrm>
          <a:off x="0" y="0"/>
          <a:ext cx="0" cy="0"/>
          <a:chOff x="0" y="0"/>
          <a:chExt cx="0" cy="0"/>
        </a:xfrm>
      </p:grpSpPr>
      <p:pic>
        <p:nvPicPr>
          <p:cNvPr id="295" name="Google Shape;295;p35" descr="decorative. microscopes" title="research and development.jpg"/>
          <p:cNvPicPr preferRelativeResize="0"/>
          <p:nvPr/>
        </p:nvPicPr>
        <p:blipFill rotWithShape="1">
          <a:blip r:embed="rId2">
            <a:alphaModFix/>
          </a:blip>
          <a:srcRect l="24531" r="24531"/>
          <a:stretch/>
        </p:blipFill>
        <p:spPr>
          <a:xfrm>
            <a:off x="5237450" y="0"/>
            <a:ext cx="3930849" cy="5143501"/>
          </a:xfrm>
          <a:prstGeom prst="rect">
            <a:avLst/>
          </a:prstGeom>
          <a:noFill/>
          <a:ln>
            <a:noFill/>
          </a:ln>
        </p:spPr>
      </p:pic>
      <p:sp>
        <p:nvSpPr>
          <p:cNvPr id="296" name="Google Shape;296;p35"/>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97" name="Google Shape;297;p35"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298" name="Google Shape;298;p35" descr="decorative blue overlay"/>
          <p:cNvSpPr/>
          <p:nvPr/>
        </p:nvSpPr>
        <p:spPr>
          <a:xfrm>
            <a:off x="5237976" y="-30575"/>
            <a:ext cx="39309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00" name="Google Shape;300;p35"/>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01" name="Google Shape;301;p35"/>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Logistics">
  <p:cSld name="ONE_COLUMN_TEXT_3_1_1_1_1_1">
    <p:spTree>
      <p:nvGrpSpPr>
        <p:cNvPr id="1" name="Shape 302"/>
        <p:cNvGrpSpPr/>
        <p:nvPr/>
      </p:nvGrpSpPr>
      <p:grpSpPr>
        <a:xfrm>
          <a:off x="0" y="0"/>
          <a:ext cx="0" cy="0"/>
          <a:chOff x="0" y="0"/>
          <a:chExt cx="0" cy="0"/>
        </a:xfrm>
      </p:grpSpPr>
      <p:pic>
        <p:nvPicPr>
          <p:cNvPr id="303" name="Google Shape;303;p36" descr="decorative. storage facility. " title="logistics.jpg"/>
          <p:cNvPicPr preferRelativeResize="0"/>
          <p:nvPr/>
        </p:nvPicPr>
        <p:blipFill rotWithShape="1">
          <a:blip r:embed="rId2">
            <a:alphaModFix/>
          </a:blip>
          <a:srcRect l="24707" r="24707"/>
          <a:stretch/>
        </p:blipFill>
        <p:spPr>
          <a:xfrm>
            <a:off x="5237450" y="-20723"/>
            <a:ext cx="3930849" cy="5171399"/>
          </a:xfrm>
          <a:prstGeom prst="rect">
            <a:avLst/>
          </a:prstGeom>
          <a:noFill/>
          <a:ln>
            <a:noFill/>
          </a:ln>
        </p:spPr>
      </p:pic>
      <p:sp>
        <p:nvSpPr>
          <p:cNvPr id="304" name="Google Shape;304;p36"/>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05" name="Google Shape;305;p36"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306" name="Google Shape;306;p36" descr="decorative blue overlay"/>
          <p:cNvSpPr/>
          <p:nvPr/>
        </p:nvSpPr>
        <p:spPr>
          <a:xfrm>
            <a:off x="5237976" y="-30575"/>
            <a:ext cx="39309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08" name="Google Shape;308;p36"/>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09" name="Google Shape;309;p36"/>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DOMAIN -  Environmental">
  <p:cSld name="ONE_COLUMN_TEXT_3_1_1_1">
    <p:spTree>
      <p:nvGrpSpPr>
        <p:cNvPr id="1" name="Shape 310"/>
        <p:cNvGrpSpPr/>
        <p:nvPr/>
      </p:nvGrpSpPr>
      <p:grpSpPr>
        <a:xfrm>
          <a:off x="0" y="0"/>
          <a:ext cx="0" cy="0"/>
          <a:chOff x="0" y="0"/>
          <a:chExt cx="0" cy="0"/>
        </a:xfrm>
      </p:grpSpPr>
      <p:pic>
        <p:nvPicPr>
          <p:cNvPr id="311" name="Google Shape;311;p37" descr="decorative. man at work surveying the land. " title="AdobeStock_302482958.jpeg"/>
          <p:cNvPicPr preferRelativeResize="0"/>
          <p:nvPr/>
        </p:nvPicPr>
        <p:blipFill rotWithShape="1">
          <a:blip r:embed="rId2">
            <a:alphaModFix/>
          </a:blip>
          <a:srcRect l="9249" r="40129"/>
          <a:stretch/>
        </p:blipFill>
        <p:spPr>
          <a:xfrm>
            <a:off x="5237450" y="0"/>
            <a:ext cx="3906550" cy="5143501"/>
          </a:xfrm>
          <a:prstGeom prst="rect">
            <a:avLst/>
          </a:prstGeom>
          <a:noFill/>
          <a:ln>
            <a:noFill/>
          </a:ln>
        </p:spPr>
      </p:pic>
      <p:sp>
        <p:nvSpPr>
          <p:cNvPr id="312" name="Google Shape;312;p37"/>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13" name="Google Shape;313;p37"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314" name="Google Shape;314;p37" descr="decorative blue overlay"/>
          <p:cNvSpPr/>
          <p:nvPr/>
        </p:nvSpPr>
        <p:spPr>
          <a:xfrm>
            <a:off x="5225275" y="0"/>
            <a:ext cx="3930900" cy="51435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16" name="Google Shape;316;p37"/>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17" name="Google Shape;317;p37"/>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OMAIN -  Intelligence Services">
  <p:cSld name="ONE_COLUMN_TEXT_3_1_1_2">
    <p:spTree>
      <p:nvGrpSpPr>
        <p:cNvPr id="1" name="Shape 318"/>
        <p:cNvGrpSpPr/>
        <p:nvPr/>
      </p:nvGrpSpPr>
      <p:grpSpPr>
        <a:xfrm>
          <a:off x="0" y="0"/>
          <a:ext cx="0" cy="0"/>
          <a:chOff x="0" y="0"/>
          <a:chExt cx="0" cy="0"/>
        </a:xfrm>
      </p:grpSpPr>
      <p:pic>
        <p:nvPicPr>
          <p:cNvPr id="319" name="Google Shape;319;p38" descr="decorative. business people on ipad." title="AdobeStock_1104318473.jpeg"/>
          <p:cNvPicPr preferRelativeResize="0"/>
          <p:nvPr/>
        </p:nvPicPr>
        <p:blipFill rotWithShape="1">
          <a:blip r:embed="rId2">
            <a:alphaModFix/>
          </a:blip>
          <a:srcRect l="27374" r="27662"/>
          <a:stretch/>
        </p:blipFill>
        <p:spPr>
          <a:xfrm>
            <a:off x="5244627" y="-2939"/>
            <a:ext cx="3906550" cy="5171400"/>
          </a:xfrm>
          <a:prstGeom prst="rect">
            <a:avLst/>
          </a:prstGeom>
          <a:noFill/>
          <a:ln>
            <a:noFill/>
          </a:ln>
        </p:spPr>
      </p:pic>
      <p:sp>
        <p:nvSpPr>
          <p:cNvPr id="320" name="Google Shape;320;p38"/>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21" name="Google Shape;321;p38"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322" name="Google Shape;322;p38" descr="decorative blue overlay"/>
          <p:cNvSpPr/>
          <p:nvPr/>
        </p:nvSpPr>
        <p:spPr>
          <a:xfrm>
            <a:off x="5228588" y="-2950"/>
            <a:ext cx="3930900" cy="51828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24" name="Google Shape;324;p38"/>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25" name="Google Shape;325;p38"/>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OMAIN -  Facilities">
  <p:cSld name="ONE_COLUMN_TEXT_3_1_1_1_1_2">
    <p:spTree>
      <p:nvGrpSpPr>
        <p:cNvPr id="1" name="Shape 326"/>
        <p:cNvGrpSpPr/>
        <p:nvPr/>
      </p:nvGrpSpPr>
      <p:grpSpPr>
        <a:xfrm>
          <a:off x="0" y="0"/>
          <a:ext cx="0" cy="0"/>
          <a:chOff x="0" y="0"/>
          <a:chExt cx="0" cy="0"/>
        </a:xfrm>
      </p:grpSpPr>
      <p:pic>
        <p:nvPicPr>
          <p:cNvPr id="327" name="Google Shape;327;p39" descr="decorative. building. " title="AdobeStock_480285097.jpeg"/>
          <p:cNvPicPr preferRelativeResize="0"/>
          <p:nvPr/>
        </p:nvPicPr>
        <p:blipFill rotWithShape="1">
          <a:blip r:embed="rId2">
            <a:alphaModFix/>
          </a:blip>
          <a:srcRect l="31648" r="31645"/>
          <a:stretch/>
        </p:blipFill>
        <p:spPr>
          <a:xfrm>
            <a:off x="5237450" y="-13545"/>
            <a:ext cx="3930849" cy="5171399"/>
          </a:xfrm>
          <a:prstGeom prst="rect">
            <a:avLst/>
          </a:prstGeom>
          <a:noFill/>
          <a:ln>
            <a:noFill/>
          </a:ln>
        </p:spPr>
      </p:pic>
      <p:sp>
        <p:nvSpPr>
          <p:cNvPr id="328" name="Google Shape;328;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29" name="Google Shape;329;p39"/>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30" name="Google Shape;330;p39"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331" name="Google Shape;331;p39" descr="decorative blue overlay"/>
          <p:cNvSpPr/>
          <p:nvPr/>
        </p:nvSpPr>
        <p:spPr>
          <a:xfrm>
            <a:off x="5237976" y="-13550"/>
            <a:ext cx="3930900" cy="51936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9"/>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33" name="Google Shape;333;p39"/>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34" name="Google Shape;334;p39"/>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DOMAIN - Enterprise Solutions (UR Only)">
  <p:cSld name="ONE_COLUMN_TEXT_3_1_1_1_1_1_1">
    <p:spTree>
      <p:nvGrpSpPr>
        <p:cNvPr id="1" name="Shape 335"/>
        <p:cNvGrpSpPr/>
        <p:nvPr/>
      </p:nvGrpSpPr>
      <p:grpSpPr>
        <a:xfrm>
          <a:off x="0" y="0"/>
          <a:ext cx="0" cy="0"/>
          <a:chOff x="0" y="0"/>
          <a:chExt cx="0" cy="0"/>
        </a:xfrm>
      </p:grpSpPr>
      <p:pic>
        <p:nvPicPr>
          <p:cNvPr id="336" name="Google Shape;336;p40" descr="decorative. man holding a world" title="AdobeStock_486100725.jpeg"/>
          <p:cNvPicPr preferRelativeResize="0"/>
          <p:nvPr/>
        </p:nvPicPr>
        <p:blipFill rotWithShape="1">
          <a:blip r:embed="rId2">
            <a:alphaModFix/>
          </a:blip>
          <a:srcRect l="31612" r="19620"/>
          <a:stretch/>
        </p:blipFill>
        <p:spPr>
          <a:xfrm>
            <a:off x="5230273" y="-20723"/>
            <a:ext cx="3930849" cy="5171401"/>
          </a:xfrm>
          <a:prstGeom prst="rect">
            <a:avLst/>
          </a:prstGeom>
          <a:noFill/>
          <a:ln>
            <a:noFill/>
          </a:ln>
        </p:spPr>
      </p:pic>
      <p:sp>
        <p:nvSpPr>
          <p:cNvPr id="337" name="Google Shape;337;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38" name="Google Shape;338;p40"/>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39" name="Google Shape;339;p40"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340" name="Google Shape;340;p40" descr="decorative blue overlay"/>
          <p:cNvSpPr/>
          <p:nvPr/>
        </p:nvSpPr>
        <p:spPr>
          <a:xfrm>
            <a:off x="5228588" y="-30575"/>
            <a:ext cx="39309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40"/>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42" name="Google Shape;342;p40"/>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43" name="Google Shape;343;p40"/>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DOMAIN - Business Administration">
  <p:cSld name="ONE_COLUMN_TEXT_3_1_1_1_1_1_1_1_1_1">
    <p:spTree>
      <p:nvGrpSpPr>
        <p:cNvPr id="1" name="Shape 344"/>
        <p:cNvGrpSpPr/>
        <p:nvPr/>
      </p:nvGrpSpPr>
      <p:grpSpPr>
        <a:xfrm>
          <a:off x="0" y="0"/>
          <a:ext cx="0" cy="0"/>
          <a:chOff x="0" y="0"/>
          <a:chExt cx="0" cy="0"/>
        </a:xfrm>
      </p:grpSpPr>
      <p:pic>
        <p:nvPicPr>
          <p:cNvPr id="345" name="Google Shape;345;p41" descr="decorative. man on a headset working on a computer. customer service. " title="AdobeStock_320285488.jpeg"/>
          <p:cNvPicPr preferRelativeResize="0"/>
          <p:nvPr/>
        </p:nvPicPr>
        <p:blipFill rotWithShape="1">
          <a:blip r:embed="rId2">
            <a:alphaModFix/>
          </a:blip>
          <a:srcRect l="24667" r="24672"/>
          <a:stretch/>
        </p:blipFill>
        <p:spPr>
          <a:xfrm>
            <a:off x="5230273" y="-20723"/>
            <a:ext cx="3930849" cy="5171401"/>
          </a:xfrm>
          <a:prstGeom prst="rect">
            <a:avLst/>
          </a:prstGeom>
          <a:noFill/>
          <a:ln>
            <a:noFill/>
          </a:ln>
        </p:spPr>
      </p:pic>
      <p:sp>
        <p:nvSpPr>
          <p:cNvPr id="346" name="Google Shape;346;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47" name="Google Shape;347;p41"/>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48" name="Google Shape;348;p41"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349" name="Google Shape;349;p41" descr="decorative blue overlay"/>
          <p:cNvSpPr/>
          <p:nvPr/>
        </p:nvSpPr>
        <p:spPr>
          <a:xfrm>
            <a:off x="5237975" y="-20725"/>
            <a:ext cx="3930900" cy="52005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41"/>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51" name="Google Shape;351;p41"/>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52" name="Google Shape;352;p41"/>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OMAIN - Financial Solutions">
  <p:cSld name="ONE_COLUMN_TEXT_3_1_1_1_1_1_1_1">
    <p:spTree>
      <p:nvGrpSpPr>
        <p:cNvPr id="1" name="Shape 353"/>
        <p:cNvGrpSpPr/>
        <p:nvPr/>
      </p:nvGrpSpPr>
      <p:grpSpPr>
        <a:xfrm>
          <a:off x="0" y="0"/>
          <a:ext cx="0" cy="0"/>
          <a:chOff x="0" y="0"/>
          <a:chExt cx="0" cy="0"/>
        </a:xfrm>
      </p:grpSpPr>
      <p:pic>
        <p:nvPicPr>
          <p:cNvPr id="354" name="Google Shape;354;p42" descr="decorative. man using a calculator and working on her computer" title="AdobeStock_474885092.jpeg"/>
          <p:cNvPicPr preferRelativeResize="0"/>
          <p:nvPr/>
        </p:nvPicPr>
        <p:blipFill rotWithShape="1">
          <a:blip r:embed="rId2">
            <a:alphaModFix/>
          </a:blip>
          <a:srcRect t="6156" r="626" b="6156"/>
          <a:stretch/>
        </p:blipFill>
        <p:spPr>
          <a:xfrm>
            <a:off x="5244627" y="-13545"/>
            <a:ext cx="3906552" cy="5171400"/>
          </a:xfrm>
          <a:prstGeom prst="rect">
            <a:avLst/>
          </a:prstGeom>
          <a:noFill/>
          <a:ln>
            <a:noFill/>
          </a:ln>
        </p:spPr>
      </p:pic>
      <p:sp>
        <p:nvSpPr>
          <p:cNvPr id="355" name="Google Shape;355;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56" name="Google Shape;356;p42"/>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57" name="Google Shape;357;p42"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358" name="Google Shape;358;p42" descr="decorative blue overlay"/>
          <p:cNvSpPr/>
          <p:nvPr/>
        </p:nvSpPr>
        <p:spPr>
          <a:xfrm>
            <a:off x="5228588" y="-13550"/>
            <a:ext cx="3930900" cy="51936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42"/>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60" name="Google Shape;360;p42"/>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61" name="Google Shape;361;p42"/>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DOMAIN - Marketing and Public Relations">
  <p:cSld name="ONE_COLUMN_TEXT_3_1_1_1_1_1_1_1_1_1_1">
    <p:spTree>
      <p:nvGrpSpPr>
        <p:cNvPr id="1" name="Shape 371"/>
        <p:cNvGrpSpPr/>
        <p:nvPr/>
      </p:nvGrpSpPr>
      <p:grpSpPr>
        <a:xfrm>
          <a:off x="0" y="0"/>
          <a:ext cx="0" cy="0"/>
          <a:chOff x="0" y="0"/>
          <a:chExt cx="0" cy="0"/>
        </a:xfrm>
      </p:grpSpPr>
      <p:pic>
        <p:nvPicPr>
          <p:cNvPr id="372" name="Google Shape;372;p44" title="AdobeStock_471499058.jpeg"/>
          <p:cNvPicPr preferRelativeResize="0"/>
          <p:nvPr/>
        </p:nvPicPr>
        <p:blipFill rotWithShape="1">
          <a:blip r:embed="rId2">
            <a:alphaModFix/>
          </a:blip>
          <a:srcRect l="24667" r="24672"/>
          <a:stretch/>
        </p:blipFill>
        <p:spPr>
          <a:xfrm>
            <a:off x="5237450" y="-6368"/>
            <a:ext cx="3930849" cy="5171401"/>
          </a:xfrm>
          <a:prstGeom prst="rect">
            <a:avLst/>
          </a:prstGeom>
          <a:noFill/>
          <a:ln>
            <a:noFill/>
          </a:ln>
        </p:spPr>
      </p:pic>
      <p:sp>
        <p:nvSpPr>
          <p:cNvPr id="373" name="Google Shape;373;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74" name="Google Shape;374;p44"/>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75" name="Google Shape;375;p44"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376" name="Google Shape;376;p44" descr="decorative blue overlay"/>
          <p:cNvSpPr/>
          <p:nvPr/>
        </p:nvSpPr>
        <p:spPr>
          <a:xfrm>
            <a:off x="5237976" y="-6375"/>
            <a:ext cx="3930900" cy="51861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4"/>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78" name="Google Shape;378;p44"/>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79" name="Google Shape;379;p44"/>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OMAIN - Marketing and Public Relations 1">
  <p:cSld name="ONE_COLUMN_TEXT_3_1_1_1_1_1_1_1_1_1_1_2">
    <p:spTree>
      <p:nvGrpSpPr>
        <p:cNvPr id="1" name="Shape 380"/>
        <p:cNvGrpSpPr/>
        <p:nvPr/>
      </p:nvGrpSpPr>
      <p:grpSpPr>
        <a:xfrm>
          <a:off x="0" y="0"/>
          <a:ext cx="0" cy="0"/>
          <a:chOff x="0" y="0"/>
          <a:chExt cx="0" cy="0"/>
        </a:xfrm>
      </p:grpSpPr>
      <p:pic>
        <p:nvPicPr>
          <p:cNvPr id="381" name="Google Shape;381;p45" descr="decorative. volunteers packing up boxes" title="AdobeStock_345553840.jpeg"/>
          <p:cNvPicPr preferRelativeResize="0"/>
          <p:nvPr/>
        </p:nvPicPr>
        <p:blipFill rotWithShape="1">
          <a:blip r:embed="rId2">
            <a:alphaModFix amt="93000"/>
          </a:blip>
          <a:srcRect l="17212" t="1901" r="35604" b="4893"/>
          <a:stretch/>
        </p:blipFill>
        <p:spPr>
          <a:xfrm>
            <a:off x="5237450" y="0"/>
            <a:ext cx="3906550" cy="5143501"/>
          </a:xfrm>
          <a:prstGeom prst="rect">
            <a:avLst/>
          </a:prstGeom>
          <a:noFill/>
          <a:ln>
            <a:noFill/>
          </a:ln>
        </p:spPr>
      </p:pic>
      <p:sp>
        <p:nvSpPr>
          <p:cNvPr id="382" name="Google Shape;382;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83" name="Google Shape;383;p45"/>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84" name="Google Shape;384;p45" descr="background image for decorative use only"/>
          <p:cNvPicPr preferRelativeResize="0"/>
          <p:nvPr/>
        </p:nvPicPr>
        <p:blipFill rotWithShape="1">
          <a:blip r:embed="rId3">
            <a:alphaModFix/>
          </a:blip>
          <a:srcRect t="51631" b="31295"/>
          <a:stretch/>
        </p:blipFill>
        <p:spPr>
          <a:xfrm>
            <a:off x="0" y="-2"/>
            <a:ext cx="9144003" cy="125025"/>
          </a:xfrm>
          <a:prstGeom prst="rect">
            <a:avLst/>
          </a:prstGeom>
          <a:noFill/>
          <a:ln>
            <a:noFill/>
          </a:ln>
        </p:spPr>
      </p:pic>
      <p:sp>
        <p:nvSpPr>
          <p:cNvPr id="385" name="Google Shape;385;p45" descr="decorative blue overlay"/>
          <p:cNvSpPr/>
          <p:nvPr/>
        </p:nvSpPr>
        <p:spPr>
          <a:xfrm>
            <a:off x="5228600" y="0"/>
            <a:ext cx="3930900" cy="51798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5"/>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87" name="Google Shape;387;p45"/>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388" name="Google Shape;388;p45"/>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34" Type="http://schemas.openxmlformats.org/officeDocument/2006/relationships/theme" Target="../theme/theme2.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33" Type="http://schemas.openxmlformats.org/officeDocument/2006/relationships/slideLayout" Target="../slideLayouts/slideLayout41.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29" Type="http://schemas.openxmlformats.org/officeDocument/2006/relationships/slideLayout" Target="../slideLayouts/slideLayout37.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32" Type="http://schemas.openxmlformats.org/officeDocument/2006/relationships/slideLayout" Target="../slideLayouts/slideLayout40.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slideLayout" Target="../slideLayouts/slideLayout36.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31" Type="http://schemas.openxmlformats.org/officeDocument/2006/relationships/slideLayout" Target="../slideLayouts/slideLayout39.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 Id="rId30" Type="http://schemas.openxmlformats.org/officeDocument/2006/relationships/slideLayout" Target="../slideLayouts/slideLayout38.xml"/><Relationship Id="rId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r>
              <a:rPr lang="en"/>
              <a:t>1</a:t>
            </a: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454950" y="273750"/>
            <a:ext cx="75678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600"/>
              <a:buNone/>
              <a:defRPr sz="2600" b="1">
                <a:solidFill>
                  <a:schemeClr val="accent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5" name="Google Shape;75;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76" name="Google Shape;76;p11"/>
          <p:cNvSpPr txBox="1">
            <a:spLocks noGrp="1"/>
          </p:cNvSpPr>
          <p:nvPr>
            <p:ph type="body" idx="1"/>
          </p:nvPr>
        </p:nvSpPr>
        <p:spPr>
          <a:xfrm>
            <a:off x="644625" y="851800"/>
            <a:ext cx="7993800" cy="20637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79" r:id="rId23"/>
    <p:sldLayoutId id="2147483680" r:id="rId24"/>
    <p:sldLayoutId id="2147483681" r:id="rId25"/>
    <p:sldLayoutId id="2147483682" r:id="rId26"/>
    <p:sldLayoutId id="2147483683" r:id="rId27"/>
    <p:sldLayoutId id="2147483684" r:id="rId28"/>
    <p:sldLayoutId id="2147483685" r:id="rId29"/>
    <p:sldLayoutId id="2147483686" r:id="rId30"/>
    <p:sldLayoutId id="2147483687" r:id="rId31"/>
    <p:sldLayoutId id="2147483689" r:id="rId32"/>
    <p:sldLayoutId id="2147483690" r:id="rId3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acquisition.gov/?q=browse/far/2/1&amp;searchTerms=performance-based"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acquisition.gov/far-overhaul/far-part-deviation-guide/far-overhaul-part-37"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7.xml"/><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24.xml"/><Relationship Id="rId5" Type="http://schemas.openxmlformats.org/officeDocument/2006/relationships/hyperlink" Target="mailto:csaw@gsa.gov" TargetMode="External"/><Relationship Id="rId4" Type="http://schemas.openxmlformats.org/officeDocument/2006/relationships/image" Target="../media/image30.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6"/>
          <p:cNvSpPr txBox="1">
            <a:spLocks noGrp="1"/>
          </p:cNvSpPr>
          <p:nvPr>
            <p:ph type="ctrTitle"/>
          </p:nvPr>
        </p:nvSpPr>
        <p:spPr>
          <a:xfrm>
            <a:off x="1479750" y="1146600"/>
            <a:ext cx="7352700" cy="20895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en" dirty="0"/>
              <a:t>Writing Better Requirements: From Vague Needs to Clear Outcomes</a:t>
            </a:r>
            <a:endParaRPr dirty="0"/>
          </a:p>
        </p:txBody>
      </p:sp>
      <p:sp>
        <p:nvSpPr>
          <p:cNvPr id="394" name="Google Shape;394;p46"/>
          <p:cNvSpPr txBox="1">
            <a:spLocks noGrp="1"/>
          </p:cNvSpPr>
          <p:nvPr>
            <p:ph type="subTitle" idx="1"/>
          </p:nvPr>
        </p:nvSpPr>
        <p:spPr>
          <a:xfrm>
            <a:off x="3323675" y="4211325"/>
            <a:ext cx="5623500" cy="792600"/>
          </a:xfrm>
          <a:prstGeom prst="rect">
            <a:avLst/>
          </a:prstGeom>
        </p:spPr>
        <p:txBody>
          <a:bodyPr spcFirstLastPara="1" wrap="square" lIns="91425" tIns="91425" rIns="91425" bIns="91425" anchor="t" anchorCtr="0">
            <a:normAutofit fontScale="85000" lnSpcReduction="20000"/>
          </a:bodyPr>
          <a:lstStyle/>
          <a:p>
            <a:pPr marL="0" lvl="0" indent="0" algn="r" rtl="0">
              <a:spcBef>
                <a:spcPts val="0"/>
              </a:spcBef>
              <a:spcAft>
                <a:spcPts val="0"/>
              </a:spcAft>
              <a:buNone/>
            </a:pPr>
            <a:r>
              <a:rPr lang="en" dirty="0"/>
              <a:t>Acquisition Training for the Real World</a:t>
            </a:r>
          </a:p>
          <a:p>
            <a:pPr marL="0" lvl="0" indent="0" algn="r" rtl="0">
              <a:spcBef>
                <a:spcPts val="0"/>
              </a:spcBef>
              <a:spcAft>
                <a:spcPts val="0"/>
              </a:spcAft>
              <a:buNone/>
            </a:pPr>
            <a:r>
              <a:rPr lang="en" dirty="0"/>
              <a:t>October 30, 2026</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2" name="Title 1">
            <a:extLst>
              <a:ext uri="{FF2B5EF4-FFF2-40B4-BE49-F238E27FC236}">
                <a16:creationId xmlns:a16="http://schemas.microsoft.com/office/drawing/2014/main" id="{B44DD67C-D8EE-9C01-D3E9-E7A5AAB63934}"/>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Presenter Slide</a:t>
            </a:r>
          </a:p>
        </p:txBody>
      </p:sp>
      <p:sp>
        <p:nvSpPr>
          <p:cNvPr id="399" name="Google Shape;399;p47"/>
          <p:cNvSpPr txBox="1"/>
          <p:nvPr/>
        </p:nvSpPr>
        <p:spPr>
          <a:xfrm>
            <a:off x="3072000" y="3424154"/>
            <a:ext cx="30000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t>Kelly Osvold</a:t>
            </a:r>
            <a:endParaRPr sz="2000">
              <a:solidFill>
                <a:srgbClr val="000000"/>
              </a:solidFill>
            </a:endParaRPr>
          </a:p>
          <a:p>
            <a:pPr marL="0" lvl="0" indent="0" algn="ctr" rtl="0">
              <a:spcBef>
                <a:spcPts val="0"/>
              </a:spcBef>
              <a:spcAft>
                <a:spcPts val="0"/>
              </a:spcAft>
              <a:buNone/>
            </a:pPr>
            <a:r>
              <a:rPr lang="en" sz="2000"/>
              <a:t>Senior Facilitator</a:t>
            </a:r>
            <a:endParaRPr sz="2000">
              <a:solidFill>
                <a:srgbClr val="000000"/>
              </a:solidFill>
            </a:endParaRPr>
          </a:p>
          <a:p>
            <a:pPr marL="0" lvl="0" indent="0" algn="ctr" rtl="0">
              <a:spcBef>
                <a:spcPts val="0"/>
              </a:spcBef>
              <a:spcAft>
                <a:spcPts val="0"/>
              </a:spcAft>
              <a:buNone/>
            </a:pPr>
            <a:r>
              <a:rPr lang="en" sz="2000"/>
              <a:t>kelly.osvold@gsa.gov</a:t>
            </a:r>
            <a:endParaRPr sz="2000">
              <a:solidFill>
                <a:srgbClr val="000000"/>
              </a:solidFill>
            </a:endParaRPr>
          </a:p>
        </p:txBody>
      </p:sp>
      <p:sp>
        <p:nvSpPr>
          <p:cNvPr id="400" name="Google Shape;400;p47"/>
          <p:cNvSpPr txBox="1">
            <a:spLocks noGrp="1"/>
          </p:cNvSpPr>
          <p:nvPr>
            <p:ph type="sldNum" idx="12"/>
          </p:nvPr>
        </p:nvSpPr>
        <p:spPr>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pic>
        <p:nvPicPr>
          <p:cNvPr id="401" name="Google Shape;401;p47" descr="headshot of Kelly Osvold, senior facilitator" title="Kelly Headshot.jpg"/>
          <p:cNvPicPr preferRelativeResize="0"/>
          <p:nvPr/>
        </p:nvPicPr>
        <p:blipFill>
          <a:blip r:embed="rId3">
            <a:alphaModFix/>
          </a:blip>
          <a:stretch>
            <a:fillRect/>
          </a:stretch>
        </p:blipFill>
        <p:spPr>
          <a:xfrm>
            <a:off x="3592680" y="1274920"/>
            <a:ext cx="1934749" cy="2014751"/>
          </a:xfrm>
          <a:prstGeom prst="rect">
            <a:avLst/>
          </a:prstGeom>
          <a:gradFill>
            <a:gsLst>
              <a:gs pos="0">
                <a:srgbClr val="0B5394"/>
              </a:gs>
              <a:gs pos="73000">
                <a:srgbClr val="0B5394"/>
              </a:gs>
              <a:gs pos="100000">
                <a:srgbClr val="FFFFFF"/>
              </a:gs>
            </a:gsLst>
            <a:lin ang="5400700" scaled="0"/>
          </a:grad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FC136-2536-21A8-63A6-9507881342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ADB8C-BCF1-7616-6556-4778B6AD61C3}"/>
              </a:ext>
            </a:extLst>
          </p:cNvPr>
          <p:cNvSpPr>
            <a:spLocks noGrp="1"/>
          </p:cNvSpPr>
          <p:nvPr>
            <p:ph type="title"/>
          </p:nvPr>
        </p:nvSpPr>
        <p:spPr>
          <a:xfrm>
            <a:off x="311700" y="966628"/>
            <a:ext cx="8520600" cy="841800"/>
          </a:xfrm>
        </p:spPr>
        <p:txBody>
          <a:bodyPr>
            <a:normAutofit/>
          </a:bodyPr>
          <a:lstStyle/>
          <a:p>
            <a:r>
              <a:rPr lang="en" sz="2800" dirty="0">
                <a:solidFill>
                  <a:schemeClr val="tx1"/>
                </a:solidFill>
              </a:rPr>
              <a:t>AGENDA</a:t>
            </a:r>
            <a:endParaRPr lang="en-US" sz="2800" dirty="0">
              <a:solidFill>
                <a:schemeClr val="tx1"/>
              </a:solidFill>
            </a:endParaRPr>
          </a:p>
        </p:txBody>
      </p:sp>
      <p:sp>
        <p:nvSpPr>
          <p:cNvPr id="4" name="Slide Number Placeholder 3">
            <a:extLst>
              <a:ext uri="{FF2B5EF4-FFF2-40B4-BE49-F238E27FC236}">
                <a16:creationId xmlns:a16="http://schemas.microsoft.com/office/drawing/2014/main" id="{905B4460-676E-BDC6-AEEB-27FEA63B7C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
        <p:nvSpPr>
          <p:cNvPr id="6" name="Google Shape;406;p48">
            <a:extLst>
              <a:ext uri="{FF2B5EF4-FFF2-40B4-BE49-F238E27FC236}">
                <a16:creationId xmlns:a16="http://schemas.microsoft.com/office/drawing/2014/main" id="{7BA5ADE2-D4EC-BD69-C839-538DF6810024}"/>
              </a:ext>
            </a:extLst>
          </p:cNvPr>
          <p:cNvSpPr txBox="1">
            <a:spLocks noGrp="1"/>
          </p:cNvSpPr>
          <p:nvPr>
            <p:ph type="body" idx="4294967295"/>
          </p:nvPr>
        </p:nvSpPr>
        <p:spPr>
          <a:xfrm>
            <a:off x="352265" y="1621614"/>
            <a:ext cx="8521700" cy="333263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Arial"/>
              <a:buNone/>
              <a:defRPr sz="3600" b="0" i="0" u="none" strike="noStrike" cap="none" spc="0">
                <a:solidFill>
                  <a:schemeClr val="lt1"/>
                </a:solidFill>
                <a:latin typeface="Arial"/>
                <a:ea typeface="Arial"/>
                <a:cs typeface="Arial"/>
                <a:sym typeface="Arial"/>
              </a:defRPr>
            </a:lvl1pPr>
            <a:lvl2pPr marR="0" lvl="1" algn="ctr" rtl="0">
              <a:lnSpc>
                <a:spcPct val="100000"/>
              </a:lnSpc>
              <a:spcBef>
                <a:spcPts val="0"/>
              </a:spcBef>
              <a:spcAft>
                <a:spcPts val="0"/>
              </a:spcAft>
              <a:buClr>
                <a:schemeClr val="dk1"/>
              </a:buClr>
              <a:buSzPts val="3600"/>
              <a:buFont typeface="Arial"/>
              <a:buNone/>
              <a:defRPr sz="3600" b="0" i="0" u="none" strike="noStrike" cap="none" spc="0">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3600"/>
              <a:buFont typeface="Arial"/>
              <a:buNone/>
              <a:defRPr sz="3600" b="0" i="0" u="none" strike="noStrike" cap="none" spc="0">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3600"/>
              <a:buFont typeface="Arial"/>
              <a:buNone/>
              <a:defRPr sz="3600" b="0" i="0" u="none" strike="noStrike" cap="none" spc="0">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3600"/>
              <a:buFont typeface="Arial"/>
              <a:buNone/>
              <a:defRPr sz="3600" b="0" i="0" u="none" strike="noStrike" cap="none" spc="0">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3600"/>
              <a:buFont typeface="Arial"/>
              <a:buNone/>
              <a:defRPr sz="3600" b="0" i="0" u="none" strike="noStrike" cap="none" spc="0">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3600"/>
              <a:buFont typeface="Arial"/>
              <a:buNone/>
              <a:defRPr sz="3600" b="0" i="0" u="none" strike="noStrike" cap="none" spc="0">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3600"/>
              <a:buFont typeface="Arial"/>
              <a:buNone/>
              <a:defRPr sz="3600" b="0" i="0" u="none" strike="noStrike" cap="none" spc="0">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3600"/>
              <a:buFont typeface="Arial"/>
              <a:buNone/>
              <a:defRPr sz="3600" b="0" i="0" u="none" strike="noStrike" cap="none" spc="0">
                <a:solidFill>
                  <a:schemeClr val="dk1"/>
                </a:solidFill>
                <a:latin typeface="Arial"/>
                <a:ea typeface="Arial"/>
                <a:cs typeface="Arial"/>
                <a:sym typeface="Arial"/>
              </a:defRPr>
            </a:lvl9pPr>
          </a:lstStyle>
          <a:p>
            <a:pPr marL="457200" indent="-457200" algn="l">
              <a:lnSpc>
                <a:spcPct val="115000"/>
              </a:lnSpc>
              <a:buClr>
                <a:schemeClr val="dk1"/>
              </a:buClr>
              <a:buSzPct val="100000"/>
              <a:buFont typeface="+mj-lt"/>
              <a:buAutoNum type="arabicPeriod"/>
            </a:pPr>
            <a:r>
              <a:rPr lang="en-US" sz="2000" dirty="0">
                <a:solidFill>
                  <a:schemeClr val="dk1"/>
                </a:solidFill>
              </a:rPr>
              <a:t>Performance-Based Acquisition Primer</a:t>
            </a:r>
          </a:p>
          <a:p>
            <a:pPr marL="457200" indent="-457200" algn="l">
              <a:lnSpc>
                <a:spcPct val="115000"/>
              </a:lnSpc>
              <a:buClr>
                <a:schemeClr val="dk1"/>
              </a:buClr>
              <a:buSzPct val="100000"/>
              <a:buFont typeface="+mj-lt"/>
              <a:buAutoNum type="arabicPeriod"/>
            </a:pPr>
            <a:r>
              <a:rPr lang="en-US" sz="2000" dirty="0">
                <a:solidFill>
                  <a:schemeClr val="dk1"/>
                </a:solidFill>
              </a:rPr>
              <a:t>5 Keys to Writing Better Requirements</a:t>
            </a:r>
          </a:p>
          <a:p>
            <a:pPr marL="457200" indent="-457200" algn="l">
              <a:lnSpc>
                <a:spcPct val="115000"/>
              </a:lnSpc>
              <a:buClr>
                <a:schemeClr val="dk1"/>
              </a:buClr>
              <a:buSzPct val="100000"/>
              <a:buFont typeface="+mj-lt"/>
              <a:buAutoNum type="arabicPeriod"/>
            </a:pPr>
            <a:r>
              <a:rPr lang="en-US" sz="2000" dirty="0">
                <a:solidFill>
                  <a:schemeClr val="dk1"/>
                </a:solidFill>
              </a:rPr>
              <a:t>Understand the “Why” and “What”</a:t>
            </a:r>
          </a:p>
          <a:p>
            <a:pPr marL="457200" indent="-457200" algn="l">
              <a:lnSpc>
                <a:spcPct val="115000"/>
              </a:lnSpc>
              <a:buClr>
                <a:schemeClr val="dk1"/>
              </a:buClr>
              <a:buSzPct val="100000"/>
              <a:buFont typeface="+mj-lt"/>
              <a:buAutoNum type="arabicPeriod"/>
            </a:pPr>
            <a:r>
              <a:rPr lang="en-US" sz="2000" dirty="0">
                <a:solidFill>
                  <a:schemeClr val="dk1"/>
                </a:solidFill>
              </a:rPr>
              <a:t>Frame the High-Level Scope</a:t>
            </a:r>
          </a:p>
          <a:p>
            <a:pPr marL="457200" indent="-457200" algn="l">
              <a:lnSpc>
                <a:spcPct val="115000"/>
              </a:lnSpc>
              <a:buClr>
                <a:schemeClr val="dk1"/>
              </a:buClr>
              <a:buSzPct val="100000"/>
              <a:buFont typeface="+mj-lt"/>
              <a:buAutoNum type="arabicPeriod"/>
            </a:pPr>
            <a:r>
              <a:rPr lang="en-US" sz="2000" dirty="0">
                <a:solidFill>
                  <a:schemeClr val="dk1"/>
                </a:solidFill>
              </a:rPr>
              <a:t>Document and Define Results</a:t>
            </a:r>
          </a:p>
          <a:p>
            <a:pPr marL="457200" indent="-457200" algn="l">
              <a:lnSpc>
                <a:spcPct val="115000"/>
              </a:lnSpc>
              <a:buClr>
                <a:schemeClr val="dk1"/>
              </a:buClr>
              <a:buSzPct val="100000"/>
              <a:buFont typeface="+mj-lt"/>
              <a:buAutoNum type="arabicPeriod"/>
            </a:pPr>
            <a:r>
              <a:rPr lang="en-US" sz="2000" dirty="0">
                <a:solidFill>
                  <a:schemeClr val="dk1"/>
                </a:solidFill>
              </a:rPr>
              <a:t>Use ARC Model for Requirements</a:t>
            </a:r>
          </a:p>
          <a:p>
            <a:pPr marL="457200" indent="-457200" algn="l">
              <a:lnSpc>
                <a:spcPct val="115000"/>
              </a:lnSpc>
              <a:buClr>
                <a:schemeClr val="dk1"/>
              </a:buClr>
              <a:buSzPct val="100000"/>
              <a:buFont typeface="+mj-lt"/>
              <a:buAutoNum type="arabicPeriod"/>
            </a:pPr>
            <a:r>
              <a:rPr lang="en-US" sz="2000" dirty="0">
                <a:solidFill>
                  <a:schemeClr val="dk1"/>
                </a:solidFill>
              </a:rPr>
              <a:t>Establish Standards</a:t>
            </a:r>
          </a:p>
          <a:p>
            <a:pPr marL="457200" indent="-457200" algn="l">
              <a:lnSpc>
                <a:spcPct val="115000"/>
              </a:lnSpc>
              <a:buClr>
                <a:schemeClr val="dk1"/>
              </a:buClr>
              <a:buSzPct val="100000"/>
              <a:buFont typeface="+mj-lt"/>
              <a:buAutoNum type="arabicPeriod"/>
            </a:pPr>
            <a:r>
              <a:rPr lang="en-US" sz="2000" dirty="0">
                <a:solidFill>
                  <a:schemeClr val="dk1"/>
                </a:solidFill>
              </a:rPr>
              <a:t>Use Plain Language</a:t>
            </a:r>
          </a:p>
          <a:p>
            <a:pPr marL="457200" indent="-457200" algn="l">
              <a:lnSpc>
                <a:spcPct val="115000"/>
              </a:lnSpc>
              <a:buClr>
                <a:schemeClr val="dk1"/>
              </a:buClr>
              <a:buSzPct val="100000"/>
              <a:buFont typeface="+mj-lt"/>
              <a:buAutoNum type="arabicPeriod"/>
            </a:pPr>
            <a:r>
              <a:rPr lang="en-US" sz="2000" dirty="0">
                <a:solidFill>
                  <a:schemeClr val="dk1"/>
                </a:solidFill>
              </a:rPr>
              <a:t>QASP</a:t>
            </a:r>
          </a:p>
        </p:txBody>
      </p:sp>
    </p:spTree>
    <p:extLst>
      <p:ext uri="{BB962C8B-B14F-4D97-AF65-F5344CB8AC3E}">
        <p14:creationId xmlns:p14="http://schemas.microsoft.com/office/powerpoint/2010/main" val="2625670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49"/>
          <p:cNvSpPr txBox="1">
            <a:spLocks noGrp="1"/>
          </p:cNvSpPr>
          <p:nvPr>
            <p:ph type="title"/>
          </p:nvPr>
        </p:nvSpPr>
        <p:spPr>
          <a:xfrm>
            <a:off x="311700" y="39005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dirty="0"/>
              <a:t>What is PBA?</a:t>
            </a:r>
            <a:endParaRPr dirty="0"/>
          </a:p>
        </p:txBody>
      </p:sp>
      <p:sp>
        <p:nvSpPr>
          <p:cNvPr id="414" name="Google Shape;414;p49"/>
          <p:cNvSpPr txBox="1">
            <a:spLocks noGrp="1"/>
          </p:cNvSpPr>
          <p:nvPr>
            <p:ph type="body" idx="1"/>
          </p:nvPr>
        </p:nvSpPr>
        <p:spPr>
          <a:xfrm>
            <a:off x="311700" y="1097500"/>
            <a:ext cx="8520600" cy="3565800"/>
          </a:xfrm>
          <a:prstGeom prst="rect">
            <a:avLst/>
          </a:prstGeom>
        </p:spPr>
        <p:txBody>
          <a:bodyPr spcFirstLastPara="1" wrap="square" lIns="91425" tIns="91425" rIns="91425" bIns="91425" anchor="t" anchorCtr="0">
            <a:normAutofit/>
          </a:bodyPr>
          <a:lstStyle/>
          <a:p>
            <a:pPr marL="0" lvl="0" indent="0" algn="ctr" rtl="0">
              <a:lnSpc>
                <a:spcPct val="100000"/>
              </a:lnSpc>
              <a:spcBef>
                <a:spcPts val="0"/>
              </a:spcBef>
              <a:spcAft>
                <a:spcPts val="0"/>
              </a:spcAft>
              <a:buNone/>
            </a:pPr>
            <a:r>
              <a:rPr lang="en" sz="2600" i="1" dirty="0"/>
              <a:t>Performance-based Acquisition (PBA) means an acquisition structured around the results to be achieved as opposed to the manner by which the work is to be performed.  </a:t>
            </a:r>
            <a:r>
              <a:rPr lang="en" sz="2600" i="1" u="sng" dirty="0">
                <a:hlinkClick r:id="rId3"/>
              </a:rPr>
              <a:t>FAR 2.101</a:t>
            </a:r>
            <a:endParaRPr sz="2600" i="1" dirty="0"/>
          </a:p>
          <a:p>
            <a:pPr marL="0" lvl="0" indent="0" algn="l" rtl="0">
              <a:spcBef>
                <a:spcPts val="0"/>
              </a:spcBef>
              <a:spcAft>
                <a:spcPts val="1200"/>
              </a:spcAft>
              <a:buNone/>
            </a:pPr>
            <a:endParaRPr dirty="0"/>
          </a:p>
        </p:txBody>
      </p:sp>
      <p:sp>
        <p:nvSpPr>
          <p:cNvPr id="415" name="Google Shape;415;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9">
          <a:extLst>
            <a:ext uri="{FF2B5EF4-FFF2-40B4-BE49-F238E27FC236}">
              <a16:creationId xmlns:a16="http://schemas.microsoft.com/office/drawing/2014/main" id="{7A54A4C0-746B-41B6-ED33-D6780E36AAE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DFB5919-0439-0BE4-2D35-9732491EB613}"/>
              </a:ext>
            </a:extLst>
          </p:cNvPr>
          <p:cNvSpPr>
            <a:spLocks noGrp="1"/>
          </p:cNvSpPr>
          <p:nvPr>
            <p:ph type="title"/>
          </p:nvPr>
        </p:nvSpPr>
        <p:spPr>
          <a:xfrm>
            <a:off x="311699" y="235475"/>
            <a:ext cx="4951799" cy="572700"/>
          </a:xfrm>
        </p:spPr>
        <p:txBody>
          <a:bodyPr>
            <a:normAutofit/>
          </a:bodyPr>
          <a:lstStyle/>
          <a:p>
            <a:r>
              <a:rPr lang="en" sz="2000" b="1" dirty="0"/>
              <a:t>Are Agencies required to use PBA?</a:t>
            </a:r>
            <a:endParaRPr lang="en-US" sz="2000" b="1" dirty="0"/>
          </a:p>
        </p:txBody>
      </p:sp>
      <p:sp>
        <p:nvSpPr>
          <p:cNvPr id="7" name="Text Placeholder 6">
            <a:extLst>
              <a:ext uri="{FF2B5EF4-FFF2-40B4-BE49-F238E27FC236}">
                <a16:creationId xmlns:a16="http://schemas.microsoft.com/office/drawing/2014/main" id="{AA0AFB6F-BC96-644A-E847-B3398557AAE2}"/>
              </a:ext>
            </a:extLst>
          </p:cNvPr>
          <p:cNvSpPr>
            <a:spLocks noGrp="1"/>
          </p:cNvSpPr>
          <p:nvPr>
            <p:ph type="body" idx="1"/>
          </p:nvPr>
        </p:nvSpPr>
        <p:spPr>
          <a:xfrm>
            <a:off x="311700" y="895299"/>
            <a:ext cx="3999900" cy="4086275"/>
          </a:xfrm>
        </p:spPr>
        <p:txBody>
          <a:bodyPr>
            <a:noAutofit/>
          </a:bodyPr>
          <a:lstStyle/>
          <a:p>
            <a:pPr marL="0" lvl="0" indent="0">
              <a:buNone/>
            </a:pPr>
            <a:r>
              <a:rPr lang="en-US" sz="1800" b="1" dirty="0">
                <a:solidFill>
                  <a:srgbClr val="3F3F3F"/>
                </a:solidFill>
              </a:rPr>
              <a:t>YES.</a:t>
            </a:r>
          </a:p>
          <a:p>
            <a:pPr marL="0" lvl="0" indent="0">
              <a:buNone/>
            </a:pPr>
            <a:endParaRPr lang="en-US" sz="1200" b="1" dirty="0">
              <a:solidFill>
                <a:srgbClr val="3F3F3F"/>
              </a:solidFill>
            </a:endParaRPr>
          </a:p>
          <a:p>
            <a:pPr marL="0" lvl="0" indent="0">
              <a:buNone/>
            </a:pPr>
            <a:r>
              <a:rPr lang="en-US" sz="1800" b="1" dirty="0">
                <a:solidFill>
                  <a:srgbClr val="3F3F3F"/>
                </a:solidFill>
              </a:rPr>
              <a:t>When acquiring services, including acquisition of commercial services using the procedures in part 12, agencies must</a:t>
            </a:r>
            <a:r>
              <a:rPr lang="en-US" sz="1800" dirty="0">
                <a:solidFill>
                  <a:srgbClr val="3F3F3F"/>
                </a:solidFill>
              </a:rPr>
              <a:t> — </a:t>
            </a:r>
            <a:br>
              <a:rPr lang="en-US" sz="1800" dirty="0">
                <a:solidFill>
                  <a:srgbClr val="3F3F3F"/>
                </a:solidFill>
              </a:rPr>
            </a:br>
            <a:endParaRPr lang="en-US" sz="1800" dirty="0">
              <a:solidFill>
                <a:srgbClr val="3F3F3F"/>
              </a:solidFill>
            </a:endParaRPr>
          </a:p>
          <a:p>
            <a:r>
              <a:rPr lang="en-US" sz="1800" dirty="0">
                <a:solidFill>
                  <a:srgbClr val="3F3F3F"/>
                </a:solidFill>
              </a:rPr>
              <a:t>Use performance-based acquisition methods to </a:t>
            </a:r>
            <a:br>
              <a:rPr lang="en-US" sz="1800" dirty="0">
                <a:solidFill>
                  <a:srgbClr val="3F3F3F"/>
                </a:solidFill>
              </a:rPr>
            </a:br>
            <a:r>
              <a:rPr lang="en-US" sz="1800" dirty="0">
                <a:solidFill>
                  <a:srgbClr val="3F3F3F"/>
                </a:solidFill>
              </a:rPr>
              <a:t>the maximum extent practicable</a:t>
            </a:r>
          </a:p>
          <a:p>
            <a:pPr lvl="0" indent="0">
              <a:buNone/>
            </a:pPr>
            <a:r>
              <a:rPr lang="en-US" sz="1800" u="sng" dirty="0">
                <a:solidFill>
                  <a:srgbClr val="0095DA"/>
                </a:solidFill>
                <a:hlinkClick r:id="rId3">
                  <a:extLst>
                    <a:ext uri="{A12FA001-AC4F-418D-AE19-62706E023703}">
                      <ahyp:hlinkClr xmlns:ahyp="http://schemas.microsoft.com/office/drawing/2018/hyperlinkcolor" val="tx"/>
                    </a:ext>
                  </a:extLst>
                </a:hlinkClick>
              </a:rPr>
              <a:t>FAR 37.101-1</a:t>
            </a:r>
            <a:endParaRPr lang="en-US" sz="1800" dirty="0">
              <a:solidFill>
                <a:srgbClr val="3F3F3F"/>
              </a:solidFill>
            </a:endParaRPr>
          </a:p>
          <a:p>
            <a:pPr marL="0" lvl="0" indent="0">
              <a:buNone/>
            </a:pPr>
            <a:endParaRPr lang="en-US" sz="1800" dirty="0">
              <a:solidFill>
                <a:srgbClr val="3F3F3F"/>
              </a:solidFill>
            </a:endParaRPr>
          </a:p>
          <a:p>
            <a:pPr marL="0" lvl="0" indent="0">
              <a:buNone/>
            </a:pPr>
            <a:endParaRPr lang="en-US" sz="1800" dirty="0">
              <a:solidFill>
                <a:srgbClr val="3F3F3F"/>
              </a:solidFill>
            </a:endParaRPr>
          </a:p>
          <a:p>
            <a:pPr marL="139700" indent="0">
              <a:buNone/>
            </a:pPr>
            <a:endParaRPr lang="en-US" sz="1800" dirty="0"/>
          </a:p>
        </p:txBody>
      </p:sp>
      <p:pic>
        <p:nvPicPr>
          <p:cNvPr id="9" name="Google Shape;422;p50" descr="image of a computer with overlay of checkmarks to represent a required item" title="AdobeStock_2020071872.jpeg">
            <a:extLst>
              <a:ext uri="{FF2B5EF4-FFF2-40B4-BE49-F238E27FC236}">
                <a16:creationId xmlns:a16="http://schemas.microsoft.com/office/drawing/2014/main" id="{459F94E8-3FCA-3534-10BB-B84A3C9B7D5A}"/>
              </a:ext>
            </a:extLst>
          </p:cNvPr>
          <p:cNvPicPr preferRelativeResize="0">
            <a:picLocks noGrp="1"/>
          </p:cNvPicPr>
          <p:nvPr>
            <p:ph type="pic" idx="2"/>
          </p:nvPr>
        </p:nvPicPr>
        <p:blipFill rotWithShape="1">
          <a:blip r:embed="rId4">
            <a:alphaModFix/>
          </a:blip>
          <a:srcRect l="33060" t="30" r="16658" b="-30"/>
          <a:stretch/>
        </p:blipFill>
        <p:spPr>
          <a:xfrm>
            <a:off x="5263499" y="0"/>
            <a:ext cx="3880499" cy="5143501"/>
          </a:xfrm>
          <a:prstGeom prst="rect">
            <a:avLst/>
          </a:prstGeom>
          <a:noFill/>
          <a:ln>
            <a:noFill/>
          </a:ln>
        </p:spPr>
      </p:pic>
    </p:spTree>
    <p:extLst>
      <p:ext uri="{BB962C8B-B14F-4D97-AF65-F5344CB8AC3E}">
        <p14:creationId xmlns:p14="http://schemas.microsoft.com/office/powerpoint/2010/main" val="474833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27">
          <a:extLst>
            <a:ext uri="{FF2B5EF4-FFF2-40B4-BE49-F238E27FC236}">
              <a16:creationId xmlns:a16="http://schemas.microsoft.com/office/drawing/2014/main" id="{A3677A3B-5FF2-6630-4432-EFFFDF3C8A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B94B47-B77B-7DF1-2C15-DE9888DCDB3E}"/>
              </a:ext>
            </a:extLst>
          </p:cNvPr>
          <p:cNvSpPr>
            <a:spLocks noGrp="1"/>
          </p:cNvSpPr>
          <p:nvPr>
            <p:ph type="title"/>
          </p:nvPr>
        </p:nvSpPr>
        <p:spPr>
          <a:xfrm>
            <a:off x="311700" y="28100"/>
            <a:ext cx="8520600" cy="572700"/>
          </a:xfrm>
        </p:spPr>
        <p:txBody>
          <a:bodyPr spcFirstLastPara="1" wrap="square" lIns="91425" tIns="91425" rIns="91425" bIns="91425" anchor="b" anchorCtr="0">
            <a:normAutofit/>
          </a:bodyPr>
          <a:lstStyle/>
          <a:p>
            <a:r>
              <a:rPr lang="en-US" sz="2200" b="1" dirty="0">
                <a:solidFill>
                  <a:srgbClr val="005087"/>
                </a:solidFill>
              </a:rPr>
              <a:t>Key Elements of a Performance-Based Acquisition (PBA)</a:t>
            </a:r>
            <a:endParaRPr lang="en-US" sz="2200" dirty="0"/>
          </a:p>
        </p:txBody>
      </p:sp>
      <p:sp>
        <p:nvSpPr>
          <p:cNvPr id="3" name="Text Placeholder 2">
            <a:extLst>
              <a:ext uri="{FF2B5EF4-FFF2-40B4-BE49-F238E27FC236}">
                <a16:creationId xmlns:a16="http://schemas.microsoft.com/office/drawing/2014/main" id="{B1310A27-B9F3-A10B-848D-71471C418E4F}"/>
              </a:ext>
            </a:extLst>
          </p:cNvPr>
          <p:cNvSpPr>
            <a:spLocks noGrp="1"/>
          </p:cNvSpPr>
          <p:nvPr>
            <p:ph type="body" idx="1"/>
          </p:nvPr>
        </p:nvSpPr>
        <p:spPr>
          <a:xfrm>
            <a:off x="311700" y="764125"/>
            <a:ext cx="8520600" cy="3565800"/>
          </a:xfrm>
        </p:spPr>
        <p:txBody>
          <a:bodyPr>
            <a:noAutofit/>
          </a:bodyPr>
          <a:lstStyle/>
          <a:p>
            <a:pPr marL="0" lvl="0" indent="0">
              <a:lnSpc>
                <a:spcPct val="150000"/>
              </a:lnSpc>
              <a:buClr>
                <a:srgbClr val="000000"/>
              </a:buClr>
              <a:buSzTx/>
              <a:buNone/>
            </a:pPr>
            <a:r>
              <a:rPr lang="en-US" dirty="0">
                <a:solidFill>
                  <a:srgbClr val="3F3F3F"/>
                </a:solidFill>
              </a:rPr>
              <a:t> Performance-Based Acquisition should include:</a:t>
            </a:r>
          </a:p>
          <a:p>
            <a:pPr lvl="0">
              <a:lnSpc>
                <a:spcPct val="150000"/>
              </a:lnSpc>
              <a:buClr>
                <a:srgbClr val="1F5C99"/>
              </a:buClr>
            </a:pPr>
            <a:r>
              <a:rPr lang="en-US" dirty="0">
                <a:solidFill>
                  <a:srgbClr val="3F3F3F"/>
                </a:solidFill>
              </a:rPr>
              <a:t>A </a:t>
            </a:r>
            <a:r>
              <a:rPr lang="en-US" b="1" dirty="0">
                <a:solidFill>
                  <a:srgbClr val="3F3F3F"/>
                </a:solidFill>
              </a:rPr>
              <a:t>Performance Work Statement (PWS)</a:t>
            </a:r>
            <a:r>
              <a:rPr lang="en-US" dirty="0">
                <a:solidFill>
                  <a:srgbClr val="3F3F3F"/>
                </a:solidFill>
              </a:rPr>
              <a:t> or </a:t>
            </a:r>
            <a:r>
              <a:rPr lang="en-US" b="1" dirty="0">
                <a:solidFill>
                  <a:srgbClr val="3F3F3F"/>
                </a:solidFill>
              </a:rPr>
              <a:t>Statement of Objectives (SOO) </a:t>
            </a:r>
            <a:r>
              <a:rPr lang="en-US" dirty="0">
                <a:solidFill>
                  <a:srgbClr val="3F3F3F"/>
                </a:solidFill>
              </a:rPr>
              <a:t>that focuses on the desired outcomes rather than prescribing how the work will be performed.</a:t>
            </a:r>
          </a:p>
          <a:p>
            <a:pPr lvl="0">
              <a:lnSpc>
                <a:spcPct val="150000"/>
              </a:lnSpc>
              <a:buClr>
                <a:srgbClr val="1F5C99"/>
              </a:buClr>
            </a:pPr>
            <a:r>
              <a:rPr lang="en-US" b="1" dirty="0">
                <a:solidFill>
                  <a:srgbClr val="3F3F3F"/>
                </a:solidFill>
              </a:rPr>
              <a:t>Measurable performance standards </a:t>
            </a:r>
            <a:r>
              <a:rPr lang="en-US" dirty="0">
                <a:solidFill>
                  <a:srgbClr val="3F3F3F"/>
                </a:solidFill>
              </a:rPr>
              <a:t>for every requirement, with clearly defined Acceptable Quality Levels (AQLs).</a:t>
            </a:r>
          </a:p>
          <a:p>
            <a:pPr lvl="0">
              <a:lnSpc>
                <a:spcPct val="150000"/>
              </a:lnSpc>
              <a:buClr>
                <a:srgbClr val="1F5C99"/>
              </a:buClr>
            </a:pPr>
            <a:r>
              <a:rPr lang="en-US" b="1" dirty="0">
                <a:solidFill>
                  <a:srgbClr val="3F3F3F"/>
                </a:solidFill>
              </a:rPr>
              <a:t>Appropriate performance incentives</a:t>
            </a:r>
            <a:r>
              <a:rPr lang="en-US" dirty="0">
                <a:solidFill>
                  <a:srgbClr val="3F3F3F"/>
                </a:solidFill>
              </a:rPr>
              <a:t>, when beneficial, to encourage innovation and reward high-quality performance.</a:t>
            </a:r>
          </a:p>
          <a:p>
            <a:pPr lvl="0">
              <a:lnSpc>
                <a:spcPct val="150000"/>
              </a:lnSpc>
              <a:buClr>
                <a:srgbClr val="1F5C99"/>
              </a:buClr>
            </a:pPr>
            <a:r>
              <a:rPr lang="en-US" b="1" dirty="0">
                <a:solidFill>
                  <a:srgbClr val="3F3F3F"/>
                </a:solidFill>
              </a:rPr>
              <a:t>A Quality Assurance Surveillance Plan (QASP)</a:t>
            </a:r>
            <a:r>
              <a:rPr lang="en-US" dirty="0">
                <a:solidFill>
                  <a:srgbClr val="3F3F3F"/>
                </a:solidFill>
              </a:rPr>
              <a:t> that defines how the Government will monitor, assess, and document contractor performance.</a:t>
            </a:r>
            <a:endParaRPr lang="en-US" dirty="0"/>
          </a:p>
        </p:txBody>
      </p:sp>
      <p:sp>
        <p:nvSpPr>
          <p:cNvPr id="428" name="Google Shape;428;p51">
            <a:extLst>
              <a:ext uri="{FF2B5EF4-FFF2-40B4-BE49-F238E27FC236}">
                <a16:creationId xmlns:a16="http://schemas.microsoft.com/office/drawing/2014/main" id="{A3110572-AB66-68AD-92C4-0243975253A9}"/>
              </a:ext>
            </a:extLst>
          </p:cNvPr>
          <p:cNvSpPr txBox="1">
            <a:spLocks noGrp="1"/>
          </p:cNvSpPr>
          <p:nvPr>
            <p:ph type="sldNum" idx="12"/>
          </p:nvPr>
        </p:nvSpPr>
        <p:spPr>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Tree>
    <p:extLst>
      <p:ext uri="{BB962C8B-B14F-4D97-AF65-F5344CB8AC3E}">
        <p14:creationId xmlns:p14="http://schemas.microsoft.com/office/powerpoint/2010/main" val="3633587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3"/>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Continuum</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441" name="Google Shape;441;p53"/>
          <p:cNvSpPr/>
          <p:nvPr/>
        </p:nvSpPr>
        <p:spPr>
          <a:xfrm>
            <a:off x="787600" y="1346708"/>
            <a:ext cx="1623900" cy="136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700" b="1" dirty="0">
                <a:solidFill>
                  <a:schemeClr val="lt1"/>
                </a:solidFill>
              </a:rPr>
              <a:t>Prescriptive </a:t>
            </a:r>
            <a:br>
              <a:rPr lang="en" sz="1700" b="1" dirty="0">
                <a:solidFill>
                  <a:schemeClr val="lt1"/>
                </a:solidFill>
              </a:rPr>
            </a:br>
            <a:r>
              <a:rPr lang="en" sz="1700" b="1" i="1" dirty="0">
                <a:solidFill>
                  <a:schemeClr val="lt1"/>
                </a:solidFill>
              </a:rPr>
              <a:t>(and/or Ambiguous)</a:t>
            </a:r>
            <a:endParaRPr sz="1600" b="1" i="1" dirty="0">
              <a:solidFill>
                <a:schemeClr val="lt1"/>
              </a:solidFill>
            </a:endParaRPr>
          </a:p>
        </p:txBody>
      </p:sp>
      <p:sp>
        <p:nvSpPr>
          <p:cNvPr id="442" name="Google Shape;442;p53" descr="Tasks are described in excessive detail, or conversely, are unclear&#10;The focus is on instructing contractors how to perform the work, rather than what results to achieve&#10;This approach stifles innovation&#10;"/>
          <p:cNvSpPr txBox="1"/>
          <p:nvPr/>
        </p:nvSpPr>
        <p:spPr>
          <a:xfrm>
            <a:off x="680358" y="2671025"/>
            <a:ext cx="1832400" cy="1941000"/>
          </a:xfrm>
          <a:prstGeom prst="rect">
            <a:avLst/>
          </a:prstGeom>
          <a:noFill/>
          <a:ln>
            <a:noFill/>
          </a:ln>
        </p:spPr>
        <p:txBody>
          <a:bodyPr spcFirstLastPara="1" wrap="square" lIns="91425" tIns="182875" rIns="91425" bIns="91425" anchor="t" anchorCtr="0">
            <a:noAutofit/>
          </a:bodyPr>
          <a:lstStyle/>
          <a:p>
            <a:pPr marL="137160" lvl="0" indent="-102870" algn="l" rtl="0">
              <a:lnSpc>
                <a:spcPct val="115000"/>
              </a:lnSpc>
              <a:spcBef>
                <a:spcPts val="0"/>
              </a:spcBef>
              <a:spcAft>
                <a:spcPts val="0"/>
              </a:spcAft>
              <a:buClr>
                <a:srgbClr val="0A202C"/>
              </a:buClr>
              <a:buSzPts val="900"/>
              <a:buChar char="●"/>
            </a:pPr>
            <a:r>
              <a:rPr lang="en" sz="900">
                <a:solidFill>
                  <a:srgbClr val="0A202C"/>
                </a:solidFill>
              </a:rPr>
              <a:t>Tasks are described in excessive detail, or conversely, are unclear</a:t>
            </a:r>
            <a:endParaRPr sz="900">
              <a:solidFill>
                <a:srgbClr val="0A202C"/>
              </a:solidFill>
            </a:endParaRPr>
          </a:p>
          <a:p>
            <a:pPr marL="137160" lvl="0" indent="-102870" algn="l" rtl="0">
              <a:lnSpc>
                <a:spcPct val="115000"/>
              </a:lnSpc>
              <a:spcBef>
                <a:spcPts val="0"/>
              </a:spcBef>
              <a:spcAft>
                <a:spcPts val="0"/>
              </a:spcAft>
              <a:buClr>
                <a:srgbClr val="0A202C"/>
              </a:buClr>
              <a:buSzPts val="900"/>
              <a:buChar char="●"/>
            </a:pPr>
            <a:r>
              <a:rPr lang="en" sz="900">
                <a:solidFill>
                  <a:srgbClr val="0A202C"/>
                </a:solidFill>
              </a:rPr>
              <a:t>The focus is on instructing contractors how to perform the work, rather than what results to achieve</a:t>
            </a:r>
            <a:endParaRPr sz="900">
              <a:solidFill>
                <a:srgbClr val="0A202C"/>
              </a:solidFill>
            </a:endParaRPr>
          </a:p>
          <a:p>
            <a:pPr marL="137160" lvl="0" indent="-102870" algn="l" rtl="0">
              <a:lnSpc>
                <a:spcPct val="115000"/>
              </a:lnSpc>
              <a:spcBef>
                <a:spcPts val="0"/>
              </a:spcBef>
              <a:spcAft>
                <a:spcPts val="0"/>
              </a:spcAft>
              <a:buClr>
                <a:srgbClr val="0A202C"/>
              </a:buClr>
              <a:buSzPts val="900"/>
              <a:buChar char="●"/>
            </a:pPr>
            <a:r>
              <a:rPr lang="en" sz="900">
                <a:solidFill>
                  <a:srgbClr val="0A202C"/>
                </a:solidFill>
              </a:rPr>
              <a:t>This approach stifles innovation</a:t>
            </a:r>
            <a:endParaRPr>
              <a:solidFill>
                <a:srgbClr val="0A202C"/>
              </a:solidFill>
            </a:endParaRPr>
          </a:p>
        </p:txBody>
      </p:sp>
      <p:sp>
        <p:nvSpPr>
          <p:cNvPr id="443" name="Google Shape;443;p53" descr="A performance Work Statement (PWS) exists in name, but the emphasis remains heavily on outputs&#10;Performance standards are included, but are typically narrow (often limited to timeliness)&#10;Incentives are rarely used &#10;or are poorly aligned with desired outcomes"/>
          <p:cNvSpPr txBox="1"/>
          <p:nvPr/>
        </p:nvSpPr>
        <p:spPr>
          <a:xfrm>
            <a:off x="2691220" y="2671025"/>
            <a:ext cx="1832400" cy="1941000"/>
          </a:xfrm>
          <a:prstGeom prst="rect">
            <a:avLst/>
          </a:prstGeom>
          <a:noFill/>
          <a:ln>
            <a:noFill/>
          </a:ln>
        </p:spPr>
        <p:txBody>
          <a:bodyPr spcFirstLastPara="1" wrap="square" lIns="91425" tIns="182875" rIns="91425" bIns="91425" anchor="t" anchorCtr="0">
            <a:noAutofit/>
          </a:bodyPr>
          <a:lstStyle/>
          <a:p>
            <a:pPr marL="137160" lvl="0" indent="-102870" algn="l" rtl="0">
              <a:lnSpc>
                <a:spcPct val="115000"/>
              </a:lnSpc>
              <a:spcBef>
                <a:spcPts val="0"/>
              </a:spcBef>
              <a:spcAft>
                <a:spcPts val="0"/>
              </a:spcAft>
              <a:buClr>
                <a:srgbClr val="0A202C"/>
              </a:buClr>
              <a:buSzPts val="900"/>
              <a:buChar char="●"/>
            </a:pPr>
            <a:r>
              <a:rPr lang="en" sz="900" dirty="0">
                <a:solidFill>
                  <a:srgbClr val="0A202C"/>
                </a:solidFill>
              </a:rPr>
              <a:t>A performance Work Statement (PWS) exists in name, but the emphasis remains heavily on outputs</a:t>
            </a:r>
            <a:endParaRPr sz="900" dirty="0">
              <a:solidFill>
                <a:srgbClr val="0A202C"/>
              </a:solidFill>
            </a:endParaRPr>
          </a:p>
          <a:p>
            <a:pPr marL="137160" lvl="0" indent="-102870" algn="l" rtl="0">
              <a:lnSpc>
                <a:spcPct val="115000"/>
              </a:lnSpc>
              <a:spcBef>
                <a:spcPts val="0"/>
              </a:spcBef>
              <a:spcAft>
                <a:spcPts val="0"/>
              </a:spcAft>
              <a:buClr>
                <a:srgbClr val="0A202C"/>
              </a:buClr>
              <a:buSzPts val="900"/>
              <a:buChar char="●"/>
            </a:pPr>
            <a:r>
              <a:rPr lang="en" sz="900" dirty="0">
                <a:solidFill>
                  <a:srgbClr val="0A202C"/>
                </a:solidFill>
              </a:rPr>
              <a:t>Performance standards are included, but are typically narrow (often limited to timeliness)</a:t>
            </a:r>
            <a:endParaRPr sz="900" dirty="0">
              <a:solidFill>
                <a:srgbClr val="0A202C"/>
              </a:solidFill>
            </a:endParaRPr>
          </a:p>
          <a:p>
            <a:pPr marL="137160" lvl="0" indent="-102870" algn="l" rtl="0">
              <a:lnSpc>
                <a:spcPct val="115000"/>
              </a:lnSpc>
              <a:spcBef>
                <a:spcPts val="0"/>
              </a:spcBef>
              <a:spcAft>
                <a:spcPts val="0"/>
              </a:spcAft>
              <a:buClr>
                <a:srgbClr val="0A202C"/>
              </a:buClr>
              <a:buSzPts val="900"/>
              <a:buChar char="●"/>
            </a:pPr>
            <a:r>
              <a:rPr lang="en" sz="900" dirty="0">
                <a:solidFill>
                  <a:srgbClr val="0A202C"/>
                </a:solidFill>
              </a:rPr>
              <a:t>Incentives are rarely used </a:t>
            </a:r>
            <a:br>
              <a:rPr lang="en" sz="900" dirty="0">
                <a:solidFill>
                  <a:srgbClr val="0A202C"/>
                </a:solidFill>
              </a:rPr>
            </a:br>
            <a:r>
              <a:rPr lang="en" sz="900" dirty="0">
                <a:solidFill>
                  <a:srgbClr val="0A202C"/>
                </a:solidFill>
              </a:rPr>
              <a:t>or are poorly aligned with desired outcomes</a:t>
            </a:r>
            <a:endParaRPr sz="900" dirty="0">
              <a:solidFill>
                <a:srgbClr val="0A202C"/>
              </a:solidFill>
            </a:endParaRPr>
          </a:p>
        </p:txBody>
      </p:sp>
      <p:sp>
        <p:nvSpPr>
          <p:cNvPr id="444" name="Google Shape;444;p53"/>
          <p:cNvSpPr/>
          <p:nvPr/>
        </p:nvSpPr>
        <p:spPr>
          <a:xfrm>
            <a:off x="4803350" y="1346695"/>
            <a:ext cx="1623900" cy="5535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0"/>
              </a:spcAft>
              <a:buClr>
                <a:schemeClr val="dk1"/>
              </a:buClr>
              <a:buSzPts val="1100"/>
              <a:buFont typeface="Arial"/>
              <a:buNone/>
            </a:pPr>
            <a:r>
              <a:rPr lang="en" sz="1700" b="1">
                <a:solidFill>
                  <a:schemeClr val="lt1"/>
                </a:solidFill>
              </a:rPr>
              <a:t>Mature</a:t>
            </a:r>
            <a:endParaRPr sz="1700" b="1">
              <a:solidFill>
                <a:schemeClr val="lt1"/>
              </a:solidFill>
            </a:endParaRPr>
          </a:p>
        </p:txBody>
      </p:sp>
      <p:sp>
        <p:nvSpPr>
          <p:cNvPr id="445" name="Google Shape;445;p53" descr="Requirements are clearly defined with desired results as the central focus&#10;Each requirement is linked to specific performance standards&#10;Incentives are used in a balanced way to encourage superior performance&#10;"/>
          <p:cNvSpPr txBox="1"/>
          <p:nvPr/>
        </p:nvSpPr>
        <p:spPr>
          <a:xfrm>
            <a:off x="4702108" y="2671025"/>
            <a:ext cx="1832400" cy="1941000"/>
          </a:xfrm>
          <a:prstGeom prst="rect">
            <a:avLst/>
          </a:prstGeom>
          <a:noFill/>
          <a:ln>
            <a:noFill/>
          </a:ln>
        </p:spPr>
        <p:txBody>
          <a:bodyPr spcFirstLastPara="1" wrap="square" lIns="91425" tIns="182875" rIns="91425" bIns="91425" anchor="t" anchorCtr="0">
            <a:noAutofit/>
          </a:bodyPr>
          <a:lstStyle/>
          <a:p>
            <a:pPr marL="137160" lvl="0" indent="-102870" algn="l" rtl="0">
              <a:lnSpc>
                <a:spcPct val="115000"/>
              </a:lnSpc>
              <a:spcBef>
                <a:spcPts val="0"/>
              </a:spcBef>
              <a:spcAft>
                <a:spcPts val="0"/>
              </a:spcAft>
              <a:buClr>
                <a:srgbClr val="0A202C"/>
              </a:buClr>
              <a:buSzPts val="900"/>
              <a:buChar char="●"/>
            </a:pPr>
            <a:r>
              <a:rPr lang="en" sz="900">
                <a:solidFill>
                  <a:srgbClr val="0A202C"/>
                </a:solidFill>
              </a:rPr>
              <a:t>Requirements are clearly defined with desired results as the central focus</a:t>
            </a:r>
            <a:endParaRPr sz="900">
              <a:solidFill>
                <a:srgbClr val="0A202C"/>
              </a:solidFill>
            </a:endParaRPr>
          </a:p>
          <a:p>
            <a:pPr marL="137160" lvl="0" indent="-102870" algn="l" rtl="0">
              <a:lnSpc>
                <a:spcPct val="115000"/>
              </a:lnSpc>
              <a:spcBef>
                <a:spcPts val="0"/>
              </a:spcBef>
              <a:spcAft>
                <a:spcPts val="0"/>
              </a:spcAft>
              <a:buClr>
                <a:srgbClr val="0A202C"/>
              </a:buClr>
              <a:buSzPts val="900"/>
              <a:buChar char="●"/>
            </a:pPr>
            <a:r>
              <a:rPr lang="en" sz="900">
                <a:solidFill>
                  <a:srgbClr val="0A202C"/>
                </a:solidFill>
              </a:rPr>
              <a:t>Each requirement is linked to specific performance standards</a:t>
            </a:r>
            <a:endParaRPr sz="900">
              <a:solidFill>
                <a:srgbClr val="0A202C"/>
              </a:solidFill>
            </a:endParaRPr>
          </a:p>
          <a:p>
            <a:pPr marL="137160" lvl="0" indent="-102870" algn="l" rtl="0">
              <a:lnSpc>
                <a:spcPct val="115000"/>
              </a:lnSpc>
              <a:spcBef>
                <a:spcPts val="0"/>
              </a:spcBef>
              <a:spcAft>
                <a:spcPts val="0"/>
              </a:spcAft>
              <a:buClr>
                <a:srgbClr val="0A202C"/>
              </a:buClr>
              <a:buSzPts val="900"/>
              <a:buChar char="●"/>
            </a:pPr>
            <a:r>
              <a:rPr lang="en" sz="900">
                <a:solidFill>
                  <a:srgbClr val="0A202C"/>
                </a:solidFill>
              </a:rPr>
              <a:t>Incentives are used in a balanced way to encourage superior performance</a:t>
            </a:r>
            <a:endParaRPr sz="900">
              <a:solidFill>
                <a:srgbClr val="0A202C"/>
              </a:solidFill>
            </a:endParaRPr>
          </a:p>
        </p:txBody>
      </p:sp>
      <p:sp>
        <p:nvSpPr>
          <p:cNvPr id="446" name="Google Shape;446;p53"/>
          <p:cNvSpPr/>
          <p:nvPr/>
        </p:nvSpPr>
        <p:spPr>
          <a:xfrm>
            <a:off x="6811225" y="1346700"/>
            <a:ext cx="1816500" cy="114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700" b="1">
                <a:solidFill>
                  <a:schemeClr val="lt1"/>
                </a:solidFill>
              </a:rPr>
              <a:t>Outcome-</a:t>
            </a:r>
            <a:br>
              <a:rPr lang="en" sz="1700" b="1">
                <a:solidFill>
                  <a:schemeClr val="lt1"/>
                </a:solidFill>
              </a:rPr>
            </a:br>
            <a:r>
              <a:rPr lang="en" sz="1700" b="1">
                <a:solidFill>
                  <a:schemeClr val="lt1"/>
                </a:solidFill>
              </a:rPr>
              <a:t>Driven </a:t>
            </a:r>
            <a:br>
              <a:rPr lang="en" sz="1700" b="1">
                <a:solidFill>
                  <a:schemeClr val="lt1"/>
                </a:solidFill>
              </a:rPr>
            </a:br>
            <a:r>
              <a:rPr lang="en" sz="1700" b="1">
                <a:solidFill>
                  <a:schemeClr val="lt1"/>
                </a:solidFill>
              </a:rPr>
              <a:t>and Innovative</a:t>
            </a:r>
            <a:endParaRPr sz="1600" b="1">
              <a:solidFill>
                <a:schemeClr val="lt1"/>
              </a:solidFill>
            </a:endParaRPr>
          </a:p>
        </p:txBody>
      </p:sp>
      <p:sp>
        <p:nvSpPr>
          <p:cNvPr id="447" name="Google Shape;447;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448" name="Google Shape;448;p53" descr="Requirements are directly connected to the overall mission outcomes&#10;Standards and incentives &#10;are precisely aligned with those outcomes&#10;Contractors are granted flexibility to design and implement solutions, operating within established guardrails&#10;"/>
          <p:cNvSpPr txBox="1"/>
          <p:nvPr/>
        </p:nvSpPr>
        <p:spPr>
          <a:xfrm>
            <a:off x="6712983" y="2683819"/>
            <a:ext cx="1832400" cy="1941000"/>
          </a:xfrm>
          <a:prstGeom prst="rect">
            <a:avLst/>
          </a:prstGeom>
          <a:noFill/>
          <a:ln>
            <a:noFill/>
          </a:ln>
        </p:spPr>
        <p:txBody>
          <a:bodyPr spcFirstLastPara="1" wrap="square" lIns="91425" tIns="182875" rIns="91425" bIns="91425" anchor="t" anchorCtr="0">
            <a:noAutofit/>
          </a:bodyPr>
          <a:lstStyle/>
          <a:p>
            <a:pPr marL="137160" lvl="0" indent="-102870" algn="l" rtl="0">
              <a:lnSpc>
                <a:spcPct val="115000"/>
              </a:lnSpc>
              <a:spcBef>
                <a:spcPts val="0"/>
              </a:spcBef>
              <a:spcAft>
                <a:spcPts val="0"/>
              </a:spcAft>
              <a:buClr>
                <a:srgbClr val="0A202C"/>
              </a:buClr>
              <a:buSzPts val="900"/>
              <a:buChar char="●"/>
            </a:pPr>
            <a:r>
              <a:rPr lang="en" sz="900">
                <a:solidFill>
                  <a:srgbClr val="0A202C"/>
                </a:solidFill>
              </a:rPr>
              <a:t>Requirements are directly connected to the overall mission outcomes</a:t>
            </a:r>
            <a:endParaRPr sz="900">
              <a:solidFill>
                <a:srgbClr val="0A202C"/>
              </a:solidFill>
            </a:endParaRPr>
          </a:p>
          <a:p>
            <a:pPr marL="137160" lvl="0" indent="-102870" algn="l" rtl="0">
              <a:lnSpc>
                <a:spcPct val="115000"/>
              </a:lnSpc>
              <a:spcBef>
                <a:spcPts val="0"/>
              </a:spcBef>
              <a:spcAft>
                <a:spcPts val="0"/>
              </a:spcAft>
              <a:buClr>
                <a:srgbClr val="0A202C"/>
              </a:buClr>
              <a:buSzPts val="900"/>
              <a:buChar char="●"/>
            </a:pPr>
            <a:r>
              <a:rPr lang="en" sz="900">
                <a:solidFill>
                  <a:srgbClr val="0A202C"/>
                </a:solidFill>
              </a:rPr>
              <a:t>Standards and incentives </a:t>
            </a:r>
            <a:br>
              <a:rPr lang="en" sz="900">
                <a:solidFill>
                  <a:srgbClr val="0A202C"/>
                </a:solidFill>
              </a:rPr>
            </a:br>
            <a:r>
              <a:rPr lang="en" sz="900">
                <a:solidFill>
                  <a:srgbClr val="0A202C"/>
                </a:solidFill>
              </a:rPr>
              <a:t>are precisely aligned with those outcomes</a:t>
            </a:r>
            <a:endParaRPr sz="900">
              <a:solidFill>
                <a:srgbClr val="0A202C"/>
              </a:solidFill>
            </a:endParaRPr>
          </a:p>
          <a:p>
            <a:pPr marL="137160" lvl="0" indent="-102870" algn="l" rtl="0">
              <a:lnSpc>
                <a:spcPct val="115000"/>
              </a:lnSpc>
              <a:spcBef>
                <a:spcPts val="0"/>
              </a:spcBef>
              <a:spcAft>
                <a:spcPts val="0"/>
              </a:spcAft>
              <a:buClr>
                <a:srgbClr val="0A202C"/>
              </a:buClr>
              <a:buSzPts val="900"/>
              <a:buChar char="●"/>
            </a:pPr>
            <a:r>
              <a:rPr lang="en" sz="900">
                <a:solidFill>
                  <a:srgbClr val="0A202C"/>
                </a:solidFill>
              </a:rPr>
              <a:t>Contractors are granted flexibility to design and implement solutions, operating within established guardrails</a:t>
            </a:r>
            <a:endParaRPr sz="900">
              <a:solidFill>
                <a:srgbClr val="0A202C"/>
              </a:solidFill>
            </a:endParaRPr>
          </a:p>
        </p:txBody>
      </p:sp>
      <p:sp>
        <p:nvSpPr>
          <p:cNvPr id="449" name="Google Shape;449;p53"/>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450" name="Google Shape;450;p53"/>
          <p:cNvSpPr txBox="1">
            <a:spLocks noGrp="1"/>
          </p:cNvSpPr>
          <p:nvPr>
            <p:ph type="body" idx="4294967295"/>
          </p:nvPr>
        </p:nvSpPr>
        <p:spPr>
          <a:xfrm>
            <a:off x="644625" y="851800"/>
            <a:ext cx="7993800" cy="421200"/>
          </a:xfrm>
          <a:prstGeom prst="rect">
            <a:avLst/>
          </a:prstGeom>
        </p:spPr>
        <p:txBody>
          <a:bodyPr spcFirstLastPara="1" wrap="square" lIns="91425" tIns="91425" rIns="91425" bIns="91425" anchor="ctr" anchorCtr="0">
            <a:noAutofit/>
          </a:bodyPr>
          <a:lstStyle/>
          <a:p>
            <a:pPr marL="139700" lvl="0" indent="0" algn="l" rtl="0">
              <a:spcBef>
                <a:spcPts val="0"/>
              </a:spcBef>
              <a:spcAft>
                <a:spcPts val="0"/>
              </a:spcAft>
              <a:buSzPts val="1400"/>
              <a:buNone/>
            </a:pPr>
            <a:endParaRPr dirty="0"/>
          </a:p>
        </p:txBody>
      </p:sp>
      <p:sp>
        <p:nvSpPr>
          <p:cNvPr id="451" name="Google Shape;451;p53"/>
          <p:cNvSpPr/>
          <p:nvPr/>
        </p:nvSpPr>
        <p:spPr>
          <a:xfrm>
            <a:off x="2795477" y="1346695"/>
            <a:ext cx="1623900" cy="55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700" b="1">
                <a:solidFill>
                  <a:schemeClr val="lt1"/>
                </a:solidFill>
              </a:rPr>
              <a:t>Developing</a:t>
            </a:r>
            <a:endParaRPr sz="17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455"/>
        <p:cNvGrpSpPr/>
        <p:nvPr/>
      </p:nvGrpSpPr>
      <p:grpSpPr>
        <a:xfrm>
          <a:off x="0" y="0"/>
          <a:ext cx="0" cy="0"/>
          <a:chOff x="0" y="0"/>
          <a:chExt cx="0" cy="0"/>
        </a:xfrm>
      </p:grpSpPr>
      <p:sp>
        <p:nvSpPr>
          <p:cNvPr id="456" name="Google Shape;456;p54"/>
          <p:cNvSpPr txBox="1">
            <a:spLocks noGrp="1"/>
          </p:cNvSpPr>
          <p:nvPr>
            <p:ph type="title"/>
          </p:nvPr>
        </p:nvSpPr>
        <p:spPr>
          <a:xfrm>
            <a:off x="311700" y="279100"/>
            <a:ext cx="8326800" cy="583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What are the Differences?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graphicFrame>
        <p:nvGraphicFramePr>
          <p:cNvPr id="457" name="Google Shape;457;p54"/>
          <p:cNvGraphicFramePr/>
          <p:nvPr>
            <p:extLst>
              <p:ext uri="{D42A27DB-BD31-4B8C-83A1-F6EECF244321}">
                <p14:modId xmlns:p14="http://schemas.microsoft.com/office/powerpoint/2010/main" val="549289597"/>
              </p:ext>
            </p:extLst>
          </p:nvPr>
        </p:nvGraphicFramePr>
        <p:xfrm>
          <a:off x="438912" y="851725"/>
          <a:ext cx="8199600" cy="3752575"/>
        </p:xfrm>
        <a:graphic>
          <a:graphicData uri="http://schemas.openxmlformats.org/drawingml/2006/table">
            <a:tbl>
              <a:tblPr firstRow="1">
                <a:noFill/>
                <a:tableStyleId>{6483158F-EA3D-46EF-829B-64AC1FE4BC34}</a:tableStyleId>
              </a:tblPr>
              <a:tblGrid>
                <a:gridCol w="930200">
                  <a:extLst>
                    <a:ext uri="{9D8B030D-6E8A-4147-A177-3AD203B41FA5}">
                      <a16:colId xmlns:a16="http://schemas.microsoft.com/office/drawing/2014/main" val="20000"/>
                    </a:ext>
                  </a:extLst>
                </a:gridCol>
                <a:gridCol w="3813300">
                  <a:extLst>
                    <a:ext uri="{9D8B030D-6E8A-4147-A177-3AD203B41FA5}">
                      <a16:colId xmlns:a16="http://schemas.microsoft.com/office/drawing/2014/main" val="20001"/>
                    </a:ext>
                  </a:extLst>
                </a:gridCol>
                <a:gridCol w="3456100">
                  <a:extLst>
                    <a:ext uri="{9D8B030D-6E8A-4147-A177-3AD203B41FA5}">
                      <a16:colId xmlns:a16="http://schemas.microsoft.com/office/drawing/2014/main" val="20002"/>
                    </a:ext>
                  </a:extLst>
                </a:gridCol>
              </a:tblGrid>
              <a:tr h="463950">
                <a:tc>
                  <a:txBody>
                    <a:bodyPr/>
                    <a:lstStyle/>
                    <a:p>
                      <a:pPr marL="0" lvl="0" indent="0" algn="l" rtl="0">
                        <a:spcBef>
                          <a:spcPts val="0"/>
                        </a:spcBef>
                        <a:spcAft>
                          <a:spcPts val="0"/>
                        </a:spcAft>
                        <a:buNone/>
                      </a:pPr>
                      <a:r>
                        <a:rPr lang="en" b="1">
                          <a:solidFill>
                            <a:srgbClr val="FFD966"/>
                          </a:solidFill>
                        </a:rPr>
                        <a:t>Element</a:t>
                      </a:r>
                      <a:endParaRPr b="1">
                        <a:solidFill>
                          <a:srgbClr val="FFD966"/>
                        </a:solidFill>
                      </a:endParaRPr>
                    </a:p>
                  </a:txBody>
                  <a:tcPr marL="91425" marR="91425" marT="91425" marB="91425">
                    <a:lnB w="9525" cap="flat" cmpd="sng">
                      <a:solidFill>
                        <a:srgbClr val="9E9E9E"/>
                      </a:solidFill>
                      <a:prstDash val="solid"/>
                      <a:round/>
                      <a:headEnd type="none" w="sm" len="sm"/>
                      <a:tailEnd type="none" w="sm" len="sm"/>
                    </a:lnB>
                    <a:solidFill>
                      <a:srgbClr val="0A202C"/>
                    </a:solidFill>
                  </a:tcPr>
                </a:tc>
                <a:tc>
                  <a:txBody>
                    <a:bodyPr/>
                    <a:lstStyle/>
                    <a:p>
                      <a:pPr marL="0" lvl="0" indent="0" algn="l" rtl="0">
                        <a:spcBef>
                          <a:spcPts val="0"/>
                        </a:spcBef>
                        <a:spcAft>
                          <a:spcPts val="0"/>
                        </a:spcAft>
                        <a:buNone/>
                      </a:pPr>
                      <a:r>
                        <a:rPr lang="en" b="1">
                          <a:solidFill>
                            <a:srgbClr val="FFD966"/>
                          </a:solidFill>
                        </a:rPr>
                        <a:t>Performance-Based Acquisition (PBA)</a:t>
                      </a:r>
                      <a:endParaRPr b="1">
                        <a:solidFill>
                          <a:srgbClr val="FFD966"/>
                        </a:solidFill>
                      </a:endParaRPr>
                    </a:p>
                  </a:txBody>
                  <a:tcPr marL="91425" marR="91425" marT="91425" marB="91425">
                    <a:lnB w="9525" cap="flat" cmpd="sng">
                      <a:solidFill>
                        <a:srgbClr val="9E9E9E"/>
                      </a:solidFill>
                      <a:prstDash val="solid"/>
                      <a:round/>
                      <a:headEnd type="none" w="sm" len="sm"/>
                      <a:tailEnd type="none" w="sm" len="sm"/>
                    </a:lnB>
                    <a:solidFill>
                      <a:srgbClr val="0A202C"/>
                    </a:solidFill>
                  </a:tcPr>
                </a:tc>
                <a:tc>
                  <a:txBody>
                    <a:bodyPr/>
                    <a:lstStyle/>
                    <a:p>
                      <a:pPr marL="0" lvl="0" indent="0" algn="l" rtl="0">
                        <a:spcBef>
                          <a:spcPts val="0"/>
                        </a:spcBef>
                        <a:spcAft>
                          <a:spcPts val="0"/>
                        </a:spcAft>
                        <a:buClr>
                          <a:schemeClr val="dk1"/>
                        </a:buClr>
                        <a:buSzPts val="1100"/>
                        <a:buFont typeface="Arial"/>
                        <a:buNone/>
                      </a:pPr>
                      <a:r>
                        <a:rPr lang="en" b="1">
                          <a:solidFill>
                            <a:srgbClr val="FFD966"/>
                          </a:solidFill>
                        </a:rPr>
                        <a:t>Outcome-Based Contracting (OBC)</a:t>
                      </a:r>
                      <a:endParaRPr b="1">
                        <a:solidFill>
                          <a:srgbClr val="FFD966"/>
                        </a:solidFill>
                      </a:endParaRPr>
                    </a:p>
                  </a:txBody>
                  <a:tcPr marL="91425" marR="91425" marT="91425" marB="91425">
                    <a:lnB w="9525" cap="flat" cmpd="sng">
                      <a:solidFill>
                        <a:srgbClr val="9E9E9E"/>
                      </a:solidFill>
                      <a:prstDash val="solid"/>
                      <a:round/>
                      <a:headEnd type="none" w="sm" len="sm"/>
                      <a:tailEnd type="none" w="sm" len="sm"/>
                    </a:lnB>
                    <a:solidFill>
                      <a:srgbClr val="0A202C"/>
                    </a:solidFill>
                  </a:tcPr>
                </a:tc>
                <a:extLst>
                  <a:ext uri="{0D108BD9-81ED-4DB2-BD59-A6C34878D82A}">
                    <a16:rowId xmlns:a16="http://schemas.microsoft.com/office/drawing/2014/main" val="10000"/>
                  </a:ext>
                </a:extLst>
              </a:tr>
              <a:tr h="657725">
                <a:tc>
                  <a:txBody>
                    <a:bodyPr/>
                    <a:lstStyle/>
                    <a:p>
                      <a:pPr marL="0" lvl="0" indent="0" algn="l" rtl="0">
                        <a:lnSpc>
                          <a:spcPct val="150000"/>
                        </a:lnSpc>
                        <a:spcBef>
                          <a:spcPts val="0"/>
                        </a:spcBef>
                        <a:spcAft>
                          <a:spcPts val="0"/>
                        </a:spcAft>
                        <a:buNone/>
                      </a:pPr>
                      <a:r>
                        <a:rPr lang="en" sz="1000" b="1">
                          <a:solidFill>
                            <a:schemeClr val="lt1"/>
                          </a:solidFill>
                        </a:rPr>
                        <a:t>Definition</a:t>
                      </a:r>
                      <a:endParaRPr sz="1000" b="1">
                        <a:solidFill>
                          <a:schemeClr val="l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124D6C"/>
                    </a:solidFill>
                  </a:tcPr>
                </a:tc>
                <a:tc>
                  <a:txBody>
                    <a:bodyPr/>
                    <a:lstStyle/>
                    <a:p>
                      <a:pPr marL="0" lvl="0" indent="0" algn="l" rtl="0">
                        <a:lnSpc>
                          <a:spcPct val="150000"/>
                        </a:lnSpc>
                        <a:spcBef>
                          <a:spcPts val="0"/>
                        </a:spcBef>
                        <a:spcAft>
                          <a:spcPts val="0"/>
                        </a:spcAft>
                        <a:buNone/>
                      </a:pPr>
                      <a:r>
                        <a:rPr lang="en" sz="1000">
                          <a:solidFill>
                            <a:srgbClr val="1B1B1B"/>
                          </a:solidFill>
                        </a:rPr>
                        <a:t>Structured around results; defines what is needed, not how</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en" sz="1000">
                          <a:solidFill>
                            <a:srgbClr val="1B1B1B"/>
                          </a:solidFill>
                        </a:rPr>
                        <a:t>Evolved model; payment tied strictly to defined business outcome/mission success</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657725">
                <a:tc>
                  <a:txBody>
                    <a:bodyPr/>
                    <a:lstStyle/>
                    <a:p>
                      <a:pPr marL="0" lvl="0" indent="0" algn="l" rtl="0">
                        <a:lnSpc>
                          <a:spcPct val="150000"/>
                        </a:lnSpc>
                        <a:spcBef>
                          <a:spcPts val="0"/>
                        </a:spcBef>
                        <a:spcAft>
                          <a:spcPts val="0"/>
                        </a:spcAft>
                        <a:buNone/>
                      </a:pPr>
                      <a:r>
                        <a:rPr lang="en" sz="1000" b="1">
                          <a:solidFill>
                            <a:schemeClr val="lt1"/>
                          </a:solidFill>
                        </a:rPr>
                        <a:t>Focus</a:t>
                      </a:r>
                      <a:endParaRPr sz="1000" b="1">
                        <a:solidFill>
                          <a:schemeClr val="l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124D6C"/>
                    </a:solidFill>
                  </a:tcPr>
                </a:tc>
                <a:tc>
                  <a:txBody>
                    <a:bodyPr/>
                    <a:lstStyle/>
                    <a:p>
                      <a:pPr marL="0" lvl="0" indent="0" algn="l" rtl="0">
                        <a:lnSpc>
                          <a:spcPct val="150000"/>
                        </a:lnSpc>
                        <a:spcBef>
                          <a:spcPts val="0"/>
                        </a:spcBef>
                        <a:spcAft>
                          <a:spcPts val="0"/>
                        </a:spcAft>
                        <a:buNone/>
                      </a:pPr>
                      <a:r>
                        <a:rPr lang="en" sz="1000">
                          <a:solidFill>
                            <a:srgbClr val="1B1B1B"/>
                          </a:solidFill>
                        </a:rPr>
                        <a:t>Service levels, outputs, and quality (for example: “99% uptime”)</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tc>
                  <a:txBody>
                    <a:bodyPr/>
                    <a:lstStyle/>
                    <a:p>
                      <a:pPr marL="0" lvl="0" indent="0" algn="l" rtl="0">
                        <a:lnSpc>
                          <a:spcPct val="150000"/>
                        </a:lnSpc>
                        <a:spcBef>
                          <a:spcPts val="0"/>
                        </a:spcBef>
                        <a:spcAft>
                          <a:spcPts val="0"/>
                        </a:spcAft>
                        <a:buNone/>
                      </a:pPr>
                      <a:r>
                        <a:rPr lang="en" sz="1000">
                          <a:solidFill>
                            <a:srgbClr val="1B1B1B"/>
                          </a:solidFill>
                        </a:rPr>
                        <a:t>Strategic impact and long-term results (for example “reduced failure rate”)</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extLst>
                  <a:ext uri="{0D108BD9-81ED-4DB2-BD59-A6C34878D82A}">
                    <a16:rowId xmlns:a16="http://schemas.microsoft.com/office/drawing/2014/main" val="10002"/>
                  </a:ext>
                </a:extLst>
              </a:tr>
              <a:tr h="657725">
                <a:tc>
                  <a:txBody>
                    <a:bodyPr/>
                    <a:lstStyle/>
                    <a:p>
                      <a:pPr marL="0" lvl="0" indent="0" algn="l" rtl="0">
                        <a:lnSpc>
                          <a:spcPct val="150000"/>
                        </a:lnSpc>
                        <a:spcBef>
                          <a:spcPts val="0"/>
                        </a:spcBef>
                        <a:spcAft>
                          <a:spcPts val="0"/>
                        </a:spcAft>
                        <a:buNone/>
                      </a:pPr>
                      <a:r>
                        <a:rPr lang="en" sz="1000" b="1">
                          <a:solidFill>
                            <a:schemeClr val="lt1"/>
                          </a:solidFill>
                        </a:rPr>
                        <a:t>Mechanism</a:t>
                      </a:r>
                      <a:endParaRPr sz="1000" b="1">
                        <a:solidFill>
                          <a:schemeClr val="l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124D6C"/>
                    </a:solidFill>
                  </a:tcPr>
                </a:tc>
                <a:tc>
                  <a:txBody>
                    <a:bodyPr/>
                    <a:lstStyle/>
                    <a:p>
                      <a:pPr marL="0" lvl="0" indent="0" algn="l" rtl="0">
                        <a:lnSpc>
                          <a:spcPct val="150000"/>
                        </a:lnSpc>
                        <a:spcBef>
                          <a:spcPts val="0"/>
                        </a:spcBef>
                        <a:spcAft>
                          <a:spcPts val="0"/>
                        </a:spcAft>
                        <a:buNone/>
                      </a:pPr>
                      <a:r>
                        <a:rPr lang="en" sz="1000">
                          <a:solidFill>
                            <a:srgbClr val="1B1B1B"/>
                          </a:solidFill>
                        </a:rPr>
                        <a:t>Uses Performance Work Statements (PWS) and Quality Assurance Surveillance Plans (QASP)</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en" sz="1000">
                          <a:solidFill>
                            <a:srgbClr val="1B1B1B"/>
                          </a:solidFill>
                        </a:rPr>
                        <a:t>Risk-sharing, shared responsibility; payment upon outcome delivery</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657725">
                <a:tc>
                  <a:txBody>
                    <a:bodyPr/>
                    <a:lstStyle/>
                    <a:p>
                      <a:pPr marL="0" lvl="0" indent="0" algn="l" rtl="0">
                        <a:lnSpc>
                          <a:spcPct val="150000"/>
                        </a:lnSpc>
                        <a:spcBef>
                          <a:spcPts val="0"/>
                        </a:spcBef>
                        <a:spcAft>
                          <a:spcPts val="0"/>
                        </a:spcAft>
                        <a:buNone/>
                      </a:pPr>
                      <a:r>
                        <a:rPr lang="en" sz="1000" b="1">
                          <a:solidFill>
                            <a:schemeClr val="lt1"/>
                          </a:solidFill>
                        </a:rPr>
                        <a:t>Goal</a:t>
                      </a:r>
                      <a:endParaRPr sz="1000" b="1">
                        <a:solidFill>
                          <a:schemeClr val="l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124D6C"/>
                    </a:solidFill>
                  </a:tcPr>
                </a:tc>
                <a:tc>
                  <a:txBody>
                    <a:bodyPr/>
                    <a:lstStyle/>
                    <a:p>
                      <a:pPr marL="0" lvl="0" indent="0" algn="l" rtl="0">
                        <a:lnSpc>
                          <a:spcPct val="150000"/>
                        </a:lnSpc>
                        <a:spcBef>
                          <a:spcPts val="0"/>
                        </a:spcBef>
                        <a:spcAft>
                          <a:spcPts val="0"/>
                        </a:spcAft>
                        <a:buNone/>
                      </a:pPr>
                      <a:r>
                        <a:rPr lang="en" sz="1000">
                          <a:solidFill>
                            <a:srgbClr val="1B1B1B"/>
                          </a:solidFill>
                        </a:rPr>
                        <a:t>Efficiency, accountability, and flexibility for contractors to innovate (often fixed-priced)</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tc>
                  <a:txBody>
                    <a:bodyPr/>
                    <a:lstStyle/>
                    <a:p>
                      <a:pPr marL="0" lvl="0" indent="0" algn="l" rtl="0">
                        <a:lnSpc>
                          <a:spcPct val="150000"/>
                        </a:lnSpc>
                        <a:spcBef>
                          <a:spcPts val="0"/>
                        </a:spcBef>
                        <a:spcAft>
                          <a:spcPts val="0"/>
                        </a:spcAft>
                        <a:buNone/>
                      </a:pPr>
                      <a:r>
                        <a:rPr lang="en" sz="1000">
                          <a:solidFill>
                            <a:srgbClr val="1B1B1B"/>
                          </a:solidFill>
                        </a:rPr>
                        <a:t>Aligns vendor profits with the customer’s success and total value creation</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extLst>
                  <a:ext uri="{0D108BD9-81ED-4DB2-BD59-A6C34878D82A}">
                    <a16:rowId xmlns:a16="http://schemas.microsoft.com/office/drawing/2014/main" val="10004"/>
                  </a:ext>
                </a:extLst>
              </a:tr>
              <a:tr h="657725">
                <a:tc>
                  <a:txBody>
                    <a:bodyPr/>
                    <a:lstStyle/>
                    <a:p>
                      <a:pPr marL="0" lvl="0" indent="0" algn="l" rtl="0">
                        <a:lnSpc>
                          <a:spcPct val="150000"/>
                        </a:lnSpc>
                        <a:spcBef>
                          <a:spcPts val="0"/>
                        </a:spcBef>
                        <a:spcAft>
                          <a:spcPts val="0"/>
                        </a:spcAft>
                        <a:buNone/>
                      </a:pPr>
                      <a:r>
                        <a:rPr lang="en" sz="1000" b="1">
                          <a:solidFill>
                            <a:schemeClr val="lt1"/>
                          </a:solidFill>
                        </a:rPr>
                        <a:t>Context</a:t>
                      </a:r>
                      <a:endParaRPr sz="1000" b="1">
                        <a:solidFill>
                          <a:schemeClr val="l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124D6C"/>
                    </a:solidFill>
                  </a:tcPr>
                </a:tc>
                <a:tc>
                  <a:txBody>
                    <a:bodyPr/>
                    <a:lstStyle/>
                    <a:p>
                      <a:pPr marL="0" lvl="0" indent="0" algn="l" rtl="0">
                        <a:lnSpc>
                          <a:spcPct val="150000"/>
                        </a:lnSpc>
                        <a:spcBef>
                          <a:spcPts val="0"/>
                        </a:spcBef>
                        <a:spcAft>
                          <a:spcPts val="0"/>
                        </a:spcAft>
                        <a:buNone/>
                      </a:pPr>
                      <a:r>
                        <a:rPr lang="en" sz="1000">
                          <a:solidFill>
                            <a:srgbClr val="1B1B1B"/>
                          </a:solidFill>
                        </a:rPr>
                        <a:t>Heavily used in government services (PBSA)</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tc>
                  <a:txBody>
                    <a:bodyPr/>
                    <a:lstStyle/>
                    <a:p>
                      <a:pPr marL="0" lvl="0" indent="0" algn="l" rtl="0">
                        <a:lnSpc>
                          <a:spcPct val="150000"/>
                        </a:lnSpc>
                        <a:spcBef>
                          <a:spcPts val="0"/>
                        </a:spcBef>
                        <a:spcAft>
                          <a:spcPts val="0"/>
                        </a:spcAft>
                        <a:buNone/>
                      </a:pPr>
                      <a:r>
                        <a:rPr lang="en" sz="1000" dirty="0">
                          <a:solidFill>
                            <a:srgbClr val="1B1B1B"/>
                          </a:solidFill>
                        </a:rPr>
                        <a:t>Used for complex, high-value contracts where ultimate result is critical</a:t>
                      </a:r>
                      <a:endParaRPr sz="1000" dirty="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458" name="Google Shape;458;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55"/>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Understand </a:t>
            </a:r>
            <a:r>
              <a:rPr lang="en">
                <a:solidFill>
                  <a:srgbClr val="F0F0F0"/>
                </a:solidFill>
              </a:rPr>
              <a:t>what </a:t>
            </a:r>
            <a:r>
              <a:rPr lang="en"/>
              <a:t>you </a:t>
            </a:r>
            <a:br>
              <a:rPr lang="en"/>
            </a:br>
            <a:r>
              <a:rPr lang="en"/>
              <a:t>are buying and </a:t>
            </a:r>
            <a:r>
              <a:rPr lang="en">
                <a:solidFill>
                  <a:schemeClr val="lt1"/>
                </a:solidFill>
              </a:rPr>
              <a:t>why</a:t>
            </a:r>
            <a:endParaRPr>
              <a:solidFill>
                <a:schemeClr val="lt1"/>
              </a:solidFill>
            </a:endParaRPr>
          </a:p>
          <a:p>
            <a:pPr marL="0" lvl="0" indent="0" algn="ctr" rtl="0">
              <a:spcBef>
                <a:spcPts val="0"/>
              </a:spcBef>
              <a:spcAft>
                <a:spcPts val="0"/>
              </a:spcAft>
              <a:buNone/>
            </a:pPr>
            <a:endParaRPr/>
          </a:p>
        </p:txBody>
      </p:sp>
      <p:sp>
        <p:nvSpPr>
          <p:cNvPr id="464" name="Google Shape;464;p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56"/>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5 Ways to Write Better Requirements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70" name="Google Shape;470;p56"/>
          <p:cNvSpPr txBox="1">
            <a:spLocks noGrp="1"/>
          </p:cNvSpPr>
          <p:nvPr>
            <p:ph type="body" idx="1"/>
          </p:nvPr>
        </p:nvSpPr>
        <p:spPr>
          <a:xfrm>
            <a:off x="644625" y="661300"/>
            <a:ext cx="2369700" cy="2063700"/>
          </a:xfrm>
          <a:prstGeom prst="rect">
            <a:avLst/>
          </a:prstGeom>
        </p:spPr>
        <p:txBody>
          <a:bodyPr spcFirstLastPara="1" wrap="square" lIns="62675" tIns="274300" rIns="62675" bIns="62675" anchor="t" anchorCtr="0">
            <a:noAutofit/>
          </a:bodyPr>
          <a:lstStyle/>
          <a:p>
            <a:pPr marL="374904" marR="0" lvl="0" indent="-374904" algn="l" rtl="0">
              <a:spcBef>
                <a:spcPts val="0"/>
              </a:spcBef>
              <a:spcAft>
                <a:spcPts val="0"/>
              </a:spcAft>
              <a:buNone/>
            </a:pPr>
            <a:r>
              <a:rPr lang="en" sz="5771" b="1">
                <a:solidFill>
                  <a:srgbClr val="01528E"/>
                </a:solidFill>
              </a:rPr>
              <a:t>1</a:t>
            </a:r>
            <a:r>
              <a:rPr lang="en" sz="4071" b="1">
                <a:solidFill>
                  <a:schemeClr val="accent6"/>
                </a:solidFill>
              </a:rPr>
              <a:t>………</a:t>
            </a:r>
            <a:br>
              <a:rPr lang="en" sz="5771" b="1">
                <a:solidFill>
                  <a:schemeClr val="accent6"/>
                </a:solidFill>
              </a:rPr>
            </a:br>
            <a:r>
              <a:rPr lang="en" sz="1371">
                <a:solidFill>
                  <a:srgbClr val="595959"/>
                </a:solidFill>
              </a:rPr>
              <a:t>Understand the</a:t>
            </a:r>
            <a:br>
              <a:rPr lang="en" sz="1371">
                <a:solidFill>
                  <a:srgbClr val="595959"/>
                </a:solidFill>
              </a:rPr>
            </a:br>
            <a:r>
              <a:rPr lang="en" sz="1371">
                <a:solidFill>
                  <a:srgbClr val="595959"/>
                </a:solidFill>
              </a:rPr>
              <a:t>“What” and the “Why” - not just “How” you’re buying</a:t>
            </a:r>
            <a:endParaRPr sz="1371">
              <a:solidFill>
                <a:srgbClr val="595959"/>
              </a:solidFill>
            </a:endParaRPr>
          </a:p>
          <a:p>
            <a:pPr marL="313484" lvl="0" indent="0" algn="l" rtl="0">
              <a:spcBef>
                <a:spcPts val="0"/>
              </a:spcBef>
              <a:spcAft>
                <a:spcPts val="0"/>
              </a:spcAft>
              <a:buNone/>
            </a:pPr>
            <a:endParaRPr sz="754"/>
          </a:p>
        </p:txBody>
      </p:sp>
      <p:sp>
        <p:nvSpPr>
          <p:cNvPr id="471" name="Google Shape;471;p56"/>
          <p:cNvSpPr txBox="1">
            <a:spLocks noGrp="1"/>
          </p:cNvSpPr>
          <p:nvPr>
            <p:ph type="body" idx="1"/>
          </p:nvPr>
        </p:nvSpPr>
        <p:spPr>
          <a:xfrm>
            <a:off x="3144725" y="653627"/>
            <a:ext cx="2273100" cy="1859400"/>
          </a:xfrm>
          <a:prstGeom prst="rect">
            <a:avLst/>
          </a:prstGeom>
        </p:spPr>
        <p:txBody>
          <a:bodyPr spcFirstLastPara="1" wrap="square" lIns="62675" tIns="274300" rIns="62675" bIns="62675" anchor="t" anchorCtr="0">
            <a:noAutofit/>
          </a:bodyPr>
          <a:lstStyle/>
          <a:p>
            <a:pPr marL="374904" marR="0" lvl="0" indent="-374904" algn="l" rtl="0">
              <a:spcBef>
                <a:spcPts val="0"/>
              </a:spcBef>
              <a:spcAft>
                <a:spcPts val="0"/>
              </a:spcAft>
              <a:buNone/>
            </a:pPr>
            <a:r>
              <a:rPr lang="en" sz="5771" b="1" dirty="0">
                <a:solidFill>
                  <a:srgbClr val="01528E"/>
                </a:solidFill>
              </a:rPr>
              <a:t>2</a:t>
            </a:r>
            <a:r>
              <a:rPr lang="en" sz="4071" b="1" dirty="0">
                <a:solidFill>
                  <a:schemeClr val="accent6"/>
                </a:solidFill>
              </a:rPr>
              <a:t>………</a:t>
            </a:r>
            <a:br>
              <a:rPr lang="en" sz="5771" b="1" dirty="0">
                <a:solidFill>
                  <a:schemeClr val="accent6"/>
                </a:solidFill>
              </a:rPr>
            </a:br>
            <a:r>
              <a:rPr lang="en" sz="1371" dirty="0">
                <a:solidFill>
                  <a:srgbClr val="595959"/>
                </a:solidFill>
              </a:rPr>
              <a:t>Frame the Scope to ensure high-level clarity of your needs</a:t>
            </a:r>
            <a:endParaRPr sz="1371" dirty="0">
              <a:solidFill>
                <a:srgbClr val="595959"/>
              </a:solidFill>
            </a:endParaRPr>
          </a:p>
          <a:p>
            <a:pPr marL="313484" lvl="0" indent="0" algn="l" rtl="0">
              <a:spcBef>
                <a:spcPts val="0"/>
              </a:spcBef>
              <a:spcAft>
                <a:spcPts val="0"/>
              </a:spcAft>
              <a:buNone/>
            </a:pPr>
            <a:endParaRPr sz="754" dirty="0"/>
          </a:p>
        </p:txBody>
      </p:sp>
      <p:sp>
        <p:nvSpPr>
          <p:cNvPr id="472" name="Google Shape;472;p56"/>
          <p:cNvSpPr txBox="1">
            <a:spLocks noGrp="1"/>
          </p:cNvSpPr>
          <p:nvPr>
            <p:ph type="body" idx="1"/>
          </p:nvPr>
        </p:nvSpPr>
        <p:spPr>
          <a:xfrm>
            <a:off x="5799450" y="653627"/>
            <a:ext cx="2273100" cy="1942200"/>
          </a:xfrm>
          <a:prstGeom prst="rect">
            <a:avLst/>
          </a:prstGeom>
        </p:spPr>
        <p:txBody>
          <a:bodyPr spcFirstLastPara="1" wrap="square" lIns="62675" tIns="274300" rIns="62675" bIns="62675" anchor="t" anchorCtr="0">
            <a:noAutofit/>
          </a:bodyPr>
          <a:lstStyle/>
          <a:p>
            <a:pPr marL="374904" marR="0" lvl="0" indent="-374904" algn="l" rtl="0">
              <a:spcBef>
                <a:spcPts val="0"/>
              </a:spcBef>
              <a:spcAft>
                <a:spcPts val="0"/>
              </a:spcAft>
              <a:buNone/>
            </a:pPr>
            <a:r>
              <a:rPr lang="en" sz="5771" b="1" dirty="0">
                <a:solidFill>
                  <a:srgbClr val="01528E"/>
                </a:solidFill>
              </a:rPr>
              <a:t>3</a:t>
            </a:r>
            <a:r>
              <a:rPr lang="en" sz="4071" b="1" dirty="0">
                <a:solidFill>
                  <a:schemeClr val="accent6"/>
                </a:solidFill>
              </a:rPr>
              <a:t>………</a:t>
            </a:r>
            <a:br>
              <a:rPr lang="en" sz="5771" b="1" dirty="0">
                <a:solidFill>
                  <a:schemeClr val="accent6"/>
                </a:solidFill>
              </a:rPr>
            </a:br>
            <a:r>
              <a:rPr lang="en" sz="1371" dirty="0">
                <a:solidFill>
                  <a:srgbClr val="595959"/>
                </a:solidFill>
              </a:rPr>
              <a:t>Document and define your expected results for each task area</a:t>
            </a:r>
            <a:endParaRPr sz="1371" dirty="0">
              <a:solidFill>
                <a:srgbClr val="595959"/>
              </a:solidFill>
            </a:endParaRPr>
          </a:p>
          <a:p>
            <a:pPr marL="313484" lvl="0" indent="0" algn="l" rtl="0">
              <a:spcBef>
                <a:spcPts val="0"/>
              </a:spcBef>
              <a:spcAft>
                <a:spcPts val="0"/>
              </a:spcAft>
              <a:buNone/>
            </a:pPr>
            <a:endParaRPr sz="754" dirty="0"/>
          </a:p>
        </p:txBody>
      </p:sp>
      <p:sp>
        <p:nvSpPr>
          <p:cNvPr id="473" name="Google Shape;473;p56"/>
          <p:cNvSpPr txBox="1">
            <a:spLocks noGrp="1"/>
          </p:cNvSpPr>
          <p:nvPr>
            <p:ph type="body" idx="1"/>
          </p:nvPr>
        </p:nvSpPr>
        <p:spPr>
          <a:xfrm>
            <a:off x="1926688" y="2367714"/>
            <a:ext cx="2273100" cy="2100900"/>
          </a:xfrm>
          <a:prstGeom prst="rect">
            <a:avLst/>
          </a:prstGeom>
        </p:spPr>
        <p:txBody>
          <a:bodyPr spcFirstLastPara="1" wrap="square" lIns="62675" tIns="274300" rIns="62675" bIns="62675" anchor="t" anchorCtr="0">
            <a:noAutofit/>
          </a:bodyPr>
          <a:lstStyle/>
          <a:p>
            <a:pPr marL="374904" marR="0" lvl="0" indent="-374904" algn="l" rtl="0">
              <a:spcBef>
                <a:spcPts val="0"/>
              </a:spcBef>
              <a:spcAft>
                <a:spcPts val="0"/>
              </a:spcAft>
              <a:buNone/>
            </a:pPr>
            <a:r>
              <a:rPr lang="en" sz="5771" b="1">
                <a:solidFill>
                  <a:srgbClr val="01528E"/>
                </a:solidFill>
              </a:rPr>
              <a:t>4</a:t>
            </a:r>
            <a:r>
              <a:rPr lang="en" sz="4071" b="1">
                <a:solidFill>
                  <a:schemeClr val="accent6"/>
                </a:solidFill>
              </a:rPr>
              <a:t>………</a:t>
            </a:r>
            <a:br>
              <a:rPr lang="en" sz="5771" b="1">
                <a:solidFill>
                  <a:schemeClr val="accent6"/>
                </a:solidFill>
              </a:rPr>
            </a:br>
            <a:r>
              <a:rPr lang="en" sz="1371">
                <a:solidFill>
                  <a:schemeClr val="dk2"/>
                </a:solidFill>
              </a:rPr>
              <a:t>Use Action, Result, Context (ARC) method to turn results into requirements</a:t>
            </a:r>
            <a:endParaRPr sz="1371">
              <a:solidFill>
                <a:srgbClr val="595959"/>
              </a:solidFill>
            </a:endParaRPr>
          </a:p>
          <a:p>
            <a:pPr marL="313484" lvl="0" indent="0" algn="l" rtl="0">
              <a:spcBef>
                <a:spcPts val="0"/>
              </a:spcBef>
              <a:spcAft>
                <a:spcPts val="0"/>
              </a:spcAft>
              <a:buNone/>
            </a:pPr>
            <a:endParaRPr sz="754"/>
          </a:p>
        </p:txBody>
      </p:sp>
      <p:sp>
        <p:nvSpPr>
          <p:cNvPr id="474" name="Google Shape;474;p56"/>
          <p:cNvSpPr txBox="1">
            <a:spLocks noGrp="1"/>
          </p:cNvSpPr>
          <p:nvPr>
            <p:ph type="body" idx="1"/>
          </p:nvPr>
        </p:nvSpPr>
        <p:spPr>
          <a:xfrm>
            <a:off x="4714181" y="2360870"/>
            <a:ext cx="2273100" cy="2100900"/>
          </a:xfrm>
          <a:prstGeom prst="rect">
            <a:avLst/>
          </a:prstGeom>
        </p:spPr>
        <p:txBody>
          <a:bodyPr spcFirstLastPara="1" wrap="square" lIns="62675" tIns="274300" rIns="62675" bIns="62675" anchor="t" anchorCtr="0">
            <a:noAutofit/>
          </a:bodyPr>
          <a:lstStyle/>
          <a:p>
            <a:pPr marL="374904" marR="0" lvl="0" indent="-374904" algn="l" rtl="0">
              <a:spcBef>
                <a:spcPts val="0"/>
              </a:spcBef>
              <a:spcAft>
                <a:spcPts val="0"/>
              </a:spcAft>
              <a:buNone/>
            </a:pPr>
            <a:r>
              <a:rPr lang="en" sz="5771" b="1">
                <a:solidFill>
                  <a:srgbClr val="01528E"/>
                </a:solidFill>
              </a:rPr>
              <a:t>5</a:t>
            </a:r>
            <a:r>
              <a:rPr lang="en" sz="4071" b="1">
                <a:solidFill>
                  <a:schemeClr val="accent6"/>
                </a:solidFill>
              </a:rPr>
              <a:t>………</a:t>
            </a:r>
            <a:br>
              <a:rPr lang="en" sz="5771" b="1">
                <a:solidFill>
                  <a:schemeClr val="accent6"/>
                </a:solidFill>
              </a:rPr>
            </a:br>
            <a:r>
              <a:rPr lang="en" sz="1371">
                <a:solidFill>
                  <a:schemeClr val="dk2"/>
                </a:solidFill>
              </a:rPr>
              <a:t>Establish performance standards for every requirement to ensure transparency and accountability</a:t>
            </a:r>
            <a:endParaRPr sz="754"/>
          </a:p>
        </p:txBody>
      </p:sp>
      <p:sp>
        <p:nvSpPr>
          <p:cNvPr id="475" name="Google Shape;475;p5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57"/>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Mission and Vision</a:t>
            </a:r>
            <a:endParaRPr/>
          </a:p>
          <a:p>
            <a:pPr marL="0" lvl="0" indent="0" algn="l" rtl="0">
              <a:spcBef>
                <a:spcPts val="0"/>
              </a:spcBef>
              <a:spcAft>
                <a:spcPts val="0"/>
              </a:spcAft>
              <a:buNone/>
            </a:pPr>
            <a:endParaRPr/>
          </a:p>
        </p:txBody>
      </p:sp>
      <p:sp>
        <p:nvSpPr>
          <p:cNvPr id="481" name="Google Shape;481;p57"/>
          <p:cNvSpPr txBox="1">
            <a:spLocks noGrp="1"/>
          </p:cNvSpPr>
          <p:nvPr>
            <p:ph type="body" idx="1"/>
          </p:nvPr>
        </p:nvSpPr>
        <p:spPr>
          <a:xfrm>
            <a:off x="644625" y="851800"/>
            <a:ext cx="3461400" cy="32565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a:t>The requirement to tie federal government acquisitions to their mission is established in the Federal Acquisition Regulation (FAR) Part 7, Subpart 7.1 (Acquisition Planning).</a:t>
            </a:r>
            <a:br>
              <a:rPr lang="en"/>
            </a:br>
            <a:endParaRPr/>
          </a:p>
          <a:p>
            <a:pPr marL="457200" lvl="0" indent="-311150" algn="l" rtl="0">
              <a:spcBef>
                <a:spcPts val="0"/>
              </a:spcBef>
              <a:spcAft>
                <a:spcPts val="0"/>
              </a:spcAft>
              <a:buSzPts val="1300"/>
              <a:buChar char="●"/>
            </a:pPr>
            <a:r>
              <a:rPr lang="en"/>
              <a:t>Specifically FAR 7.102 Policy, which states that acquisition planning must be done to ensure the Government meets the needs in the most effective, economical, and timely manner.</a:t>
            </a:r>
            <a:endParaRPr/>
          </a:p>
        </p:txBody>
      </p:sp>
      <p:pic>
        <p:nvPicPr>
          <p:cNvPr id="482" name="Google Shape;482;p57" descr="image of the agency mission and vision: define requirements. Acquisition planning. solicitation and award. contract admin. evauation and reqoed. closeout." title="NEW COLOR - CoE agency mission and vision graphic.png"/>
          <p:cNvPicPr preferRelativeResize="0"/>
          <p:nvPr/>
        </p:nvPicPr>
        <p:blipFill rotWithShape="1">
          <a:blip r:embed="rId3">
            <a:alphaModFix/>
          </a:blip>
          <a:srcRect l="12423" t="12350" r="12423"/>
          <a:stretch/>
        </p:blipFill>
        <p:spPr>
          <a:xfrm>
            <a:off x="4033400" y="363888"/>
            <a:ext cx="4721725" cy="4232325"/>
          </a:xfrm>
          <a:prstGeom prst="rect">
            <a:avLst/>
          </a:prstGeom>
          <a:noFill/>
          <a:ln>
            <a:noFill/>
          </a:ln>
        </p:spPr>
      </p:pic>
      <p:sp>
        <p:nvSpPr>
          <p:cNvPr id="483" name="Google Shape;483;p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58"/>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Frame the scope</a:t>
            </a:r>
            <a:endParaRPr/>
          </a:p>
          <a:p>
            <a:pPr marL="0" lvl="0" indent="0" algn="ctr" rtl="0">
              <a:spcBef>
                <a:spcPts val="0"/>
              </a:spcBef>
              <a:spcAft>
                <a:spcPts val="0"/>
              </a:spcAft>
              <a:buNone/>
            </a:pPr>
            <a:endParaRPr/>
          </a:p>
        </p:txBody>
      </p:sp>
      <p:sp>
        <p:nvSpPr>
          <p:cNvPr id="489" name="Google Shape;489;p5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59"/>
          <p:cNvSpPr txBox="1">
            <a:spLocks noGrp="1"/>
          </p:cNvSpPr>
          <p:nvPr>
            <p:ph type="title"/>
          </p:nvPr>
        </p:nvSpPr>
        <p:spPr>
          <a:xfrm>
            <a:off x="311700" y="279100"/>
            <a:ext cx="4869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goes into building a house?</a:t>
            </a:r>
            <a:endParaRPr/>
          </a:p>
          <a:p>
            <a:pPr marL="0" lvl="0" indent="0" algn="l" rtl="0">
              <a:spcBef>
                <a:spcPts val="0"/>
              </a:spcBef>
              <a:spcAft>
                <a:spcPts val="0"/>
              </a:spcAft>
              <a:buNone/>
            </a:pPr>
            <a:endParaRPr/>
          </a:p>
        </p:txBody>
      </p:sp>
      <p:sp>
        <p:nvSpPr>
          <p:cNvPr id="495" name="Google Shape;495;p59"/>
          <p:cNvSpPr txBox="1">
            <a:spLocks noGrp="1"/>
          </p:cNvSpPr>
          <p:nvPr>
            <p:ph type="body" idx="1"/>
          </p:nvPr>
        </p:nvSpPr>
        <p:spPr>
          <a:xfrm>
            <a:off x="644625" y="851800"/>
            <a:ext cx="4146900" cy="34479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Char char="●"/>
            </a:pPr>
            <a:r>
              <a:rPr lang="en"/>
              <a:t>Design</a:t>
            </a:r>
            <a:endParaRPr/>
          </a:p>
          <a:p>
            <a:pPr marL="457200" lvl="0" indent="-311150" algn="l" rtl="0">
              <a:lnSpc>
                <a:spcPct val="115000"/>
              </a:lnSpc>
              <a:spcBef>
                <a:spcPts val="0"/>
              </a:spcBef>
              <a:spcAft>
                <a:spcPts val="0"/>
              </a:spcAft>
              <a:buSzPts val="1300"/>
              <a:buChar char="●"/>
            </a:pPr>
            <a:r>
              <a:rPr lang="en"/>
              <a:t>Administration/Permitting</a:t>
            </a:r>
            <a:endParaRPr/>
          </a:p>
          <a:p>
            <a:pPr marL="457200" lvl="0" indent="-311150" algn="l" rtl="0">
              <a:lnSpc>
                <a:spcPct val="115000"/>
              </a:lnSpc>
              <a:spcBef>
                <a:spcPts val="0"/>
              </a:spcBef>
              <a:spcAft>
                <a:spcPts val="0"/>
              </a:spcAft>
              <a:buSzPts val="1300"/>
              <a:buChar char="●"/>
            </a:pPr>
            <a:r>
              <a:rPr lang="en"/>
              <a:t>Foundation</a:t>
            </a:r>
            <a:endParaRPr/>
          </a:p>
          <a:p>
            <a:pPr marL="457200" lvl="0" indent="-311150" algn="l" rtl="0">
              <a:lnSpc>
                <a:spcPct val="115000"/>
              </a:lnSpc>
              <a:spcBef>
                <a:spcPts val="0"/>
              </a:spcBef>
              <a:spcAft>
                <a:spcPts val="0"/>
              </a:spcAft>
              <a:buSzPts val="1300"/>
              <a:buChar char="●"/>
            </a:pPr>
            <a:r>
              <a:rPr lang="en"/>
              <a:t>Framing</a:t>
            </a:r>
            <a:endParaRPr/>
          </a:p>
          <a:p>
            <a:pPr marL="457200" lvl="0" indent="-311150" algn="l" rtl="0">
              <a:lnSpc>
                <a:spcPct val="115000"/>
              </a:lnSpc>
              <a:spcBef>
                <a:spcPts val="0"/>
              </a:spcBef>
              <a:spcAft>
                <a:spcPts val="0"/>
              </a:spcAft>
              <a:buSzPts val="1300"/>
              <a:buChar char="●"/>
            </a:pPr>
            <a:r>
              <a:rPr lang="en"/>
              <a:t>Roofing</a:t>
            </a:r>
            <a:endParaRPr/>
          </a:p>
          <a:p>
            <a:pPr marL="457200" lvl="0" indent="-311150" algn="l" rtl="0">
              <a:lnSpc>
                <a:spcPct val="115000"/>
              </a:lnSpc>
              <a:spcBef>
                <a:spcPts val="0"/>
              </a:spcBef>
              <a:spcAft>
                <a:spcPts val="0"/>
              </a:spcAft>
              <a:buSzPts val="1300"/>
              <a:buChar char="●"/>
            </a:pPr>
            <a:r>
              <a:rPr lang="en"/>
              <a:t>Flooring</a:t>
            </a:r>
            <a:endParaRPr/>
          </a:p>
          <a:p>
            <a:pPr marL="457200" lvl="0" indent="-311150" algn="l" rtl="0">
              <a:lnSpc>
                <a:spcPct val="115000"/>
              </a:lnSpc>
              <a:spcBef>
                <a:spcPts val="0"/>
              </a:spcBef>
              <a:spcAft>
                <a:spcPts val="0"/>
              </a:spcAft>
              <a:buSzPts val="1300"/>
              <a:buChar char="●"/>
            </a:pPr>
            <a:r>
              <a:rPr lang="en"/>
              <a:t>Electrical</a:t>
            </a:r>
            <a:endParaRPr/>
          </a:p>
          <a:p>
            <a:pPr marL="457200" lvl="0" indent="-311150" algn="l" rtl="0">
              <a:lnSpc>
                <a:spcPct val="115000"/>
              </a:lnSpc>
              <a:spcBef>
                <a:spcPts val="0"/>
              </a:spcBef>
              <a:spcAft>
                <a:spcPts val="0"/>
              </a:spcAft>
              <a:buSzPts val="1300"/>
              <a:buChar char="●"/>
            </a:pPr>
            <a:r>
              <a:rPr lang="en"/>
              <a:t>Plumbing</a:t>
            </a:r>
            <a:endParaRPr/>
          </a:p>
          <a:p>
            <a:pPr marL="457200" lvl="0" indent="-311150" algn="l" rtl="0">
              <a:lnSpc>
                <a:spcPct val="115000"/>
              </a:lnSpc>
              <a:spcBef>
                <a:spcPts val="0"/>
              </a:spcBef>
              <a:spcAft>
                <a:spcPts val="0"/>
              </a:spcAft>
              <a:buSzPts val="1300"/>
              <a:buChar char="●"/>
            </a:pPr>
            <a:r>
              <a:rPr lang="en"/>
              <a:t>Drywall/Glass</a:t>
            </a:r>
            <a:endParaRPr/>
          </a:p>
          <a:p>
            <a:pPr marL="457200" lvl="0" indent="-311150" algn="l" rtl="0">
              <a:lnSpc>
                <a:spcPct val="115000"/>
              </a:lnSpc>
              <a:spcBef>
                <a:spcPts val="0"/>
              </a:spcBef>
              <a:spcAft>
                <a:spcPts val="0"/>
              </a:spcAft>
              <a:buSzPts val="1300"/>
              <a:buChar char="●"/>
            </a:pPr>
            <a:r>
              <a:rPr lang="en"/>
              <a:t>Painting</a:t>
            </a:r>
            <a:endParaRPr/>
          </a:p>
          <a:p>
            <a:pPr marL="457200" lvl="0" indent="-311150" algn="l" rtl="0">
              <a:lnSpc>
                <a:spcPct val="115000"/>
              </a:lnSpc>
              <a:spcBef>
                <a:spcPts val="0"/>
              </a:spcBef>
              <a:spcAft>
                <a:spcPts val="0"/>
              </a:spcAft>
              <a:buSzPts val="1300"/>
              <a:buChar char="●"/>
            </a:pPr>
            <a:r>
              <a:rPr lang="en"/>
              <a:t>Finishing</a:t>
            </a:r>
            <a:endParaRPr/>
          </a:p>
          <a:p>
            <a:pPr marL="457200" lvl="0" indent="-311150" algn="l" rtl="0">
              <a:lnSpc>
                <a:spcPct val="115000"/>
              </a:lnSpc>
              <a:spcBef>
                <a:spcPts val="0"/>
              </a:spcBef>
              <a:spcAft>
                <a:spcPts val="0"/>
              </a:spcAft>
              <a:buSzPts val="1300"/>
              <a:buChar char="●"/>
            </a:pPr>
            <a:r>
              <a:rPr lang="en"/>
              <a:t>Cabinetry/Appliance</a:t>
            </a:r>
            <a:endParaRPr/>
          </a:p>
          <a:p>
            <a:pPr marL="457200" lvl="0" indent="-311150" algn="l" rtl="0">
              <a:lnSpc>
                <a:spcPct val="115000"/>
              </a:lnSpc>
              <a:spcBef>
                <a:spcPts val="0"/>
              </a:spcBef>
              <a:spcAft>
                <a:spcPts val="0"/>
              </a:spcAft>
              <a:buSzPts val="1300"/>
              <a:buChar char="●"/>
            </a:pPr>
            <a:r>
              <a:rPr lang="en"/>
              <a:t>Landscaping</a:t>
            </a:r>
            <a:endParaRPr/>
          </a:p>
        </p:txBody>
      </p:sp>
      <p:pic>
        <p:nvPicPr>
          <p:cNvPr id="496" name="Google Shape;496;p59" descr="image of a staircase" title="AdobeStock_1705227422.jpeg"/>
          <p:cNvPicPr preferRelativeResize="0">
            <a:picLocks noGrp="1"/>
          </p:cNvPicPr>
          <p:nvPr>
            <p:ph type="pic" idx="2"/>
          </p:nvPr>
        </p:nvPicPr>
        <p:blipFill rotWithShape="1">
          <a:blip r:embed="rId3">
            <a:alphaModFix/>
          </a:blip>
          <a:srcRect l="23587" r="23587"/>
          <a:stretch/>
        </p:blipFill>
        <p:spPr>
          <a:xfrm>
            <a:off x="5263424" y="0"/>
            <a:ext cx="3880499" cy="5143500"/>
          </a:xfrm>
          <a:prstGeom prst="rect">
            <a:avLst/>
          </a:prstGeom>
        </p:spPr>
      </p:pic>
      <p:sp>
        <p:nvSpPr>
          <p:cNvPr id="497" name="Google Shape;497;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lt1"/>
                </a:solidFill>
              </a:rPr>
              <a:t>13</a:t>
            </a:fld>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60"/>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High Level Objectives (HLOs)</a:t>
            </a:r>
            <a:endParaRPr/>
          </a:p>
          <a:p>
            <a:pPr marL="0" lvl="0" indent="0" algn="l" rtl="0">
              <a:spcBef>
                <a:spcPts val="0"/>
              </a:spcBef>
              <a:spcAft>
                <a:spcPts val="0"/>
              </a:spcAft>
              <a:buNone/>
            </a:pPr>
            <a:endParaRPr/>
          </a:p>
        </p:txBody>
      </p:sp>
      <p:sp>
        <p:nvSpPr>
          <p:cNvPr id="503" name="Google Shape;503;p60"/>
          <p:cNvSpPr txBox="1">
            <a:spLocks noGrp="1"/>
          </p:cNvSpPr>
          <p:nvPr>
            <p:ph type="body" idx="1"/>
          </p:nvPr>
        </p:nvSpPr>
        <p:spPr>
          <a:xfrm>
            <a:off x="644625" y="851800"/>
            <a:ext cx="7993800" cy="332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High-Level Objectives (HLOs) </a:t>
            </a:r>
            <a:r>
              <a:rPr lang="en" b="1"/>
              <a:t>translate an organization's vision into clear, outcome-focused goals for each task area</a:t>
            </a:r>
            <a:r>
              <a:rPr lang="en"/>
              <a:t>. They define what the organization seeks to achieve and why it matters, providing direction for acquisition planning, performance management, and execution.</a:t>
            </a:r>
            <a:endParaRPr/>
          </a:p>
          <a:p>
            <a:pPr marL="0" lvl="0" indent="0" algn="l" rtl="0">
              <a:spcBef>
                <a:spcPts val="0"/>
              </a:spcBef>
              <a:spcAft>
                <a:spcPts val="0"/>
              </a:spcAft>
              <a:buNone/>
            </a:pPr>
            <a:endParaRPr/>
          </a:p>
          <a:p>
            <a:pPr marL="0" lvl="0" indent="0" algn="l" rtl="0">
              <a:spcBef>
                <a:spcPts val="0"/>
              </a:spcBef>
              <a:spcAft>
                <a:spcPts val="0"/>
              </a:spcAft>
              <a:buNone/>
            </a:pPr>
            <a:r>
              <a:rPr lang="en" b="1"/>
              <a:t>When developing HLOs, consider these guiding questions:</a:t>
            </a:r>
            <a:endParaRPr b="1"/>
          </a:p>
          <a:p>
            <a:pPr marL="457200" lvl="0" indent="-311150" algn="l" rtl="0">
              <a:spcBef>
                <a:spcPts val="0"/>
              </a:spcBef>
              <a:spcAft>
                <a:spcPts val="0"/>
              </a:spcAft>
              <a:buSzPts val="1300"/>
              <a:buChar char="●"/>
            </a:pPr>
            <a:r>
              <a:rPr lang="en"/>
              <a:t>Why are you doing this? (Purpose)</a:t>
            </a:r>
            <a:endParaRPr/>
          </a:p>
          <a:p>
            <a:pPr marL="457200" lvl="0" indent="-311150" algn="l" rtl="0">
              <a:spcBef>
                <a:spcPts val="0"/>
              </a:spcBef>
              <a:spcAft>
                <a:spcPts val="0"/>
              </a:spcAft>
              <a:buSzPts val="1300"/>
              <a:buChar char="●"/>
            </a:pPr>
            <a:r>
              <a:rPr lang="en"/>
              <a:t>Why is it important? (Significance)</a:t>
            </a:r>
            <a:endParaRPr/>
          </a:p>
          <a:p>
            <a:pPr marL="457200" lvl="0" indent="-311150" algn="l" rtl="0">
              <a:spcBef>
                <a:spcPts val="0"/>
              </a:spcBef>
              <a:spcAft>
                <a:spcPts val="0"/>
              </a:spcAft>
              <a:buSzPts val="1300"/>
              <a:buChar char="●"/>
            </a:pPr>
            <a:r>
              <a:rPr lang="en"/>
              <a:t>What positive outcome will it produce? (Expected benefit)</a:t>
            </a:r>
            <a:endParaRPr/>
          </a:p>
          <a:p>
            <a:pPr marL="457200" lvl="0" indent="-311150" algn="l" rtl="0">
              <a:spcBef>
                <a:spcPts val="0"/>
              </a:spcBef>
              <a:spcAft>
                <a:spcPts val="0"/>
              </a:spcAft>
              <a:buSzPts val="1300"/>
              <a:buChar char="●"/>
            </a:pPr>
            <a:r>
              <a:rPr lang="en"/>
              <a:t>What are you ultimately trying to achieve? (Desired future state)</a:t>
            </a:r>
            <a:endParaRPr/>
          </a:p>
          <a:p>
            <a:pPr marL="457200" lvl="0" indent="0" algn="l" rtl="0">
              <a:spcBef>
                <a:spcPts val="0"/>
              </a:spcBef>
              <a:spcAft>
                <a:spcPts val="0"/>
              </a:spcAft>
              <a:buNone/>
            </a:pPr>
            <a:endParaRPr/>
          </a:p>
          <a:p>
            <a:pPr marL="0" lvl="0" indent="0" algn="l" rtl="0">
              <a:spcBef>
                <a:spcPts val="0"/>
              </a:spcBef>
              <a:spcAft>
                <a:spcPts val="0"/>
              </a:spcAft>
              <a:buNone/>
            </a:pPr>
            <a:r>
              <a:rPr lang="en" b="1"/>
              <a:t>A well-written HLO should:</a:t>
            </a:r>
            <a:endParaRPr/>
          </a:p>
          <a:p>
            <a:pPr marL="457200" lvl="0" indent="-311150" algn="l" rtl="0">
              <a:spcBef>
                <a:spcPts val="0"/>
              </a:spcBef>
              <a:spcAft>
                <a:spcPts val="0"/>
              </a:spcAft>
              <a:buSzPts val="1300"/>
              <a:buChar char="●"/>
            </a:pPr>
            <a:r>
              <a:rPr lang="en"/>
              <a:t>Focus on outcomes rather than activities</a:t>
            </a:r>
            <a:endParaRPr/>
          </a:p>
          <a:p>
            <a:pPr marL="457200" lvl="0" indent="-311150" algn="l" rtl="0">
              <a:spcBef>
                <a:spcPts val="0"/>
              </a:spcBef>
              <a:spcAft>
                <a:spcPts val="0"/>
              </a:spcAft>
              <a:buSzPts val="1300"/>
              <a:buChar char="●"/>
            </a:pPr>
            <a:r>
              <a:rPr lang="en"/>
              <a:t>Be clear, measurable, and actionable</a:t>
            </a:r>
            <a:endParaRPr/>
          </a:p>
          <a:p>
            <a:pPr marL="457200" lvl="0" indent="-311150" algn="l" rtl="0">
              <a:spcBef>
                <a:spcPts val="0"/>
              </a:spcBef>
              <a:spcAft>
                <a:spcPts val="0"/>
              </a:spcAft>
              <a:buSzPts val="1300"/>
              <a:buChar char="●"/>
            </a:pPr>
            <a:r>
              <a:rPr lang="en"/>
              <a:t>Communicate the value and impact of the work</a:t>
            </a:r>
            <a:endParaRPr/>
          </a:p>
          <a:p>
            <a:pPr marL="457200" lvl="0" indent="-311150" algn="l" rtl="0">
              <a:spcBef>
                <a:spcPts val="0"/>
              </a:spcBef>
              <a:spcAft>
                <a:spcPts val="0"/>
              </a:spcAft>
              <a:buSzPts val="1300"/>
              <a:buChar char="●"/>
            </a:pPr>
            <a:r>
              <a:rPr lang="en"/>
              <a:t>Align task execution with organizational goals</a:t>
            </a:r>
            <a:endParaRPr/>
          </a:p>
          <a:p>
            <a:pPr marL="457200" lvl="0" indent="0" algn="l" rtl="0">
              <a:spcBef>
                <a:spcPts val="0"/>
              </a:spcBef>
              <a:spcAft>
                <a:spcPts val="0"/>
              </a:spcAft>
              <a:buNone/>
            </a:pPr>
            <a:endParaRPr/>
          </a:p>
          <a:p>
            <a:pPr marL="457200" lvl="0" indent="0" algn="l" rtl="0">
              <a:spcBef>
                <a:spcPts val="0"/>
              </a:spcBef>
              <a:spcAft>
                <a:spcPts val="0"/>
              </a:spcAft>
              <a:buNone/>
            </a:pPr>
            <a:endParaRPr/>
          </a:p>
        </p:txBody>
      </p:sp>
      <p:sp>
        <p:nvSpPr>
          <p:cNvPr id="504" name="Google Shape;504;p6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61"/>
          <p:cNvSpPr txBox="1">
            <a:spLocks noGrp="1"/>
          </p:cNvSpPr>
          <p:nvPr>
            <p:ph type="title"/>
          </p:nvPr>
        </p:nvSpPr>
        <p:spPr>
          <a:xfrm>
            <a:off x="549725" y="603925"/>
            <a:ext cx="7977300" cy="12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HLO template</a:t>
            </a:r>
            <a:endParaRPr/>
          </a:p>
          <a:p>
            <a:pPr marL="0" lvl="0" indent="0" algn="ctr" rtl="0">
              <a:spcBef>
                <a:spcPts val="0"/>
              </a:spcBef>
              <a:spcAft>
                <a:spcPts val="0"/>
              </a:spcAft>
              <a:buNone/>
            </a:pPr>
            <a:endParaRPr/>
          </a:p>
        </p:txBody>
      </p:sp>
      <p:sp>
        <p:nvSpPr>
          <p:cNvPr id="510" name="Google Shape;510;p61"/>
          <p:cNvSpPr txBox="1">
            <a:spLocks noGrp="1"/>
          </p:cNvSpPr>
          <p:nvPr>
            <p:ph type="title" idx="3"/>
          </p:nvPr>
        </p:nvSpPr>
        <p:spPr>
          <a:xfrm>
            <a:off x="799775" y="1634125"/>
            <a:ext cx="7608000" cy="216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t>For [</a:t>
            </a:r>
            <a:r>
              <a:rPr lang="en" sz="2400" b="1">
                <a:solidFill>
                  <a:srgbClr val="A3D9FF"/>
                </a:solidFill>
              </a:rPr>
              <a:t>Task Area</a:t>
            </a:r>
            <a:r>
              <a:rPr lang="en" sz="2400"/>
              <a:t>], [</a:t>
            </a:r>
            <a:r>
              <a:rPr lang="en" sz="2400" b="1">
                <a:solidFill>
                  <a:srgbClr val="A3D9FF"/>
                </a:solidFill>
              </a:rPr>
              <a:t>Organization</a:t>
            </a:r>
            <a:r>
              <a:rPr lang="en" sz="2400"/>
              <a:t>] seeks to </a:t>
            </a:r>
            <a:br>
              <a:rPr lang="en" sz="2400"/>
            </a:br>
            <a:r>
              <a:rPr lang="en" sz="2400"/>
              <a:t>[</a:t>
            </a:r>
            <a:r>
              <a:rPr lang="en" sz="2400" b="1">
                <a:solidFill>
                  <a:srgbClr val="A3D9FF"/>
                </a:solidFill>
              </a:rPr>
              <a:t>desired outcome</a:t>
            </a:r>
            <a:r>
              <a:rPr lang="en" sz="2400"/>
              <a:t>] by [</a:t>
            </a:r>
            <a:r>
              <a:rPr lang="en" sz="2400" b="1">
                <a:solidFill>
                  <a:srgbClr val="A3D9FF"/>
                </a:solidFill>
              </a:rPr>
              <a:t>approach or purpose</a:t>
            </a:r>
            <a:r>
              <a:rPr lang="en" sz="2400"/>
              <a:t>], resulting in [</a:t>
            </a:r>
            <a:r>
              <a:rPr lang="en" sz="2400" b="1">
                <a:solidFill>
                  <a:srgbClr val="A3D9FF"/>
                </a:solidFill>
              </a:rPr>
              <a:t>expected benefit</a:t>
            </a:r>
            <a:r>
              <a:rPr lang="en" sz="2400"/>
              <a:t>], while advancing [</a:t>
            </a:r>
            <a:r>
              <a:rPr lang="en" sz="2400" b="1">
                <a:solidFill>
                  <a:srgbClr val="A3D9FF"/>
                </a:solidFill>
              </a:rPr>
              <a:t>long-term aspiration</a:t>
            </a:r>
            <a:r>
              <a:rPr lang="en" sz="2400"/>
              <a:t>].</a:t>
            </a:r>
            <a:endParaRPr sz="2400"/>
          </a:p>
          <a:p>
            <a:pPr marL="0" lvl="0" indent="0" algn="ctr" rtl="0">
              <a:spcBef>
                <a:spcPts val="0"/>
              </a:spcBef>
              <a:spcAft>
                <a:spcPts val="0"/>
              </a:spcAft>
              <a:buNone/>
            </a:pPr>
            <a:endParaRPr>
              <a:solidFill>
                <a:srgbClr val="A3D9FF"/>
              </a:solidFill>
            </a:endParaRPr>
          </a:p>
        </p:txBody>
      </p:sp>
      <p:sp>
        <p:nvSpPr>
          <p:cNvPr id="511" name="Google Shape;511;p6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62"/>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Examples of a HLO</a:t>
            </a:r>
            <a:endParaRPr/>
          </a:p>
          <a:p>
            <a:pPr marL="0" lvl="0" indent="0" algn="l" rtl="0">
              <a:spcBef>
                <a:spcPts val="0"/>
              </a:spcBef>
              <a:spcAft>
                <a:spcPts val="0"/>
              </a:spcAft>
              <a:buNone/>
            </a:pPr>
            <a:endParaRPr/>
          </a:p>
        </p:txBody>
      </p:sp>
      <p:sp>
        <p:nvSpPr>
          <p:cNvPr id="517" name="Google Shape;517;p62"/>
          <p:cNvSpPr txBox="1">
            <a:spLocks noGrp="1"/>
          </p:cNvSpPr>
          <p:nvPr>
            <p:ph type="body" idx="1"/>
          </p:nvPr>
        </p:nvSpPr>
        <p:spPr>
          <a:xfrm>
            <a:off x="644625" y="851800"/>
            <a:ext cx="7322700" cy="35715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a:t>For </a:t>
            </a:r>
            <a:r>
              <a:rPr lang="en" b="1"/>
              <a:t>Media and Entertainment Relations</a:t>
            </a:r>
            <a:r>
              <a:rPr lang="en"/>
              <a:t>, NASA seeks to provide accurate and transparent representation of its work to promote positive media coverage and strengthen public understanding in a timely manners.</a:t>
            </a:r>
            <a:br>
              <a:rPr lang="en"/>
            </a:br>
            <a:endParaRPr/>
          </a:p>
          <a:p>
            <a:pPr marL="457200" lvl="0" indent="-311150" algn="l" rtl="0">
              <a:spcBef>
                <a:spcPts val="0"/>
              </a:spcBef>
              <a:spcAft>
                <a:spcPts val="0"/>
              </a:spcAft>
              <a:buSzPts val="1300"/>
              <a:buChar char="●"/>
            </a:pPr>
            <a:r>
              <a:rPr lang="en"/>
              <a:t>For </a:t>
            </a:r>
            <a:r>
              <a:rPr lang="en" b="1"/>
              <a:t>Data Analysis &amp; Modeling</a:t>
            </a:r>
            <a:r>
              <a:rPr lang="en"/>
              <a:t>, OAR seeks the highest scientific integrity in its data analysis and modeling to support OAR programs and EPA's mission. </a:t>
            </a:r>
            <a:br>
              <a:rPr lang="en"/>
            </a:br>
            <a:endParaRPr/>
          </a:p>
          <a:p>
            <a:pPr marL="457200" lvl="0" indent="-311150" algn="l" rtl="0">
              <a:spcBef>
                <a:spcPts val="0"/>
              </a:spcBef>
              <a:spcAft>
                <a:spcPts val="0"/>
              </a:spcAft>
              <a:buSzPts val="1300"/>
              <a:buChar char="●"/>
            </a:pPr>
            <a:r>
              <a:rPr lang="en"/>
              <a:t>For </a:t>
            </a:r>
            <a:r>
              <a:rPr lang="en" b="1"/>
              <a:t>Media and Entertainment Relations</a:t>
            </a:r>
            <a:r>
              <a:rPr lang="en"/>
              <a:t>, NASA seeks to transparently provide an accurate representation of NASA's work that earns positive media coverage in a timely manner.</a:t>
            </a:r>
            <a:br>
              <a:rPr lang="en"/>
            </a:br>
            <a:endParaRPr/>
          </a:p>
          <a:p>
            <a:pPr marL="457200" lvl="0" indent="-311150" algn="l" rtl="0">
              <a:spcBef>
                <a:spcPts val="0"/>
              </a:spcBef>
              <a:spcAft>
                <a:spcPts val="0"/>
              </a:spcAft>
              <a:buSzPts val="1300"/>
              <a:buChar char="●"/>
            </a:pPr>
            <a:r>
              <a:rPr lang="en"/>
              <a:t>For </a:t>
            </a:r>
            <a:r>
              <a:rPr lang="en" b="1"/>
              <a:t>Enterprise Service Desk Support</a:t>
            </a:r>
            <a:r>
              <a:rPr lang="en"/>
              <a:t>, USMS HQ OPS seeks timely resolution of issues; a one-stop shop for IT user support regardless of staff location or technology boundaries.</a:t>
            </a:r>
            <a:endParaRPr/>
          </a:p>
          <a:p>
            <a:pPr marL="457200" lvl="0" indent="0" algn="l" rtl="0">
              <a:spcBef>
                <a:spcPts val="0"/>
              </a:spcBef>
              <a:spcAft>
                <a:spcPts val="0"/>
              </a:spcAft>
              <a:buNone/>
            </a:pPr>
            <a:endParaRPr/>
          </a:p>
          <a:p>
            <a:pPr marL="457200" lvl="0" indent="0" algn="l" rtl="0">
              <a:spcBef>
                <a:spcPts val="0"/>
              </a:spcBef>
              <a:spcAft>
                <a:spcPts val="0"/>
              </a:spcAft>
              <a:buNone/>
            </a:pPr>
            <a:endParaRPr/>
          </a:p>
          <a:p>
            <a:pPr marL="457200" lvl="0" indent="0" algn="l" rtl="0">
              <a:spcBef>
                <a:spcPts val="0"/>
              </a:spcBef>
              <a:spcAft>
                <a:spcPts val="0"/>
              </a:spcAft>
              <a:buNone/>
            </a:pPr>
            <a:endParaRPr/>
          </a:p>
          <a:p>
            <a:pPr marL="457200" lvl="0" indent="0" algn="l" rtl="0">
              <a:spcBef>
                <a:spcPts val="0"/>
              </a:spcBef>
              <a:spcAft>
                <a:spcPts val="0"/>
              </a:spcAft>
              <a:buNone/>
            </a:pPr>
            <a:endParaRPr/>
          </a:p>
        </p:txBody>
      </p:sp>
      <p:sp>
        <p:nvSpPr>
          <p:cNvPr id="518" name="Google Shape;518;p6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63"/>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Examples of a HLO </a:t>
            </a:r>
            <a:r>
              <a:rPr lang="en" sz="1700"/>
              <a:t>(cont.)</a:t>
            </a:r>
            <a:endParaRPr sz="1700"/>
          </a:p>
          <a:p>
            <a:pPr marL="0" lvl="0" indent="0" algn="l" rtl="0">
              <a:spcBef>
                <a:spcPts val="0"/>
              </a:spcBef>
              <a:spcAft>
                <a:spcPts val="0"/>
              </a:spcAft>
              <a:buNone/>
            </a:pPr>
            <a:endParaRPr/>
          </a:p>
        </p:txBody>
      </p:sp>
      <p:sp>
        <p:nvSpPr>
          <p:cNvPr id="524" name="Google Shape;524;p63"/>
          <p:cNvSpPr txBox="1">
            <a:spLocks noGrp="1"/>
          </p:cNvSpPr>
          <p:nvPr>
            <p:ph type="body" idx="1"/>
          </p:nvPr>
        </p:nvSpPr>
        <p:spPr>
          <a:xfrm>
            <a:off x="644625" y="851800"/>
            <a:ext cx="6980400" cy="35715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a:t>For </a:t>
            </a:r>
            <a:r>
              <a:rPr lang="en" b="1"/>
              <a:t>Transition Support</a:t>
            </a:r>
            <a:r>
              <a:rPr lang="en"/>
              <a:t>, NTIA seeks a smooth transition of the contract to the next provider at the end of the contract period of performance (POP) with no loss in capability or data to avoid negative developmental or operational impact.</a:t>
            </a:r>
            <a:br>
              <a:rPr lang="en"/>
            </a:br>
            <a:endParaRPr/>
          </a:p>
          <a:p>
            <a:pPr marL="457200" lvl="0" indent="-311150" algn="l" rtl="0">
              <a:spcBef>
                <a:spcPts val="0"/>
              </a:spcBef>
              <a:spcAft>
                <a:spcPts val="0"/>
              </a:spcAft>
              <a:buSzPts val="1300"/>
              <a:buChar char="●"/>
            </a:pPr>
            <a:r>
              <a:rPr lang="en"/>
              <a:t>For </a:t>
            </a:r>
            <a:r>
              <a:rPr lang="en" b="1"/>
              <a:t>Policy &amp; Regulation Support</a:t>
            </a:r>
            <a:r>
              <a:rPr lang="en"/>
              <a:t>, EPA seeks high quality, unbiased, and cost-effective policy and regulatory support for effective rulemaking and public hearings, to support EPA’s mission.</a:t>
            </a:r>
            <a:br>
              <a:rPr lang="en"/>
            </a:br>
            <a:endParaRPr/>
          </a:p>
          <a:p>
            <a:pPr marL="457200" lvl="0" indent="-311150" algn="l" rtl="0">
              <a:spcBef>
                <a:spcPts val="0"/>
              </a:spcBef>
              <a:spcAft>
                <a:spcPts val="0"/>
              </a:spcAft>
              <a:buSzPts val="1300"/>
              <a:buChar char="●"/>
            </a:pPr>
            <a:r>
              <a:rPr lang="en"/>
              <a:t>For </a:t>
            </a:r>
            <a:r>
              <a:rPr lang="en" b="1"/>
              <a:t>Digital Media &amp; Oversight</a:t>
            </a:r>
            <a:r>
              <a:rPr lang="en"/>
              <a:t>, NASA seeks to grow agency audiences using innovative technologies, creating a continuous cycle of engagement and feedback consistent with agency messaging.</a:t>
            </a:r>
            <a:endParaRPr/>
          </a:p>
          <a:p>
            <a:pPr marL="457200" lvl="0" indent="0" algn="l" rtl="0">
              <a:spcBef>
                <a:spcPts val="0"/>
              </a:spcBef>
              <a:spcAft>
                <a:spcPts val="0"/>
              </a:spcAft>
              <a:buNone/>
            </a:pPr>
            <a:endParaRPr/>
          </a:p>
          <a:p>
            <a:pPr marL="457200" lvl="0" indent="0" algn="l" rtl="0">
              <a:spcBef>
                <a:spcPts val="0"/>
              </a:spcBef>
              <a:spcAft>
                <a:spcPts val="0"/>
              </a:spcAft>
              <a:buNone/>
            </a:pPr>
            <a:endParaRPr/>
          </a:p>
          <a:p>
            <a:pPr marL="457200" lvl="0" indent="0" algn="l" rtl="0">
              <a:spcBef>
                <a:spcPts val="0"/>
              </a:spcBef>
              <a:spcAft>
                <a:spcPts val="0"/>
              </a:spcAft>
              <a:buNone/>
            </a:pPr>
            <a:endParaRPr/>
          </a:p>
        </p:txBody>
      </p:sp>
      <p:sp>
        <p:nvSpPr>
          <p:cNvPr id="525" name="Google Shape;525;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64"/>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Define Expected Results</a:t>
            </a: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531" name="Google Shape;531;p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65"/>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USMS Workshop Example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537" name="Google Shape;537;p65" descr="Center of Excellence Outcome-Based Contracting logo" title="COE Logo.png"/>
          <p:cNvPicPr preferRelativeResize="0"/>
          <p:nvPr/>
        </p:nvPicPr>
        <p:blipFill>
          <a:blip r:embed="rId3">
            <a:alphaModFix/>
          </a:blip>
          <a:stretch>
            <a:fillRect/>
          </a:stretch>
        </p:blipFill>
        <p:spPr>
          <a:xfrm>
            <a:off x="6179225" y="261110"/>
            <a:ext cx="2646523" cy="870975"/>
          </a:xfrm>
          <a:prstGeom prst="rect">
            <a:avLst/>
          </a:prstGeom>
          <a:noFill/>
          <a:ln>
            <a:noFill/>
          </a:ln>
        </p:spPr>
      </p:pic>
      <p:pic>
        <p:nvPicPr>
          <p:cNvPr id="538" name="Google Shape;538;p65" descr="Photo of facilitated workshop for US Marshal's Service documenting their requirements in a conference room using flip charts and computers." title="20241121_095557.jpg"/>
          <p:cNvPicPr preferRelativeResize="0"/>
          <p:nvPr/>
        </p:nvPicPr>
        <p:blipFill rotWithShape="1">
          <a:blip r:embed="rId4">
            <a:alphaModFix/>
          </a:blip>
          <a:srcRect l="309" t="13535" r="8840" b="39697"/>
          <a:stretch/>
        </p:blipFill>
        <p:spPr>
          <a:xfrm>
            <a:off x="0" y="1168575"/>
            <a:ext cx="9144003" cy="3530323"/>
          </a:xfrm>
          <a:prstGeom prst="rect">
            <a:avLst/>
          </a:prstGeom>
          <a:noFill/>
          <a:ln>
            <a:noFill/>
          </a:ln>
        </p:spPr>
      </p:pic>
      <p:sp>
        <p:nvSpPr>
          <p:cNvPr id="539" name="Google Shape;539;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66"/>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Use ARC to Turn Results into Performance Requirements</a:t>
            </a:r>
            <a:endParaRPr dirty="0"/>
          </a:p>
          <a:p>
            <a:pPr marL="0" lvl="0" indent="0" algn="ctr" rtl="0">
              <a:spcBef>
                <a:spcPts val="0"/>
              </a:spcBef>
              <a:spcAft>
                <a:spcPts val="0"/>
              </a:spcAft>
              <a:buNone/>
            </a:pPr>
            <a:endParaRPr dirty="0"/>
          </a:p>
          <a:p>
            <a:pPr marL="0" lvl="0" indent="0" algn="ctr" rtl="0">
              <a:spcBef>
                <a:spcPts val="0"/>
              </a:spcBef>
              <a:spcAft>
                <a:spcPts val="0"/>
              </a:spcAft>
              <a:buNone/>
            </a:pPr>
            <a:endParaRPr dirty="0"/>
          </a:p>
        </p:txBody>
      </p:sp>
      <p:sp>
        <p:nvSpPr>
          <p:cNvPr id="545" name="Google Shape;545;p6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67"/>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Components of an ARC Method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51" name="Google Shape;551;p67"/>
          <p:cNvSpPr txBox="1">
            <a:spLocks noGrp="1"/>
          </p:cNvSpPr>
          <p:nvPr>
            <p:ph type="body" idx="4294967295"/>
          </p:nvPr>
        </p:nvSpPr>
        <p:spPr>
          <a:xfrm>
            <a:off x="655325" y="2339800"/>
            <a:ext cx="1818600" cy="190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084680"/>
                </a:solidFill>
              </a:rPr>
              <a:t>ACTION</a:t>
            </a:r>
            <a:br>
              <a:rPr lang="en" sz="1200"/>
            </a:br>
            <a:r>
              <a:rPr lang="en" sz="1100"/>
              <a:t>A clear, active verb describing the specific task or performance required.</a:t>
            </a:r>
            <a:endParaRPr sz="1100"/>
          </a:p>
          <a:p>
            <a:pPr marL="0" lvl="0" indent="0" algn="l" rtl="0">
              <a:spcBef>
                <a:spcPts val="0"/>
              </a:spcBef>
              <a:spcAft>
                <a:spcPts val="0"/>
              </a:spcAft>
              <a:buNone/>
            </a:pPr>
            <a:endParaRPr sz="1100"/>
          </a:p>
          <a:p>
            <a:pPr marL="0" lvl="0" indent="0" algn="l" rtl="0">
              <a:spcBef>
                <a:spcPts val="0"/>
              </a:spcBef>
              <a:spcAft>
                <a:spcPts val="0"/>
              </a:spcAft>
              <a:buNone/>
            </a:pPr>
            <a:r>
              <a:rPr lang="en" sz="1100" b="1" i="1"/>
              <a:t>Examples:</a:t>
            </a:r>
            <a:endParaRPr sz="1100" b="1" i="1"/>
          </a:p>
          <a:p>
            <a:pPr marL="274320" lvl="0" indent="-102870" algn="l" rtl="0">
              <a:spcBef>
                <a:spcPts val="0"/>
              </a:spcBef>
              <a:spcAft>
                <a:spcPts val="0"/>
              </a:spcAft>
              <a:buSzPts val="900"/>
              <a:buChar char="●"/>
            </a:pPr>
            <a:r>
              <a:rPr lang="en" sz="1100"/>
              <a:t>Conduct</a:t>
            </a:r>
            <a:endParaRPr sz="1100"/>
          </a:p>
          <a:p>
            <a:pPr marL="274320" lvl="0" indent="-102870" algn="l" rtl="0">
              <a:spcBef>
                <a:spcPts val="0"/>
              </a:spcBef>
              <a:spcAft>
                <a:spcPts val="0"/>
              </a:spcAft>
              <a:buSzPts val="900"/>
              <a:buChar char="●"/>
            </a:pPr>
            <a:r>
              <a:rPr lang="en" sz="1100"/>
              <a:t>Draft</a:t>
            </a:r>
            <a:endParaRPr sz="1100"/>
          </a:p>
          <a:p>
            <a:pPr marL="274320" lvl="0" indent="-102870" algn="l" rtl="0">
              <a:spcBef>
                <a:spcPts val="0"/>
              </a:spcBef>
              <a:spcAft>
                <a:spcPts val="0"/>
              </a:spcAft>
              <a:buSzPts val="900"/>
              <a:buChar char="●"/>
            </a:pPr>
            <a:r>
              <a:rPr lang="en" sz="1100"/>
              <a:t>Provide</a:t>
            </a:r>
            <a:endParaRPr sz="1100"/>
          </a:p>
          <a:p>
            <a:pPr marL="274320" lvl="0" indent="-102870" algn="l" rtl="0">
              <a:spcBef>
                <a:spcPts val="0"/>
              </a:spcBef>
              <a:spcAft>
                <a:spcPts val="0"/>
              </a:spcAft>
              <a:buSzPts val="900"/>
              <a:buChar char="●"/>
            </a:pPr>
            <a:r>
              <a:rPr lang="en" sz="1100"/>
              <a:t>Maintain</a:t>
            </a:r>
            <a:endParaRPr sz="1100"/>
          </a:p>
          <a:p>
            <a:pPr marL="457200" lvl="0" indent="0" algn="l" rtl="0">
              <a:spcBef>
                <a:spcPts val="0"/>
              </a:spcBef>
              <a:spcAft>
                <a:spcPts val="0"/>
              </a:spcAft>
              <a:buNone/>
            </a:pPr>
            <a:endParaRPr sz="1200"/>
          </a:p>
          <a:p>
            <a:pPr marL="457200" lvl="0" indent="0" algn="l" rtl="0">
              <a:spcBef>
                <a:spcPts val="0"/>
              </a:spcBef>
              <a:spcAft>
                <a:spcPts val="0"/>
              </a:spcAft>
              <a:buNone/>
            </a:pPr>
            <a:endParaRPr sz="1200"/>
          </a:p>
          <a:p>
            <a:pPr marL="457200" lvl="0" indent="0" algn="l" rtl="0">
              <a:spcBef>
                <a:spcPts val="0"/>
              </a:spcBef>
              <a:spcAft>
                <a:spcPts val="0"/>
              </a:spcAft>
              <a:buNone/>
            </a:pPr>
            <a:endParaRPr sz="1200"/>
          </a:p>
        </p:txBody>
      </p:sp>
      <p:sp>
        <p:nvSpPr>
          <p:cNvPr id="552" name="Google Shape;552;p67"/>
          <p:cNvSpPr txBox="1">
            <a:spLocks noGrp="1"/>
          </p:cNvSpPr>
          <p:nvPr>
            <p:ph type="body" idx="4294967295"/>
          </p:nvPr>
        </p:nvSpPr>
        <p:spPr>
          <a:xfrm>
            <a:off x="3598249" y="2135517"/>
            <a:ext cx="1818600" cy="2020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10874D"/>
                </a:solidFill>
              </a:rPr>
              <a:t>RESULT</a:t>
            </a:r>
            <a:br>
              <a:rPr lang="en" sz="1200"/>
            </a:br>
            <a:r>
              <a:rPr lang="en" sz="1100"/>
              <a:t>Defines the desired deliverable, outcome, </a:t>
            </a:r>
            <a:br>
              <a:rPr lang="en" sz="1100"/>
            </a:br>
            <a:r>
              <a:rPr lang="en" sz="1100"/>
              <a:t>or function.</a:t>
            </a:r>
            <a:endParaRPr sz="1100"/>
          </a:p>
          <a:p>
            <a:pPr marL="0" lvl="0" indent="0" algn="ctr" rtl="0">
              <a:spcBef>
                <a:spcPts val="0"/>
              </a:spcBef>
              <a:spcAft>
                <a:spcPts val="0"/>
              </a:spcAft>
              <a:buNone/>
            </a:pPr>
            <a:endParaRPr sz="1100"/>
          </a:p>
          <a:p>
            <a:pPr marL="0" lvl="0" indent="0" algn="ctr" rtl="0">
              <a:spcBef>
                <a:spcPts val="0"/>
              </a:spcBef>
              <a:spcAft>
                <a:spcPts val="0"/>
              </a:spcAft>
              <a:buNone/>
            </a:pPr>
            <a:r>
              <a:rPr lang="en" sz="1100"/>
              <a:t>Answers the “</a:t>
            </a:r>
            <a:r>
              <a:rPr lang="en" sz="1100" b="1"/>
              <a:t>what</a:t>
            </a:r>
            <a:r>
              <a:rPr lang="en" sz="1100"/>
              <a:t>” question. </a:t>
            </a:r>
            <a:endParaRPr sz="1100"/>
          </a:p>
          <a:p>
            <a:pPr marL="0" lvl="0" indent="0" algn="l" rtl="0">
              <a:spcBef>
                <a:spcPts val="0"/>
              </a:spcBef>
              <a:spcAft>
                <a:spcPts val="0"/>
              </a:spcAft>
              <a:buNone/>
            </a:pPr>
            <a:endParaRPr sz="1200"/>
          </a:p>
          <a:p>
            <a:pPr marL="457200" lvl="0" indent="0" algn="l" rtl="0">
              <a:spcBef>
                <a:spcPts val="0"/>
              </a:spcBef>
              <a:spcAft>
                <a:spcPts val="0"/>
              </a:spcAft>
              <a:buNone/>
            </a:pPr>
            <a:endParaRPr sz="1200"/>
          </a:p>
          <a:p>
            <a:pPr marL="457200" lvl="0" indent="0" algn="l" rtl="0">
              <a:spcBef>
                <a:spcPts val="0"/>
              </a:spcBef>
              <a:spcAft>
                <a:spcPts val="0"/>
              </a:spcAft>
              <a:buNone/>
            </a:pPr>
            <a:endParaRPr sz="1200"/>
          </a:p>
          <a:p>
            <a:pPr marL="457200" lvl="0" indent="0" algn="l" rtl="0">
              <a:spcBef>
                <a:spcPts val="0"/>
              </a:spcBef>
              <a:spcAft>
                <a:spcPts val="0"/>
              </a:spcAft>
              <a:buNone/>
            </a:pPr>
            <a:endParaRPr sz="1200"/>
          </a:p>
          <a:p>
            <a:pPr marL="457200" lvl="0" indent="0" algn="l" rtl="0">
              <a:spcBef>
                <a:spcPts val="0"/>
              </a:spcBef>
              <a:spcAft>
                <a:spcPts val="0"/>
              </a:spcAft>
              <a:buNone/>
            </a:pPr>
            <a:endParaRPr sz="1200"/>
          </a:p>
        </p:txBody>
      </p:sp>
      <p:sp>
        <p:nvSpPr>
          <p:cNvPr id="553" name="Google Shape;553;p67"/>
          <p:cNvSpPr txBox="1">
            <a:spLocks noGrp="1"/>
          </p:cNvSpPr>
          <p:nvPr>
            <p:ph type="body" idx="4294967295"/>
          </p:nvPr>
        </p:nvSpPr>
        <p:spPr>
          <a:xfrm>
            <a:off x="6515250" y="2633300"/>
            <a:ext cx="2043000" cy="2020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1C232"/>
                </a:solidFill>
              </a:rPr>
              <a:t>CONTEXT</a:t>
            </a:r>
            <a:br>
              <a:rPr lang="en" sz="1200"/>
            </a:br>
            <a:r>
              <a:rPr lang="en" sz="1100"/>
              <a:t>Provides critical information for understanding.</a:t>
            </a:r>
            <a:endParaRPr sz="1100"/>
          </a:p>
          <a:p>
            <a:pPr marL="0" lvl="0" indent="0" algn="ctr" rtl="0">
              <a:spcBef>
                <a:spcPts val="0"/>
              </a:spcBef>
              <a:spcAft>
                <a:spcPts val="0"/>
              </a:spcAft>
              <a:buNone/>
            </a:pPr>
            <a:endParaRPr sz="1100"/>
          </a:p>
          <a:p>
            <a:pPr marL="0" lvl="0" indent="0" algn="ctr" rtl="0">
              <a:spcBef>
                <a:spcPts val="0"/>
              </a:spcBef>
              <a:spcAft>
                <a:spcPts val="0"/>
              </a:spcAft>
              <a:buNone/>
            </a:pPr>
            <a:r>
              <a:rPr lang="en" sz="1100"/>
              <a:t>Often follows a preposition. </a:t>
            </a:r>
            <a:endParaRPr sz="1100"/>
          </a:p>
          <a:p>
            <a:pPr marL="0" lvl="0" indent="0" algn="l" rtl="0">
              <a:spcBef>
                <a:spcPts val="0"/>
              </a:spcBef>
              <a:spcAft>
                <a:spcPts val="0"/>
              </a:spcAft>
              <a:buNone/>
            </a:pPr>
            <a:endParaRPr sz="1100"/>
          </a:p>
          <a:p>
            <a:pPr marL="0" lvl="0" indent="0" algn="l" rtl="0">
              <a:spcBef>
                <a:spcPts val="0"/>
              </a:spcBef>
              <a:spcAft>
                <a:spcPts val="0"/>
              </a:spcAft>
              <a:buClr>
                <a:schemeClr val="dk1"/>
              </a:buClr>
              <a:buSzPts val="1100"/>
              <a:buFont typeface="Arial"/>
              <a:buNone/>
            </a:pPr>
            <a:r>
              <a:rPr lang="en" sz="1100" b="1" i="1"/>
              <a:t>Examples:</a:t>
            </a:r>
            <a:endParaRPr sz="1100" b="1" i="1"/>
          </a:p>
          <a:p>
            <a:pPr marL="274320" lvl="0" indent="-102870" algn="l" rtl="0">
              <a:spcBef>
                <a:spcPts val="0"/>
              </a:spcBef>
              <a:spcAft>
                <a:spcPts val="0"/>
              </a:spcAft>
              <a:buSzPts val="900"/>
              <a:buChar char="●"/>
            </a:pPr>
            <a:r>
              <a:rPr lang="en" sz="1100"/>
              <a:t>Under what conditions?</a:t>
            </a:r>
            <a:endParaRPr sz="1100"/>
          </a:p>
          <a:p>
            <a:pPr marL="274320" lvl="0" indent="-102870" algn="l" rtl="0">
              <a:spcBef>
                <a:spcPts val="0"/>
              </a:spcBef>
              <a:spcAft>
                <a:spcPts val="0"/>
              </a:spcAft>
              <a:buSzPts val="900"/>
              <a:buChar char="●"/>
            </a:pPr>
            <a:r>
              <a:rPr lang="en" sz="1100"/>
              <a:t>With what inputs?</a:t>
            </a:r>
            <a:endParaRPr sz="1100"/>
          </a:p>
          <a:p>
            <a:pPr marL="274320" lvl="0" indent="-102870" algn="l" rtl="0">
              <a:spcBef>
                <a:spcPts val="0"/>
              </a:spcBef>
              <a:spcAft>
                <a:spcPts val="0"/>
              </a:spcAft>
              <a:buSzPts val="900"/>
              <a:buChar char="●"/>
            </a:pPr>
            <a:r>
              <a:rPr lang="en" sz="1100"/>
              <a:t>For whom?</a:t>
            </a:r>
            <a:endParaRPr sz="1100"/>
          </a:p>
          <a:p>
            <a:pPr marL="274320" lvl="0" indent="-102870" algn="l" rtl="0">
              <a:spcBef>
                <a:spcPts val="0"/>
              </a:spcBef>
              <a:spcAft>
                <a:spcPts val="0"/>
              </a:spcAft>
              <a:buSzPts val="900"/>
              <a:buChar char="●"/>
            </a:pPr>
            <a:r>
              <a:rPr lang="en" sz="1100"/>
              <a:t>Where?</a:t>
            </a:r>
            <a:endParaRPr sz="1100"/>
          </a:p>
          <a:p>
            <a:pPr marL="0" lvl="0" indent="0" algn="l" rtl="0">
              <a:spcBef>
                <a:spcPts val="0"/>
              </a:spcBef>
              <a:spcAft>
                <a:spcPts val="0"/>
              </a:spcAft>
              <a:buNone/>
            </a:pPr>
            <a:endParaRPr sz="1100"/>
          </a:p>
          <a:p>
            <a:pPr marL="0" lvl="0" indent="0" algn="l" rtl="0">
              <a:spcBef>
                <a:spcPts val="0"/>
              </a:spcBef>
              <a:spcAft>
                <a:spcPts val="0"/>
              </a:spcAft>
              <a:buNone/>
            </a:pPr>
            <a:r>
              <a:rPr lang="en" sz="1200"/>
              <a:t> </a:t>
            </a:r>
            <a:endParaRPr sz="1200"/>
          </a:p>
          <a:p>
            <a:pPr marL="0" lvl="0" indent="0" algn="l" rtl="0">
              <a:spcBef>
                <a:spcPts val="0"/>
              </a:spcBef>
              <a:spcAft>
                <a:spcPts val="0"/>
              </a:spcAft>
              <a:buNone/>
            </a:pPr>
            <a:endParaRPr sz="1200"/>
          </a:p>
          <a:p>
            <a:pPr marL="457200" lvl="0" indent="0" algn="l" rtl="0">
              <a:spcBef>
                <a:spcPts val="0"/>
              </a:spcBef>
              <a:spcAft>
                <a:spcPts val="0"/>
              </a:spcAft>
              <a:buNone/>
            </a:pPr>
            <a:endParaRPr sz="1200"/>
          </a:p>
          <a:p>
            <a:pPr marL="457200" lvl="0" indent="0" algn="l" rtl="0">
              <a:spcBef>
                <a:spcPts val="0"/>
              </a:spcBef>
              <a:spcAft>
                <a:spcPts val="0"/>
              </a:spcAft>
              <a:buNone/>
            </a:pPr>
            <a:endParaRPr sz="1200"/>
          </a:p>
          <a:p>
            <a:pPr marL="457200" lvl="0" indent="0" algn="l" rtl="0">
              <a:spcBef>
                <a:spcPts val="0"/>
              </a:spcBef>
              <a:spcAft>
                <a:spcPts val="0"/>
              </a:spcAft>
              <a:buNone/>
            </a:pPr>
            <a:endParaRPr sz="1200"/>
          </a:p>
          <a:p>
            <a:pPr marL="457200" lvl="0" indent="0" algn="l" rtl="0">
              <a:spcBef>
                <a:spcPts val="0"/>
              </a:spcBef>
              <a:spcAft>
                <a:spcPts val="0"/>
              </a:spcAft>
              <a:buNone/>
            </a:pPr>
            <a:endParaRPr sz="1200"/>
          </a:p>
        </p:txBody>
      </p:sp>
      <p:sp>
        <p:nvSpPr>
          <p:cNvPr id="554" name="Google Shape;554;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68"/>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use the ARC Method?</a:t>
            </a:r>
            <a:endParaRPr/>
          </a:p>
          <a:p>
            <a:pPr marL="0" lvl="0" indent="0" algn="l" rtl="0">
              <a:spcBef>
                <a:spcPts val="0"/>
              </a:spcBef>
              <a:spcAft>
                <a:spcPts val="0"/>
              </a:spcAft>
              <a:buNone/>
            </a:pPr>
            <a:endParaRPr/>
          </a:p>
        </p:txBody>
      </p:sp>
      <p:sp>
        <p:nvSpPr>
          <p:cNvPr id="560" name="Google Shape;560;p68"/>
          <p:cNvSpPr txBox="1">
            <a:spLocks noGrp="1"/>
          </p:cNvSpPr>
          <p:nvPr>
            <p:ph type="body" idx="1"/>
          </p:nvPr>
        </p:nvSpPr>
        <p:spPr>
          <a:xfrm>
            <a:off x="644625" y="851800"/>
            <a:ext cx="7993800" cy="346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Clarity and Objectivity</a:t>
            </a:r>
            <a:endParaRPr b="1"/>
          </a:p>
          <a:p>
            <a:pPr marL="457200" lvl="0" indent="-311150" algn="l" rtl="0">
              <a:spcBef>
                <a:spcPts val="0"/>
              </a:spcBef>
              <a:spcAft>
                <a:spcPts val="0"/>
              </a:spcAft>
              <a:buSzPts val="1300"/>
              <a:buChar char="●"/>
            </a:pPr>
            <a:r>
              <a:rPr lang="en"/>
              <a:t>The structured format helps eliminate vague or ambiguous language, making the requirements clear, specific, and measurable</a:t>
            </a:r>
            <a:br>
              <a:rPr lang="en"/>
            </a:br>
            <a:endParaRPr/>
          </a:p>
          <a:p>
            <a:pPr marL="0" lvl="0" indent="0" algn="l" rtl="0">
              <a:spcBef>
                <a:spcPts val="0"/>
              </a:spcBef>
              <a:spcAft>
                <a:spcPts val="0"/>
              </a:spcAft>
              <a:buNone/>
            </a:pPr>
            <a:r>
              <a:rPr lang="en" b="1"/>
              <a:t>Focus on Outcomes</a:t>
            </a:r>
            <a:endParaRPr b="1"/>
          </a:p>
          <a:p>
            <a:pPr marL="457200" lvl="0" indent="-311150" algn="l" rtl="0">
              <a:spcBef>
                <a:spcPts val="0"/>
              </a:spcBef>
              <a:spcAft>
                <a:spcPts val="0"/>
              </a:spcAft>
              <a:buSzPts val="1300"/>
              <a:buChar char="●"/>
            </a:pPr>
            <a:r>
              <a:rPr lang="en"/>
              <a:t>It shifts the focus from the process (how) to the desired results (what), allowing contractors the flexibility to innovate and use their expertise to determine the most cost-effective and efficient method</a:t>
            </a:r>
            <a:br>
              <a:rPr lang="en"/>
            </a:br>
            <a:endParaRPr/>
          </a:p>
          <a:p>
            <a:pPr marL="0" lvl="0" indent="0" algn="l" rtl="0">
              <a:spcBef>
                <a:spcPts val="0"/>
              </a:spcBef>
              <a:spcAft>
                <a:spcPts val="0"/>
              </a:spcAft>
              <a:buNone/>
            </a:pPr>
            <a:r>
              <a:rPr lang="en" b="1"/>
              <a:t>Basis for Evaluation</a:t>
            </a:r>
            <a:endParaRPr b="1"/>
          </a:p>
          <a:p>
            <a:pPr marL="457200" lvl="0" indent="-311150" algn="l" rtl="0">
              <a:spcBef>
                <a:spcPts val="0"/>
              </a:spcBef>
              <a:spcAft>
                <a:spcPts val="0"/>
              </a:spcAft>
              <a:buSzPts val="1300"/>
              <a:buChar char="●"/>
            </a:pPr>
            <a:r>
              <a:rPr lang="en"/>
              <a:t>Well-defined ARC statements enable the government to assess work performance against measurable standards, which is crucial for the Quality Assurance Surveillance Plan (QASP)</a:t>
            </a:r>
            <a:endParaRPr/>
          </a:p>
          <a:p>
            <a:pPr marL="0" lvl="0" indent="0" algn="l" rtl="0">
              <a:spcBef>
                <a:spcPts val="0"/>
              </a:spcBef>
              <a:spcAft>
                <a:spcPts val="0"/>
              </a:spcAft>
              <a:buNone/>
            </a:pPr>
            <a:endParaRPr/>
          </a:p>
          <a:p>
            <a:pPr marL="0" lvl="0" indent="0" algn="l" rtl="0">
              <a:spcBef>
                <a:spcPts val="0"/>
              </a:spcBef>
              <a:spcAft>
                <a:spcPts val="0"/>
              </a:spcAft>
              <a:buNone/>
            </a:pPr>
            <a:r>
              <a:rPr lang="en"/>
              <a:t>By using the ARC method, you can write more effective PWS statements that clearly communicate government expectations and lead to better outcomes</a:t>
            </a:r>
            <a:endParaRPr/>
          </a:p>
          <a:p>
            <a:pPr marL="457200" lvl="0" indent="0" algn="l" rtl="0">
              <a:spcBef>
                <a:spcPts val="0"/>
              </a:spcBef>
              <a:spcAft>
                <a:spcPts val="0"/>
              </a:spcAft>
              <a:buNone/>
            </a:pPr>
            <a:endParaRPr/>
          </a:p>
        </p:txBody>
      </p:sp>
      <p:sp>
        <p:nvSpPr>
          <p:cNvPr id="561" name="Google Shape;561;p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69"/>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Breakdown of the ARC Statement</a:t>
            </a:r>
            <a:endParaRPr/>
          </a:p>
        </p:txBody>
      </p:sp>
      <p:graphicFrame>
        <p:nvGraphicFramePr>
          <p:cNvPr id="567" name="Google Shape;567;p69"/>
          <p:cNvGraphicFramePr/>
          <p:nvPr>
            <p:extLst>
              <p:ext uri="{D42A27DB-BD31-4B8C-83A1-F6EECF244321}">
                <p14:modId xmlns:p14="http://schemas.microsoft.com/office/powerpoint/2010/main" val="3153836668"/>
              </p:ext>
            </p:extLst>
          </p:nvPr>
        </p:nvGraphicFramePr>
        <p:xfrm>
          <a:off x="438912" y="851725"/>
          <a:ext cx="8199625" cy="2352895"/>
        </p:xfrm>
        <a:graphic>
          <a:graphicData uri="http://schemas.openxmlformats.org/drawingml/2006/table">
            <a:tbl>
              <a:tblPr firstRow="1">
                <a:noFill/>
                <a:tableStyleId>{6483158F-EA3D-46EF-829B-64AC1FE4BC34}</a:tableStyleId>
              </a:tblPr>
              <a:tblGrid>
                <a:gridCol w="1832175">
                  <a:extLst>
                    <a:ext uri="{9D8B030D-6E8A-4147-A177-3AD203B41FA5}">
                      <a16:colId xmlns:a16="http://schemas.microsoft.com/office/drawing/2014/main" val="20000"/>
                    </a:ext>
                  </a:extLst>
                </a:gridCol>
                <a:gridCol w="3183725">
                  <a:extLst>
                    <a:ext uri="{9D8B030D-6E8A-4147-A177-3AD203B41FA5}">
                      <a16:colId xmlns:a16="http://schemas.microsoft.com/office/drawing/2014/main" val="20001"/>
                    </a:ext>
                  </a:extLst>
                </a:gridCol>
                <a:gridCol w="3183725">
                  <a:extLst>
                    <a:ext uri="{9D8B030D-6E8A-4147-A177-3AD203B41FA5}">
                      <a16:colId xmlns:a16="http://schemas.microsoft.com/office/drawing/2014/main" val="20002"/>
                    </a:ext>
                  </a:extLst>
                </a:gridCol>
              </a:tblGrid>
              <a:tr h="385275">
                <a:tc>
                  <a:txBody>
                    <a:bodyPr/>
                    <a:lstStyle/>
                    <a:p>
                      <a:pPr marL="0" lvl="0" indent="0" algn="l" rtl="0">
                        <a:spcBef>
                          <a:spcPts val="0"/>
                        </a:spcBef>
                        <a:spcAft>
                          <a:spcPts val="0"/>
                        </a:spcAft>
                        <a:buNone/>
                      </a:pPr>
                      <a:r>
                        <a:rPr lang="en" sz="1200" b="1">
                          <a:solidFill>
                            <a:schemeClr val="lt1"/>
                          </a:solidFill>
                        </a:rPr>
                        <a:t>Element</a:t>
                      </a:r>
                      <a:endParaRPr sz="1200" b="1">
                        <a:solidFill>
                          <a:schemeClr val="lt1"/>
                        </a:solidFill>
                      </a:endParaRPr>
                    </a:p>
                  </a:txBody>
                  <a:tcPr marL="91425" marR="91425" marT="91425" marB="91425">
                    <a:lnB w="9525" cap="flat" cmpd="sng">
                      <a:solidFill>
                        <a:srgbClr val="9E9E9E"/>
                      </a:solidFill>
                      <a:prstDash val="solid"/>
                      <a:round/>
                      <a:headEnd type="none" w="sm" len="sm"/>
                      <a:tailEnd type="none" w="sm" len="sm"/>
                    </a:lnB>
                    <a:solidFill>
                      <a:srgbClr val="0A202C"/>
                    </a:solidFill>
                  </a:tcPr>
                </a:tc>
                <a:tc>
                  <a:txBody>
                    <a:bodyPr/>
                    <a:lstStyle/>
                    <a:p>
                      <a:pPr marL="0" lvl="0" indent="0" algn="l" rtl="0">
                        <a:spcBef>
                          <a:spcPts val="0"/>
                        </a:spcBef>
                        <a:spcAft>
                          <a:spcPts val="0"/>
                        </a:spcAft>
                        <a:buNone/>
                      </a:pPr>
                      <a:r>
                        <a:rPr lang="en" sz="1200" b="1">
                          <a:solidFill>
                            <a:schemeClr val="lt1"/>
                          </a:solidFill>
                        </a:rPr>
                        <a:t>Example Phrase</a:t>
                      </a:r>
                      <a:endParaRPr sz="1200" b="1">
                        <a:solidFill>
                          <a:schemeClr val="lt1"/>
                        </a:solidFill>
                      </a:endParaRPr>
                    </a:p>
                  </a:txBody>
                  <a:tcPr marL="91425" marR="91425" marT="91425" marB="91425">
                    <a:lnB w="9525" cap="flat" cmpd="sng">
                      <a:solidFill>
                        <a:srgbClr val="9E9E9E"/>
                      </a:solidFill>
                      <a:prstDash val="solid"/>
                      <a:round/>
                      <a:headEnd type="none" w="sm" len="sm"/>
                      <a:tailEnd type="none" w="sm" len="sm"/>
                    </a:lnB>
                    <a:solidFill>
                      <a:srgbClr val="0A202C"/>
                    </a:solidFill>
                  </a:tcPr>
                </a:tc>
                <a:tc>
                  <a:txBody>
                    <a:bodyPr/>
                    <a:lstStyle/>
                    <a:p>
                      <a:pPr marL="0" lvl="0" indent="0" algn="l" rtl="0">
                        <a:spcBef>
                          <a:spcPts val="0"/>
                        </a:spcBef>
                        <a:spcAft>
                          <a:spcPts val="0"/>
                        </a:spcAft>
                        <a:buClr>
                          <a:schemeClr val="dk1"/>
                        </a:buClr>
                        <a:buSzPts val="1100"/>
                        <a:buFont typeface="Arial"/>
                        <a:buNone/>
                      </a:pPr>
                      <a:r>
                        <a:rPr lang="en" sz="1200" b="1">
                          <a:solidFill>
                            <a:schemeClr val="lt1"/>
                          </a:solidFill>
                        </a:rPr>
                        <a:t>Explanation</a:t>
                      </a:r>
                      <a:endParaRPr sz="1200" b="1">
                        <a:solidFill>
                          <a:schemeClr val="lt1"/>
                        </a:solidFill>
                      </a:endParaRPr>
                    </a:p>
                  </a:txBody>
                  <a:tcPr marL="91425" marR="91425" marT="91425" marB="91425">
                    <a:lnB w="9525" cap="flat" cmpd="sng">
                      <a:solidFill>
                        <a:srgbClr val="9E9E9E"/>
                      </a:solidFill>
                      <a:prstDash val="solid"/>
                      <a:round/>
                      <a:headEnd type="none" w="sm" len="sm"/>
                      <a:tailEnd type="none" w="sm" len="sm"/>
                    </a:lnB>
                    <a:solidFill>
                      <a:srgbClr val="0A202C"/>
                    </a:solidFill>
                  </a:tcPr>
                </a:tc>
                <a:extLst>
                  <a:ext uri="{0D108BD9-81ED-4DB2-BD59-A6C34878D82A}">
                    <a16:rowId xmlns:a16="http://schemas.microsoft.com/office/drawing/2014/main" val="10000"/>
                  </a:ext>
                </a:extLst>
              </a:tr>
              <a:tr h="385275">
                <a:tc>
                  <a:txBody>
                    <a:bodyPr/>
                    <a:lstStyle/>
                    <a:p>
                      <a:pPr marL="0" lvl="0" indent="0" algn="l" rtl="0">
                        <a:lnSpc>
                          <a:spcPct val="150000"/>
                        </a:lnSpc>
                        <a:spcBef>
                          <a:spcPts val="0"/>
                        </a:spcBef>
                        <a:spcAft>
                          <a:spcPts val="0"/>
                        </a:spcAft>
                        <a:buNone/>
                      </a:pPr>
                      <a:r>
                        <a:rPr lang="en" sz="1200" b="1">
                          <a:solidFill>
                            <a:srgbClr val="1B1B1B"/>
                          </a:solidFill>
                        </a:rPr>
                        <a:t>Mandatory Language</a:t>
                      </a:r>
                      <a:endParaRPr sz="1200" b="1">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en" sz="1200">
                          <a:solidFill>
                            <a:srgbClr val="1B1B1B"/>
                          </a:solidFill>
                        </a:rPr>
                        <a:t>“the contractor shall”</a:t>
                      </a:r>
                      <a:endParaRPr sz="12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en" sz="1200">
                          <a:solidFill>
                            <a:srgbClr val="1B1B1B"/>
                          </a:solidFill>
                        </a:rPr>
                        <a:t>Establishes a binding requirement</a:t>
                      </a:r>
                      <a:endParaRPr sz="12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5275">
                <a:tc>
                  <a:txBody>
                    <a:bodyPr/>
                    <a:lstStyle/>
                    <a:p>
                      <a:pPr marL="0" lvl="0" indent="0" algn="l" rtl="0">
                        <a:lnSpc>
                          <a:spcPct val="150000"/>
                        </a:lnSpc>
                        <a:spcBef>
                          <a:spcPts val="0"/>
                        </a:spcBef>
                        <a:spcAft>
                          <a:spcPts val="0"/>
                        </a:spcAft>
                        <a:buNone/>
                      </a:pPr>
                      <a:r>
                        <a:rPr lang="en" sz="1200" b="1">
                          <a:solidFill>
                            <a:srgbClr val="1B1B1B"/>
                          </a:solidFill>
                        </a:rPr>
                        <a:t>Action</a:t>
                      </a:r>
                      <a:endParaRPr sz="1200" b="1">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tc>
                  <a:txBody>
                    <a:bodyPr/>
                    <a:lstStyle/>
                    <a:p>
                      <a:pPr marL="0" lvl="0" indent="0" algn="l" rtl="0">
                        <a:lnSpc>
                          <a:spcPct val="150000"/>
                        </a:lnSpc>
                        <a:spcBef>
                          <a:spcPts val="0"/>
                        </a:spcBef>
                        <a:spcAft>
                          <a:spcPts val="0"/>
                        </a:spcAft>
                        <a:buNone/>
                      </a:pPr>
                      <a:r>
                        <a:rPr lang="en" sz="1200">
                          <a:solidFill>
                            <a:srgbClr val="1B1B1B"/>
                          </a:solidFill>
                        </a:rPr>
                        <a:t>“draft”</a:t>
                      </a:r>
                      <a:endParaRPr sz="12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tc>
                  <a:txBody>
                    <a:bodyPr/>
                    <a:lstStyle/>
                    <a:p>
                      <a:pPr marL="0" lvl="0" indent="0" algn="l" rtl="0">
                        <a:lnSpc>
                          <a:spcPct val="150000"/>
                        </a:lnSpc>
                        <a:spcBef>
                          <a:spcPts val="0"/>
                        </a:spcBef>
                        <a:spcAft>
                          <a:spcPts val="0"/>
                        </a:spcAft>
                        <a:buNone/>
                      </a:pPr>
                      <a:r>
                        <a:rPr lang="en" sz="1200">
                          <a:solidFill>
                            <a:srgbClr val="1B1B1B"/>
                          </a:solidFill>
                        </a:rPr>
                        <a:t>The specific verb describing the task</a:t>
                      </a:r>
                      <a:endParaRPr sz="12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extLst>
                  <a:ext uri="{0D108BD9-81ED-4DB2-BD59-A6C34878D82A}">
                    <a16:rowId xmlns:a16="http://schemas.microsoft.com/office/drawing/2014/main" val="10002"/>
                  </a:ext>
                </a:extLst>
              </a:tr>
              <a:tr h="385275">
                <a:tc>
                  <a:txBody>
                    <a:bodyPr/>
                    <a:lstStyle/>
                    <a:p>
                      <a:pPr marL="0" lvl="0" indent="0" algn="l" rtl="0">
                        <a:lnSpc>
                          <a:spcPct val="150000"/>
                        </a:lnSpc>
                        <a:spcBef>
                          <a:spcPts val="0"/>
                        </a:spcBef>
                        <a:spcAft>
                          <a:spcPts val="0"/>
                        </a:spcAft>
                        <a:buNone/>
                      </a:pPr>
                      <a:r>
                        <a:rPr lang="en" sz="1200" b="1">
                          <a:solidFill>
                            <a:srgbClr val="1B1B1B"/>
                          </a:solidFill>
                        </a:rPr>
                        <a:t>Result</a:t>
                      </a:r>
                      <a:endParaRPr sz="1200" b="1">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en" sz="1200">
                          <a:solidFill>
                            <a:srgbClr val="1B1B1B"/>
                          </a:solidFill>
                        </a:rPr>
                        <a:t>“meeting read-aheads”</a:t>
                      </a:r>
                      <a:endParaRPr sz="12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en" sz="1200">
                          <a:solidFill>
                            <a:srgbClr val="1B1B1B"/>
                          </a:solidFill>
                        </a:rPr>
                        <a:t>The desired deliverable or outcome</a:t>
                      </a:r>
                      <a:endParaRPr sz="12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5275">
                <a:tc>
                  <a:txBody>
                    <a:bodyPr/>
                    <a:lstStyle/>
                    <a:p>
                      <a:pPr marL="0" lvl="0" indent="0" algn="l" rtl="0">
                        <a:lnSpc>
                          <a:spcPct val="150000"/>
                        </a:lnSpc>
                        <a:spcBef>
                          <a:spcPts val="0"/>
                        </a:spcBef>
                        <a:spcAft>
                          <a:spcPts val="0"/>
                        </a:spcAft>
                        <a:buNone/>
                      </a:pPr>
                      <a:r>
                        <a:rPr lang="en" sz="1200" b="1">
                          <a:solidFill>
                            <a:srgbClr val="1B1B1B"/>
                          </a:solidFill>
                        </a:rPr>
                        <a:t>Context</a:t>
                      </a:r>
                      <a:endParaRPr sz="1200" b="1">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tc>
                  <a:txBody>
                    <a:bodyPr/>
                    <a:lstStyle/>
                    <a:p>
                      <a:pPr marL="0" lvl="0" indent="0" algn="l" rtl="0">
                        <a:lnSpc>
                          <a:spcPct val="150000"/>
                        </a:lnSpc>
                        <a:spcBef>
                          <a:spcPts val="0"/>
                        </a:spcBef>
                        <a:spcAft>
                          <a:spcPts val="0"/>
                        </a:spcAft>
                        <a:buNone/>
                      </a:pPr>
                      <a:r>
                        <a:rPr lang="en" sz="1200">
                          <a:solidFill>
                            <a:srgbClr val="1B1B1B"/>
                          </a:solidFill>
                        </a:rPr>
                        <a:t>“with inputs gathered from key government personnel”</a:t>
                      </a:r>
                      <a:endParaRPr sz="12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tc>
                  <a:txBody>
                    <a:bodyPr/>
                    <a:lstStyle/>
                    <a:p>
                      <a:pPr marL="0" lvl="0" indent="0" algn="l" rtl="0">
                        <a:lnSpc>
                          <a:spcPct val="150000"/>
                        </a:lnSpc>
                        <a:spcBef>
                          <a:spcPts val="0"/>
                        </a:spcBef>
                        <a:spcAft>
                          <a:spcPts val="0"/>
                        </a:spcAft>
                        <a:buNone/>
                      </a:pPr>
                      <a:r>
                        <a:rPr lang="en" sz="1200" dirty="0">
                          <a:solidFill>
                            <a:srgbClr val="1B1B1B"/>
                          </a:solidFill>
                        </a:rPr>
                        <a:t>Provides necessary details on how to perform the action (who provides the inputs)</a:t>
                      </a:r>
                      <a:endParaRPr sz="1200" dirty="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extLst>
                  <a:ext uri="{0D108BD9-81ED-4DB2-BD59-A6C34878D82A}">
                    <a16:rowId xmlns:a16="http://schemas.microsoft.com/office/drawing/2014/main" val="10004"/>
                  </a:ext>
                </a:extLst>
              </a:tr>
            </a:tbl>
          </a:graphicData>
        </a:graphic>
      </p:graphicFrame>
      <p:sp>
        <p:nvSpPr>
          <p:cNvPr id="568" name="Google Shape;568;p69" descr="decorative background "/>
          <p:cNvSpPr/>
          <p:nvPr/>
        </p:nvSpPr>
        <p:spPr>
          <a:xfrm>
            <a:off x="2271075" y="3206075"/>
            <a:ext cx="6367500" cy="1111500"/>
          </a:xfrm>
          <a:prstGeom prst="rect">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69" name="Google Shape;569;p69" descr="divider line"/>
          <p:cNvCxnSpPr/>
          <p:nvPr/>
        </p:nvCxnSpPr>
        <p:spPr>
          <a:xfrm>
            <a:off x="2111069" y="3595138"/>
            <a:ext cx="6499200" cy="0"/>
          </a:xfrm>
          <a:prstGeom prst="straightConnector1">
            <a:avLst/>
          </a:prstGeom>
          <a:noFill/>
          <a:ln w="28575" cap="flat" cmpd="sng">
            <a:solidFill>
              <a:srgbClr val="FFFFFF"/>
            </a:solidFill>
            <a:prstDash val="solid"/>
            <a:round/>
            <a:headEnd type="none" w="med" len="med"/>
            <a:tailEnd type="none" w="med" len="med"/>
          </a:ln>
        </p:spPr>
      </p:cxnSp>
      <p:sp>
        <p:nvSpPr>
          <p:cNvPr id="570" name="Google Shape;570;p69" descr="arrow"/>
          <p:cNvSpPr/>
          <p:nvPr/>
        </p:nvSpPr>
        <p:spPr>
          <a:xfrm>
            <a:off x="1690643" y="3316325"/>
            <a:ext cx="1085400" cy="891000"/>
          </a:xfrm>
          <a:prstGeom prst="rightArrow">
            <a:avLst>
              <a:gd name="adj1" fmla="val 34239"/>
              <a:gd name="adj2" fmla="val 57035"/>
            </a:avLst>
          </a:prstGeom>
          <a:solidFill>
            <a:srgbClr val="004074"/>
          </a:solidFill>
          <a:ln>
            <a:noFill/>
          </a:ln>
        </p:spPr>
        <p:txBody>
          <a:bodyPr spcFirstLastPara="1" wrap="square" lIns="63500" tIns="63500" rIns="63500" bIns="63500" anchor="ctr" anchorCtr="0">
            <a:noAutofit/>
          </a:bodyPr>
          <a:lstStyle/>
          <a:p>
            <a:pPr marL="0" lvl="0" indent="0" algn="l" rtl="0">
              <a:spcBef>
                <a:spcPts val="0"/>
              </a:spcBef>
              <a:spcAft>
                <a:spcPts val="0"/>
              </a:spcAft>
              <a:buNone/>
            </a:pPr>
            <a:endParaRPr sz="903"/>
          </a:p>
        </p:txBody>
      </p:sp>
      <p:sp>
        <p:nvSpPr>
          <p:cNvPr id="571" name="Google Shape;571;p69"/>
          <p:cNvSpPr txBox="1">
            <a:spLocks noGrp="1"/>
          </p:cNvSpPr>
          <p:nvPr>
            <p:ph type="body" idx="1"/>
          </p:nvPr>
        </p:nvSpPr>
        <p:spPr>
          <a:xfrm>
            <a:off x="3216700" y="3206075"/>
            <a:ext cx="4500600" cy="111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t>The full statement</a:t>
            </a:r>
            <a:br>
              <a:rPr lang="en" sz="1400" b="1"/>
            </a:br>
            <a:endParaRPr sz="1400" b="1"/>
          </a:p>
          <a:p>
            <a:pPr marL="0" lvl="0" indent="0" algn="l" rtl="0">
              <a:spcBef>
                <a:spcPts val="0"/>
              </a:spcBef>
              <a:spcAft>
                <a:spcPts val="0"/>
              </a:spcAft>
              <a:buNone/>
            </a:pPr>
            <a:r>
              <a:rPr lang="en" sz="1400" i="1"/>
              <a:t>The contractor shall draft meeting read-aheads with inputs gathered from key government personnel. </a:t>
            </a:r>
            <a:endParaRPr sz="1400" i="1"/>
          </a:p>
          <a:p>
            <a:pPr marL="457200" lvl="0" indent="0" algn="l" rtl="0">
              <a:spcBef>
                <a:spcPts val="0"/>
              </a:spcBef>
              <a:spcAft>
                <a:spcPts val="0"/>
              </a:spcAft>
              <a:buNone/>
            </a:pPr>
            <a:br>
              <a:rPr lang="en"/>
            </a:br>
            <a:endParaRPr/>
          </a:p>
        </p:txBody>
      </p:sp>
      <p:sp>
        <p:nvSpPr>
          <p:cNvPr id="572" name="Google Shape;572;p6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
        <p:nvSpPr>
          <p:cNvPr id="573" name="Google Shape;573;p69"/>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2" name="Title 1">
            <a:extLst>
              <a:ext uri="{FF2B5EF4-FFF2-40B4-BE49-F238E27FC236}">
                <a16:creationId xmlns:a16="http://schemas.microsoft.com/office/drawing/2014/main" id="{FA9F8E71-7FE5-127A-081F-D90928C0A58C}"/>
              </a:ext>
            </a:extLst>
          </p:cNvPr>
          <p:cNvSpPr>
            <a:spLocks noGrp="1"/>
          </p:cNvSpPr>
          <p:nvPr>
            <p:ph type="title"/>
          </p:nvPr>
        </p:nvSpPr>
        <p:spPr>
          <a:xfrm>
            <a:off x="4189938" y="-572700"/>
            <a:ext cx="4875900" cy="572700"/>
          </a:xfrm>
        </p:spPr>
        <p:txBody>
          <a:bodyPr spcFirstLastPara="1" wrap="square" lIns="91425" tIns="91425" rIns="91425" bIns="91425" anchor="b" anchorCtr="0">
            <a:normAutofit/>
          </a:bodyPr>
          <a:lstStyle/>
          <a:p>
            <a:r>
              <a:rPr lang="en-US" dirty="0"/>
              <a:t>Action Result Context Example 1</a:t>
            </a:r>
          </a:p>
        </p:txBody>
      </p:sp>
      <p:sp>
        <p:nvSpPr>
          <p:cNvPr id="578" name="Google Shape;578;p70"/>
          <p:cNvSpPr txBox="1">
            <a:spLocks noGrp="1"/>
          </p:cNvSpPr>
          <p:nvPr>
            <p:ph type="body" idx="1"/>
          </p:nvPr>
        </p:nvSpPr>
        <p:spPr>
          <a:xfrm>
            <a:off x="489850" y="433975"/>
            <a:ext cx="2369700" cy="1595400"/>
          </a:xfrm>
          <a:prstGeom prst="rect">
            <a:avLst/>
          </a:prstGeom>
        </p:spPr>
        <p:txBody>
          <a:bodyPr spcFirstLastPara="1" wrap="square" lIns="62675" tIns="274300" rIns="62675" bIns="62675" anchor="ctr" anchorCtr="0">
            <a:noAutofit/>
          </a:bodyPr>
          <a:lstStyle/>
          <a:p>
            <a:pPr marL="457200" marR="0" lvl="0" indent="0" algn="l" rtl="0">
              <a:spcBef>
                <a:spcPts val="0"/>
              </a:spcBef>
              <a:spcAft>
                <a:spcPts val="0"/>
              </a:spcAft>
              <a:buNone/>
            </a:pPr>
            <a:r>
              <a:rPr lang="en" sz="3071">
                <a:solidFill>
                  <a:schemeClr val="lt1"/>
                </a:solidFill>
              </a:rPr>
              <a:t>ARC Example</a:t>
            </a:r>
            <a:br>
              <a:rPr lang="en" sz="3071">
                <a:solidFill>
                  <a:schemeClr val="lt1"/>
                </a:solidFill>
              </a:rPr>
            </a:br>
            <a:endParaRPr sz="3071">
              <a:solidFill>
                <a:schemeClr val="lt1"/>
              </a:solidFill>
            </a:endParaRPr>
          </a:p>
          <a:p>
            <a:pPr marL="374904" lvl="0" indent="-374904" algn="l" rtl="0">
              <a:lnSpc>
                <a:spcPct val="25000"/>
              </a:lnSpc>
              <a:spcBef>
                <a:spcPts val="0"/>
              </a:spcBef>
              <a:spcAft>
                <a:spcPts val="0"/>
              </a:spcAft>
              <a:buNone/>
            </a:pPr>
            <a:r>
              <a:rPr lang="en" sz="5771" b="1">
                <a:solidFill>
                  <a:schemeClr val="lt1"/>
                </a:solidFill>
              </a:rPr>
              <a:t>  1</a:t>
            </a:r>
            <a:r>
              <a:rPr lang="en" sz="6800" b="1">
                <a:solidFill>
                  <a:srgbClr val="FFD966"/>
                </a:solidFill>
              </a:rPr>
              <a:t>➜</a:t>
            </a:r>
            <a:endParaRPr sz="271">
              <a:solidFill>
                <a:schemeClr val="lt1"/>
              </a:solidFill>
            </a:endParaRPr>
          </a:p>
          <a:p>
            <a:pPr marL="313484" lvl="0" indent="0" algn="l" rtl="0">
              <a:spcBef>
                <a:spcPts val="0"/>
              </a:spcBef>
              <a:spcAft>
                <a:spcPts val="0"/>
              </a:spcAft>
              <a:buNone/>
            </a:pPr>
            <a:endParaRPr sz="754"/>
          </a:p>
        </p:txBody>
      </p:sp>
      <p:sp>
        <p:nvSpPr>
          <p:cNvPr id="579" name="Google Shape;579;p70"/>
          <p:cNvSpPr txBox="1">
            <a:spLocks noGrp="1"/>
          </p:cNvSpPr>
          <p:nvPr>
            <p:ph type="body" idx="1"/>
          </p:nvPr>
        </p:nvSpPr>
        <p:spPr>
          <a:xfrm>
            <a:off x="4189950" y="433975"/>
            <a:ext cx="4295100" cy="434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chemeClr val="accent1"/>
                </a:solidFill>
              </a:rPr>
              <a:t>Original statement:</a:t>
            </a:r>
            <a:endParaRPr sz="2200" b="1">
              <a:solidFill>
                <a:schemeClr val="accent1"/>
              </a:solidFill>
            </a:endParaRPr>
          </a:p>
          <a:p>
            <a:pPr marL="457200" lvl="0" indent="0" algn="l" rtl="0">
              <a:spcBef>
                <a:spcPts val="0"/>
              </a:spcBef>
              <a:spcAft>
                <a:spcPts val="0"/>
              </a:spcAft>
              <a:buNone/>
            </a:pPr>
            <a:endParaRPr sz="1300"/>
          </a:p>
          <a:p>
            <a:pPr marL="457200" lvl="0" indent="-311150" algn="l" rtl="0">
              <a:spcBef>
                <a:spcPts val="0"/>
              </a:spcBef>
              <a:spcAft>
                <a:spcPts val="0"/>
              </a:spcAft>
              <a:buSzPts val="1300"/>
              <a:buChar char="●"/>
            </a:pPr>
            <a:r>
              <a:rPr lang="en" sz="1300"/>
              <a:t>The contractor shall train system end users on how to use the system.</a:t>
            </a:r>
            <a:endParaRPr sz="1300"/>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sz="2200" b="1">
                <a:solidFill>
                  <a:schemeClr val="accent1"/>
                </a:solidFill>
              </a:rPr>
              <a:t>Revised statement(s):</a:t>
            </a:r>
            <a:endParaRPr/>
          </a:p>
          <a:p>
            <a:pPr marL="457200" lvl="0" indent="-311150" algn="l" rtl="0">
              <a:spcBef>
                <a:spcPts val="0"/>
              </a:spcBef>
              <a:spcAft>
                <a:spcPts val="0"/>
              </a:spcAft>
              <a:buSzPts val="1300"/>
              <a:buChar char="●"/>
            </a:pPr>
            <a:r>
              <a:rPr lang="en" sz="1300"/>
              <a:t>The contractor shall provide training to end-users on how to use the system.</a:t>
            </a:r>
            <a:br>
              <a:rPr lang="en" sz="1300"/>
            </a:br>
            <a:endParaRPr sz="1300"/>
          </a:p>
          <a:p>
            <a:pPr marL="457200" lvl="0" indent="-311150" algn="l" rtl="0">
              <a:spcBef>
                <a:spcPts val="0"/>
              </a:spcBef>
              <a:spcAft>
                <a:spcPts val="0"/>
              </a:spcAft>
              <a:buSzPts val="1300"/>
              <a:buChar char="●"/>
            </a:pPr>
            <a:r>
              <a:rPr lang="en" sz="1300"/>
              <a:t>The contractor shall deliver a user manual for all aspects of the system.</a:t>
            </a:r>
            <a:endParaRPr sz="1300"/>
          </a:p>
          <a:p>
            <a:pPr marL="457200" lvl="0" indent="0" algn="l" rtl="0">
              <a:spcBef>
                <a:spcPts val="0"/>
              </a:spcBef>
              <a:spcAft>
                <a:spcPts val="0"/>
              </a:spcAft>
              <a:buNone/>
            </a:pPr>
            <a:endParaRPr sz="1300"/>
          </a:p>
          <a:p>
            <a:pPr marL="0" lvl="0" indent="0" algn="l" rtl="0">
              <a:spcBef>
                <a:spcPts val="0"/>
              </a:spcBef>
              <a:spcAft>
                <a:spcPts val="0"/>
              </a:spcAft>
              <a:buNone/>
            </a:pPr>
            <a:r>
              <a:rPr lang="en" sz="1300" b="1"/>
              <a:t>Note:</a:t>
            </a:r>
            <a:r>
              <a:rPr lang="en" sz="1300"/>
              <a:t> Everything following a preposition is context. Examples of prepositions: to, for, by, with, around, on, under, so (that), after, through, of at, in, between</a:t>
            </a:r>
            <a:endParaRPr sz="1300"/>
          </a:p>
        </p:txBody>
      </p:sp>
      <p:sp>
        <p:nvSpPr>
          <p:cNvPr id="580" name="Google Shape;580;p7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71"/>
          <p:cNvSpPr txBox="1">
            <a:spLocks noGrp="1"/>
          </p:cNvSpPr>
          <p:nvPr>
            <p:ph type="body" idx="1"/>
          </p:nvPr>
        </p:nvSpPr>
        <p:spPr>
          <a:xfrm>
            <a:off x="489850" y="433975"/>
            <a:ext cx="2369700" cy="1595400"/>
          </a:xfrm>
          <a:prstGeom prst="rect">
            <a:avLst/>
          </a:prstGeom>
        </p:spPr>
        <p:txBody>
          <a:bodyPr spcFirstLastPara="1" wrap="square" lIns="62675" tIns="274300" rIns="62675" bIns="62675" anchor="ctr" anchorCtr="0">
            <a:noAutofit/>
          </a:bodyPr>
          <a:lstStyle/>
          <a:p>
            <a:pPr marL="457200" marR="0" lvl="0" indent="0" algn="l" rtl="0">
              <a:spcBef>
                <a:spcPts val="0"/>
              </a:spcBef>
              <a:spcAft>
                <a:spcPts val="0"/>
              </a:spcAft>
              <a:buNone/>
            </a:pPr>
            <a:r>
              <a:rPr lang="en" sz="3071">
                <a:solidFill>
                  <a:schemeClr val="lt1"/>
                </a:solidFill>
              </a:rPr>
              <a:t>ARC Example</a:t>
            </a:r>
            <a:br>
              <a:rPr lang="en" sz="3071">
                <a:solidFill>
                  <a:schemeClr val="lt1"/>
                </a:solidFill>
              </a:rPr>
            </a:br>
            <a:endParaRPr sz="3071">
              <a:solidFill>
                <a:schemeClr val="lt1"/>
              </a:solidFill>
            </a:endParaRPr>
          </a:p>
          <a:p>
            <a:pPr marL="374904" lvl="0" indent="-374904" algn="l" rtl="0">
              <a:lnSpc>
                <a:spcPct val="25000"/>
              </a:lnSpc>
              <a:spcBef>
                <a:spcPts val="0"/>
              </a:spcBef>
              <a:spcAft>
                <a:spcPts val="0"/>
              </a:spcAft>
              <a:buNone/>
            </a:pPr>
            <a:r>
              <a:rPr lang="en" sz="5771" b="1">
                <a:solidFill>
                  <a:schemeClr val="lt1"/>
                </a:solidFill>
              </a:rPr>
              <a:t>  2</a:t>
            </a:r>
            <a:r>
              <a:rPr lang="en" sz="6800" b="1">
                <a:solidFill>
                  <a:srgbClr val="FFD966"/>
                </a:solidFill>
              </a:rPr>
              <a:t>➜</a:t>
            </a:r>
            <a:endParaRPr sz="271">
              <a:solidFill>
                <a:schemeClr val="lt1"/>
              </a:solidFill>
            </a:endParaRPr>
          </a:p>
          <a:p>
            <a:pPr marL="313484" lvl="0" indent="0" algn="l" rtl="0">
              <a:spcBef>
                <a:spcPts val="0"/>
              </a:spcBef>
              <a:spcAft>
                <a:spcPts val="0"/>
              </a:spcAft>
              <a:buNone/>
            </a:pPr>
            <a:endParaRPr sz="754"/>
          </a:p>
        </p:txBody>
      </p:sp>
      <p:sp>
        <p:nvSpPr>
          <p:cNvPr id="586" name="Google Shape;586;p71"/>
          <p:cNvSpPr txBox="1">
            <a:spLocks noGrp="1"/>
          </p:cNvSpPr>
          <p:nvPr>
            <p:ph type="body" idx="1"/>
          </p:nvPr>
        </p:nvSpPr>
        <p:spPr>
          <a:xfrm>
            <a:off x="4189950" y="433975"/>
            <a:ext cx="4295100" cy="434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chemeClr val="accent1"/>
                </a:solidFill>
              </a:rPr>
              <a:t>Original statement:</a:t>
            </a:r>
            <a:endParaRPr sz="2200" b="1">
              <a:solidFill>
                <a:schemeClr val="accent1"/>
              </a:solidFill>
            </a:endParaRPr>
          </a:p>
          <a:p>
            <a:pPr marL="457200" lvl="0" indent="0" algn="l" rtl="0">
              <a:spcBef>
                <a:spcPts val="0"/>
              </a:spcBef>
              <a:spcAft>
                <a:spcPts val="0"/>
              </a:spcAft>
              <a:buNone/>
            </a:pPr>
            <a:endParaRPr sz="1300"/>
          </a:p>
          <a:p>
            <a:pPr marL="457200" lvl="0" indent="-311150" algn="l" rtl="0">
              <a:spcBef>
                <a:spcPts val="0"/>
              </a:spcBef>
              <a:spcAft>
                <a:spcPts val="0"/>
              </a:spcAft>
              <a:buSzPts val="1300"/>
              <a:buChar char="●"/>
            </a:pPr>
            <a:r>
              <a:rPr lang="en" sz="1300"/>
              <a:t>The contractor shall be required to create or implement approaches to gather internal or external agency data through data collection, surveys, or questionnaires.</a:t>
            </a:r>
            <a:endParaRPr sz="1300"/>
          </a:p>
          <a:p>
            <a:pPr marL="0" lvl="0" indent="0" algn="l" rtl="0">
              <a:spcBef>
                <a:spcPts val="0"/>
              </a:spcBef>
              <a:spcAft>
                <a:spcPts val="0"/>
              </a:spcAft>
              <a:buNone/>
            </a:pPr>
            <a:endParaRPr/>
          </a:p>
          <a:p>
            <a:pPr marL="0" lvl="0" indent="0" algn="l" rtl="0">
              <a:spcBef>
                <a:spcPts val="0"/>
              </a:spcBef>
              <a:spcAft>
                <a:spcPts val="0"/>
              </a:spcAft>
              <a:buNone/>
            </a:pPr>
            <a:r>
              <a:rPr lang="en" sz="2200" b="1">
                <a:solidFill>
                  <a:schemeClr val="accent1"/>
                </a:solidFill>
              </a:rPr>
              <a:t>Revised statement:</a:t>
            </a:r>
            <a:endParaRPr/>
          </a:p>
          <a:p>
            <a:pPr marL="457200" lvl="0" indent="-317500" algn="l" rtl="0">
              <a:spcBef>
                <a:spcPts val="0"/>
              </a:spcBef>
              <a:spcAft>
                <a:spcPts val="0"/>
              </a:spcAft>
              <a:buSzPts val="1400"/>
              <a:buChar char="●"/>
            </a:pPr>
            <a:r>
              <a:rPr lang="en" sz="1300"/>
              <a:t>The contractor shall create data collection methodologies (for internal or external data used in support of agency projects and programs. </a:t>
            </a:r>
            <a:br>
              <a:rPr lang="en"/>
            </a:br>
            <a:endParaRPr/>
          </a:p>
          <a:p>
            <a:pPr marL="457200" lvl="0" indent="0" algn="l" rtl="0">
              <a:spcBef>
                <a:spcPts val="0"/>
              </a:spcBef>
              <a:spcAft>
                <a:spcPts val="0"/>
              </a:spcAft>
              <a:buNone/>
            </a:pPr>
            <a:endParaRPr/>
          </a:p>
          <a:p>
            <a:pPr marL="457200" lvl="0" indent="0" algn="l" rtl="0">
              <a:spcBef>
                <a:spcPts val="0"/>
              </a:spcBef>
              <a:spcAft>
                <a:spcPts val="0"/>
              </a:spcAft>
              <a:buNone/>
            </a:pPr>
            <a:endParaRPr/>
          </a:p>
          <a:p>
            <a:pPr marL="0" lvl="0" indent="0" algn="l" rtl="0">
              <a:spcBef>
                <a:spcPts val="0"/>
              </a:spcBef>
              <a:spcAft>
                <a:spcPts val="0"/>
              </a:spcAft>
              <a:buNone/>
            </a:pPr>
            <a:endParaRPr/>
          </a:p>
        </p:txBody>
      </p:sp>
      <p:sp>
        <p:nvSpPr>
          <p:cNvPr id="587" name="Google Shape;587;p7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25</a:t>
            </a:fld>
            <a:endParaRPr/>
          </a:p>
        </p:txBody>
      </p:sp>
      <p:sp>
        <p:nvSpPr>
          <p:cNvPr id="2" name="Title 1">
            <a:extLst>
              <a:ext uri="{FF2B5EF4-FFF2-40B4-BE49-F238E27FC236}">
                <a16:creationId xmlns:a16="http://schemas.microsoft.com/office/drawing/2014/main" id="{701F1627-166A-A77A-AA08-7F2831304C0A}"/>
              </a:ext>
            </a:extLst>
          </p:cNvPr>
          <p:cNvSpPr>
            <a:spLocks noGrp="1"/>
          </p:cNvSpPr>
          <p:nvPr>
            <p:ph type="title"/>
          </p:nvPr>
        </p:nvSpPr>
        <p:spPr>
          <a:xfrm>
            <a:off x="4189938" y="-572700"/>
            <a:ext cx="4875900" cy="572700"/>
          </a:xfrm>
        </p:spPr>
        <p:txBody>
          <a:bodyPr spcFirstLastPara="1" wrap="square" lIns="91425" tIns="91425" rIns="91425" bIns="91425" anchor="b" anchorCtr="0">
            <a:normAutofit/>
          </a:bodyPr>
          <a:lstStyle/>
          <a:p>
            <a:r>
              <a:rPr lang="en-US" dirty="0"/>
              <a:t>Action Result Context Example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72"/>
          <p:cNvSpPr txBox="1">
            <a:spLocks noGrp="1"/>
          </p:cNvSpPr>
          <p:nvPr>
            <p:ph type="body" idx="1"/>
          </p:nvPr>
        </p:nvSpPr>
        <p:spPr>
          <a:xfrm>
            <a:off x="489850" y="433975"/>
            <a:ext cx="2369700" cy="1595400"/>
          </a:xfrm>
          <a:prstGeom prst="rect">
            <a:avLst/>
          </a:prstGeom>
        </p:spPr>
        <p:txBody>
          <a:bodyPr spcFirstLastPara="1" wrap="square" lIns="62675" tIns="274300" rIns="62675" bIns="62675" anchor="ctr" anchorCtr="0">
            <a:noAutofit/>
          </a:bodyPr>
          <a:lstStyle/>
          <a:p>
            <a:pPr marL="457200" marR="0" lvl="0" indent="0" algn="l" rtl="0">
              <a:spcBef>
                <a:spcPts val="0"/>
              </a:spcBef>
              <a:spcAft>
                <a:spcPts val="0"/>
              </a:spcAft>
              <a:buNone/>
            </a:pPr>
            <a:r>
              <a:rPr lang="en" sz="3071">
                <a:solidFill>
                  <a:schemeClr val="lt1"/>
                </a:solidFill>
              </a:rPr>
              <a:t>ARC Example</a:t>
            </a:r>
            <a:br>
              <a:rPr lang="en" sz="3071">
                <a:solidFill>
                  <a:schemeClr val="lt1"/>
                </a:solidFill>
              </a:rPr>
            </a:br>
            <a:endParaRPr sz="3071">
              <a:solidFill>
                <a:schemeClr val="lt1"/>
              </a:solidFill>
            </a:endParaRPr>
          </a:p>
          <a:p>
            <a:pPr marL="374904" lvl="0" indent="-374904" algn="l" rtl="0">
              <a:lnSpc>
                <a:spcPct val="25000"/>
              </a:lnSpc>
              <a:spcBef>
                <a:spcPts val="0"/>
              </a:spcBef>
              <a:spcAft>
                <a:spcPts val="0"/>
              </a:spcAft>
              <a:buClr>
                <a:schemeClr val="dk1"/>
              </a:buClr>
              <a:buSzPts val="1100"/>
              <a:buFont typeface="Arial"/>
              <a:buNone/>
            </a:pPr>
            <a:r>
              <a:rPr lang="en" sz="5771" b="1">
                <a:solidFill>
                  <a:schemeClr val="lt1"/>
                </a:solidFill>
              </a:rPr>
              <a:t>  3</a:t>
            </a:r>
            <a:r>
              <a:rPr lang="en" sz="6800" b="1">
                <a:solidFill>
                  <a:srgbClr val="FFD966"/>
                </a:solidFill>
              </a:rPr>
              <a:t>➜</a:t>
            </a:r>
            <a:endParaRPr sz="271">
              <a:solidFill>
                <a:schemeClr val="lt1"/>
              </a:solidFill>
            </a:endParaRPr>
          </a:p>
          <a:p>
            <a:pPr marL="313484" lvl="0" indent="0" algn="l" rtl="0">
              <a:spcBef>
                <a:spcPts val="0"/>
              </a:spcBef>
              <a:spcAft>
                <a:spcPts val="0"/>
              </a:spcAft>
              <a:buNone/>
            </a:pPr>
            <a:endParaRPr sz="754"/>
          </a:p>
        </p:txBody>
      </p:sp>
      <p:sp>
        <p:nvSpPr>
          <p:cNvPr id="593" name="Google Shape;593;p72"/>
          <p:cNvSpPr txBox="1">
            <a:spLocks noGrp="1"/>
          </p:cNvSpPr>
          <p:nvPr>
            <p:ph type="body" idx="1"/>
          </p:nvPr>
        </p:nvSpPr>
        <p:spPr>
          <a:xfrm>
            <a:off x="4189950" y="433975"/>
            <a:ext cx="4295100" cy="434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chemeClr val="accent1"/>
                </a:solidFill>
              </a:rPr>
              <a:t>Original statement:</a:t>
            </a:r>
            <a:endParaRPr sz="2200" b="1">
              <a:solidFill>
                <a:schemeClr val="accent1"/>
              </a:solidFill>
            </a:endParaRPr>
          </a:p>
          <a:p>
            <a:pPr marL="457200" lvl="0" indent="0" algn="l" rtl="0">
              <a:spcBef>
                <a:spcPts val="0"/>
              </a:spcBef>
              <a:spcAft>
                <a:spcPts val="0"/>
              </a:spcAft>
              <a:buNone/>
            </a:pPr>
            <a:endParaRPr/>
          </a:p>
          <a:p>
            <a:pPr marL="457200" lvl="0" indent="-311150" algn="l" rtl="0">
              <a:spcBef>
                <a:spcPts val="0"/>
              </a:spcBef>
              <a:spcAft>
                <a:spcPts val="0"/>
              </a:spcAft>
              <a:buSzPts val="1300"/>
              <a:buChar char="●"/>
            </a:pPr>
            <a:r>
              <a:rPr lang="en" sz="1300"/>
              <a:t>Assistance shall be provided for the conduct of logistical support meetings.</a:t>
            </a:r>
            <a:endParaRPr sz="1300"/>
          </a:p>
          <a:p>
            <a:pPr marL="0" lvl="0" indent="0" algn="l" rtl="0">
              <a:spcBef>
                <a:spcPts val="0"/>
              </a:spcBef>
              <a:spcAft>
                <a:spcPts val="0"/>
              </a:spcAft>
              <a:buNone/>
            </a:pPr>
            <a:endParaRPr/>
          </a:p>
          <a:p>
            <a:pPr marL="0" lvl="0" indent="0" algn="l" rtl="0">
              <a:spcBef>
                <a:spcPts val="0"/>
              </a:spcBef>
              <a:spcAft>
                <a:spcPts val="0"/>
              </a:spcAft>
              <a:buNone/>
            </a:pPr>
            <a:r>
              <a:rPr lang="en" sz="2200" b="1">
                <a:solidFill>
                  <a:schemeClr val="accent1"/>
                </a:solidFill>
              </a:rPr>
              <a:t>Revision to focus on outcomes:</a:t>
            </a:r>
            <a:endParaRPr/>
          </a:p>
          <a:p>
            <a:pPr marL="0" lvl="0" indent="0" algn="l" rtl="0">
              <a:spcBef>
                <a:spcPts val="0"/>
              </a:spcBef>
              <a:spcAft>
                <a:spcPts val="0"/>
              </a:spcAft>
              <a:buNone/>
            </a:pPr>
            <a:r>
              <a:rPr lang="en" sz="1300" b="1"/>
              <a:t>C.4.4.1</a:t>
            </a:r>
            <a:endParaRPr sz="1300" b="1"/>
          </a:p>
          <a:p>
            <a:pPr marL="457200" lvl="0" indent="-311150" algn="l" rtl="0">
              <a:spcBef>
                <a:spcPts val="0"/>
              </a:spcBef>
              <a:spcAft>
                <a:spcPts val="0"/>
              </a:spcAft>
              <a:buSzPts val="1300"/>
              <a:buChar char="●"/>
            </a:pPr>
            <a:r>
              <a:rPr lang="en" sz="1300"/>
              <a:t>The contractor shall schedule meetings to include all necessary stakeholders and a clear purpose and agenda</a:t>
            </a:r>
            <a:endParaRPr sz="1300"/>
          </a:p>
          <a:p>
            <a:pPr marL="0" lvl="0" indent="0" algn="l" rtl="0">
              <a:spcBef>
                <a:spcPts val="0"/>
              </a:spcBef>
              <a:spcAft>
                <a:spcPts val="0"/>
              </a:spcAft>
              <a:buNone/>
            </a:pPr>
            <a:r>
              <a:rPr lang="en" sz="1300" b="1"/>
              <a:t>C.4.4.2</a:t>
            </a:r>
            <a:endParaRPr sz="1300" b="1"/>
          </a:p>
          <a:p>
            <a:pPr marL="457200" lvl="0" indent="-311150" algn="l" rtl="0">
              <a:spcBef>
                <a:spcPts val="0"/>
              </a:spcBef>
              <a:spcAft>
                <a:spcPts val="0"/>
              </a:spcAft>
              <a:buSzPts val="1300"/>
              <a:buChar char="●"/>
            </a:pPr>
            <a:r>
              <a:rPr lang="en" sz="1300"/>
              <a:t>The contractor shall record meeting minutes for all support meetings</a:t>
            </a:r>
            <a:endParaRPr sz="1300"/>
          </a:p>
          <a:p>
            <a:pPr marL="0" lvl="0" indent="0" algn="l" rtl="0">
              <a:spcBef>
                <a:spcPts val="0"/>
              </a:spcBef>
              <a:spcAft>
                <a:spcPts val="0"/>
              </a:spcAft>
              <a:buNone/>
            </a:pPr>
            <a:r>
              <a:rPr lang="en" sz="1300" b="1"/>
              <a:t>C.4.4.3</a:t>
            </a:r>
            <a:endParaRPr sz="1300" b="1"/>
          </a:p>
          <a:p>
            <a:pPr marL="457200" lvl="0" indent="-317500" algn="l" rtl="0">
              <a:spcBef>
                <a:spcPts val="0"/>
              </a:spcBef>
              <a:spcAft>
                <a:spcPts val="0"/>
              </a:spcAft>
              <a:buSzPts val="1400"/>
              <a:buChar char="●"/>
            </a:pPr>
            <a:r>
              <a:rPr lang="en" sz="1300"/>
              <a:t>The contractor shall draft meeting read-aheads that include inputs gathered from key government personnel</a:t>
            </a:r>
            <a:br>
              <a:rPr lang="en"/>
            </a:br>
            <a:endParaRPr/>
          </a:p>
          <a:p>
            <a:pPr marL="457200" lvl="0" indent="0" algn="l" rtl="0">
              <a:spcBef>
                <a:spcPts val="0"/>
              </a:spcBef>
              <a:spcAft>
                <a:spcPts val="0"/>
              </a:spcAft>
              <a:buNone/>
            </a:pPr>
            <a:endParaRPr/>
          </a:p>
          <a:p>
            <a:pPr marL="457200" lvl="0" indent="0" algn="l" rtl="0">
              <a:spcBef>
                <a:spcPts val="0"/>
              </a:spcBef>
              <a:spcAft>
                <a:spcPts val="0"/>
              </a:spcAft>
              <a:buNone/>
            </a:pPr>
            <a:endParaRPr/>
          </a:p>
          <a:p>
            <a:pPr marL="0" lvl="0" indent="0" algn="l" rtl="0">
              <a:spcBef>
                <a:spcPts val="0"/>
              </a:spcBef>
              <a:spcAft>
                <a:spcPts val="0"/>
              </a:spcAft>
              <a:buNone/>
            </a:pPr>
            <a:endParaRPr/>
          </a:p>
        </p:txBody>
      </p:sp>
      <p:sp>
        <p:nvSpPr>
          <p:cNvPr id="594" name="Google Shape;594;p7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26</a:t>
            </a:fld>
            <a:endParaRPr/>
          </a:p>
        </p:txBody>
      </p:sp>
      <p:sp>
        <p:nvSpPr>
          <p:cNvPr id="2" name="Title 1">
            <a:extLst>
              <a:ext uri="{FF2B5EF4-FFF2-40B4-BE49-F238E27FC236}">
                <a16:creationId xmlns:a16="http://schemas.microsoft.com/office/drawing/2014/main" id="{44A81279-F0F6-BB35-217A-9EF950D0EB8B}"/>
              </a:ext>
            </a:extLst>
          </p:cNvPr>
          <p:cNvSpPr>
            <a:spLocks noGrp="1"/>
          </p:cNvSpPr>
          <p:nvPr>
            <p:ph type="title"/>
          </p:nvPr>
        </p:nvSpPr>
        <p:spPr>
          <a:xfrm>
            <a:off x="4189938" y="-572700"/>
            <a:ext cx="4875900" cy="572700"/>
          </a:xfrm>
        </p:spPr>
        <p:txBody>
          <a:bodyPr spcFirstLastPara="1" wrap="square" lIns="91425" tIns="91425" rIns="91425" bIns="91425" anchor="b" anchorCtr="0">
            <a:normAutofit/>
          </a:bodyPr>
          <a:lstStyle/>
          <a:p>
            <a:r>
              <a:rPr lang="en-US" dirty="0"/>
              <a:t>Action Result Context Example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73"/>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Establish </a:t>
            </a:r>
            <a:br>
              <a:rPr lang="en"/>
            </a:br>
            <a:r>
              <a:rPr lang="en"/>
              <a:t>Performance Standards </a:t>
            </a:r>
            <a:br>
              <a:rPr lang="en"/>
            </a:br>
            <a:r>
              <a:rPr lang="en"/>
              <a:t>&amp; AQLs</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00" name="Google Shape;600;p7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74"/>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Requirements and Standards</a:t>
            </a:r>
            <a:endParaRPr/>
          </a:p>
          <a:p>
            <a:pPr marL="0" lvl="0" indent="0" algn="l" rtl="0">
              <a:spcBef>
                <a:spcPts val="0"/>
              </a:spcBef>
              <a:spcAft>
                <a:spcPts val="0"/>
              </a:spcAft>
              <a:buNone/>
            </a:pPr>
            <a:endParaRPr/>
          </a:p>
        </p:txBody>
      </p:sp>
      <p:sp>
        <p:nvSpPr>
          <p:cNvPr id="606" name="Google Shape;606;p74"/>
          <p:cNvSpPr txBox="1">
            <a:spLocks noGrp="1"/>
          </p:cNvSpPr>
          <p:nvPr>
            <p:ph type="body" idx="1"/>
          </p:nvPr>
        </p:nvSpPr>
        <p:spPr>
          <a:xfrm>
            <a:off x="644625" y="851800"/>
            <a:ext cx="7528800" cy="145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requirement is incomplete without a corresponding standard. Every requirement should clearly define how performance will be measured.</a:t>
            </a:r>
            <a:endParaRPr/>
          </a:p>
          <a:p>
            <a:pPr marL="0" lvl="0" indent="0" algn="l" rtl="0">
              <a:spcBef>
                <a:spcPts val="0"/>
              </a:spcBef>
              <a:spcAft>
                <a:spcPts val="0"/>
              </a:spcAft>
              <a:buNone/>
            </a:pPr>
            <a:endParaRPr b="1"/>
          </a:p>
          <a:p>
            <a:pPr marL="457200" lvl="0" indent="-311150" algn="l" rtl="0">
              <a:lnSpc>
                <a:spcPct val="150000"/>
              </a:lnSpc>
              <a:spcBef>
                <a:spcPts val="0"/>
              </a:spcBef>
              <a:spcAft>
                <a:spcPts val="0"/>
              </a:spcAft>
              <a:buSzPts val="1300"/>
              <a:buChar char="●"/>
            </a:pPr>
            <a:r>
              <a:rPr lang="en"/>
              <a:t>Define expectations for </a:t>
            </a:r>
            <a:r>
              <a:rPr lang="en" b="1"/>
              <a:t>quality</a:t>
            </a:r>
            <a:r>
              <a:rPr lang="en"/>
              <a:t>, not just timeliness.</a:t>
            </a:r>
            <a:endParaRPr/>
          </a:p>
          <a:p>
            <a:pPr marL="457200" lvl="0" indent="-311150" algn="l" rtl="0">
              <a:lnSpc>
                <a:spcPct val="150000"/>
              </a:lnSpc>
              <a:spcBef>
                <a:spcPts val="0"/>
              </a:spcBef>
              <a:spcAft>
                <a:spcPts val="0"/>
              </a:spcAft>
              <a:buSzPts val="1300"/>
              <a:buChar char="●"/>
            </a:pPr>
            <a:r>
              <a:rPr lang="en"/>
              <a:t>Use </a:t>
            </a:r>
            <a:r>
              <a:rPr lang="en" b="1"/>
              <a:t>commercial or industry standards</a:t>
            </a:r>
            <a:r>
              <a:rPr lang="en"/>
              <a:t> whenever possible.</a:t>
            </a:r>
            <a:endParaRPr/>
          </a:p>
          <a:p>
            <a:pPr marL="457200" lvl="0" indent="-311150" algn="l" rtl="0">
              <a:lnSpc>
                <a:spcPct val="150000"/>
              </a:lnSpc>
              <a:spcBef>
                <a:spcPts val="0"/>
              </a:spcBef>
              <a:spcAft>
                <a:spcPts val="0"/>
              </a:spcAft>
              <a:buSzPts val="1300"/>
              <a:buChar char="●"/>
            </a:pPr>
            <a:r>
              <a:rPr lang="en"/>
              <a:t>Conduct </a:t>
            </a:r>
            <a:r>
              <a:rPr lang="en" b="1"/>
              <a:t>market research</a:t>
            </a:r>
            <a:r>
              <a:rPr lang="en"/>
              <a:t> to validate your draft requirements and performance standards.</a:t>
            </a:r>
            <a:endParaRPr/>
          </a:p>
          <a:p>
            <a:pPr marL="457200" lvl="0" indent="-311150" algn="l" rtl="0">
              <a:lnSpc>
                <a:spcPct val="150000"/>
              </a:lnSpc>
              <a:spcBef>
                <a:spcPts val="0"/>
              </a:spcBef>
              <a:spcAft>
                <a:spcPts val="0"/>
              </a:spcAft>
              <a:buSzPts val="1300"/>
              <a:buChar char="●"/>
            </a:pPr>
            <a:r>
              <a:rPr lang="en"/>
              <a:t>Include standards and </a:t>
            </a:r>
            <a:r>
              <a:rPr lang="en" b="1"/>
              <a:t>Acceptable Quality Levels (AQLs)</a:t>
            </a:r>
            <a:r>
              <a:rPr lang="en"/>
              <a:t> in the </a:t>
            </a:r>
            <a:r>
              <a:rPr lang="en" b="1"/>
              <a:t>Performance Work Statement (PWS)</a:t>
            </a:r>
            <a:r>
              <a:rPr lang="en"/>
              <a:t>.</a:t>
            </a:r>
            <a:endParaRPr/>
          </a:p>
          <a:p>
            <a:pPr marL="457200" lvl="0" indent="0" algn="l" rtl="0">
              <a:spcBef>
                <a:spcPts val="0"/>
              </a:spcBef>
              <a:spcAft>
                <a:spcPts val="0"/>
              </a:spcAft>
              <a:buNone/>
            </a:pPr>
            <a:endParaRPr/>
          </a:p>
        </p:txBody>
      </p:sp>
      <p:sp>
        <p:nvSpPr>
          <p:cNvPr id="607" name="Google Shape;607;p7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75"/>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Defining Quality Performance Standards</a:t>
            </a:r>
            <a:endParaRPr dirty="0"/>
          </a:p>
          <a:p>
            <a:pPr marL="0" lvl="0" indent="0" algn="l" rtl="0">
              <a:spcBef>
                <a:spcPts val="0"/>
              </a:spcBef>
              <a:spcAft>
                <a:spcPts val="0"/>
              </a:spcAft>
              <a:buNone/>
            </a:pPr>
            <a:endParaRPr dirty="0"/>
          </a:p>
        </p:txBody>
      </p:sp>
      <p:sp>
        <p:nvSpPr>
          <p:cNvPr id="613" name="Google Shape;613;p75"/>
          <p:cNvSpPr txBox="1">
            <a:spLocks noGrp="1"/>
          </p:cNvSpPr>
          <p:nvPr>
            <p:ph type="body" idx="1"/>
          </p:nvPr>
        </p:nvSpPr>
        <p:spPr>
          <a:xfrm>
            <a:off x="644625" y="851800"/>
            <a:ext cx="7489500" cy="67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define quality standards, it is helpful to first visualize the completely unacceptable outcome and then write its reverse</a:t>
            </a:r>
            <a:r>
              <a:rPr lang="en" b="1"/>
              <a:t>.</a:t>
            </a:r>
            <a:endParaRPr/>
          </a:p>
        </p:txBody>
      </p:sp>
      <p:graphicFrame>
        <p:nvGraphicFramePr>
          <p:cNvPr id="614" name="Google Shape;614;p75"/>
          <p:cNvGraphicFramePr/>
          <p:nvPr>
            <p:extLst>
              <p:ext uri="{D42A27DB-BD31-4B8C-83A1-F6EECF244321}">
                <p14:modId xmlns:p14="http://schemas.microsoft.com/office/powerpoint/2010/main" val="3142368077"/>
              </p:ext>
            </p:extLst>
          </p:nvPr>
        </p:nvGraphicFramePr>
        <p:xfrm>
          <a:off x="735312" y="1658765"/>
          <a:ext cx="7124650" cy="1926375"/>
        </p:xfrm>
        <a:graphic>
          <a:graphicData uri="http://schemas.openxmlformats.org/drawingml/2006/table">
            <a:tbl>
              <a:tblPr firstRow="1">
                <a:noFill/>
                <a:tableStyleId>{6483158F-EA3D-46EF-829B-64AC1FE4BC34}</a:tableStyleId>
              </a:tblPr>
              <a:tblGrid>
                <a:gridCol w="3127400">
                  <a:extLst>
                    <a:ext uri="{9D8B030D-6E8A-4147-A177-3AD203B41FA5}">
                      <a16:colId xmlns:a16="http://schemas.microsoft.com/office/drawing/2014/main" val="20000"/>
                    </a:ext>
                  </a:extLst>
                </a:gridCol>
                <a:gridCol w="3997250">
                  <a:extLst>
                    <a:ext uri="{9D8B030D-6E8A-4147-A177-3AD203B41FA5}">
                      <a16:colId xmlns:a16="http://schemas.microsoft.com/office/drawing/2014/main" val="20001"/>
                    </a:ext>
                  </a:extLst>
                </a:gridCol>
              </a:tblGrid>
              <a:tr h="385275">
                <a:tc>
                  <a:txBody>
                    <a:bodyPr/>
                    <a:lstStyle/>
                    <a:p>
                      <a:pPr marL="0" lvl="0" indent="0" algn="l" rtl="0">
                        <a:spcBef>
                          <a:spcPts val="0"/>
                        </a:spcBef>
                        <a:spcAft>
                          <a:spcPts val="0"/>
                        </a:spcAft>
                        <a:buNone/>
                      </a:pPr>
                      <a:r>
                        <a:rPr lang="en" sz="1200" b="1">
                          <a:solidFill>
                            <a:schemeClr val="lt1"/>
                          </a:solidFill>
                        </a:rPr>
                        <a:t>Unacceptable Outcome</a:t>
                      </a:r>
                      <a:endParaRPr sz="1200" b="1">
                        <a:solidFill>
                          <a:schemeClr val="lt1"/>
                        </a:solidFill>
                      </a:endParaRPr>
                    </a:p>
                  </a:txBody>
                  <a:tcPr marL="91425" marR="91425" marT="91425" marB="91425">
                    <a:lnB w="9525" cap="flat" cmpd="sng">
                      <a:solidFill>
                        <a:srgbClr val="9E9E9E"/>
                      </a:solidFill>
                      <a:prstDash val="solid"/>
                      <a:round/>
                      <a:headEnd type="none" w="sm" len="sm"/>
                      <a:tailEnd type="none" w="sm" len="sm"/>
                    </a:lnB>
                    <a:solidFill>
                      <a:srgbClr val="0A202C"/>
                    </a:solidFill>
                  </a:tcPr>
                </a:tc>
                <a:tc>
                  <a:txBody>
                    <a:bodyPr/>
                    <a:lstStyle/>
                    <a:p>
                      <a:pPr marL="0" lvl="0" indent="0" algn="l" rtl="0">
                        <a:spcBef>
                          <a:spcPts val="0"/>
                        </a:spcBef>
                        <a:spcAft>
                          <a:spcPts val="0"/>
                        </a:spcAft>
                        <a:buNone/>
                      </a:pPr>
                      <a:r>
                        <a:rPr lang="en" sz="1200" b="1">
                          <a:solidFill>
                            <a:schemeClr val="lt1"/>
                          </a:solidFill>
                        </a:rPr>
                        <a:t>Acceptable Outcome (inverse)</a:t>
                      </a:r>
                      <a:endParaRPr sz="1200" b="1">
                        <a:solidFill>
                          <a:schemeClr val="lt1"/>
                        </a:solidFill>
                      </a:endParaRPr>
                    </a:p>
                  </a:txBody>
                  <a:tcPr marL="91425" marR="91425" marT="91425" marB="91425">
                    <a:lnB w="9525" cap="flat" cmpd="sng">
                      <a:solidFill>
                        <a:srgbClr val="9E9E9E"/>
                      </a:solidFill>
                      <a:prstDash val="solid"/>
                      <a:round/>
                      <a:headEnd type="none" w="sm" len="sm"/>
                      <a:tailEnd type="none" w="sm" len="sm"/>
                    </a:lnB>
                    <a:solidFill>
                      <a:srgbClr val="0A202C"/>
                    </a:solidFill>
                  </a:tcPr>
                </a:tc>
                <a:extLst>
                  <a:ext uri="{0D108BD9-81ED-4DB2-BD59-A6C34878D82A}">
                    <a16:rowId xmlns:a16="http://schemas.microsoft.com/office/drawing/2014/main" val="10000"/>
                  </a:ext>
                </a:extLst>
              </a:tr>
              <a:tr h="385275">
                <a:tc>
                  <a:txBody>
                    <a:bodyPr/>
                    <a:lstStyle/>
                    <a:p>
                      <a:pPr marL="0" lvl="0" indent="0" algn="l" rtl="0">
                        <a:lnSpc>
                          <a:spcPct val="150000"/>
                        </a:lnSpc>
                        <a:spcBef>
                          <a:spcPts val="0"/>
                        </a:spcBef>
                        <a:spcAft>
                          <a:spcPts val="0"/>
                        </a:spcAft>
                        <a:buNone/>
                      </a:pPr>
                      <a:r>
                        <a:rPr lang="en" sz="1000">
                          <a:solidFill>
                            <a:srgbClr val="1B1B1B"/>
                          </a:solidFill>
                        </a:rPr>
                        <a:t>Incomplete deliverables or data</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en" sz="1000">
                          <a:solidFill>
                            <a:srgbClr val="1B1B1B"/>
                          </a:solidFill>
                        </a:rPr>
                        <a:t>Complete deliverables with all required data</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5275">
                <a:tc>
                  <a:txBody>
                    <a:bodyPr/>
                    <a:lstStyle/>
                    <a:p>
                      <a:pPr marL="0" lvl="0" indent="0" algn="l" rtl="0">
                        <a:lnSpc>
                          <a:spcPct val="150000"/>
                        </a:lnSpc>
                        <a:spcBef>
                          <a:spcPts val="0"/>
                        </a:spcBef>
                        <a:spcAft>
                          <a:spcPts val="0"/>
                        </a:spcAft>
                        <a:buNone/>
                      </a:pPr>
                      <a:r>
                        <a:rPr lang="en" sz="1000">
                          <a:solidFill>
                            <a:srgbClr val="1B1B1B"/>
                          </a:solidFill>
                        </a:rPr>
                        <a:t>High error rate or low accuracy</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tc>
                  <a:txBody>
                    <a:bodyPr/>
                    <a:lstStyle/>
                    <a:p>
                      <a:pPr marL="0" lvl="0" indent="0" algn="l" rtl="0">
                        <a:lnSpc>
                          <a:spcPct val="150000"/>
                        </a:lnSpc>
                        <a:spcBef>
                          <a:spcPts val="0"/>
                        </a:spcBef>
                        <a:spcAft>
                          <a:spcPts val="0"/>
                        </a:spcAft>
                        <a:buNone/>
                      </a:pPr>
                      <a:r>
                        <a:rPr lang="en" sz="1000">
                          <a:solidFill>
                            <a:srgbClr val="1B1B1B"/>
                          </a:solidFill>
                        </a:rPr>
                        <a:t>Low error rate with high accuracy (example: &gt;99%)</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extLst>
                  <a:ext uri="{0D108BD9-81ED-4DB2-BD59-A6C34878D82A}">
                    <a16:rowId xmlns:a16="http://schemas.microsoft.com/office/drawing/2014/main" val="10002"/>
                  </a:ext>
                </a:extLst>
              </a:tr>
              <a:tr h="385275">
                <a:tc>
                  <a:txBody>
                    <a:bodyPr/>
                    <a:lstStyle/>
                    <a:p>
                      <a:pPr marL="0" lvl="0" indent="0" algn="l" rtl="0">
                        <a:lnSpc>
                          <a:spcPct val="150000"/>
                        </a:lnSpc>
                        <a:spcBef>
                          <a:spcPts val="0"/>
                        </a:spcBef>
                        <a:spcAft>
                          <a:spcPts val="0"/>
                        </a:spcAft>
                        <a:buNone/>
                      </a:pPr>
                      <a:r>
                        <a:rPr lang="en" sz="1000">
                          <a:solidFill>
                            <a:srgbClr val="1B1B1B"/>
                          </a:solidFill>
                        </a:rPr>
                        <a:t>Poorly written or confusing documentation</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50000"/>
                        </a:lnSpc>
                        <a:spcBef>
                          <a:spcPts val="0"/>
                        </a:spcBef>
                        <a:spcAft>
                          <a:spcPts val="0"/>
                        </a:spcAft>
                        <a:buNone/>
                      </a:pPr>
                      <a:r>
                        <a:rPr lang="en" sz="1000">
                          <a:solidFill>
                            <a:srgbClr val="1B1B1B"/>
                          </a:solidFill>
                        </a:rPr>
                        <a:t>Clear, concise, and well-structured documentation</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5275">
                <a:tc>
                  <a:txBody>
                    <a:bodyPr/>
                    <a:lstStyle/>
                    <a:p>
                      <a:pPr marL="0" lvl="0" indent="0" algn="l" rtl="0">
                        <a:lnSpc>
                          <a:spcPct val="150000"/>
                        </a:lnSpc>
                        <a:spcBef>
                          <a:spcPts val="0"/>
                        </a:spcBef>
                        <a:spcAft>
                          <a:spcPts val="0"/>
                        </a:spcAft>
                        <a:buNone/>
                      </a:pPr>
                      <a:r>
                        <a:rPr lang="en" sz="1000">
                          <a:solidFill>
                            <a:srgbClr val="1B1B1B"/>
                          </a:solidFill>
                        </a:rPr>
                        <a:t>System with frequent failures or downtime</a:t>
                      </a:r>
                      <a:endParaRPr sz="100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tc>
                  <a:txBody>
                    <a:bodyPr/>
                    <a:lstStyle/>
                    <a:p>
                      <a:pPr marL="0" lvl="0" indent="0" algn="l" rtl="0">
                        <a:lnSpc>
                          <a:spcPct val="150000"/>
                        </a:lnSpc>
                        <a:spcBef>
                          <a:spcPts val="0"/>
                        </a:spcBef>
                        <a:spcAft>
                          <a:spcPts val="0"/>
                        </a:spcAft>
                        <a:buNone/>
                      </a:pPr>
                      <a:r>
                        <a:rPr lang="en" sz="1000" dirty="0">
                          <a:solidFill>
                            <a:srgbClr val="1B1B1B"/>
                          </a:solidFill>
                        </a:rPr>
                        <a:t>System with high availability and minimal downtime</a:t>
                      </a:r>
                      <a:endParaRPr sz="1000" dirty="0">
                        <a:solidFill>
                          <a:srgbClr val="1B1B1B"/>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BF5FD"/>
                    </a:solidFill>
                  </a:tcPr>
                </a:tc>
                <a:extLst>
                  <a:ext uri="{0D108BD9-81ED-4DB2-BD59-A6C34878D82A}">
                    <a16:rowId xmlns:a16="http://schemas.microsoft.com/office/drawing/2014/main" val="10004"/>
                  </a:ext>
                </a:extLst>
              </a:tr>
            </a:tbl>
          </a:graphicData>
        </a:graphic>
      </p:graphicFrame>
      <p:pic>
        <p:nvPicPr>
          <p:cNvPr id="615" name="Google Shape;615;p75" descr="red circle with a white X"/>
          <p:cNvPicPr preferRelativeResize="0"/>
          <p:nvPr/>
        </p:nvPicPr>
        <p:blipFill>
          <a:blip r:embed="rId3">
            <a:alphaModFix/>
          </a:blip>
          <a:stretch>
            <a:fillRect/>
          </a:stretch>
        </p:blipFill>
        <p:spPr>
          <a:xfrm>
            <a:off x="2818874" y="1524998"/>
            <a:ext cx="658770" cy="658770"/>
          </a:xfrm>
          <a:prstGeom prst="rect">
            <a:avLst/>
          </a:prstGeom>
          <a:noFill/>
          <a:ln>
            <a:noFill/>
          </a:ln>
        </p:spPr>
      </p:pic>
      <p:pic>
        <p:nvPicPr>
          <p:cNvPr id="616" name="Google Shape;616;p75" descr="green circle with while checkmark"/>
          <p:cNvPicPr preferRelativeResize="0"/>
          <p:nvPr/>
        </p:nvPicPr>
        <p:blipFill>
          <a:blip r:embed="rId4">
            <a:alphaModFix/>
          </a:blip>
          <a:stretch>
            <a:fillRect/>
          </a:stretch>
        </p:blipFill>
        <p:spPr>
          <a:xfrm>
            <a:off x="6736053" y="1525000"/>
            <a:ext cx="658770" cy="658770"/>
          </a:xfrm>
          <a:prstGeom prst="rect">
            <a:avLst/>
          </a:prstGeom>
          <a:noFill/>
          <a:ln>
            <a:noFill/>
          </a:ln>
        </p:spPr>
      </p:pic>
      <p:pic>
        <p:nvPicPr>
          <p:cNvPr id="617" name="Google Shape;617;p75" descr="graphic image of a lightbulb with the word, TIP underneath it"/>
          <p:cNvPicPr preferRelativeResize="0"/>
          <p:nvPr/>
        </p:nvPicPr>
        <p:blipFill>
          <a:blip r:embed="rId5">
            <a:alphaModFix/>
          </a:blip>
          <a:stretch>
            <a:fillRect/>
          </a:stretch>
        </p:blipFill>
        <p:spPr>
          <a:xfrm>
            <a:off x="1129175" y="3718925"/>
            <a:ext cx="658774" cy="1175250"/>
          </a:xfrm>
          <a:prstGeom prst="rect">
            <a:avLst/>
          </a:prstGeom>
          <a:noFill/>
          <a:ln>
            <a:noFill/>
          </a:ln>
        </p:spPr>
      </p:pic>
      <p:sp>
        <p:nvSpPr>
          <p:cNvPr id="618" name="Google Shape;618;p75"/>
          <p:cNvSpPr txBox="1">
            <a:spLocks noGrp="1"/>
          </p:cNvSpPr>
          <p:nvPr>
            <p:ph type="body" idx="1"/>
          </p:nvPr>
        </p:nvSpPr>
        <p:spPr>
          <a:xfrm>
            <a:off x="2008650" y="3847025"/>
            <a:ext cx="5126700" cy="87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Writing Quality Standards</a:t>
            </a:r>
            <a:endParaRPr b="1"/>
          </a:p>
          <a:p>
            <a:pPr marL="0" lvl="0" indent="0" algn="l" rtl="0">
              <a:spcBef>
                <a:spcPts val="0"/>
              </a:spcBef>
              <a:spcAft>
                <a:spcPts val="0"/>
              </a:spcAft>
              <a:buNone/>
            </a:pPr>
            <a:r>
              <a:rPr lang="en"/>
              <a:t>When defining quality, think about the </a:t>
            </a:r>
            <a:r>
              <a:rPr lang="en" b="1"/>
              <a:t>unacceptable outcome</a:t>
            </a:r>
            <a:r>
              <a:rPr lang="en"/>
              <a:t>, then write the inverse to create a clear performance standard. </a:t>
            </a:r>
            <a:endParaRPr/>
          </a:p>
        </p:txBody>
      </p:sp>
      <p:sp>
        <p:nvSpPr>
          <p:cNvPr id="619" name="Google Shape;619;p7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76"/>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Steps to Develop Performance Standards</a:t>
            </a:r>
            <a:endParaRPr/>
          </a:p>
          <a:p>
            <a:pPr marL="0" lvl="0" indent="0" algn="l" rtl="0">
              <a:spcBef>
                <a:spcPts val="0"/>
              </a:spcBef>
              <a:spcAft>
                <a:spcPts val="0"/>
              </a:spcAft>
              <a:buNone/>
            </a:pPr>
            <a:endParaRPr/>
          </a:p>
        </p:txBody>
      </p:sp>
      <p:sp>
        <p:nvSpPr>
          <p:cNvPr id="625" name="Google Shape;625;p76"/>
          <p:cNvSpPr txBox="1">
            <a:spLocks noGrp="1"/>
          </p:cNvSpPr>
          <p:nvPr>
            <p:ph type="body" idx="1"/>
          </p:nvPr>
        </p:nvSpPr>
        <p:spPr>
          <a:xfrm>
            <a:off x="644625" y="851800"/>
            <a:ext cx="7380000" cy="3654900"/>
          </a:xfrm>
          <a:prstGeom prst="rect">
            <a:avLst/>
          </a:prstGeom>
        </p:spPr>
        <p:txBody>
          <a:bodyPr spcFirstLastPara="1" wrap="square" lIns="91425" tIns="91425" rIns="91425" bIns="91425" anchor="t" anchorCtr="0">
            <a:noAutofit/>
          </a:bodyPr>
          <a:lstStyle/>
          <a:p>
            <a:pPr marL="457200" lvl="0" indent="-311150" algn="l" rtl="0">
              <a:lnSpc>
                <a:spcPct val="150000"/>
              </a:lnSpc>
              <a:spcBef>
                <a:spcPts val="0"/>
              </a:spcBef>
              <a:spcAft>
                <a:spcPts val="0"/>
              </a:spcAft>
              <a:buSzPts val="1300"/>
              <a:buChar char="●"/>
            </a:pPr>
            <a:r>
              <a:rPr lang="en"/>
              <a:t>Define the required outcome</a:t>
            </a:r>
            <a:endParaRPr/>
          </a:p>
          <a:p>
            <a:pPr marL="914400" lvl="1" indent="-304800" algn="l" rtl="0">
              <a:lnSpc>
                <a:spcPct val="150000"/>
              </a:lnSpc>
              <a:spcBef>
                <a:spcPts val="0"/>
              </a:spcBef>
              <a:spcAft>
                <a:spcPts val="0"/>
              </a:spcAft>
              <a:buSzPts val="1200"/>
              <a:buChar char="○"/>
            </a:pPr>
            <a:r>
              <a:rPr lang="en"/>
              <a:t>Clearly state the result</a:t>
            </a:r>
            <a:endParaRPr/>
          </a:p>
          <a:p>
            <a:pPr marL="457200" lvl="0" indent="-311150" algn="l" rtl="0">
              <a:lnSpc>
                <a:spcPct val="150000"/>
              </a:lnSpc>
              <a:spcBef>
                <a:spcPts val="0"/>
              </a:spcBef>
              <a:spcAft>
                <a:spcPts val="0"/>
              </a:spcAft>
              <a:buSzPts val="1300"/>
              <a:buChar char="●"/>
            </a:pPr>
            <a:r>
              <a:rPr lang="en"/>
              <a:t>Select measurable metrics</a:t>
            </a:r>
            <a:endParaRPr/>
          </a:p>
          <a:p>
            <a:pPr marL="914400" lvl="1" indent="-304800" algn="l" rtl="0">
              <a:lnSpc>
                <a:spcPct val="150000"/>
              </a:lnSpc>
              <a:spcBef>
                <a:spcPts val="0"/>
              </a:spcBef>
              <a:spcAft>
                <a:spcPts val="0"/>
              </a:spcAft>
              <a:buSzPts val="1200"/>
              <a:buChar char="○"/>
            </a:pPr>
            <a:r>
              <a:rPr lang="en"/>
              <a:t>Determine the indicator (for example: speed, accuracy, quantity)</a:t>
            </a:r>
            <a:endParaRPr/>
          </a:p>
          <a:p>
            <a:pPr marL="457200" lvl="0" indent="-311150" algn="l" rtl="0">
              <a:lnSpc>
                <a:spcPct val="150000"/>
              </a:lnSpc>
              <a:spcBef>
                <a:spcPts val="0"/>
              </a:spcBef>
              <a:spcAft>
                <a:spcPts val="0"/>
              </a:spcAft>
              <a:buSzPts val="1300"/>
              <a:buChar char="●"/>
            </a:pPr>
            <a:r>
              <a:rPr lang="en"/>
              <a:t>Set the standard (AQL)</a:t>
            </a:r>
            <a:endParaRPr/>
          </a:p>
          <a:p>
            <a:pPr marL="914400" lvl="1" indent="-304800" algn="l" rtl="0">
              <a:lnSpc>
                <a:spcPct val="150000"/>
              </a:lnSpc>
              <a:spcBef>
                <a:spcPts val="0"/>
              </a:spcBef>
              <a:spcAft>
                <a:spcPts val="0"/>
              </a:spcAft>
              <a:buSzPts val="1200"/>
              <a:buChar char="○"/>
            </a:pPr>
            <a:r>
              <a:rPr lang="en"/>
              <a:t>Determine the threshold for acceptable performance (for example: “95% of calls answered within 30 seconds”</a:t>
            </a:r>
            <a:endParaRPr/>
          </a:p>
          <a:p>
            <a:pPr marL="457200" lvl="0" indent="-311150" algn="l" rtl="0">
              <a:lnSpc>
                <a:spcPct val="150000"/>
              </a:lnSpc>
              <a:spcBef>
                <a:spcPts val="0"/>
              </a:spcBef>
              <a:spcAft>
                <a:spcPts val="0"/>
              </a:spcAft>
              <a:buSzPts val="1300"/>
              <a:buChar char="●"/>
            </a:pPr>
            <a:r>
              <a:rPr lang="en"/>
              <a:t>Align with QASP</a:t>
            </a:r>
            <a:endParaRPr/>
          </a:p>
          <a:p>
            <a:pPr marL="914400" lvl="1" indent="-304800" algn="l" rtl="0">
              <a:lnSpc>
                <a:spcPct val="150000"/>
              </a:lnSpc>
              <a:spcBef>
                <a:spcPts val="0"/>
              </a:spcBef>
              <a:spcAft>
                <a:spcPts val="0"/>
              </a:spcAft>
              <a:buSzPts val="1200"/>
              <a:buChar char="○"/>
            </a:pPr>
            <a:r>
              <a:rPr lang="en"/>
              <a:t>Ensure the QASP directly corresponds to the performance standards and outlines how the government will verify them</a:t>
            </a:r>
            <a:endParaRPr/>
          </a:p>
          <a:p>
            <a:pPr marL="457200" lvl="0" indent="-311150" algn="l" rtl="0">
              <a:lnSpc>
                <a:spcPct val="150000"/>
              </a:lnSpc>
              <a:spcBef>
                <a:spcPts val="0"/>
              </a:spcBef>
              <a:spcAft>
                <a:spcPts val="0"/>
              </a:spcAft>
              <a:buSzPts val="1300"/>
              <a:buChar char="●"/>
            </a:pPr>
            <a:r>
              <a:rPr lang="en"/>
              <a:t>Establish incentives</a:t>
            </a:r>
            <a:endParaRPr/>
          </a:p>
          <a:p>
            <a:pPr marL="914400" lvl="1" indent="-304800" algn="l" rtl="0">
              <a:lnSpc>
                <a:spcPct val="150000"/>
              </a:lnSpc>
              <a:spcBef>
                <a:spcPts val="0"/>
              </a:spcBef>
              <a:spcAft>
                <a:spcPts val="0"/>
              </a:spcAft>
              <a:buSzPts val="1200"/>
              <a:buChar char="○"/>
            </a:pPr>
            <a:r>
              <a:rPr lang="en"/>
              <a:t>Pair standards with incentives (positive for exceeding, negative for failing) to drive better performance</a:t>
            </a:r>
            <a:endParaRPr/>
          </a:p>
          <a:p>
            <a:pPr marL="457200" lvl="0" indent="0" algn="l" rtl="0">
              <a:spcBef>
                <a:spcPts val="0"/>
              </a:spcBef>
              <a:spcAft>
                <a:spcPts val="0"/>
              </a:spcAft>
              <a:buNone/>
            </a:pPr>
            <a:endParaRPr/>
          </a:p>
        </p:txBody>
      </p:sp>
      <p:sp>
        <p:nvSpPr>
          <p:cNvPr id="626" name="Google Shape;626;p7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77"/>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Use Plain Language</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32" name="Google Shape;632;p7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78"/>
          <p:cNvSpPr txBox="1">
            <a:spLocks noGrp="1"/>
          </p:cNvSpPr>
          <p:nvPr>
            <p:ph type="title"/>
          </p:nvPr>
        </p:nvSpPr>
        <p:spPr>
          <a:xfrm>
            <a:off x="311700" y="279100"/>
            <a:ext cx="4232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Ambiguity in Writing</a:t>
            </a:r>
            <a:endParaRPr dirty="0"/>
          </a:p>
          <a:p>
            <a:pPr marL="0" lvl="0" indent="0" algn="l" rtl="0">
              <a:spcBef>
                <a:spcPts val="0"/>
              </a:spcBef>
              <a:spcAft>
                <a:spcPts val="0"/>
              </a:spcAft>
              <a:buNone/>
            </a:pPr>
            <a:endParaRPr dirty="0"/>
          </a:p>
        </p:txBody>
      </p:sp>
      <p:sp>
        <p:nvSpPr>
          <p:cNvPr id="638" name="Google Shape;638;p78"/>
          <p:cNvSpPr txBox="1">
            <a:spLocks noGrp="1"/>
          </p:cNvSpPr>
          <p:nvPr>
            <p:ph type="body" idx="1"/>
          </p:nvPr>
        </p:nvSpPr>
        <p:spPr>
          <a:xfrm>
            <a:off x="644625" y="851800"/>
            <a:ext cx="3679200" cy="2063700"/>
          </a:xfrm>
          <a:prstGeom prst="rect">
            <a:avLst/>
          </a:prstGeom>
        </p:spPr>
        <p:txBody>
          <a:bodyPr spcFirstLastPara="1" wrap="square" lIns="91425" tIns="91425" rIns="91425" bIns="91425" anchor="t" anchorCtr="0">
            <a:noAutofit/>
          </a:bodyPr>
          <a:lstStyle/>
          <a:p>
            <a:pPr marL="457200" lvl="0" indent="-311150" algn="l" rtl="0">
              <a:lnSpc>
                <a:spcPct val="150000"/>
              </a:lnSpc>
              <a:spcBef>
                <a:spcPts val="0"/>
              </a:spcBef>
              <a:spcAft>
                <a:spcPts val="0"/>
              </a:spcAft>
              <a:buSzPts val="1300"/>
              <a:buChar char="●"/>
            </a:pPr>
            <a:r>
              <a:rPr lang="en"/>
              <a:t>Ambiguity uses vague, indefinite, or uncertain terms</a:t>
            </a:r>
            <a:endParaRPr/>
          </a:p>
          <a:p>
            <a:pPr marL="457200" lvl="0" indent="-311150" algn="l" rtl="0">
              <a:lnSpc>
                <a:spcPct val="150000"/>
              </a:lnSpc>
              <a:spcBef>
                <a:spcPts val="0"/>
              </a:spcBef>
              <a:spcAft>
                <a:spcPts val="0"/>
              </a:spcAft>
              <a:buSzPts val="1300"/>
              <a:buChar char="●"/>
            </a:pPr>
            <a:r>
              <a:rPr lang="en"/>
              <a:t>Avoid phrases that cannot be quantified or measured</a:t>
            </a:r>
            <a:endParaRPr/>
          </a:p>
          <a:p>
            <a:pPr marL="457200" lvl="0" indent="-311150" algn="l" rtl="0">
              <a:lnSpc>
                <a:spcPct val="150000"/>
              </a:lnSpc>
              <a:spcBef>
                <a:spcPts val="0"/>
              </a:spcBef>
              <a:spcAft>
                <a:spcPts val="0"/>
              </a:spcAft>
              <a:buSzPts val="1300"/>
              <a:buChar char="●"/>
            </a:pPr>
            <a:r>
              <a:rPr lang="en"/>
              <a:t>Refrain from using words that suggest personal services</a:t>
            </a:r>
            <a:endParaRPr/>
          </a:p>
          <a:p>
            <a:pPr marL="457200" lvl="0" indent="-311150" algn="l" rtl="0">
              <a:lnSpc>
                <a:spcPct val="150000"/>
              </a:lnSpc>
              <a:spcBef>
                <a:spcPts val="0"/>
              </a:spcBef>
              <a:spcAft>
                <a:spcPts val="0"/>
              </a:spcAft>
              <a:buSzPts val="1300"/>
              <a:buChar char="●"/>
            </a:pPr>
            <a:r>
              <a:rPr lang="en"/>
              <a:t>Never use terms that leave too much discretion to the contractor</a:t>
            </a:r>
            <a:endParaRPr/>
          </a:p>
          <a:p>
            <a:pPr marL="457200" lvl="0" indent="-311150" algn="l" rtl="0">
              <a:lnSpc>
                <a:spcPct val="150000"/>
              </a:lnSpc>
              <a:spcBef>
                <a:spcPts val="0"/>
              </a:spcBef>
              <a:spcAft>
                <a:spcPts val="0"/>
              </a:spcAft>
              <a:buSzPts val="1300"/>
              <a:buChar char="●"/>
            </a:pPr>
            <a:r>
              <a:rPr lang="en"/>
              <a:t>Minimize using qualifying phrases that modify contractor actions</a:t>
            </a:r>
            <a:endParaRPr/>
          </a:p>
          <a:p>
            <a:pPr marL="457200" lvl="0" indent="0" algn="l" rtl="0">
              <a:spcBef>
                <a:spcPts val="0"/>
              </a:spcBef>
              <a:spcAft>
                <a:spcPts val="0"/>
              </a:spcAft>
              <a:buNone/>
            </a:pPr>
            <a:endParaRPr/>
          </a:p>
        </p:txBody>
      </p:sp>
      <p:pic>
        <p:nvPicPr>
          <p:cNvPr id="639" name="Google Shape;639;p78" descr="image of a bunch of question marks with one that stands out " title="2 AdobeStock_1688467457.jpg"/>
          <p:cNvPicPr preferRelativeResize="0">
            <a:picLocks noGrp="1"/>
          </p:cNvPicPr>
          <p:nvPr>
            <p:ph type="pic" idx="2"/>
          </p:nvPr>
        </p:nvPicPr>
        <p:blipFill rotWithShape="1">
          <a:blip r:embed="rId3">
            <a:alphaModFix/>
          </a:blip>
          <a:srcRect l="28451" r="28447"/>
          <a:stretch/>
        </p:blipFill>
        <p:spPr>
          <a:xfrm>
            <a:off x="5263424" y="0"/>
            <a:ext cx="3880499" cy="5143501"/>
          </a:xfrm>
          <a:prstGeom prst="rect">
            <a:avLst/>
          </a:prstGeom>
        </p:spPr>
      </p:pic>
      <p:sp>
        <p:nvSpPr>
          <p:cNvPr id="640" name="Google Shape;640;p78"/>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79"/>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Write for Clarity</a:t>
            </a:r>
            <a:endParaRPr/>
          </a:p>
        </p:txBody>
      </p:sp>
      <p:sp>
        <p:nvSpPr>
          <p:cNvPr id="646" name="Google Shape;646;p79"/>
          <p:cNvSpPr txBox="1">
            <a:spLocks noGrp="1"/>
          </p:cNvSpPr>
          <p:nvPr>
            <p:ph type="body" idx="1"/>
          </p:nvPr>
        </p:nvSpPr>
        <p:spPr>
          <a:xfrm>
            <a:off x="644625" y="851800"/>
            <a:ext cx="7993800" cy="33195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b="1"/>
              <a:t>Make your content easy to read and easy to understand. </a:t>
            </a:r>
            <a:endParaRPr b="1"/>
          </a:p>
          <a:p>
            <a:pPr marL="457200" lvl="0" indent="-311150" algn="l" rtl="0">
              <a:lnSpc>
                <a:spcPct val="150000"/>
              </a:lnSpc>
              <a:spcBef>
                <a:spcPts val="0"/>
              </a:spcBef>
              <a:spcAft>
                <a:spcPts val="0"/>
              </a:spcAft>
              <a:buSzPts val="1300"/>
              <a:buChar char="●"/>
            </a:pPr>
            <a:r>
              <a:rPr lang="en"/>
              <a:t>Make your content easy to read and easy to understand.</a:t>
            </a:r>
            <a:endParaRPr/>
          </a:p>
          <a:p>
            <a:pPr marL="457200" lvl="0" indent="-311150" algn="l" rtl="0">
              <a:lnSpc>
                <a:spcPct val="150000"/>
              </a:lnSpc>
              <a:spcBef>
                <a:spcPts val="0"/>
              </a:spcBef>
              <a:spcAft>
                <a:spcPts val="0"/>
              </a:spcAft>
              <a:buSzPts val="1300"/>
              <a:buChar char="●"/>
            </a:pPr>
            <a:r>
              <a:rPr lang="en">
                <a:solidFill>
                  <a:schemeClr val="dk1"/>
                </a:solidFill>
              </a:rPr>
              <a:t>Use short sentences.</a:t>
            </a:r>
            <a:endParaRPr>
              <a:solidFill>
                <a:schemeClr val="dk1"/>
              </a:solidFill>
            </a:endParaRPr>
          </a:p>
          <a:p>
            <a:pPr marL="457200" lvl="0" indent="-311150" algn="l" rtl="0">
              <a:lnSpc>
                <a:spcPct val="150000"/>
              </a:lnSpc>
              <a:spcBef>
                <a:spcPts val="0"/>
              </a:spcBef>
              <a:spcAft>
                <a:spcPts val="0"/>
              </a:spcAft>
              <a:buSzPts val="1300"/>
              <a:buChar char="●"/>
            </a:pPr>
            <a:r>
              <a:rPr lang="en">
                <a:solidFill>
                  <a:schemeClr val="dk1"/>
                </a:solidFill>
              </a:rPr>
              <a:t>Break up information with bulleted or numbered lists.</a:t>
            </a:r>
            <a:endParaRPr>
              <a:solidFill>
                <a:schemeClr val="dk1"/>
              </a:solidFill>
            </a:endParaRPr>
          </a:p>
          <a:p>
            <a:pPr marL="457200" lvl="0" indent="-311150" algn="l" rtl="0">
              <a:lnSpc>
                <a:spcPct val="150000"/>
              </a:lnSpc>
              <a:spcBef>
                <a:spcPts val="0"/>
              </a:spcBef>
              <a:spcAft>
                <a:spcPts val="0"/>
              </a:spcAft>
              <a:buSzPts val="1300"/>
              <a:buChar char="●"/>
            </a:pPr>
            <a:r>
              <a:rPr lang="en">
                <a:solidFill>
                  <a:schemeClr val="dk1"/>
                </a:solidFill>
              </a:rPr>
              <a:t>Use tables when comparing information.</a:t>
            </a:r>
            <a:endParaRPr>
              <a:solidFill>
                <a:schemeClr val="dk1"/>
              </a:solidFill>
            </a:endParaRPr>
          </a:p>
          <a:p>
            <a:pPr marL="457200" lvl="0" indent="-311150" algn="l" rtl="0">
              <a:lnSpc>
                <a:spcPct val="150000"/>
              </a:lnSpc>
              <a:spcBef>
                <a:spcPts val="0"/>
              </a:spcBef>
              <a:spcAft>
                <a:spcPts val="0"/>
              </a:spcAft>
              <a:buSzPts val="1300"/>
              <a:buChar char="●"/>
            </a:pPr>
            <a:r>
              <a:rPr lang="en">
                <a:solidFill>
                  <a:schemeClr val="dk1"/>
                </a:solidFill>
              </a:rPr>
              <a:t>Highlight key points with bold, </a:t>
            </a:r>
            <a:r>
              <a:rPr lang="en" i="1">
                <a:solidFill>
                  <a:schemeClr val="dk1"/>
                </a:solidFill>
              </a:rPr>
              <a:t>italics</a:t>
            </a:r>
            <a:r>
              <a:rPr lang="en">
                <a:solidFill>
                  <a:schemeClr val="dk1"/>
                </a:solidFill>
              </a:rPr>
              <a:t>, or underlining when appropriate.</a:t>
            </a:r>
            <a:endParaRPr>
              <a:solidFill>
                <a:schemeClr val="dk1"/>
              </a:solidFill>
            </a:endParaRPr>
          </a:p>
          <a:p>
            <a:pPr marL="457200" lvl="0" indent="-311150" algn="l" rtl="0">
              <a:lnSpc>
                <a:spcPct val="150000"/>
              </a:lnSpc>
              <a:spcBef>
                <a:spcPts val="0"/>
              </a:spcBef>
              <a:spcAft>
                <a:spcPts val="0"/>
              </a:spcAft>
              <a:buSzPts val="1300"/>
              <a:buChar char="●"/>
            </a:pPr>
            <a:r>
              <a:rPr lang="en">
                <a:solidFill>
                  <a:schemeClr val="dk1"/>
                </a:solidFill>
              </a:rPr>
              <a:t>Write for your specific audience.</a:t>
            </a:r>
            <a:endParaRPr>
              <a:solidFill>
                <a:schemeClr val="dk1"/>
              </a:solidFill>
            </a:endParaRPr>
          </a:p>
          <a:p>
            <a:pPr marL="457200" lvl="0" indent="-311150" algn="l" rtl="0">
              <a:lnSpc>
                <a:spcPct val="150000"/>
              </a:lnSpc>
              <a:spcBef>
                <a:spcPts val="0"/>
              </a:spcBef>
              <a:spcAft>
                <a:spcPts val="0"/>
              </a:spcAft>
              <a:buSzPts val="1300"/>
              <a:buChar char="●"/>
            </a:pPr>
            <a:r>
              <a:rPr lang="en">
                <a:solidFill>
                  <a:schemeClr val="dk1"/>
                </a:solidFill>
              </a:rPr>
              <a:t>Balance technical accuracy with plain language.</a:t>
            </a:r>
            <a:endParaRPr>
              <a:solidFill>
                <a:schemeClr val="dk1"/>
              </a:solidFill>
            </a:endParaRPr>
          </a:p>
          <a:p>
            <a:pPr marL="457200" lvl="0" indent="-311150" algn="l" rtl="0">
              <a:lnSpc>
                <a:spcPct val="150000"/>
              </a:lnSpc>
              <a:spcBef>
                <a:spcPts val="0"/>
              </a:spcBef>
              <a:spcAft>
                <a:spcPts val="0"/>
              </a:spcAft>
              <a:buSzPts val="1300"/>
              <a:buChar char="●"/>
            </a:pPr>
            <a:r>
              <a:rPr lang="en">
                <a:solidFill>
                  <a:schemeClr val="dk1"/>
                </a:solidFill>
              </a:rPr>
              <a:t>Assume you're writing for a vendor who has never worked with your agency before.</a:t>
            </a:r>
            <a:endParaRPr>
              <a:solidFill>
                <a:schemeClr val="dk1"/>
              </a:solidFill>
            </a:endParaRPr>
          </a:p>
          <a:p>
            <a:pPr marL="457200" lvl="0" indent="-311150" algn="l" rtl="0">
              <a:lnSpc>
                <a:spcPct val="150000"/>
              </a:lnSpc>
              <a:spcBef>
                <a:spcPts val="0"/>
              </a:spcBef>
              <a:spcAft>
                <a:spcPts val="0"/>
              </a:spcAft>
              <a:buSzPts val="1300"/>
              <a:buChar char="●"/>
            </a:pPr>
            <a:r>
              <a:rPr lang="en">
                <a:solidFill>
                  <a:schemeClr val="dk1"/>
                </a:solidFill>
              </a:rPr>
              <a:t>Avoid government jargon and unnecessary acronyms.</a:t>
            </a:r>
            <a:endParaRPr/>
          </a:p>
        </p:txBody>
      </p:sp>
      <p:sp>
        <p:nvSpPr>
          <p:cNvPr id="647" name="Google Shape;647;p7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80"/>
          <p:cNvSpPr txBox="1">
            <a:spLocks noGrp="1"/>
          </p:cNvSpPr>
          <p:nvPr>
            <p:ph type="title"/>
          </p:nvPr>
        </p:nvSpPr>
        <p:spPr>
          <a:xfrm>
            <a:off x="311700" y="279100"/>
            <a:ext cx="4232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Common Pitfalls to Avoid</a:t>
            </a:r>
            <a:endParaRPr dirty="0"/>
          </a:p>
        </p:txBody>
      </p:sp>
      <p:sp>
        <p:nvSpPr>
          <p:cNvPr id="653" name="Google Shape;653;p80"/>
          <p:cNvSpPr txBox="1">
            <a:spLocks noGrp="1"/>
          </p:cNvSpPr>
          <p:nvPr>
            <p:ph type="body" idx="1"/>
          </p:nvPr>
        </p:nvSpPr>
        <p:spPr>
          <a:xfrm>
            <a:off x="644625" y="851800"/>
            <a:ext cx="4146900" cy="2063700"/>
          </a:xfrm>
          <a:prstGeom prst="rect">
            <a:avLst/>
          </a:prstGeom>
        </p:spPr>
        <p:txBody>
          <a:bodyPr spcFirstLastPara="1" wrap="square" lIns="91425" tIns="91425" rIns="91425" bIns="91425" anchor="t" anchorCtr="0">
            <a:noAutofit/>
          </a:bodyPr>
          <a:lstStyle/>
          <a:p>
            <a:pPr marL="457200" lvl="0" indent="-311150" algn="l" rtl="0">
              <a:lnSpc>
                <a:spcPct val="150000"/>
              </a:lnSpc>
              <a:spcBef>
                <a:spcPts val="0"/>
              </a:spcBef>
              <a:spcAft>
                <a:spcPts val="0"/>
              </a:spcAft>
              <a:buSzPts val="1300"/>
              <a:buChar char="●"/>
            </a:pPr>
            <a:r>
              <a:rPr lang="en"/>
              <a:t>Writing Task-level detail</a:t>
            </a:r>
            <a:endParaRPr/>
          </a:p>
          <a:p>
            <a:pPr marL="914400" lvl="1" indent="-304800" algn="l" rtl="0">
              <a:lnSpc>
                <a:spcPct val="150000"/>
              </a:lnSpc>
              <a:spcBef>
                <a:spcPts val="0"/>
              </a:spcBef>
              <a:spcAft>
                <a:spcPts val="0"/>
              </a:spcAft>
              <a:buSzPts val="1200"/>
              <a:buChar char="○"/>
            </a:pPr>
            <a:r>
              <a:rPr lang="en"/>
              <a:t>Do not turn a PWS into a prescriptive Statement of Work (SOW)</a:t>
            </a:r>
            <a:endParaRPr/>
          </a:p>
          <a:p>
            <a:pPr marL="457200" lvl="0" indent="-311150" algn="l" rtl="0">
              <a:lnSpc>
                <a:spcPct val="150000"/>
              </a:lnSpc>
              <a:spcBef>
                <a:spcPts val="0"/>
              </a:spcBef>
              <a:spcAft>
                <a:spcPts val="0"/>
              </a:spcAft>
              <a:buSzPts val="1300"/>
              <a:buChar char="●"/>
            </a:pPr>
            <a:r>
              <a:rPr lang="en"/>
              <a:t>Vague Standards</a:t>
            </a:r>
            <a:endParaRPr/>
          </a:p>
          <a:p>
            <a:pPr marL="914400" lvl="1" indent="-304800" algn="l" rtl="0">
              <a:lnSpc>
                <a:spcPct val="150000"/>
              </a:lnSpc>
              <a:spcBef>
                <a:spcPts val="0"/>
              </a:spcBef>
              <a:spcAft>
                <a:spcPts val="0"/>
              </a:spcAft>
              <a:buSzPts val="1200"/>
              <a:buChar char="○"/>
            </a:pPr>
            <a:r>
              <a:rPr lang="en"/>
              <a:t>Avoid ambiguous terms like “best”, “properly,” or “timely,” which are hard to measure</a:t>
            </a:r>
            <a:endParaRPr/>
          </a:p>
          <a:p>
            <a:pPr marL="457200" lvl="0" indent="-311150" algn="l" rtl="0">
              <a:lnSpc>
                <a:spcPct val="150000"/>
              </a:lnSpc>
              <a:spcBef>
                <a:spcPts val="0"/>
              </a:spcBef>
              <a:spcAft>
                <a:spcPts val="0"/>
              </a:spcAft>
              <a:buSzPts val="1300"/>
              <a:buChar char="●"/>
            </a:pPr>
            <a:r>
              <a:rPr lang="en"/>
              <a:t>Unrealistic Expectations</a:t>
            </a:r>
            <a:endParaRPr/>
          </a:p>
          <a:p>
            <a:pPr marL="914400" lvl="1" indent="-304800" algn="l" rtl="0">
              <a:lnSpc>
                <a:spcPct val="150000"/>
              </a:lnSpc>
              <a:spcBef>
                <a:spcPts val="0"/>
              </a:spcBef>
              <a:spcAft>
                <a:spcPts val="0"/>
              </a:spcAft>
              <a:buSzPts val="1200"/>
              <a:buChar char="○"/>
            </a:pPr>
            <a:r>
              <a:rPr lang="en"/>
              <a:t>Setting 100% compliance on all task may be impractical and lead to higher costs</a:t>
            </a:r>
            <a:endParaRPr/>
          </a:p>
          <a:p>
            <a:pPr marL="457200" lvl="0" indent="0" algn="l" rtl="0">
              <a:lnSpc>
                <a:spcPct val="150000"/>
              </a:lnSpc>
              <a:spcBef>
                <a:spcPts val="0"/>
              </a:spcBef>
              <a:spcAft>
                <a:spcPts val="0"/>
              </a:spcAft>
              <a:buNone/>
            </a:pPr>
            <a:endParaRPr/>
          </a:p>
          <a:p>
            <a:pPr marL="457200" lvl="0" indent="0" algn="l" rtl="0">
              <a:lnSpc>
                <a:spcPct val="150000"/>
              </a:lnSpc>
              <a:spcBef>
                <a:spcPts val="0"/>
              </a:spcBef>
              <a:spcAft>
                <a:spcPts val="0"/>
              </a:spcAft>
              <a:buNone/>
            </a:pPr>
            <a:endParaRPr/>
          </a:p>
        </p:txBody>
      </p:sp>
      <p:pic>
        <p:nvPicPr>
          <p:cNvPr id="654" name="Google Shape;654;p80" descr="image of a crack in the road" title="AdobeStock_820077026.jpeg"/>
          <p:cNvPicPr preferRelativeResize="0">
            <a:picLocks noGrp="1"/>
          </p:cNvPicPr>
          <p:nvPr>
            <p:ph type="pic" idx="2"/>
          </p:nvPr>
        </p:nvPicPr>
        <p:blipFill rotWithShape="1">
          <a:blip r:embed="rId3">
            <a:alphaModFix/>
          </a:blip>
          <a:srcRect l="19547" r="38163"/>
          <a:stretch/>
        </p:blipFill>
        <p:spPr>
          <a:xfrm>
            <a:off x="5263424" y="0"/>
            <a:ext cx="3880499" cy="5143499"/>
          </a:xfrm>
          <a:prstGeom prst="rect">
            <a:avLst/>
          </a:prstGeom>
        </p:spPr>
      </p:pic>
      <p:sp>
        <p:nvSpPr>
          <p:cNvPr id="655" name="Google Shape;655;p80"/>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34</a:t>
            </a:fld>
            <a:endParaRPr/>
          </a:p>
        </p:txBody>
      </p:sp>
      <p:sp>
        <p:nvSpPr>
          <p:cNvPr id="656" name="Google Shape;656;p8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81"/>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Resources</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62" name="Google Shape;662;p8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82"/>
          <p:cNvSpPr txBox="1">
            <a:spLocks noGrp="1"/>
          </p:cNvSpPr>
          <p:nvPr>
            <p:ph type="title" idx="3"/>
          </p:nvPr>
        </p:nvSpPr>
        <p:spPr>
          <a:xfrm>
            <a:off x="311700" y="279100"/>
            <a:ext cx="2863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Core Functions</a:t>
            </a:r>
            <a:endParaRPr/>
          </a:p>
        </p:txBody>
      </p:sp>
      <p:sp>
        <p:nvSpPr>
          <p:cNvPr id="668" name="Google Shape;668;p82"/>
          <p:cNvSpPr txBox="1">
            <a:spLocks noGrp="1"/>
          </p:cNvSpPr>
          <p:nvPr>
            <p:ph type="title"/>
          </p:nvPr>
        </p:nvSpPr>
        <p:spPr>
          <a:xfrm>
            <a:off x="311700" y="1440650"/>
            <a:ext cx="3905400" cy="2865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Acquisition Facilitation Lab (the Lab)</a:t>
            </a:r>
            <a:br>
              <a:rPr lang="en"/>
            </a:br>
            <a:endParaRPr sz="1400" b="0">
              <a:solidFill>
                <a:schemeClr val="lt1"/>
              </a:solidFill>
            </a:endParaRPr>
          </a:p>
          <a:p>
            <a:pPr marL="457200" lvl="0" indent="-317500" algn="l" rtl="0">
              <a:spcBef>
                <a:spcPts val="0"/>
              </a:spcBef>
              <a:spcAft>
                <a:spcPts val="0"/>
              </a:spcAft>
              <a:buClr>
                <a:schemeClr val="lt1"/>
              </a:buClr>
              <a:buSzPts val="1400"/>
              <a:buChar char="●"/>
            </a:pPr>
            <a:r>
              <a:rPr lang="en" sz="1400">
                <a:solidFill>
                  <a:schemeClr val="lt1"/>
                </a:solidFill>
              </a:rPr>
              <a:t>Civilian Services Acquisition Workshops (CSAW)</a:t>
            </a:r>
            <a:br>
              <a:rPr lang="en" sz="1400">
                <a:solidFill>
                  <a:schemeClr val="lt1"/>
                </a:solidFill>
              </a:rPr>
            </a:br>
            <a:endParaRPr sz="1400">
              <a:solidFill>
                <a:schemeClr val="lt1"/>
              </a:solidFill>
            </a:endParaRPr>
          </a:p>
          <a:p>
            <a:pPr marL="457200" lvl="0" indent="-317500" algn="l" rtl="0">
              <a:spcBef>
                <a:spcPts val="0"/>
              </a:spcBef>
              <a:spcAft>
                <a:spcPts val="0"/>
              </a:spcAft>
              <a:buClr>
                <a:schemeClr val="lt1"/>
              </a:buClr>
              <a:buSzPts val="1400"/>
              <a:buChar char="●"/>
            </a:pPr>
            <a:r>
              <a:rPr lang="en" sz="1400">
                <a:solidFill>
                  <a:schemeClr val="lt1"/>
                </a:solidFill>
              </a:rPr>
              <a:t>Specialized Facilitation as a Service (FaaS)</a:t>
            </a:r>
            <a:br>
              <a:rPr lang="en" sz="1400">
                <a:solidFill>
                  <a:schemeClr val="lt1"/>
                </a:solidFill>
              </a:rPr>
            </a:br>
            <a:endParaRPr sz="1400">
              <a:solidFill>
                <a:schemeClr val="lt1"/>
              </a:solidFill>
            </a:endParaRPr>
          </a:p>
          <a:p>
            <a:pPr marL="457200" lvl="0" indent="-317500" algn="l" rtl="0">
              <a:spcBef>
                <a:spcPts val="0"/>
              </a:spcBef>
              <a:spcAft>
                <a:spcPts val="0"/>
              </a:spcAft>
              <a:buClr>
                <a:schemeClr val="lt1"/>
              </a:buClr>
              <a:buSzPts val="1400"/>
              <a:buChar char="●"/>
            </a:pPr>
            <a:r>
              <a:rPr lang="en" sz="1400">
                <a:solidFill>
                  <a:schemeClr val="lt1"/>
                </a:solidFill>
              </a:rPr>
              <a:t>Outcome-Based Acquisition Support</a:t>
            </a:r>
            <a:endParaRPr sz="1400">
              <a:solidFill>
                <a:schemeClr val="lt1"/>
              </a:solidFill>
            </a:endParaRPr>
          </a:p>
          <a:p>
            <a:pPr marL="0" lvl="0" indent="0" algn="l" rtl="0">
              <a:lnSpc>
                <a:spcPct val="60000"/>
              </a:lnSpc>
              <a:spcBef>
                <a:spcPts val="0"/>
              </a:spcBef>
              <a:spcAft>
                <a:spcPts val="0"/>
              </a:spcAft>
              <a:buClr>
                <a:schemeClr val="dk1"/>
              </a:buClr>
              <a:buSzPts val="1100"/>
              <a:buFont typeface="Arial"/>
              <a:buNone/>
            </a:pPr>
            <a:endParaRPr sz="1400">
              <a:solidFill>
                <a:schemeClr val="lt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100"/>
              <a:buFont typeface="Arial"/>
              <a:buNone/>
            </a:pPr>
            <a:endParaRPr sz="1400" b="0">
              <a:solidFill>
                <a:schemeClr val="lt1"/>
              </a:solidFill>
              <a:latin typeface="Helvetica Neue"/>
              <a:ea typeface="Helvetica Neue"/>
              <a:cs typeface="Helvetica Neue"/>
              <a:sym typeface="Helvetica Neue"/>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69" name="Google Shape;669;p82"/>
          <p:cNvSpPr txBox="1">
            <a:spLocks noGrp="1"/>
          </p:cNvSpPr>
          <p:nvPr>
            <p:ph type="title" idx="4"/>
          </p:nvPr>
        </p:nvSpPr>
        <p:spPr>
          <a:xfrm>
            <a:off x="4856925" y="1396525"/>
            <a:ext cx="3979800" cy="2865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Knowledge, Innovations and Tools (KIT)</a:t>
            </a:r>
            <a:br>
              <a:rPr lang="en"/>
            </a:br>
            <a:endParaRPr sz="1300" b="0"/>
          </a:p>
          <a:p>
            <a:pPr marL="457200" lvl="0" indent="-317500" algn="l" rtl="0">
              <a:spcBef>
                <a:spcPts val="0"/>
              </a:spcBef>
              <a:spcAft>
                <a:spcPts val="0"/>
              </a:spcAft>
              <a:buClr>
                <a:schemeClr val="lt1"/>
              </a:buClr>
              <a:buSzPts val="1400"/>
              <a:buFont typeface="Helvetica Neue"/>
              <a:buChar char="●"/>
            </a:pPr>
            <a:r>
              <a:rPr lang="en" sz="1400">
                <a:solidFill>
                  <a:schemeClr val="lt1"/>
                </a:solidFill>
                <a:latin typeface="Helvetica Neue"/>
                <a:ea typeface="Helvetica Neue"/>
                <a:cs typeface="Helvetica Neue"/>
                <a:sym typeface="Helvetica Neue"/>
              </a:rPr>
              <a:t>Outcome-Based Training &amp; Outreach</a:t>
            </a:r>
            <a:br>
              <a:rPr lang="en" sz="1400">
                <a:solidFill>
                  <a:schemeClr val="lt1"/>
                </a:solidFill>
                <a:latin typeface="Helvetica Neue"/>
                <a:ea typeface="Helvetica Neue"/>
                <a:cs typeface="Helvetica Neue"/>
                <a:sym typeface="Helvetica Neue"/>
              </a:rPr>
            </a:br>
            <a:endParaRPr sz="1400">
              <a:solidFill>
                <a:schemeClr val="lt1"/>
              </a:solidFill>
              <a:latin typeface="Helvetica Neue"/>
              <a:ea typeface="Helvetica Neue"/>
              <a:cs typeface="Helvetica Neue"/>
              <a:sym typeface="Helvetica Neue"/>
            </a:endParaRPr>
          </a:p>
          <a:p>
            <a:pPr marL="457200" lvl="0" indent="-317500" algn="l" rtl="0">
              <a:spcBef>
                <a:spcPts val="0"/>
              </a:spcBef>
              <a:spcAft>
                <a:spcPts val="0"/>
              </a:spcAft>
              <a:buClr>
                <a:schemeClr val="lt1"/>
              </a:buClr>
              <a:buSzPts val="1400"/>
              <a:buFont typeface="Helvetica Neue"/>
              <a:buChar char="●"/>
            </a:pPr>
            <a:r>
              <a:rPr lang="en" sz="1400">
                <a:solidFill>
                  <a:schemeClr val="lt1"/>
                </a:solidFill>
                <a:latin typeface="Helvetica Neue"/>
                <a:ea typeface="Helvetica Neue"/>
                <a:cs typeface="Helvetica Neue"/>
                <a:sym typeface="Helvetica Neue"/>
              </a:rPr>
              <a:t>On-Demand Resources</a:t>
            </a:r>
            <a:br>
              <a:rPr lang="en" sz="1400">
                <a:solidFill>
                  <a:schemeClr val="lt1"/>
                </a:solidFill>
                <a:latin typeface="Helvetica Neue"/>
                <a:ea typeface="Helvetica Neue"/>
                <a:cs typeface="Helvetica Neue"/>
                <a:sym typeface="Helvetica Neue"/>
              </a:rPr>
            </a:br>
            <a:endParaRPr sz="1400">
              <a:solidFill>
                <a:schemeClr val="lt1"/>
              </a:solidFill>
              <a:latin typeface="Helvetica Neue"/>
              <a:ea typeface="Helvetica Neue"/>
              <a:cs typeface="Helvetica Neue"/>
              <a:sym typeface="Helvetica Neue"/>
            </a:endParaRPr>
          </a:p>
          <a:p>
            <a:pPr marL="457200" lvl="0" indent="-317500" algn="l" rtl="0">
              <a:spcBef>
                <a:spcPts val="0"/>
              </a:spcBef>
              <a:spcAft>
                <a:spcPts val="0"/>
              </a:spcAft>
              <a:buClr>
                <a:schemeClr val="lt1"/>
              </a:buClr>
              <a:buSzPts val="1400"/>
              <a:buFont typeface="Helvetica Neue"/>
              <a:buChar char="●"/>
            </a:pPr>
            <a:r>
              <a:rPr lang="en" sz="1400">
                <a:solidFill>
                  <a:schemeClr val="lt1"/>
                </a:solidFill>
                <a:latin typeface="Helvetica Neue"/>
                <a:ea typeface="Helvetica Neue"/>
                <a:cs typeface="Helvetica Neue"/>
                <a:sym typeface="Helvetica Neue"/>
              </a:rPr>
              <a:t>Requirements Development AI and Digital Innovations</a:t>
            </a:r>
            <a:endParaRPr sz="1400">
              <a:solidFill>
                <a:schemeClr val="lt1"/>
              </a:solidFill>
            </a:endParaRPr>
          </a:p>
        </p:txBody>
      </p:sp>
      <p:sp>
        <p:nvSpPr>
          <p:cNvPr id="670" name="Google Shape;670;p82"/>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36</a:t>
            </a:fld>
            <a:endParaRPr/>
          </a:p>
        </p:txBody>
      </p:sp>
      <p:sp>
        <p:nvSpPr>
          <p:cNvPr id="671" name="Google Shape;671;p8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83"/>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CoE Workshops</a:t>
            </a:r>
            <a:endParaRPr dirty="0"/>
          </a:p>
        </p:txBody>
      </p:sp>
      <p:sp>
        <p:nvSpPr>
          <p:cNvPr id="677" name="Google Shape;677;p83"/>
          <p:cNvSpPr txBox="1">
            <a:spLocks noGrp="1"/>
          </p:cNvSpPr>
          <p:nvPr>
            <p:ph type="body" idx="1"/>
          </p:nvPr>
        </p:nvSpPr>
        <p:spPr>
          <a:xfrm>
            <a:off x="644625" y="1180850"/>
            <a:ext cx="8326800" cy="35571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b="1"/>
              <a:t>Purpose</a:t>
            </a:r>
            <a:endParaRPr b="1"/>
          </a:p>
          <a:p>
            <a:pPr marL="0" lvl="0" indent="0" algn="l" rtl="0">
              <a:lnSpc>
                <a:spcPct val="150000"/>
              </a:lnSpc>
              <a:spcBef>
                <a:spcPts val="0"/>
              </a:spcBef>
              <a:spcAft>
                <a:spcPts val="0"/>
              </a:spcAft>
              <a:buNone/>
            </a:pPr>
            <a:r>
              <a:rPr lang="en"/>
              <a:t>Develop the mission, measurable objectives, performance requirements, and performance-based acquisition strategy for the [Agency Requirement], along with a high-level roadmap for successful execution.</a:t>
            </a:r>
            <a:br>
              <a:rPr lang="en"/>
            </a:br>
            <a:endParaRPr/>
          </a:p>
          <a:p>
            <a:pPr marL="0" lvl="0" indent="0" algn="l" rtl="0">
              <a:lnSpc>
                <a:spcPct val="150000"/>
              </a:lnSpc>
              <a:spcBef>
                <a:spcPts val="0"/>
              </a:spcBef>
              <a:spcAft>
                <a:spcPts val="0"/>
              </a:spcAft>
              <a:buNone/>
            </a:pPr>
            <a:r>
              <a:rPr lang="en" b="1"/>
              <a:t>By the end of the workshop, participants will:</a:t>
            </a:r>
            <a:endParaRPr b="1"/>
          </a:p>
          <a:p>
            <a:pPr marL="457200" lvl="0" indent="-311150" algn="l" rtl="0">
              <a:lnSpc>
                <a:spcPct val="150000"/>
              </a:lnSpc>
              <a:spcBef>
                <a:spcPts val="0"/>
              </a:spcBef>
              <a:spcAft>
                <a:spcPts val="0"/>
              </a:spcAft>
              <a:buSzPts val="1300"/>
              <a:buChar char="●"/>
            </a:pPr>
            <a:r>
              <a:rPr lang="en"/>
              <a:t>Understand the Performance-Based Acquisition (PBA) process and its key steps.</a:t>
            </a:r>
            <a:endParaRPr/>
          </a:p>
          <a:p>
            <a:pPr marL="457200" lvl="0" indent="-311150" algn="l" rtl="0">
              <a:lnSpc>
                <a:spcPct val="150000"/>
              </a:lnSpc>
              <a:spcBef>
                <a:spcPts val="0"/>
              </a:spcBef>
              <a:spcAft>
                <a:spcPts val="0"/>
              </a:spcAft>
              <a:buSzPts val="1300"/>
              <a:buChar char="●"/>
            </a:pPr>
            <a:r>
              <a:rPr lang="en"/>
              <a:t>Explore the tools, resources, techniques, innovative approaches, and best practices for executing</a:t>
            </a:r>
            <a:br>
              <a:rPr lang="en"/>
            </a:br>
            <a:r>
              <a:rPr lang="en"/>
              <a:t> the requirement.</a:t>
            </a:r>
            <a:endParaRPr/>
          </a:p>
          <a:p>
            <a:pPr marL="457200" lvl="0" indent="-311150" algn="l" rtl="0">
              <a:lnSpc>
                <a:spcPct val="150000"/>
              </a:lnSpc>
              <a:spcBef>
                <a:spcPts val="0"/>
              </a:spcBef>
              <a:spcAft>
                <a:spcPts val="0"/>
              </a:spcAft>
              <a:buSzPts val="1300"/>
              <a:buChar char="●"/>
            </a:pPr>
            <a:r>
              <a:rPr lang="en"/>
              <a:t>Collaborate through facilitated activities to develop draft performance-based acquisition documentation.</a:t>
            </a:r>
            <a:endParaRPr/>
          </a:p>
          <a:p>
            <a:pPr marL="457200" lvl="0" indent="-311150" algn="l" rtl="0">
              <a:lnSpc>
                <a:spcPct val="150000"/>
              </a:lnSpc>
              <a:spcBef>
                <a:spcPts val="0"/>
              </a:spcBef>
              <a:spcAft>
                <a:spcPts val="0"/>
              </a:spcAft>
              <a:buSzPts val="1300"/>
              <a:buChar char="●"/>
            </a:pPr>
            <a:r>
              <a:rPr lang="en"/>
              <a:t>Create a high-level roadmap for implementing the performance-based acquisition.</a:t>
            </a:r>
            <a:endParaRPr/>
          </a:p>
          <a:p>
            <a:pPr marL="457200" lvl="0" indent="-311150" algn="l" rtl="0">
              <a:lnSpc>
                <a:spcPct val="150000"/>
              </a:lnSpc>
              <a:spcBef>
                <a:spcPts val="0"/>
              </a:spcBef>
              <a:spcAft>
                <a:spcPts val="0"/>
              </a:spcAft>
              <a:buSzPts val="1300"/>
              <a:buChar char="●"/>
            </a:pPr>
            <a:r>
              <a:rPr lang="en"/>
              <a:t>Build consensus on key decisions, priorities, and the path forward.</a:t>
            </a:r>
            <a:endParaRPr/>
          </a:p>
        </p:txBody>
      </p:sp>
      <p:sp>
        <p:nvSpPr>
          <p:cNvPr id="678" name="Google Shape;678;p8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37</a:t>
            </a:fld>
            <a:endParaRPr/>
          </a:p>
        </p:txBody>
      </p:sp>
      <p:sp>
        <p:nvSpPr>
          <p:cNvPr id="679" name="Google Shape;679;p83"/>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84"/>
          <p:cNvSpPr txBox="1">
            <a:spLocks noGrp="1"/>
          </p:cNvSpPr>
          <p:nvPr>
            <p:ph type="title"/>
          </p:nvPr>
        </p:nvSpPr>
        <p:spPr>
          <a:xfrm>
            <a:off x="311700" y="279100"/>
            <a:ext cx="5469900" cy="94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About Civilian Services </a:t>
            </a:r>
            <a:br>
              <a:rPr lang="en" dirty="0"/>
            </a:br>
            <a:r>
              <a:rPr lang="en" dirty="0"/>
              <a:t>Acquisition Workshop (CSAW)</a:t>
            </a:r>
            <a:endParaRPr dirty="0"/>
          </a:p>
        </p:txBody>
      </p:sp>
      <p:sp>
        <p:nvSpPr>
          <p:cNvPr id="685" name="Google Shape;685;p84"/>
          <p:cNvSpPr txBox="1">
            <a:spLocks noGrp="1"/>
          </p:cNvSpPr>
          <p:nvPr>
            <p:ph type="body" idx="1"/>
          </p:nvPr>
        </p:nvSpPr>
        <p:spPr>
          <a:xfrm>
            <a:off x="644625" y="1270200"/>
            <a:ext cx="7827900" cy="3467700"/>
          </a:xfrm>
          <a:prstGeom prst="rect">
            <a:avLst/>
          </a:prstGeom>
        </p:spPr>
        <p:txBody>
          <a:bodyPr spcFirstLastPara="1" wrap="square" lIns="91425" tIns="91425" rIns="91425" bIns="91425" anchor="t" anchorCtr="0">
            <a:noAutofit/>
          </a:bodyPr>
          <a:lstStyle/>
          <a:p>
            <a:pPr marL="457200" lvl="0" indent="-311150" algn="l" rtl="0">
              <a:lnSpc>
                <a:spcPct val="150000"/>
              </a:lnSpc>
              <a:spcBef>
                <a:spcPts val="0"/>
              </a:spcBef>
              <a:spcAft>
                <a:spcPts val="0"/>
              </a:spcAft>
              <a:buSzPts val="1300"/>
              <a:buChar char="●"/>
            </a:pPr>
            <a:r>
              <a:rPr lang="en"/>
              <a:t>Assemble the right team through pre-workshop engagement with executive sponsor(s) and the project manager.</a:t>
            </a:r>
            <a:endParaRPr/>
          </a:p>
          <a:p>
            <a:pPr marL="457200" lvl="0" indent="-311150" algn="l" rtl="0">
              <a:lnSpc>
                <a:spcPct val="150000"/>
              </a:lnSpc>
              <a:spcBef>
                <a:spcPts val="0"/>
              </a:spcBef>
              <a:spcAft>
                <a:spcPts val="0"/>
              </a:spcAft>
              <a:buSzPts val="1300"/>
              <a:buChar char="●"/>
            </a:pPr>
            <a:r>
              <a:rPr lang="en"/>
              <a:t>Participate in a structured, facilitated workshop tailored to the team's specific needs while guiding participants through each step of the acquisition planning process.</a:t>
            </a:r>
            <a:endParaRPr/>
          </a:p>
          <a:p>
            <a:pPr marL="457200" lvl="0" indent="-311150" algn="l" rtl="0">
              <a:lnSpc>
                <a:spcPct val="150000"/>
              </a:lnSpc>
              <a:spcBef>
                <a:spcPts val="0"/>
              </a:spcBef>
              <a:spcAft>
                <a:spcPts val="0"/>
              </a:spcAft>
              <a:buSzPts val="1300"/>
              <a:buChar char="●"/>
            </a:pPr>
            <a:r>
              <a:rPr lang="en"/>
              <a:t>Collaboratively define the mission, vision, high-level objectives, and critical success factors.</a:t>
            </a:r>
            <a:endParaRPr/>
          </a:p>
          <a:p>
            <a:pPr marL="457200" lvl="0" indent="-311150" algn="l" rtl="0">
              <a:lnSpc>
                <a:spcPct val="150000"/>
              </a:lnSpc>
              <a:spcBef>
                <a:spcPts val="0"/>
              </a:spcBef>
              <a:spcAft>
                <a:spcPts val="0"/>
              </a:spcAft>
              <a:buSzPts val="1300"/>
              <a:buChar char="●"/>
            </a:pPr>
            <a:r>
              <a:rPr lang="en"/>
              <a:t>Identify market research needs, high-level risks, key stakeholders, and a communication strategy.</a:t>
            </a:r>
            <a:endParaRPr/>
          </a:p>
          <a:p>
            <a:pPr marL="457200" lvl="0" indent="-311150" algn="l" rtl="0">
              <a:lnSpc>
                <a:spcPct val="150000"/>
              </a:lnSpc>
              <a:spcBef>
                <a:spcPts val="0"/>
              </a:spcBef>
              <a:spcAft>
                <a:spcPts val="0"/>
              </a:spcAft>
              <a:buSzPts val="1300"/>
              <a:buChar char="●"/>
            </a:pPr>
            <a:r>
              <a:rPr lang="en"/>
              <a:t>Develop and refine performance requirements, including associated performance standards, Acceptable Quality Levels (AQLs), and the quality assurance approach.</a:t>
            </a:r>
            <a:endParaRPr/>
          </a:p>
        </p:txBody>
      </p:sp>
      <p:sp>
        <p:nvSpPr>
          <p:cNvPr id="686" name="Google Shape;686;p8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38</a:t>
            </a:fld>
            <a:endParaRPr/>
          </a:p>
        </p:txBody>
      </p:sp>
      <p:sp>
        <p:nvSpPr>
          <p:cNvPr id="687" name="Google Shape;687;p84"/>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38</a:t>
            </a:fld>
            <a:endParaRPr/>
          </a:p>
        </p:txBody>
      </p:sp>
      <p:pic>
        <p:nvPicPr>
          <p:cNvPr id="688" name="Google Shape;688;p84" title="CSAW Logo_color.png"/>
          <p:cNvPicPr preferRelativeResize="0"/>
          <p:nvPr/>
        </p:nvPicPr>
        <p:blipFill>
          <a:blip r:embed="rId3">
            <a:alphaModFix/>
          </a:blip>
          <a:stretch>
            <a:fillRect/>
          </a:stretch>
        </p:blipFill>
        <p:spPr>
          <a:xfrm>
            <a:off x="-3314225" y="0"/>
            <a:ext cx="2950426" cy="7621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85"/>
          <p:cNvSpPr txBox="1">
            <a:spLocks noGrp="1"/>
          </p:cNvSpPr>
          <p:nvPr>
            <p:ph type="title"/>
          </p:nvPr>
        </p:nvSpPr>
        <p:spPr>
          <a:xfrm>
            <a:off x="311700" y="279100"/>
            <a:ext cx="2942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CSAW Outcomes</a:t>
            </a:r>
            <a:endParaRPr/>
          </a:p>
        </p:txBody>
      </p:sp>
      <p:sp>
        <p:nvSpPr>
          <p:cNvPr id="694" name="Google Shape;694;p85"/>
          <p:cNvSpPr txBox="1">
            <a:spLocks noGrp="1"/>
          </p:cNvSpPr>
          <p:nvPr>
            <p:ph type="body" idx="1"/>
          </p:nvPr>
        </p:nvSpPr>
        <p:spPr>
          <a:xfrm>
            <a:off x="644625" y="898136"/>
            <a:ext cx="7548300" cy="3765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The workshop results in:</a:t>
            </a:r>
            <a:endParaRPr b="1"/>
          </a:p>
          <a:p>
            <a:pPr marL="0" lvl="0" indent="0" algn="l" rtl="0">
              <a:spcBef>
                <a:spcPts val="0"/>
              </a:spcBef>
              <a:spcAft>
                <a:spcPts val="0"/>
              </a:spcAft>
              <a:buNone/>
            </a:pPr>
            <a:endParaRPr/>
          </a:p>
          <a:p>
            <a:pPr marL="457200" lvl="0" indent="-311150" algn="l" rtl="0">
              <a:lnSpc>
                <a:spcPct val="150000"/>
              </a:lnSpc>
              <a:spcBef>
                <a:spcPts val="0"/>
              </a:spcBef>
              <a:spcAft>
                <a:spcPts val="0"/>
              </a:spcAft>
              <a:buSzPts val="1300"/>
              <a:buChar char="●"/>
            </a:pPr>
            <a:r>
              <a:rPr lang="en"/>
              <a:t>Reduced lead times and improved acquisition planning.</a:t>
            </a:r>
            <a:endParaRPr/>
          </a:p>
          <a:p>
            <a:pPr marL="457200" lvl="0" indent="-311150" algn="l" rtl="0">
              <a:lnSpc>
                <a:spcPct val="150000"/>
              </a:lnSpc>
              <a:spcBef>
                <a:spcPts val="0"/>
              </a:spcBef>
              <a:spcAft>
                <a:spcPts val="0"/>
              </a:spcAft>
              <a:buSzPts val="1300"/>
              <a:buChar char="●"/>
            </a:pPr>
            <a:r>
              <a:rPr lang="en"/>
              <a:t>Stronger team collaboration and healthier team dynamics.</a:t>
            </a:r>
            <a:endParaRPr/>
          </a:p>
          <a:p>
            <a:pPr marL="457200" lvl="0" indent="-311150" algn="l" rtl="0">
              <a:lnSpc>
                <a:spcPct val="150000"/>
              </a:lnSpc>
              <a:spcBef>
                <a:spcPts val="0"/>
              </a:spcBef>
              <a:spcAft>
                <a:spcPts val="0"/>
              </a:spcAft>
              <a:buSzPts val="1300"/>
              <a:buChar char="●"/>
            </a:pPr>
            <a:r>
              <a:rPr lang="en"/>
              <a:t>Greater stakeholder participation and faster decision-making.</a:t>
            </a:r>
            <a:endParaRPr/>
          </a:p>
          <a:p>
            <a:pPr marL="457200" lvl="0" indent="-311150" algn="l" rtl="0">
              <a:lnSpc>
                <a:spcPct val="150000"/>
              </a:lnSpc>
              <a:spcBef>
                <a:spcPts val="0"/>
              </a:spcBef>
              <a:spcAft>
                <a:spcPts val="0"/>
              </a:spcAft>
              <a:buSzPts val="1300"/>
              <a:buChar char="●"/>
            </a:pPr>
            <a:r>
              <a:rPr lang="en"/>
              <a:t>A shared understanding of the mission, objectives, and desired outcomes.</a:t>
            </a:r>
            <a:endParaRPr/>
          </a:p>
          <a:p>
            <a:pPr marL="457200" lvl="0" indent="-311150" algn="l" rtl="0">
              <a:lnSpc>
                <a:spcPct val="150000"/>
              </a:lnSpc>
              <a:spcBef>
                <a:spcPts val="0"/>
              </a:spcBef>
              <a:spcAft>
                <a:spcPts val="0"/>
              </a:spcAft>
              <a:buSzPts val="1300"/>
              <a:buChar char="●"/>
            </a:pPr>
            <a:r>
              <a:rPr lang="en"/>
              <a:t>Improved project management through better planning and alignment.</a:t>
            </a:r>
            <a:endParaRPr/>
          </a:p>
          <a:p>
            <a:pPr marL="457200" lvl="0" indent="-311150" algn="l" rtl="0">
              <a:lnSpc>
                <a:spcPct val="150000"/>
              </a:lnSpc>
              <a:spcBef>
                <a:spcPts val="0"/>
              </a:spcBef>
              <a:spcAft>
                <a:spcPts val="0"/>
              </a:spcAft>
              <a:buSzPts val="1300"/>
              <a:buChar char="●"/>
            </a:pPr>
            <a:r>
              <a:rPr lang="en"/>
              <a:t>Better performance outcomes driven by clear, measurable requirements and expectations.</a:t>
            </a:r>
            <a:endParaRPr/>
          </a:p>
        </p:txBody>
      </p:sp>
      <p:sp>
        <p:nvSpPr>
          <p:cNvPr id="695" name="Google Shape;695;p8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39</a:t>
            </a:fld>
            <a:endParaRPr/>
          </a:p>
        </p:txBody>
      </p:sp>
      <p:sp>
        <p:nvSpPr>
          <p:cNvPr id="696" name="Google Shape;696;p85"/>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86"/>
          <p:cNvSpPr txBox="1">
            <a:spLocks noGrp="1"/>
          </p:cNvSpPr>
          <p:nvPr>
            <p:ph type="title" idx="3"/>
          </p:nvPr>
        </p:nvSpPr>
        <p:spPr>
          <a:xfrm>
            <a:off x="311700" y="279100"/>
            <a:ext cx="2876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Client Feedback</a:t>
            </a:r>
            <a:endParaRPr dirty="0"/>
          </a:p>
        </p:txBody>
      </p:sp>
      <p:sp>
        <p:nvSpPr>
          <p:cNvPr id="702" name="Google Shape;702;p86">
            <a:extLst>
              <a:ext uri="{C183D7F6-B498-43B3-948B-1728B52AA6E4}">
                <adec:decorative xmlns:adec="http://schemas.microsoft.com/office/drawing/2017/decorative" val="1"/>
              </a:ext>
            </a:extLst>
          </p:cNvPr>
          <p:cNvSpPr txBox="1">
            <a:spLocks noGrp="1"/>
          </p:cNvSpPr>
          <p:nvPr>
            <p:ph type="title"/>
          </p:nvPr>
        </p:nvSpPr>
        <p:spPr>
          <a:xfrm>
            <a:off x="311700" y="1396005"/>
            <a:ext cx="896400" cy="650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dirty="0"/>
              <a:t>“</a:t>
            </a:r>
            <a:endParaRPr sz="6000" dirty="0"/>
          </a:p>
        </p:txBody>
      </p:sp>
      <p:sp>
        <p:nvSpPr>
          <p:cNvPr id="703" name="Google Shape;703;p86"/>
          <p:cNvSpPr txBox="1"/>
          <p:nvPr/>
        </p:nvSpPr>
        <p:spPr>
          <a:xfrm>
            <a:off x="999700" y="1597575"/>
            <a:ext cx="3214800" cy="306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lt1"/>
                </a:solidFill>
              </a:rPr>
              <a:t>We have a distributed team so it was good to get most of us together in one place to get to know one another. The facilitated discussions helped us get consensus - and in a relatively efficient chunk of time (dedicated time away from our regular workplaces made it easier to concentrate / buckle down than if we tried to do this in-between all the other meetings, emails, and distractions.)”</a:t>
            </a:r>
            <a:br>
              <a:rPr lang="en">
                <a:solidFill>
                  <a:schemeClr val="lt1"/>
                </a:solidFill>
              </a:rPr>
            </a:br>
            <a:endParaRPr>
              <a:solidFill>
                <a:schemeClr val="lt1"/>
              </a:solidFill>
            </a:endParaRPr>
          </a:p>
          <a:p>
            <a:pPr marL="342900" lvl="0" indent="-254000" algn="l" rtl="0">
              <a:spcBef>
                <a:spcPts val="0"/>
              </a:spcBef>
              <a:spcAft>
                <a:spcPts val="0"/>
              </a:spcAft>
              <a:buClr>
                <a:srgbClr val="FFD966"/>
              </a:buClr>
              <a:buSzPts val="1400"/>
              <a:buChar char="-"/>
            </a:pPr>
            <a:r>
              <a:rPr lang="en" b="1" i="1">
                <a:solidFill>
                  <a:srgbClr val="FFD966"/>
                </a:solidFill>
              </a:rPr>
              <a:t>NOAA (2024)</a:t>
            </a:r>
            <a:endParaRPr i="1">
              <a:solidFill>
                <a:srgbClr val="FFD966"/>
              </a:solidFill>
            </a:endParaRPr>
          </a:p>
        </p:txBody>
      </p:sp>
      <p:sp>
        <p:nvSpPr>
          <p:cNvPr id="704" name="Google Shape;704;p86">
            <a:extLst>
              <a:ext uri="{C183D7F6-B498-43B3-948B-1728B52AA6E4}">
                <adec:decorative xmlns:adec="http://schemas.microsoft.com/office/drawing/2017/decorative" val="1"/>
              </a:ext>
            </a:extLst>
          </p:cNvPr>
          <p:cNvSpPr txBox="1">
            <a:spLocks noGrp="1"/>
          </p:cNvSpPr>
          <p:nvPr>
            <p:ph type="title"/>
          </p:nvPr>
        </p:nvSpPr>
        <p:spPr>
          <a:xfrm>
            <a:off x="4556873" y="1399577"/>
            <a:ext cx="896400" cy="650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a:t>
            </a:r>
            <a:endParaRPr sz="6000"/>
          </a:p>
        </p:txBody>
      </p:sp>
      <p:sp>
        <p:nvSpPr>
          <p:cNvPr id="705" name="Google Shape;705;p86"/>
          <p:cNvSpPr txBox="1"/>
          <p:nvPr/>
        </p:nvSpPr>
        <p:spPr>
          <a:xfrm>
            <a:off x="5244873" y="1601147"/>
            <a:ext cx="3214800" cy="306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rPr>
              <a:t>One of the best, if not the best acquisition workshop I have ever attended in 30 plus years of federal government experience. This workshop has truly empowered us as ONE TEAM moving forward to build our next support contract.”</a:t>
            </a:r>
            <a:br>
              <a:rPr lang="en">
                <a:solidFill>
                  <a:schemeClr val="lt1"/>
                </a:solidFill>
              </a:rPr>
            </a:br>
            <a:endParaRPr>
              <a:solidFill>
                <a:schemeClr val="lt1"/>
              </a:solidFill>
            </a:endParaRPr>
          </a:p>
          <a:p>
            <a:pPr marL="342900" lvl="0" indent="-254000" algn="l" rtl="0">
              <a:spcBef>
                <a:spcPts val="0"/>
              </a:spcBef>
              <a:spcAft>
                <a:spcPts val="0"/>
              </a:spcAft>
              <a:buClr>
                <a:srgbClr val="FFD966"/>
              </a:buClr>
              <a:buSzPts val="1400"/>
              <a:buChar char="-"/>
            </a:pPr>
            <a:r>
              <a:rPr lang="en" b="1" i="1">
                <a:solidFill>
                  <a:srgbClr val="FFD966"/>
                </a:solidFill>
              </a:rPr>
              <a:t>VHA (2024)</a:t>
            </a:r>
            <a:endParaRPr i="1">
              <a:solidFill>
                <a:srgbClr val="FFD966"/>
              </a:solidFill>
            </a:endParaRPr>
          </a:p>
        </p:txBody>
      </p:sp>
      <p:sp>
        <p:nvSpPr>
          <p:cNvPr id="706" name="Google Shape;706;p8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40</a:t>
            </a:fld>
            <a:endParaRPr/>
          </a:p>
        </p:txBody>
      </p:sp>
      <p:sp>
        <p:nvSpPr>
          <p:cNvPr id="707" name="Google Shape;707;p8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87"/>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Review &amp; Close</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713" name="Google Shape;713;p8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88"/>
          <p:cNvSpPr txBox="1">
            <a:spLocks noGrp="1"/>
          </p:cNvSpPr>
          <p:nvPr>
            <p:ph type="title" idx="4"/>
          </p:nvPr>
        </p:nvSpPr>
        <p:spPr>
          <a:xfrm>
            <a:off x="151825" y="279100"/>
            <a:ext cx="47913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Contact</a:t>
            </a:r>
            <a:endParaRPr/>
          </a:p>
        </p:txBody>
      </p:sp>
      <p:pic>
        <p:nvPicPr>
          <p:cNvPr id="719" name="Google Shape;719;p88" descr="Jonathan Evans&#10;Supervisory Portfolio Manager &amp; Principal Facilitator&#10;Center of Excellence for Outcome-Based Contracting&#10;GSA Federal Acquisition Service&#10;" title="Evans_Jonathan_841-0156-Edit-Retouched.jpg"/>
          <p:cNvPicPr preferRelativeResize="0"/>
          <p:nvPr/>
        </p:nvPicPr>
        <p:blipFill rotWithShape="1">
          <a:blip r:embed="rId3">
            <a:alphaModFix/>
          </a:blip>
          <a:srcRect l="23457" r="20904" b="9428"/>
          <a:stretch/>
        </p:blipFill>
        <p:spPr>
          <a:xfrm>
            <a:off x="902025" y="1632773"/>
            <a:ext cx="1339699" cy="1395102"/>
          </a:xfrm>
          <a:prstGeom prst="rect">
            <a:avLst/>
          </a:prstGeom>
          <a:gradFill>
            <a:gsLst>
              <a:gs pos="0">
                <a:srgbClr val="0B5394"/>
              </a:gs>
              <a:gs pos="73000">
                <a:srgbClr val="0B5394"/>
              </a:gs>
              <a:gs pos="100000">
                <a:srgbClr val="FFFFFF"/>
              </a:gs>
            </a:gsLst>
            <a:lin ang="5400700" scaled="0"/>
          </a:gradFill>
          <a:ln>
            <a:noFill/>
          </a:ln>
        </p:spPr>
      </p:pic>
      <p:sp>
        <p:nvSpPr>
          <p:cNvPr id="720" name="Google Shape;720;p88"/>
          <p:cNvSpPr txBox="1">
            <a:spLocks noGrp="1"/>
          </p:cNvSpPr>
          <p:nvPr>
            <p:ph type="title" idx="2"/>
          </p:nvPr>
        </p:nvSpPr>
        <p:spPr>
          <a:xfrm>
            <a:off x="2258246" y="1632773"/>
            <a:ext cx="2127300" cy="1436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56250"/>
              <a:buFont typeface="Arial"/>
              <a:buNone/>
            </a:pPr>
            <a:r>
              <a:rPr lang="en" sz="1760" i="0" dirty="0"/>
              <a:t>Jonathan Evans</a:t>
            </a:r>
            <a:endParaRPr sz="1760" i="0" dirty="0"/>
          </a:p>
          <a:p>
            <a:pPr marL="0" lvl="0" indent="0" algn="l" rtl="0">
              <a:spcBef>
                <a:spcPts val="0"/>
              </a:spcBef>
              <a:spcAft>
                <a:spcPts val="0"/>
              </a:spcAft>
              <a:buNone/>
            </a:pPr>
            <a:endParaRPr sz="1700" dirty="0"/>
          </a:p>
          <a:p>
            <a:pPr marL="0" lvl="0" indent="0" algn="l" rtl="0">
              <a:spcBef>
                <a:spcPts val="0"/>
              </a:spcBef>
              <a:spcAft>
                <a:spcPts val="0"/>
              </a:spcAft>
              <a:buNone/>
            </a:pPr>
            <a:r>
              <a:rPr lang="en" sz="1367" dirty="0"/>
              <a:t>Supervisory Portfolio Manager &amp; Principal Facilitator</a:t>
            </a:r>
            <a:br>
              <a:rPr lang="en" sz="1600" b="0" dirty="0"/>
            </a:br>
            <a:endParaRPr sz="1300" b="0" dirty="0"/>
          </a:p>
          <a:p>
            <a:pPr marL="0" lvl="0" indent="0" algn="l" rtl="0">
              <a:spcBef>
                <a:spcPts val="0"/>
              </a:spcBef>
              <a:spcAft>
                <a:spcPts val="0"/>
              </a:spcAft>
              <a:buNone/>
            </a:pPr>
            <a:endParaRPr sz="1300" b="0" dirty="0"/>
          </a:p>
          <a:p>
            <a:pPr marL="0" lvl="0" indent="0" algn="l" rtl="0">
              <a:spcBef>
                <a:spcPts val="0"/>
              </a:spcBef>
              <a:spcAft>
                <a:spcPts val="0"/>
              </a:spcAft>
              <a:buNone/>
            </a:pPr>
            <a:endParaRPr sz="1300" b="0" dirty="0"/>
          </a:p>
          <a:p>
            <a:pPr marL="0" lvl="0" indent="0" algn="l" rtl="0">
              <a:spcBef>
                <a:spcPts val="0"/>
              </a:spcBef>
              <a:spcAft>
                <a:spcPts val="0"/>
              </a:spcAft>
              <a:buNone/>
            </a:pPr>
            <a:endParaRPr sz="1300" b="0" dirty="0"/>
          </a:p>
          <a:p>
            <a:pPr marL="0" lvl="0" indent="0" algn="l" rtl="0">
              <a:spcBef>
                <a:spcPts val="0"/>
              </a:spcBef>
              <a:spcAft>
                <a:spcPts val="0"/>
              </a:spcAft>
              <a:buNone/>
            </a:pPr>
            <a:endParaRPr sz="1300" b="0"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pic>
        <p:nvPicPr>
          <p:cNvPr id="721" name="Google Shape;721;p88" descr="headshot of Kelly Osvold, senior facilitator" title="Kelly Headshot.jpg"/>
          <p:cNvPicPr preferRelativeResize="0"/>
          <p:nvPr/>
        </p:nvPicPr>
        <p:blipFill>
          <a:blip r:embed="rId4">
            <a:alphaModFix/>
          </a:blip>
          <a:stretch>
            <a:fillRect/>
          </a:stretch>
        </p:blipFill>
        <p:spPr>
          <a:xfrm>
            <a:off x="4539350" y="1653586"/>
            <a:ext cx="1339701" cy="1395082"/>
          </a:xfrm>
          <a:prstGeom prst="rect">
            <a:avLst/>
          </a:prstGeom>
          <a:gradFill>
            <a:gsLst>
              <a:gs pos="0">
                <a:srgbClr val="0B5394"/>
              </a:gs>
              <a:gs pos="73000">
                <a:srgbClr val="0B5394"/>
              </a:gs>
              <a:gs pos="100000">
                <a:srgbClr val="FFFFFF"/>
              </a:gs>
            </a:gsLst>
            <a:lin ang="5400700" scaled="0"/>
          </a:gradFill>
          <a:ln>
            <a:noFill/>
          </a:ln>
        </p:spPr>
      </p:pic>
      <p:sp>
        <p:nvSpPr>
          <p:cNvPr id="722" name="Google Shape;722;p88"/>
          <p:cNvSpPr txBox="1">
            <a:spLocks noGrp="1"/>
          </p:cNvSpPr>
          <p:nvPr>
            <p:ph type="title" idx="2"/>
          </p:nvPr>
        </p:nvSpPr>
        <p:spPr>
          <a:xfrm>
            <a:off x="5895571" y="1643885"/>
            <a:ext cx="2127300" cy="1436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ct val="56250"/>
              <a:buFont typeface="Arial"/>
              <a:buNone/>
            </a:pPr>
            <a:r>
              <a:rPr lang="en" sz="1760" i="0"/>
              <a:t>Kelly Osvold</a:t>
            </a:r>
            <a:endParaRPr sz="1760" i="0"/>
          </a:p>
          <a:p>
            <a:pPr marL="0" lvl="0" indent="0" algn="l" rtl="0">
              <a:spcBef>
                <a:spcPts val="0"/>
              </a:spcBef>
              <a:spcAft>
                <a:spcPts val="0"/>
              </a:spcAft>
              <a:buNone/>
            </a:pPr>
            <a:endParaRPr sz="1700"/>
          </a:p>
          <a:p>
            <a:pPr marL="0" lvl="0" indent="0" algn="l" rtl="0">
              <a:spcBef>
                <a:spcPts val="0"/>
              </a:spcBef>
              <a:spcAft>
                <a:spcPts val="0"/>
              </a:spcAft>
              <a:buNone/>
            </a:pPr>
            <a:r>
              <a:rPr lang="en" sz="1367"/>
              <a:t>Senior Facilitator</a:t>
            </a:r>
            <a:br>
              <a:rPr lang="en" sz="1600" b="0"/>
            </a:br>
            <a:endParaRPr sz="1300" b="0"/>
          </a:p>
          <a:p>
            <a:pPr marL="0" lvl="0" indent="0" algn="l" rtl="0">
              <a:spcBef>
                <a:spcPts val="0"/>
              </a:spcBef>
              <a:spcAft>
                <a:spcPts val="0"/>
              </a:spcAft>
              <a:buNone/>
            </a:pPr>
            <a:endParaRPr sz="1300" b="0"/>
          </a:p>
          <a:p>
            <a:pPr marL="0" lvl="0" indent="0" algn="l" rtl="0">
              <a:spcBef>
                <a:spcPts val="0"/>
              </a:spcBef>
              <a:spcAft>
                <a:spcPts val="0"/>
              </a:spcAft>
              <a:buNone/>
            </a:pPr>
            <a:endParaRPr sz="1300" b="0"/>
          </a:p>
          <a:p>
            <a:pPr marL="0" lvl="0" indent="0" algn="l" rtl="0">
              <a:spcBef>
                <a:spcPts val="0"/>
              </a:spcBef>
              <a:spcAft>
                <a:spcPts val="0"/>
              </a:spcAft>
              <a:buNone/>
            </a:pPr>
            <a:endParaRPr sz="1300" b="0"/>
          </a:p>
          <a:p>
            <a:pPr marL="0" lvl="0" indent="0" algn="l" rtl="0">
              <a:spcBef>
                <a:spcPts val="0"/>
              </a:spcBef>
              <a:spcAft>
                <a:spcPts val="0"/>
              </a:spcAft>
              <a:buNone/>
            </a:pPr>
            <a:endParaRPr sz="1300" b="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23" name="Google Shape;723;p88"/>
          <p:cNvSpPr txBox="1"/>
          <p:nvPr/>
        </p:nvSpPr>
        <p:spPr>
          <a:xfrm>
            <a:off x="902025" y="3371525"/>
            <a:ext cx="36486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i="1">
                <a:solidFill>
                  <a:schemeClr val="accent1"/>
                </a:solidFill>
              </a:rPr>
              <a:t>Send questions or feedback to: </a:t>
            </a:r>
            <a:r>
              <a:rPr lang="en" sz="1300" i="1" u="sng">
                <a:solidFill>
                  <a:schemeClr val="accent3"/>
                </a:solidFill>
                <a:hlinkClick r:id="rId5">
                  <a:extLst>
                    <a:ext uri="{A12FA001-AC4F-418D-AE19-62706E023703}">
                      <ahyp:hlinkClr xmlns:ahyp="http://schemas.microsoft.com/office/drawing/2018/hyperlinkcolor" val="tx"/>
                    </a:ext>
                  </a:extLst>
                </a:hlinkClick>
              </a:rPr>
              <a:t>csaw@gsa.gov</a:t>
            </a:r>
            <a:endParaRPr/>
          </a:p>
        </p:txBody>
      </p:sp>
      <p:sp>
        <p:nvSpPr>
          <p:cNvPr id="724" name="Google Shape;724;p8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2" name="Title 1">
            <a:extLst>
              <a:ext uri="{FF2B5EF4-FFF2-40B4-BE49-F238E27FC236}">
                <a16:creationId xmlns:a16="http://schemas.microsoft.com/office/drawing/2014/main" id="{A8E065A6-1A11-AE0A-8078-A74FCAE8959D}"/>
              </a:ext>
            </a:extLst>
          </p:cNvPr>
          <p:cNvSpPr>
            <a:spLocks noGrp="1"/>
          </p:cNvSpPr>
          <p:nvPr>
            <p:ph type="title" idx="4294967295"/>
          </p:nvPr>
        </p:nvSpPr>
        <p:spPr>
          <a:xfrm>
            <a:off x="454950" y="-572700"/>
            <a:ext cx="7567800" cy="572700"/>
          </a:xfrm>
        </p:spPr>
        <p:txBody>
          <a:bodyPr spcFirstLastPara="1" wrap="square" lIns="91425" tIns="91425" rIns="91425" bIns="91425" anchor="b" anchorCtr="0">
            <a:normAutofit fontScale="90000"/>
          </a:bodyPr>
          <a:lstStyle/>
          <a:p>
            <a:r>
              <a:rPr lang="en-US" dirty="0"/>
              <a:t>Thank you for attending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p9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44</a:t>
            </a:fld>
            <a:endParaRPr/>
          </a:p>
        </p:txBody>
      </p:sp>
      <p:sp>
        <p:nvSpPr>
          <p:cNvPr id="2" name="Title 1">
            <a:extLst>
              <a:ext uri="{FF2B5EF4-FFF2-40B4-BE49-F238E27FC236}">
                <a16:creationId xmlns:a16="http://schemas.microsoft.com/office/drawing/2014/main" id="{98394707-0B0E-7F44-5640-3975195D64C2}"/>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End of Presentation</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SD template">
  <a:themeElements>
    <a:clrScheme name="Simple Light">
      <a:dk1>
        <a:srgbClr val="000000"/>
      </a:dk1>
      <a:lt1>
        <a:srgbClr val="FFFFFF"/>
      </a:lt1>
      <a:dk2>
        <a:srgbClr val="595959"/>
      </a:dk2>
      <a:lt2>
        <a:srgbClr val="EEEEEE"/>
      </a:lt2>
      <a:accent1>
        <a:srgbClr val="005087"/>
      </a:accent1>
      <a:accent2>
        <a:srgbClr val="F7941E"/>
      </a:accent2>
      <a:accent3>
        <a:srgbClr val="0095DA"/>
      </a:accent3>
      <a:accent4>
        <a:srgbClr val="ED1C24"/>
      </a:accent4>
      <a:accent5>
        <a:srgbClr val="007236"/>
      </a:accent5>
      <a:accent6>
        <a:srgbClr val="FFC000"/>
      </a:accent6>
      <a:hlink>
        <a:srgbClr val="0095D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2709</Words>
  <Application>Microsoft Office PowerPoint</Application>
  <PresentationFormat>On-screen Show (16:9)</PresentationFormat>
  <Paragraphs>392</Paragraphs>
  <Slides>44</Slides>
  <Notes>43</Notes>
  <HiddenSlides>1</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44</vt:i4>
      </vt:variant>
    </vt:vector>
  </HeadingPairs>
  <TitlesOfParts>
    <vt:vector size="48" baseType="lpstr">
      <vt:lpstr>Arial</vt:lpstr>
      <vt:lpstr>Helvetica Neue</vt:lpstr>
      <vt:lpstr>Simple Light</vt:lpstr>
      <vt:lpstr>ASD template</vt:lpstr>
      <vt:lpstr>Writing Better Requirements: From Vague Needs to Clear Outcomes</vt:lpstr>
      <vt:lpstr>Presenter Slide</vt:lpstr>
      <vt:lpstr>AGENDA</vt:lpstr>
      <vt:lpstr>What is PBA?</vt:lpstr>
      <vt:lpstr>Are Agencies required to use PBA?</vt:lpstr>
      <vt:lpstr>Key Elements of a Performance-Based Acquisition (PBA)</vt:lpstr>
      <vt:lpstr>Continuum   </vt:lpstr>
      <vt:lpstr>What are the Differences?  </vt:lpstr>
      <vt:lpstr>Understand what you  are buying and why </vt:lpstr>
      <vt:lpstr>5 Ways to Write Better Requirements  </vt:lpstr>
      <vt:lpstr>Mission and Vision </vt:lpstr>
      <vt:lpstr>Frame the scope </vt:lpstr>
      <vt:lpstr>What goes into building a house? </vt:lpstr>
      <vt:lpstr>High Level Objectives (HLOs) </vt:lpstr>
      <vt:lpstr>HLO template </vt:lpstr>
      <vt:lpstr>Examples of a HLO </vt:lpstr>
      <vt:lpstr>Examples of a HLO (cont.) </vt:lpstr>
      <vt:lpstr>Define Expected Results  </vt:lpstr>
      <vt:lpstr>USMS Workshop Example  </vt:lpstr>
      <vt:lpstr>Use ARC to Turn Results into Performance Requirements  </vt:lpstr>
      <vt:lpstr>Components of an ARC Method   </vt:lpstr>
      <vt:lpstr>Why use the ARC Method? </vt:lpstr>
      <vt:lpstr>Breakdown of the ARC Statement</vt:lpstr>
      <vt:lpstr>Action Result Context Example 1</vt:lpstr>
      <vt:lpstr>Action Result Context Example 2</vt:lpstr>
      <vt:lpstr>Action Result Context Example 3</vt:lpstr>
      <vt:lpstr>Establish  Performance Standards  &amp; AQLs   </vt:lpstr>
      <vt:lpstr>Requirements and Standards </vt:lpstr>
      <vt:lpstr>Defining Quality Performance Standards </vt:lpstr>
      <vt:lpstr>Steps to Develop Performance Standards </vt:lpstr>
      <vt:lpstr>Use Plain Language   </vt:lpstr>
      <vt:lpstr>Ambiguity in Writing </vt:lpstr>
      <vt:lpstr>Write for Clarity</vt:lpstr>
      <vt:lpstr>Common Pitfalls to Avoid</vt:lpstr>
      <vt:lpstr>Resources   </vt:lpstr>
      <vt:lpstr>Core Functions</vt:lpstr>
      <vt:lpstr>CoE Workshops</vt:lpstr>
      <vt:lpstr>About Civilian Services  Acquisition Workshop (CSAW)</vt:lpstr>
      <vt:lpstr>CSAW Outcomes</vt:lpstr>
      <vt:lpstr>Client Feedback</vt:lpstr>
      <vt:lpstr>Review &amp; Close   </vt:lpstr>
      <vt:lpstr>Contact</vt:lpstr>
      <vt:lpstr>Thank you for attending</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GregoryTChaney</dc:creator>
  <cp:lastModifiedBy>GregoryTChaney</cp:lastModifiedBy>
  <cp:revision>3</cp:revision>
  <dcterms:modified xsi:type="dcterms:W3CDTF">2026-10-23T06:15:32Z</dcterms:modified>
</cp:coreProperties>
</file>