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22.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custom-properties+xml" PartName="/docProps/custom.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2.xml"/>
  <Override ContentType="application/vnd.openxmlformats-officedocument.presentationml.slideLayout+xml" PartName="/ppt/slideLayouts/slideLayout1.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22.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3.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custom-properties" Target="docProps/custom.xml"/><Relationship Id="rId2" Type="http://schemas.openxmlformats.org/package/2006/relationships/metadata/core-properties" Target="docProps/core.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showSpecialPlsOnTitleSld="0">
  <p:sldMasterIdLst>
    <p:sldMasterId id="214748364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 uri="GoogleSlidesCustomDataVersion2">
      <go:slidesCustomData xmlns:go="http://customooxmlschemas.google.com/" r:id="rId29" roundtripDataSignature="AMtx7mh6v1vH24Oq3jDPCLzMD2R8M63ltA=="/>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5" Type="http://schemas.openxmlformats.org/officeDocument/2006/relationships/notesMaster" Target="notesMasters/notesMaster1.xml"/><Relationship Id="rId6" Type="http://schemas.openxmlformats.org/officeDocument/2006/relationships/slide" Target="slides/slide1.xml"/><Relationship Id="rId29" Type="http://customschemas.google.com/relationships/presentationmetadata" Target="metadata"/><Relationship Id="rId7" Type="http://schemas.openxmlformats.org/officeDocument/2006/relationships/slide" Target="slides/slide2.xml"/><Relationship Id="rId8" Type="http://schemas.openxmlformats.org/officeDocument/2006/relationships/slide" Target="slides/slide3.xml"/><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 name="Shape 41"/>
        <p:cNvGrpSpPr/>
        <p:nvPr/>
      </p:nvGrpSpPr>
      <p:grpSpPr>
        <a:xfrm>
          <a:off x="0" y="0"/>
          <a:ext cx="0" cy="0"/>
          <a:chOff x="0" y="0"/>
          <a:chExt cx="0" cy="0"/>
        </a:xfrm>
      </p:grpSpPr>
      <p:sp>
        <p:nvSpPr>
          <p:cNvPr id="42" name="Google Shape;42;p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3" name="Google Shape;43;p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298450" lvl="0" marL="457200" rtl="0" algn="l">
              <a:lnSpc>
                <a:spcPct val="100000"/>
              </a:lnSpc>
              <a:spcBef>
                <a:spcPts val="0"/>
              </a:spcBef>
              <a:spcAft>
                <a:spcPts val="0"/>
              </a:spcAft>
              <a:buSzPts val="1100"/>
              <a:buChar char="●"/>
            </a:pPr>
            <a:r>
              <a:rPr b="0" i="0" lang="en-US" sz="1100" u="none" cap="none" strike="noStrike">
                <a:solidFill>
                  <a:srgbClr val="000000"/>
                </a:solidFill>
                <a:latin typeface="Arial"/>
                <a:ea typeface="Arial"/>
                <a:cs typeface="Arial"/>
                <a:sym typeface="Arial"/>
              </a:rPr>
              <a:t>Good afternoon, everyone. Welcome to today’s training: </a:t>
            </a:r>
            <a:r>
              <a:rPr b="1" i="0" lang="en-US" sz="1100" u="none" cap="none" strike="noStrike">
                <a:solidFill>
                  <a:srgbClr val="000000"/>
                </a:solidFill>
                <a:latin typeface="Arial"/>
                <a:ea typeface="Arial"/>
                <a:cs typeface="Arial"/>
                <a:sym typeface="Arial"/>
              </a:rPr>
              <a:t>Post-Award Playbook: Performance, Modifications, and Accountability</a:t>
            </a:r>
            <a:r>
              <a:rPr b="0" i="0" lang="en-US" sz="1100" u="none" cap="none" strike="noStrike">
                <a:solidFill>
                  <a:srgbClr val="000000"/>
                </a:solidFill>
                <a:latin typeface="Arial"/>
                <a:ea typeface="Arial"/>
                <a:cs typeface="Arial"/>
                <a:sym typeface="Arial"/>
              </a:rPr>
              <a:t>.</a:t>
            </a:r>
            <a:endParaRPr/>
          </a:p>
          <a:p>
            <a:pPr indent="-298450" lvl="0" marL="457200" rtl="0" algn="l">
              <a:lnSpc>
                <a:spcPct val="100000"/>
              </a:lnSpc>
              <a:spcBef>
                <a:spcPts val="0"/>
              </a:spcBef>
              <a:spcAft>
                <a:spcPts val="0"/>
              </a:spcAft>
              <a:buSzPts val="1100"/>
              <a:buChar char="●"/>
            </a:pPr>
            <a:r>
              <a:rPr b="0" i="0" lang="en-US" sz="1100" u="none" cap="none" strike="noStrike">
                <a:solidFill>
                  <a:srgbClr val="000000"/>
                </a:solidFill>
                <a:latin typeface="Arial"/>
                <a:ea typeface="Arial"/>
                <a:cs typeface="Arial"/>
                <a:sym typeface="Arial"/>
              </a:rPr>
              <a:t>Today we are focusing on what happens </a:t>
            </a:r>
            <a:r>
              <a:rPr b="1" i="0" lang="en-US" sz="1100" u="none" cap="none" strike="noStrike">
                <a:solidFill>
                  <a:srgbClr val="000000"/>
                </a:solidFill>
                <a:latin typeface="Arial"/>
                <a:ea typeface="Arial"/>
                <a:cs typeface="Arial"/>
                <a:sym typeface="Arial"/>
              </a:rPr>
              <a:t>after contract award</a:t>
            </a:r>
            <a:r>
              <a:rPr b="0" i="0" lang="en-US" sz="1100" u="none" cap="none" strike="noStrike">
                <a:solidFill>
                  <a:srgbClr val="000000"/>
                </a:solidFill>
                <a:latin typeface="Arial"/>
                <a:ea typeface="Arial"/>
                <a:cs typeface="Arial"/>
                <a:sym typeface="Arial"/>
              </a:rPr>
              <a:t>. Awarding the contract is not the finish line. It is the beginning of contract performance, oversight, communication, documentation, and accountability.</a:t>
            </a:r>
            <a:endParaRPr/>
          </a:p>
          <a:p>
            <a:pPr indent="-298450" lvl="0" marL="457200" rtl="0" algn="l">
              <a:lnSpc>
                <a:spcPct val="100000"/>
              </a:lnSpc>
              <a:spcBef>
                <a:spcPts val="0"/>
              </a:spcBef>
              <a:spcAft>
                <a:spcPts val="0"/>
              </a:spcAft>
              <a:buSzPts val="1100"/>
              <a:buChar char="●"/>
            </a:pPr>
            <a:r>
              <a:rPr b="0" i="0" lang="en-US" sz="1100" u="none" cap="none" strike="noStrike">
                <a:solidFill>
                  <a:srgbClr val="000000"/>
                </a:solidFill>
                <a:latin typeface="Arial"/>
                <a:ea typeface="Arial"/>
                <a:cs typeface="Arial"/>
                <a:sym typeface="Arial"/>
              </a:rPr>
              <a:t>We will discuss how the Government monitors contractor performance, uses quality assurance tools, documents performance information, and manages contract modifications properly. We will also focus on the importance of staying within the contract’s scope and ensuring that only authorized officials direct changes.</a:t>
            </a:r>
            <a:endParaRPr/>
          </a:p>
          <a:p>
            <a:pPr indent="-298450" lvl="0" marL="457200" rtl="0" algn="l">
              <a:lnSpc>
                <a:spcPct val="100000"/>
              </a:lnSpc>
              <a:spcBef>
                <a:spcPts val="0"/>
              </a:spcBef>
              <a:spcAft>
                <a:spcPts val="0"/>
              </a:spcAft>
              <a:buSzPts val="1100"/>
              <a:buChar char="●"/>
            </a:pPr>
            <a:r>
              <a:rPr b="0" i="0" lang="en-US" sz="1100" u="none" cap="none" strike="noStrike">
                <a:solidFill>
                  <a:srgbClr val="000000"/>
                </a:solidFill>
                <a:latin typeface="Arial"/>
                <a:ea typeface="Arial"/>
                <a:cs typeface="Arial"/>
                <a:sym typeface="Arial"/>
              </a:rPr>
              <a:t>By the end of this session, you should have a practical understanding of how post-award administration protects the Government’s interests and supports successful acquisition outcomes.</a:t>
            </a:r>
            <a:endParaRPr/>
          </a:p>
          <a:p>
            <a:pPr indent="0" lvl="0" marL="0" rtl="0" algn="l">
              <a:lnSpc>
                <a:spcPct val="100000"/>
              </a:lnSpc>
              <a:spcBef>
                <a:spcPts val="0"/>
              </a:spcBef>
              <a:spcAft>
                <a:spcPts val="0"/>
              </a:spcAft>
              <a:buSzPts val="1100"/>
              <a:buNone/>
            </a:pPr>
            <a:r>
              <a:t/>
            </a:r>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 name="Shape 48"/>
        <p:cNvGrpSpPr/>
        <p:nvPr/>
      </p:nvGrpSpPr>
      <p:grpSpPr>
        <a:xfrm>
          <a:off x="0" y="0"/>
          <a:ext cx="0" cy="0"/>
          <a:chOff x="0" y="0"/>
          <a:chExt cx="0" cy="0"/>
        </a:xfrm>
      </p:grpSpPr>
      <p:sp>
        <p:nvSpPr>
          <p:cNvPr id="49" name="Google Shape;49;p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0" name="Google Shape;50;p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298450" lvl="0" marL="457200" rtl="0" algn="l">
              <a:lnSpc>
                <a:spcPct val="100000"/>
              </a:lnSpc>
              <a:spcBef>
                <a:spcPts val="0"/>
              </a:spcBef>
              <a:spcAft>
                <a:spcPts val="0"/>
              </a:spcAft>
              <a:buSzPts val="1100"/>
              <a:buChar char="●"/>
            </a:pPr>
            <a:r>
              <a:rPr b="0" i="0" lang="en-US" sz="1100" u="none" cap="none" strike="noStrike">
                <a:solidFill>
                  <a:srgbClr val="000000"/>
                </a:solidFill>
                <a:latin typeface="Arial"/>
                <a:ea typeface="Arial"/>
                <a:cs typeface="Arial"/>
                <a:sym typeface="Arial"/>
              </a:rPr>
              <a:t>A strong postaward orientation helps set expectations early.</a:t>
            </a:r>
            <a:endParaRPr/>
          </a:p>
          <a:p>
            <a:pPr indent="-298450" lvl="0" marL="457200" rtl="0" algn="l">
              <a:lnSpc>
                <a:spcPct val="100000"/>
              </a:lnSpc>
              <a:spcBef>
                <a:spcPts val="0"/>
              </a:spcBef>
              <a:spcAft>
                <a:spcPts val="0"/>
              </a:spcAft>
              <a:buSzPts val="1100"/>
              <a:buChar char="●"/>
            </a:pPr>
            <a:r>
              <a:rPr b="0" i="0" lang="en-US" sz="1100" u="none" cap="none" strike="noStrike">
                <a:solidFill>
                  <a:srgbClr val="000000"/>
                </a:solidFill>
                <a:latin typeface="Arial"/>
                <a:ea typeface="Arial"/>
                <a:cs typeface="Arial"/>
                <a:sym typeface="Arial"/>
              </a:rPr>
              <a:t>Government and the contractor align on key contract requirements. That includes deliverables, schedules, reporting requirements, invoice procedures, and payment processes.</a:t>
            </a:r>
            <a:endParaRPr/>
          </a:p>
          <a:p>
            <a:pPr indent="-298450" lvl="0" marL="457200" rtl="0" algn="l">
              <a:lnSpc>
                <a:spcPct val="100000"/>
              </a:lnSpc>
              <a:spcBef>
                <a:spcPts val="0"/>
              </a:spcBef>
              <a:spcAft>
                <a:spcPts val="0"/>
              </a:spcAft>
              <a:buSzPts val="1100"/>
              <a:buChar char="●"/>
            </a:pPr>
            <a:r>
              <a:rPr b="0" i="0" lang="en-US" sz="1100" u="none" cap="none" strike="noStrike">
                <a:solidFill>
                  <a:srgbClr val="000000"/>
                </a:solidFill>
                <a:latin typeface="Arial"/>
                <a:ea typeface="Arial"/>
                <a:cs typeface="Arial"/>
                <a:sym typeface="Arial"/>
              </a:rPr>
              <a:t>Everyone should understand who has authority, who provides technical input, who monitors performance, and who communicates official contract direction.</a:t>
            </a:r>
            <a:endParaRPr/>
          </a:p>
          <a:p>
            <a:pPr indent="-298450" lvl="0" marL="457200" rtl="0" algn="l">
              <a:lnSpc>
                <a:spcPct val="100000"/>
              </a:lnSpc>
              <a:spcBef>
                <a:spcPts val="0"/>
              </a:spcBef>
              <a:spcAft>
                <a:spcPts val="0"/>
              </a:spcAft>
              <a:buSzPts val="1100"/>
              <a:buChar char="●"/>
            </a:pPr>
            <a:r>
              <a:rPr b="0" i="0" lang="en-US" sz="1100" u="none" cap="none" strike="noStrike">
                <a:solidFill>
                  <a:srgbClr val="000000"/>
                </a:solidFill>
                <a:latin typeface="Arial"/>
                <a:ea typeface="Arial"/>
                <a:cs typeface="Arial"/>
                <a:sym typeface="Arial"/>
              </a:rPr>
              <a:t>Communication protocols should be established early. For example, the team should know what communications are routine, what must go through the contracting officer, and what could accidentally create risk if handled informally.</a:t>
            </a:r>
            <a:endParaRPr/>
          </a:p>
          <a:p>
            <a:pPr indent="-298450" lvl="0" marL="457200" rtl="0" algn="l">
              <a:lnSpc>
                <a:spcPct val="100000"/>
              </a:lnSpc>
              <a:spcBef>
                <a:spcPts val="0"/>
              </a:spcBef>
              <a:spcAft>
                <a:spcPts val="0"/>
              </a:spcAft>
              <a:buSzPts val="1100"/>
              <a:buChar char="●"/>
            </a:pPr>
            <a:r>
              <a:rPr b="0" i="0" lang="en-US" sz="1100" u="none" cap="none" strike="noStrike">
                <a:solidFill>
                  <a:srgbClr val="000000"/>
                </a:solidFill>
                <a:latin typeface="Arial"/>
                <a:ea typeface="Arial"/>
                <a:cs typeface="Arial"/>
                <a:sym typeface="Arial"/>
              </a:rPr>
              <a:t>Finally, this is the right time to discuss performance risks. If there are known schedule, staffing, technical, funding, or quality risks, those should be identified and tracked from the start.</a:t>
            </a:r>
            <a:endParaRPr/>
          </a:p>
          <a:p>
            <a:pPr indent="-228600" lvl="0" marL="457200" rtl="0" algn="l">
              <a:lnSpc>
                <a:spcPct val="100000"/>
              </a:lnSpc>
              <a:spcBef>
                <a:spcPts val="0"/>
              </a:spcBef>
              <a:spcAft>
                <a:spcPts val="0"/>
              </a:spcAft>
              <a:buSzPts val="1100"/>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 name="Shape 55"/>
        <p:cNvGrpSpPr/>
        <p:nvPr/>
      </p:nvGrpSpPr>
      <p:grpSpPr>
        <a:xfrm>
          <a:off x="0" y="0"/>
          <a:ext cx="0" cy="0"/>
          <a:chOff x="0" y="0"/>
          <a:chExt cx="0" cy="0"/>
        </a:xfrm>
      </p:grpSpPr>
      <p:sp>
        <p:nvSpPr>
          <p:cNvPr id="56" name="Google Shape;56;p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7" name="Google Shape;57;p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298450" lvl="0" marL="457200" rtl="0" algn="l">
              <a:lnSpc>
                <a:spcPct val="100000"/>
              </a:lnSpc>
              <a:spcBef>
                <a:spcPts val="0"/>
              </a:spcBef>
              <a:spcAft>
                <a:spcPts val="0"/>
              </a:spcAft>
              <a:buSzPts val="1100"/>
              <a:buChar char="●"/>
            </a:pPr>
            <a:r>
              <a:rPr b="0" i="0" lang="en-US" sz="1100" u="none" cap="none" strike="noStrike">
                <a:solidFill>
                  <a:srgbClr val="000000"/>
                </a:solidFill>
                <a:latin typeface="Arial"/>
                <a:ea typeface="Arial"/>
                <a:cs typeface="Arial"/>
                <a:sym typeface="Arial"/>
              </a:rPr>
              <a:t>Contract administration matters because it ensures that the Government receives what it paid for.</a:t>
            </a:r>
            <a:endParaRPr/>
          </a:p>
          <a:p>
            <a:pPr indent="-298450" lvl="0" marL="457200" rtl="0" algn="l">
              <a:lnSpc>
                <a:spcPct val="100000"/>
              </a:lnSpc>
              <a:spcBef>
                <a:spcPts val="0"/>
              </a:spcBef>
              <a:spcAft>
                <a:spcPts val="0"/>
              </a:spcAft>
              <a:buSzPts val="1100"/>
              <a:buChar char="●"/>
            </a:pPr>
            <a:r>
              <a:rPr b="0" i="0" lang="en-US" sz="1100" u="none" cap="none" strike="noStrike">
                <a:solidFill>
                  <a:srgbClr val="000000"/>
                </a:solidFill>
                <a:latin typeface="Arial"/>
                <a:ea typeface="Arial"/>
                <a:cs typeface="Arial"/>
                <a:sym typeface="Arial"/>
              </a:rPr>
              <a:t>Post-award oversight helps confirm that required supplies and services are delivered, that contractors comply with the contract terms, and that costs are reviewed and controlled.</a:t>
            </a:r>
            <a:endParaRPr/>
          </a:p>
          <a:p>
            <a:pPr indent="-298450" lvl="0" marL="457200" rtl="0" algn="l">
              <a:lnSpc>
                <a:spcPct val="100000"/>
              </a:lnSpc>
              <a:spcBef>
                <a:spcPts val="0"/>
              </a:spcBef>
              <a:spcAft>
                <a:spcPts val="0"/>
              </a:spcAft>
              <a:buSzPts val="1100"/>
              <a:buChar char="●"/>
            </a:pPr>
            <a:r>
              <a:rPr b="0" i="0" lang="en-US" sz="1100" u="none" cap="none" strike="noStrike">
                <a:solidFill>
                  <a:srgbClr val="000000"/>
                </a:solidFill>
                <a:latin typeface="Arial"/>
                <a:ea typeface="Arial"/>
                <a:cs typeface="Arial"/>
                <a:sym typeface="Arial"/>
              </a:rPr>
              <a:t>It also helps identify performance issues early. Early identification gives the Government and the contractor more options to correct problems before they become major disputes, delays, or mission impacts.</a:t>
            </a:r>
            <a:endParaRPr/>
          </a:p>
          <a:p>
            <a:pPr indent="-298450" lvl="0" marL="457200" rtl="0" algn="l">
              <a:lnSpc>
                <a:spcPct val="100000"/>
              </a:lnSpc>
              <a:spcBef>
                <a:spcPts val="0"/>
              </a:spcBef>
              <a:spcAft>
                <a:spcPts val="0"/>
              </a:spcAft>
              <a:buSzPts val="1100"/>
              <a:buChar char="●"/>
            </a:pPr>
            <a:r>
              <a:rPr b="0" i="0" lang="en-US" sz="1100" u="none" cap="none" strike="noStrike">
                <a:solidFill>
                  <a:srgbClr val="000000"/>
                </a:solidFill>
                <a:latin typeface="Arial"/>
                <a:ea typeface="Arial"/>
                <a:cs typeface="Arial"/>
                <a:sym typeface="Arial"/>
              </a:rPr>
              <a:t>Another critical purpose is documentation. The contract file should tell the story of performance: what happened, what decisions were made, who made them, and why.</a:t>
            </a:r>
            <a:endParaRPr/>
          </a:p>
          <a:p>
            <a:pPr indent="-298450" lvl="0" marL="457200" rtl="0" algn="l">
              <a:lnSpc>
                <a:spcPct val="100000"/>
              </a:lnSpc>
              <a:spcBef>
                <a:spcPts val="0"/>
              </a:spcBef>
              <a:spcAft>
                <a:spcPts val="0"/>
              </a:spcAft>
              <a:buSzPts val="1100"/>
              <a:buChar char="●"/>
            </a:pPr>
            <a:r>
              <a:rPr b="0" i="0" lang="en-US" sz="1100" u="none" cap="none" strike="noStrike">
                <a:solidFill>
                  <a:srgbClr val="000000"/>
                </a:solidFill>
                <a:latin typeface="Arial"/>
                <a:ea typeface="Arial"/>
                <a:cs typeface="Arial"/>
                <a:sym typeface="Arial"/>
              </a:rPr>
              <a:t>Good contract administration also supports proper closeout. A contract that is administered well throughout performance is much easier to close out at the end.</a:t>
            </a:r>
            <a:endParaRPr/>
          </a:p>
          <a:p>
            <a:pPr indent="-298450" lvl="0" marL="457200" rtl="0" algn="l">
              <a:lnSpc>
                <a:spcPct val="100000"/>
              </a:lnSpc>
              <a:spcBef>
                <a:spcPts val="0"/>
              </a:spcBef>
              <a:spcAft>
                <a:spcPts val="0"/>
              </a:spcAft>
              <a:buSzPts val="1100"/>
              <a:buChar char="●"/>
            </a:pPr>
            <a:br>
              <a:rPr b="0" i="0" lang="en-US" sz="1100" u="none" cap="none" strike="noStrike">
                <a:solidFill>
                  <a:srgbClr val="000000"/>
                </a:solidFill>
                <a:latin typeface="Arial"/>
                <a:ea typeface="Arial"/>
                <a:cs typeface="Arial"/>
                <a:sym typeface="Arial"/>
              </a:rPr>
            </a:br>
            <a:endParaRPr b="0" i="0" sz="1100" u="none" cap="none" strike="noStrike">
              <a:solidFill>
                <a:srgbClr val="000000"/>
              </a:solidFill>
              <a:latin typeface="Arial"/>
              <a:ea typeface="Arial"/>
              <a:cs typeface="Arial"/>
              <a:sym typeface="Arial"/>
            </a:endParaRPr>
          </a:p>
          <a:p>
            <a:pPr indent="-228600" lvl="0" marL="457200" rtl="0" algn="l">
              <a:lnSpc>
                <a:spcPct val="100000"/>
              </a:lnSpc>
              <a:spcBef>
                <a:spcPts val="0"/>
              </a:spcBef>
              <a:spcAft>
                <a:spcPts val="0"/>
              </a:spcAft>
              <a:buSzPts val="1100"/>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 name="Shape 62"/>
        <p:cNvGrpSpPr/>
        <p:nvPr/>
      </p:nvGrpSpPr>
      <p:grpSpPr>
        <a:xfrm>
          <a:off x="0" y="0"/>
          <a:ext cx="0" cy="0"/>
          <a:chOff x="0" y="0"/>
          <a:chExt cx="0" cy="0"/>
        </a:xfrm>
      </p:grpSpPr>
      <p:sp>
        <p:nvSpPr>
          <p:cNvPr id="63" name="Google Shape;63;p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4" name="Google Shape;64;p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298450" lvl="0" marL="457200" rtl="0" algn="l">
              <a:lnSpc>
                <a:spcPct val="100000"/>
              </a:lnSpc>
              <a:spcBef>
                <a:spcPts val="0"/>
              </a:spcBef>
              <a:spcAft>
                <a:spcPts val="0"/>
              </a:spcAft>
              <a:buSzPts val="1100"/>
              <a:buChar char="●"/>
            </a:pPr>
            <a:r>
              <a:rPr b="0" i="0" lang="en-US" sz="1100" u="none" cap="none" strike="noStrike">
                <a:solidFill>
                  <a:srgbClr val="000000"/>
                </a:solidFill>
                <a:latin typeface="Arial"/>
                <a:ea typeface="Arial"/>
                <a:cs typeface="Arial"/>
                <a:sym typeface="Arial"/>
              </a:rPr>
              <a:t>Performance monitoring is not a one-time event. It occurs throughout the life of the contract.</a:t>
            </a:r>
            <a:endParaRPr/>
          </a:p>
          <a:p>
            <a:pPr indent="-298450" lvl="0" marL="457200" rtl="0" algn="l">
              <a:lnSpc>
                <a:spcPct val="100000"/>
              </a:lnSpc>
              <a:spcBef>
                <a:spcPts val="0"/>
              </a:spcBef>
              <a:spcAft>
                <a:spcPts val="0"/>
              </a:spcAft>
              <a:buSzPts val="1100"/>
              <a:buChar char="●"/>
            </a:pPr>
            <a:r>
              <a:rPr b="0" i="0" lang="en-US" sz="1100" u="none" cap="none" strike="noStrike">
                <a:solidFill>
                  <a:srgbClr val="000000"/>
                </a:solidFill>
                <a:latin typeface="Arial"/>
                <a:ea typeface="Arial"/>
                <a:cs typeface="Arial"/>
                <a:sym typeface="Arial"/>
              </a:rPr>
              <a:t>The Government needs to assess whether the contractor is meeting the contract’s requirements, quality standards, delivery schedule, and other measurable expectations.</a:t>
            </a:r>
            <a:endParaRPr/>
          </a:p>
          <a:p>
            <a:pPr indent="-298450" lvl="0" marL="457200" rtl="0" algn="l">
              <a:lnSpc>
                <a:spcPct val="100000"/>
              </a:lnSpc>
              <a:spcBef>
                <a:spcPts val="0"/>
              </a:spcBef>
              <a:spcAft>
                <a:spcPts val="0"/>
              </a:spcAft>
              <a:buSzPts val="1100"/>
              <a:buChar char="●"/>
            </a:pPr>
            <a:r>
              <a:rPr b="0" i="0" lang="en-US" sz="1100" u="none" cap="none" strike="noStrike">
                <a:solidFill>
                  <a:srgbClr val="000000"/>
                </a:solidFill>
                <a:latin typeface="Arial"/>
                <a:ea typeface="Arial"/>
                <a:cs typeface="Arial"/>
                <a:sym typeface="Arial"/>
              </a:rPr>
              <a:t>Quality of performance is also tied to payment decisions. Before approving invoices or accepting deliverables, the Government should have confidence that the work meets contract requirements.</a:t>
            </a:r>
            <a:endParaRPr/>
          </a:p>
          <a:p>
            <a:pPr indent="-298450" lvl="0" marL="457200" rtl="0" algn="l">
              <a:lnSpc>
                <a:spcPct val="100000"/>
              </a:lnSpc>
              <a:spcBef>
                <a:spcPts val="0"/>
              </a:spcBef>
              <a:spcAft>
                <a:spcPts val="0"/>
              </a:spcAft>
              <a:buSzPts val="1100"/>
              <a:buChar char="●"/>
            </a:pPr>
            <a:r>
              <a:rPr b="0" i="0" lang="en-US" sz="1100" u="none" cap="none" strike="noStrike">
                <a:solidFill>
                  <a:srgbClr val="000000"/>
                </a:solidFill>
                <a:latin typeface="Arial"/>
                <a:ea typeface="Arial"/>
                <a:cs typeface="Arial"/>
                <a:sym typeface="Arial"/>
              </a:rPr>
              <a:t>Past performance evaluations are another important result of performance monitoring. They provide useful information for future source selections and help the Government make better award decisions later.</a:t>
            </a:r>
            <a:endParaRPr/>
          </a:p>
          <a:p>
            <a:pPr indent="-298450" lvl="0" marL="457200" rtl="0" algn="l">
              <a:lnSpc>
                <a:spcPct val="100000"/>
              </a:lnSpc>
              <a:spcBef>
                <a:spcPts val="0"/>
              </a:spcBef>
              <a:spcAft>
                <a:spcPts val="0"/>
              </a:spcAft>
              <a:buSzPts val="1100"/>
              <a:buChar char="●"/>
            </a:pPr>
            <a:r>
              <a:rPr b="0" i="0" lang="en-US" sz="1100" u="none" cap="none" strike="noStrike">
                <a:solidFill>
                  <a:srgbClr val="000000"/>
                </a:solidFill>
                <a:latin typeface="Arial"/>
                <a:ea typeface="Arial"/>
                <a:cs typeface="Arial"/>
                <a:sym typeface="Arial"/>
              </a:rPr>
              <a:t>Quality assurance is the framework that supports this monitoring process. It helps ensure performance is reviewed consistently and fairly.</a:t>
            </a:r>
            <a:endParaRPr/>
          </a:p>
          <a:p>
            <a:pPr indent="-228600" lvl="0" marL="457200" rtl="0" algn="l">
              <a:lnSpc>
                <a:spcPct val="100000"/>
              </a:lnSpc>
              <a:spcBef>
                <a:spcPts val="0"/>
              </a:spcBef>
              <a:spcAft>
                <a:spcPts val="0"/>
              </a:spcAft>
              <a:buSzPts val="1100"/>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 name="Shape 69"/>
        <p:cNvGrpSpPr/>
        <p:nvPr/>
      </p:nvGrpSpPr>
      <p:grpSpPr>
        <a:xfrm>
          <a:off x="0" y="0"/>
          <a:ext cx="0" cy="0"/>
          <a:chOff x="0" y="0"/>
          <a:chExt cx="0" cy="0"/>
        </a:xfrm>
      </p:grpSpPr>
      <p:sp>
        <p:nvSpPr>
          <p:cNvPr id="70" name="Google Shape;70;p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71" name="Google Shape;71;p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298450" lvl="0" marL="457200" rtl="0" algn="l">
              <a:lnSpc>
                <a:spcPct val="100000"/>
              </a:lnSpc>
              <a:spcBef>
                <a:spcPts val="0"/>
              </a:spcBef>
              <a:spcAft>
                <a:spcPts val="0"/>
              </a:spcAft>
              <a:buSzPts val="1100"/>
              <a:buChar char="●"/>
            </a:pPr>
            <a:r>
              <a:rPr lang="en-US"/>
              <a:t>A Quality Assurance Surveillance Plan, or QASP, is a key tool for performance-based service contracts and other contracts where surveillance is needed.</a:t>
            </a:r>
            <a:endParaRPr/>
          </a:p>
          <a:p>
            <a:pPr indent="-298450" lvl="0" marL="457200" rtl="0" algn="l">
              <a:lnSpc>
                <a:spcPct val="100000"/>
              </a:lnSpc>
              <a:spcBef>
                <a:spcPts val="0"/>
              </a:spcBef>
              <a:spcAft>
                <a:spcPts val="0"/>
              </a:spcAft>
              <a:buSzPts val="1100"/>
              <a:buChar char="●"/>
            </a:pPr>
            <a:r>
              <a:rPr lang="en-US"/>
              <a:t>The QASP describes how the Government will monitor contractor performance. It should identify systematic quality assurance methods, including what will be reviewed, how often reviews will occur, and what standards will be used.</a:t>
            </a:r>
            <a:endParaRPr/>
          </a:p>
          <a:p>
            <a:pPr indent="-298450" lvl="0" marL="457200" rtl="0" algn="l">
              <a:lnSpc>
                <a:spcPct val="100000"/>
              </a:lnSpc>
              <a:spcBef>
                <a:spcPts val="0"/>
              </a:spcBef>
              <a:spcAft>
                <a:spcPts val="0"/>
              </a:spcAft>
              <a:buSzPts val="1100"/>
              <a:buChar char="●"/>
            </a:pPr>
            <a:r>
              <a:rPr lang="en-US"/>
              <a:t>The QASP should be tied to the performance standards and acceptable quality levels identified in the Performance Work Statement and the contractor’s Quality Control Plan.</a:t>
            </a:r>
            <a:endParaRPr/>
          </a:p>
          <a:p>
            <a:pPr indent="-298450" lvl="0" marL="457200" rtl="0" algn="l">
              <a:lnSpc>
                <a:spcPct val="100000"/>
              </a:lnSpc>
              <a:spcBef>
                <a:spcPts val="0"/>
              </a:spcBef>
              <a:spcAft>
                <a:spcPts val="0"/>
              </a:spcAft>
              <a:buSzPts val="1100"/>
              <a:buChar char="●"/>
            </a:pPr>
            <a:r>
              <a:rPr lang="en-US"/>
              <a:t>It should also identify roles and responsibilities for the integrated project team. That may include the contracting officer, COR, program office, technical personnel, and others involved in monitoring performance.</a:t>
            </a:r>
            <a:endParaRPr/>
          </a:p>
          <a:p>
            <a:pPr indent="-298450" lvl="0" marL="457200" rtl="0" algn="l">
              <a:lnSpc>
                <a:spcPct val="100000"/>
              </a:lnSpc>
              <a:spcBef>
                <a:spcPts val="0"/>
              </a:spcBef>
              <a:spcAft>
                <a:spcPts val="0"/>
              </a:spcAft>
              <a:buSzPts val="1100"/>
              <a:buChar char="●"/>
            </a:pPr>
            <a:r>
              <a:rPr lang="en-US"/>
              <a:t>The key point is that surveillance should be intentional, documented, and connected to the contract requirements.</a:t>
            </a:r>
            <a:endParaRPr/>
          </a:p>
          <a:p>
            <a:pPr indent="-228600" lvl="0" marL="457200" rtl="0" algn="l">
              <a:lnSpc>
                <a:spcPct val="100000"/>
              </a:lnSpc>
              <a:spcBef>
                <a:spcPts val="0"/>
              </a:spcBef>
              <a:spcAft>
                <a:spcPts val="0"/>
              </a:spcAft>
              <a:buSzPts val="1100"/>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 name="Shape 76"/>
        <p:cNvGrpSpPr/>
        <p:nvPr/>
      </p:nvGrpSpPr>
      <p:grpSpPr>
        <a:xfrm>
          <a:off x="0" y="0"/>
          <a:ext cx="0" cy="0"/>
          <a:chOff x="0" y="0"/>
          <a:chExt cx="0" cy="0"/>
        </a:xfrm>
      </p:grpSpPr>
      <p:sp>
        <p:nvSpPr>
          <p:cNvPr id="77" name="Google Shape;77;p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78" name="Google Shape;78;p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298450" lvl="0" marL="457200" rtl="0" algn="l">
              <a:lnSpc>
                <a:spcPct val="100000"/>
              </a:lnSpc>
              <a:spcBef>
                <a:spcPts val="0"/>
              </a:spcBef>
              <a:spcAft>
                <a:spcPts val="0"/>
              </a:spcAft>
              <a:buSzPts val="1100"/>
              <a:buChar char="●"/>
            </a:pPr>
            <a:r>
              <a:rPr lang="en-US"/>
              <a:t>This slide shows an example of the type of information that may be captured in a monitoring form.</a:t>
            </a:r>
            <a:endParaRPr/>
          </a:p>
          <a:p>
            <a:pPr indent="-298450" lvl="0" marL="457200" rtl="0" algn="l">
              <a:lnSpc>
                <a:spcPct val="100000"/>
              </a:lnSpc>
              <a:spcBef>
                <a:spcPts val="0"/>
              </a:spcBef>
              <a:spcAft>
                <a:spcPts val="0"/>
              </a:spcAft>
              <a:buSzPts val="1100"/>
              <a:buChar char="●"/>
            </a:pPr>
            <a:r>
              <a:rPr lang="en-US"/>
              <a:t>The form should identify the service or standard being reviewed and the survey period. It should also identify the surveillance method, such as random sampling, 100 percent inspection, periodic inspection, or customer complaint review.</a:t>
            </a:r>
            <a:endParaRPr/>
          </a:p>
          <a:p>
            <a:pPr indent="-298450" lvl="0" marL="457200" rtl="0" algn="l">
              <a:lnSpc>
                <a:spcPct val="100000"/>
              </a:lnSpc>
              <a:spcBef>
                <a:spcPts val="0"/>
              </a:spcBef>
              <a:spcAft>
                <a:spcPts val="0"/>
              </a:spcAft>
              <a:buSzPts val="1100"/>
              <a:buChar char="●"/>
            </a:pPr>
            <a:r>
              <a:rPr lang="en-US"/>
              <a:t>The level of surveillance should be clear as well. For example, monitoring may occur monthly, quarterly, or as needed depending on the contract and risk level.</a:t>
            </a:r>
            <a:endParaRPr/>
          </a:p>
          <a:p>
            <a:pPr indent="-298450" lvl="0" marL="457200" rtl="0" algn="l">
              <a:lnSpc>
                <a:spcPct val="100000"/>
              </a:lnSpc>
              <a:spcBef>
                <a:spcPts val="0"/>
              </a:spcBef>
              <a:spcAft>
                <a:spcPts val="0"/>
              </a:spcAft>
              <a:buSzPts val="1100"/>
              <a:buChar char="●"/>
            </a:pPr>
            <a:r>
              <a:rPr lang="en-US"/>
              <a:t>The form should document the percentage of items sampled and include an analysis of results. This is where the Government records the observed performance measurement rate and whether the contractor meets or does not meet the standard.</a:t>
            </a:r>
            <a:endParaRPr/>
          </a:p>
          <a:p>
            <a:pPr indent="-298450" lvl="0" marL="457200" rtl="0" algn="l">
              <a:lnSpc>
                <a:spcPct val="100000"/>
              </a:lnSpc>
              <a:spcBef>
                <a:spcPts val="0"/>
              </a:spcBef>
              <a:spcAft>
                <a:spcPts val="0"/>
              </a:spcAft>
              <a:buSzPts val="1100"/>
              <a:buChar char="●"/>
            </a:pPr>
            <a:r>
              <a:rPr lang="en-US"/>
              <a:t>The narrative section is especially important. Numbers are useful, but the narrative explains context. It should describe what was observed, any issues identified, corrective actions discussed, and any follow-up needed.</a:t>
            </a:r>
            <a:endParaRPr/>
          </a:p>
          <a:p>
            <a:pPr indent="-228600" lvl="0" marL="457200" rtl="0" algn="l">
              <a:lnSpc>
                <a:spcPct val="100000"/>
              </a:lnSpc>
              <a:spcBef>
                <a:spcPts val="0"/>
              </a:spcBef>
              <a:spcAft>
                <a:spcPts val="0"/>
              </a:spcAft>
              <a:buSzPts val="1100"/>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3" name="Shape 83"/>
        <p:cNvGrpSpPr/>
        <p:nvPr/>
      </p:nvGrpSpPr>
      <p:grpSpPr>
        <a:xfrm>
          <a:off x="0" y="0"/>
          <a:ext cx="0" cy="0"/>
          <a:chOff x="0" y="0"/>
          <a:chExt cx="0" cy="0"/>
        </a:xfrm>
      </p:grpSpPr>
      <p:sp>
        <p:nvSpPr>
          <p:cNvPr id="84" name="Google Shape;84;p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85" name="Google Shape;85;p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298450" lvl="0" marL="457200" rtl="0" algn="l">
              <a:lnSpc>
                <a:spcPct val="100000"/>
              </a:lnSpc>
              <a:spcBef>
                <a:spcPts val="0"/>
              </a:spcBef>
              <a:spcAft>
                <a:spcPts val="0"/>
              </a:spcAft>
              <a:buSzPts val="1100"/>
              <a:buChar char="●"/>
            </a:pPr>
            <a:r>
              <a:rPr b="0" i="0" lang="en-US" sz="1100" u="none" cap="none" strike="noStrike">
                <a:solidFill>
                  <a:srgbClr val="000000"/>
                </a:solidFill>
                <a:latin typeface="Arial"/>
                <a:ea typeface="Arial"/>
                <a:cs typeface="Arial"/>
                <a:sym typeface="Arial"/>
              </a:rPr>
              <a:t>FAR Part 42 governs many postaward contract administration activities. While responsibilities may be delegated, the contracting officer retains authority over the contract.</a:t>
            </a:r>
            <a:endParaRPr/>
          </a:p>
          <a:p>
            <a:pPr indent="-298450" lvl="0" marL="457200" rtl="0" algn="l">
              <a:lnSpc>
                <a:spcPct val="100000"/>
              </a:lnSpc>
              <a:spcBef>
                <a:spcPts val="0"/>
              </a:spcBef>
              <a:spcAft>
                <a:spcPts val="0"/>
              </a:spcAft>
              <a:buSzPts val="1100"/>
              <a:buChar char="●"/>
            </a:pPr>
            <a:r>
              <a:rPr b="0" i="0" lang="en-US" sz="1100" u="none" cap="none" strike="noStrike">
                <a:solidFill>
                  <a:srgbClr val="000000"/>
                </a:solidFill>
                <a:latin typeface="Arial"/>
                <a:ea typeface="Arial"/>
                <a:cs typeface="Arial"/>
                <a:sym typeface="Arial"/>
              </a:rPr>
              <a:t>Contract administration protects the Government’s interests by ensuring that contractors perform according to the contract, costs are monitored, and issues are addressed early.</a:t>
            </a:r>
            <a:endParaRPr/>
          </a:p>
          <a:p>
            <a:pPr indent="-298450" lvl="0" marL="457200" rtl="0" algn="l">
              <a:lnSpc>
                <a:spcPct val="100000"/>
              </a:lnSpc>
              <a:spcBef>
                <a:spcPts val="0"/>
              </a:spcBef>
              <a:spcAft>
                <a:spcPts val="0"/>
              </a:spcAft>
              <a:buSzPts val="1100"/>
              <a:buChar char="●"/>
            </a:pPr>
            <a:r>
              <a:rPr b="0" i="0" lang="en-US" sz="1100" u="none" cap="none" strike="noStrike">
                <a:solidFill>
                  <a:srgbClr val="000000"/>
                </a:solidFill>
                <a:latin typeface="Arial"/>
                <a:ea typeface="Arial"/>
                <a:cs typeface="Arial"/>
                <a:sym typeface="Arial"/>
              </a:rPr>
              <a:t>Audit services can also support cost oversight and accountability where appropriate.</a:t>
            </a:r>
            <a:endParaRPr/>
          </a:p>
          <a:p>
            <a:pPr indent="-298450" lvl="0" marL="457200" rtl="0" algn="l">
              <a:lnSpc>
                <a:spcPct val="100000"/>
              </a:lnSpc>
              <a:spcBef>
                <a:spcPts val="0"/>
              </a:spcBef>
              <a:spcAft>
                <a:spcPts val="0"/>
              </a:spcAft>
              <a:buSzPts val="1100"/>
              <a:buChar char="●"/>
            </a:pPr>
            <a:r>
              <a:rPr b="0" i="0" lang="en-US" sz="1100" u="none" cap="none" strike="noStrike">
                <a:solidFill>
                  <a:srgbClr val="000000"/>
                </a:solidFill>
                <a:latin typeface="Arial"/>
                <a:ea typeface="Arial"/>
                <a:cs typeface="Arial"/>
                <a:sym typeface="Arial"/>
              </a:rPr>
              <a:t>The biggest themes here are documentation and communication. If it is not documented, it can be difficult to prove what occurred. If communication is unclear, performance issues can quickly become contract issues.</a:t>
            </a:r>
            <a:endParaRPr/>
          </a:p>
          <a:p>
            <a:pPr indent="-298450" lvl="0" marL="457200" rtl="0" algn="l">
              <a:lnSpc>
                <a:spcPct val="100000"/>
              </a:lnSpc>
              <a:spcBef>
                <a:spcPts val="0"/>
              </a:spcBef>
              <a:spcAft>
                <a:spcPts val="0"/>
              </a:spcAft>
              <a:buSzPts val="1100"/>
              <a:buChar char="●"/>
            </a:pPr>
            <a:r>
              <a:rPr b="0" i="0" lang="en-US" sz="1100" u="none" cap="none" strike="noStrike">
                <a:solidFill>
                  <a:srgbClr val="000000"/>
                </a:solidFill>
                <a:latin typeface="Arial"/>
                <a:ea typeface="Arial"/>
                <a:cs typeface="Arial"/>
                <a:sym typeface="Arial"/>
              </a:rPr>
              <a:t>Finally, contractor performance information supports future acquisitions. Good documentation today improves acquisition outcomes tomorrow.</a:t>
            </a:r>
            <a:endParaRPr/>
          </a:p>
          <a:p>
            <a:pPr indent="-228600" lvl="0" marL="457200" rtl="0" algn="l">
              <a:lnSpc>
                <a:spcPct val="100000"/>
              </a:lnSpc>
              <a:spcBef>
                <a:spcPts val="0"/>
              </a:spcBef>
              <a:spcAft>
                <a:spcPts val="0"/>
              </a:spcAft>
              <a:buSzPts val="1100"/>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0" name="Shape 90"/>
        <p:cNvGrpSpPr/>
        <p:nvPr/>
      </p:nvGrpSpPr>
      <p:grpSpPr>
        <a:xfrm>
          <a:off x="0" y="0"/>
          <a:ext cx="0" cy="0"/>
          <a:chOff x="0" y="0"/>
          <a:chExt cx="0" cy="0"/>
        </a:xfrm>
      </p:grpSpPr>
      <p:sp>
        <p:nvSpPr>
          <p:cNvPr id="91" name="Google Shape;91;p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92" name="Google Shape;92;p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298450" lvl="0" marL="457200" rtl="0" algn="l">
              <a:lnSpc>
                <a:spcPct val="100000"/>
              </a:lnSpc>
              <a:spcBef>
                <a:spcPts val="0"/>
              </a:spcBef>
              <a:spcAft>
                <a:spcPts val="0"/>
              </a:spcAft>
              <a:buSzPts val="1100"/>
              <a:buChar char="●"/>
            </a:pPr>
            <a:r>
              <a:rPr b="0" i="0" lang="en-US" sz="1100" u="none" cap="none" strike="noStrike">
                <a:solidFill>
                  <a:srgbClr val="000000"/>
                </a:solidFill>
                <a:latin typeface="Arial"/>
                <a:ea typeface="Arial"/>
                <a:cs typeface="Arial"/>
                <a:sym typeface="Arial"/>
              </a:rPr>
              <a:t>A contract modification is any written change to the terms of a contract.</a:t>
            </a:r>
            <a:endParaRPr/>
          </a:p>
          <a:p>
            <a:pPr indent="-298450" lvl="0" marL="457200" rtl="0" algn="l">
              <a:lnSpc>
                <a:spcPct val="100000"/>
              </a:lnSpc>
              <a:spcBef>
                <a:spcPts val="0"/>
              </a:spcBef>
              <a:spcAft>
                <a:spcPts val="0"/>
              </a:spcAft>
              <a:buSzPts val="1100"/>
              <a:buChar char="●"/>
            </a:pPr>
            <a:r>
              <a:rPr b="0" i="0" lang="en-US" sz="1100" u="none" cap="none" strike="noStrike">
                <a:solidFill>
                  <a:srgbClr val="000000"/>
                </a:solidFill>
                <a:latin typeface="Arial"/>
                <a:ea typeface="Arial"/>
                <a:cs typeface="Arial"/>
                <a:sym typeface="Arial"/>
              </a:rPr>
              <a:t>This can include changes to the statement of work, specifications, delivery schedule, period of performance, price, funding, place of performance, clauses, or administrative information.</a:t>
            </a:r>
            <a:endParaRPr/>
          </a:p>
          <a:p>
            <a:pPr indent="-298450" lvl="0" marL="457200" rtl="0" algn="l">
              <a:lnSpc>
                <a:spcPct val="100000"/>
              </a:lnSpc>
              <a:spcBef>
                <a:spcPts val="0"/>
              </a:spcBef>
              <a:spcAft>
                <a:spcPts val="0"/>
              </a:spcAft>
              <a:buSzPts val="1100"/>
              <a:buChar char="●"/>
            </a:pPr>
            <a:r>
              <a:rPr b="0" i="0" lang="en-US" sz="1100" u="none" cap="none" strike="noStrike">
                <a:solidFill>
                  <a:srgbClr val="000000"/>
                </a:solidFill>
                <a:latin typeface="Arial"/>
                <a:ea typeface="Arial"/>
                <a:cs typeface="Arial"/>
                <a:sym typeface="Arial"/>
              </a:rPr>
              <a:t>The key word is </a:t>
            </a:r>
            <a:r>
              <a:rPr b="1" i="0" lang="en-US" sz="1100" u="none" cap="none" strike="noStrike">
                <a:solidFill>
                  <a:srgbClr val="000000"/>
                </a:solidFill>
                <a:latin typeface="Arial"/>
                <a:ea typeface="Arial"/>
                <a:cs typeface="Arial"/>
                <a:sym typeface="Arial"/>
              </a:rPr>
              <a:t>written</a:t>
            </a:r>
            <a:r>
              <a:rPr b="0" i="0" lang="en-US" sz="1100" u="none" cap="none" strike="noStrike">
                <a:solidFill>
                  <a:srgbClr val="000000"/>
                </a:solidFill>
                <a:latin typeface="Arial"/>
                <a:ea typeface="Arial"/>
                <a:cs typeface="Arial"/>
                <a:sym typeface="Arial"/>
              </a:rPr>
              <a:t>. Contract modifications should be formally documented.</a:t>
            </a:r>
            <a:endParaRPr/>
          </a:p>
          <a:p>
            <a:pPr indent="-298450" lvl="0" marL="457200" rtl="0" algn="l">
              <a:lnSpc>
                <a:spcPct val="100000"/>
              </a:lnSpc>
              <a:spcBef>
                <a:spcPts val="0"/>
              </a:spcBef>
              <a:spcAft>
                <a:spcPts val="0"/>
              </a:spcAft>
              <a:buSzPts val="1100"/>
              <a:buChar char="●"/>
            </a:pPr>
            <a:r>
              <a:rPr b="0" i="0" lang="en-US" sz="1100" u="none" cap="none" strike="noStrike">
                <a:solidFill>
                  <a:srgbClr val="000000"/>
                </a:solidFill>
                <a:latin typeface="Arial"/>
                <a:ea typeface="Arial"/>
                <a:cs typeface="Arial"/>
                <a:sym typeface="Arial"/>
              </a:rPr>
              <a:t>Most contract modifications are documented using </a:t>
            </a:r>
            <a:r>
              <a:rPr b="1" i="0" lang="en-US" sz="1100" u="none" cap="none" strike="noStrike">
                <a:solidFill>
                  <a:srgbClr val="000000"/>
                </a:solidFill>
                <a:latin typeface="Arial"/>
                <a:ea typeface="Arial"/>
                <a:cs typeface="Arial"/>
                <a:sym typeface="Arial"/>
              </a:rPr>
              <a:t>Standard Form 30</a:t>
            </a:r>
            <a:r>
              <a:rPr b="0" i="0" lang="en-US" sz="1100" u="none" cap="none" strike="noStrike">
                <a:solidFill>
                  <a:srgbClr val="000000"/>
                </a:solidFill>
                <a:latin typeface="Arial"/>
                <a:ea typeface="Arial"/>
                <a:cs typeface="Arial"/>
                <a:sym typeface="Arial"/>
              </a:rPr>
              <a:t>, commonly called the SF 30.</a:t>
            </a:r>
            <a:endParaRPr/>
          </a:p>
          <a:p>
            <a:pPr indent="-298450" lvl="0" marL="457200" rtl="0" algn="l">
              <a:lnSpc>
                <a:spcPct val="100000"/>
              </a:lnSpc>
              <a:spcBef>
                <a:spcPts val="0"/>
              </a:spcBef>
              <a:spcAft>
                <a:spcPts val="0"/>
              </a:spcAft>
              <a:buSzPts val="1100"/>
              <a:buChar char="●"/>
            </a:pPr>
            <a:r>
              <a:rPr b="0" i="0" lang="en-US" sz="1100" u="none" cap="none" strike="noStrike">
                <a:solidFill>
                  <a:srgbClr val="000000"/>
                </a:solidFill>
                <a:latin typeface="Arial"/>
                <a:ea typeface="Arial"/>
                <a:cs typeface="Arial"/>
                <a:sym typeface="Arial"/>
              </a:rPr>
              <a:t>A verbal direction, email, meeting comment, or technical suggestion generally should not be treated as a contract modification unless it is formally issued by the contracting officer through the proper process.</a:t>
            </a:r>
            <a:endParaRPr/>
          </a:p>
          <a:p>
            <a:pPr indent="-298450" lvl="0" marL="457200" rtl="0" algn="l">
              <a:lnSpc>
                <a:spcPct val="100000"/>
              </a:lnSpc>
              <a:spcBef>
                <a:spcPts val="0"/>
              </a:spcBef>
              <a:spcAft>
                <a:spcPts val="0"/>
              </a:spcAft>
              <a:buSzPts val="1100"/>
              <a:buChar char="●"/>
            </a:pPr>
            <a:br>
              <a:rPr b="0" i="0" lang="en-US" sz="1100" u="none" cap="none" strike="noStrike">
                <a:solidFill>
                  <a:srgbClr val="000000"/>
                </a:solidFill>
                <a:latin typeface="Arial"/>
                <a:ea typeface="Arial"/>
                <a:cs typeface="Arial"/>
                <a:sym typeface="Arial"/>
              </a:rPr>
            </a:br>
            <a:endParaRPr b="0" i="0" sz="1100" u="none" cap="none" strike="noStrike">
              <a:solidFill>
                <a:srgbClr val="000000"/>
              </a:solidFill>
              <a:latin typeface="Arial"/>
              <a:ea typeface="Arial"/>
              <a:cs typeface="Arial"/>
              <a:sym typeface="Arial"/>
            </a:endParaRPr>
          </a:p>
          <a:p>
            <a:pPr indent="-228600" lvl="0" marL="457200" rtl="0" algn="l">
              <a:lnSpc>
                <a:spcPct val="100000"/>
              </a:lnSpc>
              <a:spcBef>
                <a:spcPts val="0"/>
              </a:spcBef>
              <a:spcAft>
                <a:spcPts val="0"/>
              </a:spcAft>
              <a:buSzPts val="1100"/>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7" name="Shape 97"/>
        <p:cNvGrpSpPr/>
        <p:nvPr/>
      </p:nvGrpSpPr>
      <p:grpSpPr>
        <a:xfrm>
          <a:off x="0" y="0"/>
          <a:ext cx="0" cy="0"/>
          <a:chOff x="0" y="0"/>
          <a:chExt cx="0" cy="0"/>
        </a:xfrm>
      </p:grpSpPr>
      <p:sp>
        <p:nvSpPr>
          <p:cNvPr id="98" name="Google Shape;98;p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99" name="Google Shape;99;p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298450" lvl="0" marL="457200" rtl="0" algn="l">
              <a:lnSpc>
                <a:spcPct val="100000"/>
              </a:lnSpc>
              <a:spcBef>
                <a:spcPts val="0"/>
              </a:spcBef>
              <a:spcAft>
                <a:spcPts val="0"/>
              </a:spcAft>
              <a:buSzPts val="1100"/>
              <a:buChar char="●"/>
            </a:pPr>
            <a:r>
              <a:rPr b="0" i="0" lang="en-US" sz="1100" u="none" cap="none" strike="noStrike">
                <a:solidFill>
                  <a:srgbClr val="000000"/>
                </a:solidFill>
                <a:latin typeface="Arial"/>
                <a:ea typeface="Arial"/>
                <a:cs typeface="Arial"/>
                <a:sym typeface="Arial"/>
              </a:rPr>
              <a:t>FAR Part 43 provides policies and procedures for modifying contracts. This is a critical topic because contract changes are common, but they must be handled properly.</a:t>
            </a:r>
            <a:endParaRPr/>
          </a:p>
          <a:p>
            <a:pPr indent="-298450" lvl="0" marL="457200" rtl="0" algn="l">
              <a:lnSpc>
                <a:spcPct val="100000"/>
              </a:lnSpc>
              <a:spcBef>
                <a:spcPts val="0"/>
              </a:spcBef>
              <a:spcAft>
                <a:spcPts val="0"/>
              </a:spcAft>
              <a:buSzPts val="1100"/>
              <a:buChar char="●"/>
            </a:pPr>
            <a:r>
              <a:rPr b="0" i="0" lang="en-US" sz="1100" u="none" cap="none" strike="noStrike">
                <a:solidFill>
                  <a:srgbClr val="000000"/>
                </a:solidFill>
                <a:latin typeface="Arial"/>
                <a:ea typeface="Arial"/>
                <a:cs typeface="Arial"/>
                <a:sym typeface="Arial"/>
              </a:rPr>
              <a:t>We will cover the purpose of FAR Part 43, the types of contract modifications, and the difference between bilateral and unilateral modifications.</a:t>
            </a:r>
            <a:endParaRPr/>
          </a:p>
          <a:p>
            <a:pPr indent="-298450" lvl="0" marL="457200" rtl="0" algn="l">
              <a:lnSpc>
                <a:spcPct val="100000"/>
              </a:lnSpc>
              <a:spcBef>
                <a:spcPts val="0"/>
              </a:spcBef>
              <a:spcAft>
                <a:spcPts val="0"/>
              </a:spcAft>
              <a:buSzPts val="1100"/>
              <a:buChar char="●"/>
            </a:pPr>
            <a:r>
              <a:rPr b="0" i="0" lang="en-US" sz="1100" u="none" cap="none" strike="noStrike">
                <a:solidFill>
                  <a:srgbClr val="000000"/>
                </a:solidFill>
                <a:latin typeface="Arial"/>
                <a:ea typeface="Arial"/>
                <a:cs typeface="Arial"/>
                <a:sym typeface="Arial"/>
              </a:rPr>
              <a:t>We will also discuss change orders, equitable adjustments, scope considerations, roles and responsibilities, and common pitfalls.</a:t>
            </a:r>
            <a:endParaRPr/>
          </a:p>
          <a:p>
            <a:pPr indent="-298450" lvl="0" marL="457200" rtl="0" algn="l">
              <a:lnSpc>
                <a:spcPct val="100000"/>
              </a:lnSpc>
              <a:spcBef>
                <a:spcPts val="0"/>
              </a:spcBef>
              <a:spcAft>
                <a:spcPts val="0"/>
              </a:spcAft>
              <a:buSzPts val="1100"/>
              <a:buChar char="●"/>
            </a:pPr>
            <a:r>
              <a:rPr b="0" i="0" lang="en-US" sz="1100" u="none" cap="none" strike="noStrike">
                <a:solidFill>
                  <a:srgbClr val="000000"/>
                </a:solidFill>
                <a:latin typeface="Arial"/>
                <a:ea typeface="Arial"/>
                <a:cs typeface="Arial"/>
                <a:sym typeface="Arial"/>
              </a:rPr>
              <a:t>The main message is simple: contract changes must be documented, authorized, and within the legal and contractual framework.</a:t>
            </a:r>
            <a:endParaRPr/>
          </a:p>
          <a:p>
            <a:pPr indent="-298450" lvl="0" marL="457200" rtl="0" algn="l">
              <a:lnSpc>
                <a:spcPct val="100000"/>
              </a:lnSpc>
              <a:spcBef>
                <a:spcPts val="0"/>
              </a:spcBef>
              <a:spcAft>
                <a:spcPts val="0"/>
              </a:spcAft>
              <a:buSzPts val="1100"/>
              <a:buChar char="●"/>
            </a:pPr>
            <a:br>
              <a:rPr b="0" i="0" lang="en-US" sz="1100" u="none" cap="none" strike="noStrike">
                <a:solidFill>
                  <a:srgbClr val="000000"/>
                </a:solidFill>
                <a:latin typeface="Arial"/>
                <a:ea typeface="Arial"/>
                <a:cs typeface="Arial"/>
                <a:sym typeface="Arial"/>
              </a:rPr>
            </a:br>
            <a:endParaRPr b="0" i="0" sz="1100" u="none" cap="none" strike="noStrike">
              <a:solidFill>
                <a:srgbClr val="000000"/>
              </a:solidFill>
              <a:latin typeface="Arial"/>
              <a:ea typeface="Arial"/>
              <a:cs typeface="Arial"/>
              <a:sym typeface="Arial"/>
            </a:endParaRPr>
          </a:p>
          <a:p>
            <a:pPr indent="-228600" lvl="0" marL="457200" rtl="0" algn="l">
              <a:lnSpc>
                <a:spcPct val="100000"/>
              </a:lnSpc>
              <a:spcBef>
                <a:spcPts val="0"/>
              </a:spcBef>
              <a:spcAft>
                <a:spcPts val="0"/>
              </a:spcAft>
              <a:buSzPts val="1100"/>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4" name="Shape 104"/>
        <p:cNvGrpSpPr/>
        <p:nvPr/>
      </p:nvGrpSpPr>
      <p:grpSpPr>
        <a:xfrm>
          <a:off x="0" y="0"/>
          <a:ext cx="0" cy="0"/>
          <a:chOff x="0" y="0"/>
          <a:chExt cx="0" cy="0"/>
        </a:xfrm>
      </p:grpSpPr>
      <p:sp>
        <p:nvSpPr>
          <p:cNvPr id="105" name="Google Shape;105;p1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06" name="Google Shape;106;p1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298450" lvl="0" marL="457200" rtl="0" algn="l">
              <a:lnSpc>
                <a:spcPct val="100000"/>
              </a:lnSpc>
              <a:spcBef>
                <a:spcPts val="0"/>
              </a:spcBef>
              <a:spcAft>
                <a:spcPts val="0"/>
              </a:spcAft>
              <a:buSzPts val="1100"/>
              <a:buChar char="●"/>
            </a:pPr>
            <a:r>
              <a:rPr b="0" i="0" lang="en-US" sz="1100" u="none" cap="none" strike="noStrike">
                <a:solidFill>
                  <a:srgbClr val="000000"/>
                </a:solidFill>
                <a:latin typeface="Arial"/>
                <a:ea typeface="Arial"/>
                <a:cs typeface="Arial"/>
                <a:sym typeface="Arial"/>
              </a:rPr>
              <a:t>There are two main types of contract modifications: </a:t>
            </a:r>
            <a:r>
              <a:rPr b="1" i="0" lang="en-US" sz="1100" u="none" cap="none" strike="noStrike">
                <a:solidFill>
                  <a:srgbClr val="000000"/>
                </a:solidFill>
                <a:latin typeface="Arial"/>
                <a:ea typeface="Arial"/>
                <a:cs typeface="Arial"/>
                <a:sym typeface="Arial"/>
              </a:rPr>
              <a:t>bilateral</a:t>
            </a:r>
            <a:r>
              <a:rPr b="0" i="0" lang="en-US" sz="1100" u="none" cap="none" strike="noStrike">
                <a:solidFill>
                  <a:srgbClr val="000000"/>
                </a:solidFill>
                <a:latin typeface="Arial"/>
                <a:ea typeface="Arial"/>
                <a:cs typeface="Arial"/>
                <a:sym typeface="Arial"/>
              </a:rPr>
              <a:t> and </a:t>
            </a:r>
            <a:r>
              <a:rPr b="1" i="0" lang="en-US" sz="1100" u="none" cap="none" strike="noStrike">
                <a:solidFill>
                  <a:srgbClr val="000000"/>
                </a:solidFill>
                <a:latin typeface="Arial"/>
                <a:ea typeface="Arial"/>
                <a:cs typeface="Arial"/>
                <a:sym typeface="Arial"/>
              </a:rPr>
              <a:t>unilateral</a:t>
            </a:r>
            <a:r>
              <a:rPr b="0" i="0" lang="en-US" sz="1100" u="none" cap="none" strike="noStrike">
                <a:solidFill>
                  <a:srgbClr val="000000"/>
                </a:solidFill>
                <a:latin typeface="Arial"/>
                <a:ea typeface="Arial"/>
                <a:cs typeface="Arial"/>
                <a:sym typeface="Arial"/>
              </a:rPr>
              <a:t>.</a:t>
            </a:r>
            <a:endParaRPr/>
          </a:p>
          <a:p>
            <a:pPr indent="-298450" lvl="0" marL="457200" rtl="0" algn="l">
              <a:lnSpc>
                <a:spcPct val="100000"/>
              </a:lnSpc>
              <a:spcBef>
                <a:spcPts val="0"/>
              </a:spcBef>
              <a:spcAft>
                <a:spcPts val="0"/>
              </a:spcAft>
              <a:buSzPts val="1100"/>
              <a:buChar char="●"/>
            </a:pPr>
            <a:r>
              <a:rPr b="0" i="0" lang="en-US" sz="1100" u="none" cap="none" strike="noStrike">
                <a:solidFill>
                  <a:srgbClr val="000000"/>
                </a:solidFill>
                <a:latin typeface="Arial"/>
                <a:ea typeface="Arial"/>
                <a:cs typeface="Arial"/>
                <a:sym typeface="Arial"/>
              </a:rPr>
              <a:t>A bilateral modification is also called a supplemental agreement. It is signed by both the Government and the contractor because both parties are agreeing to the change.</a:t>
            </a:r>
            <a:endParaRPr/>
          </a:p>
          <a:p>
            <a:pPr indent="-298450" lvl="0" marL="457200" rtl="0" algn="l">
              <a:lnSpc>
                <a:spcPct val="100000"/>
              </a:lnSpc>
              <a:spcBef>
                <a:spcPts val="0"/>
              </a:spcBef>
              <a:spcAft>
                <a:spcPts val="0"/>
              </a:spcAft>
              <a:buSzPts val="1100"/>
              <a:buChar char="●"/>
            </a:pPr>
            <a:r>
              <a:rPr b="0" i="0" lang="en-US" sz="1100" u="none" cap="none" strike="noStrike">
                <a:solidFill>
                  <a:srgbClr val="000000"/>
                </a:solidFill>
                <a:latin typeface="Arial"/>
                <a:ea typeface="Arial"/>
                <a:cs typeface="Arial"/>
                <a:sym typeface="Arial"/>
              </a:rPr>
              <a:t>A unilateral modification is signed only by the contracting officer. It is used when the Government has the contractual authority to make the change without the contractor’s signature.</a:t>
            </a:r>
            <a:endParaRPr/>
          </a:p>
          <a:p>
            <a:pPr indent="-298450" lvl="0" marL="457200" rtl="0" algn="l">
              <a:lnSpc>
                <a:spcPct val="100000"/>
              </a:lnSpc>
              <a:spcBef>
                <a:spcPts val="0"/>
              </a:spcBef>
              <a:spcAft>
                <a:spcPts val="0"/>
              </a:spcAft>
              <a:buSzPts val="1100"/>
              <a:buChar char="●"/>
            </a:pPr>
            <a:r>
              <a:rPr b="0" i="0" lang="en-US" sz="1100" u="none" cap="none" strike="noStrike">
                <a:solidFill>
                  <a:srgbClr val="000000"/>
                </a:solidFill>
                <a:latin typeface="Arial"/>
                <a:ea typeface="Arial"/>
                <a:cs typeface="Arial"/>
                <a:sym typeface="Arial"/>
              </a:rPr>
              <a:t>Understanding the difference matters because it affects signature requirements, negotiation, timing, and the contractor’s obligations.</a:t>
            </a:r>
            <a:endParaRPr/>
          </a:p>
          <a:p>
            <a:pPr indent="-228600" lvl="0" marL="457200" rtl="0" algn="l">
              <a:lnSpc>
                <a:spcPct val="100000"/>
              </a:lnSpc>
              <a:spcBef>
                <a:spcPts val="0"/>
              </a:spcBef>
              <a:spcAft>
                <a:spcPts val="0"/>
              </a:spcAft>
              <a:buSzPts val="1100"/>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1" name="Shape 111"/>
        <p:cNvGrpSpPr/>
        <p:nvPr/>
      </p:nvGrpSpPr>
      <p:grpSpPr>
        <a:xfrm>
          <a:off x="0" y="0"/>
          <a:ext cx="0" cy="0"/>
          <a:chOff x="0" y="0"/>
          <a:chExt cx="0" cy="0"/>
        </a:xfrm>
      </p:grpSpPr>
      <p:sp>
        <p:nvSpPr>
          <p:cNvPr id="112" name="Google Shape;112;p1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13" name="Google Shape;113;p1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298450" lvl="0" marL="457200" rtl="0" algn="l">
              <a:lnSpc>
                <a:spcPct val="100000"/>
              </a:lnSpc>
              <a:spcBef>
                <a:spcPts val="0"/>
              </a:spcBef>
              <a:spcAft>
                <a:spcPts val="0"/>
              </a:spcAft>
              <a:buSzPts val="1100"/>
              <a:buChar char="●"/>
            </a:pPr>
            <a:r>
              <a:rPr b="0" i="0" lang="en-US" sz="1100" u="none" cap="none" strike="noStrike">
                <a:solidFill>
                  <a:srgbClr val="000000"/>
                </a:solidFill>
                <a:latin typeface="Arial"/>
                <a:ea typeface="Arial"/>
                <a:cs typeface="Arial"/>
                <a:sym typeface="Arial"/>
              </a:rPr>
              <a:t>A bilateral modification is appropriate when both parties agree to modify the contract terms.</a:t>
            </a:r>
            <a:endParaRPr/>
          </a:p>
          <a:p>
            <a:pPr indent="-298450" lvl="0" marL="457200" rtl="0" algn="l">
              <a:lnSpc>
                <a:spcPct val="100000"/>
              </a:lnSpc>
              <a:spcBef>
                <a:spcPts val="0"/>
              </a:spcBef>
              <a:spcAft>
                <a:spcPts val="0"/>
              </a:spcAft>
              <a:buSzPts val="1100"/>
              <a:buChar char="●"/>
            </a:pPr>
            <a:r>
              <a:rPr b="0" i="0" lang="en-US" sz="1100" u="none" cap="none" strike="noStrike">
                <a:solidFill>
                  <a:srgbClr val="000000"/>
                </a:solidFill>
                <a:latin typeface="Arial"/>
                <a:ea typeface="Arial"/>
                <a:cs typeface="Arial"/>
                <a:sym typeface="Arial"/>
              </a:rPr>
              <a:t>Common examples include negotiated price adjustments, settlement of requests for equitable adjustment, revised delivery terms, and certain additions of work when legally permissible.</a:t>
            </a:r>
            <a:endParaRPr/>
          </a:p>
          <a:p>
            <a:pPr indent="-298450" lvl="0" marL="457200" rtl="0" algn="l">
              <a:lnSpc>
                <a:spcPct val="100000"/>
              </a:lnSpc>
              <a:spcBef>
                <a:spcPts val="0"/>
              </a:spcBef>
              <a:spcAft>
                <a:spcPts val="0"/>
              </a:spcAft>
              <a:buSzPts val="1100"/>
              <a:buChar char="●"/>
            </a:pPr>
            <a:r>
              <a:rPr b="0" i="0" lang="en-US" sz="1100" u="none" cap="none" strike="noStrike">
                <a:solidFill>
                  <a:srgbClr val="000000"/>
                </a:solidFill>
                <a:latin typeface="Arial"/>
                <a:ea typeface="Arial"/>
                <a:cs typeface="Arial"/>
                <a:sym typeface="Arial"/>
              </a:rPr>
              <a:t>Bilateral modifications are often used when the change affects price, schedule, technical requirements, or other substantive contract terms and agreement is needed.</a:t>
            </a:r>
            <a:endParaRPr/>
          </a:p>
          <a:p>
            <a:pPr indent="-298450" lvl="0" marL="457200" rtl="0" algn="l">
              <a:lnSpc>
                <a:spcPct val="100000"/>
              </a:lnSpc>
              <a:spcBef>
                <a:spcPts val="0"/>
              </a:spcBef>
              <a:spcAft>
                <a:spcPts val="0"/>
              </a:spcAft>
              <a:buSzPts val="1100"/>
              <a:buChar char="●"/>
            </a:pPr>
            <a:r>
              <a:rPr b="0" i="0" lang="en-US" sz="1100" u="none" cap="none" strike="noStrike">
                <a:solidFill>
                  <a:srgbClr val="000000"/>
                </a:solidFill>
                <a:latin typeface="Arial"/>
                <a:ea typeface="Arial"/>
                <a:cs typeface="Arial"/>
                <a:sym typeface="Arial"/>
              </a:rPr>
              <a:t>Because both parties sign, the bilateral modification documents mutual understanding. It should clearly explain what is changing, why it is changing, the effective date, and any price or schedule impact.</a:t>
            </a:r>
            <a:endParaRPr/>
          </a:p>
          <a:p>
            <a:pPr indent="-298450" lvl="0" marL="457200" rtl="0" algn="l">
              <a:lnSpc>
                <a:spcPct val="100000"/>
              </a:lnSpc>
              <a:spcBef>
                <a:spcPts val="0"/>
              </a:spcBef>
              <a:spcAft>
                <a:spcPts val="0"/>
              </a:spcAft>
              <a:buSzPts val="1100"/>
              <a:buChar char="●"/>
            </a:pPr>
            <a:r>
              <a:rPr b="0" i="0" lang="en-US" sz="1100" u="none" cap="none" strike="noStrike">
                <a:solidFill>
                  <a:srgbClr val="000000"/>
                </a:solidFill>
                <a:latin typeface="Arial"/>
                <a:ea typeface="Arial"/>
                <a:cs typeface="Arial"/>
                <a:sym typeface="Arial"/>
              </a:rPr>
              <a:t>Clarity is important. A vague modification can lead to disagreement later.</a:t>
            </a:r>
            <a:endParaRPr/>
          </a:p>
          <a:p>
            <a:pPr indent="-298450" lvl="0" marL="457200" rtl="0" algn="l">
              <a:lnSpc>
                <a:spcPct val="100000"/>
              </a:lnSpc>
              <a:spcBef>
                <a:spcPts val="0"/>
              </a:spcBef>
              <a:spcAft>
                <a:spcPts val="0"/>
              </a:spcAft>
              <a:buSzPts val="1100"/>
              <a:buChar char="●"/>
            </a:pPr>
            <a:br>
              <a:rPr b="0" i="0" lang="en-US" sz="1100" u="none" cap="none" strike="noStrike">
                <a:solidFill>
                  <a:srgbClr val="000000"/>
                </a:solidFill>
                <a:latin typeface="Arial"/>
                <a:ea typeface="Arial"/>
                <a:cs typeface="Arial"/>
                <a:sym typeface="Arial"/>
              </a:rPr>
            </a:br>
            <a:endParaRPr b="0" i="0" sz="1100" u="none" cap="none" strike="noStrike">
              <a:solidFill>
                <a:srgbClr val="000000"/>
              </a:solidFill>
              <a:latin typeface="Arial"/>
              <a:ea typeface="Arial"/>
              <a:cs typeface="Arial"/>
              <a:sym typeface="Arial"/>
            </a:endParaRPr>
          </a:p>
          <a:p>
            <a:pPr indent="-228600" lvl="0" marL="457200" rtl="0" algn="l">
              <a:lnSpc>
                <a:spcPct val="100000"/>
              </a:lnSpc>
              <a:spcBef>
                <a:spcPts val="0"/>
              </a:spcBef>
              <a:spcAft>
                <a:spcPts val="0"/>
              </a:spcAft>
              <a:buSzPts val="1100"/>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8" name="Shape 118"/>
        <p:cNvGrpSpPr/>
        <p:nvPr/>
      </p:nvGrpSpPr>
      <p:grpSpPr>
        <a:xfrm>
          <a:off x="0" y="0"/>
          <a:ext cx="0" cy="0"/>
          <a:chOff x="0" y="0"/>
          <a:chExt cx="0" cy="0"/>
        </a:xfrm>
      </p:grpSpPr>
      <p:sp>
        <p:nvSpPr>
          <p:cNvPr id="119" name="Google Shape;119;p1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20" name="Google Shape;120;p1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298450" lvl="0" marL="457200" rtl="0" algn="l">
              <a:lnSpc>
                <a:spcPct val="100000"/>
              </a:lnSpc>
              <a:spcBef>
                <a:spcPts val="0"/>
              </a:spcBef>
              <a:spcAft>
                <a:spcPts val="0"/>
              </a:spcAft>
              <a:buSzPts val="1100"/>
              <a:buChar char="●"/>
            </a:pPr>
            <a:r>
              <a:rPr lang="en-US"/>
              <a:t>A unilateral modification is issued by the contracting officer without the contractor’s signature.</a:t>
            </a:r>
            <a:endParaRPr/>
          </a:p>
          <a:p>
            <a:pPr indent="-298450" lvl="0" marL="457200" rtl="0" algn="l">
              <a:lnSpc>
                <a:spcPct val="100000"/>
              </a:lnSpc>
              <a:spcBef>
                <a:spcPts val="0"/>
              </a:spcBef>
              <a:spcAft>
                <a:spcPts val="0"/>
              </a:spcAft>
              <a:buSzPts val="1100"/>
              <a:buChar char="●"/>
            </a:pPr>
            <a:r>
              <a:rPr lang="en-US"/>
              <a:t>This does not mean anyone in the Government can issue one. It must still be issued by a  contracting officer.</a:t>
            </a:r>
            <a:endParaRPr/>
          </a:p>
          <a:p>
            <a:pPr indent="-298450" lvl="0" marL="457200" rtl="0" algn="l">
              <a:lnSpc>
                <a:spcPct val="100000"/>
              </a:lnSpc>
              <a:spcBef>
                <a:spcPts val="0"/>
              </a:spcBef>
              <a:spcAft>
                <a:spcPts val="0"/>
              </a:spcAft>
              <a:buSzPts val="1100"/>
              <a:buChar char="●"/>
            </a:pPr>
            <a:r>
              <a:rPr lang="en-US"/>
              <a:t>Common uses include administrative changes, change orders under the Changes clause, termination notices, exercising options when permitted by the contract, and other changes authorized by contract clauses.</a:t>
            </a:r>
            <a:endParaRPr/>
          </a:p>
          <a:p>
            <a:pPr indent="-298450" lvl="0" marL="457200" marR="0" rtl="0" algn="l">
              <a:lnSpc>
                <a:spcPct val="100000"/>
              </a:lnSpc>
              <a:spcBef>
                <a:spcPts val="0"/>
              </a:spcBef>
              <a:spcAft>
                <a:spcPts val="0"/>
              </a:spcAft>
              <a:buClr>
                <a:srgbClr val="000000"/>
              </a:buClr>
              <a:buSzPts val="1100"/>
              <a:buFont typeface="Arial"/>
              <a:buChar char="●"/>
            </a:pPr>
            <a:r>
              <a:rPr b="0" i="0" lang="en-US" sz="1100" u="none" cap="none" strike="noStrike">
                <a:solidFill>
                  <a:srgbClr val="000000"/>
                </a:solidFill>
                <a:latin typeface="Arial"/>
                <a:ea typeface="Arial"/>
                <a:cs typeface="Arial"/>
                <a:sym typeface="Arial"/>
              </a:rPr>
              <a:t>The Government must have a contractual or legal basis for issuing a unilateral modification. The authority should be stated clearly in the modification.</a:t>
            </a:r>
            <a:endParaRPr/>
          </a:p>
          <a:p>
            <a:pPr indent="-228600" lvl="0" marL="457200" rtl="0" algn="l">
              <a:lnSpc>
                <a:spcPct val="100000"/>
              </a:lnSpc>
              <a:spcBef>
                <a:spcPts val="0"/>
              </a:spcBef>
              <a:spcAft>
                <a:spcPts val="0"/>
              </a:spcAft>
              <a:buSzPts val="1100"/>
              <a:buNone/>
            </a:pPr>
            <a:r>
              <a:t/>
            </a:r>
            <a:endParaRPr/>
          </a:p>
          <a:p>
            <a:pPr indent="-228600" lvl="0" marL="457200" rtl="0" algn="l">
              <a:lnSpc>
                <a:spcPct val="100000"/>
              </a:lnSpc>
              <a:spcBef>
                <a:spcPts val="0"/>
              </a:spcBef>
              <a:spcAft>
                <a:spcPts val="0"/>
              </a:spcAft>
              <a:buSzPts val="1100"/>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5" name="Shape 125"/>
        <p:cNvGrpSpPr/>
        <p:nvPr/>
      </p:nvGrpSpPr>
      <p:grpSpPr>
        <a:xfrm>
          <a:off x="0" y="0"/>
          <a:ext cx="0" cy="0"/>
          <a:chOff x="0" y="0"/>
          <a:chExt cx="0" cy="0"/>
        </a:xfrm>
      </p:grpSpPr>
      <p:sp>
        <p:nvSpPr>
          <p:cNvPr id="126" name="Google Shape;126;p1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27" name="Google Shape;127;p1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298450" lvl="0" marL="457200" rtl="0" algn="l">
              <a:lnSpc>
                <a:spcPct val="100000"/>
              </a:lnSpc>
              <a:spcBef>
                <a:spcPts val="0"/>
              </a:spcBef>
              <a:spcAft>
                <a:spcPts val="0"/>
              </a:spcAft>
              <a:buSzPts val="1100"/>
              <a:buChar char="●"/>
            </a:pPr>
            <a:r>
              <a:rPr lang="en-US"/>
              <a:t>An administrative change is a unilateral change that does not affect the substantive rights of the parties.</a:t>
            </a:r>
            <a:endParaRPr/>
          </a:p>
          <a:p>
            <a:pPr indent="-298450" lvl="0" marL="457200" rtl="0" algn="l">
              <a:lnSpc>
                <a:spcPct val="100000"/>
              </a:lnSpc>
              <a:spcBef>
                <a:spcPts val="0"/>
              </a:spcBef>
              <a:spcAft>
                <a:spcPts val="0"/>
              </a:spcAft>
              <a:buSzPts val="1100"/>
              <a:buChar char="●"/>
            </a:pPr>
            <a:r>
              <a:rPr lang="en-US"/>
              <a:t>Examples include correcting a payment office address, changing accounting or appropriation data, correcting typographical errors, or updating points of contact.</a:t>
            </a:r>
            <a:endParaRPr/>
          </a:p>
          <a:p>
            <a:pPr indent="-298450" lvl="0" marL="457200" rtl="0" algn="l">
              <a:lnSpc>
                <a:spcPct val="100000"/>
              </a:lnSpc>
              <a:spcBef>
                <a:spcPts val="0"/>
              </a:spcBef>
              <a:spcAft>
                <a:spcPts val="0"/>
              </a:spcAft>
              <a:buSzPts val="1100"/>
              <a:buChar char="●"/>
            </a:pPr>
            <a:r>
              <a:rPr lang="en-US"/>
              <a:t>Administrative changes are usually low risk, but they still need to be documented properly.</a:t>
            </a:r>
            <a:endParaRPr/>
          </a:p>
          <a:p>
            <a:pPr indent="-298450" lvl="0" marL="457200" rtl="0" algn="l">
              <a:lnSpc>
                <a:spcPct val="100000"/>
              </a:lnSpc>
              <a:spcBef>
                <a:spcPts val="0"/>
              </a:spcBef>
              <a:spcAft>
                <a:spcPts val="0"/>
              </a:spcAft>
              <a:buSzPts val="1100"/>
              <a:buChar char="●"/>
            </a:pPr>
            <a:r>
              <a:rPr lang="en-US"/>
              <a:t>The important limitation is that administrative changes should not alter the contractor’s obligations, the Government’s obligations, price, schedule, or technical requirements.</a:t>
            </a:r>
            <a:endParaRPr/>
          </a:p>
          <a:p>
            <a:pPr indent="-298450" lvl="0" marL="457200" rtl="0" algn="l">
              <a:lnSpc>
                <a:spcPct val="100000"/>
              </a:lnSpc>
              <a:spcBef>
                <a:spcPts val="0"/>
              </a:spcBef>
              <a:spcAft>
                <a:spcPts val="0"/>
              </a:spcAft>
              <a:buSzPts val="1100"/>
              <a:buChar char="●"/>
            </a:pPr>
            <a:r>
              <a:rPr lang="en-US"/>
              <a:t>If the change affects substantive rights or performance obligations, it is not merely administrative.</a:t>
            </a:r>
            <a:endParaRPr/>
          </a:p>
          <a:p>
            <a:pPr indent="-298450" lvl="0" marL="457200" rtl="0" algn="l">
              <a:lnSpc>
                <a:spcPct val="100000"/>
              </a:lnSpc>
              <a:spcBef>
                <a:spcPts val="0"/>
              </a:spcBef>
              <a:spcAft>
                <a:spcPts val="0"/>
              </a:spcAft>
              <a:buSzPts val="1100"/>
              <a:buChar char="●"/>
            </a:pPr>
            <a:r>
              <a:rPr lang="en-US"/>
              <a:t>________________________________________</a:t>
            </a:r>
            <a:endParaRPr/>
          </a:p>
          <a:p>
            <a:pPr indent="-228600" lvl="0" marL="457200" rtl="0" algn="l">
              <a:lnSpc>
                <a:spcPct val="100000"/>
              </a:lnSpc>
              <a:spcBef>
                <a:spcPts val="0"/>
              </a:spcBef>
              <a:spcAft>
                <a:spcPts val="0"/>
              </a:spcAft>
              <a:buSzPts val="1100"/>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2" name="Shape 132"/>
        <p:cNvGrpSpPr/>
        <p:nvPr/>
      </p:nvGrpSpPr>
      <p:grpSpPr>
        <a:xfrm>
          <a:off x="0" y="0"/>
          <a:ext cx="0" cy="0"/>
          <a:chOff x="0" y="0"/>
          <a:chExt cx="0" cy="0"/>
        </a:xfrm>
      </p:grpSpPr>
      <p:sp>
        <p:nvSpPr>
          <p:cNvPr id="133" name="Google Shape;133;p1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34" name="Google Shape;134;p1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298450" lvl="0" marL="457200" rtl="0" algn="l">
              <a:lnSpc>
                <a:spcPct val="100000"/>
              </a:lnSpc>
              <a:spcBef>
                <a:spcPts val="0"/>
              </a:spcBef>
              <a:spcAft>
                <a:spcPts val="0"/>
              </a:spcAft>
              <a:buSzPts val="1100"/>
              <a:buChar char="●"/>
            </a:pPr>
            <a:r>
              <a:rPr lang="en-US"/>
              <a:t>A change order is a unilateral written order issued by the contracting officer.</a:t>
            </a:r>
            <a:endParaRPr/>
          </a:p>
          <a:p>
            <a:pPr indent="-298450" lvl="0" marL="457200" rtl="0" algn="l">
              <a:lnSpc>
                <a:spcPct val="100000"/>
              </a:lnSpc>
              <a:spcBef>
                <a:spcPts val="0"/>
              </a:spcBef>
              <a:spcAft>
                <a:spcPts val="0"/>
              </a:spcAft>
              <a:buSzPts val="1100"/>
              <a:buChar char="●"/>
            </a:pPr>
            <a:r>
              <a:rPr lang="en-US"/>
              <a:t>It directs the contractor to make a change within the general scope of the contract.</a:t>
            </a:r>
            <a:endParaRPr/>
          </a:p>
          <a:p>
            <a:pPr indent="-298450" lvl="0" marL="457200" rtl="0" algn="l">
              <a:lnSpc>
                <a:spcPct val="100000"/>
              </a:lnSpc>
              <a:spcBef>
                <a:spcPts val="0"/>
              </a:spcBef>
              <a:spcAft>
                <a:spcPts val="0"/>
              </a:spcAft>
              <a:buSzPts val="1100"/>
              <a:buChar char="●"/>
            </a:pPr>
            <a:r>
              <a:rPr lang="en-US"/>
              <a:t>Change orders are typically authorized by a Changes clause in the contract. Examples include FAR 52.243-1 for fixed-price contracts, FAR 52.243-2 for cost-reimbursement contracts, FAR 52.243-3 for time-and-materials or labor-hour contracts, and other Changes clauses depending on the contract type.</a:t>
            </a:r>
            <a:endParaRPr/>
          </a:p>
          <a:p>
            <a:pPr indent="-298450" lvl="0" marL="457200" rtl="0" algn="l">
              <a:lnSpc>
                <a:spcPct val="100000"/>
              </a:lnSpc>
              <a:spcBef>
                <a:spcPts val="0"/>
              </a:spcBef>
              <a:spcAft>
                <a:spcPts val="0"/>
              </a:spcAft>
              <a:buSzPts val="1100"/>
              <a:buChar char="●"/>
            </a:pPr>
            <a:r>
              <a:rPr lang="en-US"/>
              <a:t>The key point is that the contracting officer must rely on an applicable contract clause that gives the Government authority to direct the change.</a:t>
            </a:r>
            <a:endParaRPr/>
          </a:p>
          <a:p>
            <a:pPr indent="-298450" lvl="0" marL="457200" rtl="0" algn="l">
              <a:lnSpc>
                <a:spcPct val="100000"/>
              </a:lnSpc>
              <a:spcBef>
                <a:spcPts val="0"/>
              </a:spcBef>
              <a:spcAft>
                <a:spcPts val="0"/>
              </a:spcAft>
              <a:buSzPts val="1100"/>
              <a:buChar char="●"/>
            </a:pPr>
            <a:r>
              <a:rPr lang="en-US"/>
              <a:t>A change order should be clear, specific, and documented. It should also be followed by appropriate action to address price or schedule impacts if applicable.</a:t>
            </a:r>
            <a:endParaRPr/>
          </a:p>
          <a:p>
            <a:pPr indent="-298450" lvl="0" marL="457200" rtl="0" algn="l">
              <a:lnSpc>
                <a:spcPct val="100000"/>
              </a:lnSpc>
              <a:spcBef>
                <a:spcPts val="0"/>
              </a:spcBef>
              <a:spcAft>
                <a:spcPts val="0"/>
              </a:spcAft>
              <a:buSzPts val="1100"/>
              <a:buChar char="●"/>
            </a:pPr>
            <a:r>
              <a:rPr lang="en-US"/>
              <a:t>________________________________________</a:t>
            </a:r>
            <a:endParaRPr/>
          </a:p>
          <a:p>
            <a:pPr indent="-228600" lvl="0" marL="457200" rtl="0" algn="l">
              <a:lnSpc>
                <a:spcPct val="100000"/>
              </a:lnSpc>
              <a:spcBef>
                <a:spcPts val="0"/>
              </a:spcBef>
              <a:spcAft>
                <a:spcPts val="0"/>
              </a:spcAft>
              <a:buSzPts val="1100"/>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9" name="Shape 139"/>
        <p:cNvGrpSpPr/>
        <p:nvPr/>
      </p:nvGrpSpPr>
      <p:grpSpPr>
        <a:xfrm>
          <a:off x="0" y="0"/>
          <a:ext cx="0" cy="0"/>
          <a:chOff x="0" y="0"/>
          <a:chExt cx="0" cy="0"/>
        </a:xfrm>
      </p:grpSpPr>
      <p:sp>
        <p:nvSpPr>
          <p:cNvPr id="140" name="Google Shape;140;p1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41" name="Google Shape;141;p1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298450" lvl="0" marL="457200" rtl="0" algn="l">
              <a:lnSpc>
                <a:spcPct val="100000"/>
              </a:lnSpc>
              <a:spcBef>
                <a:spcPts val="0"/>
              </a:spcBef>
              <a:spcAft>
                <a:spcPts val="0"/>
              </a:spcAft>
              <a:buSzPts val="1100"/>
              <a:buChar char="●"/>
            </a:pPr>
            <a:r>
              <a:rPr lang="en-US"/>
              <a:t>A change order must be within the general scope of the contract.</a:t>
            </a:r>
            <a:endParaRPr/>
          </a:p>
          <a:p>
            <a:pPr indent="-298450" lvl="0" marL="457200" rtl="0" algn="l">
              <a:lnSpc>
                <a:spcPct val="100000"/>
              </a:lnSpc>
              <a:spcBef>
                <a:spcPts val="0"/>
              </a:spcBef>
              <a:spcAft>
                <a:spcPts val="0"/>
              </a:spcAft>
              <a:buSzPts val="1100"/>
              <a:buChar char="●"/>
            </a:pPr>
            <a:r>
              <a:rPr lang="en-US"/>
              <a:t>Determining whether a change is within scope can involve several factors. These include the nature of the work, the type of product or service, the magnitude of the change, dollar value, period of performance impact, and whether the original competition reasonably anticipated the change.</a:t>
            </a:r>
            <a:endParaRPr/>
          </a:p>
          <a:p>
            <a:pPr indent="-298450" lvl="0" marL="457200" rtl="0" algn="l">
              <a:lnSpc>
                <a:spcPct val="100000"/>
              </a:lnSpc>
              <a:spcBef>
                <a:spcPts val="0"/>
              </a:spcBef>
              <a:spcAft>
                <a:spcPts val="0"/>
              </a:spcAft>
              <a:buSzPts val="1100"/>
              <a:buChar char="●"/>
            </a:pPr>
            <a:r>
              <a:rPr lang="en-US"/>
              <a:t>One useful question is: would potential offerors have expected this type of change when they competed for the original contract?</a:t>
            </a:r>
            <a:endParaRPr/>
          </a:p>
          <a:p>
            <a:pPr indent="-298450" lvl="0" marL="457200" rtl="0" algn="l">
              <a:lnSpc>
                <a:spcPct val="100000"/>
              </a:lnSpc>
              <a:spcBef>
                <a:spcPts val="0"/>
              </a:spcBef>
              <a:spcAft>
                <a:spcPts val="0"/>
              </a:spcAft>
              <a:buSzPts val="1100"/>
              <a:buChar char="●"/>
            </a:pPr>
            <a:r>
              <a:rPr lang="en-US"/>
              <a:t>If the answer is no, the change may be out of scope.</a:t>
            </a:r>
            <a:endParaRPr/>
          </a:p>
          <a:p>
            <a:pPr indent="-298450" lvl="0" marL="457200" rtl="0" algn="l">
              <a:lnSpc>
                <a:spcPct val="100000"/>
              </a:lnSpc>
              <a:spcBef>
                <a:spcPts val="0"/>
              </a:spcBef>
              <a:spcAft>
                <a:spcPts val="0"/>
              </a:spcAft>
              <a:buSzPts val="1100"/>
              <a:buChar char="●"/>
            </a:pPr>
            <a:r>
              <a:rPr lang="en-US"/>
              <a:t>Out-of-scope changes may require a new procurement action or a proper justification and approval under applicable competition requirements.</a:t>
            </a:r>
            <a:endParaRPr/>
          </a:p>
          <a:p>
            <a:pPr indent="-298450" lvl="0" marL="457200" rtl="0" algn="l">
              <a:lnSpc>
                <a:spcPct val="100000"/>
              </a:lnSpc>
              <a:spcBef>
                <a:spcPts val="0"/>
              </a:spcBef>
              <a:spcAft>
                <a:spcPts val="0"/>
              </a:spcAft>
              <a:buSzPts val="1100"/>
              <a:buChar char="●"/>
            </a:pPr>
            <a:r>
              <a:rPr lang="en-US"/>
              <a:t>This is an area where contracting officers should coordinate with legal counsel and program stakeholders before proceeding.</a:t>
            </a:r>
            <a:endParaRPr/>
          </a:p>
          <a:p>
            <a:pPr indent="-228600" lvl="0" marL="457200" rtl="0" algn="l">
              <a:lnSpc>
                <a:spcPct val="100000"/>
              </a:lnSpc>
              <a:spcBef>
                <a:spcPts val="0"/>
              </a:spcBef>
              <a:spcAft>
                <a:spcPts val="0"/>
              </a:spcAft>
              <a:buSzPts val="1100"/>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6" name="Shape 146"/>
        <p:cNvGrpSpPr/>
        <p:nvPr/>
      </p:nvGrpSpPr>
      <p:grpSpPr>
        <a:xfrm>
          <a:off x="0" y="0"/>
          <a:ext cx="0" cy="0"/>
          <a:chOff x="0" y="0"/>
          <a:chExt cx="0" cy="0"/>
        </a:xfrm>
      </p:grpSpPr>
      <p:sp>
        <p:nvSpPr>
          <p:cNvPr id="147" name="Google Shape;147;p1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48" name="Google Shape;148;p1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298450" lvl="0" marL="457200" rtl="0" algn="l">
              <a:lnSpc>
                <a:spcPct val="100000"/>
              </a:lnSpc>
              <a:spcBef>
                <a:spcPts val="0"/>
              </a:spcBef>
              <a:spcAft>
                <a:spcPts val="0"/>
              </a:spcAft>
              <a:buSzPts val="1100"/>
              <a:buChar char="●"/>
            </a:pPr>
            <a:r>
              <a:rPr b="0" i="0" lang="en-US" sz="1100" u="none" cap="none" strike="noStrike">
                <a:solidFill>
                  <a:srgbClr val="000000"/>
                </a:solidFill>
                <a:latin typeface="Arial"/>
                <a:ea typeface="Arial"/>
                <a:cs typeface="Arial"/>
                <a:sym typeface="Arial"/>
              </a:rPr>
              <a:t>A constructive change occurs when the Government causes the contractor to perform work beyond contract requirements without issuing a formal modification.</a:t>
            </a:r>
            <a:endParaRPr/>
          </a:p>
          <a:p>
            <a:pPr indent="-298450" lvl="0" marL="457200" rtl="0" algn="l">
              <a:lnSpc>
                <a:spcPct val="100000"/>
              </a:lnSpc>
              <a:spcBef>
                <a:spcPts val="0"/>
              </a:spcBef>
              <a:spcAft>
                <a:spcPts val="0"/>
              </a:spcAft>
              <a:buSzPts val="1100"/>
              <a:buChar char="●"/>
            </a:pPr>
            <a:r>
              <a:rPr b="0" i="0" lang="en-US" sz="1100" u="none" cap="none" strike="noStrike">
                <a:solidFill>
                  <a:srgbClr val="000000"/>
                </a:solidFill>
                <a:latin typeface="Arial"/>
                <a:ea typeface="Arial"/>
                <a:cs typeface="Arial"/>
                <a:sym typeface="Arial"/>
              </a:rPr>
              <a:t>Constructive changes can happen unintentionally. They often result from informal direction, unclear communication, or unauthorized personnel giving instructions to the contractor.</a:t>
            </a:r>
            <a:endParaRPr/>
          </a:p>
          <a:p>
            <a:pPr indent="-298450" lvl="0" marL="457200" rtl="0" algn="l">
              <a:lnSpc>
                <a:spcPct val="100000"/>
              </a:lnSpc>
              <a:spcBef>
                <a:spcPts val="0"/>
              </a:spcBef>
              <a:spcAft>
                <a:spcPts val="0"/>
              </a:spcAft>
              <a:buSzPts val="1100"/>
              <a:buChar char="●"/>
            </a:pPr>
            <a:r>
              <a:rPr b="0" i="0" lang="en-US" sz="1100" u="none" cap="none" strike="noStrike">
                <a:solidFill>
                  <a:srgbClr val="000000"/>
                </a:solidFill>
                <a:latin typeface="Arial"/>
                <a:ea typeface="Arial"/>
                <a:cs typeface="Arial"/>
                <a:sym typeface="Arial"/>
              </a:rPr>
              <a:t>Common causes include direction from unauthorized personnel, informal technical instructions, Government-caused delays, defective specifications, overly broad inspection or acceptance demands, or acceleration of performance without formal direction.</a:t>
            </a:r>
            <a:endParaRPr/>
          </a:p>
          <a:p>
            <a:pPr indent="-298450" lvl="0" marL="457200" rtl="0" algn="l">
              <a:lnSpc>
                <a:spcPct val="100000"/>
              </a:lnSpc>
              <a:spcBef>
                <a:spcPts val="0"/>
              </a:spcBef>
              <a:spcAft>
                <a:spcPts val="0"/>
              </a:spcAft>
              <a:buSzPts val="1100"/>
              <a:buChar char="●"/>
            </a:pPr>
            <a:r>
              <a:rPr b="0" i="0" lang="en-US" sz="1100" u="none" cap="none" strike="noStrike">
                <a:solidFill>
                  <a:srgbClr val="000000"/>
                </a:solidFill>
                <a:latin typeface="Arial"/>
                <a:ea typeface="Arial"/>
                <a:cs typeface="Arial"/>
                <a:sym typeface="Arial"/>
              </a:rPr>
              <a:t>Constructive changes are risky because they can lead to claims, requests for equitable adjustment, disputes, and loss of control over cost and schedule.</a:t>
            </a:r>
            <a:endParaRPr/>
          </a:p>
          <a:p>
            <a:pPr indent="-298450" lvl="0" marL="457200" rtl="0" algn="l">
              <a:lnSpc>
                <a:spcPct val="100000"/>
              </a:lnSpc>
              <a:spcBef>
                <a:spcPts val="0"/>
              </a:spcBef>
              <a:spcAft>
                <a:spcPts val="0"/>
              </a:spcAft>
              <a:buSzPts val="1100"/>
              <a:buChar char="●"/>
            </a:pPr>
            <a:r>
              <a:rPr b="0" i="0" lang="en-US" sz="1100" u="none" cap="none" strike="noStrike">
                <a:solidFill>
                  <a:srgbClr val="000000"/>
                </a:solidFill>
                <a:latin typeface="Arial"/>
                <a:ea typeface="Arial"/>
                <a:cs typeface="Arial"/>
                <a:sym typeface="Arial"/>
              </a:rPr>
              <a:t>The best prevention is simple: if the work needs to change, coordinate with the contracting officer before directing the contractor.</a:t>
            </a:r>
            <a:endParaRPr/>
          </a:p>
          <a:p>
            <a:pPr indent="0" lvl="0" marL="158750" rtl="0" algn="l">
              <a:lnSpc>
                <a:spcPct val="100000"/>
              </a:lnSpc>
              <a:spcBef>
                <a:spcPts val="0"/>
              </a:spcBef>
              <a:spcAft>
                <a:spcPts val="0"/>
              </a:spcAft>
              <a:buSzPts val="1100"/>
              <a:buNone/>
            </a:pPr>
            <a:br>
              <a:rPr b="0" i="0" lang="en-US" sz="1100" u="none" cap="none" strike="noStrike">
                <a:solidFill>
                  <a:srgbClr val="000000"/>
                </a:solidFill>
                <a:latin typeface="Arial"/>
                <a:ea typeface="Arial"/>
                <a:cs typeface="Arial"/>
                <a:sym typeface="Arial"/>
              </a:rPr>
            </a:br>
            <a:endParaRPr b="0" i="0" sz="1100" u="none" cap="none" strike="noStrike">
              <a:solidFill>
                <a:srgbClr val="000000"/>
              </a:solidFill>
              <a:latin typeface="Arial"/>
              <a:ea typeface="Arial"/>
              <a:cs typeface="Arial"/>
              <a:sym typeface="Arial"/>
            </a:endParaRPr>
          </a:p>
          <a:p>
            <a:pPr indent="-228600" lvl="0" marL="457200" rtl="0" algn="l">
              <a:lnSpc>
                <a:spcPct val="100000"/>
              </a:lnSpc>
              <a:spcBef>
                <a:spcPts val="0"/>
              </a:spcBef>
              <a:spcAft>
                <a:spcPts val="0"/>
              </a:spcAft>
              <a:buSzPts val="1100"/>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3" name="Shape 153"/>
        <p:cNvGrpSpPr/>
        <p:nvPr/>
      </p:nvGrpSpPr>
      <p:grpSpPr>
        <a:xfrm>
          <a:off x="0" y="0"/>
          <a:ext cx="0" cy="0"/>
          <a:chOff x="0" y="0"/>
          <a:chExt cx="0" cy="0"/>
        </a:xfrm>
      </p:grpSpPr>
      <p:sp>
        <p:nvSpPr>
          <p:cNvPr id="154" name="Google Shape;154;p1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55" name="Google Shape;155;p1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298450" lvl="0" marL="457200" rtl="0" algn="l">
              <a:lnSpc>
                <a:spcPct val="100000"/>
              </a:lnSpc>
              <a:spcBef>
                <a:spcPts val="0"/>
              </a:spcBef>
              <a:spcAft>
                <a:spcPts val="0"/>
              </a:spcAft>
              <a:buSzPts val="1100"/>
              <a:buChar char="●"/>
            </a:pPr>
            <a:r>
              <a:rPr b="0" i="0" lang="en-US" sz="1100" u="none" cap="none" strike="noStrike">
                <a:solidFill>
                  <a:srgbClr val="000000"/>
                </a:solidFill>
                <a:latin typeface="Arial"/>
                <a:ea typeface="Arial"/>
                <a:cs typeface="Arial"/>
                <a:sym typeface="Arial"/>
              </a:rPr>
              <a:t>A within-scope change may usually be handled under the existing contract if authorized by contract terms.</a:t>
            </a:r>
            <a:endParaRPr/>
          </a:p>
          <a:p>
            <a:pPr indent="-298450" lvl="0" marL="457200" rtl="0" algn="l">
              <a:lnSpc>
                <a:spcPct val="100000"/>
              </a:lnSpc>
              <a:spcBef>
                <a:spcPts val="0"/>
              </a:spcBef>
              <a:spcAft>
                <a:spcPts val="0"/>
              </a:spcAft>
              <a:buSzPts val="1100"/>
              <a:buChar char="●"/>
            </a:pPr>
            <a:r>
              <a:rPr b="0" i="0" lang="en-US" sz="1100" u="none" cap="none" strike="noStrike">
                <a:solidFill>
                  <a:srgbClr val="000000"/>
                </a:solidFill>
                <a:latin typeface="Arial"/>
                <a:ea typeface="Arial"/>
                <a:cs typeface="Arial"/>
                <a:sym typeface="Arial"/>
              </a:rPr>
              <a:t>Examples include adjusting the delivery schedule for existing items, revising technical specifications within the contemplated work, or making minor quantity or performance changes allowed by the contract.</a:t>
            </a:r>
            <a:endParaRPr/>
          </a:p>
          <a:p>
            <a:pPr indent="-298450" lvl="0" marL="457200" rtl="0" algn="l">
              <a:lnSpc>
                <a:spcPct val="100000"/>
              </a:lnSpc>
              <a:spcBef>
                <a:spcPts val="0"/>
              </a:spcBef>
              <a:spcAft>
                <a:spcPts val="0"/>
              </a:spcAft>
              <a:buSzPts val="1100"/>
              <a:buChar char="●"/>
            </a:pPr>
            <a:r>
              <a:rPr b="0" i="0" lang="en-US" sz="1100" u="none" cap="none" strike="noStrike">
                <a:solidFill>
                  <a:srgbClr val="000000"/>
                </a:solidFill>
                <a:latin typeface="Arial"/>
                <a:ea typeface="Arial"/>
                <a:cs typeface="Arial"/>
                <a:sym typeface="Arial"/>
              </a:rPr>
              <a:t>The phrase “within scope” does not mean “anything related to the contract.” The change still needs to fit within the general scope and be supported by the contract’s terms.</a:t>
            </a:r>
            <a:endParaRPr/>
          </a:p>
          <a:p>
            <a:pPr indent="-298450" lvl="0" marL="457200" rtl="0" algn="l">
              <a:lnSpc>
                <a:spcPct val="100000"/>
              </a:lnSpc>
              <a:spcBef>
                <a:spcPts val="0"/>
              </a:spcBef>
              <a:spcAft>
                <a:spcPts val="0"/>
              </a:spcAft>
              <a:buSzPts val="1100"/>
              <a:buChar char="●"/>
            </a:pPr>
            <a:r>
              <a:rPr b="0" i="0" lang="en-US" sz="1100" u="none" cap="none" strike="noStrike">
                <a:solidFill>
                  <a:srgbClr val="000000"/>
                </a:solidFill>
                <a:latin typeface="Arial"/>
                <a:ea typeface="Arial"/>
                <a:cs typeface="Arial"/>
                <a:sym typeface="Arial"/>
              </a:rPr>
              <a:t>The contracting officer should confirm scope and authority before issuing the modification.</a:t>
            </a:r>
            <a:endParaRPr/>
          </a:p>
          <a:p>
            <a:pPr indent="-228600" lvl="0" marL="457200" rtl="0" algn="l">
              <a:lnSpc>
                <a:spcPct val="100000"/>
              </a:lnSpc>
              <a:spcBef>
                <a:spcPts val="0"/>
              </a:spcBef>
              <a:spcAft>
                <a:spcPts val="0"/>
              </a:spcAft>
              <a:buSzPts val="1100"/>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0" name="Shape 160"/>
        <p:cNvGrpSpPr/>
        <p:nvPr/>
      </p:nvGrpSpPr>
      <p:grpSpPr>
        <a:xfrm>
          <a:off x="0" y="0"/>
          <a:ext cx="0" cy="0"/>
          <a:chOff x="0" y="0"/>
          <a:chExt cx="0" cy="0"/>
        </a:xfrm>
      </p:grpSpPr>
      <p:sp>
        <p:nvSpPr>
          <p:cNvPr id="161" name="Google Shape;161;p1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62" name="Google Shape;162;p1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298450" lvl="0" marL="457200" rtl="0" algn="l">
              <a:lnSpc>
                <a:spcPct val="100000"/>
              </a:lnSpc>
              <a:spcBef>
                <a:spcPts val="0"/>
              </a:spcBef>
              <a:spcAft>
                <a:spcPts val="0"/>
              </a:spcAft>
              <a:buSzPts val="1100"/>
              <a:buChar char="●"/>
            </a:pPr>
            <a:r>
              <a:rPr b="0" i="0" lang="en-US" sz="1100" u="none" cap="none" strike="noStrike">
                <a:solidFill>
                  <a:srgbClr val="000000"/>
                </a:solidFill>
                <a:latin typeface="Arial"/>
                <a:ea typeface="Arial"/>
                <a:cs typeface="Arial"/>
                <a:sym typeface="Arial"/>
              </a:rPr>
              <a:t>An out-of-scope change may require a new competition or a proper exception to competition requirements.</a:t>
            </a:r>
            <a:endParaRPr/>
          </a:p>
          <a:p>
            <a:pPr indent="-298450" lvl="0" marL="457200" rtl="0" algn="l">
              <a:lnSpc>
                <a:spcPct val="100000"/>
              </a:lnSpc>
              <a:spcBef>
                <a:spcPts val="0"/>
              </a:spcBef>
              <a:spcAft>
                <a:spcPts val="0"/>
              </a:spcAft>
              <a:buSzPts val="1100"/>
              <a:buChar char="●"/>
            </a:pPr>
            <a:r>
              <a:rPr b="0" i="0" lang="en-US" sz="1100" u="none" cap="none" strike="noStrike">
                <a:solidFill>
                  <a:srgbClr val="000000"/>
                </a:solidFill>
                <a:latin typeface="Arial"/>
                <a:ea typeface="Arial"/>
                <a:cs typeface="Arial"/>
                <a:sym typeface="Arial"/>
              </a:rPr>
              <a:t>Examples include adding a substantially different service, expanding performance far beyond the original requirements, or adding work that potential offerors could not reasonably have anticipated.</a:t>
            </a:r>
            <a:endParaRPr/>
          </a:p>
          <a:p>
            <a:pPr indent="-298450" lvl="0" marL="457200" rtl="0" algn="l">
              <a:lnSpc>
                <a:spcPct val="100000"/>
              </a:lnSpc>
              <a:spcBef>
                <a:spcPts val="0"/>
              </a:spcBef>
              <a:spcAft>
                <a:spcPts val="0"/>
              </a:spcAft>
              <a:buSzPts val="1100"/>
              <a:buChar char="●"/>
            </a:pPr>
            <a:r>
              <a:rPr b="0" i="0" lang="en-US" sz="1100" u="none" cap="none" strike="noStrike">
                <a:solidFill>
                  <a:srgbClr val="000000"/>
                </a:solidFill>
                <a:latin typeface="Arial"/>
                <a:ea typeface="Arial"/>
                <a:cs typeface="Arial"/>
                <a:sym typeface="Arial"/>
              </a:rPr>
              <a:t>Out-of-scope changes can create procurement integrity and competition concerns. They may also expose the Government to protest risk or disputes.</a:t>
            </a:r>
            <a:endParaRPr/>
          </a:p>
          <a:p>
            <a:pPr indent="-298450" lvl="0" marL="457200" rtl="0" algn="l">
              <a:lnSpc>
                <a:spcPct val="100000"/>
              </a:lnSpc>
              <a:spcBef>
                <a:spcPts val="0"/>
              </a:spcBef>
              <a:spcAft>
                <a:spcPts val="0"/>
              </a:spcAft>
              <a:buSzPts val="1100"/>
              <a:buChar char="●"/>
            </a:pPr>
            <a:r>
              <a:rPr b="0" i="0" lang="en-US" sz="1100" u="none" cap="none" strike="noStrike">
                <a:solidFill>
                  <a:srgbClr val="000000"/>
                </a:solidFill>
                <a:latin typeface="Arial"/>
                <a:ea typeface="Arial"/>
                <a:cs typeface="Arial"/>
                <a:sym typeface="Arial"/>
              </a:rPr>
              <a:t>When there is uncertainty, the safest course is to stop, analyze the proposed change, coordinate with the contracting officer, and involve legal counsel if needed.</a:t>
            </a:r>
            <a:endParaRPr/>
          </a:p>
          <a:p>
            <a:pPr indent="-298450" lvl="0" marL="457200" rtl="0" algn="l">
              <a:lnSpc>
                <a:spcPct val="100000"/>
              </a:lnSpc>
              <a:spcBef>
                <a:spcPts val="0"/>
              </a:spcBef>
              <a:spcAft>
                <a:spcPts val="0"/>
              </a:spcAft>
              <a:buSzPts val="1100"/>
              <a:buChar char="●"/>
            </a:pPr>
            <a:br>
              <a:rPr b="0" i="0" lang="en-US" sz="1100" u="none" cap="none" strike="noStrike">
                <a:solidFill>
                  <a:srgbClr val="000000"/>
                </a:solidFill>
                <a:latin typeface="Arial"/>
                <a:ea typeface="Arial"/>
                <a:cs typeface="Arial"/>
                <a:sym typeface="Arial"/>
              </a:rPr>
            </a:br>
            <a:endParaRPr b="0" i="0" sz="1100" u="none" cap="none" strike="noStrike">
              <a:solidFill>
                <a:srgbClr val="000000"/>
              </a:solidFill>
              <a:latin typeface="Arial"/>
              <a:ea typeface="Arial"/>
              <a:cs typeface="Arial"/>
              <a:sym typeface="Arial"/>
            </a:endParaRPr>
          </a:p>
          <a:p>
            <a:pPr indent="-228600" lvl="0" marL="457200" rtl="0" algn="l">
              <a:lnSpc>
                <a:spcPct val="100000"/>
              </a:lnSpc>
              <a:spcBef>
                <a:spcPts val="0"/>
              </a:spcBef>
              <a:spcAft>
                <a:spcPts val="0"/>
              </a:spcAft>
              <a:buSzPts val="1100"/>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7" name="Shape 167"/>
        <p:cNvGrpSpPr/>
        <p:nvPr/>
      </p:nvGrpSpPr>
      <p:grpSpPr>
        <a:xfrm>
          <a:off x="0" y="0"/>
          <a:ext cx="0" cy="0"/>
          <a:chOff x="0" y="0"/>
          <a:chExt cx="0" cy="0"/>
        </a:xfrm>
      </p:grpSpPr>
      <p:sp>
        <p:nvSpPr>
          <p:cNvPr id="168" name="Google Shape;168;p1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69" name="Google Shape;169;p1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298450" lvl="0" marL="457200" rtl="0" algn="l">
              <a:lnSpc>
                <a:spcPct val="100000"/>
              </a:lnSpc>
              <a:spcBef>
                <a:spcPts val="0"/>
              </a:spcBef>
              <a:spcAft>
                <a:spcPts val="0"/>
              </a:spcAft>
              <a:buSzPts val="1100"/>
              <a:buChar char="●"/>
            </a:pPr>
            <a:r>
              <a:rPr b="0" i="0" lang="en-US" sz="1100" u="none" cap="none" strike="noStrike">
                <a:solidFill>
                  <a:srgbClr val="000000"/>
                </a:solidFill>
                <a:latin typeface="Arial"/>
                <a:ea typeface="Arial"/>
                <a:cs typeface="Arial"/>
                <a:sym typeface="Arial"/>
              </a:rPr>
              <a:t>When a Government-directed change affects cost or schedule, the contractor may request an equitable adjustment.</a:t>
            </a:r>
            <a:endParaRPr/>
          </a:p>
          <a:p>
            <a:pPr indent="-298450" lvl="0" marL="457200" rtl="0" algn="l">
              <a:lnSpc>
                <a:spcPct val="100000"/>
              </a:lnSpc>
              <a:spcBef>
                <a:spcPts val="0"/>
              </a:spcBef>
              <a:spcAft>
                <a:spcPts val="0"/>
              </a:spcAft>
              <a:buSzPts val="1100"/>
              <a:buChar char="●"/>
            </a:pPr>
            <a:r>
              <a:rPr b="0" i="0" lang="en-US" sz="1100" u="none" cap="none" strike="noStrike">
                <a:solidFill>
                  <a:srgbClr val="000000"/>
                </a:solidFill>
                <a:latin typeface="Arial"/>
                <a:ea typeface="Arial"/>
                <a:cs typeface="Arial"/>
                <a:sym typeface="Arial"/>
              </a:rPr>
              <a:t>An equitable adjustment may address increased or decreased costs, schedule impacts, delivery changes, labor or material impacts, and overhead or indirect costs where appropriate.</a:t>
            </a:r>
            <a:endParaRPr/>
          </a:p>
          <a:p>
            <a:pPr indent="-298450" lvl="0" marL="457200" rtl="0" algn="l">
              <a:lnSpc>
                <a:spcPct val="100000"/>
              </a:lnSpc>
              <a:spcBef>
                <a:spcPts val="0"/>
              </a:spcBef>
              <a:spcAft>
                <a:spcPts val="0"/>
              </a:spcAft>
              <a:buSzPts val="1100"/>
              <a:buChar char="●"/>
            </a:pPr>
            <a:r>
              <a:rPr b="0" i="0" lang="en-US" sz="1100" u="none" cap="none" strike="noStrike">
                <a:solidFill>
                  <a:srgbClr val="000000"/>
                </a:solidFill>
                <a:latin typeface="Arial"/>
                <a:ea typeface="Arial"/>
                <a:cs typeface="Arial"/>
                <a:sym typeface="Arial"/>
              </a:rPr>
              <a:t>The goal is to keep the contractor whole for the impact of the Government-directed change.</a:t>
            </a:r>
            <a:endParaRPr/>
          </a:p>
          <a:p>
            <a:pPr indent="-298450" lvl="0" marL="457200" rtl="0" algn="l">
              <a:lnSpc>
                <a:spcPct val="100000"/>
              </a:lnSpc>
              <a:spcBef>
                <a:spcPts val="0"/>
              </a:spcBef>
              <a:spcAft>
                <a:spcPts val="0"/>
              </a:spcAft>
              <a:buSzPts val="1100"/>
              <a:buChar char="●"/>
            </a:pPr>
            <a:r>
              <a:rPr b="0" i="0" lang="en-US" sz="1100" u="none" cap="none" strike="noStrike">
                <a:solidFill>
                  <a:srgbClr val="000000"/>
                </a:solidFill>
                <a:latin typeface="Arial"/>
                <a:ea typeface="Arial"/>
                <a:cs typeface="Arial"/>
                <a:sym typeface="Arial"/>
              </a:rPr>
              <a:t>Equitable adjustments require careful documentation. The contractor should support the request, and the Government should evaluate entitlement, cost reasonableness, schedule impact, and causal connection to the change.</a:t>
            </a:r>
            <a:endParaRPr/>
          </a:p>
          <a:p>
            <a:pPr indent="-298450" lvl="0" marL="457200" rtl="0" algn="l">
              <a:lnSpc>
                <a:spcPct val="100000"/>
              </a:lnSpc>
              <a:spcBef>
                <a:spcPts val="0"/>
              </a:spcBef>
              <a:spcAft>
                <a:spcPts val="0"/>
              </a:spcAft>
              <a:buSzPts val="1100"/>
              <a:buChar char="●"/>
            </a:pPr>
            <a:r>
              <a:rPr b="0" i="0" lang="en-US" sz="1100" u="none" cap="none" strike="noStrike">
                <a:solidFill>
                  <a:srgbClr val="000000"/>
                </a:solidFill>
                <a:latin typeface="Arial"/>
                <a:ea typeface="Arial"/>
                <a:cs typeface="Arial"/>
                <a:sym typeface="Arial"/>
              </a:rPr>
              <a:t>Not every change automatically results in an adjustment, but when the contract and facts support it, the adjustment should be handled fairly and documented clearly.</a:t>
            </a:r>
            <a:endParaRPr/>
          </a:p>
          <a:p>
            <a:pPr indent="-228600" lvl="0" marL="457200" rtl="0" algn="l">
              <a:lnSpc>
                <a:spcPct val="100000"/>
              </a:lnSpc>
              <a:spcBef>
                <a:spcPts val="0"/>
              </a:spcBef>
              <a:spcAft>
                <a:spcPts val="0"/>
              </a:spcAft>
              <a:buSzPts val="1100"/>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4" name="Shape 174"/>
        <p:cNvGrpSpPr/>
        <p:nvPr/>
      </p:nvGrpSpPr>
      <p:grpSpPr>
        <a:xfrm>
          <a:off x="0" y="0"/>
          <a:ext cx="0" cy="0"/>
          <a:chOff x="0" y="0"/>
          <a:chExt cx="0" cy="0"/>
        </a:xfrm>
      </p:grpSpPr>
      <p:sp>
        <p:nvSpPr>
          <p:cNvPr id="175" name="Google Shape;175;p2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76" name="Google Shape;176;p2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298450" lvl="0" marL="457200" rtl="0" algn="l">
              <a:lnSpc>
                <a:spcPct val="100000"/>
              </a:lnSpc>
              <a:spcBef>
                <a:spcPts val="0"/>
              </a:spcBef>
              <a:spcAft>
                <a:spcPts val="0"/>
              </a:spcAft>
              <a:buSzPts val="1100"/>
              <a:buChar char="●"/>
            </a:pPr>
            <a:r>
              <a:rPr b="0" i="0" lang="en-US" sz="1100" u="none" cap="none" strike="noStrike">
                <a:solidFill>
                  <a:srgbClr val="000000"/>
                </a:solidFill>
                <a:latin typeface="Arial"/>
                <a:ea typeface="Arial"/>
                <a:cs typeface="Arial"/>
                <a:sym typeface="Arial"/>
              </a:rPr>
              <a:t>Only a duly authorized contracting officer may modify a contract.</a:t>
            </a:r>
            <a:endParaRPr/>
          </a:p>
          <a:p>
            <a:pPr indent="-298450" lvl="0" marL="457200" rtl="0" algn="l">
              <a:lnSpc>
                <a:spcPct val="100000"/>
              </a:lnSpc>
              <a:spcBef>
                <a:spcPts val="0"/>
              </a:spcBef>
              <a:spcAft>
                <a:spcPts val="0"/>
              </a:spcAft>
              <a:buSzPts val="1100"/>
              <a:buChar char="●"/>
            </a:pPr>
            <a:r>
              <a:rPr b="0" i="0" lang="en-US" sz="1100" u="none" cap="none" strike="noStrike">
                <a:solidFill>
                  <a:srgbClr val="000000"/>
                </a:solidFill>
                <a:latin typeface="Arial"/>
                <a:ea typeface="Arial"/>
                <a:cs typeface="Arial"/>
                <a:sym typeface="Arial"/>
              </a:rPr>
              <a:t>This is one of the most important points in today’s session.</a:t>
            </a:r>
            <a:endParaRPr/>
          </a:p>
          <a:p>
            <a:pPr indent="-298450" lvl="0" marL="457200" rtl="0" algn="l">
              <a:lnSpc>
                <a:spcPct val="100000"/>
              </a:lnSpc>
              <a:spcBef>
                <a:spcPts val="0"/>
              </a:spcBef>
              <a:spcAft>
                <a:spcPts val="0"/>
              </a:spcAft>
              <a:buSzPts val="1100"/>
              <a:buChar char="●"/>
            </a:pPr>
            <a:r>
              <a:rPr b="0" i="0" lang="en-US" sz="1100" u="none" cap="none" strike="noStrike">
                <a:solidFill>
                  <a:srgbClr val="000000"/>
                </a:solidFill>
                <a:latin typeface="Arial"/>
                <a:ea typeface="Arial"/>
                <a:cs typeface="Arial"/>
                <a:sym typeface="Arial"/>
              </a:rPr>
              <a:t>Program managers, CORs, technical representatives, and end users generally may not direct additional work, change delivery schedules, change technical requirements, promise payment, waive contract requirements, or authorize substitutions.</a:t>
            </a:r>
            <a:endParaRPr/>
          </a:p>
          <a:p>
            <a:pPr indent="-298450" lvl="0" marL="457200" rtl="0" algn="l">
              <a:lnSpc>
                <a:spcPct val="100000"/>
              </a:lnSpc>
              <a:spcBef>
                <a:spcPts val="0"/>
              </a:spcBef>
              <a:spcAft>
                <a:spcPts val="0"/>
              </a:spcAft>
              <a:buSzPts val="1100"/>
              <a:buChar char="●"/>
            </a:pPr>
            <a:r>
              <a:rPr b="0" i="0" lang="en-US" sz="1100" u="none" cap="none" strike="noStrike">
                <a:solidFill>
                  <a:srgbClr val="000000"/>
                </a:solidFill>
                <a:latin typeface="Arial"/>
                <a:ea typeface="Arial"/>
                <a:cs typeface="Arial"/>
                <a:sym typeface="Arial"/>
              </a:rPr>
              <a:t>Even well-intentioned direction can create problems if it exceeds someone’s authority.</a:t>
            </a:r>
            <a:endParaRPr/>
          </a:p>
          <a:p>
            <a:pPr indent="-298450" lvl="0" marL="457200" rtl="0" algn="l">
              <a:lnSpc>
                <a:spcPct val="100000"/>
              </a:lnSpc>
              <a:spcBef>
                <a:spcPts val="0"/>
              </a:spcBef>
              <a:spcAft>
                <a:spcPts val="0"/>
              </a:spcAft>
              <a:buSzPts val="1100"/>
              <a:buChar char="●"/>
            </a:pPr>
            <a:r>
              <a:rPr b="0" i="0" lang="en-US" sz="1100" u="none" cap="none" strike="noStrike">
                <a:solidFill>
                  <a:srgbClr val="000000"/>
                </a:solidFill>
                <a:latin typeface="Arial"/>
                <a:ea typeface="Arial"/>
                <a:cs typeface="Arial"/>
                <a:sym typeface="Arial"/>
              </a:rPr>
              <a:t>The correct approach is to coordinate proposed changes through the contracting officer. The contracting officer can determine whether the change is permissible, what process applies, and how it should be documented.</a:t>
            </a:r>
            <a:endParaRPr/>
          </a:p>
          <a:p>
            <a:pPr indent="-298450" lvl="0" marL="457200" rtl="0" algn="l">
              <a:lnSpc>
                <a:spcPct val="100000"/>
              </a:lnSpc>
              <a:spcBef>
                <a:spcPts val="0"/>
              </a:spcBef>
              <a:spcAft>
                <a:spcPts val="0"/>
              </a:spcAft>
              <a:buSzPts val="1100"/>
              <a:buChar char="●"/>
            </a:pPr>
            <a:br>
              <a:rPr b="0" i="0" lang="en-US" sz="1100" u="none" cap="none" strike="noStrike">
                <a:solidFill>
                  <a:srgbClr val="000000"/>
                </a:solidFill>
                <a:latin typeface="Arial"/>
                <a:ea typeface="Arial"/>
                <a:cs typeface="Arial"/>
                <a:sym typeface="Arial"/>
              </a:rPr>
            </a:br>
            <a:endParaRPr b="0" i="0" sz="1100" u="none" cap="none" strike="noStrike">
              <a:solidFill>
                <a:srgbClr val="000000"/>
              </a:solidFill>
              <a:latin typeface="Arial"/>
              <a:ea typeface="Arial"/>
              <a:cs typeface="Arial"/>
              <a:sym typeface="Arial"/>
            </a:endParaRPr>
          </a:p>
          <a:p>
            <a:pPr indent="-228600" lvl="0" marL="457200" rtl="0" algn="l">
              <a:lnSpc>
                <a:spcPct val="100000"/>
              </a:lnSpc>
              <a:spcBef>
                <a:spcPts val="0"/>
              </a:spcBef>
              <a:spcAft>
                <a:spcPts val="0"/>
              </a:spcAft>
              <a:buSzPts val="1100"/>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1" name="Shape 181"/>
        <p:cNvGrpSpPr/>
        <p:nvPr/>
      </p:nvGrpSpPr>
      <p:grpSpPr>
        <a:xfrm>
          <a:off x="0" y="0"/>
          <a:ext cx="0" cy="0"/>
          <a:chOff x="0" y="0"/>
          <a:chExt cx="0" cy="0"/>
        </a:xfrm>
      </p:grpSpPr>
      <p:sp>
        <p:nvSpPr>
          <p:cNvPr id="182" name="Google Shape;182;p2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83" name="Google Shape;183;p2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298450" lvl="0" marL="457200" rtl="0" algn="l">
              <a:lnSpc>
                <a:spcPct val="100000"/>
              </a:lnSpc>
              <a:spcBef>
                <a:spcPts val="0"/>
              </a:spcBef>
              <a:spcAft>
                <a:spcPts val="0"/>
              </a:spcAft>
              <a:buSzPts val="1100"/>
              <a:buChar char="●"/>
            </a:pPr>
            <a:r>
              <a:rPr lang="en-US"/>
              <a:t>Here are several best practices for managing contract modifications.</a:t>
            </a:r>
            <a:endParaRPr/>
          </a:p>
          <a:p>
            <a:pPr indent="-298450" lvl="0" marL="457200" rtl="0" algn="l">
              <a:lnSpc>
                <a:spcPct val="100000"/>
              </a:lnSpc>
              <a:spcBef>
                <a:spcPts val="0"/>
              </a:spcBef>
              <a:spcAft>
                <a:spcPts val="0"/>
              </a:spcAft>
              <a:buSzPts val="1100"/>
              <a:buChar char="●"/>
            </a:pPr>
            <a:r>
              <a:rPr lang="en-US"/>
              <a:t>First, involve the contracting officer early. Do not wait until after the contractor has started performing changed work.</a:t>
            </a:r>
            <a:endParaRPr/>
          </a:p>
          <a:p>
            <a:pPr indent="-298450" lvl="0" marL="457200" rtl="0" algn="l">
              <a:lnSpc>
                <a:spcPct val="100000"/>
              </a:lnSpc>
              <a:spcBef>
                <a:spcPts val="0"/>
              </a:spcBef>
              <a:spcAft>
                <a:spcPts val="0"/>
              </a:spcAft>
              <a:buSzPts val="1100"/>
              <a:buChar char="●"/>
            </a:pPr>
            <a:r>
              <a:rPr lang="en-US"/>
              <a:t>Second, clearly define the change. What exactly is different from the current contract requirement?</a:t>
            </a:r>
            <a:endParaRPr/>
          </a:p>
          <a:p>
            <a:pPr indent="-298450" lvl="0" marL="457200" rtl="0" algn="l">
              <a:lnSpc>
                <a:spcPct val="100000"/>
              </a:lnSpc>
              <a:spcBef>
                <a:spcPts val="0"/>
              </a:spcBef>
              <a:spcAft>
                <a:spcPts val="0"/>
              </a:spcAft>
              <a:buSzPts val="1100"/>
              <a:buChar char="●"/>
            </a:pPr>
            <a:r>
              <a:rPr lang="en-US"/>
              <a:t>Third, confirm scope before proceeding. Scope analysis helps avoid unauthorized out-of-scope work.</a:t>
            </a:r>
            <a:endParaRPr/>
          </a:p>
          <a:p>
            <a:pPr indent="-298450" lvl="0" marL="457200" rtl="0" algn="l">
              <a:lnSpc>
                <a:spcPct val="100000"/>
              </a:lnSpc>
              <a:spcBef>
                <a:spcPts val="0"/>
              </a:spcBef>
              <a:spcAft>
                <a:spcPts val="0"/>
              </a:spcAft>
              <a:buSzPts val="1100"/>
              <a:buChar char="●"/>
            </a:pPr>
            <a:r>
              <a:rPr lang="en-US"/>
              <a:t>Fourth, document the file thoroughly. The file should show the need for the change, the authority used, any negotiations, and the impact on price, schedule, and technical requirements.</a:t>
            </a:r>
            <a:endParaRPr/>
          </a:p>
          <a:p>
            <a:pPr indent="-298450" lvl="0" marL="457200" rtl="0" algn="l">
              <a:lnSpc>
                <a:spcPct val="100000"/>
              </a:lnSpc>
              <a:spcBef>
                <a:spcPts val="0"/>
              </a:spcBef>
              <a:spcAft>
                <a:spcPts val="0"/>
              </a:spcAft>
              <a:buSzPts val="1100"/>
              <a:buChar char="●"/>
            </a:pPr>
            <a:r>
              <a:rPr lang="en-US"/>
              <a:t>Use precise modification language. Address price, schedule, and technical impacts together so there are no loose ends.</a:t>
            </a:r>
            <a:endParaRPr/>
          </a:p>
          <a:p>
            <a:pPr indent="-298450" lvl="0" marL="457200" rtl="0" algn="l">
              <a:lnSpc>
                <a:spcPct val="100000"/>
              </a:lnSpc>
              <a:spcBef>
                <a:spcPts val="0"/>
              </a:spcBef>
              <a:spcAft>
                <a:spcPts val="0"/>
              </a:spcAft>
              <a:buSzPts val="1100"/>
              <a:buChar char="●"/>
            </a:pPr>
            <a:r>
              <a:rPr lang="en-US"/>
              <a:t>Coordinate with legal, finance, and program stakeholders as appropriate.</a:t>
            </a:r>
            <a:endParaRPr/>
          </a:p>
          <a:p>
            <a:pPr indent="-298450" lvl="0" marL="457200" rtl="0" algn="l">
              <a:lnSpc>
                <a:spcPct val="100000"/>
              </a:lnSpc>
              <a:spcBef>
                <a:spcPts val="0"/>
              </a:spcBef>
              <a:spcAft>
                <a:spcPts val="0"/>
              </a:spcAft>
              <a:buSzPts val="1100"/>
              <a:buChar char="●"/>
            </a:pPr>
            <a:r>
              <a:rPr lang="en-US"/>
              <a:t>Avoid informal direction to contractors, and track pending modifications and unresolved requests for equitable adjustment.</a:t>
            </a:r>
            <a:endParaRPr/>
          </a:p>
          <a:p>
            <a:pPr indent="-298450" lvl="0" marL="457200" rtl="0" algn="l">
              <a:lnSpc>
                <a:spcPct val="100000"/>
              </a:lnSpc>
              <a:spcBef>
                <a:spcPts val="0"/>
              </a:spcBef>
              <a:spcAft>
                <a:spcPts val="0"/>
              </a:spcAft>
              <a:buSzPts val="1100"/>
              <a:buChar char="●"/>
            </a:pPr>
            <a:r>
              <a:rPr lang="en-US"/>
              <a:t>These practices reduce risk and improve accountability.</a:t>
            </a:r>
            <a:endParaRPr/>
          </a:p>
          <a:p>
            <a:pPr indent="-228600" lvl="0" marL="457200" rtl="0" algn="l">
              <a:lnSpc>
                <a:spcPct val="100000"/>
              </a:lnSpc>
              <a:spcBef>
                <a:spcPts val="0"/>
              </a:spcBef>
              <a:spcAft>
                <a:spcPts val="0"/>
              </a:spcAft>
              <a:buSzPts val="1100"/>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8" name="Shape 188"/>
        <p:cNvGrpSpPr/>
        <p:nvPr/>
      </p:nvGrpSpPr>
      <p:grpSpPr>
        <a:xfrm>
          <a:off x="0" y="0"/>
          <a:ext cx="0" cy="0"/>
          <a:chOff x="0" y="0"/>
          <a:chExt cx="0" cy="0"/>
        </a:xfrm>
      </p:grpSpPr>
      <p:sp>
        <p:nvSpPr>
          <p:cNvPr id="189" name="Google Shape;189;p2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90" name="Google Shape;190;p2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298450" lvl="0" marL="457200" rtl="0" algn="l">
              <a:lnSpc>
                <a:spcPct val="100000"/>
              </a:lnSpc>
              <a:spcBef>
                <a:spcPts val="0"/>
              </a:spcBef>
              <a:spcAft>
                <a:spcPts val="0"/>
              </a:spcAft>
              <a:buSzPts val="1100"/>
              <a:buChar char="●"/>
            </a:pPr>
            <a:r>
              <a:rPr b="0" i="0" lang="en-US" sz="1100" u="none" cap="none" strike="noStrike">
                <a:solidFill>
                  <a:srgbClr val="000000"/>
                </a:solidFill>
                <a:latin typeface="Arial"/>
                <a:ea typeface="Arial"/>
                <a:cs typeface="Arial"/>
                <a:sym typeface="Arial"/>
              </a:rPr>
              <a:t>That concludes the main content for today’s session.</a:t>
            </a:r>
            <a:endParaRPr/>
          </a:p>
          <a:p>
            <a:pPr indent="-298450" lvl="0" marL="457200" rtl="0" algn="l">
              <a:lnSpc>
                <a:spcPct val="100000"/>
              </a:lnSpc>
              <a:spcBef>
                <a:spcPts val="0"/>
              </a:spcBef>
              <a:spcAft>
                <a:spcPts val="0"/>
              </a:spcAft>
              <a:buSzPts val="1100"/>
              <a:buChar char="●"/>
            </a:pPr>
            <a:r>
              <a:rPr b="0" i="0" lang="en-US" sz="1100" u="none" cap="none" strike="noStrike">
                <a:solidFill>
                  <a:srgbClr val="000000"/>
                </a:solidFill>
                <a:latin typeface="Arial"/>
                <a:ea typeface="Arial"/>
                <a:cs typeface="Arial"/>
                <a:sym typeface="Arial"/>
              </a:rPr>
              <a:t>If you have questions after the training, please feel free to follow up through the appropriate acquisition channels or contact the presenter listed here.</a:t>
            </a:r>
            <a:endParaRPr/>
          </a:p>
          <a:p>
            <a:pPr indent="-298450" lvl="0" marL="457200" rtl="0" algn="l">
              <a:lnSpc>
                <a:spcPct val="100000"/>
              </a:lnSpc>
              <a:spcBef>
                <a:spcPts val="0"/>
              </a:spcBef>
              <a:spcAft>
                <a:spcPts val="0"/>
              </a:spcAft>
              <a:buSzPts val="1100"/>
              <a:buChar char="●"/>
            </a:pPr>
            <a:r>
              <a:rPr b="0" i="0" lang="en-US" sz="1100" u="none" cap="none" strike="noStrike">
                <a:solidFill>
                  <a:srgbClr val="000000"/>
                </a:solidFill>
                <a:latin typeface="Arial"/>
                <a:ea typeface="Arial"/>
                <a:cs typeface="Arial"/>
                <a:sym typeface="Arial"/>
              </a:rPr>
              <a:t>Before we close, I want to emphasize the main theme: post-award success depends on communication, documentation, and proper authority.</a:t>
            </a:r>
            <a:endParaRPr/>
          </a:p>
          <a:p>
            <a:pPr indent="-298450" lvl="0" marL="457200" rtl="0" algn="l">
              <a:lnSpc>
                <a:spcPct val="100000"/>
              </a:lnSpc>
              <a:spcBef>
                <a:spcPts val="0"/>
              </a:spcBef>
              <a:spcAft>
                <a:spcPts val="0"/>
              </a:spcAft>
              <a:buSzPts val="1100"/>
              <a:buChar char="●"/>
            </a:pPr>
            <a:r>
              <a:rPr b="0" i="0" lang="en-US" sz="1100" u="none" cap="none" strike="noStrike">
                <a:solidFill>
                  <a:srgbClr val="000000"/>
                </a:solidFill>
                <a:latin typeface="Arial"/>
                <a:ea typeface="Arial"/>
                <a:cs typeface="Arial"/>
                <a:sym typeface="Arial"/>
              </a:rPr>
              <a:t>A contract is not managed effectively through informal direction. It is managed through clear requirements, active surveillance, timely issue resolution, and properly documented actions.</a:t>
            </a:r>
            <a:endParaRPr/>
          </a:p>
          <a:p>
            <a:pPr indent="-298450" lvl="0" marL="457200" rtl="0" algn="l">
              <a:lnSpc>
                <a:spcPct val="100000"/>
              </a:lnSpc>
              <a:spcBef>
                <a:spcPts val="0"/>
              </a:spcBef>
              <a:spcAft>
                <a:spcPts val="0"/>
              </a:spcAft>
              <a:buSzPts val="1100"/>
              <a:buChar char="●"/>
            </a:pPr>
            <a:br>
              <a:rPr b="0" i="0" lang="en-US" sz="1100" u="none" cap="none" strike="noStrike">
                <a:solidFill>
                  <a:srgbClr val="000000"/>
                </a:solidFill>
                <a:latin typeface="Arial"/>
                <a:ea typeface="Arial"/>
                <a:cs typeface="Arial"/>
                <a:sym typeface="Arial"/>
              </a:rPr>
            </a:br>
            <a:endParaRPr b="0" i="0" sz="1100" u="none" cap="none" strike="noStrike">
              <a:solidFill>
                <a:srgbClr val="000000"/>
              </a:solidFill>
              <a:latin typeface="Arial"/>
              <a:ea typeface="Arial"/>
              <a:cs typeface="Arial"/>
              <a:sym typeface="Arial"/>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6" name="Shape 196"/>
        <p:cNvGrpSpPr/>
        <p:nvPr/>
      </p:nvGrpSpPr>
      <p:grpSpPr>
        <a:xfrm>
          <a:off x="0" y="0"/>
          <a:ext cx="0" cy="0"/>
          <a:chOff x="0" y="0"/>
          <a:chExt cx="0" cy="0"/>
        </a:xfrm>
      </p:grpSpPr>
      <p:sp>
        <p:nvSpPr>
          <p:cNvPr id="197" name="Google Shape;197;p2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98" name="Google Shape;198;p2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 Id="rId3" Type="http://schemas.openxmlformats.org/officeDocument/2006/relationships/image" Target="../media/image1.png"/><Relationship Id="rId4" Type="http://schemas.openxmlformats.org/officeDocument/2006/relationships/image" Target="../media/image2.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 Id="rId3" Type="http://schemas.openxmlformats.org/officeDocument/2006/relationships/image" Target="../media/image1.png"/><Relationship Id="rId4" Type="http://schemas.openxmlformats.org/officeDocument/2006/relationships/image" Target="../media/image2.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5"/>
          <p:cNvSpPr/>
          <p:nvPr/>
        </p:nvSpPr>
        <p:spPr>
          <a:xfrm>
            <a:off x="-18150" y="-34575"/>
            <a:ext cx="9162300" cy="5178000"/>
          </a:xfrm>
          <a:prstGeom prst="rect">
            <a:avLst/>
          </a:prstGeom>
          <a:solidFill>
            <a:srgbClr val="999999"/>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 name="Google Shape;11;p25"/>
          <p:cNvSpPr/>
          <p:nvPr/>
        </p:nvSpPr>
        <p:spPr>
          <a:xfrm>
            <a:off x="-18150" y="1020350"/>
            <a:ext cx="3227100" cy="4131600"/>
          </a:xfrm>
          <a:prstGeom prst="rtTriangle">
            <a:avLst/>
          </a:prstGeom>
          <a:solidFill>
            <a:schemeClr val="lt1"/>
          </a:solidFill>
          <a:ln>
            <a:noFill/>
          </a:ln>
          <a:effectLst>
            <a:outerShdw blurRad="57150" rotWithShape="0" algn="bl" dir="5400000" dist="19050">
              <a:srgbClr val="000000">
                <a:alpha val="50196"/>
              </a:srgbClr>
            </a:outerShdw>
          </a:effectLst>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 name="Google Shape;12;p25"/>
          <p:cNvSpPr/>
          <p:nvPr/>
        </p:nvSpPr>
        <p:spPr>
          <a:xfrm rot="5400000">
            <a:off x="-637950" y="581925"/>
            <a:ext cx="5186400" cy="3946800"/>
          </a:xfrm>
          <a:prstGeom prst="rtTriangle">
            <a:avLst/>
          </a:prstGeom>
          <a:solidFill>
            <a:srgbClr val="F76120"/>
          </a:solidFill>
          <a:ln>
            <a:noFill/>
          </a:ln>
          <a:effectLst>
            <a:outerShdw blurRad="57150" rotWithShape="0" algn="bl" dir="5400000" dist="19050">
              <a:srgbClr val="000000">
                <a:alpha val="50196"/>
              </a:srgbClr>
            </a:outerShdw>
          </a:effectLst>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 name="Google Shape;13;p25"/>
          <p:cNvSpPr txBox="1"/>
          <p:nvPr>
            <p:ph type="ctrTitle"/>
          </p:nvPr>
        </p:nvSpPr>
        <p:spPr>
          <a:xfrm>
            <a:off x="2551602" y="1529025"/>
            <a:ext cx="6280800" cy="2052600"/>
          </a:xfrm>
          <a:prstGeom prst="rect">
            <a:avLst/>
          </a:prstGeom>
          <a:noFill/>
          <a:ln>
            <a:noFill/>
          </a:ln>
        </p:spPr>
        <p:txBody>
          <a:bodyPr anchorCtr="0" anchor="t" bIns="91425" lIns="91425" spcFirstLastPara="1" rIns="91425" wrap="square" tIns="91425">
            <a:normAutofit/>
          </a:bodyPr>
          <a:lstStyle>
            <a:lvl1pPr lvl="0" algn="r">
              <a:lnSpc>
                <a:spcPct val="100000"/>
              </a:lnSpc>
              <a:spcBef>
                <a:spcPts val="0"/>
              </a:spcBef>
              <a:spcAft>
                <a:spcPts val="0"/>
              </a:spcAft>
              <a:buClr>
                <a:schemeClr val="lt1"/>
              </a:buClr>
              <a:buSzPts val="5200"/>
              <a:buNone/>
              <a:defRPr sz="5200">
                <a:solidFill>
                  <a:schemeClr val="lt1"/>
                </a:solidFill>
              </a:defRPr>
            </a:lvl1pPr>
            <a:lvl2pPr lvl="1" algn="r">
              <a:lnSpc>
                <a:spcPct val="100000"/>
              </a:lnSpc>
              <a:spcBef>
                <a:spcPts val="0"/>
              </a:spcBef>
              <a:spcAft>
                <a:spcPts val="0"/>
              </a:spcAft>
              <a:buClr>
                <a:schemeClr val="lt1"/>
              </a:buClr>
              <a:buSzPts val="5200"/>
              <a:buNone/>
              <a:defRPr sz="5200">
                <a:solidFill>
                  <a:schemeClr val="lt1"/>
                </a:solidFill>
              </a:defRPr>
            </a:lvl2pPr>
            <a:lvl3pPr lvl="2" algn="r">
              <a:lnSpc>
                <a:spcPct val="100000"/>
              </a:lnSpc>
              <a:spcBef>
                <a:spcPts val="0"/>
              </a:spcBef>
              <a:spcAft>
                <a:spcPts val="0"/>
              </a:spcAft>
              <a:buClr>
                <a:schemeClr val="lt1"/>
              </a:buClr>
              <a:buSzPts val="5200"/>
              <a:buNone/>
              <a:defRPr sz="5200">
                <a:solidFill>
                  <a:schemeClr val="lt1"/>
                </a:solidFill>
              </a:defRPr>
            </a:lvl3pPr>
            <a:lvl4pPr lvl="3" algn="r">
              <a:lnSpc>
                <a:spcPct val="100000"/>
              </a:lnSpc>
              <a:spcBef>
                <a:spcPts val="0"/>
              </a:spcBef>
              <a:spcAft>
                <a:spcPts val="0"/>
              </a:spcAft>
              <a:buClr>
                <a:schemeClr val="lt1"/>
              </a:buClr>
              <a:buSzPts val="5200"/>
              <a:buNone/>
              <a:defRPr sz="5200">
                <a:solidFill>
                  <a:schemeClr val="lt1"/>
                </a:solidFill>
              </a:defRPr>
            </a:lvl4pPr>
            <a:lvl5pPr lvl="4" algn="r">
              <a:lnSpc>
                <a:spcPct val="100000"/>
              </a:lnSpc>
              <a:spcBef>
                <a:spcPts val="0"/>
              </a:spcBef>
              <a:spcAft>
                <a:spcPts val="0"/>
              </a:spcAft>
              <a:buClr>
                <a:schemeClr val="lt1"/>
              </a:buClr>
              <a:buSzPts val="5200"/>
              <a:buNone/>
              <a:defRPr sz="5200">
                <a:solidFill>
                  <a:schemeClr val="lt1"/>
                </a:solidFill>
              </a:defRPr>
            </a:lvl5pPr>
            <a:lvl6pPr lvl="5" algn="r">
              <a:lnSpc>
                <a:spcPct val="100000"/>
              </a:lnSpc>
              <a:spcBef>
                <a:spcPts val="0"/>
              </a:spcBef>
              <a:spcAft>
                <a:spcPts val="0"/>
              </a:spcAft>
              <a:buClr>
                <a:schemeClr val="lt1"/>
              </a:buClr>
              <a:buSzPts val="5200"/>
              <a:buNone/>
              <a:defRPr sz="5200">
                <a:solidFill>
                  <a:schemeClr val="lt1"/>
                </a:solidFill>
              </a:defRPr>
            </a:lvl6pPr>
            <a:lvl7pPr lvl="6" algn="r">
              <a:lnSpc>
                <a:spcPct val="100000"/>
              </a:lnSpc>
              <a:spcBef>
                <a:spcPts val="0"/>
              </a:spcBef>
              <a:spcAft>
                <a:spcPts val="0"/>
              </a:spcAft>
              <a:buClr>
                <a:schemeClr val="lt1"/>
              </a:buClr>
              <a:buSzPts val="5200"/>
              <a:buNone/>
              <a:defRPr sz="5200">
                <a:solidFill>
                  <a:schemeClr val="lt1"/>
                </a:solidFill>
              </a:defRPr>
            </a:lvl7pPr>
            <a:lvl8pPr lvl="7" algn="r">
              <a:lnSpc>
                <a:spcPct val="100000"/>
              </a:lnSpc>
              <a:spcBef>
                <a:spcPts val="0"/>
              </a:spcBef>
              <a:spcAft>
                <a:spcPts val="0"/>
              </a:spcAft>
              <a:buClr>
                <a:schemeClr val="lt1"/>
              </a:buClr>
              <a:buSzPts val="5200"/>
              <a:buNone/>
              <a:defRPr sz="5200">
                <a:solidFill>
                  <a:schemeClr val="lt1"/>
                </a:solidFill>
              </a:defRPr>
            </a:lvl8pPr>
            <a:lvl9pPr lvl="8" algn="r">
              <a:lnSpc>
                <a:spcPct val="100000"/>
              </a:lnSpc>
              <a:spcBef>
                <a:spcPts val="0"/>
              </a:spcBef>
              <a:spcAft>
                <a:spcPts val="0"/>
              </a:spcAft>
              <a:buClr>
                <a:schemeClr val="lt1"/>
              </a:buClr>
              <a:buSzPts val="5200"/>
              <a:buNone/>
              <a:defRPr sz="5200">
                <a:solidFill>
                  <a:schemeClr val="lt1"/>
                </a:solidFill>
              </a:defRPr>
            </a:lvl9pPr>
          </a:lstStyle>
          <a:p/>
        </p:txBody>
      </p:sp>
      <p:sp>
        <p:nvSpPr>
          <p:cNvPr id="14" name="Google Shape;14;p25"/>
          <p:cNvSpPr txBox="1"/>
          <p:nvPr>
            <p:ph idx="1" type="subTitle"/>
          </p:nvPr>
        </p:nvSpPr>
        <p:spPr>
          <a:xfrm>
            <a:off x="3208950" y="3618575"/>
            <a:ext cx="5623500" cy="792600"/>
          </a:xfrm>
          <a:prstGeom prst="rect">
            <a:avLst/>
          </a:prstGeom>
          <a:noFill/>
          <a:ln>
            <a:noFill/>
          </a:ln>
        </p:spPr>
        <p:txBody>
          <a:bodyPr anchorCtr="0" anchor="t" bIns="91425" lIns="91425" spcFirstLastPara="1" rIns="91425" wrap="square" tIns="91425">
            <a:normAutofit/>
          </a:bodyPr>
          <a:lstStyle>
            <a:lvl1pPr lvl="0" algn="r">
              <a:lnSpc>
                <a:spcPct val="100000"/>
              </a:lnSpc>
              <a:spcBef>
                <a:spcPts val="0"/>
              </a:spcBef>
              <a:spcAft>
                <a:spcPts val="0"/>
              </a:spcAft>
              <a:buClr>
                <a:schemeClr val="lt1"/>
              </a:buClr>
              <a:buSzPts val="2800"/>
              <a:buNone/>
              <a:defRPr sz="2800">
                <a:solidFill>
                  <a:schemeClr val="lt1"/>
                </a:solidFill>
              </a:defRPr>
            </a:lvl1pPr>
            <a:lvl2pPr lvl="1" algn="r">
              <a:lnSpc>
                <a:spcPct val="100000"/>
              </a:lnSpc>
              <a:spcBef>
                <a:spcPts val="0"/>
              </a:spcBef>
              <a:spcAft>
                <a:spcPts val="0"/>
              </a:spcAft>
              <a:buClr>
                <a:schemeClr val="lt1"/>
              </a:buClr>
              <a:buSzPts val="2800"/>
              <a:buNone/>
              <a:defRPr sz="2800">
                <a:solidFill>
                  <a:schemeClr val="lt1"/>
                </a:solidFill>
              </a:defRPr>
            </a:lvl2pPr>
            <a:lvl3pPr lvl="2" algn="r">
              <a:lnSpc>
                <a:spcPct val="100000"/>
              </a:lnSpc>
              <a:spcBef>
                <a:spcPts val="0"/>
              </a:spcBef>
              <a:spcAft>
                <a:spcPts val="0"/>
              </a:spcAft>
              <a:buClr>
                <a:schemeClr val="lt1"/>
              </a:buClr>
              <a:buSzPts val="2800"/>
              <a:buNone/>
              <a:defRPr sz="2800">
                <a:solidFill>
                  <a:schemeClr val="lt1"/>
                </a:solidFill>
              </a:defRPr>
            </a:lvl3pPr>
            <a:lvl4pPr lvl="3" algn="r">
              <a:lnSpc>
                <a:spcPct val="100000"/>
              </a:lnSpc>
              <a:spcBef>
                <a:spcPts val="0"/>
              </a:spcBef>
              <a:spcAft>
                <a:spcPts val="0"/>
              </a:spcAft>
              <a:buClr>
                <a:schemeClr val="lt1"/>
              </a:buClr>
              <a:buSzPts val="2800"/>
              <a:buNone/>
              <a:defRPr sz="2800">
                <a:solidFill>
                  <a:schemeClr val="lt1"/>
                </a:solidFill>
              </a:defRPr>
            </a:lvl4pPr>
            <a:lvl5pPr lvl="4" algn="r">
              <a:lnSpc>
                <a:spcPct val="100000"/>
              </a:lnSpc>
              <a:spcBef>
                <a:spcPts val="0"/>
              </a:spcBef>
              <a:spcAft>
                <a:spcPts val="0"/>
              </a:spcAft>
              <a:buClr>
                <a:schemeClr val="lt1"/>
              </a:buClr>
              <a:buSzPts val="2800"/>
              <a:buNone/>
              <a:defRPr sz="2800">
                <a:solidFill>
                  <a:schemeClr val="lt1"/>
                </a:solidFill>
              </a:defRPr>
            </a:lvl5pPr>
            <a:lvl6pPr lvl="5" algn="r">
              <a:lnSpc>
                <a:spcPct val="100000"/>
              </a:lnSpc>
              <a:spcBef>
                <a:spcPts val="0"/>
              </a:spcBef>
              <a:spcAft>
                <a:spcPts val="0"/>
              </a:spcAft>
              <a:buClr>
                <a:schemeClr val="lt1"/>
              </a:buClr>
              <a:buSzPts val="2800"/>
              <a:buNone/>
              <a:defRPr sz="2800">
                <a:solidFill>
                  <a:schemeClr val="lt1"/>
                </a:solidFill>
              </a:defRPr>
            </a:lvl6pPr>
            <a:lvl7pPr lvl="6" algn="r">
              <a:lnSpc>
                <a:spcPct val="100000"/>
              </a:lnSpc>
              <a:spcBef>
                <a:spcPts val="0"/>
              </a:spcBef>
              <a:spcAft>
                <a:spcPts val="0"/>
              </a:spcAft>
              <a:buClr>
                <a:schemeClr val="lt1"/>
              </a:buClr>
              <a:buSzPts val="2800"/>
              <a:buNone/>
              <a:defRPr sz="2800">
                <a:solidFill>
                  <a:schemeClr val="lt1"/>
                </a:solidFill>
              </a:defRPr>
            </a:lvl7pPr>
            <a:lvl8pPr lvl="7" algn="r">
              <a:lnSpc>
                <a:spcPct val="100000"/>
              </a:lnSpc>
              <a:spcBef>
                <a:spcPts val="0"/>
              </a:spcBef>
              <a:spcAft>
                <a:spcPts val="0"/>
              </a:spcAft>
              <a:buClr>
                <a:schemeClr val="lt1"/>
              </a:buClr>
              <a:buSzPts val="2800"/>
              <a:buNone/>
              <a:defRPr sz="2800">
                <a:solidFill>
                  <a:schemeClr val="lt1"/>
                </a:solidFill>
              </a:defRPr>
            </a:lvl8pPr>
            <a:lvl9pPr lvl="8" algn="r">
              <a:lnSpc>
                <a:spcPct val="100000"/>
              </a:lnSpc>
              <a:spcBef>
                <a:spcPts val="0"/>
              </a:spcBef>
              <a:spcAft>
                <a:spcPts val="0"/>
              </a:spcAft>
              <a:buClr>
                <a:schemeClr val="lt1"/>
              </a:buClr>
              <a:buSzPts val="2800"/>
              <a:buNone/>
              <a:defRPr sz="2800">
                <a:solidFill>
                  <a:schemeClr val="lt1"/>
                </a:solidFill>
              </a:defRPr>
            </a:lvl9pPr>
          </a:lstStyle>
          <a:p/>
        </p:txBody>
      </p:sp>
      <p:grpSp>
        <p:nvGrpSpPr>
          <p:cNvPr id="15" name="Google Shape;15;p25"/>
          <p:cNvGrpSpPr/>
          <p:nvPr/>
        </p:nvGrpSpPr>
        <p:grpSpPr>
          <a:xfrm>
            <a:off x="-16650" y="-37134"/>
            <a:ext cx="9160500" cy="1036500"/>
            <a:chOff x="-16650" y="-37134"/>
            <a:chExt cx="9160500" cy="1036500"/>
          </a:xfrm>
        </p:grpSpPr>
        <p:sp>
          <p:nvSpPr>
            <p:cNvPr id="16" name="Google Shape;16;p25"/>
            <p:cNvSpPr/>
            <p:nvPr/>
          </p:nvSpPr>
          <p:spPr>
            <a:xfrm>
              <a:off x="-16650" y="-37134"/>
              <a:ext cx="9160500" cy="1036500"/>
            </a:xfrm>
            <a:prstGeom prst="rect">
              <a:avLst/>
            </a:prstGeom>
            <a:solidFill>
              <a:srgbClr val="FFFFFF"/>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17" name="Google Shape;17;p25" title="GSA Star Mark 250 2026 Logo STARMARK SIGNATURE_300dpi.png"/>
            <p:cNvPicPr preferRelativeResize="0"/>
            <p:nvPr/>
          </p:nvPicPr>
          <p:blipFill rotWithShape="1">
            <a:blip r:embed="rId2">
              <a:alphaModFix/>
            </a:blip>
            <a:srcRect b="0" l="29478" r="0" t="0"/>
            <a:stretch/>
          </p:blipFill>
          <p:spPr>
            <a:xfrm>
              <a:off x="1067874" y="174191"/>
              <a:ext cx="1483725" cy="613825"/>
            </a:xfrm>
            <a:prstGeom prst="rect">
              <a:avLst/>
            </a:prstGeom>
            <a:noFill/>
            <a:ln>
              <a:noFill/>
            </a:ln>
          </p:spPr>
        </p:pic>
        <p:pic>
          <p:nvPicPr>
            <p:cNvPr id="18" name="Google Shape;18;p25" title="gsa-seal.png"/>
            <p:cNvPicPr preferRelativeResize="0"/>
            <p:nvPr/>
          </p:nvPicPr>
          <p:blipFill rotWithShape="1">
            <a:blip r:embed="rId3">
              <a:alphaModFix/>
            </a:blip>
            <a:srcRect b="0" l="0" r="0" t="0"/>
            <a:stretch/>
          </p:blipFill>
          <p:spPr>
            <a:xfrm>
              <a:off x="480150" y="207516"/>
              <a:ext cx="548700" cy="548722"/>
            </a:xfrm>
            <a:prstGeom prst="rect">
              <a:avLst/>
            </a:prstGeom>
            <a:noFill/>
            <a:ln>
              <a:noFill/>
            </a:ln>
          </p:spPr>
        </p:pic>
      </p:grpSp>
      <p:sp>
        <p:nvSpPr>
          <p:cNvPr id="19" name="Google Shape;19;p25"/>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0" name="Shape 20"/>
        <p:cNvGrpSpPr/>
        <p:nvPr/>
      </p:nvGrpSpPr>
      <p:grpSpPr>
        <a:xfrm>
          <a:off x="0" y="0"/>
          <a:ext cx="0" cy="0"/>
          <a:chOff x="0" y="0"/>
          <a:chExt cx="0" cy="0"/>
        </a:xfrm>
      </p:grpSpPr>
      <p:pic>
        <p:nvPicPr>
          <p:cNvPr id="21" name="Google Shape;21;p26" title="FY27 ATRW-4-FAST 26 April Header &amp; Signature 600x155.png"/>
          <p:cNvPicPr preferRelativeResize="0"/>
          <p:nvPr/>
        </p:nvPicPr>
        <p:blipFill rotWithShape="1">
          <a:blip r:embed="rId2">
            <a:alphaModFix/>
          </a:blip>
          <a:srcRect b="0" l="0" r="0" t="0"/>
          <a:stretch/>
        </p:blipFill>
        <p:spPr>
          <a:xfrm>
            <a:off x="0" y="-34225"/>
            <a:ext cx="9144000" cy="5177725"/>
          </a:xfrm>
          <a:prstGeom prst="rect">
            <a:avLst/>
          </a:prstGeom>
          <a:noFill/>
          <a:ln>
            <a:noFill/>
          </a:ln>
        </p:spPr>
      </p:pic>
      <p:sp>
        <p:nvSpPr>
          <p:cNvPr id="22" name="Google Shape;22;p26"/>
          <p:cNvSpPr txBox="1"/>
          <p:nvPr>
            <p:ph type="title"/>
          </p:nvPr>
        </p:nvSpPr>
        <p:spPr>
          <a:xfrm>
            <a:off x="311700" y="2150850"/>
            <a:ext cx="8520600" cy="841800"/>
          </a:xfrm>
          <a:prstGeom prst="rect">
            <a:avLst/>
          </a:prstGeom>
          <a:noFill/>
          <a:ln>
            <a:noFill/>
          </a:ln>
        </p:spPr>
        <p:txBody>
          <a:bodyPr anchorCtr="0" anchor="ctr" bIns="91425" lIns="91425" spcFirstLastPara="1" rIns="91425" wrap="square" tIns="91425">
            <a:normAutofit/>
          </a:bodyPr>
          <a:lstStyle>
            <a:lvl1pPr lvl="0" algn="ctr">
              <a:lnSpc>
                <a:spcPct val="100000"/>
              </a:lnSpc>
              <a:spcBef>
                <a:spcPts val="0"/>
              </a:spcBef>
              <a:spcAft>
                <a:spcPts val="0"/>
              </a:spcAft>
              <a:buClr>
                <a:schemeClr val="lt1"/>
              </a:buClr>
              <a:buSzPts val="3600"/>
              <a:buNone/>
              <a:defRPr sz="3599">
                <a:solidFill>
                  <a:schemeClr val="lt1"/>
                </a:solidFill>
              </a:defRPr>
            </a:lvl1pPr>
            <a:lvl2pPr lvl="1" algn="ctr">
              <a:lnSpc>
                <a:spcPct val="100000"/>
              </a:lnSpc>
              <a:spcBef>
                <a:spcPts val="0"/>
              </a:spcBef>
              <a:spcAft>
                <a:spcPts val="0"/>
              </a:spcAft>
              <a:buSzPts val="3600"/>
              <a:buNone/>
              <a:defRPr sz="3599"/>
            </a:lvl2pPr>
            <a:lvl3pPr lvl="2" algn="ctr">
              <a:lnSpc>
                <a:spcPct val="100000"/>
              </a:lnSpc>
              <a:spcBef>
                <a:spcPts val="0"/>
              </a:spcBef>
              <a:spcAft>
                <a:spcPts val="0"/>
              </a:spcAft>
              <a:buSzPts val="3600"/>
              <a:buNone/>
              <a:defRPr sz="3599"/>
            </a:lvl3pPr>
            <a:lvl4pPr lvl="3" algn="ctr">
              <a:lnSpc>
                <a:spcPct val="100000"/>
              </a:lnSpc>
              <a:spcBef>
                <a:spcPts val="0"/>
              </a:spcBef>
              <a:spcAft>
                <a:spcPts val="0"/>
              </a:spcAft>
              <a:buSzPts val="3600"/>
              <a:buNone/>
              <a:defRPr sz="3599"/>
            </a:lvl4pPr>
            <a:lvl5pPr lvl="4" algn="ctr">
              <a:lnSpc>
                <a:spcPct val="100000"/>
              </a:lnSpc>
              <a:spcBef>
                <a:spcPts val="0"/>
              </a:spcBef>
              <a:spcAft>
                <a:spcPts val="0"/>
              </a:spcAft>
              <a:buSzPts val="3600"/>
              <a:buNone/>
              <a:defRPr sz="3599"/>
            </a:lvl5pPr>
            <a:lvl6pPr lvl="5" algn="ctr">
              <a:lnSpc>
                <a:spcPct val="100000"/>
              </a:lnSpc>
              <a:spcBef>
                <a:spcPts val="0"/>
              </a:spcBef>
              <a:spcAft>
                <a:spcPts val="0"/>
              </a:spcAft>
              <a:buSzPts val="3600"/>
              <a:buNone/>
              <a:defRPr sz="3599"/>
            </a:lvl6pPr>
            <a:lvl7pPr lvl="6" algn="ctr">
              <a:lnSpc>
                <a:spcPct val="100000"/>
              </a:lnSpc>
              <a:spcBef>
                <a:spcPts val="0"/>
              </a:spcBef>
              <a:spcAft>
                <a:spcPts val="0"/>
              </a:spcAft>
              <a:buSzPts val="3600"/>
              <a:buNone/>
              <a:defRPr sz="3599"/>
            </a:lvl7pPr>
            <a:lvl8pPr lvl="7" algn="ctr">
              <a:lnSpc>
                <a:spcPct val="100000"/>
              </a:lnSpc>
              <a:spcBef>
                <a:spcPts val="0"/>
              </a:spcBef>
              <a:spcAft>
                <a:spcPts val="0"/>
              </a:spcAft>
              <a:buSzPts val="3600"/>
              <a:buNone/>
              <a:defRPr sz="3599"/>
            </a:lvl8pPr>
            <a:lvl9pPr lvl="8" algn="ctr">
              <a:lnSpc>
                <a:spcPct val="100000"/>
              </a:lnSpc>
              <a:spcBef>
                <a:spcPts val="0"/>
              </a:spcBef>
              <a:spcAft>
                <a:spcPts val="0"/>
              </a:spcAft>
              <a:buSzPts val="3600"/>
              <a:buNone/>
              <a:defRPr sz="3599"/>
            </a:lvl9pPr>
          </a:lstStyle>
          <a:p/>
        </p:txBody>
      </p:sp>
      <p:sp>
        <p:nvSpPr>
          <p:cNvPr id="23" name="Google Shape;23;p26"/>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grpSp>
        <p:nvGrpSpPr>
          <p:cNvPr id="24" name="Google Shape;24;p26"/>
          <p:cNvGrpSpPr/>
          <p:nvPr/>
        </p:nvGrpSpPr>
        <p:grpSpPr>
          <a:xfrm>
            <a:off x="-16650" y="-37134"/>
            <a:ext cx="9160500" cy="1036500"/>
            <a:chOff x="-16650" y="-37134"/>
            <a:chExt cx="9160500" cy="1036500"/>
          </a:xfrm>
        </p:grpSpPr>
        <p:sp>
          <p:nvSpPr>
            <p:cNvPr id="25" name="Google Shape;25;p26"/>
            <p:cNvSpPr/>
            <p:nvPr/>
          </p:nvSpPr>
          <p:spPr>
            <a:xfrm>
              <a:off x="-16650" y="-37134"/>
              <a:ext cx="9160500" cy="1036500"/>
            </a:xfrm>
            <a:prstGeom prst="rect">
              <a:avLst/>
            </a:prstGeom>
            <a:solidFill>
              <a:srgbClr val="FFFFFF"/>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799"/>
                <a:buFont typeface="Arial"/>
                <a:buNone/>
              </a:pPr>
              <a:r>
                <a:t/>
              </a:r>
              <a:endParaRPr b="0" i="0" sz="1799" u="none" cap="none" strike="noStrike">
                <a:solidFill>
                  <a:srgbClr val="000000"/>
                </a:solidFill>
                <a:latin typeface="Arial"/>
                <a:ea typeface="Arial"/>
                <a:cs typeface="Arial"/>
                <a:sym typeface="Arial"/>
              </a:endParaRPr>
            </a:p>
          </p:txBody>
        </p:sp>
        <p:pic>
          <p:nvPicPr>
            <p:cNvPr id="26" name="Google Shape;26;p26" title="GSA Star Mark 250 2026 Logo STARMARK SIGNATURE_300dpi.png"/>
            <p:cNvPicPr preferRelativeResize="0"/>
            <p:nvPr/>
          </p:nvPicPr>
          <p:blipFill rotWithShape="1">
            <a:blip r:embed="rId3">
              <a:alphaModFix/>
            </a:blip>
            <a:srcRect b="0" l="29478" r="0" t="0"/>
            <a:stretch/>
          </p:blipFill>
          <p:spPr>
            <a:xfrm>
              <a:off x="1067874" y="174191"/>
              <a:ext cx="1483725" cy="613825"/>
            </a:xfrm>
            <a:prstGeom prst="rect">
              <a:avLst/>
            </a:prstGeom>
            <a:noFill/>
            <a:ln>
              <a:noFill/>
            </a:ln>
          </p:spPr>
        </p:pic>
        <p:pic>
          <p:nvPicPr>
            <p:cNvPr id="27" name="Google Shape;27;p26" title="gsa-seal.png"/>
            <p:cNvPicPr preferRelativeResize="0"/>
            <p:nvPr/>
          </p:nvPicPr>
          <p:blipFill rotWithShape="1">
            <a:blip r:embed="rId4">
              <a:alphaModFix/>
            </a:blip>
            <a:srcRect b="0" l="0" r="0" t="0"/>
            <a:stretch/>
          </p:blipFill>
          <p:spPr>
            <a:xfrm>
              <a:off x="480150" y="207516"/>
              <a:ext cx="548700" cy="548722"/>
            </a:xfrm>
            <a:prstGeom prst="rect">
              <a:avLst/>
            </a:prstGeom>
            <a:noFill/>
            <a:ln>
              <a:noFill/>
            </a:ln>
          </p:spPr>
        </p:pic>
      </p:gr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Speaker" type="titleOnly">
  <p:cSld name="TITLE_ONLY">
    <p:spTree>
      <p:nvGrpSpPr>
        <p:cNvPr id="28" name="Shape 28"/>
        <p:cNvGrpSpPr/>
        <p:nvPr/>
      </p:nvGrpSpPr>
      <p:grpSpPr>
        <a:xfrm>
          <a:off x="0" y="0"/>
          <a:ext cx="0" cy="0"/>
          <a:chOff x="0" y="0"/>
          <a:chExt cx="0" cy="0"/>
        </a:xfrm>
      </p:grpSpPr>
      <p:pic>
        <p:nvPicPr>
          <p:cNvPr id="29" name="Google Shape;29;p27" title="FY27 ATRW-5-FAST 26 April Header &amp; Signature 600x155.png"/>
          <p:cNvPicPr preferRelativeResize="0"/>
          <p:nvPr/>
        </p:nvPicPr>
        <p:blipFill rotWithShape="1">
          <a:blip r:embed="rId2">
            <a:alphaModFix/>
          </a:blip>
          <a:srcRect b="0" l="0" r="0" t="0"/>
          <a:stretch/>
        </p:blipFill>
        <p:spPr>
          <a:xfrm>
            <a:off x="0" y="0"/>
            <a:ext cx="9144000" cy="5143500"/>
          </a:xfrm>
          <a:prstGeom prst="rect">
            <a:avLst/>
          </a:prstGeom>
          <a:noFill/>
          <a:ln>
            <a:noFill/>
          </a:ln>
        </p:spPr>
      </p:pic>
      <p:sp>
        <p:nvSpPr>
          <p:cNvPr id="30" name="Google Shape;30;p27"/>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grpSp>
        <p:nvGrpSpPr>
          <p:cNvPr id="31" name="Google Shape;31;p27"/>
          <p:cNvGrpSpPr/>
          <p:nvPr/>
        </p:nvGrpSpPr>
        <p:grpSpPr>
          <a:xfrm>
            <a:off x="3511607" y="1233605"/>
            <a:ext cx="2120768" cy="2120768"/>
            <a:chOff x="3059125" y="889175"/>
            <a:chExt cx="2743200" cy="2743200"/>
          </a:xfrm>
        </p:grpSpPr>
        <p:sp>
          <p:nvSpPr>
            <p:cNvPr id="32" name="Google Shape;32;p27"/>
            <p:cNvSpPr/>
            <p:nvPr/>
          </p:nvSpPr>
          <p:spPr>
            <a:xfrm>
              <a:off x="3059125" y="889175"/>
              <a:ext cx="2743200" cy="2743200"/>
            </a:xfrm>
            <a:prstGeom prst="rect">
              <a:avLst/>
            </a:prstGeom>
            <a:solidFill>
              <a:srgbClr val="E69138"/>
            </a:solidFill>
            <a:ln>
              <a:noFill/>
            </a:ln>
          </p:spPr>
          <p:txBody>
            <a:bodyPr anchorCtr="0" anchor="ctr" bIns="70675" lIns="70675" spcFirstLastPara="1" rIns="70675" wrap="square" tIns="70675">
              <a:noAutofit/>
            </a:bodyPr>
            <a:lstStyle/>
            <a:p>
              <a:pPr indent="0" lvl="0" marL="0" marR="0" rtl="0" algn="ctr">
                <a:lnSpc>
                  <a:spcPct val="100000"/>
                </a:lnSpc>
                <a:spcBef>
                  <a:spcPts val="0"/>
                </a:spcBef>
                <a:spcAft>
                  <a:spcPts val="0"/>
                </a:spcAft>
                <a:buClr>
                  <a:srgbClr val="000000"/>
                </a:buClr>
                <a:buSzPts val="1082"/>
                <a:buFont typeface="Arial"/>
                <a:buNone/>
              </a:pPr>
              <a:r>
                <a:t/>
              </a:r>
              <a:endParaRPr b="0" i="0" sz="1082" u="none" cap="none" strike="noStrike">
                <a:solidFill>
                  <a:srgbClr val="000000"/>
                </a:solidFill>
                <a:latin typeface="Arial"/>
                <a:ea typeface="Arial"/>
                <a:cs typeface="Arial"/>
                <a:sym typeface="Arial"/>
              </a:endParaRPr>
            </a:p>
          </p:txBody>
        </p:sp>
        <p:sp>
          <p:nvSpPr>
            <p:cNvPr id="33" name="Google Shape;33;p27"/>
            <p:cNvSpPr/>
            <p:nvPr/>
          </p:nvSpPr>
          <p:spPr>
            <a:xfrm>
              <a:off x="3140125" y="992375"/>
              <a:ext cx="2581200" cy="2536800"/>
            </a:xfrm>
            <a:prstGeom prst="rect">
              <a:avLst/>
            </a:prstGeom>
            <a:solidFill>
              <a:srgbClr val="B7B7B7"/>
            </a:solidFill>
            <a:ln>
              <a:noFill/>
            </a:ln>
          </p:spPr>
          <p:txBody>
            <a:bodyPr anchorCtr="0" anchor="ctr" bIns="70675" lIns="70675" spcFirstLastPara="1" rIns="70675" wrap="square" tIns="70675">
              <a:noAutofit/>
            </a:bodyPr>
            <a:lstStyle/>
            <a:p>
              <a:pPr indent="0" lvl="0" marL="0" marR="0" rtl="0" algn="ctr">
                <a:lnSpc>
                  <a:spcPct val="100000"/>
                </a:lnSpc>
                <a:spcBef>
                  <a:spcPts val="0"/>
                </a:spcBef>
                <a:spcAft>
                  <a:spcPts val="0"/>
                </a:spcAft>
                <a:buClr>
                  <a:srgbClr val="000000"/>
                </a:buClr>
                <a:buSzPts val="1082"/>
                <a:buFont typeface="Arial"/>
                <a:buNone/>
              </a:pPr>
              <a:r>
                <a:t/>
              </a:r>
              <a:endParaRPr b="0" i="0" sz="1082" u="none" cap="none" strike="noStrike">
                <a:solidFill>
                  <a:srgbClr val="000000"/>
                </a:solidFill>
                <a:latin typeface="Arial"/>
                <a:ea typeface="Arial"/>
                <a:cs typeface="Arial"/>
                <a:sym typeface="Arial"/>
              </a:endParaRPr>
            </a:p>
          </p:txBody>
        </p:sp>
      </p:grpSp>
      <p:grpSp>
        <p:nvGrpSpPr>
          <p:cNvPr id="34" name="Google Shape;34;p27"/>
          <p:cNvGrpSpPr/>
          <p:nvPr/>
        </p:nvGrpSpPr>
        <p:grpSpPr>
          <a:xfrm>
            <a:off x="-16650" y="-37134"/>
            <a:ext cx="9160500" cy="1036500"/>
            <a:chOff x="-16650" y="-37134"/>
            <a:chExt cx="9160500" cy="1036500"/>
          </a:xfrm>
        </p:grpSpPr>
        <p:sp>
          <p:nvSpPr>
            <p:cNvPr id="35" name="Google Shape;35;p27"/>
            <p:cNvSpPr/>
            <p:nvPr/>
          </p:nvSpPr>
          <p:spPr>
            <a:xfrm>
              <a:off x="-16650" y="-37134"/>
              <a:ext cx="9160500" cy="1036500"/>
            </a:xfrm>
            <a:prstGeom prst="rect">
              <a:avLst/>
            </a:prstGeom>
            <a:solidFill>
              <a:srgbClr val="FFFFFF"/>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36" name="Google Shape;36;p27" title="GSA Star Mark 250 2026 Logo STARMARK SIGNATURE_300dpi.png"/>
            <p:cNvPicPr preferRelativeResize="0"/>
            <p:nvPr/>
          </p:nvPicPr>
          <p:blipFill rotWithShape="1">
            <a:blip r:embed="rId3">
              <a:alphaModFix/>
            </a:blip>
            <a:srcRect b="0" l="29478" r="0" t="0"/>
            <a:stretch/>
          </p:blipFill>
          <p:spPr>
            <a:xfrm>
              <a:off x="1067874" y="174191"/>
              <a:ext cx="1483725" cy="613825"/>
            </a:xfrm>
            <a:prstGeom prst="rect">
              <a:avLst/>
            </a:prstGeom>
            <a:noFill/>
            <a:ln>
              <a:noFill/>
            </a:ln>
          </p:spPr>
        </p:pic>
        <p:pic>
          <p:nvPicPr>
            <p:cNvPr id="37" name="Google Shape;37;p27" title="gsa-seal.png"/>
            <p:cNvPicPr preferRelativeResize="0"/>
            <p:nvPr/>
          </p:nvPicPr>
          <p:blipFill rotWithShape="1">
            <a:blip r:embed="rId4">
              <a:alphaModFix/>
            </a:blip>
            <a:srcRect b="0" l="0" r="0" t="0"/>
            <a:stretch/>
          </p:blipFill>
          <p:spPr>
            <a:xfrm>
              <a:off x="480150" y="207516"/>
              <a:ext cx="548700" cy="548722"/>
            </a:xfrm>
            <a:prstGeom prst="rect">
              <a:avLst/>
            </a:prstGeom>
            <a:noFill/>
            <a:ln>
              <a:noFill/>
            </a:ln>
          </p:spPr>
        </p:pic>
      </p:gr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1">
  <p:cSld name="BLANK_1">
    <p:spTree>
      <p:nvGrpSpPr>
        <p:cNvPr id="38" name="Shape 38"/>
        <p:cNvGrpSpPr/>
        <p:nvPr/>
      </p:nvGrpSpPr>
      <p:grpSpPr>
        <a:xfrm>
          <a:off x="0" y="0"/>
          <a:ext cx="0" cy="0"/>
          <a:chOff x="0" y="0"/>
          <a:chExt cx="0" cy="0"/>
        </a:xfrm>
      </p:grpSpPr>
      <p:sp>
        <p:nvSpPr>
          <p:cNvPr id="39" name="Google Shape;39;p28"/>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pic>
        <p:nvPicPr>
          <p:cNvPr id="40" name="Google Shape;40;p28" title="gsa-seal.png"/>
          <p:cNvPicPr preferRelativeResize="0"/>
          <p:nvPr/>
        </p:nvPicPr>
        <p:blipFill rotWithShape="1">
          <a:blip r:embed="rId2">
            <a:alphaModFix/>
          </a:blip>
          <a:srcRect b="0" l="0" r="0" t="0"/>
          <a:stretch/>
        </p:blipFill>
        <p:spPr>
          <a:xfrm>
            <a:off x="4013551" y="1925525"/>
            <a:ext cx="1238875" cy="1238875"/>
          </a:xfrm>
          <a:prstGeom prst="rect">
            <a:avLst/>
          </a:prstGeom>
          <a:noFill/>
          <a:ln>
            <a:noFill/>
          </a:ln>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24"/>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9pPr>
          </a:lstStyle>
          <a:p/>
        </p:txBody>
      </p:sp>
      <p:sp>
        <p:nvSpPr>
          <p:cNvPr id="7" name="Google Shape;7;p24"/>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marR="0" rtl="0" algn="l">
              <a:lnSpc>
                <a:spcPct val="115000"/>
              </a:lnSpc>
              <a:spcBef>
                <a:spcPts val="0"/>
              </a:spcBef>
              <a:spcAft>
                <a:spcPts val="0"/>
              </a:spcAft>
              <a:buClr>
                <a:schemeClr val="dk2"/>
              </a:buClr>
              <a:buSzPts val="1800"/>
              <a:buFont typeface="Arial"/>
              <a:buChar char="●"/>
              <a:defRPr b="0" i="0" sz="1800" u="none" cap="none" strike="noStrike">
                <a:solidFill>
                  <a:schemeClr val="dk2"/>
                </a:solidFill>
                <a:latin typeface="Arial"/>
                <a:ea typeface="Arial"/>
                <a:cs typeface="Arial"/>
                <a:sym typeface="Arial"/>
              </a:defRPr>
            </a:lvl1pPr>
            <a:lvl2pPr indent="-317500" lvl="1" marL="9144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2pPr>
            <a:lvl3pPr indent="-317500" lvl="2" marL="13716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3pPr>
            <a:lvl4pPr indent="-317500" lvl="3" marL="18288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4pPr>
            <a:lvl5pPr indent="-317500" lvl="4" marL="22860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5pPr>
            <a:lvl6pPr indent="-317500" lvl="5" marL="27432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6pPr>
            <a:lvl7pPr indent="-317500" lvl="6" marL="32004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7pPr>
            <a:lvl8pPr indent="-317500" lvl="7" marL="36576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8pPr>
            <a:lvl9pPr indent="-317500" lvl="8" marL="41148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9pPr>
          </a:lstStyle>
          <a:p/>
        </p:txBody>
      </p:sp>
      <p:sp>
        <p:nvSpPr>
          <p:cNvPr id="8" name="Google Shape;8;p24"/>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r>
              <a:rPr lang="en-US"/>
              <a:t>1</a:t>
            </a:r>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4.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xml"/><Relationship Id="rId3" Type="http://schemas.openxmlformats.org/officeDocument/2006/relationships/image" Target="../media/image6.jp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3.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 name="Shape 44"/>
        <p:cNvGrpSpPr/>
        <p:nvPr/>
      </p:nvGrpSpPr>
      <p:grpSpPr>
        <a:xfrm>
          <a:off x="0" y="0"/>
          <a:ext cx="0" cy="0"/>
          <a:chOff x="0" y="0"/>
          <a:chExt cx="0" cy="0"/>
        </a:xfrm>
      </p:grpSpPr>
      <p:sp>
        <p:nvSpPr>
          <p:cNvPr id="45" name="Google Shape;45;p1"/>
          <p:cNvSpPr txBox="1"/>
          <p:nvPr>
            <p:ph type="ctrTitle"/>
          </p:nvPr>
        </p:nvSpPr>
        <p:spPr>
          <a:xfrm>
            <a:off x="2551602" y="1529025"/>
            <a:ext cx="6280800" cy="2052600"/>
          </a:xfrm>
          <a:prstGeom prst="rect">
            <a:avLst/>
          </a:prstGeom>
          <a:noFill/>
          <a:ln>
            <a:noFill/>
          </a:ln>
        </p:spPr>
        <p:txBody>
          <a:bodyPr anchorCtr="0" anchor="t" bIns="91425" lIns="91425" spcFirstLastPara="1" rIns="91425" wrap="square" tIns="91425">
            <a:normAutofit/>
          </a:bodyPr>
          <a:lstStyle/>
          <a:p>
            <a:pPr indent="0" lvl="0" marL="0" rtl="0" algn="r">
              <a:lnSpc>
                <a:spcPct val="100000"/>
              </a:lnSpc>
              <a:spcBef>
                <a:spcPts val="0"/>
              </a:spcBef>
              <a:spcAft>
                <a:spcPts val="0"/>
              </a:spcAft>
              <a:buSzPts val="5200"/>
              <a:buNone/>
            </a:pPr>
            <a:r>
              <a:rPr lang="en-US" sz="2800"/>
              <a:t>Post-Award Playbook: Performance, Modifications, and Accountability</a:t>
            </a:r>
            <a:endParaRPr sz="2800"/>
          </a:p>
        </p:txBody>
      </p:sp>
      <p:sp>
        <p:nvSpPr>
          <p:cNvPr id="46" name="Google Shape;46;p1"/>
          <p:cNvSpPr txBox="1"/>
          <p:nvPr>
            <p:ph idx="1" type="subTitle"/>
          </p:nvPr>
        </p:nvSpPr>
        <p:spPr>
          <a:xfrm>
            <a:off x="3208950" y="3618575"/>
            <a:ext cx="5623500" cy="792600"/>
          </a:xfrm>
          <a:prstGeom prst="rect">
            <a:avLst/>
          </a:prstGeom>
          <a:noFill/>
          <a:ln>
            <a:noFill/>
          </a:ln>
        </p:spPr>
        <p:txBody>
          <a:bodyPr anchorCtr="0" anchor="t" bIns="91425" lIns="91425" spcFirstLastPara="1" rIns="91425" wrap="square" tIns="91425">
            <a:normAutofit fontScale="85000" lnSpcReduction="20000"/>
          </a:bodyPr>
          <a:lstStyle/>
          <a:p>
            <a:pPr indent="0" lvl="0" marL="0" rtl="0" algn="r">
              <a:lnSpc>
                <a:spcPct val="100000"/>
              </a:lnSpc>
              <a:spcBef>
                <a:spcPts val="0"/>
              </a:spcBef>
              <a:spcAft>
                <a:spcPts val="0"/>
              </a:spcAft>
              <a:buSzPct val="117647"/>
              <a:buNone/>
            </a:pPr>
            <a:r>
              <a:rPr lang="en-US"/>
              <a:t>Acquisition Training for the Real World October 26, 2026</a:t>
            </a:r>
            <a:endParaRPr/>
          </a:p>
        </p:txBody>
      </p:sp>
      <p:pic>
        <p:nvPicPr>
          <p:cNvPr descr="This is an image of a speaker icon." id="47" name="Google Shape;47;p1"/>
          <p:cNvPicPr preferRelativeResize="0"/>
          <p:nvPr/>
        </p:nvPicPr>
        <p:blipFill rotWithShape="1">
          <a:blip r:embed="rId3">
            <a:alphaModFix/>
          </a:blip>
          <a:srcRect b="0" l="0" r="0" t="0"/>
          <a:stretch/>
        </p:blipFill>
        <p:spPr>
          <a:xfrm>
            <a:off x="4368800" y="2368550"/>
            <a:ext cx="406400" cy="4064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47"/>
                                        </p:tgtEl>
                                        <p:attrNameLst>
                                          <p:attrName>style.visibility</p:attrName>
                                        </p:attrNameLst>
                                      </p:cBhvr>
                                      <p:to>
                                        <p:strVal val="visible"/>
                                      </p:to>
                                    </p:set>
                                    <p:animEffect filter="fade" transition="in">
                                      <p:cBhvr>
                                        <p:cTn dur="5000"/>
                                        <p:tgtEl>
                                          <p:spTgt spid="47"/>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 name="Shape 51"/>
        <p:cNvGrpSpPr/>
        <p:nvPr/>
      </p:nvGrpSpPr>
      <p:grpSpPr>
        <a:xfrm>
          <a:off x="0" y="0"/>
          <a:ext cx="0" cy="0"/>
          <a:chOff x="0" y="0"/>
          <a:chExt cx="0" cy="0"/>
        </a:xfrm>
      </p:grpSpPr>
      <p:sp>
        <p:nvSpPr>
          <p:cNvPr id="52" name="Google Shape;52;p2"/>
          <p:cNvSpPr txBox="1"/>
          <p:nvPr>
            <p:ph type="title"/>
          </p:nvPr>
        </p:nvSpPr>
        <p:spPr>
          <a:xfrm>
            <a:off x="312811" y="1107195"/>
            <a:ext cx="8405477" cy="1181559"/>
          </a:xfrm>
          <a:prstGeom prst="rect">
            <a:avLst/>
          </a:prstGeom>
          <a:noFill/>
          <a:ln>
            <a:noFill/>
          </a:ln>
        </p:spPr>
        <p:txBody>
          <a:bodyPr anchorCtr="0" anchor="ctr" bIns="91425" lIns="91425" spcFirstLastPara="1" rIns="91425" wrap="square" tIns="91425">
            <a:normAutofit fontScale="90000"/>
          </a:bodyPr>
          <a:lstStyle/>
          <a:p>
            <a:pPr indent="0" lvl="0" marL="0" rtl="0" algn="ctr">
              <a:lnSpc>
                <a:spcPct val="100000"/>
              </a:lnSpc>
              <a:spcBef>
                <a:spcPts val="0"/>
              </a:spcBef>
              <a:spcAft>
                <a:spcPts val="0"/>
              </a:spcAft>
              <a:buClr>
                <a:schemeClr val="lt1"/>
              </a:buClr>
              <a:buSzPct val="108085"/>
              <a:buNone/>
            </a:pPr>
            <a:r>
              <a:rPr lang="en-US"/>
              <a:t>Postaward Orientation</a:t>
            </a:r>
            <a:br>
              <a:rPr lang="en-US"/>
            </a:br>
            <a:endParaRPr/>
          </a:p>
        </p:txBody>
      </p:sp>
      <p:sp>
        <p:nvSpPr>
          <p:cNvPr id="53" name="Google Shape;53;p2"/>
          <p:cNvSpPr txBox="1"/>
          <p:nvPr/>
        </p:nvSpPr>
        <p:spPr>
          <a:xfrm>
            <a:off x="425712" y="1892300"/>
            <a:ext cx="8045731" cy="2877711"/>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chemeClr val="lt1"/>
                </a:solidFill>
                <a:latin typeface="Arial"/>
                <a:ea typeface="Arial"/>
                <a:cs typeface="Arial"/>
                <a:sym typeface="Arial"/>
              </a:rPr>
              <a:t>Contract requirements</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1050"/>
              </a:spcBef>
              <a:spcAft>
                <a:spcPts val="0"/>
              </a:spcAft>
              <a:buClr>
                <a:srgbClr val="000000"/>
              </a:buClr>
              <a:buSzPts val="1800"/>
              <a:buFont typeface="Arial"/>
              <a:buNone/>
            </a:pPr>
            <a:r>
              <a:rPr b="0" i="0" lang="en-US" sz="1800" u="none" cap="none" strike="noStrike">
                <a:solidFill>
                  <a:schemeClr val="lt1"/>
                </a:solidFill>
                <a:latin typeface="Arial"/>
                <a:ea typeface="Arial"/>
                <a:cs typeface="Arial"/>
                <a:sym typeface="Arial"/>
              </a:rPr>
              <a:t>•  Deliverables and schedules</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1050"/>
              </a:spcBef>
              <a:spcAft>
                <a:spcPts val="0"/>
              </a:spcAft>
              <a:buClr>
                <a:srgbClr val="000000"/>
              </a:buClr>
              <a:buSzPts val="1800"/>
              <a:buFont typeface="Arial"/>
              <a:buNone/>
            </a:pPr>
            <a:r>
              <a:rPr b="0" i="0" lang="en-US" sz="1800" u="none" cap="none" strike="noStrike">
                <a:solidFill>
                  <a:schemeClr val="lt1"/>
                </a:solidFill>
                <a:latin typeface="Arial"/>
                <a:ea typeface="Arial"/>
                <a:cs typeface="Arial"/>
                <a:sym typeface="Arial"/>
              </a:rPr>
              <a:t>•  Reporting requirements</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1050"/>
              </a:spcBef>
              <a:spcAft>
                <a:spcPts val="0"/>
              </a:spcAft>
              <a:buClr>
                <a:srgbClr val="000000"/>
              </a:buClr>
              <a:buSzPts val="1800"/>
              <a:buFont typeface="Arial"/>
              <a:buNone/>
            </a:pPr>
            <a:r>
              <a:rPr b="0" i="0" lang="en-US" sz="1800" u="none" cap="none" strike="noStrike">
                <a:solidFill>
                  <a:schemeClr val="lt1"/>
                </a:solidFill>
                <a:latin typeface="Arial"/>
                <a:ea typeface="Arial"/>
                <a:cs typeface="Arial"/>
                <a:sym typeface="Arial"/>
              </a:rPr>
              <a:t>•  Invoice and payment procedures</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1050"/>
              </a:spcBef>
              <a:spcAft>
                <a:spcPts val="0"/>
              </a:spcAft>
              <a:buClr>
                <a:srgbClr val="000000"/>
              </a:buClr>
              <a:buSzPts val="1800"/>
              <a:buFont typeface="Arial"/>
              <a:buNone/>
            </a:pPr>
            <a:r>
              <a:rPr b="0" i="0" lang="en-US" sz="1800" u="none" cap="none" strike="noStrike">
                <a:solidFill>
                  <a:schemeClr val="lt1"/>
                </a:solidFill>
                <a:latin typeface="Arial"/>
                <a:ea typeface="Arial"/>
                <a:cs typeface="Arial"/>
                <a:sym typeface="Arial"/>
              </a:rPr>
              <a:t>•  Roles and points of contact</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1050"/>
              </a:spcBef>
              <a:spcAft>
                <a:spcPts val="0"/>
              </a:spcAft>
              <a:buClr>
                <a:srgbClr val="000000"/>
              </a:buClr>
              <a:buSzPts val="1800"/>
              <a:buFont typeface="Arial"/>
              <a:buNone/>
            </a:pPr>
            <a:r>
              <a:rPr b="0" i="0" lang="en-US" sz="1800" u="none" cap="none" strike="noStrike">
                <a:solidFill>
                  <a:schemeClr val="lt1"/>
                </a:solidFill>
                <a:latin typeface="Arial"/>
                <a:ea typeface="Arial"/>
                <a:cs typeface="Arial"/>
                <a:sym typeface="Arial"/>
              </a:rPr>
              <a:t>•  Communication protocols</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1050"/>
              </a:spcBef>
              <a:spcAft>
                <a:spcPts val="0"/>
              </a:spcAft>
              <a:buClr>
                <a:srgbClr val="000000"/>
              </a:buClr>
              <a:buSzPts val="1800"/>
              <a:buFont typeface="Arial"/>
              <a:buNone/>
            </a:pPr>
            <a:r>
              <a:rPr b="0" i="0" lang="en-US" sz="1800" u="none" cap="none" strike="noStrike">
                <a:solidFill>
                  <a:schemeClr val="lt1"/>
                </a:solidFill>
                <a:latin typeface="Arial"/>
                <a:ea typeface="Arial"/>
                <a:cs typeface="Arial"/>
                <a:sym typeface="Arial"/>
              </a:rPr>
              <a:t>•  Performance risks</a:t>
            </a:r>
            <a:endParaRPr b="0" i="0" sz="1400" u="none" cap="none" strike="noStrike">
              <a:solidFill>
                <a:srgbClr val="000000"/>
              </a:solidFill>
              <a:latin typeface="Arial"/>
              <a:ea typeface="Arial"/>
              <a:cs typeface="Arial"/>
              <a:sym typeface="Arial"/>
            </a:endParaRPr>
          </a:p>
        </p:txBody>
      </p:sp>
      <p:sp>
        <p:nvSpPr>
          <p:cNvPr id="54" name="Google Shape;54;p2"/>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p>
            <a:pPr indent="0" lvl="0" marL="0" rtl="0" algn="r">
              <a:lnSpc>
                <a:spcPct val="100000"/>
              </a:lnSpc>
              <a:spcBef>
                <a:spcPts val="0"/>
              </a:spcBef>
              <a:spcAft>
                <a:spcPts val="0"/>
              </a:spcAft>
              <a:buSzPts val="1000"/>
              <a:buNone/>
            </a:pPr>
            <a:fld id="{00000000-1234-1234-1234-123412341234}" type="slidenum">
              <a:rPr lang="en-US">
                <a:solidFill>
                  <a:srgbClr val="FFFFFF"/>
                </a:solidFill>
              </a:rPr>
              <a:t>‹#›</a:t>
            </a:fld>
            <a:endParaRPr>
              <a:solidFill>
                <a:srgbClr val="FFFFFF"/>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 name="Shape 58"/>
        <p:cNvGrpSpPr/>
        <p:nvPr/>
      </p:nvGrpSpPr>
      <p:grpSpPr>
        <a:xfrm>
          <a:off x="0" y="0"/>
          <a:ext cx="0" cy="0"/>
          <a:chOff x="0" y="0"/>
          <a:chExt cx="0" cy="0"/>
        </a:xfrm>
      </p:grpSpPr>
      <p:sp>
        <p:nvSpPr>
          <p:cNvPr id="59" name="Google Shape;59;p3"/>
          <p:cNvSpPr txBox="1"/>
          <p:nvPr>
            <p:ph type="title"/>
          </p:nvPr>
        </p:nvSpPr>
        <p:spPr>
          <a:xfrm>
            <a:off x="312811" y="1107195"/>
            <a:ext cx="8405477" cy="714625"/>
          </a:xfrm>
          <a:prstGeom prst="rect">
            <a:avLst/>
          </a:prstGeom>
          <a:noFill/>
          <a:ln>
            <a:noFill/>
          </a:ln>
        </p:spPr>
        <p:txBody>
          <a:bodyPr anchorCtr="0" anchor="ctr" bIns="91425" lIns="91425" spcFirstLastPara="1" rIns="91425" wrap="square" tIns="91425">
            <a:noAutofit/>
          </a:bodyPr>
          <a:lstStyle/>
          <a:p>
            <a:pPr indent="0" lvl="0" marL="0" rtl="0" algn="ctr">
              <a:lnSpc>
                <a:spcPct val="100000"/>
              </a:lnSpc>
              <a:spcBef>
                <a:spcPts val="0"/>
              </a:spcBef>
              <a:spcAft>
                <a:spcPts val="0"/>
              </a:spcAft>
              <a:buClr>
                <a:schemeClr val="lt1"/>
              </a:buClr>
              <a:buSzPts val="3600"/>
              <a:buNone/>
            </a:pPr>
            <a:r>
              <a:rPr lang="en-US" sz="4000"/>
              <a:t>Accountability </a:t>
            </a:r>
            <a:endParaRPr/>
          </a:p>
        </p:txBody>
      </p:sp>
      <p:sp>
        <p:nvSpPr>
          <p:cNvPr id="60" name="Google Shape;60;p3"/>
          <p:cNvSpPr txBox="1"/>
          <p:nvPr/>
        </p:nvSpPr>
        <p:spPr>
          <a:xfrm>
            <a:off x="439750" y="1884642"/>
            <a:ext cx="8031693" cy="2877711"/>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a:p>
            <a:pPr indent="0" lvl="0" marL="0" marR="0" rtl="0" algn="l">
              <a:lnSpc>
                <a:spcPct val="100000"/>
              </a:lnSpc>
              <a:spcBef>
                <a:spcPts val="1050"/>
              </a:spcBef>
              <a:spcAft>
                <a:spcPts val="0"/>
              </a:spcAft>
              <a:buClr>
                <a:srgbClr val="000000"/>
              </a:buClr>
              <a:buSzPts val="1800"/>
              <a:buFont typeface="Arial"/>
              <a:buNone/>
            </a:pPr>
            <a:r>
              <a:rPr b="0" i="0" lang="en-US" sz="1800" u="none" cap="none" strike="noStrike">
                <a:solidFill>
                  <a:schemeClr val="lt1"/>
                </a:solidFill>
                <a:latin typeface="Arial"/>
                <a:ea typeface="Arial"/>
                <a:cs typeface="Arial"/>
                <a:sym typeface="Arial"/>
              </a:rPr>
              <a:t>•  Contractors comply with contract terms</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1050"/>
              </a:spcBef>
              <a:spcAft>
                <a:spcPts val="0"/>
              </a:spcAft>
              <a:buClr>
                <a:srgbClr val="000000"/>
              </a:buClr>
              <a:buSzPts val="1800"/>
              <a:buFont typeface="Arial"/>
              <a:buNone/>
            </a:pPr>
            <a:r>
              <a:rPr b="0" i="0" lang="en-US" sz="1800" u="none" cap="none" strike="noStrike">
                <a:solidFill>
                  <a:schemeClr val="lt1"/>
                </a:solidFill>
                <a:latin typeface="Arial"/>
                <a:ea typeface="Arial"/>
                <a:cs typeface="Arial"/>
                <a:sym typeface="Arial"/>
              </a:rPr>
              <a:t>•  Costs and schedules are reviewed and controlled</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1050"/>
              </a:spcBef>
              <a:spcAft>
                <a:spcPts val="0"/>
              </a:spcAft>
              <a:buClr>
                <a:srgbClr val="000000"/>
              </a:buClr>
              <a:buSzPts val="1800"/>
              <a:buFont typeface="Arial"/>
              <a:buNone/>
            </a:pPr>
            <a:r>
              <a:rPr b="0" i="0" lang="en-US" sz="1800" u="none" cap="none" strike="noStrike">
                <a:solidFill>
                  <a:schemeClr val="lt1"/>
                </a:solidFill>
                <a:latin typeface="Arial"/>
                <a:ea typeface="Arial"/>
                <a:cs typeface="Arial"/>
                <a:sym typeface="Arial"/>
              </a:rPr>
              <a:t>•  Performance issues are identified early</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1050"/>
              </a:spcBef>
              <a:spcAft>
                <a:spcPts val="0"/>
              </a:spcAft>
              <a:buClr>
                <a:srgbClr val="000000"/>
              </a:buClr>
              <a:buSzPts val="1800"/>
              <a:buFont typeface="Arial"/>
              <a:buNone/>
            </a:pPr>
            <a:r>
              <a:rPr b="0" i="0" lang="en-US" sz="1800" u="none" cap="none" strike="noStrike">
                <a:solidFill>
                  <a:schemeClr val="lt1"/>
                </a:solidFill>
                <a:latin typeface="Arial"/>
                <a:ea typeface="Arial"/>
                <a:cs typeface="Arial"/>
                <a:sym typeface="Arial"/>
              </a:rPr>
              <a:t>•  Contract files are properly documented</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1050"/>
              </a:spcBef>
              <a:spcAft>
                <a:spcPts val="0"/>
              </a:spcAft>
              <a:buClr>
                <a:srgbClr val="000000"/>
              </a:buClr>
              <a:buSzPts val="1800"/>
              <a:buFont typeface="Arial"/>
              <a:buNone/>
            </a:pPr>
            <a:r>
              <a:rPr b="0" i="0" lang="en-US" sz="1800" u="none" cap="none" strike="noStrike">
                <a:solidFill>
                  <a:schemeClr val="lt1"/>
                </a:solidFill>
                <a:latin typeface="Arial"/>
                <a:ea typeface="Arial"/>
                <a:cs typeface="Arial"/>
                <a:sym typeface="Arial"/>
              </a:rPr>
              <a:t>•  Regulatory compliance</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105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61" name="Google Shape;61;p3"/>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p>
            <a:pPr indent="0" lvl="0" marL="0" rtl="0" algn="r">
              <a:lnSpc>
                <a:spcPct val="100000"/>
              </a:lnSpc>
              <a:spcBef>
                <a:spcPts val="0"/>
              </a:spcBef>
              <a:spcAft>
                <a:spcPts val="0"/>
              </a:spcAft>
              <a:buSzPts val="1000"/>
              <a:buNone/>
            </a:pPr>
            <a:fld id="{00000000-1234-1234-1234-123412341234}" type="slidenum">
              <a:rPr lang="en-US">
                <a:solidFill>
                  <a:srgbClr val="FFFFFF"/>
                </a:solidFill>
              </a:rPr>
              <a:t>‹#›</a:t>
            </a:fld>
            <a:endParaRPr>
              <a:solidFill>
                <a:srgbClr val="FFFFFF"/>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 name="Shape 65"/>
        <p:cNvGrpSpPr/>
        <p:nvPr/>
      </p:nvGrpSpPr>
      <p:grpSpPr>
        <a:xfrm>
          <a:off x="0" y="0"/>
          <a:ext cx="0" cy="0"/>
          <a:chOff x="0" y="0"/>
          <a:chExt cx="0" cy="0"/>
        </a:xfrm>
      </p:grpSpPr>
      <p:sp>
        <p:nvSpPr>
          <p:cNvPr id="66" name="Google Shape;66;p4"/>
          <p:cNvSpPr txBox="1"/>
          <p:nvPr>
            <p:ph type="title"/>
          </p:nvPr>
        </p:nvSpPr>
        <p:spPr>
          <a:xfrm>
            <a:off x="312811" y="1107195"/>
            <a:ext cx="8405477" cy="1181559"/>
          </a:xfrm>
          <a:prstGeom prst="rect">
            <a:avLst/>
          </a:prstGeom>
          <a:noFill/>
          <a:ln>
            <a:noFill/>
          </a:ln>
        </p:spPr>
        <p:txBody>
          <a:bodyPr anchorCtr="0" anchor="ctr" bIns="91425" lIns="91425" spcFirstLastPara="1" rIns="91425" wrap="square" tIns="91425">
            <a:normAutofit fontScale="90000"/>
          </a:bodyPr>
          <a:lstStyle/>
          <a:p>
            <a:pPr indent="0" lvl="0" marL="0" rtl="0" algn="ctr">
              <a:lnSpc>
                <a:spcPct val="100000"/>
              </a:lnSpc>
              <a:spcBef>
                <a:spcPts val="0"/>
              </a:spcBef>
              <a:spcAft>
                <a:spcPts val="0"/>
              </a:spcAft>
              <a:buClr>
                <a:schemeClr val="lt1"/>
              </a:buClr>
              <a:buSzPct val="108085"/>
              <a:buNone/>
            </a:pPr>
            <a:r>
              <a:rPr lang="en-US"/>
              <a:t>Performance</a:t>
            </a:r>
            <a:br>
              <a:rPr lang="en-US"/>
            </a:br>
            <a:endParaRPr/>
          </a:p>
        </p:txBody>
      </p:sp>
      <p:sp>
        <p:nvSpPr>
          <p:cNvPr id="67" name="Google Shape;67;p4"/>
          <p:cNvSpPr txBox="1"/>
          <p:nvPr/>
        </p:nvSpPr>
        <p:spPr>
          <a:xfrm>
            <a:off x="509551" y="2177808"/>
            <a:ext cx="8634448" cy="3644587"/>
          </a:xfrm>
          <a:prstGeom prst="rect">
            <a:avLst/>
          </a:prstGeom>
          <a:noFill/>
          <a:ln>
            <a:noFill/>
          </a:ln>
        </p:spPr>
        <p:txBody>
          <a:bodyPr anchorCtr="0" anchor="t" bIns="45700" lIns="91425" spcFirstLastPara="1" rIns="91425" wrap="square" tIns="45700">
            <a:spAutoFit/>
          </a:bodyPr>
          <a:lstStyle/>
          <a:p>
            <a:pPr indent="-285750" lvl="0" marL="285750" marR="0" rtl="0" algn="l">
              <a:lnSpc>
                <a:spcPct val="100000"/>
              </a:lnSpc>
              <a:spcBef>
                <a:spcPts val="0"/>
              </a:spcBef>
              <a:spcAft>
                <a:spcPts val="0"/>
              </a:spcAft>
              <a:buClr>
                <a:schemeClr val="lt1"/>
              </a:buClr>
              <a:buSzPts val="1800"/>
              <a:buFont typeface="Arial"/>
              <a:buChar char="•"/>
            </a:pPr>
            <a:r>
              <a:rPr b="0" i="0" lang="en-US" sz="1800" u="none" cap="none" strike="noStrike">
                <a:solidFill>
                  <a:schemeClr val="lt1"/>
                </a:solidFill>
                <a:latin typeface="Arial"/>
                <a:ea typeface="Arial"/>
                <a:cs typeface="Arial"/>
                <a:sym typeface="Arial"/>
              </a:rPr>
              <a:t>Monitor performance through the life of the contract</a:t>
            </a:r>
            <a:endParaRPr b="0" i="0" sz="1400" u="none" cap="none" strike="noStrike">
              <a:solidFill>
                <a:srgbClr val="000000"/>
              </a:solidFill>
              <a:latin typeface="Arial"/>
              <a:ea typeface="Arial"/>
              <a:cs typeface="Arial"/>
              <a:sym typeface="Arial"/>
            </a:endParaRPr>
          </a:p>
          <a:p>
            <a:pPr indent="-285750" lvl="0" marL="285750" marR="0" rtl="0" algn="l">
              <a:lnSpc>
                <a:spcPct val="100000"/>
              </a:lnSpc>
              <a:spcBef>
                <a:spcPts val="1050"/>
              </a:spcBef>
              <a:spcAft>
                <a:spcPts val="0"/>
              </a:spcAft>
              <a:buClr>
                <a:schemeClr val="lt1"/>
              </a:buClr>
              <a:buSzPts val="1800"/>
              <a:buFont typeface="Arial"/>
              <a:buChar char="•"/>
            </a:pPr>
            <a:r>
              <a:rPr b="0" i="0" lang="en-US" sz="1800" u="none" cap="none" strike="noStrike">
                <a:solidFill>
                  <a:schemeClr val="lt1"/>
                </a:solidFill>
                <a:latin typeface="Arial"/>
                <a:ea typeface="Arial"/>
                <a:cs typeface="Arial"/>
                <a:sym typeface="Arial"/>
              </a:rPr>
              <a:t>Quality of performance is essential to payment decisions</a:t>
            </a:r>
            <a:endParaRPr b="0" i="0" sz="1400" u="none" cap="none" strike="noStrike">
              <a:solidFill>
                <a:srgbClr val="000000"/>
              </a:solidFill>
              <a:latin typeface="Arial"/>
              <a:ea typeface="Arial"/>
              <a:cs typeface="Arial"/>
              <a:sym typeface="Arial"/>
            </a:endParaRPr>
          </a:p>
          <a:p>
            <a:pPr indent="-285750" lvl="0" marL="285750" marR="0" rtl="0" algn="l">
              <a:lnSpc>
                <a:spcPct val="100000"/>
              </a:lnSpc>
              <a:spcBef>
                <a:spcPts val="1050"/>
              </a:spcBef>
              <a:spcAft>
                <a:spcPts val="0"/>
              </a:spcAft>
              <a:buClr>
                <a:schemeClr val="lt1"/>
              </a:buClr>
              <a:buSzPts val="1800"/>
              <a:buFont typeface="Arial"/>
              <a:buChar char="•"/>
            </a:pPr>
            <a:r>
              <a:rPr b="0" i="0" lang="en-US" sz="1800" u="none" cap="none" strike="noStrike">
                <a:solidFill>
                  <a:schemeClr val="lt1"/>
                </a:solidFill>
                <a:latin typeface="Arial"/>
                <a:ea typeface="Arial"/>
                <a:cs typeface="Arial"/>
                <a:sym typeface="Arial"/>
              </a:rPr>
              <a:t>Past performance evaluations provide valuable information for future source selections</a:t>
            </a:r>
            <a:endParaRPr b="0" i="0" sz="1400" u="none" cap="none" strike="noStrike">
              <a:solidFill>
                <a:srgbClr val="000000"/>
              </a:solidFill>
              <a:latin typeface="Arial"/>
              <a:ea typeface="Arial"/>
              <a:cs typeface="Arial"/>
              <a:sym typeface="Arial"/>
            </a:endParaRPr>
          </a:p>
          <a:p>
            <a:pPr indent="-285750" lvl="0" marL="285750" marR="0" rtl="0" algn="l">
              <a:lnSpc>
                <a:spcPct val="100000"/>
              </a:lnSpc>
              <a:spcBef>
                <a:spcPts val="1050"/>
              </a:spcBef>
              <a:spcAft>
                <a:spcPts val="0"/>
              </a:spcAft>
              <a:buClr>
                <a:schemeClr val="lt1"/>
              </a:buClr>
              <a:buSzPts val="1800"/>
              <a:buFont typeface="Arial"/>
              <a:buChar char="•"/>
            </a:pPr>
            <a:r>
              <a:rPr b="0" i="0" lang="en-US" sz="1800" u="none" cap="none" strike="noStrike">
                <a:solidFill>
                  <a:schemeClr val="lt1"/>
                </a:solidFill>
                <a:latin typeface="Arial"/>
                <a:ea typeface="Arial"/>
                <a:cs typeface="Arial"/>
                <a:sym typeface="Arial"/>
              </a:rPr>
              <a:t>Supporting quality assurance</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1050"/>
              </a:spcBef>
              <a:spcAft>
                <a:spcPts val="0"/>
              </a:spcAft>
              <a:buClr>
                <a:srgbClr val="000000"/>
              </a:buClr>
              <a:buSzPts val="1350"/>
              <a:buFont typeface="Arial"/>
              <a:buNone/>
            </a:pPr>
            <a:r>
              <a:t/>
            </a:r>
            <a:endParaRPr b="0" i="0" sz="1350" u="none" cap="none" strike="noStrike">
              <a:solidFill>
                <a:srgbClr val="212121"/>
              </a:solidFill>
              <a:latin typeface="Arial"/>
              <a:ea typeface="Arial"/>
              <a:cs typeface="Arial"/>
              <a:sym typeface="Arial"/>
            </a:endParaRPr>
          </a:p>
          <a:p>
            <a:pPr indent="-200025" lvl="0" marL="285750" marR="0" rtl="0" algn="l">
              <a:lnSpc>
                <a:spcPct val="100000"/>
              </a:lnSpc>
              <a:spcBef>
                <a:spcPts val="1050"/>
              </a:spcBef>
              <a:spcAft>
                <a:spcPts val="0"/>
              </a:spcAft>
              <a:buClr>
                <a:srgbClr val="212121"/>
              </a:buClr>
              <a:buSzPts val="1350"/>
              <a:buFont typeface="Arial"/>
              <a:buNone/>
            </a:pPr>
            <a:r>
              <a:t/>
            </a:r>
            <a:endParaRPr b="0" i="0" sz="1350" u="none" cap="none" strike="noStrike">
              <a:solidFill>
                <a:srgbClr val="212121"/>
              </a:solidFill>
              <a:latin typeface="Arial"/>
              <a:ea typeface="Arial"/>
              <a:cs typeface="Arial"/>
              <a:sym typeface="Arial"/>
            </a:endParaRPr>
          </a:p>
          <a:p>
            <a:pPr indent="-200025" lvl="0" marL="285750" marR="0" rtl="0" algn="l">
              <a:lnSpc>
                <a:spcPct val="100000"/>
              </a:lnSpc>
              <a:spcBef>
                <a:spcPts val="1050"/>
              </a:spcBef>
              <a:spcAft>
                <a:spcPts val="0"/>
              </a:spcAft>
              <a:buClr>
                <a:srgbClr val="212121"/>
              </a:buClr>
              <a:buSzPts val="1350"/>
              <a:buFont typeface="Arial"/>
              <a:buNone/>
            </a:pPr>
            <a:r>
              <a:t/>
            </a:r>
            <a:endParaRPr b="0" i="0" sz="1350" u="none" cap="none" strike="noStrike">
              <a:solidFill>
                <a:srgbClr val="212121"/>
              </a:solidFill>
              <a:latin typeface="Arial"/>
              <a:ea typeface="Arial"/>
              <a:cs typeface="Arial"/>
              <a:sym typeface="Arial"/>
            </a:endParaRPr>
          </a:p>
          <a:p>
            <a:pPr indent="-200025" lvl="0" marL="285750" marR="0" rtl="0" algn="l">
              <a:lnSpc>
                <a:spcPct val="100000"/>
              </a:lnSpc>
              <a:spcBef>
                <a:spcPts val="1050"/>
              </a:spcBef>
              <a:spcAft>
                <a:spcPts val="0"/>
              </a:spcAft>
              <a:buClr>
                <a:srgbClr val="212121"/>
              </a:buClr>
              <a:buSzPts val="1350"/>
              <a:buFont typeface="Arial"/>
              <a:buNone/>
            </a:pPr>
            <a:r>
              <a:t/>
            </a:r>
            <a:endParaRPr b="0" i="0" sz="1350" u="none" cap="none" strike="noStrike">
              <a:solidFill>
                <a:srgbClr val="212121"/>
              </a:solidFill>
              <a:latin typeface="Arial"/>
              <a:ea typeface="Arial"/>
              <a:cs typeface="Arial"/>
              <a:sym typeface="Arial"/>
            </a:endParaRPr>
          </a:p>
          <a:p>
            <a:pPr indent="-200025" lvl="0" marL="285750" marR="0" rtl="0" algn="l">
              <a:lnSpc>
                <a:spcPct val="100000"/>
              </a:lnSpc>
              <a:spcBef>
                <a:spcPts val="1050"/>
              </a:spcBef>
              <a:spcAft>
                <a:spcPts val="0"/>
              </a:spcAft>
              <a:buClr>
                <a:srgbClr val="212121"/>
              </a:buClr>
              <a:buSzPts val="1350"/>
              <a:buFont typeface="Arial"/>
              <a:buNone/>
            </a:pPr>
            <a:r>
              <a:t/>
            </a:r>
            <a:endParaRPr b="0" i="0" sz="1350" u="none" cap="none" strike="noStrike">
              <a:solidFill>
                <a:srgbClr val="212121"/>
              </a:solidFill>
              <a:latin typeface="Arial"/>
              <a:ea typeface="Arial"/>
              <a:cs typeface="Arial"/>
              <a:sym typeface="Arial"/>
            </a:endParaRPr>
          </a:p>
        </p:txBody>
      </p:sp>
      <p:sp>
        <p:nvSpPr>
          <p:cNvPr id="68" name="Google Shape;68;p4"/>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p>
            <a:pPr indent="0" lvl="0" marL="0" rtl="0" algn="r">
              <a:lnSpc>
                <a:spcPct val="100000"/>
              </a:lnSpc>
              <a:spcBef>
                <a:spcPts val="0"/>
              </a:spcBef>
              <a:spcAft>
                <a:spcPts val="0"/>
              </a:spcAft>
              <a:buSzPts val="1000"/>
              <a:buNone/>
            </a:pPr>
            <a:fld id="{00000000-1234-1234-1234-123412341234}" type="slidenum">
              <a:rPr lang="en-US">
                <a:solidFill>
                  <a:srgbClr val="FFFFFF"/>
                </a:solidFill>
              </a:rPr>
              <a:t>‹#›</a:t>
            </a:fld>
            <a:endParaRPr>
              <a:solidFill>
                <a:srgbClr val="FFFFFF"/>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2" name="Shape 72"/>
        <p:cNvGrpSpPr/>
        <p:nvPr/>
      </p:nvGrpSpPr>
      <p:grpSpPr>
        <a:xfrm>
          <a:off x="0" y="0"/>
          <a:ext cx="0" cy="0"/>
          <a:chOff x="0" y="0"/>
          <a:chExt cx="0" cy="0"/>
        </a:xfrm>
      </p:grpSpPr>
      <p:sp>
        <p:nvSpPr>
          <p:cNvPr id="73" name="Google Shape;73;p5"/>
          <p:cNvSpPr txBox="1"/>
          <p:nvPr>
            <p:ph type="title"/>
          </p:nvPr>
        </p:nvSpPr>
        <p:spPr>
          <a:xfrm>
            <a:off x="558412" y="1249448"/>
            <a:ext cx="8273888" cy="551432"/>
          </a:xfrm>
          <a:prstGeom prst="rect">
            <a:avLst/>
          </a:prstGeom>
          <a:noFill/>
          <a:ln>
            <a:noFill/>
          </a:ln>
        </p:spPr>
        <p:txBody>
          <a:bodyPr anchorCtr="0" anchor="ctr" bIns="91425" lIns="91425" spcFirstLastPara="1" rIns="91425" wrap="square" tIns="91425">
            <a:noAutofit/>
          </a:bodyPr>
          <a:lstStyle/>
          <a:p>
            <a:pPr indent="0" lvl="0" marL="0" rtl="0" algn="ctr">
              <a:lnSpc>
                <a:spcPct val="100000"/>
              </a:lnSpc>
              <a:spcBef>
                <a:spcPts val="0"/>
              </a:spcBef>
              <a:spcAft>
                <a:spcPts val="0"/>
              </a:spcAft>
              <a:buClr>
                <a:schemeClr val="lt1"/>
              </a:buClr>
              <a:buSzPts val="3600"/>
              <a:buNone/>
            </a:pPr>
            <a:r>
              <a:rPr lang="en-US" sz="3200"/>
              <a:t>Quality Assurance Surveillance Plan (QASP) RFO 46.4</a:t>
            </a:r>
            <a:endParaRPr sz="3200"/>
          </a:p>
        </p:txBody>
      </p:sp>
      <p:sp>
        <p:nvSpPr>
          <p:cNvPr id="74" name="Google Shape;74;p5"/>
          <p:cNvSpPr txBox="1"/>
          <p:nvPr/>
        </p:nvSpPr>
        <p:spPr>
          <a:xfrm>
            <a:off x="439838" y="2257063"/>
            <a:ext cx="7775804" cy="2462213"/>
          </a:xfrm>
          <a:prstGeom prst="rect">
            <a:avLst/>
          </a:prstGeom>
          <a:noFill/>
          <a:ln>
            <a:noFill/>
          </a:ln>
        </p:spPr>
        <p:txBody>
          <a:bodyPr anchorCtr="0" anchor="t" bIns="45700" lIns="91425" spcFirstLastPara="1" rIns="91425" wrap="square" tIns="45700">
            <a:spAutoFit/>
          </a:bodyPr>
          <a:lstStyle/>
          <a:p>
            <a:pPr indent="-285750" lvl="0" marL="285750" marR="0" rtl="0" algn="l">
              <a:lnSpc>
                <a:spcPct val="100000"/>
              </a:lnSpc>
              <a:spcBef>
                <a:spcPts val="0"/>
              </a:spcBef>
              <a:spcAft>
                <a:spcPts val="0"/>
              </a:spcAft>
              <a:buClr>
                <a:schemeClr val="lt1"/>
              </a:buClr>
              <a:buSzPts val="1800"/>
              <a:buFont typeface="Arial"/>
              <a:buChar char="•"/>
            </a:pPr>
            <a:r>
              <a:rPr b="0" i="0" lang="en-US" sz="1800" u="none" cap="none" strike="noStrike">
                <a:solidFill>
                  <a:schemeClr val="lt1"/>
                </a:solidFill>
                <a:latin typeface="Arial"/>
                <a:ea typeface="Arial"/>
                <a:cs typeface="Arial"/>
                <a:sym typeface="Arial"/>
              </a:rPr>
              <a:t>Systematic quality assurance methods</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a:p>
            <a:pPr indent="-285750" lvl="0" marL="285750" marR="0" rtl="0" algn="l">
              <a:lnSpc>
                <a:spcPct val="100000"/>
              </a:lnSpc>
              <a:spcBef>
                <a:spcPts val="0"/>
              </a:spcBef>
              <a:spcAft>
                <a:spcPts val="0"/>
              </a:spcAft>
              <a:buClr>
                <a:schemeClr val="lt1"/>
              </a:buClr>
              <a:buSzPts val="1800"/>
              <a:buFont typeface="Arial"/>
              <a:buChar char="•"/>
            </a:pPr>
            <a:r>
              <a:rPr b="0" i="0" lang="en-US" sz="1800" u="none" cap="none" strike="noStrike">
                <a:solidFill>
                  <a:schemeClr val="lt1"/>
                </a:solidFill>
                <a:latin typeface="Arial"/>
                <a:ea typeface="Arial"/>
                <a:cs typeface="Arial"/>
                <a:sym typeface="Arial"/>
              </a:rPr>
              <a:t>Evaluate based on the performance standards/quality levels identified in the PWS and the contractor’s quality control plan (QCP)</a:t>
            </a:r>
            <a:endParaRPr b="0" i="0" sz="1400" u="none" cap="none" strike="noStrike">
              <a:solidFill>
                <a:srgbClr val="000000"/>
              </a:solidFill>
              <a:latin typeface="Arial"/>
              <a:ea typeface="Arial"/>
              <a:cs typeface="Arial"/>
              <a:sym typeface="Arial"/>
            </a:endParaRPr>
          </a:p>
          <a:p>
            <a:pPr indent="-171450" lvl="0" marL="285750" marR="0" rtl="0" algn="l">
              <a:lnSpc>
                <a:spcPct val="100000"/>
              </a:lnSpc>
              <a:spcBef>
                <a:spcPts val="0"/>
              </a:spcBef>
              <a:spcAft>
                <a:spcPts val="0"/>
              </a:spcAft>
              <a:buClr>
                <a:schemeClr val="lt1"/>
              </a:buClr>
              <a:buSzPts val="1800"/>
              <a:buFont typeface="Arial"/>
              <a:buNone/>
            </a:pPr>
            <a:r>
              <a:t/>
            </a:r>
            <a:endParaRPr b="0" i="0" sz="1800" u="none" cap="none" strike="noStrike">
              <a:solidFill>
                <a:schemeClr val="lt1"/>
              </a:solidFill>
              <a:latin typeface="Arial"/>
              <a:ea typeface="Arial"/>
              <a:cs typeface="Arial"/>
              <a:sym typeface="Arial"/>
            </a:endParaRPr>
          </a:p>
          <a:p>
            <a:pPr indent="-285750" lvl="0" marL="285750" marR="0" rtl="0" algn="l">
              <a:lnSpc>
                <a:spcPct val="100000"/>
              </a:lnSpc>
              <a:spcBef>
                <a:spcPts val="0"/>
              </a:spcBef>
              <a:spcAft>
                <a:spcPts val="0"/>
              </a:spcAft>
              <a:buClr>
                <a:schemeClr val="lt1"/>
              </a:buClr>
              <a:buSzPts val="1800"/>
              <a:buFont typeface="Arial"/>
              <a:buChar char="•"/>
            </a:pPr>
            <a:r>
              <a:rPr b="0" i="0" lang="en-US" sz="1800" u="none" cap="none" strike="noStrike">
                <a:solidFill>
                  <a:schemeClr val="lt1"/>
                </a:solidFill>
                <a:latin typeface="Arial"/>
                <a:ea typeface="Arial"/>
                <a:cs typeface="Arial"/>
                <a:sym typeface="Arial"/>
              </a:rPr>
              <a:t>Roles and responsibilities of all members of the integrated project team (IPT).</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5" name="Google Shape;75;p5"/>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p>
            <a:pPr indent="0" lvl="0" marL="0" rtl="0" algn="r">
              <a:lnSpc>
                <a:spcPct val="100000"/>
              </a:lnSpc>
              <a:spcBef>
                <a:spcPts val="0"/>
              </a:spcBef>
              <a:spcAft>
                <a:spcPts val="0"/>
              </a:spcAft>
              <a:buSzPts val="1000"/>
              <a:buNone/>
            </a:pPr>
            <a:fld id="{00000000-1234-1234-1234-123412341234}" type="slidenum">
              <a:rPr lang="en-US"/>
              <a:t>‹#›</a:t>
            </a:fld>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9" name="Shape 79"/>
        <p:cNvGrpSpPr/>
        <p:nvPr/>
      </p:nvGrpSpPr>
      <p:grpSpPr>
        <a:xfrm>
          <a:off x="0" y="0"/>
          <a:ext cx="0" cy="0"/>
          <a:chOff x="0" y="0"/>
          <a:chExt cx="0" cy="0"/>
        </a:xfrm>
      </p:grpSpPr>
      <p:sp>
        <p:nvSpPr>
          <p:cNvPr id="80" name="Google Shape;80;p6"/>
          <p:cNvSpPr txBox="1"/>
          <p:nvPr>
            <p:ph type="title"/>
          </p:nvPr>
        </p:nvSpPr>
        <p:spPr>
          <a:xfrm>
            <a:off x="311700" y="1095884"/>
            <a:ext cx="8520600" cy="656134"/>
          </a:xfrm>
          <a:prstGeom prst="rect">
            <a:avLst/>
          </a:prstGeom>
          <a:noFill/>
          <a:ln>
            <a:noFill/>
          </a:ln>
        </p:spPr>
        <p:txBody>
          <a:bodyPr anchorCtr="0" anchor="ctr" bIns="91425" lIns="91425" spcFirstLastPara="1" rIns="91425" wrap="square" tIns="91425">
            <a:normAutofit fontScale="90000"/>
          </a:bodyPr>
          <a:lstStyle/>
          <a:p>
            <a:pPr indent="0" lvl="0" marL="0" rtl="0" algn="ctr">
              <a:lnSpc>
                <a:spcPct val="100000"/>
              </a:lnSpc>
              <a:spcBef>
                <a:spcPts val="0"/>
              </a:spcBef>
              <a:spcAft>
                <a:spcPts val="0"/>
              </a:spcAft>
              <a:buClr>
                <a:schemeClr val="lt1"/>
              </a:buClr>
              <a:buSzPct val="108085"/>
              <a:buNone/>
            </a:pPr>
            <a:r>
              <a:rPr lang="en-US"/>
              <a:t>Monitoring Form</a:t>
            </a:r>
            <a:endParaRPr/>
          </a:p>
        </p:txBody>
      </p:sp>
      <p:sp>
        <p:nvSpPr>
          <p:cNvPr id="81" name="Google Shape;81;p6"/>
          <p:cNvSpPr txBox="1"/>
          <p:nvPr/>
        </p:nvSpPr>
        <p:spPr>
          <a:xfrm>
            <a:off x="691035" y="2010284"/>
            <a:ext cx="7657228" cy="2800767"/>
          </a:xfrm>
          <a:prstGeom prst="rect">
            <a:avLst/>
          </a:prstGeom>
          <a:noFill/>
          <a:ln>
            <a:noFill/>
          </a:ln>
        </p:spPr>
        <p:txBody>
          <a:bodyPr anchorCtr="0" anchor="t" bIns="45700" lIns="91425" spcFirstLastPara="1" rIns="91425" wrap="square" tIns="45700">
            <a:spAutoFit/>
          </a:bodyPr>
          <a:lstStyle/>
          <a:p>
            <a:pPr indent="-285750" lvl="0" marL="285750" marR="0" rtl="0" algn="l">
              <a:lnSpc>
                <a:spcPct val="100000"/>
              </a:lnSpc>
              <a:spcBef>
                <a:spcPts val="0"/>
              </a:spcBef>
              <a:spcAft>
                <a:spcPts val="0"/>
              </a:spcAft>
              <a:buClr>
                <a:schemeClr val="lt1"/>
              </a:buClr>
              <a:buSzPts val="1600"/>
              <a:buFont typeface="Arial"/>
              <a:buChar char="•"/>
            </a:pPr>
            <a:r>
              <a:rPr b="1" i="0" lang="en-US" sz="1600" u="none" cap="none" strike="noStrike">
                <a:solidFill>
                  <a:schemeClr val="lt1"/>
                </a:solidFill>
                <a:latin typeface="Arial"/>
                <a:ea typeface="Arial"/>
                <a:cs typeface="Arial"/>
                <a:sym typeface="Arial"/>
              </a:rPr>
              <a:t>Service or standard:</a:t>
            </a:r>
            <a:endParaRPr b="0" i="0" sz="1600" u="none" cap="none" strike="noStrike">
              <a:solidFill>
                <a:schemeClr val="lt1"/>
              </a:solidFill>
              <a:latin typeface="Arial"/>
              <a:ea typeface="Arial"/>
              <a:cs typeface="Arial"/>
              <a:sym typeface="Arial"/>
            </a:endParaRPr>
          </a:p>
          <a:p>
            <a:pPr indent="-285750" lvl="0" marL="285750" marR="0" rtl="0" algn="l">
              <a:lnSpc>
                <a:spcPct val="100000"/>
              </a:lnSpc>
              <a:spcBef>
                <a:spcPts val="0"/>
              </a:spcBef>
              <a:spcAft>
                <a:spcPts val="0"/>
              </a:spcAft>
              <a:buClr>
                <a:schemeClr val="lt1"/>
              </a:buClr>
              <a:buSzPts val="1600"/>
              <a:buFont typeface="Arial"/>
              <a:buChar char="•"/>
            </a:pPr>
            <a:r>
              <a:rPr b="1" i="0" lang="en-US" sz="1600" u="none" cap="none" strike="noStrike">
                <a:solidFill>
                  <a:schemeClr val="lt1"/>
                </a:solidFill>
                <a:latin typeface="Arial"/>
                <a:ea typeface="Arial"/>
                <a:cs typeface="Arial"/>
                <a:sym typeface="Arial"/>
              </a:rPr>
              <a:t>Survey period:</a:t>
            </a:r>
            <a:r>
              <a:rPr b="0" i="0" lang="en-US" sz="1600" u="none" cap="none" strike="noStrike">
                <a:solidFill>
                  <a:schemeClr val="lt1"/>
                </a:solidFill>
                <a:latin typeface="Arial"/>
                <a:ea typeface="Arial"/>
                <a:cs typeface="Arial"/>
                <a:sym typeface="Arial"/>
              </a:rPr>
              <a:t>  </a:t>
            </a:r>
            <a:endParaRPr b="0" i="0" sz="1400" u="none" cap="none" strike="noStrike">
              <a:solidFill>
                <a:srgbClr val="000000"/>
              </a:solidFill>
              <a:latin typeface="Arial"/>
              <a:ea typeface="Arial"/>
              <a:cs typeface="Arial"/>
              <a:sym typeface="Arial"/>
            </a:endParaRPr>
          </a:p>
          <a:p>
            <a:pPr indent="-285750" lvl="0" marL="285750" marR="0" rtl="0" algn="l">
              <a:lnSpc>
                <a:spcPct val="100000"/>
              </a:lnSpc>
              <a:spcBef>
                <a:spcPts val="0"/>
              </a:spcBef>
              <a:spcAft>
                <a:spcPts val="0"/>
              </a:spcAft>
              <a:buClr>
                <a:schemeClr val="lt1"/>
              </a:buClr>
              <a:buSzPts val="1600"/>
              <a:buFont typeface="Arial"/>
              <a:buChar char="•"/>
            </a:pPr>
            <a:r>
              <a:rPr b="1" i="0" lang="en-US" sz="1600" u="none" cap="none" strike="noStrike">
                <a:solidFill>
                  <a:schemeClr val="lt1"/>
                </a:solidFill>
                <a:latin typeface="Arial"/>
                <a:ea typeface="Arial"/>
                <a:cs typeface="Arial"/>
                <a:sym typeface="Arial"/>
              </a:rPr>
              <a:t>Surveillance method:</a:t>
            </a:r>
            <a:r>
              <a:rPr b="0" i="0" lang="en-US" sz="1600" u="none" cap="none" strike="noStrike">
                <a:solidFill>
                  <a:schemeClr val="lt1"/>
                </a:solidFill>
                <a:latin typeface="Arial"/>
                <a:ea typeface="Arial"/>
                <a:cs typeface="Arial"/>
                <a:sym typeface="Arial"/>
              </a:rPr>
              <a:t> “Random sampling” </a:t>
            </a:r>
            <a:r>
              <a:rPr b="0" i="1" lang="en-US" sz="1600" u="none" cap="none" strike="noStrike">
                <a:solidFill>
                  <a:schemeClr val="lt1"/>
                </a:solidFill>
                <a:latin typeface="Arial"/>
                <a:ea typeface="Arial"/>
                <a:cs typeface="Arial"/>
                <a:sym typeface="Arial"/>
              </a:rPr>
              <a:t>OR</a:t>
            </a:r>
            <a:r>
              <a:rPr b="0" i="0" lang="en-US" sz="1600" u="none" cap="none" strike="noStrike">
                <a:solidFill>
                  <a:schemeClr val="lt1"/>
                </a:solidFill>
                <a:latin typeface="Arial"/>
                <a:ea typeface="Arial"/>
                <a:cs typeface="Arial"/>
                <a:sym typeface="Arial"/>
              </a:rPr>
              <a:t> “100% inspection” </a:t>
            </a:r>
            <a:r>
              <a:rPr b="0" i="1" lang="en-US" sz="1600" u="none" cap="none" strike="noStrike">
                <a:solidFill>
                  <a:schemeClr val="lt1"/>
                </a:solidFill>
                <a:latin typeface="Arial"/>
                <a:ea typeface="Arial"/>
                <a:cs typeface="Arial"/>
                <a:sym typeface="Arial"/>
              </a:rPr>
              <a:t>OR</a:t>
            </a:r>
            <a:r>
              <a:rPr b="0" i="0" lang="en-US" sz="1600" u="none" cap="none" strike="noStrike">
                <a:solidFill>
                  <a:schemeClr val="lt1"/>
                </a:solidFill>
                <a:latin typeface="Arial"/>
                <a:ea typeface="Arial"/>
                <a:cs typeface="Arial"/>
                <a:sym typeface="Arial"/>
              </a:rPr>
              <a:t> “Periodic inspection” </a:t>
            </a:r>
            <a:r>
              <a:rPr b="0" i="1" lang="en-US" sz="1600" u="none" cap="none" strike="noStrike">
                <a:solidFill>
                  <a:schemeClr val="lt1"/>
                </a:solidFill>
                <a:latin typeface="Arial"/>
                <a:ea typeface="Arial"/>
                <a:cs typeface="Arial"/>
                <a:sym typeface="Arial"/>
              </a:rPr>
              <a:t>OR</a:t>
            </a:r>
            <a:r>
              <a:rPr b="0" i="0" lang="en-US" sz="1600" u="none" cap="none" strike="noStrike">
                <a:solidFill>
                  <a:schemeClr val="lt1"/>
                </a:solidFill>
                <a:latin typeface="Arial"/>
                <a:ea typeface="Arial"/>
                <a:cs typeface="Arial"/>
                <a:sym typeface="Arial"/>
              </a:rPr>
              <a:t> “Customer complaint”</a:t>
            </a:r>
            <a:endParaRPr b="0" i="0" sz="1400" u="none" cap="none" strike="noStrike">
              <a:solidFill>
                <a:srgbClr val="000000"/>
              </a:solidFill>
              <a:latin typeface="Arial"/>
              <a:ea typeface="Arial"/>
              <a:cs typeface="Arial"/>
              <a:sym typeface="Arial"/>
            </a:endParaRPr>
          </a:p>
          <a:p>
            <a:pPr indent="-285750" lvl="0" marL="285750" marR="0" rtl="0" algn="l">
              <a:lnSpc>
                <a:spcPct val="100000"/>
              </a:lnSpc>
              <a:spcBef>
                <a:spcPts val="0"/>
              </a:spcBef>
              <a:spcAft>
                <a:spcPts val="0"/>
              </a:spcAft>
              <a:buClr>
                <a:schemeClr val="lt1"/>
              </a:buClr>
              <a:buSzPts val="1600"/>
              <a:buFont typeface="Arial"/>
              <a:buChar char="•"/>
            </a:pPr>
            <a:r>
              <a:rPr b="1" i="0" lang="en-US" sz="1600" u="none" cap="none" strike="noStrike">
                <a:solidFill>
                  <a:schemeClr val="lt1"/>
                </a:solidFill>
                <a:latin typeface="Arial"/>
                <a:ea typeface="Arial"/>
                <a:cs typeface="Arial"/>
                <a:sym typeface="Arial"/>
              </a:rPr>
              <a:t>Level of surveillance:</a:t>
            </a:r>
            <a:r>
              <a:rPr b="0" i="0" lang="en-US" sz="1600" u="none" cap="none" strike="noStrike">
                <a:solidFill>
                  <a:schemeClr val="lt1"/>
                </a:solidFill>
                <a:latin typeface="Arial"/>
                <a:ea typeface="Arial"/>
                <a:cs typeface="Arial"/>
                <a:sym typeface="Arial"/>
              </a:rPr>
              <a:t> </a:t>
            </a:r>
            <a:r>
              <a:rPr b="0" i="1" lang="en-US" sz="1600" u="none" cap="none" strike="noStrike">
                <a:solidFill>
                  <a:schemeClr val="lt1"/>
                </a:solidFill>
                <a:latin typeface="Arial"/>
                <a:ea typeface="Arial"/>
                <a:cs typeface="Arial"/>
                <a:sym typeface="Arial"/>
              </a:rPr>
              <a:t> </a:t>
            </a:r>
            <a:r>
              <a:rPr b="0" i="0" lang="en-US" sz="1600" u="none" cap="none" strike="noStrike">
                <a:solidFill>
                  <a:schemeClr val="lt1"/>
                </a:solidFill>
                <a:latin typeface="Arial"/>
                <a:ea typeface="Arial"/>
                <a:cs typeface="Arial"/>
                <a:sym typeface="Arial"/>
              </a:rPr>
              <a:t>“Monthly” </a:t>
            </a:r>
            <a:r>
              <a:rPr b="0" i="1" lang="en-US" sz="1600" u="none" cap="none" strike="noStrike">
                <a:solidFill>
                  <a:schemeClr val="lt1"/>
                </a:solidFill>
                <a:latin typeface="Arial"/>
                <a:ea typeface="Arial"/>
                <a:cs typeface="Arial"/>
                <a:sym typeface="Arial"/>
              </a:rPr>
              <a:t>OR</a:t>
            </a:r>
            <a:r>
              <a:rPr b="0" i="0" lang="en-US" sz="1600" u="none" cap="none" strike="noStrike">
                <a:solidFill>
                  <a:schemeClr val="lt1"/>
                </a:solidFill>
                <a:latin typeface="Arial"/>
                <a:ea typeface="Arial"/>
                <a:cs typeface="Arial"/>
                <a:sym typeface="Arial"/>
              </a:rPr>
              <a:t> “Quarterly” </a:t>
            </a:r>
            <a:r>
              <a:rPr b="0" i="1" lang="en-US" sz="1600" u="none" cap="none" strike="noStrike">
                <a:solidFill>
                  <a:schemeClr val="lt1"/>
                </a:solidFill>
                <a:latin typeface="Arial"/>
                <a:ea typeface="Arial"/>
                <a:cs typeface="Arial"/>
                <a:sym typeface="Arial"/>
              </a:rPr>
              <a:t>OR</a:t>
            </a:r>
            <a:r>
              <a:rPr b="0" i="0" lang="en-US" sz="1600" u="none" cap="none" strike="noStrike">
                <a:solidFill>
                  <a:schemeClr val="lt1"/>
                </a:solidFill>
                <a:latin typeface="Arial"/>
                <a:ea typeface="Arial"/>
                <a:cs typeface="Arial"/>
                <a:sym typeface="Arial"/>
              </a:rPr>
              <a:t> “As needed”</a:t>
            </a:r>
            <a:endParaRPr b="0" i="0" sz="1400" u="none" cap="none" strike="noStrike">
              <a:solidFill>
                <a:srgbClr val="000000"/>
              </a:solidFill>
              <a:latin typeface="Arial"/>
              <a:ea typeface="Arial"/>
              <a:cs typeface="Arial"/>
              <a:sym typeface="Arial"/>
            </a:endParaRPr>
          </a:p>
          <a:p>
            <a:pPr indent="-285750" lvl="0" marL="285750" marR="0" rtl="0" algn="l">
              <a:lnSpc>
                <a:spcPct val="100000"/>
              </a:lnSpc>
              <a:spcBef>
                <a:spcPts val="0"/>
              </a:spcBef>
              <a:spcAft>
                <a:spcPts val="0"/>
              </a:spcAft>
              <a:buClr>
                <a:schemeClr val="lt1"/>
              </a:buClr>
              <a:buSzPts val="1600"/>
              <a:buFont typeface="Arial"/>
              <a:buChar char="•"/>
            </a:pPr>
            <a:r>
              <a:rPr b="1" i="0" lang="en-US" sz="1600" u="none" cap="none" strike="noStrike">
                <a:solidFill>
                  <a:schemeClr val="lt1"/>
                </a:solidFill>
                <a:latin typeface="Arial"/>
                <a:ea typeface="Arial"/>
                <a:cs typeface="Arial"/>
                <a:sym typeface="Arial"/>
              </a:rPr>
              <a:t>Percentage of items sampled during survey period:</a:t>
            </a:r>
            <a:r>
              <a:rPr b="0" i="0" lang="en-US" sz="1600" u="none" cap="none" strike="noStrike">
                <a:solidFill>
                  <a:schemeClr val="lt1"/>
                </a:solidFill>
                <a:latin typeface="Arial"/>
                <a:ea typeface="Arial"/>
                <a:cs typeface="Arial"/>
                <a:sym typeface="Arial"/>
              </a:rPr>
              <a:t>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600"/>
              <a:buFont typeface="Arial"/>
              <a:buNone/>
            </a:pPr>
            <a:r>
              <a:t/>
            </a:r>
            <a:endParaRPr b="0" i="0" sz="1600" u="none" cap="none" strike="noStrike">
              <a:solidFill>
                <a:schemeClr val="lt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600"/>
              <a:buFont typeface="Arial"/>
              <a:buNone/>
            </a:pPr>
            <a:r>
              <a:rPr b="1" i="0" lang="en-US" sz="1600" u="none" cap="none" strike="noStrike">
                <a:solidFill>
                  <a:schemeClr val="lt1"/>
                </a:solidFill>
                <a:latin typeface="Arial"/>
                <a:ea typeface="Arial"/>
                <a:cs typeface="Arial"/>
                <a:sym typeface="Arial"/>
              </a:rPr>
              <a:t>Analysis of results:</a:t>
            </a:r>
            <a:r>
              <a:rPr b="0" i="0" lang="en-US" sz="1600" u="none" cap="none" strike="noStrike">
                <a:solidFill>
                  <a:schemeClr val="lt1"/>
                </a:solidFill>
                <a:latin typeface="Arial"/>
                <a:ea typeface="Arial"/>
                <a:cs typeface="Arial"/>
                <a:sym typeface="Arial"/>
              </a:rPr>
              <a:t>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600"/>
              <a:buFont typeface="Arial"/>
              <a:buNone/>
            </a:pPr>
            <a:r>
              <a:rPr b="0" i="0" lang="en-US" sz="1600" u="none" cap="none" strike="noStrike">
                <a:solidFill>
                  <a:schemeClr val="lt1"/>
                </a:solidFill>
                <a:latin typeface="Arial"/>
                <a:ea typeface="Arial"/>
                <a:cs typeface="Arial"/>
                <a:sym typeface="Arial"/>
              </a:rPr>
              <a:t>Observed service provider performance measurement rate: </a:t>
            </a:r>
            <a:r>
              <a:rPr b="0" i="1" lang="en-US" sz="1600" u="none" cap="none" strike="noStrike">
                <a:solidFill>
                  <a:schemeClr val="lt1"/>
                </a:solidFill>
                <a:latin typeface="Arial"/>
                <a:ea typeface="Arial"/>
                <a:cs typeface="Arial"/>
                <a:sym typeface="Arial"/>
              </a:rPr>
              <a:t>percentage</a:t>
            </a:r>
            <a:endParaRPr b="0" i="0" sz="1600" u="none" cap="none" strike="noStrike">
              <a:solidFill>
                <a:schemeClr val="lt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600"/>
              <a:buFont typeface="Arial"/>
              <a:buNone/>
            </a:pPr>
            <a:r>
              <a:rPr b="0" i="0" lang="en-US" sz="1600" u="none" cap="none" strike="noStrike">
                <a:solidFill>
                  <a:schemeClr val="lt1"/>
                </a:solidFill>
                <a:latin typeface="Arial"/>
                <a:ea typeface="Arial"/>
                <a:cs typeface="Arial"/>
                <a:sym typeface="Arial"/>
              </a:rPr>
              <a:t>Service provider’s performance:  “Meets standards” </a:t>
            </a:r>
            <a:r>
              <a:rPr b="0" i="1" lang="en-US" sz="1600" u="none" cap="none" strike="noStrike">
                <a:solidFill>
                  <a:schemeClr val="lt1"/>
                </a:solidFill>
                <a:latin typeface="Arial"/>
                <a:ea typeface="Arial"/>
                <a:cs typeface="Arial"/>
                <a:sym typeface="Arial"/>
              </a:rPr>
              <a:t>OR</a:t>
            </a:r>
            <a:r>
              <a:rPr b="0" i="0" lang="en-US" sz="1600" u="none" cap="none" strike="noStrike">
                <a:solidFill>
                  <a:schemeClr val="lt1"/>
                </a:solidFill>
                <a:latin typeface="Arial"/>
                <a:ea typeface="Arial"/>
                <a:cs typeface="Arial"/>
                <a:sym typeface="Arial"/>
              </a:rPr>
              <a:t> “Does not meet standards”</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600"/>
              <a:buFont typeface="Arial"/>
              <a:buNone/>
            </a:pPr>
            <a:r>
              <a:rPr b="0" i="0" lang="en-US" sz="1600" u="none" cap="none" strike="noStrike">
                <a:solidFill>
                  <a:schemeClr val="lt1"/>
                </a:solidFill>
                <a:latin typeface="Arial"/>
                <a:ea typeface="Arial"/>
                <a:cs typeface="Arial"/>
                <a:sym typeface="Arial"/>
              </a:rPr>
              <a:t>Narrative of performance during survey period:</a:t>
            </a:r>
            <a:endParaRPr b="0" i="0" sz="1400" u="none" cap="none" strike="noStrike">
              <a:solidFill>
                <a:srgbClr val="000000"/>
              </a:solidFill>
              <a:latin typeface="Arial"/>
              <a:ea typeface="Arial"/>
              <a:cs typeface="Arial"/>
              <a:sym typeface="Arial"/>
            </a:endParaRPr>
          </a:p>
        </p:txBody>
      </p:sp>
      <p:sp>
        <p:nvSpPr>
          <p:cNvPr id="82" name="Google Shape;82;p6"/>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p>
            <a:pPr indent="0" lvl="0" marL="0" rtl="0" algn="r">
              <a:lnSpc>
                <a:spcPct val="100000"/>
              </a:lnSpc>
              <a:spcBef>
                <a:spcPts val="0"/>
              </a:spcBef>
              <a:spcAft>
                <a:spcPts val="0"/>
              </a:spcAft>
              <a:buSzPts val="1000"/>
              <a:buNone/>
            </a:pPr>
            <a:fld id="{00000000-1234-1234-1234-123412341234}" type="slidenum">
              <a:rPr lang="en-US"/>
              <a:t>‹#›</a:t>
            </a:fld>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6" name="Shape 86"/>
        <p:cNvGrpSpPr/>
        <p:nvPr/>
      </p:nvGrpSpPr>
      <p:grpSpPr>
        <a:xfrm>
          <a:off x="0" y="0"/>
          <a:ext cx="0" cy="0"/>
          <a:chOff x="0" y="0"/>
          <a:chExt cx="0" cy="0"/>
        </a:xfrm>
      </p:grpSpPr>
      <p:sp>
        <p:nvSpPr>
          <p:cNvPr id="87" name="Google Shape;87;p7"/>
          <p:cNvSpPr txBox="1"/>
          <p:nvPr>
            <p:ph type="title"/>
          </p:nvPr>
        </p:nvSpPr>
        <p:spPr>
          <a:xfrm>
            <a:off x="431800" y="1231900"/>
            <a:ext cx="8400500" cy="749300"/>
          </a:xfrm>
          <a:prstGeom prst="rect">
            <a:avLst/>
          </a:prstGeom>
          <a:noFill/>
          <a:ln>
            <a:noFill/>
          </a:ln>
        </p:spPr>
        <p:txBody>
          <a:bodyPr anchorCtr="0" anchor="ctr" bIns="91425" lIns="91425" spcFirstLastPara="1" rIns="91425" wrap="square" tIns="91425">
            <a:normAutofit fontScale="90000"/>
          </a:bodyPr>
          <a:lstStyle/>
          <a:p>
            <a:pPr indent="0" lvl="0" marL="0" rtl="0" algn="ctr">
              <a:lnSpc>
                <a:spcPct val="100000"/>
              </a:lnSpc>
              <a:spcBef>
                <a:spcPts val="0"/>
              </a:spcBef>
              <a:spcAft>
                <a:spcPts val="0"/>
              </a:spcAft>
              <a:buClr>
                <a:schemeClr val="lt1"/>
              </a:buClr>
              <a:buSzPct val="108085"/>
              <a:buNone/>
            </a:pPr>
            <a:r>
              <a:rPr lang="en-US"/>
              <a:t>Key Takeaways</a:t>
            </a:r>
            <a:br>
              <a:rPr lang="en-US"/>
            </a:br>
            <a:endParaRPr/>
          </a:p>
        </p:txBody>
      </p:sp>
      <p:sp>
        <p:nvSpPr>
          <p:cNvPr id="88" name="Google Shape;88;p7"/>
          <p:cNvSpPr txBox="1"/>
          <p:nvPr/>
        </p:nvSpPr>
        <p:spPr>
          <a:xfrm>
            <a:off x="311700" y="1854200"/>
            <a:ext cx="8160758" cy="280076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600"/>
              <a:buFont typeface="Arial"/>
              <a:buNone/>
            </a:pPr>
            <a:r>
              <a:rPr b="0" i="0" lang="en-US" sz="1600" u="none" cap="none" strike="noStrike">
                <a:solidFill>
                  <a:schemeClr val="lt1"/>
                </a:solidFill>
                <a:latin typeface="Arial"/>
                <a:ea typeface="Arial"/>
                <a:cs typeface="Arial"/>
                <a:sym typeface="Arial"/>
              </a:rPr>
              <a:t>FAR Part 42 governs many postaward administration activities</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600"/>
              <a:buFont typeface="Arial"/>
              <a:buNone/>
            </a:pPr>
            <a:r>
              <a:t/>
            </a:r>
            <a:endParaRPr b="0" i="0" sz="1600" u="none" cap="none" strike="noStrike">
              <a:solidFill>
                <a:schemeClr val="lt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600"/>
              <a:buFont typeface="Arial"/>
              <a:buNone/>
            </a:pPr>
            <a:r>
              <a:rPr b="0" i="0" lang="en-US" sz="1600" u="none" cap="none" strike="noStrike">
                <a:solidFill>
                  <a:schemeClr val="lt1"/>
                </a:solidFill>
                <a:latin typeface="Arial"/>
                <a:ea typeface="Arial"/>
                <a:cs typeface="Arial"/>
                <a:sym typeface="Arial"/>
              </a:rPr>
              <a:t>•  Contract administration protects the Government’s interests</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600"/>
              <a:buFont typeface="Arial"/>
              <a:buNone/>
            </a:pPr>
            <a:r>
              <a:t/>
            </a:r>
            <a:endParaRPr b="0" i="0" sz="1600" u="none" cap="none" strike="noStrike">
              <a:solidFill>
                <a:schemeClr val="lt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600"/>
              <a:buFont typeface="Arial"/>
              <a:buNone/>
            </a:pPr>
            <a:r>
              <a:rPr b="0" i="0" lang="en-US" sz="1600" u="none" cap="none" strike="noStrike">
                <a:solidFill>
                  <a:schemeClr val="lt1"/>
                </a:solidFill>
                <a:latin typeface="Arial"/>
                <a:ea typeface="Arial"/>
                <a:cs typeface="Arial"/>
                <a:sym typeface="Arial"/>
              </a:rPr>
              <a:t>•  Audit services support cost oversight and accountability</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600"/>
              <a:buFont typeface="Arial"/>
              <a:buNone/>
            </a:pPr>
            <a:r>
              <a:t/>
            </a:r>
            <a:endParaRPr b="0" i="0" sz="1600" u="none" cap="none" strike="noStrike">
              <a:solidFill>
                <a:schemeClr val="lt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600"/>
              <a:buFont typeface="Arial"/>
              <a:buNone/>
            </a:pPr>
            <a:r>
              <a:rPr b="0" i="0" lang="en-US" sz="1600" u="none" cap="none" strike="noStrike">
                <a:solidFill>
                  <a:schemeClr val="lt1"/>
                </a:solidFill>
                <a:latin typeface="Arial"/>
                <a:ea typeface="Arial"/>
                <a:cs typeface="Arial"/>
                <a:sym typeface="Arial"/>
              </a:rPr>
              <a:t>•  Contracting Officers may delegate functions but retain authority</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600"/>
              <a:buFont typeface="Arial"/>
              <a:buNone/>
            </a:pPr>
            <a:r>
              <a:t/>
            </a:r>
            <a:endParaRPr b="0" i="0" sz="1600" u="none" cap="none" strike="noStrike">
              <a:solidFill>
                <a:schemeClr val="lt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600"/>
              <a:buFont typeface="Arial"/>
              <a:buNone/>
            </a:pPr>
            <a:r>
              <a:rPr b="0" i="0" lang="en-US" sz="1600" u="none" cap="none" strike="noStrike">
                <a:solidFill>
                  <a:schemeClr val="lt1"/>
                </a:solidFill>
                <a:latin typeface="Arial"/>
                <a:ea typeface="Arial"/>
                <a:cs typeface="Arial"/>
                <a:sym typeface="Arial"/>
              </a:rPr>
              <a:t>•  Documentation and communication are essential</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600"/>
              <a:buFont typeface="Arial"/>
              <a:buNone/>
            </a:pPr>
            <a:r>
              <a:t/>
            </a:r>
            <a:endParaRPr b="0" i="0" sz="1600" u="none" cap="none" strike="noStrike">
              <a:solidFill>
                <a:schemeClr val="lt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600"/>
              <a:buFont typeface="Arial"/>
              <a:buNone/>
            </a:pPr>
            <a:r>
              <a:rPr b="0" i="0" lang="en-US" sz="1600" u="none" cap="none" strike="noStrike">
                <a:solidFill>
                  <a:schemeClr val="lt1"/>
                </a:solidFill>
                <a:latin typeface="Arial"/>
                <a:ea typeface="Arial"/>
                <a:cs typeface="Arial"/>
                <a:sym typeface="Arial"/>
              </a:rPr>
              <a:t>•  Contractor performance information supports future acquisitions</a:t>
            </a:r>
            <a:endParaRPr b="0" i="0" sz="1400" u="none" cap="none" strike="noStrike">
              <a:solidFill>
                <a:srgbClr val="000000"/>
              </a:solidFill>
              <a:latin typeface="Arial"/>
              <a:ea typeface="Arial"/>
              <a:cs typeface="Arial"/>
              <a:sym typeface="Arial"/>
            </a:endParaRPr>
          </a:p>
        </p:txBody>
      </p:sp>
      <p:sp>
        <p:nvSpPr>
          <p:cNvPr id="89" name="Google Shape;89;p7"/>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p>
            <a:pPr indent="0" lvl="0" marL="0" rtl="0" algn="r">
              <a:lnSpc>
                <a:spcPct val="100000"/>
              </a:lnSpc>
              <a:spcBef>
                <a:spcPts val="0"/>
              </a:spcBef>
              <a:spcAft>
                <a:spcPts val="0"/>
              </a:spcAft>
              <a:buSzPts val="1000"/>
              <a:buNone/>
            </a:pPr>
            <a:fld id="{00000000-1234-1234-1234-123412341234}" type="slidenum">
              <a:rPr lang="en-US"/>
              <a:t>‹#›</a:t>
            </a:fld>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3" name="Shape 93"/>
        <p:cNvGrpSpPr/>
        <p:nvPr/>
      </p:nvGrpSpPr>
      <p:grpSpPr>
        <a:xfrm>
          <a:off x="0" y="0"/>
          <a:ext cx="0" cy="0"/>
          <a:chOff x="0" y="0"/>
          <a:chExt cx="0" cy="0"/>
        </a:xfrm>
      </p:grpSpPr>
      <p:sp>
        <p:nvSpPr>
          <p:cNvPr id="94" name="Google Shape;94;p8"/>
          <p:cNvSpPr txBox="1"/>
          <p:nvPr>
            <p:ph type="title"/>
          </p:nvPr>
        </p:nvSpPr>
        <p:spPr>
          <a:xfrm>
            <a:off x="469900" y="1231900"/>
            <a:ext cx="8362400" cy="177800"/>
          </a:xfrm>
          <a:prstGeom prst="rect">
            <a:avLst/>
          </a:prstGeom>
          <a:noFill/>
          <a:ln>
            <a:noFill/>
          </a:ln>
        </p:spPr>
        <p:txBody>
          <a:bodyPr anchorCtr="0" anchor="ctr" bIns="91425" lIns="91425" spcFirstLastPara="1" rIns="91425" wrap="square" tIns="91425">
            <a:normAutofit fontScale="90000"/>
          </a:bodyPr>
          <a:lstStyle/>
          <a:p>
            <a:pPr indent="0" lvl="0" marL="0" rtl="0" algn="ctr">
              <a:lnSpc>
                <a:spcPct val="100000"/>
              </a:lnSpc>
              <a:spcBef>
                <a:spcPts val="0"/>
              </a:spcBef>
              <a:spcAft>
                <a:spcPts val="0"/>
              </a:spcAft>
              <a:buClr>
                <a:schemeClr val="lt1"/>
              </a:buClr>
              <a:buSzPct val="108085"/>
              <a:buNone/>
            </a:pPr>
            <a:r>
              <a:rPr lang="en-US"/>
              <a:t>What Is a Contract Modification?</a:t>
            </a:r>
            <a:endParaRPr/>
          </a:p>
        </p:txBody>
      </p:sp>
      <p:sp>
        <p:nvSpPr>
          <p:cNvPr id="95" name="Google Shape;95;p8"/>
          <p:cNvSpPr txBox="1"/>
          <p:nvPr/>
        </p:nvSpPr>
        <p:spPr>
          <a:xfrm>
            <a:off x="330200" y="1854200"/>
            <a:ext cx="8142258" cy="4079194"/>
          </a:xfrm>
          <a:prstGeom prst="rect">
            <a:avLst/>
          </a:prstGeom>
          <a:noFill/>
          <a:ln>
            <a:noFill/>
          </a:ln>
        </p:spPr>
        <p:txBody>
          <a:bodyPr anchorCtr="0" anchor="t" bIns="45700" lIns="91425" spcFirstLastPara="1" rIns="91425" wrap="square" tIns="45700">
            <a:spAutoFit/>
          </a:bodyPr>
          <a:lstStyle/>
          <a:p>
            <a:pPr indent="0" lvl="0" marL="0" marR="0" rtl="0" algn="l">
              <a:lnSpc>
                <a:spcPct val="115000"/>
              </a:lnSpc>
              <a:spcBef>
                <a:spcPts val="0"/>
              </a:spcBef>
              <a:spcAft>
                <a:spcPts val="0"/>
              </a:spcAft>
              <a:buClr>
                <a:srgbClr val="000000"/>
              </a:buClr>
              <a:buSzPts val="1400"/>
              <a:buFont typeface="Arial"/>
              <a:buNone/>
            </a:pPr>
            <a:r>
              <a:rPr b="0" i="0" lang="en-US" sz="1400" u="none" cap="none" strike="noStrike">
                <a:solidFill>
                  <a:schemeClr val="lt1"/>
                </a:solidFill>
                <a:latin typeface="Arial"/>
                <a:ea typeface="Arial"/>
                <a:cs typeface="Arial"/>
                <a:sym typeface="Arial"/>
              </a:rPr>
              <a:t>A </a:t>
            </a:r>
            <a:r>
              <a:rPr b="1" i="0" lang="en-US" sz="1400" u="none" cap="none" strike="noStrike">
                <a:solidFill>
                  <a:schemeClr val="lt1"/>
                </a:solidFill>
                <a:latin typeface="Arial"/>
                <a:ea typeface="Arial"/>
                <a:cs typeface="Arial"/>
                <a:sym typeface="Arial"/>
              </a:rPr>
              <a:t>contract modification</a:t>
            </a:r>
            <a:r>
              <a:rPr b="0" i="0" lang="en-US" sz="1400" u="none" cap="none" strike="noStrike">
                <a:solidFill>
                  <a:schemeClr val="lt1"/>
                </a:solidFill>
                <a:latin typeface="Arial"/>
                <a:ea typeface="Arial"/>
                <a:cs typeface="Arial"/>
                <a:sym typeface="Arial"/>
              </a:rPr>
              <a:t> is any written change in the terms of a contract.</a:t>
            </a:r>
            <a:endParaRPr b="0" i="0" sz="1400" u="none" cap="none" strike="noStrike">
              <a:solidFill>
                <a:srgbClr val="000000"/>
              </a:solidFill>
              <a:latin typeface="Arial"/>
              <a:ea typeface="Arial"/>
              <a:cs typeface="Arial"/>
              <a:sym typeface="Arial"/>
            </a:endParaRPr>
          </a:p>
          <a:p>
            <a:pPr indent="0" lvl="0" marL="0" marR="0" rtl="0" algn="l">
              <a:lnSpc>
                <a:spcPct val="115000"/>
              </a:lnSpc>
              <a:spcBef>
                <a:spcPts val="800"/>
              </a:spcBef>
              <a:spcAft>
                <a:spcPts val="0"/>
              </a:spcAft>
              <a:buClr>
                <a:srgbClr val="000000"/>
              </a:buClr>
              <a:buSzPts val="1400"/>
              <a:buFont typeface="Arial"/>
              <a:buNone/>
            </a:pPr>
            <a:r>
              <a:rPr b="0" i="0" lang="en-US" sz="1400" u="none" cap="none" strike="noStrike">
                <a:solidFill>
                  <a:schemeClr val="lt1"/>
                </a:solidFill>
                <a:latin typeface="Arial"/>
                <a:ea typeface="Arial"/>
                <a:cs typeface="Arial"/>
                <a:sym typeface="Arial"/>
              </a:rPr>
              <a:t>Examples include changes to:</a:t>
            </a:r>
            <a:endParaRPr b="0" i="0" sz="1400" u="none" cap="none" strike="noStrike">
              <a:solidFill>
                <a:srgbClr val="000000"/>
              </a:solidFill>
              <a:latin typeface="Arial"/>
              <a:ea typeface="Arial"/>
              <a:cs typeface="Arial"/>
              <a:sym typeface="Arial"/>
            </a:endParaRPr>
          </a:p>
          <a:p>
            <a:pPr indent="-342900" lvl="0" marL="342900" marR="0" rtl="0" algn="l">
              <a:lnSpc>
                <a:spcPct val="115000"/>
              </a:lnSpc>
              <a:spcBef>
                <a:spcPts val="800"/>
              </a:spcBef>
              <a:spcAft>
                <a:spcPts val="0"/>
              </a:spcAft>
              <a:buClr>
                <a:schemeClr val="lt1"/>
              </a:buClr>
              <a:buSzPts val="1000"/>
              <a:buFont typeface="Noto Sans Symbols"/>
              <a:buChar char="∙"/>
            </a:pPr>
            <a:r>
              <a:rPr b="0" i="0" lang="en-US" sz="1400" u="none" cap="none" strike="noStrike">
                <a:solidFill>
                  <a:schemeClr val="lt1"/>
                </a:solidFill>
                <a:latin typeface="Arial"/>
                <a:ea typeface="Arial"/>
                <a:cs typeface="Arial"/>
                <a:sym typeface="Arial"/>
              </a:rPr>
              <a:t>Statement of work or specifications</a:t>
            </a:r>
            <a:endParaRPr b="0" i="0" sz="1400" u="none" cap="none" strike="noStrike">
              <a:solidFill>
                <a:srgbClr val="000000"/>
              </a:solidFill>
              <a:latin typeface="Arial"/>
              <a:ea typeface="Arial"/>
              <a:cs typeface="Arial"/>
              <a:sym typeface="Arial"/>
            </a:endParaRPr>
          </a:p>
          <a:p>
            <a:pPr indent="-342900" lvl="0" marL="342900" marR="0" rtl="0" algn="l">
              <a:lnSpc>
                <a:spcPct val="115000"/>
              </a:lnSpc>
              <a:spcBef>
                <a:spcPts val="800"/>
              </a:spcBef>
              <a:spcAft>
                <a:spcPts val="0"/>
              </a:spcAft>
              <a:buClr>
                <a:schemeClr val="lt1"/>
              </a:buClr>
              <a:buSzPts val="1000"/>
              <a:buFont typeface="Noto Sans Symbols"/>
              <a:buChar char="∙"/>
            </a:pPr>
            <a:r>
              <a:rPr b="0" i="0" lang="en-US" sz="1400" u="none" cap="none" strike="noStrike">
                <a:solidFill>
                  <a:schemeClr val="lt1"/>
                </a:solidFill>
                <a:latin typeface="Arial"/>
                <a:ea typeface="Arial"/>
                <a:cs typeface="Arial"/>
                <a:sym typeface="Arial"/>
              </a:rPr>
              <a:t>Delivery schedule</a:t>
            </a:r>
            <a:endParaRPr b="0" i="0" sz="1400" u="none" cap="none" strike="noStrike">
              <a:solidFill>
                <a:srgbClr val="000000"/>
              </a:solidFill>
              <a:latin typeface="Arial"/>
              <a:ea typeface="Arial"/>
              <a:cs typeface="Arial"/>
              <a:sym typeface="Arial"/>
            </a:endParaRPr>
          </a:p>
          <a:p>
            <a:pPr indent="-342900" lvl="0" marL="342900" marR="0" rtl="0" algn="l">
              <a:lnSpc>
                <a:spcPct val="115000"/>
              </a:lnSpc>
              <a:spcBef>
                <a:spcPts val="800"/>
              </a:spcBef>
              <a:spcAft>
                <a:spcPts val="0"/>
              </a:spcAft>
              <a:buClr>
                <a:schemeClr val="lt1"/>
              </a:buClr>
              <a:buSzPts val="1000"/>
              <a:buFont typeface="Noto Sans Symbols"/>
              <a:buChar char="∙"/>
            </a:pPr>
            <a:r>
              <a:rPr b="0" i="0" lang="en-US" sz="1400" u="none" cap="none" strike="noStrike">
                <a:solidFill>
                  <a:schemeClr val="lt1"/>
                </a:solidFill>
                <a:latin typeface="Arial"/>
                <a:ea typeface="Arial"/>
                <a:cs typeface="Arial"/>
                <a:sym typeface="Arial"/>
              </a:rPr>
              <a:t>Period of performance</a:t>
            </a:r>
            <a:endParaRPr b="0" i="0" sz="1400" u="none" cap="none" strike="noStrike">
              <a:solidFill>
                <a:srgbClr val="000000"/>
              </a:solidFill>
              <a:latin typeface="Arial"/>
              <a:ea typeface="Arial"/>
              <a:cs typeface="Arial"/>
              <a:sym typeface="Arial"/>
            </a:endParaRPr>
          </a:p>
          <a:p>
            <a:pPr indent="-342900" lvl="0" marL="342900" marR="0" rtl="0" algn="l">
              <a:lnSpc>
                <a:spcPct val="115000"/>
              </a:lnSpc>
              <a:spcBef>
                <a:spcPts val="800"/>
              </a:spcBef>
              <a:spcAft>
                <a:spcPts val="0"/>
              </a:spcAft>
              <a:buClr>
                <a:schemeClr val="lt1"/>
              </a:buClr>
              <a:buSzPts val="1000"/>
              <a:buFont typeface="Noto Sans Symbols"/>
              <a:buChar char="∙"/>
            </a:pPr>
            <a:r>
              <a:rPr b="0" i="0" lang="en-US" sz="1400" u="none" cap="none" strike="noStrike">
                <a:solidFill>
                  <a:schemeClr val="lt1"/>
                </a:solidFill>
                <a:latin typeface="Arial"/>
                <a:ea typeface="Arial"/>
                <a:cs typeface="Arial"/>
                <a:sym typeface="Arial"/>
              </a:rPr>
              <a:t>Price or funding</a:t>
            </a:r>
            <a:endParaRPr b="0" i="0" sz="1400" u="none" cap="none" strike="noStrike">
              <a:solidFill>
                <a:srgbClr val="000000"/>
              </a:solidFill>
              <a:latin typeface="Arial"/>
              <a:ea typeface="Arial"/>
              <a:cs typeface="Arial"/>
              <a:sym typeface="Arial"/>
            </a:endParaRPr>
          </a:p>
          <a:p>
            <a:pPr indent="-342900" lvl="0" marL="342900" marR="0" rtl="0" algn="l">
              <a:lnSpc>
                <a:spcPct val="115000"/>
              </a:lnSpc>
              <a:spcBef>
                <a:spcPts val="800"/>
              </a:spcBef>
              <a:spcAft>
                <a:spcPts val="0"/>
              </a:spcAft>
              <a:buClr>
                <a:schemeClr val="lt1"/>
              </a:buClr>
              <a:buSzPts val="1000"/>
              <a:buFont typeface="Noto Sans Symbols"/>
              <a:buChar char="∙"/>
            </a:pPr>
            <a:r>
              <a:rPr b="0" i="0" lang="en-US" sz="1400" u="none" cap="none" strike="noStrike">
                <a:solidFill>
                  <a:schemeClr val="lt1"/>
                </a:solidFill>
                <a:latin typeface="Arial"/>
                <a:ea typeface="Arial"/>
                <a:cs typeface="Arial"/>
                <a:sym typeface="Arial"/>
              </a:rPr>
              <a:t>Place of performance</a:t>
            </a:r>
            <a:endParaRPr b="0" i="0" sz="1400" u="none" cap="none" strike="noStrike">
              <a:solidFill>
                <a:srgbClr val="000000"/>
              </a:solidFill>
              <a:latin typeface="Arial"/>
              <a:ea typeface="Arial"/>
              <a:cs typeface="Arial"/>
              <a:sym typeface="Arial"/>
            </a:endParaRPr>
          </a:p>
          <a:p>
            <a:pPr indent="-342900" lvl="0" marL="342900" marR="0" rtl="0" algn="l">
              <a:lnSpc>
                <a:spcPct val="115000"/>
              </a:lnSpc>
              <a:spcBef>
                <a:spcPts val="800"/>
              </a:spcBef>
              <a:spcAft>
                <a:spcPts val="0"/>
              </a:spcAft>
              <a:buClr>
                <a:schemeClr val="lt1"/>
              </a:buClr>
              <a:buSzPts val="1000"/>
              <a:buFont typeface="Noto Sans Symbols"/>
              <a:buChar char="∙"/>
            </a:pPr>
            <a:r>
              <a:rPr b="0" i="0" lang="en-US" sz="1400" u="none" cap="none" strike="noStrike">
                <a:solidFill>
                  <a:schemeClr val="lt1"/>
                </a:solidFill>
                <a:latin typeface="Arial"/>
                <a:ea typeface="Arial"/>
                <a:cs typeface="Arial"/>
                <a:sym typeface="Arial"/>
              </a:rPr>
              <a:t>Contract clauses</a:t>
            </a:r>
            <a:endParaRPr b="0" i="0" sz="1400" u="none" cap="none" strike="noStrike">
              <a:solidFill>
                <a:srgbClr val="000000"/>
              </a:solidFill>
              <a:latin typeface="Arial"/>
              <a:ea typeface="Arial"/>
              <a:cs typeface="Arial"/>
              <a:sym typeface="Arial"/>
            </a:endParaRPr>
          </a:p>
          <a:p>
            <a:pPr indent="-342900" lvl="0" marL="342900" marR="0" rtl="0" algn="l">
              <a:lnSpc>
                <a:spcPct val="115000"/>
              </a:lnSpc>
              <a:spcBef>
                <a:spcPts val="800"/>
              </a:spcBef>
              <a:spcAft>
                <a:spcPts val="0"/>
              </a:spcAft>
              <a:buClr>
                <a:schemeClr val="lt1"/>
              </a:buClr>
              <a:buSzPts val="1000"/>
              <a:buFont typeface="Noto Sans Symbols"/>
              <a:buChar char="∙"/>
            </a:pPr>
            <a:r>
              <a:rPr b="0" i="0" lang="en-US" sz="1400" u="none" cap="none" strike="noStrike">
                <a:solidFill>
                  <a:schemeClr val="lt1"/>
                </a:solidFill>
                <a:latin typeface="Arial"/>
                <a:ea typeface="Arial"/>
                <a:cs typeface="Arial"/>
                <a:sym typeface="Arial"/>
              </a:rPr>
              <a:t>Administrative information -Contract modifications are generally documented using </a:t>
            </a:r>
            <a:r>
              <a:rPr b="1" i="0" lang="en-US" sz="1400" u="none" cap="none" strike="noStrike">
                <a:solidFill>
                  <a:schemeClr val="lt1"/>
                </a:solidFill>
                <a:latin typeface="Arial"/>
                <a:ea typeface="Arial"/>
                <a:cs typeface="Arial"/>
                <a:sym typeface="Arial"/>
              </a:rPr>
              <a:t>Standard Form 30</a:t>
            </a:r>
            <a:r>
              <a:rPr b="0" i="0" lang="en-US" sz="1400" u="none" cap="none" strike="noStrike">
                <a:solidFill>
                  <a:schemeClr val="lt1"/>
                </a:solidFill>
                <a:latin typeface="Arial"/>
                <a:ea typeface="Arial"/>
                <a:cs typeface="Arial"/>
                <a:sym typeface="Arial"/>
              </a:rPr>
              <a:t>, also known as </a:t>
            </a:r>
            <a:r>
              <a:rPr b="1" i="0" lang="en-US" sz="1400" u="none" cap="none" strike="noStrike">
                <a:solidFill>
                  <a:schemeClr val="lt1"/>
                </a:solidFill>
                <a:latin typeface="Arial"/>
                <a:ea typeface="Arial"/>
                <a:cs typeface="Arial"/>
                <a:sym typeface="Arial"/>
              </a:rPr>
              <a:t>SF 30</a:t>
            </a:r>
            <a:r>
              <a:rPr b="0" i="0" lang="en-US" sz="1400" u="none" cap="none" strike="noStrike">
                <a:solidFill>
                  <a:schemeClr val="lt1"/>
                </a:solidFill>
                <a:latin typeface="Arial"/>
                <a:ea typeface="Arial"/>
                <a:cs typeface="Arial"/>
                <a:sym typeface="Arial"/>
              </a:rPr>
              <a:t>.</a:t>
            </a:r>
            <a:endParaRPr b="0" i="0" sz="1400" u="none" cap="none" strike="noStrike">
              <a:solidFill>
                <a:srgbClr val="000000"/>
              </a:solidFill>
              <a:latin typeface="Arial"/>
              <a:ea typeface="Arial"/>
              <a:cs typeface="Arial"/>
              <a:sym typeface="Arial"/>
            </a:endParaRPr>
          </a:p>
          <a:p>
            <a:pPr indent="0" lvl="0" marL="0" marR="0" rtl="0" algn="ctr">
              <a:lnSpc>
                <a:spcPct val="115000"/>
              </a:lnSpc>
              <a:spcBef>
                <a:spcPts val="800"/>
              </a:spcBef>
              <a:spcAft>
                <a:spcPts val="0"/>
              </a:spcAft>
              <a:buClr>
                <a:srgbClr val="000000"/>
              </a:buClr>
              <a:buSzPts val="1400"/>
              <a:buFont typeface="Arial"/>
              <a:buNone/>
            </a:pPr>
            <a:br>
              <a:rPr b="0" i="0" lang="en-US" sz="1400" u="none" cap="none" strike="noStrike">
                <a:solidFill>
                  <a:srgbClr val="000000"/>
                </a:solidFill>
                <a:latin typeface="Arial"/>
                <a:ea typeface="Arial"/>
                <a:cs typeface="Arial"/>
                <a:sym typeface="Arial"/>
              </a:rPr>
            </a:br>
            <a:endParaRPr b="0" i="0" sz="1400" u="none" cap="none" strike="noStrike">
              <a:solidFill>
                <a:srgbClr val="000000"/>
              </a:solidFill>
              <a:latin typeface="Arial"/>
              <a:ea typeface="Arial"/>
              <a:cs typeface="Arial"/>
              <a:sym typeface="Arial"/>
            </a:endParaRPr>
          </a:p>
        </p:txBody>
      </p:sp>
      <p:sp>
        <p:nvSpPr>
          <p:cNvPr id="96" name="Google Shape;96;p8"/>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p>
            <a:pPr indent="0" lvl="0" marL="0" rtl="0" algn="r">
              <a:lnSpc>
                <a:spcPct val="100000"/>
              </a:lnSpc>
              <a:spcBef>
                <a:spcPts val="0"/>
              </a:spcBef>
              <a:spcAft>
                <a:spcPts val="0"/>
              </a:spcAft>
              <a:buSzPts val="1000"/>
              <a:buNone/>
            </a:pPr>
            <a:fld id="{00000000-1234-1234-1234-123412341234}" type="slidenum">
              <a:rPr lang="en-US"/>
              <a:t>‹#›</a:t>
            </a:fld>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0" name="Shape 100"/>
        <p:cNvGrpSpPr/>
        <p:nvPr/>
      </p:nvGrpSpPr>
      <p:grpSpPr>
        <a:xfrm>
          <a:off x="0" y="0"/>
          <a:ext cx="0" cy="0"/>
          <a:chOff x="0" y="0"/>
          <a:chExt cx="0" cy="0"/>
        </a:xfrm>
      </p:grpSpPr>
      <p:sp>
        <p:nvSpPr>
          <p:cNvPr id="101" name="Google Shape;101;p9"/>
          <p:cNvSpPr txBox="1"/>
          <p:nvPr>
            <p:ph type="title"/>
          </p:nvPr>
        </p:nvSpPr>
        <p:spPr>
          <a:xfrm>
            <a:off x="431800" y="1231900"/>
            <a:ext cx="8400500" cy="1104900"/>
          </a:xfrm>
          <a:prstGeom prst="rect">
            <a:avLst/>
          </a:prstGeom>
          <a:noFill/>
          <a:ln>
            <a:noFill/>
          </a:ln>
        </p:spPr>
        <p:txBody>
          <a:bodyPr anchorCtr="0" anchor="ctr" bIns="91425" lIns="91425" spcFirstLastPara="1" rIns="91425" wrap="square" tIns="91425">
            <a:normAutofit fontScale="90000"/>
          </a:bodyPr>
          <a:lstStyle/>
          <a:p>
            <a:pPr indent="0" lvl="0" marL="0" rtl="0" algn="ctr">
              <a:lnSpc>
                <a:spcPct val="100000"/>
              </a:lnSpc>
              <a:spcBef>
                <a:spcPts val="0"/>
              </a:spcBef>
              <a:spcAft>
                <a:spcPts val="0"/>
              </a:spcAft>
              <a:buClr>
                <a:schemeClr val="lt1"/>
              </a:buClr>
              <a:buSzPct val="108085"/>
              <a:buNone/>
            </a:pPr>
            <a:r>
              <a:rPr lang="en-US"/>
              <a:t>FAR Part 43: Contract Modifications</a:t>
            </a:r>
            <a:br>
              <a:rPr lang="en-US"/>
            </a:br>
            <a:endParaRPr/>
          </a:p>
        </p:txBody>
      </p:sp>
      <p:sp>
        <p:nvSpPr>
          <p:cNvPr id="102" name="Google Shape;102;p9"/>
          <p:cNvSpPr txBox="1"/>
          <p:nvPr/>
        </p:nvSpPr>
        <p:spPr>
          <a:xfrm>
            <a:off x="431800" y="1784350"/>
            <a:ext cx="8040658" cy="2676054"/>
          </a:xfrm>
          <a:prstGeom prst="rect">
            <a:avLst/>
          </a:prstGeom>
          <a:noFill/>
          <a:ln>
            <a:noFill/>
          </a:ln>
        </p:spPr>
        <p:txBody>
          <a:bodyPr anchorCtr="0" anchor="t" bIns="45700" lIns="91425" spcFirstLastPara="1" rIns="91425" wrap="square" tIns="45700">
            <a:spAutoFit/>
          </a:bodyPr>
          <a:lstStyle/>
          <a:p>
            <a:pPr indent="0" lvl="0" marL="0" marR="0" rtl="0" algn="l">
              <a:lnSpc>
                <a:spcPct val="115000"/>
              </a:lnSpc>
              <a:spcBef>
                <a:spcPts val="0"/>
              </a:spcBef>
              <a:spcAft>
                <a:spcPts val="0"/>
              </a:spcAft>
              <a:buClr>
                <a:srgbClr val="000000"/>
              </a:buClr>
              <a:buSzPts val="1600"/>
              <a:buFont typeface="Arial"/>
              <a:buNone/>
            </a:pPr>
            <a:r>
              <a:t/>
            </a:r>
            <a:endParaRPr b="0" i="0" sz="1600" u="none" cap="none" strike="noStrike">
              <a:solidFill>
                <a:schemeClr val="lt1"/>
              </a:solidFill>
              <a:latin typeface="Arial"/>
              <a:ea typeface="Arial"/>
              <a:cs typeface="Arial"/>
              <a:sym typeface="Arial"/>
            </a:endParaRPr>
          </a:p>
          <a:p>
            <a:pPr indent="-342900" lvl="0" marL="342900" marR="0" rtl="0" algn="l">
              <a:lnSpc>
                <a:spcPct val="115000"/>
              </a:lnSpc>
              <a:spcBef>
                <a:spcPts val="800"/>
              </a:spcBef>
              <a:spcAft>
                <a:spcPts val="0"/>
              </a:spcAft>
              <a:buClr>
                <a:schemeClr val="lt1"/>
              </a:buClr>
              <a:buSzPts val="1000"/>
              <a:buFont typeface="Noto Sans Symbols"/>
              <a:buChar char="∙"/>
            </a:pPr>
            <a:r>
              <a:rPr b="0" i="0" lang="en-US" sz="1600" u="none" cap="none" strike="noStrike">
                <a:solidFill>
                  <a:schemeClr val="lt1"/>
                </a:solidFill>
                <a:latin typeface="Arial"/>
                <a:ea typeface="Arial"/>
                <a:cs typeface="Arial"/>
                <a:sym typeface="Arial"/>
              </a:rPr>
              <a:t>Types of contract modifications</a:t>
            </a:r>
            <a:endParaRPr b="0" i="0" sz="1400" u="none" cap="none" strike="noStrike">
              <a:solidFill>
                <a:srgbClr val="000000"/>
              </a:solidFill>
              <a:latin typeface="Arial"/>
              <a:ea typeface="Arial"/>
              <a:cs typeface="Arial"/>
              <a:sym typeface="Arial"/>
            </a:endParaRPr>
          </a:p>
          <a:p>
            <a:pPr indent="-342900" lvl="0" marL="342900" marR="0" rtl="0" algn="l">
              <a:lnSpc>
                <a:spcPct val="115000"/>
              </a:lnSpc>
              <a:spcBef>
                <a:spcPts val="800"/>
              </a:spcBef>
              <a:spcAft>
                <a:spcPts val="0"/>
              </a:spcAft>
              <a:buClr>
                <a:schemeClr val="lt1"/>
              </a:buClr>
              <a:buSzPts val="1000"/>
              <a:buFont typeface="Noto Sans Symbols"/>
              <a:buChar char="∙"/>
            </a:pPr>
            <a:r>
              <a:rPr b="0" i="0" lang="en-US" sz="1600" u="none" cap="none" strike="noStrike">
                <a:solidFill>
                  <a:schemeClr val="lt1"/>
                </a:solidFill>
                <a:latin typeface="Arial"/>
                <a:ea typeface="Arial"/>
                <a:cs typeface="Arial"/>
                <a:sym typeface="Arial"/>
              </a:rPr>
              <a:t>Bilateral vs. unilateral modifications</a:t>
            </a:r>
            <a:endParaRPr b="0" i="0" sz="1400" u="none" cap="none" strike="noStrike">
              <a:solidFill>
                <a:srgbClr val="000000"/>
              </a:solidFill>
              <a:latin typeface="Arial"/>
              <a:ea typeface="Arial"/>
              <a:cs typeface="Arial"/>
              <a:sym typeface="Arial"/>
            </a:endParaRPr>
          </a:p>
          <a:p>
            <a:pPr indent="-342900" lvl="0" marL="342900" marR="0" rtl="0" algn="l">
              <a:lnSpc>
                <a:spcPct val="115000"/>
              </a:lnSpc>
              <a:spcBef>
                <a:spcPts val="800"/>
              </a:spcBef>
              <a:spcAft>
                <a:spcPts val="0"/>
              </a:spcAft>
              <a:buClr>
                <a:schemeClr val="lt1"/>
              </a:buClr>
              <a:buSzPts val="1000"/>
              <a:buFont typeface="Noto Sans Symbols"/>
              <a:buChar char="∙"/>
            </a:pPr>
            <a:r>
              <a:rPr b="0" i="0" lang="en-US" sz="1600" u="none" cap="none" strike="noStrike">
                <a:solidFill>
                  <a:schemeClr val="lt1"/>
                </a:solidFill>
                <a:latin typeface="Arial"/>
                <a:ea typeface="Arial"/>
                <a:cs typeface="Arial"/>
                <a:sym typeface="Arial"/>
              </a:rPr>
              <a:t>Change orders and equitable adjustments</a:t>
            </a:r>
            <a:endParaRPr b="0" i="0" sz="1400" u="none" cap="none" strike="noStrike">
              <a:solidFill>
                <a:srgbClr val="000000"/>
              </a:solidFill>
              <a:latin typeface="Arial"/>
              <a:ea typeface="Arial"/>
              <a:cs typeface="Arial"/>
              <a:sym typeface="Arial"/>
            </a:endParaRPr>
          </a:p>
          <a:p>
            <a:pPr indent="-342900" lvl="0" marL="342900" marR="0" rtl="0" algn="l">
              <a:lnSpc>
                <a:spcPct val="115000"/>
              </a:lnSpc>
              <a:spcBef>
                <a:spcPts val="800"/>
              </a:spcBef>
              <a:spcAft>
                <a:spcPts val="0"/>
              </a:spcAft>
              <a:buClr>
                <a:schemeClr val="lt1"/>
              </a:buClr>
              <a:buSzPts val="1000"/>
              <a:buFont typeface="Noto Sans Symbols"/>
              <a:buChar char="∙"/>
            </a:pPr>
            <a:r>
              <a:rPr b="0" i="0" lang="en-US" sz="1600" u="none" cap="none" strike="noStrike">
                <a:solidFill>
                  <a:schemeClr val="lt1"/>
                </a:solidFill>
                <a:latin typeface="Arial"/>
                <a:ea typeface="Arial"/>
                <a:cs typeface="Arial"/>
                <a:sym typeface="Arial"/>
              </a:rPr>
              <a:t>Scope considerations</a:t>
            </a:r>
            <a:endParaRPr b="0" i="0" sz="1400" u="none" cap="none" strike="noStrike">
              <a:solidFill>
                <a:srgbClr val="000000"/>
              </a:solidFill>
              <a:latin typeface="Arial"/>
              <a:ea typeface="Arial"/>
              <a:cs typeface="Arial"/>
              <a:sym typeface="Arial"/>
            </a:endParaRPr>
          </a:p>
          <a:p>
            <a:pPr indent="-342900" lvl="0" marL="342900" marR="0" rtl="0" algn="l">
              <a:lnSpc>
                <a:spcPct val="115000"/>
              </a:lnSpc>
              <a:spcBef>
                <a:spcPts val="800"/>
              </a:spcBef>
              <a:spcAft>
                <a:spcPts val="0"/>
              </a:spcAft>
              <a:buClr>
                <a:schemeClr val="lt1"/>
              </a:buClr>
              <a:buSzPts val="1000"/>
              <a:buFont typeface="Noto Sans Symbols"/>
              <a:buChar char="∙"/>
            </a:pPr>
            <a:r>
              <a:rPr b="0" i="0" lang="en-US" sz="1600" u="none" cap="none" strike="noStrike">
                <a:solidFill>
                  <a:schemeClr val="lt1"/>
                </a:solidFill>
                <a:latin typeface="Arial"/>
                <a:ea typeface="Arial"/>
                <a:cs typeface="Arial"/>
                <a:sym typeface="Arial"/>
              </a:rPr>
              <a:t>Roles and responsibilities</a:t>
            </a:r>
            <a:endParaRPr b="0" i="0" sz="1400" u="none" cap="none" strike="noStrike">
              <a:solidFill>
                <a:srgbClr val="000000"/>
              </a:solidFill>
              <a:latin typeface="Arial"/>
              <a:ea typeface="Arial"/>
              <a:cs typeface="Arial"/>
              <a:sym typeface="Arial"/>
            </a:endParaRPr>
          </a:p>
          <a:p>
            <a:pPr indent="-342900" lvl="0" marL="342900" marR="0" rtl="0" algn="l">
              <a:lnSpc>
                <a:spcPct val="115000"/>
              </a:lnSpc>
              <a:spcBef>
                <a:spcPts val="800"/>
              </a:spcBef>
              <a:spcAft>
                <a:spcPts val="0"/>
              </a:spcAft>
              <a:buClr>
                <a:schemeClr val="lt1"/>
              </a:buClr>
              <a:buSzPts val="1000"/>
              <a:buFont typeface="Noto Sans Symbols"/>
              <a:buChar char="∙"/>
            </a:pPr>
            <a:r>
              <a:rPr b="0" i="0" lang="en-US" sz="1600" u="none" cap="none" strike="noStrike">
                <a:solidFill>
                  <a:schemeClr val="lt1"/>
                </a:solidFill>
                <a:latin typeface="Arial"/>
                <a:ea typeface="Arial"/>
                <a:cs typeface="Arial"/>
                <a:sym typeface="Arial"/>
              </a:rPr>
              <a:t>Best practices and common pitfalls</a:t>
            </a:r>
            <a:endParaRPr b="0" i="0" sz="1400" u="none" cap="none" strike="noStrike">
              <a:solidFill>
                <a:srgbClr val="000000"/>
              </a:solidFill>
              <a:latin typeface="Arial"/>
              <a:ea typeface="Arial"/>
              <a:cs typeface="Arial"/>
              <a:sym typeface="Arial"/>
            </a:endParaRPr>
          </a:p>
        </p:txBody>
      </p:sp>
      <p:sp>
        <p:nvSpPr>
          <p:cNvPr id="103" name="Google Shape;103;p9"/>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p>
            <a:pPr indent="0" lvl="0" marL="0" rtl="0" algn="r">
              <a:lnSpc>
                <a:spcPct val="100000"/>
              </a:lnSpc>
              <a:spcBef>
                <a:spcPts val="0"/>
              </a:spcBef>
              <a:spcAft>
                <a:spcPts val="0"/>
              </a:spcAft>
              <a:buSzPts val="1000"/>
              <a:buNone/>
            </a:pPr>
            <a:fld id="{00000000-1234-1234-1234-123412341234}" type="slidenum">
              <a:rPr lang="en-US"/>
              <a:t>‹#›</a:t>
            </a:fld>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7" name="Shape 107"/>
        <p:cNvGrpSpPr/>
        <p:nvPr/>
      </p:nvGrpSpPr>
      <p:grpSpPr>
        <a:xfrm>
          <a:off x="0" y="0"/>
          <a:ext cx="0" cy="0"/>
          <a:chOff x="0" y="0"/>
          <a:chExt cx="0" cy="0"/>
        </a:xfrm>
      </p:grpSpPr>
      <p:sp>
        <p:nvSpPr>
          <p:cNvPr id="108" name="Google Shape;108;p10"/>
          <p:cNvSpPr txBox="1"/>
          <p:nvPr>
            <p:ph type="title"/>
          </p:nvPr>
        </p:nvSpPr>
        <p:spPr>
          <a:xfrm>
            <a:off x="431800" y="1231899"/>
            <a:ext cx="8400500" cy="1147133"/>
          </a:xfrm>
          <a:prstGeom prst="rect">
            <a:avLst/>
          </a:prstGeom>
          <a:noFill/>
          <a:ln>
            <a:noFill/>
          </a:ln>
        </p:spPr>
        <p:txBody>
          <a:bodyPr anchorCtr="0" anchor="ctr" bIns="91425" lIns="91425" spcFirstLastPara="1" rIns="91425" wrap="square" tIns="91425">
            <a:normAutofit fontScale="90000"/>
          </a:bodyPr>
          <a:lstStyle/>
          <a:p>
            <a:pPr indent="0" lvl="0" marL="0" rtl="0" algn="ctr">
              <a:lnSpc>
                <a:spcPct val="100000"/>
              </a:lnSpc>
              <a:spcBef>
                <a:spcPts val="0"/>
              </a:spcBef>
              <a:spcAft>
                <a:spcPts val="0"/>
              </a:spcAft>
              <a:buClr>
                <a:schemeClr val="lt1"/>
              </a:buClr>
              <a:buSzPct val="108085"/>
              <a:buNone/>
            </a:pPr>
            <a:r>
              <a:rPr lang="en-US"/>
              <a:t>Two Main Types of Modifications</a:t>
            </a:r>
            <a:br>
              <a:rPr lang="en-US"/>
            </a:br>
            <a:br>
              <a:rPr lang="en-US"/>
            </a:br>
            <a:endParaRPr/>
          </a:p>
        </p:txBody>
      </p:sp>
      <p:sp>
        <p:nvSpPr>
          <p:cNvPr id="109" name="Google Shape;109;p10"/>
          <p:cNvSpPr txBox="1"/>
          <p:nvPr/>
        </p:nvSpPr>
        <p:spPr>
          <a:xfrm>
            <a:off x="431800" y="1587500"/>
            <a:ext cx="8040658" cy="2925544"/>
          </a:xfrm>
          <a:prstGeom prst="rect">
            <a:avLst/>
          </a:prstGeom>
          <a:noFill/>
          <a:ln>
            <a:noFill/>
          </a:ln>
        </p:spPr>
        <p:txBody>
          <a:bodyPr anchorCtr="0" anchor="t" bIns="45700" lIns="91425" spcFirstLastPara="1" rIns="91425" wrap="square" tIns="45700">
            <a:spAutoFit/>
          </a:bodyPr>
          <a:lstStyle/>
          <a:p>
            <a:pPr indent="0" lvl="0" marL="0" marR="0" rtl="0" algn="l">
              <a:lnSpc>
                <a:spcPct val="115000"/>
              </a:lnSpc>
              <a:spcBef>
                <a:spcPts val="0"/>
              </a:spcBef>
              <a:spcAft>
                <a:spcPts val="0"/>
              </a:spcAft>
              <a:buClr>
                <a:srgbClr val="000000"/>
              </a:buClr>
              <a:buSzPts val="1400"/>
              <a:buFont typeface="Arial"/>
              <a:buNone/>
            </a:pPr>
            <a:r>
              <a:rPr b="1" i="0" lang="en-US" sz="1400" u="none" cap="none" strike="noStrike">
                <a:solidFill>
                  <a:schemeClr val="lt1"/>
                </a:solidFill>
                <a:latin typeface="Arial"/>
                <a:ea typeface="Arial"/>
                <a:cs typeface="Arial"/>
                <a:sym typeface="Arial"/>
              </a:rPr>
              <a:t>1. Bilateral Modification</a:t>
            </a:r>
            <a:endParaRPr b="0" i="0" sz="1400" u="none" cap="none" strike="noStrike">
              <a:solidFill>
                <a:schemeClr val="lt1"/>
              </a:solidFill>
              <a:latin typeface="Arial"/>
              <a:ea typeface="Arial"/>
              <a:cs typeface="Arial"/>
              <a:sym typeface="Arial"/>
            </a:endParaRPr>
          </a:p>
          <a:p>
            <a:pPr indent="0" lvl="0" marL="0" marR="0" rtl="0" algn="l">
              <a:lnSpc>
                <a:spcPct val="115000"/>
              </a:lnSpc>
              <a:spcBef>
                <a:spcPts val="800"/>
              </a:spcBef>
              <a:spcAft>
                <a:spcPts val="0"/>
              </a:spcAft>
              <a:buClr>
                <a:srgbClr val="000000"/>
              </a:buClr>
              <a:buSzPts val="1400"/>
              <a:buFont typeface="Arial"/>
              <a:buNone/>
            </a:pPr>
            <a:r>
              <a:rPr b="0" i="0" lang="en-US" sz="1400" u="none" cap="none" strike="noStrike">
                <a:solidFill>
                  <a:schemeClr val="lt1"/>
                </a:solidFill>
                <a:latin typeface="Arial"/>
                <a:ea typeface="Arial"/>
                <a:cs typeface="Arial"/>
                <a:sym typeface="Arial"/>
              </a:rPr>
              <a:t>Also called a </a:t>
            </a:r>
            <a:r>
              <a:rPr b="1" i="0" lang="en-US" sz="1400" u="none" cap="none" strike="noStrike">
                <a:solidFill>
                  <a:schemeClr val="lt1"/>
                </a:solidFill>
                <a:latin typeface="Arial"/>
                <a:ea typeface="Arial"/>
                <a:cs typeface="Arial"/>
                <a:sym typeface="Arial"/>
              </a:rPr>
              <a:t>supplemental agreement</a:t>
            </a:r>
            <a:r>
              <a:rPr b="0" i="0" lang="en-US" sz="1400" u="none" cap="none" strike="noStrike">
                <a:solidFill>
                  <a:schemeClr val="lt1"/>
                </a:solidFill>
                <a:latin typeface="Arial"/>
                <a:ea typeface="Arial"/>
                <a:cs typeface="Arial"/>
                <a:sym typeface="Arial"/>
              </a:rPr>
              <a:t>.</a:t>
            </a:r>
            <a:endParaRPr b="0" i="0" sz="1400" u="none" cap="none" strike="noStrike">
              <a:solidFill>
                <a:srgbClr val="000000"/>
              </a:solidFill>
              <a:latin typeface="Arial"/>
              <a:ea typeface="Arial"/>
              <a:cs typeface="Arial"/>
              <a:sym typeface="Arial"/>
            </a:endParaRPr>
          </a:p>
          <a:p>
            <a:pPr indent="0" lvl="0" marL="0" marR="0" rtl="0" algn="l">
              <a:lnSpc>
                <a:spcPct val="115000"/>
              </a:lnSpc>
              <a:spcBef>
                <a:spcPts val="800"/>
              </a:spcBef>
              <a:spcAft>
                <a:spcPts val="0"/>
              </a:spcAft>
              <a:buClr>
                <a:srgbClr val="000000"/>
              </a:buClr>
              <a:buSzPts val="1400"/>
              <a:buFont typeface="Arial"/>
              <a:buNone/>
            </a:pPr>
            <a:r>
              <a:rPr b="0" i="0" lang="en-US" sz="1400" u="none" cap="none" strike="noStrike">
                <a:solidFill>
                  <a:schemeClr val="lt1"/>
                </a:solidFill>
                <a:latin typeface="Arial"/>
                <a:ea typeface="Arial"/>
                <a:cs typeface="Arial"/>
                <a:sym typeface="Arial"/>
              </a:rPr>
              <a:t>Used when both parties agree to the change.</a:t>
            </a:r>
            <a:endParaRPr b="0" i="0" sz="1400" u="none" cap="none" strike="noStrike">
              <a:solidFill>
                <a:srgbClr val="000000"/>
              </a:solidFill>
              <a:latin typeface="Arial"/>
              <a:ea typeface="Arial"/>
              <a:cs typeface="Arial"/>
              <a:sym typeface="Arial"/>
            </a:endParaRPr>
          </a:p>
          <a:p>
            <a:pPr indent="0" lvl="0" marL="0" marR="0" rtl="0" algn="l">
              <a:lnSpc>
                <a:spcPct val="115000"/>
              </a:lnSpc>
              <a:spcBef>
                <a:spcPts val="800"/>
              </a:spcBef>
              <a:spcAft>
                <a:spcPts val="0"/>
              </a:spcAft>
              <a:buClr>
                <a:srgbClr val="000000"/>
              </a:buClr>
              <a:buSzPts val="1400"/>
              <a:buFont typeface="Arial"/>
              <a:buNone/>
            </a:pPr>
            <a:r>
              <a:rPr b="1" i="0" lang="en-US" sz="1400" u="none" cap="none" strike="noStrike">
                <a:solidFill>
                  <a:schemeClr val="lt1"/>
                </a:solidFill>
                <a:latin typeface="Arial"/>
                <a:ea typeface="Arial"/>
                <a:cs typeface="Arial"/>
                <a:sym typeface="Arial"/>
              </a:rPr>
              <a:t>2. Unilateral Modification</a:t>
            </a:r>
            <a:endParaRPr b="0" i="0" sz="1400" u="none" cap="none" strike="noStrike">
              <a:solidFill>
                <a:schemeClr val="lt1"/>
              </a:solidFill>
              <a:latin typeface="Arial"/>
              <a:ea typeface="Arial"/>
              <a:cs typeface="Arial"/>
              <a:sym typeface="Arial"/>
            </a:endParaRPr>
          </a:p>
          <a:p>
            <a:pPr indent="0" lvl="0" marL="0" marR="0" rtl="0" algn="l">
              <a:lnSpc>
                <a:spcPct val="115000"/>
              </a:lnSpc>
              <a:spcBef>
                <a:spcPts val="800"/>
              </a:spcBef>
              <a:spcAft>
                <a:spcPts val="0"/>
              </a:spcAft>
              <a:buClr>
                <a:srgbClr val="000000"/>
              </a:buClr>
              <a:buSzPts val="1400"/>
              <a:buFont typeface="Arial"/>
              <a:buNone/>
            </a:pPr>
            <a:r>
              <a:rPr b="0" i="0" lang="en-US" sz="1400" u="none" cap="none" strike="noStrike">
                <a:solidFill>
                  <a:schemeClr val="lt1"/>
                </a:solidFill>
                <a:latin typeface="Arial"/>
                <a:ea typeface="Arial"/>
                <a:cs typeface="Arial"/>
                <a:sym typeface="Arial"/>
              </a:rPr>
              <a:t>Signed only by the contracting officer.</a:t>
            </a:r>
            <a:endParaRPr b="0" i="0" sz="1400" u="none" cap="none" strike="noStrike">
              <a:solidFill>
                <a:srgbClr val="000000"/>
              </a:solidFill>
              <a:latin typeface="Arial"/>
              <a:ea typeface="Arial"/>
              <a:cs typeface="Arial"/>
              <a:sym typeface="Arial"/>
            </a:endParaRPr>
          </a:p>
          <a:p>
            <a:pPr indent="0" lvl="0" marL="0" marR="0" rtl="0" algn="l">
              <a:lnSpc>
                <a:spcPct val="115000"/>
              </a:lnSpc>
              <a:spcBef>
                <a:spcPts val="800"/>
              </a:spcBef>
              <a:spcAft>
                <a:spcPts val="0"/>
              </a:spcAft>
              <a:buClr>
                <a:srgbClr val="000000"/>
              </a:buClr>
              <a:buSzPts val="1400"/>
              <a:buFont typeface="Arial"/>
              <a:buNone/>
            </a:pPr>
            <a:r>
              <a:rPr b="0" i="0" lang="en-US" sz="1400" u="none" cap="none" strike="noStrike">
                <a:solidFill>
                  <a:schemeClr val="lt1"/>
                </a:solidFill>
                <a:latin typeface="Arial"/>
                <a:ea typeface="Arial"/>
                <a:cs typeface="Arial"/>
                <a:sym typeface="Arial"/>
              </a:rPr>
              <a:t>Used when the Government has the contractual right to make the change without contractor signature</a:t>
            </a:r>
            <a:r>
              <a:rPr b="0" i="0" lang="en-US" sz="1400" u="none" cap="none" strike="noStrike">
                <a:solidFill>
                  <a:srgbClr val="000000"/>
                </a:solidFill>
                <a:latin typeface="Arial"/>
                <a:ea typeface="Arial"/>
                <a:cs typeface="Arial"/>
                <a:sym typeface="Arial"/>
              </a:rPr>
              <a:t>.</a:t>
            </a:r>
            <a:endParaRPr b="0" i="0" sz="1400" u="none" cap="none" strike="noStrike">
              <a:solidFill>
                <a:srgbClr val="000000"/>
              </a:solidFill>
              <a:latin typeface="Arial"/>
              <a:ea typeface="Arial"/>
              <a:cs typeface="Arial"/>
              <a:sym typeface="Arial"/>
            </a:endParaRPr>
          </a:p>
          <a:p>
            <a:pPr indent="0" lvl="0" marL="0" marR="0" rtl="0" algn="ctr">
              <a:lnSpc>
                <a:spcPct val="115000"/>
              </a:lnSpc>
              <a:spcBef>
                <a:spcPts val="800"/>
              </a:spcBef>
              <a:spcAft>
                <a:spcPts val="0"/>
              </a:spcAft>
              <a:buClr>
                <a:srgbClr val="000000"/>
              </a:buClr>
              <a:buSzPts val="1400"/>
              <a:buFont typeface="Arial"/>
              <a:buNone/>
            </a:pPr>
            <a:br>
              <a:rPr b="0" i="0" lang="en-US" sz="1400" u="none" cap="none" strike="noStrike">
                <a:solidFill>
                  <a:srgbClr val="000000"/>
                </a:solidFill>
                <a:latin typeface="Arial"/>
                <a:ea typeface="Arial"/>
                <a:cs typeface="Arial"/>
                <a:sym typeface="Arial"/>
              </a:rPr>
            </a:br>
            <a:endParaRPr b="0" i="0" sz="1400" u="none" cap="none" strike="noStrike">
              <a:solidFill>
                <a:srgbClr val="000000"/>
              </a:solidFill>
              <a:latin typeface="Arial"/>
              <a:ea typeface="Arial"/>
              <a:cs typeface="Arial"/>
              <a:sym typeface="Arial"/>
            </a:endParaRPr>
          </a:p>
        </p:txBody>
      </p:sp>
      <p:sp>
        <p:nvSpPr>
          <p:cNvPr id="110" name="Google Shape;110;p10"/>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p>
            <a:pPr indent="0" lvl="0" marL="0" rtl="0" algn="r">
              <a:lnSpc>
                <a:spcPct val="100000"/>
              </a:lnSpc>
              <a:spcBef>
                <a:spcPts val="0"/>
              </a:spcBef>
              <a:spcAft>
                <a:spcPts val="0"/>
              </a:spcAft>
              <a:buSzPts val="1000"/>
              <a:buNone/>
            </a:pPr>
            <a:fld id="{00000000-1234-1234-1234-123412341234}" type="slidenum">
              <a:rPr lang="en-US"/>
              <a:t>‹#›</a:t>
            </a:fld>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4" name="Shape 114"/>
        <p:cNvGrpSpPr/>
        <p:nvPr/>
      </p:nvGrpSpPr>
      <p:grpSpPr>
        <a:xfrm>
          <a:off x="0" y="0"/>
          <a:ext cx="0" cy="0"/>
          <a:chOff x="0" y="0"/>
          <a:chExt cx="0" cy="0"/>
        </a:xfrm>
      </p:grpSpPr>
      <p:sp>
        <p:nvSpPr>
          <p:cNvPr id="115" name="Google Shape;115;p11"/>
          <p:cNvSpPr txBox="1"/>
          <p:nvPr>
            <p:ph type="title"/>
          </p:nvPr>
        </p:nvSpPr>
        <p:spPr>
          <a:xfrm>
            <a:off x="431800" y="1231900"/>
            <a:ext cx="8400500" cy="1104900"/>
          </a:xfrm>
          <a:prstGeom prst="rect">
            <a:avLst/>
          </a:prstGeom>
          <a:noFill/>
          <a:ln>
            <a:noFill/>
          </a:ln>
        </p:spPr>
        <p:txBody>
          <a:bodyPr anchorCtr="0" anchor="ctr" bIns="91425" lIns="91425" spcFirstLastPara="1" rIns="91425" wrap="square" tIns="91425">
            <a:normAutofit fontScale="90000"/>
          </a:bodyPr>
          <a:lstStyle/>
          <a:p>
            <a:pPr indent="0" lvl="0" marL="0" rtl="0" algn="ctr">
              <a:lnSpc>
                <a:spcPct val="100000"/>
              </a:lnSpc>
              <a:spcBef>
                <a:spcPts val="0"/>
              </a:spcBef>
              <a:spcAft>
                <a:spcPts val="0"/>
              </a:spcAft>
              <a:buClr>
                <a:schemeClr val="lt1"/>
              </a:buClr>
              <a:buSzPct val="108085"/>
              <a:buNone/>
            </a:pPr>
            <a:r>
              <a:rPr lang="en-US"/>
              <a:t>Bilateral Modifications</a:t>
            </a:r>
            <a:br>
              <a:rPr lang="en-US"/>
            </a:br>
            <a:endParaRPr/>
          </a:p>
        </p:txBody>
      </p:sp>
      <p:sp>
        <p:nvSpPr>
          <p:cNvPr id="116" name="Google Shape;116;p11"/>
          <p:cNvSpPr txBox="1"/>
          <p:nvPr/>
        </p:nvSpPr>
        <p:spPr>
          <a:xfrm>
            <a:off x="749300" y="1778000"/>
            <a:ext cx="7723158" cy="2780377"/>
          </a:xfrm>
          <a:prstGeom prst="rect">
            <a:avLst/>
          </a:prstGeom>
          <a:noFill/>
          <a:ln>
            <a:noFill/>
          </a:ln>
        </p:spPr>
        <p:txBody>
          <a:bodyPr anchorCtr="0" anchor="t" bIns="45700" lIns="91425" spcFirstLastPara="1" rIns="91425" wrap="square" tIns="45700">
            <a:spAutoFit/>
          </a:bodyPr>
          <a:lstStyle/>
          <a:p>
            <a:pPr indent="0" lvl="0" marL="0" marR="0" rtl="0" algn="l">
              <a:lnSpc>
                <a:spcPct val="115000"/>
              </a:lnSpc>
              <a:spcBef>
                <a:spcPts val="0"/>
              </a:spcBef>
              <a:spcAft>
                <a:spcPts val="0"/>
              </a:spcAft>
              <a:buClr>
                <a:srgbClr val="000000"/>
              </a:buClr>
              <a:buSzPts val="1400"/>
              <a:buFont typeface="Arial"/>
              <a:buNone/>
            </a:pPr>
            <a:r>
              <a:rPr b="1" i="0" lang="en-US" sz="1400" u="none" cap="none" strike="noStrike">
                <a:solidFill>
                  <a:schemeClr val="lt1"/>
                </a:solidFill>
                <a:latin typeface="Arial"/>
                <a:ea typeface="Arial"/>
                <a:cs typeface="Arial"/>
                <a:sym typeface="Arial"/>
              </a:rPr>
              <a:t>Bilateral Modifications</a:t>
            </a:r>
            <a:endParaRPr b="0" i="0" sz="1400" u="none" cap="none" strike="noStrike">
              <a:solidFill>
                <a:schemeClr val="lt1"/>
              </a:solidFill>
              <a:latin typeface="Arial"/>
              <a:ea typeface="Arial"/>
              <a:cs typeface="Arial"/>
              <a:sym typeface="Arial"/>
            </a:endParaRPr>
          </a:p>
          <a:p>
            <a:pPr indent="0" lvl="0" marL="0" marR="0" rtl="0" algn="l">
              <a:lnSpc>
                <a:spcPct val="115000"/>
              </a:lnSpc>
              <a:spcBef>
                <a:spcPts val="800"/>
              </a:spcBef>
              <a:spcAft>
                <a:spcPts val="0"/>
              </a:spcAft>
              <a:buClr>
                <a:srgbClr val="000000"/>
              </a:buClr>
              <a:buSzPts val="1400"/>
              <a:buFont typeface="Arial"/>
              <a:buNone/>
            </a:pPr>
            <a:r>
              <a:rPr b="0" i="0" lang="en-US" sz="1400" u="none" cap="none" strike="noStrike">
                <a:solidFill>
                  <a:schemeClr val="lt1"/>
                </a:solidFill>
                <a:latin typeface="Arial"/>
                <a:ea typeface="Arial"/>
                <a:cs typeface="Arial"/>
                <a:sym typeface="Arial"/>
              </a:rPr>
              <a:t>A </a:t>
            </a:r>
            <a:r>
              <a:rPr b="1" i="0" lang="en-US" sz="1400" u="none" cap="none" strike="noStrike">
                <a:solidFill>
                  <a:schemeClr val="lt1"/>
                </a:solidFill>
                <a:latin typeface="Arial"/>
                <a:ea typeface="Arial"/>
                <a:cs typeface="Arial"/>
                <a:sym typeface="Arial"/>
              </a:rPr>
              <a:t>bilateral modification</a:t>
            </a:r>
            <a:r>
              <a:rPr b="0" i="0" lang="en-US" sz="1400" u="none" cap="none" strike="noStrike">
                <a:solidFill>
                  <a:schemeClr val="lt1"/>
                </a:solidFill>
                <a:latin typeface="Arial"/>
                <a:ea typeface="Arial"/>
                <a:cs typeface="Arial"/>
                <a:sym typeface="Arial"/>
              </a:rPr>
              <a:t> is appropriate when both parties agree to modify contract terms.</a:t>
            </a:r>
            <a:endParaRPr b="0" i="0" sz="1400" u="none" cap="none" strike="noStrike">
              <a:solidFill>
                <a:srgbClr val="000000"/>
              </a:solidFill>
              <a:latin typeface="Arial"/>
              <a:ea typeface="Arial"/>
              <a:cs typeface="Arial"/>
              <a:sym typeface="Arial"/>
            </a:endParaRPr>
          </a:p>
          <a:p>
            <a:pPr indent="0" lvl="0" marL="0" marR="0" rtl="0" algn="l">
              <a:lnSpc>
                <a:spcPct val="115000"/>
              </a:lnSpc>
              <a:spcBef>
                <a:spcPts val="800"/>
              </a:spcBef>
              <a:spcAft>
                <a:spcPts val="0"/>
              </a:spcAft>
              <a:buClr>
                <a:srgbClr val="000000"/>
              </a:buClr>
              <a:buSzPts val="1400"/>
              <a:buFont typeface="Arial"/>
              <a:buNone/>
            </a:pPr>
            <a:r>
              <a:rPr b="0" i="0" lang="en-US" sz="1400" u="none" cap="none" strike="noStrike">
                <a:solidFill>
                  <a:schemeClr val="lt1"/>
                </a:solidFill>
                <a:latin typeface="Arial"/>
                <a:ea typeface="Arial"/>
                <a:cs typeface="Arial"/>
                <a:sym typeface="Arial"/>
              </a:rPr>
              <a:t>Common uses include:</a:t>
            </a:r>
            <a:endParaRPr b="0" i="0" sz="1400" u="none" cap="none" strike="noStrike">
              <a:solidFill>
                <a:srgbClr val="000000"/>
              </a:solidFill>
              <a:latin typeface="Arial"/>
              <a:ea typeface="Arial"/>
              <a:cs typeface="Arial"/>
              <a:sym typeface="Arial"/>
            </a:endParaRPr>
          </a:p>
          <a:p>
            <a:pPr indent="-342900" lvl="0" marL="342900" marR="0" rtl="0" algn="l">
              <a:lnSpc>
                <a:spcPct val="115000"/>
              </a:lnSpc>
              <a:spcBef>
                <a:spcPts val="800"/>
              </a:spcBef>
              <a:spcAft>
                <a:spcPts val="0"/>
              </a:spcAft>
              <a:buClr>
                <a:schemeClr val="lt1"/>
              </a:buClr>
              <a:buSzPts val="1000"/>
              <a:buFont typeface="Noto Sans Symbols"/>
              <a:buChar char="∙"/>
            </a:pPr>
            <a:r>
              <a:rPr b="0" i="0" lang="en-US" sz="1400" u="none" cap="none" strike="noStrike">
                <a:solidFill>
                  <a:schemeClr val="lt1"/>
                </a:solidFill>
                <a:latin typeface="Arial"/>
                <a:ea typeface="Arial"/>
                <a:cs typeface="Arial"/>
                <a:sym typeface="Arial"/>
              </a:rPr>
              <a:t>Negotiated price adjustments</a:t>
            </a:r>
            <a:endParaRPr b="0" i="0" sz="1400" u="none" cap="none" strike="noStrike">
              <a:solidFill>
                <a:srgbClr val="000000"/>
              </a:solidFill>
              <a:latin typeface="Arial"/>
              <a:ea typeface="Arial"/>
              <a:cs typeface="Arial"/>
              <a:sym typeface="Arial"/>
            </a:endParaRPr>
          </a:p>
          <a:p>
            <a:pPr indent="-342900" lvl="0" marL="342900" marR="0" rtl="0" algn="l">
              <a:lnSpc>
                <a:spcPct val="115000"/>
              </a:lnSpc>
              <a:spcBef>
                <a:spcPts val="800"/>
              </a:spcBef>
              <a:spcAft>
                <a:spcPts val="0"/>
              </a:spcAft>
              <a:buClr>
                <a:schemeClr val="lt1"/>
              </a:buClr>
              <a:buSzPts val="1000"/>
              <a:buFont typeface="Noto Sans Symbols"/>
              <a:buChar char="∙"/>
            </a:pPr>
            <a:r>
              <a:rPr b="0" i="0" lang="en-US" sz="1400" u="none" cap="none" strike="noStrike">
                <a:solidFill>
                  <a:schemeClr val="lt1"/>
                </a:solidFill>
                <a:latin typeface="Arial"/>
                <a:ea typeface="Arial"/>
                <a:cs typeface="Arial"/>
                <a:sym typeface="Arial"/>
              </a:rPr>
              <a:t>Definitization of letter contracts</a:t>
            </a:r>
            <a:endParaRPr b="0" i="0" sz="1400" u="none" cap="none" strike="noStrike">
              <a:solidFill>
                <a:srgbClr val="000000"/>
              </a:solidFill>
              <a:latin typeface="Arial"/>
              <a:ea typeface="Arial"/>
              <a:cs typeface="Arial"/>
              <a:sym typeface="Arial"/>
            </a:endParaRPr>
          </a:p>
          <a:p>
            <a:pPr indent="-342900" lvl="0" marL="342900" marR="0" rtl="0" algn="l">
              <a:lnSpc>
                <a:spcPct val="115000"/>
              </a:lnSpc>
              <a:spcBef>
                <a:spcPts val="800"/>
              </a:spcBef>
              <a:spcAft>
                <a:spcPts val="0"/>
              </a:spcAft>
              <a:buClr>
                <a:schemeClr val="lt1"/>
              </a:buClr>
              <a:buSzPts val="1000"/>
              <a:buFont typeface="Noto Sans Symbols"/>
              <a:buChar char="∙"/>
            </a:pPr>
            <a:r>
              <a:rPr b="0" i="0" lang="en-US" sz="1400" u="none" cap="none" strike="noStrike">
                <a:solidFill>
                  <a:schemeClr val="lt1"/>
                </a:solidFill>
                <a:latin typeface="Arial"/>
                <a:ea typeface="Arial"/>
                <a:cs typeface="Arial"/>
                <a:sym typeface="Arial"/>
              </a:rPr>
              <a:t>Settlement of requests for equitable adjustment</a:t>
            </a:r>
            <a:endParaRPr b="0" i="0" sz="1400" u="none" cap="none" strike="noStrike">
              <a:solidFill>
                <a:srgbClr val="000000"/>
              </a:solidFill>
              <a:latin typeface="Arial"/>
              <a:ea typeface="Arial"/>
              <a:cs typeface="Arial"/>
              <a:sym typeface="Arial"/>
            </a:endParaRPr>
          </a:p>
          <a:p>
            <a:pPr indent="-342900" lvl="0" marL="342900" marR="0" rtl="0" algn="l">
              <a:lnSpc>
                <a:spcPct val="115000"/>
              </a:lnSpc>
              <a:spcBef>
                <a:spcPts val="800"/>
              </a:spcBef>
              <a:spcAft>
                <a:spcPts val="0"/>
              </a:spcAft>
              <a:buClr>
                <a:schemeClr val="lt1"/>
              </a:buClr>
              <a:buSzPts val="1000"/>
              <a:buFont typeface="Noto Sans Symbols"/>
              <a:buChar char="∙"/>
            </a:pPr>
            <a:r>
              <a:rPr b="0" i="0" lang="en-US" sz="1400" u="none" cap="none" strike="noStrike">
                <a:solidFill>
                  <a:schemeClr val="lt1"/>
                </a:solidFill>
                <a:latin typeface="Arial"/>
                <a:ea typeface="Arial"/>
                <a:cs typeface="Arial"/>
                <a:sym typeface="Arial"/>
              </a:rPr>
              <a:t>Agreement to revised delivery terms</a:t>
            </a:r>
            <a:endParaRPr b="0" i="0" sz="1400" u="none" cap="none" strike="noStrike">
              <a:solidFill>
                <a:srgbClr val="000000"/>
              </a:solidFill>
              <a:latin typeface="Arial"/>
              <a:ea typeface="Arial"/>
              <a:cs typeface="Arial"/>
              <a:sym typeface="Arial"/>
            </a:endParaRPr>
          </a:p>
          <a:p>
            <a:pPr indent="-342900" lvl="0" marL="342900" marR="0" rtl="0" algn="l">
              <a:lnSpc>
                <a:spcPct val="115000"/>
              </a:lnSpc>
              <a:spcBef>
                <a:spcPts val="800"/>
              </a:spcBef>
              <a:spcAft>
                <a:spcPts val="0"/>
              </a:spcAft>
              <a:buClr>
                <a:schemeClr val="lt1"/>
              </a:buClr>
              <a:buSzPts val="1000"/>
              <a:buFont typeface="Noto Sans Symbols"/>
              <a:buChar char="∙"/>
            </a:pPr>
            <a:r>
              <a:rPr b="0" i="0" lang="en-US" sz="1400" u="none" cap="none" strike="noStrike">
                <a:solidFill>
                  <a:schemeClr val="lt1"/>
                </a:solidFill>
                <a:latin typeface="Arial"/>
                <a:ea typeface="Arial"/>
                <a:cs typeface="Arial"/>
                <a:sym typeface="Arial"/>
              </a:rPr>
              <a:t>Addition of new work by mutual agreement, if legally permissible</a:t>
            </a:r>
            <a:endParaRPr b="0" i="0" sz="1400" u="none" cap="none" strike="noStrike">
              <a:solidFill>
                <a:srgbClr val="000000"/>
              </a:solidFill>
              <a:latin typeface="Arial"/>
              <a:ea typeface="Arial"/>
              <a:cs typeface="Arial"/>
              <a:sym typeface="Arial"/>
            </a:endParaRPr>
          </a:p>
        </p:txBody>
      </p:sp>
      <p:sp>
        <p:nvSpPr>
          <p:cNvPr id="117" name="Google Shape;117;p1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p>
            <a:pPr indent="0" lvl="0" marL="0" rtl="0" algn="r">
              <a:lnSpc>
                <a:spcPct val="100000"/>
              </a:lnSpc>
              <a:spcBef>
                <a:spcPts val="0"/>
              </a:spcBef>
              <a:spcAft>
                <a:spcPts val="0"/>
              </a:spcAft>
              <a:buSzPts val="1000"/>
              <a:buNone/>
            </a:pPr>
            <a:fld id="{00000000-1234-1234-1234-123412341234}" type="slidenum">
              <a:rPr lang="en-US"/>
              <a:t>‹#›</a:t>
            </a:fld>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1" name="Shape 121"/>
        <p:cNvGrpSpPr/>
        <p:nvPr/>
      </p:nvGrpSpPr>
      <p:grpSpPr>
        <a:xfrm>
          <a:off x="0" y="0"/>
          <a:ext cx="0" cy="0"/>
          <a:chOff x="0" y="0"/>
          <a:chExt cx="0" cy="0"/>
        </a:xfrm>
      </p:grpSpPr>
      <p:sp>
        <p:nvSpPr>
          <p:cNvPr id="122" name="Google Shape;122;p12"/>
          <p:cNvSpPr txBox="1"/>
          <p:nvPr>
            <p:ph type="title"/>
          </p:nvPr>
        </p:nvSpPr>
        <p:spPr>
          <a:xfrm>
            <a:off x="584200" y="1231900"/>
            <a:ext cx="8248100" cy="711200"/>
          </a:xfrm>
          <a:prstGeom prst="rect">
            <a:avLst/>
          </a:prstGeom>
          <a:noFill/>
          <a:ln>
            <a:noFill/>
          </a:ln>
        </p:spPr>
        <p:txBody>
          <a:bodyPr anchorCtr="0" anchor="ctr" bIns="91425" lIns="91425" spcFirstLastPara="1" rIns="91425" wrap="square" tIns="91425">
            <a:normAutofit fontScale="90000"/>
          </a:bodyPr>
          <a:lstStyle/>
          <a:p>
            <a:pPr indent="0" lvl="0" marL="0" rtl="0" algn="ctr">
              <a:lnSpc>
                <a:spcPct val="100000"/>
              </a:lnSpc>
              <a:spcBef>
                <a:spcPts val="0"/>
              </a:spcBef>
              <a:spcAft>
                <a:spcPts val="0"/>
              </a:spcAft>
              <a:buClr>
                <a:schemeClr val="lt1"/>
              </a:buClr>
              <a:buSzPct val="108085"/>
              <a:buNone/>
            </a:pPr>
            <a:r>
              <a:rPr lang="en-US"/>
              <a:t>Unilateral Modifications</a:t>
            </a:r>
            <a:br>
              <a:rPr lang="en-US"/>
            </a:br>
            <a:endParaRPr/>
          </a:p>
        </p:txBody>
      </p:sp>
      <p:sp>
        <p:nvSpPr>
          <p:cNvPr id="123" name="Google Shape;123;p12"/>
          <p:cNvSpPr txBox="1"/>
          <p:nvPr/>
        </p:nvSpPr>
        <p:spPr>
          <a:xfrm>
            <a:off x="311700" y="1841500"/>
            <a:ext cx="8160758" cy="2430024"/>
          </a:xfrm>
          <a:prstGeom prst="rect">
            <a:avLst/>
          </a:prstGeom>
          <a:noFill/>
          <a:ln>
            <a:noFill/>
          </a:ln>
        </p:spPr>
        <p:txBody>
          <a:bodyPr anchorCtr="0" anchor="t" bIns="45700" lIns="91425" spcFirstLastPara="1" rIns="91425" wrap="square" tIns="45700">
            <a:spAutoFit/>
          </a:bodyPr>
          <a:lstStyle/>
          <a:p>
            <a:pPr indent="0" lvl="0" marL="0" marR="0" rtl="0" algn="l">
              <a:lnSpc>
                <a:spcPct val="115000"/>
              </a:lnSpc>
              <a:spcBef>
                <a:spcPts val="0"/>
              </a:spcBef>
              <a:spcAft>
                <a:spcPts val="0"/>
              </a:spcAft>
              <a:buClr>
                <a:srgbClr val="000000"/>
              </a:buClr>
              <a:buSzPts val="1400"/>
              <a:buFont typeface="Arial"/>
              <a:buNone/>
            </a:pPr>
            <a:r>
              <a:rPr b="0" i="0" lang="en-US" sz="1400" u="none" cap="none" strike="noStrike">
                <a:solidFill>
                  <a:schemeClr val="lt1"/>
                </a:solidFill>
                <a:latin typeface="Arial"/>
                <a:ea typeface="Arial"/>
                <a:cs typeface="Arial"/>
                <a:sym typeface="Arial"/>
              </a:rPr>
              <a:t>•  A </a:t>
            </a:r>
            <a:r>
              <a:rPr b="1" i="0" lang="en-US" sz="1400" u="none" cap="none" strike="noStrike">
                <a:solidFill>
                  <a:schemeClr val="lt1"/>
                </a:solidFill>
                <a:latin typeface="Arial"/>
                <a:ea typeface="Arial"/>
                <a:cs typeface="Arial"/>
                <a:sym typeface="Arial"/>
              </a:rPr>
              <a:t>unilateral modification</a:t>
            </a:r>
            <a:r>
              <a:rPr b="0" i="0" lang="en-US" sz="1400" u="none" cap="none" strike="noStrike">
                <a:solidFill>
                  <a:schemeClr val="lt1"/>
                </a:solidFill>
                <a:latin typeface="Arial"/>
                <a:ea typeface="Arial"/>
                <a:cs typeface="Arial"/>
                <a:sym typeface="Arial"/>
              </a:rPr>
              <a:t> is issued by the contracting officer without contractor signature.</a:t>
            </a:r>
            <a:endParaRPr b="0" i="0" sz="1400" u="none" cap="none" strike="noStrike">
              <a:solidFill>
                <a:srgbClr val="000000"/>
              </a:solidFill>
              <a:latin typeface="Arial"/>
              <a:ea typeface="Arial"/>
              <a:cs typeface="Arial"/>
              <a:sym typeface="Arial"/>
            </a:endParaRPr>
          </a:p>
          <a:p>
            <a:pPr indent="0" lvl="0" marL="0" marR="0" rtl="0" algn="l">
              <a:lnSpc>
                <a:spcPct val="115000"/>
              </a:lnSpc>
              <a:spcBef>
                <a:spcPts val="800"/>
              </a:spcBef>
              <a:spcAft>
                <a:spcPts val="0"/>
              </a:spcAft>
              <a:buClr>
                <a:srgbClr val="000000"/>
              </a:buClr>
              <a:buSzPts val="1400"/>
              <a:buFont typeface="Arial"/>
              <a:buNone/>
            </a:pPr>
            <a:r>
              <a:rPr b="0" i="0" lang="en-US" sz="1400" u="none" cap="none" strike="noStrike">
                <a:solidFill>
                  <a:schemeClr val="lt1"/>
                </a:solidFill>
                <a:latin typeface="Arial"/>
                <a:ea typeface="Arial"/>
                <a:cs typeface="Arial"/>
                <a:sym typeface="Arial"/>
              </a:rPr>
              <a:t>Common uses include:</a:t>
            </a:r>
            <a:endParaRPr b="0" i="0" sz="1400" u="none" cap="none" strike="noStrike">
              <a:solidFill>
                <a:srgbClr val="000000"/>
              </a:solidFill>
              <a:latin typeface="Arial"/>
              <a:ea typeface="Arial"/>
              <a:cs typeface="Arial"/>
              <a:sym typeface="Arial"/>
            </a:endParaRPr>
          </a:p>
          <a:p>
            <a:pPr indent="-342900" lvl="0" marL="342900" marR="0" rtl="0" algn="l">
              <a:lnSpc>
                <a:spcPct val="115000"/>
              </a:lnSpc>
              <a:spcBef>
                <a:spcPts val="800"/>
              </a:spcBef>
              <a:spcAft>
                <a:spcPts val="0"/>
              </a:spcAft>
              <a:buClr>
                <a:schemeClr val="lt1"/>
              </a:buClr>
              <a:buSzPts val="1000"/>
              <a:buFont typeface="Noto Sans Symbols"/>
              <a:buChar char="∙"/>
            </a:pPr>
            <a:r>
              <a:rPr b="0" i="0" lang="en-US" sz="1400" u="none" cap="none" strike="noStrike">
                <a:solidFill>
                  <a:schemeClr val="lt1"/>
                </a:solidFill>
                <a:latin typeface="Arial"/>
                <a:ea typeface="Arial"/>
                <a:cs typeface="Arial"/>
                <a:sym typeface="Arial"/>
              </a:rPr>
              <a:t>Administrative changes</a:t>
            </a:r>
            <a:endParaRPr b="0" i="0" sz="1400" u="none" cap="none" strike="noStrike">
              <a:solidFill>
                <a:srgbClr val="000000"/>
              </a:solidFill>
              <a:latin typeface="Arial"/>
              <a:ea typeface="Arial"/>
              <a:cs typeface="Arial"/>
              <a:sym typeface="Arial"/>
            </a:endParaRPr>
          </a:p>
          <a:p>
            <a:pPr indent="-342900" lvl="0" marL="342900" marR="0" rtl="0" algn="l">
              <a:lnSpc>
                <a:spcPct val="115000"/>
              </a:lnSpc>
              <a:spcBef>
                <a:spcPts val="800"/>
              </a:spcBef>
              <a:spcAft>
                <a:spcPts val="0"/>
              </a:spcAft>
              <a:buClr>
                <a:schemeClr val="lt1"/>
              </a:buClr>
              <a:buSzPts val="1000"/>
              <a:buFont typeface="Noto Sans Symbols"/>
              <a:buChar char="∙"/>
            </a:pPr>
            <a:r>
              <a:rPr b="0" i="0" lang="en-US" sz="1400" u="none" cap="none" strike="noStrike">
                <a:solidFill>
                  <a:schemeClr val="lt1"/>
                </a:solidFill>
                <a:latin typeface="Arial"/>
                <a:ea typeface="Arial"/>
                <a:cs typeface="Arial"/>
                <a:sym typeface="Arial"/>
              </a:rPr>
              <a:t>Change orders under the Changes clause</a:t>
            </a:r>
            <a:endParaRPr b="0" i="0" sz="1400" u="none" cap="none" strike="noStrike">
              <a:solidFill>
                <a:srgbClr val="000000"/>
              </a:solidFill>
              <a:latin typeface="Arial"/>
              <a:ea typeface="Arial"/>
              <a:cs typeface="Arial"/>
              <a:sym typeface="Arial"/>
            </a:endParaRPr>
          </a:p>
          <a:p>
            <a:pPr indent="-342900" lvl="0" marL="342900" marR="0" rtl="0" algn="l">
              <a:lnSpc>
                <a:spcPct val="115000"/>
              </a:lnSpc>
              <a:spcBef>
                <a:spcPts val="800"/>
              </a:spcBef>
              <a:spcAft>
                <a:spcPts val="0"/>
              </a:spcAft>
              <a:buClr>
                <a:schemeClr val="lt1"/>
              </a:buClr>
              <a:buSzPts val="1000"/>
              <a:buFont typeface="Noto Sans Symbols"/>
              <a:buChar char="∙"/>
            </a:pPr>
            <a:r>
              <a:rPr b="0" i="0" lang="en-US" sz="1400" u="none" cap="none" strike="noStrike">
                <a:solidFill>
                  <a:schemeClr val="lt1"/>
                </a:solidFill>
                <a:latin typeface="Arial"/>
                <a:ea typeface="Arial"/>
                <a:cs typeface="Arial"/>
                <a:sym typeface="Arial"/>
              </a:rPr>
              <a:t>Issuing termination notices</a:t>
            </a:r>
            <a:endParaRPr b="0" i="0" sz="1400" u="none" cap="none" strike="noStrike">
              <a:solidFill>
                <a:srgbClr val="000000"/>
              </a:solidFill>
              <a:latin typeface="Arial"/>
              <a:ea typeface="Arial"/>
              <a:cs typeface="Arial"/>
              <a:sym typeface="Arial"/>
            </a:endParaRPr>
          </a:p>
          <a:p>
            <a:pPr indent="-342900" lvl="0" marL="342900" marR="0" rtl="0" algn="l">
              <a:lnSpc>
                <a:spcPct val="115000"/>
              </a:lnSpc>
              <a:spcBef>
                <a:spcPts val="800"/>
              </a:spcBef>
              <a:spcAft>
                <a:spcPts val="0"/>
              </a:spcAft>
              <a:buClr>
                <a:schemeClr val="lt1"/>
              </a:buClr>
              <a:buSzPts val="1000"/>
              <a:buFont typeface="Noto Sans Symbols"/>
              <a:buChar char="∙"/>
            </a:pPr>
            <a:r>
              <a:rPr b="0" i="0" lang="en-US" sz="1400" u="none" cap="none" strike="noStrike">
                <a:solidFill>
                  <a:schemeClr val="lt1"/>
                </a:solidFill>
                <a:latin typeface="Arial"/>
                <a:ea typeface="Arial"/>
                <a:cs typeface="Arial"/>
                <a:sym typeface="Arial"/>
              </a:rPr>
              <a:t>Exercising options, when permitted by the contract</a:t>
            </a:r>
            <a:endParaRPr b="0" i="0" sz="1400" u="none" cap="none" strike="noStrike">
              <a:solidFill>
                <a:srgbClr val="000000"/>
              </a:solidFill>
              <a:latin typeface="Arial"/>
              <a:ea typeface="Arial"/>
              <a:cs typeface="Arial"/>
              <a:sym typeface="Arial"/>
            </a:endParaRPr>
          </a:p>
          <a:p>
            <a:pPr indent="-342900" lvl="0" marL="342900" marR="0" rtl="0" algn="l">
              <a:lnSpc>
                <a:spcPct val="115000"/>
              </a:lnSpc>
              <a:spcBef>
                <a:spcPts val="800"/>
              </a:spcBef>
              <a:spcAft>
                <a:spcPts val="0"/>
              </a:spcAft>
              <a:buClr>
                <a:schemeClr val="lt1"/>
              </a:buClr>
              <a:buSzPts val="1000"/>
              <a:buFont typeface="Noto Sans Symbols"/>
              <a:buChar char="∙"/>
            </a:pPr>
            <a:r>
              <a:rPr b="0" i="0" lang="en-US" sz="1400" u="none" cap="none" strike="noStrike">
                <a:solidFill>
                  <a:schemeClr val="lt1"/>
                </a:solidFill>
                <a:latin typeface="Arial"/>
                <a:ea typeface="Arial"/>
                <a:cs typeface="Arial"/>
                <a:sym typeface="Arial"/>
              </a:rPr>
              <a:t>Making changes authorized by specific contract clauses</a:t>
            </a:r>
            <a:endParaRPr b="0" i="0" sz="1400" u="none" cap="none" strike="noStrike">
              <a:solidFill>
                <a:srgbClr val="000000"/>
              </a:solidFill>
              <a:latin typeface="Arial"/>
              <a:ea typeface="Arial"/>
              <a:cs typeface="Arial"/>
              <a:sym typeface="Arial"/>
            </a:endParaRPr>
          </a:p>
        </p:txBody>
      </p:sp>
      <p:sp>
        <p:nvSpPr>
          <p:cNvPr id="124" name="Google Shape;124;p12"/>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p>
            <a:pPr indent="0" lvl="0" marL="0" rtl="0" algn="r">
              <a:lnSpc>
                <a:spcPct val="100000"/>
              </a:lnSpc>
              <a:spcBef>
                <a:spcPts val="0"/>
              </a:spcBef>
              <a:spcAft>
                <a:spcPts val="0"/>
              </a:spcAft>
              <a:buSzPts val="1000"/>
              <a:buNone/>
            </a:pPr>
            <a:fld id="{00000000-1234-1234-1234-123412341234}" type="slidenum">
              <a:rPr lang="en-US"/>
              <a:t>‹#›</a:t>
            </a:fld>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8" name="Shape 128"/>
        <p:cNvGrpSpPr/>
        <p:nvPr/>
      </p:nvGrpSpPr>
      <p:grpSpPr>
        <a:xfrm>
          <a:off x="0" y="0"/>
          <a:ext cx="0" cy="0"/>
          <a:chOff x="0" y="0"/>
          <a:chExt cx="0" cy="0"/>
        </a:xfrm>
      </p:grpSpPr>
      <p:sp>
        <p:nvSpPr>
          <p:cNvPr id="129" name="Google Shape;129;p13"/>
          <p:cNvSpPr txBox="1"/>
          <p:nvPr>
            <p:ph type="title"/>
          </p:nvPr>
        </p:nvSpPr>
        <p:spPr>
          <a:xfrm>
            <a:off x="431800" y="1231900"/>
            <a:ext cx="8400500" cy="757444"/>
          </a:xfrm>
          <a:prstGeom prst="rect">
            <a:avLst/>
          </a:prstGeom>
          <a:noFill/>
          <a:ln>
            <a:noFill/>
          </a:ln>
        </p:spPr>
        <p:txBody>
          <a:bodyPr anchorCtr="0" anchor="ctr" bIns="91425" lIns="91425" spcFirstLastPara="1" rIns="91425" wrap="square" tIns="91425">
            <a:normAutofit fontScale="90000"/>
          </a:bodyPr>
          <a:lstStyle/>
          <a:p>
            <a:pPr indent="0" lvl="0" marL="0" rtl="0" algn="ctr">
              <a:lnSpc>
                <a:spcPct val="100000"/>
              </a:lnSpc>
              <a:spcBef>
                <a:spcPts val="0"/>
              </a:spcBef>
              <a:spcAft>
                <a:spcPts val="0"/>
              </a:spcAft>
              <a:buClr>
                <a:schemeClr val="lt1"/>
              </a:buClr>
              <a:buSzPct val="108085"/>
              <a:buNone/>
            </a:pPr>
            <a:r>
              <a:rPr lang="en-US"/>
              <a:t>Administrative Changes</a:t>
            </a:r>
            <a:br>
              <a:rPr lang="en-US"/>
            </a:br>
            <a:endParaRPr/>
          </a:p>
        </p:txBody>
      </p:sp>
      <p:sp>
        <p:nvSpPr>
          <p:cNvPr id="130" name="Google Shape;130;p13"/>
          <p:cNvSpPr txBox="1"/>
          <p:nvPr/>
        </p:nvSpPr>
        <p:spPr>
          <a:xfrm>
            <a:off x="311700" y="1926522"/>
            <a:ext cx="8160758" cy="2657651"/>
          </a:xfrm>
          <a:prstGeom prst="rect">
            <a:avLst/>
          </a:prstGeom>
          <a:noFill/>
          <a:ln>
            <a:noFill/>
          </a:ln>
        </p:spPr>
        <p:txBody>
          <a:bodyPr anchorCtr="0" anchor="t" bIns="45700" lIns="91425" spcFirstLastPara="1" rIns="91425" wrap="square" tIns="45700">
            <a:spAutoFit/>
          </a:bodyPr>
          <a:lstStyle/>
          <a:p>
            <a:pPr indent="0" lvl="0" marL="0" marR="0" rtl="0" algn="l">
              <a:lnSpc>
                <a:spcPct val="115000"/>
              </a:lnSpc>
              <a:spcBef>
                <a:spcPts val="0"/>
              </a:spcBef>
              <a:spcAft>
                <a:spcPts val="0"/>
              </a:spcAft>
              <a:buClr>
                <a:srgbClr val="000000"/>
              </a:buClr>
              <a:buSzPts val="1400"/>
              <a:buFont typeface="Arial"/>
              <a:buNone/>
            </a:pPr>
            <a:r>
              <a:rPr b="0" i="0" lang="en-US" sz="1400" u="none" cap="none" strike="noStrike">
                <a:solidFill>
                  <a:schemeClr val="lt1"/>
                </a:solidFill>
                <a:latin typeface="Arial"/>
                <a:ea typeface="Arial"/>
                <a:cs typeface="Arial"/>
                <a:sym typeface="Arial"/>
              </a:rPr>
              <a:t>•  An </a:t>
            </a:r>
            <a:r>
              <a:rPr b="1" i="0" lang="en-US" sz="1400" u="none" cap="none" strike="noStrike">
                <a:solidFill>
                  <a:schemeClr val="lt1"/>
                </a:solidFill>
                <a:latin typeface="Arial"/>
                <a:ea typeface="Arial"/>
                <a:cs typeface="Arial"/>
                <a:sym typeface="Arial"/>
              </a:rPr>
              <a:t>administrative change</a:t>
            </a:r>
            <a:r>
              <a:rPr b="0" i="0" lang="en-US" sz="1400" u="none" cap="none" strike="noStrike">
                <a:solidFill>
                  <a:schemeClr val="lt1"/>
                </a:solidFill>
                <a:latin typeface="Arial"/>
                <a:ea typeface="Arial"/>
                <a:cs typeface="Arial"/>
                <a:sym typeface="Arial"/>
              </a:rPr>
              <a:t> is a unilateral contract change that does not affect substantive rights of the parties.</a:t>
            </a:r>
            <a:endParaRPr b="0" i="0" sz="1400" u="none" cap="none" strike="noStrike">
              <a:solidFill>
                <a:srgbClr val="000000"/>
              </a:solidFill>
              <a:latin typeface="Arial"/>
              <a:ea typeface="Arial"/>
              <a:cs typeface="Arial"/>
              <a:sym typeface="Arial"/>
            </a:endParaRPr>
          </a:p>
          <a:p>
            <a:pPr indent="0" lvl="0" marL="0" marR="0" rtl="0" algn="l">
              <a:lnSpc>
                <a:spcPct val="115000"/>
              </a:lnSpc>
              <a:spcBef>
                <a:spcPts val="800"/>
              </a:spcBef>
              <a:spcAft>
                <a:spcPts val="0"/>
              </a:spcAft>
              <a:buClr>
                <a:srgbClr val="000000"/>
              </a:buClr>
              <a:buSzPts val="1400"/>
              <a:buFont typeface="Arial"/>
              <a:buNone/>
            </a:pPr>
            <a:r>
              <a:rPr b="0" i="0" lang="en-US" sz="1400" u="none" cap="none" strike="noStrike">
                <a:solidFill>
                  <a:schemeClr val="lt1"/>
                </a:solidFill>
                <a:latin typeface="Arial"/>
                <a:ea typeface="Arial"/>
                <a:cs typeface="Arial"/>
                <a:sym typeface="Arial"/>
              </a:rPr>
              <a:t>Examples:</a:t>
            </a:r>
            <a:endParaRPr b="0" i="0" sz="1400" u="none" cap="none" strike="noStrike">
              <a:solidFill>
                <a:srgbClr val="000000"/>
              </a:solidFill>
              <a:latin typeface="Arial"/>
              <a:ea typeface="Arial"/>
              <a:cs typeface="Arial"/>
              <a:sym typeface="Arial"/>
            </a:endParaRPr>
          </a:p>
          <a:p>
            <a:pPr indent="-342900" lvl="0" marL="342900" marR="0" rtl="0" algn="l">
              <a:lnSpc>
                <a:spcPct val="115000"/>
              </a:lnSpc>
              <a:spcBef>
                <a:spcPts val="800"/>
              </a:spcBef>
              <a:spcAft>
                <a:spcPts val="0"/>
              </a:spcAft>
              <a:buClr>
                <a:schemeClr val="lt1"/>
              </a:buClr>
              <a:buSzPts val="1000"/>
              <a:buFont typeface="Noto Sans Symbols"/>
              <a:buChar char="∙"/>
            </a:pPr>
            <a:r>
              <a:rPr b="0" i="0" lang="en-US" sz="1400" u="none" cap="none" strike="noStrike">
                <a:solidFill>
                  <a:schemeClr val="lt1"/>
                </a:solidFill>
                <a:latin typeface="Arial"/>
                <a:ea typeface="Arial"/>
                <a:cs typeface="Arial"/>
                <a:sym typeface="Arial"/>
              </a:rPr>
              <a:t>Correcting a payment office address</a:t>
            </a:r>
            <a:endParaRPr b="0" i="0" sz="1400" u="none" cap="none" strike="noStrike">
              <a:solidFill>
                <a:srgbClr val="000000"/>
              </a:solidFill>
              <a:latin typeface="Arial"/>
              <a:ea typeface="Arial"/>
              <a:cs typeface="Arial"/>
              <a:sym typeface="Arial"/>
            </a:endParaRPr>
          </a:p>
          <a:p>
            <a:pPr indent="-342900" lvl="0" marL="342900" marR="0" rtl="0" algn="l">
              <a:lnSpc>
                <a:spcPct val="115000"/>
              </a:lnSpc>
              <a:spcBef>
                <a:spcPts val="800"/>
              </a:spcBef>
              <a:spcAft>
                <a:spcPts val="0"/>
              </a:spcAft>
              <a:buClr>
                <a:schemeClr val="lt1"/>
              </a:buClr>
              <a:buSzPts val="1000"/>
              <a:buFont typeface="Noto Sans Symbols"/>
              <a:buChar char="∙"/>
            </a:pPr>
            <a:r>
              <a:rPr b="0" i="0" lang="en-US" sz="1400" u="none" cap="none" strike="noStrike">
                <a:solidFill>
                  <a:schemeClr val="lt1"/>
                </a:solidFill>
                <a:latin typeface="Arial"/>
                <a:ea typeface="Arial"/>
                <a:cs typeface="Arial"/>
                <a:sym typeface="Arial"/>
              </a:rPr>
              <a:t>Changing accounting or appropriation data</a:t>
            </a:r>
            <a:endParaRPr b="0" i="0" sz="1400" u="none" cap="none" strike="noStrike">
              <a:solidFill>
                <a:srgbClr val="000000"/>
              </a:solidFill>
              <a:latin typeface="Arial"/>
              <a:ea typeface="Arial"/>
              <a:cs typeface="Arial"/>
              <a:sym typeface="Arial"/>
            </a:endParaRPr>
          </a:p>
          <a:p>
            <a:pPr indent="-342900" lvl="0" marL="342900" marR="0" rtl="0" algn="l">
              <a:lnSpc>
                <a:spcPct val="115000"/>
              </a:lnSpc>
              <a:spcBef>
                <a:spcPts val="800"/>
              </a:spcBef>
              <a:spcAft>
                <a:spcPts val="0"/>
              </a:spcAft>
              <a:buClr>
                <a:schemeClr val="lt1"/>
              </a:buClr>
              <a:buSzPts val="1000"/>
              <a:buFont typeface="Noto Sans Symbols"/>
              <a:buChar char="∙"/>
            </a:pPr>
            <a:r>
              <a:rPr b="0" i="0" lang="en-US" sz="1400" u="none" cap="none" strike="noStrike">
                <a:solidFill>
                  <a:schemeClr val="lt1"/>
                </a:solidFill>
                <a:latin typeface="Arial"/>
                <a:ea typeface="Arial"/>
                <a:cs typeface="Arial"/>
                <a:sym typeface="Arial"/>
              </a:rPr>
              <a:t>Correcting typographical errors</a:t>
            </a:r>
            <a:endParaRPr b="0" i="0" sz="1400" u="none" cap="none" strike="noStrike">
              <a:solidFill>
                <a:srgbClr val="000000"/>
              </a:solidFill>
              <a:latin typeface="Arial"/>
              <a:ea typeface="Arial"/>
              <a:cs typeface="Arial"/>
              <a:sym typeface="Arial"/>
            </a:endParaRPr>
          </a:p>
          <a:p>
            <a:pPr indent="-342900" lvl="0" marL="342900" marR="0" rtl="0" algn="l">
              <a:lnSpc>
                <a:spcPct val="115000"/>
              </a:lnSpc>
              <a:spcBef>
                <a:spcPts val="800"/>
              </a:spcBef>
              <a:spcAft>
                <a:spcPts val="0"/>
              </a:spcAft>
              <a:buClr>
                <a:schemeClr val="lt1"/>
              </a:buClr>
              <a:buSzPts val="1000"/>
              <a:buFont typeface="Noto Sans Symbols"/>
              <a:buChar char="∙"/>
            </a:pPr>
            <a:r>
              <a:rPr b="0" i="0" lang="en-US" sz="1400" u="none" cap="none" strike="noStrike">
                <a:solidFill>
                  <a:schemeClr val="lt1"/>
                </a:solidFill>
                <a:latin typeface="Arial"/>
                <a:ea typeface="Arial"/>
                <a:cs typeface="Arial"/>
                <a:sym typeface="Arial"/>
              </a:rPr>
              <a:t>Updating points of contact</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80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1" name="Google Shape;131;p13"/>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p>
            <a:pPr indent="0" lvl="0" marL="0" rtl="0" algn="r">
              <a:lnSpc>
                <a:spcPct val="100000"/>
              </a:lnSpc>
              <a:spcBef>
                <a:spcPts val="0"/>
              </a:spcBef>
              <a:spcAft>
                <a:spcPts val="0"/>
              </a:spcAft>
              <a:buSzPts val="1000"/>
              <a:buNone/>
            </a:pPr>
            <a:fld id="{00000000-1234-1234-1234-123412341234}" type="slidenum">
              <a:rPr lang="en-US"/>
              <a:t>‹#›</a:t>
            </a:fld>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5" name="Shape 135"/>
        <p:cNvGrpSpPr/>
        <p:nvPr/>
      </p:nvGrpSpPr>
      <p:grpSpPr>
        <a:xfrm>
          <a:off x="0" y="0"/>
          <a:ext cx="0" cy="0"/>
          <a:chOff x="0" y="0"/>
          <a:chExt cx="0" cy="0"/>
        </a:xfrm>
      </p:grpSpPr>
      <p:sp>
        <p:nvSpPr>
          <p:cNvPr id="136" name="Google Shape;136;p14"/>
          <p:cNvSpPr txBox="1"/>
          <p:nvPr>
            <p:ph type="title"/>
          </p:nvPr>
        </p:nvSpPr>
        <p:spPr>
          <a:xfrm>
            <a:off x="404064" y="775855"/>
            <a:ext cx="8520600" cy="1071486"/>
          </a:xfrm>
          <a:prstGeom prst="rect">
            <a:avLst/>
          </a:prstGeom>
          <a:noFill/>
          <a:ln>
            <a:noFill/>
          </a:ln>
        </p:spPr>
        <p:txBody>
          <a:bodyPr anchorCtr="0" anchor="ctr" bIns="91425" lIns="91425" spcFirstLastPara="1" rIns="91425" wrap="square" tIns="91425">
            <a:normAutofit/>
          </a:bodyPr>
          <a:lstStyle/>
          <a:p>
            <a:pPr indent="0" lvl="0" marL="0" rtl="0" algn="ctr">
              <a:lnSpc>
                <a:spcPct val="100000"/>
              </a:lnSpc>
              <a:spcBef>
                <a:spcPts val="0"/>
              </a:spcBef>
              <a:spcAft>
                <a:spcPts val="0"/>
              </a:spcAft>
              <a:buClr>
                <a:schemeClr val="lt1"/>
              </a:buClr>
              <a:buSzPts val="3600"/>
              <a:buNone/>
            </a:pPr>
            <a:r>
              <a:rPr lang="en-US"/>
              <a:t>Change Orders</a:t>
            </a:r>
            <a:endParaRPr/>
          </a:p>
        </p:txBody>
      </p:sp>
      <p:sp>
        <p:nvSpPr>
          <p:cNvPr id="137" name="Google Shape;137;p14"/>
          <p:cNvSpPr txBox="1"/>
          <p:nvPr/>
        </p:nvSpPr>
        <p:spPr>
          <a:xfrm>
            <a:off x="635194" y="1717119"/>
            <a:ext cx="7837264" cy="2070760"/>
          </a:xfrm>
          <a:prstGeom prst="rect">
            <a:avLst/>
          </a:prstGeom>
          <a:noFill/>
          <a:ln>
            <a:noFill/>
          </a:ln>
        </p:spPr>
        <p:txBody>
          <a:bodyPr anchorCtr="0" anchor="t" bIns="45700" lIns="91425" spcFirstLastPara="1" rIns="91425" wrap="square" tIns="45700">
            <a:spAutoFit/>
          </a:bodyPr>
          <a:lstStyle/>
          <a:p>
            <a:pPr indent="0" lvl="0" marL="0" marR="0" rtl="0" algn="l">
              <a:lnSpc>
                <a:spcPct val="115000"/>
              </a:lnSpc>
              <a:spcBef>
                <a:spcPts val="0"/>
              </a:spcBef>
              <a:spcAft>
                <a:spcPts val="0"/>
              </a:spcAft>
              <a:buClr>
                <a:srgbClr val="000000"/>
              </a:buClr>
              <a:buSzPts val="1400"/>
              <a:buFont typeface="Arial"/>
              <a:buNone/>
            </a:pPr>
            <a:r>
              <a:rPr b="0" i="0" lang="en-US" sz="1400" u="none" cap="none" strike="noStrike">
                <a:solidFill>
                  <a:schemeClr val="lt1"/>
                </a:solidFill>
                <a:latin typeface="Arial"/>
                <a:ea typeface="Arial"/>
                <a:cs typeface="Arial"/>
                <a:sym typeface="Arial"/>
              </a:rPr>
              <a:t>A </a:t>
            </a:r>
            <a:r>
              <a:rPr b="1" i="0" lang="en-US" sz="1400" u="none" cap="none" strike="noStrike">
                <a:solidFill>
                  <a:schemeClr val="lt1"/>
                </a:solidFill>
                <a:latin typeface="Arial"/>
                <a:ea typeface="Arial"/>
                <a:cs typeface="Arial"/>
                <a:sym typeface="Arial"/>
              </a:rPr>
              <a:t>change order</a:t>
            </a:r>
            <a:r>
              <a:rPr b="0" i="0" lang="en-US" sz="1400" u="none" cap="none" strike="noStrike">
                <a:solidFill>
                  <a:schemeClr val="lt1"/>
                </a:solidFill>
                <a:latin typeface="Arial"/>
                <a:ea typeface="Arial"/>
                <a:cs typeface="Arial"/>
                <a:sym typeface="Arial"/>
              </a:rPr>
              <a:t> is a unilateral written order issued by the contracting officer.</a:t>
            </a:r>
            <a:endParaRPr b="0" i="0" sz="1400" u="none" cap="none" strike="noStrike">
              <a:solidFill>
                <a:srgbClr val="000000"/>
              </a:solidFill>
              <a:latin typeface="Arial"/>
              <a:ea typeface="Arial"/>
              <a:cs typeface="Arial"/>
              <a:sym typeface="Arial"/>
            </a:endParaRPr>
          </a:p>
          <a:p>
            <a:pPr indent="0" lvl="0" marL="0" marR="0" rtl="0" algn="l">
              <a:lnSpc>
                <a:spcPct val="115000"/>
              </a:lnSpc>
              <a:spcBef>
                <a:spcPts val="800"/>
              </a:spcBef>
              <a:spcAft>
                <a:spcPts val="0"/>
              </a:spcAft>
              <a:buClr>
                <a:srgbClr val="000000"/>
              </a:buClr>
              <a:buSzPts val="1400"/>
              <a:buFont typeface="Arial"/>
              <a:buNone/>
            </a:pPr>
            <a:r>
              <a:rPr b="0" i="0" lang="en-US" sz="1400" u="none" cap="none" strike="noStrike">
                <a:solidFill>
                  <a:schemeClr val="lt1"/>
                </a:solidFill>
                <a:latin typeface="Arial"/>
                <a:ea typeface="Arial"/>
                <a:cs typeface="Arial"/>
                <a:sym typeface="Arial"/>
              </a:rPr>
              <a:t>It directs the contractor to make a change within the general scope of the contract.</a:t>
            </a:r>
            <a:endParaRPr b="0" i="0" sz="1400" u="none" cap="none" strike="noStrike">
              <a:solidFill>
                <a:srgbClr val="000000"/>
              </a:solidFill>
              <a:latin typeface="Arial"/>
              <a:ea typeface="Arial"/>
              <a:cs typeface="Arial"/>
              <a:sym typeface="Arial"/>
            </a:endParaRPr>
          </a:p>
          <a:p>
            <a:pPr indent="0" lvl="0" marL="0" marR="0" rtl="0" algn="l">
              <a:lnSpc>
                <a:spcPct val="115000"/>
              </a:lnSpc>
              <a:spcBef>
                <a:spcPts val="800"/>
              </a:spcBef>
              <a:spcAft>
                <a:spcPts val="0"/>
              </a:spcAft>
              <a:buClr>
                <a:srgbClr val="000000"/>
              </a:buClr>
              <a:buSzPts val="1400"/>
              <a:buFont typeface="Arial"/>
              <a:buNone/>
            </a:pPr>
            <a:r>
              <a:rPr b="0" i="0" lang="en-US" sz="1400" u="none" cap="none" strike="noStrike">
                <a:solidFill>
                  <a:schemeClr val="lt1"/>
                </a:solidFill>
                <a:latin typeface="Arial"/>
                <a:ea typeface="Arial"/>
                <a:cs typeface="Arial"/>
                <a:sym typeface="Arial"/>
              </a:rPr>
              <a:t>Change orders are typically authorized by a </a:t>
            </a:r>
            <a:r>
              <a:rPr b="1" i="0" lang="en-US" sz="1400" u="none" cap="none" strike="noStrike">
                <a:solidFill>
                  <a:schemeClr val="lt1"/>
                </a:solidFill>
                <a:latin typeface="Arial"/>
                <a:ea typeface="Arial"/>
                <a:cs typeface="Arial"/>
                <a:sym typeface="Arial"/>
              </a:rPr>
              <a:t>Changes clause</a:t>
            </a:r>
            <a:r>
              <a:rPr b="0" i="0" lang="en-US" sz="1400" u="none" cap="none" strike="noStrike">
                <a:solidFill>
                  <a:schemeClr val="lt1"/>
                </a:solidFill>
                <a:latin typeface="Arial"/>
                <a:ea typeface="Arial"/>
                <a:cs typeface="Arial"/>
                <a:sym typeface="Arial"/>
              </a:rPr>
              <a:t>, such as:</a:t>
            </a:r>
            <a:endParaRPr b="0" i="0" sz="1400" u="none" cap="none" strike="noStrike">
              <a:solidFill>
                <a:srgbClr val="000000"/>
              </a:solidFill>
              <a:latin typeface="Arial"/>
              <a:ea typeface="Arial"/>
              <a:cs typeface="Arial"/>
              <a:sym typeface="Arial"/>
            </a:endParaRPr>
          </a:p>
          <a:p>
            <a:pPr indent="-342900" lvl="0" marL="342900" marR="0" rtl="0" algn="l">
              <a:lnSpc>
                <a:spcPct val="115000"/>
              </a:lnSpc>
              <a:spcBef>
                <a:spcPts val="800"/>
              </a:spcBef>
              <a:spcAft>
                <a:spcPts val="0"/>
              </a:spcAft>
              <a:buClr>
                <a:schemeClr val="lt1"/>
              </a:buClr>
              <a:buSzPts val="1000"/>
              <a:buFont typeface="Noto Sans Symbols"/>
              <a:buChar char="∙"/>
            </a:pPr>
            <a:r>
              <a:rPr b="0" i="0" lang="en-US" sz="1400" u="none" cap="none" strike="noStrike">
                <a:solidFill>
                  <a:schemeClr val="lt1"/>
                </a:solidFill>
                <a:latin typeface="Arial"/>
                <a:ea typeface="Arial"/>
                <a:cs typeface="Arial"/>
                <a:sym typeface="Arial"/>
              </a:rPr>
              <a:t>FAR 52.243-1, Changes — Fixed-Price</a:t>
            </a:r>
            <a:endParaRPr b="0" i="0" sz="1400" u="none" cap="none" strike="noStrike">
              <a:solidFill>
                <a:srgbClr val="000000"/>
              </a:solidFill>
              <a:latin typeface="Arial"/>
              <a:ea typeface="Arial"/>
              <a:cs typeface="Arial"/>
              <a:sym typeface="Arial"/>
            </a:endParaRPr>
          </a:p>
          <a:p>
            <a:pPr indent="-342900" lvl="0" marL="342900" marR="0" rtl="0" algn="l">
              <a:lnSpc>
                <a:spcPct val="115000"/>
              </a:lnSpc>
              <a:spcBef>
                <a:spcPts val="800"/>
              </a:spcBef>
              <a:spcAft>
                <a:spcPts val="0"/>
              </a:spcAft>
              <a:buClr>
                <a:schemeClr val="lt1"/>
              </a:buClr>
              <a:buSzPts val="1000"/>
              <a:buFont typeface="Noto Sans Symbols"/>
              <a:buChar char="∙"/>
            </a:pPr>
            <a:r>
              <a:rPr b="0" i="0" lang="en-US" sz="1400" u="none" cap="none" strike="noStrike">
                <a:solidFill>
                  <a:schemeClr val="lt1"/>
                </a:solidFill>
                <a:latin typeface="Arial"/>
                <a:ea typeface="Arial"/>
                <a:cs typeface="Arial"/>
                <a:sym typeface="Arial"/>
              </a:rPr>
              <a:t>FAR 52.243-2, Changes — Cost-Reimbursement</a:t>
            </a:r>
            <a:endParaRPr b="0" i="0" sz="1400" u="none" cap="none" strike="noStrike">
              <a:solidFill>
                <a:srgbClr val="000000"/>
              </a:solidFill>
              <a:latin typeface="Arial"/>
              <a:ea typeface="Arial"/>
              <a:cs typeface="Arial"/>
              <a:sym typeface="Arial"/>
            </a:endParaRPr>
          </a:p>
          <a:p>
            <a:pPr indent="-342900" lvl="0" marL="342900" marR="0" rtl="0" algn="l">
              <a:lnSpc>
                <a:spcPct val="115000"/>
              </a:lnSpc>
              <a:spcBef>
                <a:spcPts val="800"/>
              </a:spcBef>
              <a:spcAft>
                <a:spcPts val="0"/>
              </a:spcAft>
              <a:buClr>
                <a:schemeClr val="lt1"/>
              </a:buClr>
              <a:buSzPts val="1000"/>
              <a:buFont typeface="Noto Sans Symbols"/>
              <a:buChar char="∙"/>
            </a:pPr>
            <a:r>
              <a:rPr b="0" i="0" lang="en-US" sz="1400" u="none" cap="none" strike="noStrike">
                <a:solidFill>
                  <a:schemeClr val="lt1"/>
                </a:solidFill>
                <a:latin typeface="Arial"/>
                <a:ea typeface="Arial"/>
                <a:cs typeface="Arial"/>
                <a:sym typeface="Arial"/>
              </a:rPr>
              <a:t>FAR 52.243-3, Changes — Time-and-Materials or Labor-Hours</a:t>
            </a:r>
            <a:endParaRPr b="0" i="0" sz="1400" u="none" cap="none" strike="noStrike">
              <a:solidFill>
                <a:srgbClr val="000000"/>
              </a:solidFill>
              <a:latin typeface="Arial"/>
              <a:ea typeface="Arial"/>
              <a:cs typeface="Arial"/>
              <a:sym typeface="Arial"/>
            </a:endParaRPr>
          </a:p>
        </p:txBody>
      </p:sp>
      <p:sp>
        <p:nvSpPr>
          <p:cNvPr id="138" name="Google Shape;138;p14"/>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p>
            <a:pPr indent="0" lvl="0" marL="0" rtl="0" algn="r">
              <a:lnSpc>
                <a:spcPct val="100000"/>
              </a:lnSpc>
              <a:spcBef>
                <a:spcPts val="0"/>
              </a:spcBef>
              <a:spcAft>
                <a:spcPts val="0"/>
              </a:spcAft>
              <a:buSzPts val="1000"/>
              <a:buNone/>
            </a:pPr>
            <a:fld id="{00000000-1234-1234-1234-123412341234}" type="slidenum">
              <a:rPr lang="en-US"/>
              <a:t>‹#›</a:t>
            </a:fld>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2" name="Shape 142"/>
        <p:cNvGrpSpPr/>
        <p:nvPr/>
      </p:nvGrpSpPr>
      <p:grpSpPr>
        <a:xfrm>
          <a:off x="0" y="0"/>
          <a:ext cx="0" cy="0"/>
          <a:chOff x="0" y="0"/>
          <a:chExt cx="0" cy="0"/>
        </a:xfrm>
      </p:grpSpPr>
      <p:sp>
        <p:nvSpPr>
          <p:cNvPr id="143" name="Google Shape;143;p15"/>
          <p:cNvSpPr txBox="1"/>
          <p:nvPr>
            <p:ph type="title"/>
          </p:nvPr>
        </p:nvSpPr>
        <p:spPr>
          <a:xfrm>
            <a:off x="311700" y="711200"/>
            <a:ext cx="8520600" cy="1112258"/>
          </a:xfrm>
          <a:prstGeom prst="rect">
            <a:avLst/>
          </a:prstGeom>
          <a:noFill/>
          <a:ln>
            <a:noFill/>
          </a:ln>
        </p:spPr>
        <p:txBody>
          <a:bodyPr anchorCtr="0" anchor="ctr" bIns="91425" lIns="91425" spcFirstLastPara="1" rIns="91425" wrap="square" tIns="91425">
            <a:normAutofit/>
          </a:bodyPr>
          <a:lstStyle/>
          <a:p>
            <a:pPr indent="0" lvl="0" marL="0" rtl="0" algn="ctr">
              <a:lnSpc>
                <a:spcPct val="100000"/>
              </a:lnSpc>
              <a:spcBef>
                <a:spcPts val="0"/>
              </a:spcBef>
              <a:spcAft>
                <a:spcPts val="0"/>
              </a:spcAft>
              <a:buClr>
                <a:schemeClr val="lt1"/>
              </a:buClr>
              <a:buSzPts val="3600"/>
              <a:buNone/>
            </a:pPr>
            <a:r>
              <a:rPr lang="en-US"/>
              <a:t>Change Orders (con’t)</a:t>
            </a:r>
            <a:endParaRPr/>
          </a:p>
        </p:txBody>
      </p:sp>
      <p:sp>
        <p:nvSpPr>
          <p:cNvPr id="144" name="Google Shape;144;p15"/>
          <p:cNvSpPr txBox="1"/>
          <p:nvPr/>
        </p:nvSpPr>
        <p:spPr>
          <a:xfrm>
            <a:off x="495590" y="1661276"/>
            <a:ext cx="7976867" cy="3708708"/>
          </a:xfrm>
          <a:prstGeom prst="rect">
            <a:avLst/>
          </a:prstGeom>
          <a:noFill/>
          <a:ln>
            <a:noFill/>
          </a:ln>
        </p:spPr>
        <p:txBody>
          <a:bodyPr anchorCtr="0" anchor="t" bIns="45700" lIns="91425" spcFirstLastPara="1" rIns="91425" wrap="square" tIns="45700">
            <a:spAutoFit/>
          </a:bodyPr>
          <a:lstStyle/>
          <a:p>
            <a:pPr indent="0" lvl="0" marL="0" marR="0" rtl="0" algn="l">
              <a:lnSpc>
                <a:spcPct val="115000"/>
              </a:lnSpc>
              <a:spcBef>
                <a:spcPts val="0"/>
              </a:spcBef>
              <a:spcAft>
                <a:spcPts val="0"/>
              </a:spcAft>
              <a:buClr>
                <a:srgbClr val="000000"/>
              </a:buClr>
              <a:buSzPts val="1400"/>
              <a:buFont typeface="Arial"/>
              <a:buNone/>
            </a:pPr>
            <a:r>
              <a:rPr b="0" i="0" lang="en-US" sz="1400" u="none" cap="none" strike="noStrike">
                <a:solidFill>
                  <a:schemeClr val="lt1"/>
                </a:solidFill>
                <a:latin typeface="Arial"/>
                <a:ea typeface="Arial"/>
                <a:cs typeface="Arial"/>
                <a:sym typeface="Arial"/>
              </a:rPr>
              <a:t>A change order must be </a:t>
            </a:r>
            <a:r>
              <a:rPr b="1" i="0" lang="en-US" sz="1400" u="none" cap="none" strike="noStrike">
                <a:solidFill>
                  <a:schemeClr val="lt1"/>
                </a:solidFill>
                <a:latin typeface="Arial"/>
                <a:ea typeface="Arial"/>
                <a:cs typeface="Arial"/>
                <a:sym typeface="Arial"/>
              </a:rPr>
              <a:t>within the general scope of the contract</a:t>
            </a:r>
            <a:r>
              <a:rPr b="0" i="0" lang="en-US" sz="1400" u="none" cap="none" strike="noStrike">
                <a:solidFill>
                  <a:schemeClr val="lt1"/>
                </a:solidFill>
                <a:latin typeface="Arial"/>
                <a:ea typeface="Arial"/>
                <a:cs typeface="Arial"/>
                <a:sym typeface="Arial"/>
              </a:rPr>
              <a:t>.</a:t>
            </a:r>
            <a:endParaRPr b="0" i="0" sz="1400" u="none" cap="none" strike="noStrike">
              <a:solidFill>
                <a:srgbClr val="000000"/>
              </a:solidFill>
              <a:latin typeface="Arial"/>
              <a:ea typeface="Arial"/>
              <a:cs typeface="Arial"/>
              <a:sym typeface="Arial"/>
            </a:endParaRPr>
          </a:p>
          <a:p>
            <a:pPr indent="0" lvl="0" marL="0" marR="0" rtl="0" algn="l">
              <a:lnSpc>
                <a:spcPct val="115000"/>
              </a:lnSpc>
              <a:spcBef>
                <a:spcPts val="800"/>
              </a:spcBef>
              <a:spcAft>
                <a:spcPts val="0"/>
              </a:spcAft>
              <a:buClr>
                <a:srgbClr val="000000"/>
              </a:buClr>
              <a:buSzPts val="1400"/>
              <a:buFont typeface="Arial"/>
              <a:buNone/>
            </a:pPr>
            <a:r>
              <a:rPr b="0" i="0" lang="en-US" sz="1400" u="none" cap="none" strike="noStrike">
                <a:solidFill>
                  <a:schemeClr val="lt1"/>
                </a:solidFill>
                <a:latin typeface="Arial"/>
                <a:ea typeface="Arial"/>
                <a:cs typeface="Arial"/>
                <a:sym typeface="Arial"/>
              </a:rPr>
              <a:t>Factors that may indicate whether a change is within scope include:</a:t>
            </a:r>
            <a:endParaRPr b="0" i="0" sz="1400" u="none" cap="none" strike="noStrike">
              <a:solidFill>
                <a:srgbClr val="000000"/>
              </a:solidFill>
              <a:latin typeface="Arial"/>
              <a:ea typeface="Arial"/>
              <a:cs typeface="Arial"/>
              <a:sym typeface="Arial"/>
            </a:endParaRPr>
          </a:p>
          <a:p>
            <a:pPr indent="-342900" lvl="0" marL="342900" marR="0" rtl="0" algn="l">
              <a:lnSpc>
                <a:spcPct val="115000"/>
              </a:lnSpc>
              <a:spcBef>
                <a:spcPts val="800"/>
              </a:spcBef>
              <a:spcAft>
                <a:spcPts val="0"/>
              </a:spcAft>
              <a:buClr>
                <a:schemeClr val="lt1"/>
              </a:buClr>
              <a:buSzPts val="1000"/>
              <a:buFont typeface="Noto Sans Symbols"/>
              <a:buChar char="∙"/>
            </a:pPr>
            <a:r>
              <a:rPr b="0" i="0" lang="en-US" sz="1400" u="none" cap="none" strike="noStrike">
                <a:solidFill>
                  <a:schemeClr val="lt1"/>
                </a:solidFill>
                <a:latin typeface="Arial"/>
                <a:ea typeface="Arial"/>
                <a:cs typeface="Arial"/>
                <a:sym typeface="Arial"/>
              </a:rPr>
              <a:t>Nature of the work</a:t>
            </a:r>
            <a:endParaRPr b="0" i="0" sz="1400" u="none" cap="none" strike="noStrike">
              <a:solidFill>
                <a:srgbClr val="000000"/>
              </a:solidFill>
              <a:latin typeface="Arial"/>
              <a:ea typeface="Arial"/>
              <a:cs typeface="Arial"/>
              <a:sym typeface="Arial"/>
            </a:endParaRPr>
          </a:p>
          <a:p>
            <a:pPr indent="-342900" lvl="0" marL="342900" marR="0" rtl="0" algn="l">
              <a:lnSpc>
                <a:spcPct val="115000"/>
              </a:lnSpc>
              <a:spcBef>
                <a:spcPts val="800"/>
              </a:spcBef>
              <a:spcAft>
                <a:spcPts val="0"/>
              </a:spcAft>
              <a:buClr>
                <a:schemeClr val="lt1"/>
              </a:buClr>
              <a:buSzPts val="1000"/>
              <a:buFont typeface="Noto Sans Symbols"/>
              <a:buChar char="∙"/>
            </a:pPr>
            <a:r>
              <a:rPr b="0" i="0" lang="en-US" sz="1400" u="none" cap="none" strike="noStrike">
                <a:solidFill>
                  <a:schemeClr val="lt1"/>
                </a:solidFill>
                <a:latin typeface="Arial"/>
                <a:ea typeface="Arial"/>
                <a:cs typeface="Arial"/>
                <a:sym typeface="Arial"/>
              </a:rPr>
              <a:t>Type of product or service</a:t>
            </a:r>
            <a:endParaRPr b="0" i="0" sz="1400" u="none" cap="none" strike="noStrike">
              <a:solidFill>
                <a:srgbClr val="000000"/>
              </a:solidFill>
              <a:latin typeface="Arial"/>
              <a:ea typeface="Arial"/>
              <a:cs typeface="Arial"/>
              <a:sym typeface="Arial"/>
            </a:endParaRPr>
          </a:p>
          <a:p>
            <a:pPr indent="-342900" lvl="0" marL="342900" marR="0" rtl="0" algn="l">
              <a:lnSpc>
                <a:spcPct val="115000"/>
              </a:lnSpc>
              <a:spcBef>
                <a:spcPts val="800"/>
              </a:spcBef>
              <a:spcAft>
                <a:spcPts val="0"/>
              </a:spcAft>
              <a:buClr>
                <a:schemeClr val="lt1"/>
              </a:buClr>
              <a:buSzPts val="1000"/>
              <a:buFont typeface="Noto Sans Symbols"/>
              <a:buChar char="∙"/>
            </a:pPr>
            <a:r>
              <a:rPr b="0" i="0" lang="en-US" sz="1400" u="none" cap="none" strike="noStrike">
                <a:solidFill>
                  <a:schemeClr val="lt1"/>
                </a:solidFill>
                <a:latin typeface="Arial"/>
                <a:ea typeface="Arial"/>
                <a:cs typeface="Arial"/>
                <a:sym typeface="Arial"/>
              </a:rPr>
              <a:t>Magnitude of the change</a:t>
            </a:r>
            <a:endParaRPr b="0" i="0" sz="1400" u="none" cap="none" strike="noStrike">
              <a:solidFill>
                <a:srgbClr val="000000"/>
              </a:solidFill>
              <a:latin typeface="Arial"/>
              <a:ea typeface="Arial"/>
              <a:cs typeface="Arial"/>
              <a:sym typeface="Arial"/>
            </a:endParaRPr>
          </a:p>
          <a:p>
            <a:pPr indent="-342900" lvl="0" marL="342900" marR="0" rtl="0" algn="l">
              <a:lnSpc>
                <a:spcPct val="115000"/>
              </a:lnSpc>
              <a:spcBef>
                <a:spcPts val="800"/>
              </a:spcBef>
              <a:spcAft>
                <a:spcPts val="0"/>
              </a:spcAft>
              <a:buClr>
                <a:schemeClr val="lt1"/>
              </a:buClr>
              <a:buSzPts val="1000"/>
              <a:buFont typeface="Noto Sans Symbols"/>
              <a:buChar char="∙"/>
            </a:pPr>
            <a:r>
              <a:rPr b="0" i="0" lang="en-US" sz="1400" u="none" cap="none" strike="noStrike">
                <a:solidFill>
                  <a:schemeClr val="lt1"/>
                </a:solidFill>
                <a:latin typeface="Arial"/>
                <a:ea typeface="Arial"/>
                <a:cs typeface="Arial"/>
                <a:sym typeface="Arial"/>
              </a:rPr>
              <a:t>Dollar value</a:t>
            </a:r>
            <a:endParaRPr b="0" i="0" sz="1400" u="none" cap="none" strike="noStrike">
              <a:solidFill>
                <a:srgbClr val="000000"/>
              </a:solidFill>
              <a:latin typeface="Arial"/>
              <a:ea typeface="Arial"/>
              <a:cs typeface="Arial"/>
              <a:sym typeface="Arial"/>
            </a:endParaRPr>
          </a:p>
          <a:p>
            <a:pPr indent="-342900" lvl="0" marL="342900" marR="0" rtl="0" algn="l">
              <a:lnSpc>
                <a:spcPct val="115000"/>
              </a:lnSpc>
              <a:spcBef>
                <a:spcPts val="800"/>
              </a:spcBef>
              <a:spcAft>
                <a:spcPts val="0"/>
              </a:spcAft>
              <a:buClr>
                <a:schemeClr val="lt1"/>
              </a:buClr>
              <a:buSzPts val="1000"/>
              <a:buFont typeface="Noto Sans Symbols"/>
              <a:buChar char="∙"/>
            </a:pPr>
            <a:r>
              <a:rPr b="0" i="0" lang="en-US" sz="1400" u="none" cap="none" strike="noStrike">
                <a:solidFill>
                  <a:schemeClr val="lt1"/>
                </a:solidFill>
                <a:latin typeface="Arial"/>
                <a:ea typeface="Arial"/>
                <a:cs typeface="Arial"/>
                <a:sym typeface="Arial"/>
              </a:rPr>
              <a:t>Period of performance impact</a:t>
            </a:r>
            <a:endParaRPr b="0" i="0" sz="1400" u="none" cap="none" strike="noStrike">
              <a:solidFill>
                <a:srgbClr val="000000"/>
              </a:solidFill>
              <a:latin typeface="Arial"/>
              <a:ea typeface="Arial"/>
              <a:cs typeface="Arial"/>
              <a:sym typeface="Arial"/>
            </a:endParaRPr>
          </a:p>
          <a:p>
            <a:pPr indent="-342900" lvl="0" marL="342900" marR="0" rtl="0" algn="l">
              <a:lnSpc>
                <a:spcPct val="115000"/>
              </a:lnSpc>
              <a:spcBef>
                <a:spcPts val="800"/>
              </a:spcBef>
              <a:spcAft>
                <a:spcPts val="0"/>
              </a:spcAft>
              <a:buClr>
                <a:schemeClr val="lt1"/>
              </a:buClr>
              <a:buSzPts val="1000"/>
              <a:buFont typeface="Noto Sans Symbols"/>
              <a:buChar char="∙"/>
            </a:pPr>
            <a:r>
              <a:rPr b="0" i="0" lang="en-US" sz="1400" u="none" cap="none" strike="noStrike">
                <a:solidFill>
                  <a:schemeClr val="lt1"/>
                </a:solidFill>
                <a:latin typeface="Arial"/>
                <a:ea typeface="Arial"/>
                <a:cs typeface="Arial"/>
                <a:sym typeface="Arial"/>
              </a:rPr>
              <a:t>Whether the original competition reasonably anticipated the change</a:t>
            </a:r>
            <a:endParaRPr b="0" i="0" sz="1400" u="none" cap="none" strike="noStrike">
              <a:solidFill>
                <a:srgbClr val="000000"/>
              </a:solidFill>
              <a:latin typeface="Arial"/>
              <a:ea typeface="Arial"/>
              <a:cs typeface="Arial"/>
              <a:sym typeface="Arial"/>
            </a:endParaRPr>
          </a:p>
          <a:p>
            <a:pPr indent="0" lvl="0" marL="0" marR="0" rtl="0" algn="l">
              <a:lnSpc>
                <a:spcPct val="115000"/>
              </a:lnSpc>
              <a:spcBef>
                <a:spcPts val="800"/>
              </a:spcBef>
              <a:spcAft>
                <a:spcPts val="0"/>
              </a:spcAft>
              <a:buClr>
                <a:srgbClr val="000000"/>
              </a:buClr>
              <a:buSzPts val="1400"/>
              <a:buFont typeface="Arial"/>
              <a:buNone/>
            </a:pPr>
            <a:r>
              <a:rPr b="1" i="0" lang="en-US" sz="1400" u="none" cap="none" strike="noStrike">
                <a:solidFill>
                  <a:schemeClr val="lt1"/>
                </a:solidFill>
                <a:latin typeface="Arial"/>
                <a:ea typeface="Arial"/>
                <a:cs typeface="Arial"/>
                <a:sym typeface="Arial"/>
              </a:rPr>
              <a:t>Out-of-scope changes</a:t>
            </a:r>
            <a:r>
              <a:rPr b="0" i="0" lang="en-US" sz="1400" u="none" cap="none" strike="noStrike">
                <a:solidFill>
                  <a:schemeClr val="lt1"/>
                </a:solidFill>
                <a:latin typeface="Arial"/>
                <a:ea typeface="Arial"/>
                <a:cs typeface="Arial"/>
                <a:sym typeface="Arial"/>
              </a:rPr>
              <a:t> may require a new procurement action or a justification and approval under applicable competition requirements.</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80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5" name="Google Shape;145;p15"/>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p>
            <a:pPr indent="0" lvl="0" marL="0" rtl="0" algn="r">
              <a:lnSpc>
                <a:spcPct val="100000"/>
              </a:lnSpc>
              <a:spcBef>
                <a:spcPts val="0"/>
              </a:spcBef>
              <a:spcAft>
                <a:spcPts val="0"/>
              </a:spcAft>
              <a:buSzPts val="1000"/>
              <a:buNone/>
            </a:pPr>
            <a:fld id="{00000000-1234-1234-1234-123412341234}" type="slidenum">
              <a:rPr lang="en-US"/>
              <a:t>‹#›</a:t>
            </a:fld>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9" name="Shape 149"/>
        <p:cNvGrpSpPr/>
        <p:nvPr/>
      </p:nvGrpSpPr>
      <p:grpSpPr>
        <a:xfrm>
          <a:off x="0" y="0"/>
          <a:ext cx="0" cy="0"/>
          <a:chOff x="0" y="0"/>
          <a:chExt cx="0" cy="0"/>
        </a:xfrm>
      </p:grpSpPr>
      <p:sp>
        <p:nvSpPr>
          <p:cNvPr id="150" name="Google Shape;150;p16"/>
          <p:cNvSpPr txBox="1"/>
          <p:nvPr>
            <p:ph type="title"/>
          </p:nvPr>
        </p:nvSpPr>
        <p:spPr>
          <a:xfrm>
            <a:off x="371750" y="682048"/>
            <a:ext cx="8400500" cy="1104900"/>
          </a:xfrm>
          <a:prstGeom prst="rect">
            <a:avLst/>
          </a:prstGeom>
          <a:noFill/>
          <a:ln>
            <a:noFill/>
          </a:ln>
        </p:spPr>
        <p:txBody>
          <a:bodyPr anchorCtr="0" anchor="ctr" bIns="91425" lIns="91425" spcFirstLastPara="1" rIns="91425" wrap="square" tIns="91425">
            <a:normAutofit/>
          </a:bodyPr>
          <a:lstStyle/>
          <a:p>
            <a:pPr indent="0" lvl="0" marL="0" rtl="0" algn="ctr">
              <a:lnSpc>
                <a:spcPct val="100000"/>
              </a:lnSpc>
              <a:spcBef>
                <a:spcPts val="0"/>
              </a:spcBef>
              <a:spcAft>
                <a:spcPts val="0"/>
              </a:spcAft>
              <a:buClr>
                <a:schemeClr val="lt1"/>
              </a:buClr>
              <a:buSzPts val="3600"/>
              <a:buNone/>
            </a:pPr>
            <a:r>
              <a:rPr lang="en-US"/>
              <a:t>Constructive Changes</a:t>
            </a:r>
            <a:endParaRPr/>
          </a:p>
        </p:txBody>
      </p:sp>
      <p:sp>
        <p:nvSpPr>
          <p:cNvPr id="151" name="Google Shape;151;p16"/>
          <p:cNvSpPr txBox="1"/>
          <p:nvPr/>
        </p:nvSpPr>
        <p:spPr>
          <a:xfrm>
            <a:off x="509550" y="1710137"/>
            <a:ext cx="7962907" cy="3708708"/>
          </a:xfrm>
          <a:prstGeom prst="rect">
            <a:avLst/>
          </a:prstGeom>
          <a:noFill/>
          <a:ln>
            <a:noFill/>
          </a:ln>
        </p:spPr>
        <p:txBody>
          <a:bodyPr anchorCtr="0" anchor="t" bIns="45700" lIns="91425" spcFirstLastPara="1" rIns="91425" wrap="square" tIns="45700">
            <a:spAutoFit/>
          </a:bodyPr>
          <a:lstStyle/>
          <a:p>
            <a:pPr indent="0" lvl="0" marL="0" marR="0" rtl="0" algn="l">
              <a:lnSpc>
                <a:spcPct val="115000"/>
              </a:lnSpc>
              <a:spcBef>
                <a:spcPts val="0"/>
              </a:spcBef>
              <a:spcAft>
                <a:spcPts val="0"/>
              </a:spcAft>
              <a:buClr>
                <a:srgbClr val="000000"/>
              </a:buClr>
              <a:buSzPts val="1400"/>
              <a:buFont typeface="Arial"/>
              <a:buNone/>
            </a:pPr>
            <a:r>
              <a:rPr b="0" i="0" lang="en-US" sz="1400" u="none" cap="none" strike="noStrike">
                <a:solidFill>
                  <a:schemeClr val="lt1"/>
                </a:solidFill>
                <a:latin typeface="Arial"/>
                <a:ea typeface="Arial"/>
                <a:cs typeface="Arial"/>
                <a:sym typeface="Arial"/>
              </a:rPr>
              <a:t>A </a:t>
            </a:r>
            <a:r>
              <a:rPr b="1" i="0" lang="en-US" sz="1400" u="none" cap="none" strike="noStrike">
                <a:solidFill>
                  <a:schemeClr val="lt1"/>
                </a:solidFill>
                <a:latin typeface="Arial"/>
                <a:ea typeface="Arial"/>
                <a:cs typeface="Arial"/>
                <a:sym typeface="Arial"/>
              </a:rPr>
              <a:t>constructive change</a:t>
            </a:r>
            <a:r>
              <a:rPr b="0" i="0" lang="en-US" sz="1400" u="none" cap="none" strike="noStrike">
                <a:solidFill>
                  <a:schemeClr val="lt1"/>
                </a:solidFill>
                <a:latin typeface="Arial"/>
                <a:ea typeface="Arial"/>
                <a:cs typeface="Arial"/>
                <a:sym typeface="Arial"/>
              </a:rPr>
              <a:t> occurs when the Government, without formal modification, causes the contractor to perform work beyond contract requirements.</a:t>
            </a:r>
            <a:endParaRPr b="0" i="0" sz="1400" u="none" cap="none" strike="noStrike">
              <a:solidFill>
                <a:srgbClr val="000000"/>
              </a:solidFill>
              <a:latin typeface="Arial"/>
              <a:ea typeface="Arial"/>
              <a:cs typeface="Arial"/>
              <a:sym typeface="Arial"/>
            </a:endParaRPr>
          </a:p>
          <a:p>
            <a:pPr indent="0" lvl="0" marL="0" marR="0" rtl="0" algn="l">
              <a:lnSpc>
                <a:spcPct val="115000"/>
              </a:lnSpc>
              <a:spcBef>
                <a:spcPts val="800"/>
              </a:spcBef>
              <a:spcAft>
                <a:spcPts val="0"/>
              </a:spcAft>
              <a:buClr>
                <a:srgbClr val="000000"/>
              </a:buClr>
              <a:buSzPts val="1400"/>
              <a:buFont typeface="Arial"/>
              <a:buNone/>
            </a:pPr>
            <a:r>
              <a:rPr b="0" i="0" lang="en-US" sz="1400" u="none" cap="none" strike="noStrike">
                <a:solidFill>
                  <a:schemeClr val="lt1"/>
                </a:solidFill>
                <a:latin typeface="Arial"/>
                <a:ea typeface="Arial"/>
                <a:cs typeface="Arial"/>
                <a:sym typeface="Arial"/>
              </a:rPr>
              <a:t>Common causes:</a:t>
            </a:r>
            <a:endParaRPr b="0" i="0" sz="1400" u="none" cap="none" strike="noStrike">
              <a:solidFill>
                <a:srgbClr val="000000"/>
              </a:solidFill>
              <a:latin typeface="Arial"/>
              <a:ea typeface="Arial"/>
              <a:cs typeface="Arial"/>
              <a:sym typeface="Arial"/>
            </a:endParaRPr>
          </a:p>
          <a:p>
            <a:pPr indent="-342900" lvl="0" marL="342900" marR="0" rtl="0" algn="l">
              <a:lnSpc>
                <a:spcPct val="115000"/>
              </a:lnSpc>
              <a:spcBef>
                <a:spcPts val="800"/>
              </a:spcBef>
              <a:spcAft>
                <a:spcPts val="0"/>
              </a:spcAft>
              <a:buClr>
                <a:schemeClr val="lt1"/>
              </a:buClr>
              <a:buSzPts val="1000"/>
              <a:buFont typeface="Noto Sans Symbols"/>
              <a:buChar char="∙"/>
            </a:pPr>
            <a:r>
              <a:rPr b="0" i="0" lang="en-US" sz="1400" u="none" cap="none" strike="noStrike">
                <a:solidFill>
                  <a:schemeClr val="lt1"/>
                </a:solidFill>
                <a:latin typeface="Arial"/>
                <a:ea typeface="Arial"/>
                <a:cs typeface="Arial"/>
                <a:sym typeface="Arial"/>
              </a:rPr>
              <a:t>Direction from unauthorized personnel</a:t>
            </a:r>
            <a:endParaRPr b="0" i="0" sz="1400" u="none" cap="none" strike="noStrike">
              <a:solidFill>
                <a:srgbClr val="000000"/>
              </a:solidFill>
              <a:latin typeface="Arial"/>
              <a:ea typeface="Arial"/>
              <a:cs typeface="Arial"/>
              <a:sym typeface="Arial"/>
            </a:endParaRPr>
          </a:p>
          <a:p>
            <a:pPr indent="-342900" lvl="0" marL="342900" marR="0" rtl="0" algn="l">
              <a:lnSpc>
                <a:spcPct val="115000"/>
              </a:lnSpc>
              <a:spcBef>
                <a:spcPts val="800"/>
              </a:spcBef>
              <a:spcAft>
                <a:spcPts val="0"/>
              </a:spcAft>
              <a:buClr>
                <a:schemeClr val="lt1"/>
              </a:buClr>
              <a:buSzPts val="1000"/>
              <a:buFont typeface="Noto Sans Symbols"/>
              <a:buChar char="∙"/>
            </a:pPr>
            <a:r>
              <a:rPr b="0" i="0" lang="en-US" sz="1400" u="none" cap="none" strike="noStrike">
                <a:solidFill>
                  <a:schemeClr val="lt1"/>
                </a:solidFill>
                <a:latin typeface="Arial"/>
                <a:ea typeface="Arial"/>
                <a:cs typeface="Arial"/>
                <a:sym typeface="Arial"/>
              </a:rPr>
              <a:t>Informal technical instructions</a:t>
            </a:r>
            <a:endParaRPr b="0" i="0" sz="1400" u="none" cap="none" strike="noStrike">
              <a:solidFill>
                <a:srgbClr val="000000"/>
              </a:solidFill>
              <a:latin typeface="Arial"/>
              <a:ea typeface="Arial"/>
              <a:cs typeface="Arial"/>
              <a:sym typeface="Arial"/>
            </a:endParaRPr>
          </a:p>
          <a:p>
            <a:pPr indent="-342900" lvl="0" marL="342900" marR="0" rtl="0" algn="l">
              <a:lnSpc>
                <a:spcPct val="115000"/>
              </a:lnSpc>
              <a:spcBef>
                <a:spcPts val="800"/>
              </a:spcBef>
              <a:spcAft>
                <a:spcPts val="0"/>
              </a:spcAft>
              <a:buClr>
                <a:schemeClr val="lt1"/>
              </a:buClr>
              <a:buSzPts val="1000"/>
              <a:buFont typeface="Noto Sans Symbols"/>
              <a:buChar char="∙"/>
            </a:pPr>
            <a:r>
              <a:rPr b="0" i="0" lang="en-US" sz="1400" u="none" cap="none" strike="noStrike">
                <a:solidFill>
                  <a:schemeClr val="lt1"/>
                </a:solidFill>
                <a:latin typeface="Arial"/>
                <a:ea typeface="Arial"/>
                <a:cs typeface="Arial"/>
                <a:sym typeface="Arial"/>
              </a:rPr>
              <a:t>Government-caused delays</a:t>
            </a:r>
            <a:endParaRPr b="0" i="0" sz="1400" u="none" cap="none" strike="noStrike">
              <a:solidFill>
                <a:srgbClr val="000000"/>
              </a:solidFill>
              <a:latin typeface="Arial"/>
              <a:ea typeface="Arial"/>
              <a:cs typeface="Arial"/>
              <a:sym typeface="Arial"/>
            </a:endParaRPr>
          </a:p>
          <a:p>
            <a:pPr indent="-342900" lvl="0" marL="342900" marR="0" rtl="0" algn="l">
              <a:lnSpc>
                <a:spcPct val="115000"/>
              </a:lnSpc>
              <a:spcBef>
                <a:spcPts val="800"/>
              </a:spcBef>
              <a:spcAft>
                <a:spcPts val="0"/>
              </a:spcAft>
              <a:buClr>
                <a:schemeClr val="lt1"/>
              </a:buClr>
              <a:buSzPts val="1000"/>
              <a:buFont typeface="Noto Sans Symbols"/>
              <a:buChar char="∙"/>
            </a:pPr>
            <a:r>
              <a:rPr b="0" i="0" lang="en-US" sz="1400" u="none" cap="none" strike="noStrike">
                <a:solidFill>
                  <a:schemeClr val="lt1"/>
                </a:solidFill>
                <a:latin typeface="Arial"/>
                <a:ea typeface="Arial"/>
                <a:cs typeface="Arial"/>
                <a:sym typeface="Arial"/>
              </a:rPr>
              <a:t>Defective specifications</a:t>
            </a:r>
            <a:endParaRPr b="0" i="0" sz="1400" u="none" cap="none" strike="noStrike">
              <a:solidFill>
                <a:srgbClr val="000000"/>
              </a:solidFill>
              <a:latin typeface="Arial"/>
              <a:ea typeface="Arial"/>
              <a:cs typeface="Arial"/>
              <a:sym typeface="Arial"/>
            </a:endParaRPr>
          </a:p>
          <a:p>
            <a:pPr indent="-342900" lvl="0" marL="342900" marR="0" rtl="0" algn="l">
              <a:lnSpc>
                <a:spcPct val="115000"/>
              </a:lnSpc>
              <a:spcBef>
                <a:spcPts val="800"/>
              </a:spcBef>
              <a:spcAft>
                <a:spcPts val="0"/>
              </a:spcAft>
              <a:buClr>
                <a:schemeClr val="lt1"/>
              </a:buClr>
              <a:buSzPts val="1000"/>
              <a:buFont typeface="Noto Sans Symbols"/>
              <a:buChar char="∙"/>
            </a:pPr>
            <a:r>
              <a:rPr b="0" i="0" lang="en-US" sz="1400" u="none" cap="none" strike="noStrike">
                <a:solidFill>
                  <a:schemeClr val="lt1"/>
                </a:solidFill>
                <a:latin typeface="Arial"/>
                <a:ea typeface="Arial"/>
                <a:cs typeface="Arial"/>
                <a:sym typeface="Arial"/>
              </a:rPr>
              <a:t>Overly broad inspection or acceptance demands</a:t>
            </a:r>
            <a:endParaRPr b="0" i="0" sz="1400" u="none" cap="none" strike="noStrike">
              <a:solidFill>
                <a:srgbClr val="000000"/>
              </a:solidFill>
              <a:latin typeface="Arial"/>
              <a:ea typeface="Arial"/>
              <a:cs typeface="Arial"/>
              <a:sym typeface="Arial"/>
            </a:endParaRPr>
          </a:p>
          <a:p>
            <a:pPr indent="-342900" lvl="0" marL="342900" marR="0" rtl="0" algn="l">
              <a:lnSpc>
                <a:spcPct val="115000"/>
              </a:lnSpc>
              <a:spcBef>
                <a:spcPts val="800"/>
              </a:spcBef>
              <a:spcAft>
                <a:spcPts val="0"/>
              </a:spcAft>
              <a:buClr>
                <a:schemeClr val="lt1"/>
              </a:buClr>
              <a:buSzPts val="1000"/>
              <a:buFont typeface="Noto Sans Symbols"/>
              <a:buChar char="∙"/>
            </a:pPr>
            <a:r>
              <a:rPr b="0" i="0" lang="en-US" sz="1400" u="none" cap="none" strike="noStrike">
                <a:solidFill>
                  <a:schemeClr val="lt1"/>
                </a:solidFill>
                <a:latin typeface="Arial"/>
                <a:ea typeface="Arial"/>
                <a:cs typeface="Arial"/>
                <a:sym typeface="Arial"/>
              </a:rPr>
              <a:t>Acceleration of performance without formal direction</a:t>
            </a:r>
            <a:endParaRPr b="0" i="0" sz="1400" u="none" cap="none" strike="noStrike">
              <a:solidFill>
                <a:srgbClr val="000000"/>
              </a:solidFill>
              <a:latin typeface="Arial"/>
              <a:ea typeface="Arial"/>
              <a:cs typeface="Arial"/>
              <a:sym typeface="Arial"/>
            </a:endParaRPr>
          </a:p>
          <a:p>
            <a:pPr indent="0" lvl="0" marL="0" marR="0" rtl="0" algn="l">
              <a:lnSpc>
                <a:spcPct val="115000"/>
              </a:lnSpc>
              <a:spcBef>
                <a:spcPts val="80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80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2" name="Google Shape;152;p16"/>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p>
            <a:pPr indent="0" lvl="0" marL="0" rtl="0" algn="r">
              <a:lnSpc>
                <a:spcPct val="100000"/>
              </a:lnSpc>
              <a:spcBef>
                <a:spcPts val="0"/>
              </a:spcBef>
              <a:spcAft>
                <a:spcPts val="0"/>
              </a:spcAft>
              <a:buSzPts val="1000"/>
              <a:buNone/>
            </a:pPr>
            <a:fld id="{00000000-1234-1234-1234-123412341234}" type="slidenum">
              <a:rPr lang="en-US"/>
              <a:t>‹#›</a:t>
            </a:fld>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6" name="Shape 156"/>
        <p:cNvGrpSpPr/>
        <p:nvPr/>
      </p:nvGrpSpPr>
      <p:grpSpPr>
        <a:xfrm>
          <a:off x="0" y="0"/>
          <a:ext cx="0" cy="0"/>
          <a:chOff x="0" y="0"/>
          <a:chExt cx="0" cy="0"/>
        </a:xfrm>
      </p:grpSpPr>
      <p:sp>
        <p:nvSpPr>
          <p:cNvPr id="157" name="Google Shape;157;p17"/>
          <p:cNvSpPr txBox="1"/>
          <p:nvPr>
            <p:ph type="title"/>
          </p:nvPr>
        </p:nvSpPr>
        <p:spPr>
          <a:xfrm>
            <a:off x="311700" y="1200586"/>
            <a:ext cx="8520600" cy="628214"/>
          </a:xfrm>
          <a:prstGeom prst="rect">
            <a:avLst/>
          </a:prstGeom>
          <a:noFill/>
          <a:ln>
            <a:noFill/>
          </a:ln>
        </p:spPr>
        <p:txBody>
          <a:bodyPr anchorCtr="0" anchor="ctr" bIns="91425" lIns="91425" spcFirstLastPara="1" rIns="91425" wrap="square" tIns="91425">
            <a:normAutofit fontScale="90000"/>
          </a:bodyPr>
          <a:lstStyle/>
          <a:p>
            <a:pPr indent="0" lvl="0" marL="0" rtl="0" algn="ctr">
              <a:lnSpc>
                <a:spcPct val="100000"/>
              </a:lnSpc>
              <a:spcBef>
                <a:spcPts val="0"/>
              </a:spcBef>
              <a:spcAft>
                <a:spcPts val="0"/>
              </a:spcAft>
              <a:buClr>
                <a:schemeClr val="lt1"/>
              </a:buClr>
              <a:buSzPct val="108085"/>
              <a:buNone/>
            </a:pPr>
            <a:r>
              <a:rPr lang="en-US"/>
              <a:t>Within-Scope Change</a:t>
            </a:r>
            <a:endParaRPr/>
          </a:p>
        </p:txBody>
      </p:sp>
      <p:sp>
        <p:nvSpPr>
          <p:cNvPr id="158" name="Google Shape;158;p17"/>
          <p:cNvSpPr txBox="1"/>
          <p:nvPr/>
        </p:nvSpPr>
        <p:spPr>
          <a:xfrm>
            <a:off x="467670" y="2114986"/>
            <a:ext cx="7859653" cy="1729320"/>
          </a:xfrm>
          <a:prstGeom prst="rect">
            <a:avLst/>
          </a:prstGeom>
          <a:noFill/>
          <a:ln>
            <a:noFill/>
          </a:ln>
        </p:spPr>
        <p:txBody>
          <a:bodyPr anchorCtr="0" anchor="t" bIns="45700" lIns="91425" spcFirstLastPara="1" rIns="91425" wrap="square" tIns="45700">
            <a:spAutoFit/>
          </a:bodyPr>
          <a:lstStyle/>
          <a:p>
            <a:pPr indent="0" lvl="0" marL="0" marR="0" rtl="0" algn="l">
              <a:lnSpc>
                <a:spcPct val="115000"/>
              </a:lnSpc>
              <a:spcBef>
                <a:spcPts val="0"/>
              </a:spcBef>
              <a:spcAft>
                <a:spcPts val="0"/>
              </a:spcAft>
              <a:buClr>
                <a:srgbClr val="000000"/>
              </a:buClr>
              <a:buSzPts val="1400"/>
              <a:buFont typeface="Arial"/>
              <a:buNone/>
            </a:pPr>
            <a:r>
              <a:rPr b="0" i="0" lang="en-US" sz="1400" u="none" cap="none" strike="noStrike">
                <a:solidFill>
                  <a:schemeClr val="lt1"/>
                </a:solidFill>
                <a:latin typeface="Arial"/>
                <a:ea typeface="Arial"/>
                <a:cs typeface="Arial"/>
                <a:sym typeface="Arial"/>
              </a:rPr>
              <a:t>Usually may be handled under the existing contract if authorized by contract terms.</a:t>
            </a:r>
            <a:endParaRPr b="0" i="0" sz="1400" u="none" cap="none" strike="noStrike">
              <a:solidFill>
                <a:srgbClr val="000000"/>
              </a:solidFill>
              <a:latin typeface="Arial"/>
              <a:ea typeface="Arial"/>
              <a:cs typeface="Arial"/>
              <a:sym typeface="Arial"/>
            </a:endParaRPr>
          </a:p>
          <a:p>
            <a:pPr indent="0" lvl="0" marL="0" marR="0" rtl="0" algn="l">
              <a:lnSpc>
                <a:spcPct val="115000"/>
              </a:lnSpc>
              <a:spcBef>
                <a:spcPts val="800"/>
              </a:spcBef>
              <a:spcAft>
                <a:spcPts val="0"/>
              </a:spcAft>
              <a:buClr>
                <a:srgbClr val="000000"/>
              </a:buClr>
              <a:buSzPts val="1400"/>
              <a:buFont typeface="Arial"/>
              <a:buNone/>
            </a:pPr>
            <a:r>
              <a:rPr b="0" i="0" lang="en-US" sz="1400" u="none" cap="none" strike="noStrike">
                <a:solidFill>
                  <a:schemeClr val="lt1"/>
                </a:solidFill>
                <a:latin typeface="Arial"/>
                <a:ea typeface="Arial"/>
                <a:cs typeface="Arial"/>
                <a:sym typeface="Arial"/>
              </a:rPr>
              <a:t>Example:</a:t>
            </a:r>
            <a:endParaRPr b="0" i="0" sz="1400" u="none" cap="none" strike="noStrike">
              <a:solidFill>
                <a:srgbClr val="000000"/>
              </a:solidFill>
              <a:latin typeface="Arial"/>
              <a:ea typeface="Arial"/>
              <a:cs typeface="Arial"/>
              <a:sym typeface="Arial"/>
            </a:endParaRPr>
          </a:p>
          <a:p>
            <a:pPr indent="-342900" lvl="0" marL="342900" marR="0" rtl="0" algn="l">
              <a:lnSpc>
                <a:spcPct val="115000"/>
              </a:lnSpc>
              <a:spcBef>
                <a:spcPts val="800"/>
              </a:spcBef>
              <a:spcAft>
                <a:spcPts val="0"/>
              </a:spcAft>
              <a:buClr>
                <a:schemeClr val="lt1"/>
              </a:buClr>
              <a:buSzPts val="1000"/>
              <a:buFont typeface="Noto Sans Symbols"/>
              <a:buChar char="∙"/>
            </a:pPr>
            <a:r>
              <a:rPr b="0" i="0" lang="en-US" sz="1400" u="none" cap="none" strike="noStrike">
                <a:solidFill>
                  <a:schemeClr val="lt1"/>
                </a:solidFill>
                <a:latin typeface="Arial"/>
                <a:ea typeface="Arial"/>
                <a:cs typeface="Arial"/>
                <a:sym typeface="Arial"/>
              </a:rPr>
              <a:t>Adjusting delivery schedule for existing items</a:t>
            </a:r>
            <a:endParaRPr b="0" i="0" sz="1400" u="none" cap="none" strike="noStrike">
              <a:solidFill>
                <a:srgbClr val="000000"/>
              </a:solidFill>
              <a:latin typeface="Arial"/>
              <a:ea typeface="Arial"/>
              <a:cs typeface="Arial"/>
              <a:sym typeface="Arial"/>
            </a:endParaRPr>
          </a:p>
          <a:p>
            <a:pPr indent="-342900" lvl="0" marL="342900" marR="0" rtl="0" algn="l">
              <a:lnSpc>
                <a:spcPct val="115000"/>
              </a:lnSpc>
              <a:spcBef>
                <a:spcPts val="800"/>
              </a:spcBef>
              <a:spcAft>
                <a:spcPts val="0"/>
              </a:spcAft>
              <a:buClr>
                <a:schemeClr val="lt1"/>
              </a:buClr>
              <a:buSzPts val="1000"/>
              <a:buFont typeface="Noto Sans Symbols"/>
              <a:buChar char="∙"/>
            </a:pPr>
            <a:r>
              <a:rPr b="0" i="0" lang="en-US" sz="1400" u="none" cap="none" strike="noStrike">
                <a:solidFill>
                  <a:schemeClr val="lt1"/>
                </a:solidFill>
                <a:latin typeface="Arial"/>
                <a:ea typeface="Arial"/>
                <a:cs typeface="Arial"/>
                <a:sym typeface="Arial"/>
              </a:rPr>
              <a:t>Revising technical specifications within contemplated work</a:t>
            </a:r>
            <a:endParaRPr b="0" i="0" sz="1400" u="none" cap="none" strike="noStrike">
              <a:solidFill>
                <a:srgbClr val="000000"/>
              </a:solidFill>
              <a:latin typeface="Arial"/>
              <a:ea typeface="Arial"/>
              <a:cs typeface="Arial"/>
              <a:sym typeface="Arial"/>
            </a:endParaRPr>
          </a:p>
          <a:p>
            <a:pPr indent="-342900" lvl="0" marL="342900" marR="0" rtl="0" algn="l">
              <a:lnSpc>
                <a:spcPct val="115000"/>
              </a:lnSpc>
              <a:spcBef>
                <a:spcPts val="800"/>
              </a:spcBef>
              <a:spcAft>
                <a:spcPts val="0"/>
              </a:spcAft>
              <a:buClr>
                <a:schemeClr val="lt1"/>
              </a:buClr>
              <a:buSzPts val="1000"/>
              <a:buFont typeface="Noto Sans Symbols"/>
              <a:buChar char="∙"/>
            </a:pPr>
            <a:r>
              <a:rPr b="0" i="0" lang="en-US" sz="1400" u="none" cap="none" strike="noStrike">
                <a:solidFill>
                  <a:schemeClr val="lt1"/>
                </a:solidFill>
                <a:latin typeface="Arial"/>
                <a:ea typeface="Arial"/>
                <a:cs typeface="Arial"/>
                <a:sym typeface="Arial"/>
              </a:rPr>
              <a:t>Minor quantity or performance changes allowed by the contract</a:t>
            </a:r>
            <a:endParaRPr b="0" i="0" sz="1400" u="none" cap="none" strike="noStrike">
              <a:solidFill>
                <a:srgbClr val="000000"/>
              </a:solidFill>
              <a:latin typeface="Arial"/>
              <a:ea typeface="Arial"/>
              <a:cs typeface="Arial"/>
              <a:sym typeface="Arial"/>
            </a:endParaRPr>
          </a:p>
        </p:txBody>
      </p:sp>
      <p:sp>
        <p:nvSpPr>
          <p:cNvPr id="159" name="Google Shape;159;p17"/>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p>
            <a:pPr indent="0" lvl="0" marL="0" rtl="0" algn="r">
              <a:lnSpc>
                <a:spcPct val="100000"/>
              </a:lnSpc>
              <a:spcBef>
                <a:spcPts val="0"/>
              </a:spcBef>
              <a:spcAft>
                <a:spcPts val="0"/>
              </a:spcAft>
              <a:buSzPts val="1000"/>
              <a:buNone/>
            </a:pPr>
            <a:fld id="{00000000-1234-1234-1234-123412341234}" type="slidenum">
              <a:rPr lang="en-US"/>
              <a:t>‹#›</a:t>
            </a:fld>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3" name="Shape 163"/>
        <p:cNvGrpSpPr/>
        <p:nvPr/>
      </p:nvGrpSpPr>
      <p:grpSpPr>
        <a:xfrm>
          <a:off x="0" y="0"/>
          <a:ext cx="0" cy="0"/>
          <a:chOff x="0" y="0"/>
          <a:chExt cx="0" cy="0"/>
        </a:xfrm>
      </p:grpSpPr>
      <p:sp>
        <p:nvSpPr>
          <p:cNvPr id="164" name="Google Shape;164;p18"/>
          <p:cNvSpPr txBox="1"/>
          <p:nvPr>
            <p:ph type="title"/>
          </p:nvPr>
        </p:nvSpPr>
        <p:spPr>
          <a:xfrm>
            <a:off x="311700" y="1144745"/>
            <a:ext cx="8520599" cy="663115"/>
          </a:xfrm>
          <a:prstGeom prst="rect">
            <a:avLst/>
          </a:prstGeom>
          <a:noFill/>
          <a:ln>
            <a:noFill/>
          </a:ln>
        </p:spPr>
        <p:txBody>
          <a:bodyPr anchorCtr="0" anchor="ctr" bIns="91425" lIns="91425" spcFirstLastPara="1" rIns="91425" wrap="square" tIns="91425">
            <a:normAutofit fontScale="90000"/>
          </a:bodyPr>
          <a:lstStyle/>
          <a:p>
            <a:pPr indent="0" lvl="0" marL="0" rtl="0" algn="ctr">
              <a:lnSpc>
                <a:spcPct val="100000"/>
              </a:lnSpc>
              <a:spcBef>
                <a:spcPts val="0"/>
              </a:spcBef>
              <a:spcAft>
                <a:spcPts val="0"/>
              </a:spcAft>
              <a:buClr>
                <a:schemeClr val="lt1"/>
              </a:buClr>
              <a:buSzPct val="108085"/>
              <a:buNone/>
            </a:pPr>
            <a:r>
              <a:rPr lang="en-US"/>
              <a:t>Out of Scope Change</a:t>
            </a:r>
            <a:endParaRPr/>
          </a:p>
        </p:txBody>
      </p:sp>
      <p:sp>
        <p:nvSpPr>
          <p:cNvPr id="165" name="Google Shape;165;p18"/>
          <p:cNvSpPr txBox="1"/>
          <p:nvPr/>
        </p:nvSpPr>
        <p:spPr>
          <a:xfrm>
            <a:off x="311700" y="1982363"/>
            <a:ext cx="8001663" cy="1729320"/>
          </a:xfrm>
          <a:prstGeom prst="rect">
            <a:avLst/>
          </a:prstGeom>
          <a:noFill/>
          <a:ln>
            <a:noFill/>
          </a:ln>
        </p:spPr>
        <p:txBody>
          <a:bodyPr anchorCtr="0" anchor="t" bIns="45700" lIns="91425" spcFirstLastPara="1" rIns="91425" wrap="square" tIns="45700">
            <a:spAutoFit/>
          </a:bodyPr>
          <a:lstStyle/>
          <a:p>
            <a:pPr indent="0" lvl="0" marL="0" marR="0" rtl="0" algn="l">
              <a:lnSpc>
                <a:spcPct val="115000"/>
              </a:lnSpc>
              <a:spcBef>
                <a:spcPts val="0"/>
              </a:spcBef>
              <a:spcAft>
                <a:spcPts val="0"/>
              </a:spcAft>
              <a:buClr>
                <a:srgbClr val="000000"/>
              </a:buClr>
              <a:buSzPts val="1400"/>
              <a:buFont typeface="Arial"/>
              <a:buNone/>
            </a:pPr>
            <a:r>
              <a:rPr b="0" i="0" lang="en-US" sz="1400" u="none" cap="none" strike="noStrike">
                <a:solidFill>
                  <a:schemeClr val="lt1"/>
                </a:solidFill>
                <a:latin typeface="Arial"/>
                <a:ea typeface="Arial"/>
                <a:cs typeface="Arial"/>
                <a:sym typeface="Arial"/>
              </a:rPr>
              <a:t>May require new competition or proper exception.</a:t>
            </a:r>
            <a:endParaRPr b="0" i="0" sz="1400" u="none" cap="none" strike="noStrike">
              <a:solidFill>
                <a:srgbClr val="000000"/>
              </a:solidFill>
              <a:latin typeface="Arial"/>
              <a:ea typeface="Arial"/>
              <a:cs typeface="Arial"/>
              <a:sym typeface="Arial"/>
            </a:endParaRPr>
          </a:p>
          <a:p>
            <a:pPr indent="0" lvl="0" marL="0" marR="0" rtl="0" algn="l">
              <a:lnSpc>
                <a:spcPct val="115000"/>
              </a:lnSpc>
              <a:spcBef>
                <a:spcPts val="800"/>
              </a:spcBef>
              <a:spcAft>
                <a:spcPts val="0"/>
              </a:spcAft>
              <a:buClr>
                <a:srgbClr val="000000"/>
              </a:buClr>
              <a:buSzPts val="1400"/>
              <a:buFont typeface="Arial"/>
              <a:buNone/>
            </a:pPr>
            <a:r>
              <a:rPr b="0" i="0" lang="en-US" sz="1400" u="none" cap="none" strike="noStrike">
                <a:solidFill>
                  <a:schemeClr val="lt1"/>
                </a:solidFill>
                <a:latin typeface="Arial"/>
                <a:ea typeface="Arial"/>
                <a:cs typeface="Arial"/>
                <a:sym typeface="Arial"/>
              </a:rPr>
              <a:t>Example:</a:t>
            </a:r>
            <a:endParaRPr b="0" i="0" sz="1400" u="none" cap="none" strike="noStrike">
              <a:solidFill>
                <a:srgbClr val="000000"/>
              </a:solidFill>
              <a:latin typeface="Arial"/>
              <a:ea typeface="Arial"/>
              <a:cs typeface="Arial"/>
              <a:sym typeface="Arial"/>
            </a:endParaRPr>
          </a:p>
          <a:p>
            <a:pPr indent="-342900" lvl="0" marL="342900" marR="0" rtl="0" algn="l">
              <a:lnSpc>
                <a:spcPct val="115000"/>
              </a:lnSpc>
              <a:spcBef>
                <a:spcPts val="800"/>
              </a:spcBef>
              <a:spcAft>
                <a:spcPts val="0"/>
              </a:spcAft>
              <a:buClr>
                <a:schemeClr val="lt1"/>
              </a:buClr>
              <a:buSzPts val="1000"/>
              <a:buFont typeface="Noto Sans Symbols"/>
              <a:buChar char="∙"/>
            </a:pPr>
            <a:r>
              <a:rPr b="0" i="0" lang="en-US" sz="1400" u="none" cap="none" strike="noStrike">
                <a:solidFill>
                  <a:schemeClr val="lt1"/>
                </a:solidFill>
                <a:latin typeface="Arial"/>
                <a:ea typeface="Arial"/>
                <a:cs typeface="Arial"/>
                <a:sym typeface="Arial"/>
              </a:rPr>
              <a:t>Adding a substantially different service</a:t>
            </a:r>
            <a:endParaRPr b="0" i="0" sz="1400" u="none" cap="none" strike="noStrike">
              <a:solidFill>
                <a:srgbClr val="000000"/>
              </a:solidFill>
              <a:latin typeface="Arial"/>
              <a:ea typeface="Arial"/>
              <a:cs typeface="Arial"/>
              <a:sym typeface="Arial"/>
            </a:endParaRPr>
          </a:p>
          <a:p>
            <a:pPr indent="-342900" lvl="0" marL="342900" marR="0" rtl="0" algn="l">
              <a:lnSpc>
                <a:spcPct val="115000"/>
              </a:lnSpc>
              <a:spcBef>
                <a:spcPts val="800"/>
              </a:spcBef>
              <a:spcAft>
                <a:spcPts val="0"/>
              </a:spcAft>
              <a:buClr>
                <a:schemeClr val="lt1"/>
              </a:buClr>
              <a:buSzPts val="1000"/>
              <a:buFont typeface="Noto Sans Symbols"/>
              <a:buChar char="∙"/>
            </a:pPr>
            <a:r>
              <a:rPr b="0" i="0" lang="en-US" sz="1400" u="none" cap="none" strike="noStrike">
                <a:solidFill>
                  <a:schemeClr val="lt1"/>
                </a:solidFill>
                <a:latin typeface="Arial"/>
                <a:ea typeface="Arial"/>
                <a:cs typeface="Arial"/>
                <a:sym typeface="Arial"/>
              </a:rPr>
              <a:t>Expanding performance far beyond original requirements</a:t>
            </a:r>
            <a:endParaRPr b="0" i="0" sz="1400" u="none" cap="none" strike="noStrike">
              <a:solidFill>
                <a:srgbClr val="000000"/>
              </a:solidFill>
              <a:latin typeface="Arial"/>
              <a:ea typeface="Arial"/>
              <a:cs typeface="Arial"/>
              <a:sym typeface="Arial"/>
            </a:endParaRPr>
          </a:p>
          <a:p>
            <a:pPr indent="-342900" lvl="0" marL="342900" marR="0" rtl="0" algn="l">
              <a:lnSpc>
                <a:spcPct val="115000"/>
              </a:lnSpc>
              <a:spcBef>
                <a:spcPts val="800"/>
              </a:spcBef>
              <a:spcAft>
                <a:spcPts val="0"/>
              </a:spcAft>
              <a:buClr>
                <a:schemeClr val="lt1"/>
              </a:buClr>
              <a:buSzPts val="1000"/>
              <a:buFont typeface="Noto Sans Symbols"/>
              <a:buChar char="∙"/>
            </a:pPr>
            <a:r>
              <a:rPr b="0" i="0" lang="en-US" sz="1400" u="none" cap="none" strike="noStrike">
                <a:solidFill>
                  <a:schemeClr val="lt1"/>
                </a:solidFill>
                <a:latin typeface="Arial"/>
                <a:ea typeface="Arial"/>
                <a:cs typeface="Arial"/>
                <a:sym typeface="Arial"/>
              </a:rPr>
              <a:t>Adding work that potential offerors could not reasonably have anticipated</a:t>
            </a:r>
            <a:endParaRPr b="0" i="0" sz="1400" u="none" cap="none" strike="noStrike">
              <a:solidFill>
                <a:srgbClr val="000000"/>
              </a:solidFill>
              <a:latin typeface="Arial"/>
              <a:ea typeface="Arial"/>
              <a:cs typeface="Arial"/>
              <a:sym typeface="Arial"/>
            </a:endParaRPr>
          </a:p>
        </p:txBody>
      </p:sp>
      <p:sp>
        <p:nvSpPr>
          <p:cNvPr id="166" name="Google Shape;166;p18"/>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p>
            <a:pPr indent="0" lvl="0" marL="0" rtl="0" algn="r">
              <a:lnSpc>
                <a:spcPct val="100000"/>
              </a:lnSpc>
              <a:spcBef>
                <a:spcPts val="0"/>
              </a:spcBef>
              <a:spcAft>
                <a:spcPts val="0"/>
              </a:spcAft>
              <a:buSzPts val="1000"/>
              <a:buNone/>
            </a:pPr>
            <a:fld id="{00000000-1234-1234-1234-123412341234}" type="slidenum">
              <a:rPr lang="en-US"/>
              <a:t>‹#›</a:t>
            </a:fld>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0" name="Shape 170"/>
        <p:cNvGrpSpPr/>
        <p:nvPr/>
      </p:nvGrpSpPr>
      <p:grpSpPr>
        <a:xfrm>
          <a:off x="0" y="0"/>
          <a:ext cx="0" cy="0"/>
          <a:chOff x="0" y="0"/>
          <a:chExt cx="0" cy="0"/>
        </a:xfrm>
      </p:grpSpPr>
      <p:sp>
        <p:nvSpPr>
          <p:cNvPr id="171" name="Google Shape;171;p19"/>
          <p:cNvSpPr txBox="1"/>
          <p:nvPr>
            <p:ph type="title"/>
          </p:nvPr>
        </p:nvSpPr>
        <p:spPr>
          <a:xfrm>
            <a:off x="488612" y="1158706"/>
            <a:ext cx="8343688" cy="516531"/>
          </a:xfrm>
          <a:prstGeom prst="rect">
            <a:avLst/>
          </a:prstGeom>
          <a:noFill/>
          <a:ln>
            <a:noFill/>
          </a:ln>
        </p:spPr>
        <p:txBody>
          <a:bodyPr anchorCtr="0" anchor="ctr" bIns="91425" lIns="91425" spcFirstLastPara="1" rIns="91425" wrap="square" tIns="91425">
            <a:normAutofit fontScale="90000"/>
          </a:bodyPr>
          <a:lstStyle/>
          <a:p>
            <a:pPr indent="0" lvl="0" marL="0" rtl="0" algn="ctr">
              <a:lnSpc>
                <a:spcPct val="100000"/>
              </a:lnSpc>
              <a:spcBef>
                <a:spcPts val="0"/>
              </a:spcBef>
              <a:spcAft>
                <a:spcPts val="0"/>
              </a:spcAft>
              <a:buClr>
                <a:schemeClr val="lt1"/>
              </a:buClr>
              <a:buSzPct val="108085"/>
              <a:buNone/>
            </a:pPr>
            <a:r>
              <a:rPr lang="en-US"/>
              <a:t>Equitable Adjustments</a:t>
            </a:r>
            <a:endParaRPr/>
          </a:p>
        </p:txBody>
      </p:sp>
      <p:sp>
        <p:nvSpPr>
          <p:cNvPr id="172" name="Google Shape;172;p19"/>
          <p:cNvSpPr txBox="1"/>
          <p:nvPr/>
        </p:nvSpPr>
        <p:spPr>
          <a:xfrm>
            <a:off x="663115" y="1375091"/>
            <a:ext cx="7161636" cy="4215449"/>
          </a:xfrm>
          <a:prstGeom prst="rect">
            <a:avLst/>
          </a:prstGeom>
          <a:noFill/>
          <a:ln>
            <a:noFill/>
          </a:ln>
        </p:spPr>
        <p:txBody>
          <a:bodyPr anchorCtr="0" anchor="t" bIns="45700" lIns="91425" spcFirstLastPara="1" rIns="91425" wrap="square" tIns="45700">
            <a:spAutoFit/>
          </a:bodyPr>
          <a:lstStyle/>
          <a:p>
            <a:pPr indent="0" lvl="0" marL="0" marR="0" rtl="0" algn="l">
              <a:lnSpc>
                <a:spcPct val="115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a:p>
            <a:pPr indent="0" lvl="0" marL="0" marR="0" rtl="0" algn="l">
              <a:lnSpc>
                <a:spcPct val="115000"/>
              </a:lnSpc>
              <a:spcBef>
                <a:spcPts val="800"/>
              </a:spcBef>
              <a:spcAft>
                <a:spcPts val="0"/>
              </a:spcAft>
              <a:buClr>
                <a:srgbClr val="000000"/>
              </a:buClr>
              <a:buSzPts val="1400"/>
              <a:buFont typeface="Arial"/>
              <a:buNone/>
            </a:pPr>
            <a:r>
              <a:rPr b="0" i="0" lang="en-US" sz="1400" u="none" cap="none" strike="noStrike">
                <a:solidFill>
                  <a:schemeClr val="lt1"/>
                </a:solidFill>
                <a:latin typeface="Arial"/>
                <a:ea typeface="Arial"/>
                <a:cs typeface="Arial"/>
                <a:sym typeface="Arial"/>
              </a:rPr>
              <a:t>When a change affects cost or schedule, the contractor may request an </a:t>
            </a:r>
            <a:r>
              <a:rPr b="1" i="0" lang="en-US" sz="1400" u="none" cap="none" strike="noStrike">
                <a:solidFill>
                  <a:schemeClr val="lt1"/>
                </a:solidFill>
                <a:latin typeface="Arial"/>
                <a:ea typeface="Arial"/>
                <a:cs typeface="Arial"/>
                <a:sym typeface="Arial"/>
              </a:rPr>
              <a:t>equitable adjustment</a:t>
            </a:r>
            <a:r>
              <a:rPr b="0" i="0" lang="en-US" sz="1400" u="none" cap="none" strike="noStrike">
                <a:solidFill>
                  <a:schemeClr val="lt1"/>
                </a:solidFill>
                <a:latin typeface="Arial"/>
                <a:ea typeface="Arial"/>
                <a:cs typeface="Arial"/>
                <a:sym typeface="Arial"/>
              </a:rPr>
              <a:t>.</a:t>
            </a:r>
            <a:endParaRPr b="0" i="0" sz="1400" u="none" cap="none" strike="noStrike">
              <a:solidFill>
                <a:srgbClr val="000000"/>
              </a:solidFill>
              <a:latin typeface="Arial"/>
              <a:ea typeface="Arial"/>
              <a:cs typeface="Arial"/>
              <a:sym typeface="Arial"/>
            </a:endParaRPr>
          </a:p>
          <a:p>
            <a:pPr indent="0" lvl="0" marL="0" marR="0" rtl="0" algn="l">
              <a:lnSpc>
                <a:spcPct val="115000"/>
              </a:lnSpc>
              <a:spcBef>
                <a:spcPts val="800"/>
              </a:spcBef>
              <a:spcAft>
                <a:spcPts val="0"/>
              </a:spcAft>
              <a:buClr>
                <a:srgbClr val="000000"/>
              </a:buClr>
              <a:buSzPts val="1400"/>
              <a:buFont typeface="Arial"/>
              <a:buNone/>
            </a:pPr>
            <a:r>
              <a:rPr b="0" i="0" lang="en-US" sz="1400" u="none" cap="none" strike="noStrike">
                <a:solidFill>
                  <a:schemeClr val="lt1"/>
                </a:solidFill>
                <a:latin typeface="Arial"/>
                <a:ea typeface="Arial"/>
                <a:cs typeface="Arial"/>
                <a:sym typeface="Arial"/>
              </a:rPr>
              <a:t>An equitable adjustment may address:</a:t>
            </a:r>
            <a:endParaRPr b="0" i="0" sz="1400" u="none" cap="none" strike="noStrike">
              <a:solidFill>
                <a:srgbClr val="000000"/>
              </a:solidFill>
              <a:latin typeface="Arial"/>
              <a:ea typeface="Arial"/>
              <a:cs typeface="Arial"/>
              <a:sym typeface="Arial"/>
            </a:endParaRPr>
          </a:p>
          <a:p>
            <a:pPr indent="-342900" lvl="0" marL="342900" marR="0" rtl="0" algn="l">
              <a:lnSpc>
                <a:spcPct val="115000"/>
              </a:lnSpc>
              <a:spcBef>
                <a:spcPts val="800"/>
              </a:spcBef>
              <a:spcAft>
                <a:spcPts val="0"/>
              </a:spcAft>
              <a:buClr>
                <a:schemeClr val="lt1"/>
              </a:buClr>
              <a:buSzPts val="1000"/>
              <a:buFont typeface="Noto Sans Symbols"/>
              <a:buChar char="∙"/>
            </a:pPr>
            <a:r>
              <a:rPr b="0" i="0" lang="en-US" sz="1400" u="none" cap="none" strike="noStrike">
                <a:solidFill>
                  <a:schemeClr val="lt1"/>
                </a:solidFill>
                <a:latin typeface="Arial"/>
                <a:ea typeface="Arial"/>
                <a:cs typeface="Arial"/>
                <a:sym typeface="Arial"/>
              </a:rPr>
              <a:t>Increased or decreased cost</a:t>
            </a:r>
            <a:endParaRPr b="0" i="0" sz="1400" u="none" cap="none" strike="noStrike">
              <a:solidFill>
                <a:srgbClr val="000000"/>
              </a:solidFill>
              <a:latin typeface="Arial"/>
              <a:ea typeface="Arial"/>
              <a:cs typeface="Arial"/>
              <a:sym typeface="Arial"/>
            </a:endParaRPr>
          </a:p>
          <a:p>
            <a:pPr indent="-342900" lvl="0" marL="342900" marR="0" rtl="0" algn="l">
              <a:lnSpc>
                <a:spcPct val="115000"/>
              </a:lnSpc>
              <a:spcBef>
                <a:spcPts val="800"/>
              </a:spcBef>
              <a:spcAft>
                <a:spcPts val="0"/>
              </a:spcAft>
              <a:buClr>
                <a:schemeClr val="lt1"/>
              </a:buClr>
              <a:buSzPts val="1000"/>
              <a:buFont typeface="Noto Sans Symbols"/>
              <a:buChar char="∙"/>
            </a:pPr>
            <a:r>
              <a:rPr b="0" i="0" lang="en-US" sz="1400" u="none" cap="none" strike="noStrike">
                <a:solidFill>
                  <a:schemeClr val="lt1"/>
                </a:solidFill>
                <a:latin typeface="Arial"/>
                <a:ea typeface="Arial"/>
                <a:cs typeface="Arial"/>
                <a:sym typeface="Arial"/>
              </a:rPr>
              <a:t>Schedule impact</a:t>
            </a:r>
            <a:endParaRPr b="0" i="0" sz="1400" u="none" cap="none" strike="noStrike">
              <a:solidFill>
                <a:srgbClr val="000000"/>
              </a:solidFill>
              <a:latin typeface="Arial"/>
              <a:ea typeface="Arial"/>
              <a:cs typeface="Arial"/>
              <a:sym typeface="Arial"/>
            </a:endParaRPr>
          </a:p>
          <a:p>
            <a:pPr indent="-342900" lvl="0" marL="342900" marR="0" rtl="0" algn="l">
              <a:lnSpc>
                <a:spcPct val="115000"/>
              </a:lnSpc>
              <a:spcBef>
                <a:spcPts val="800"/>
              </a:spcBef>
              <a:spcAft>
                <a:spcPts val="0"/>
              </a:spcAft>
              <a:buClr>
                <a:schemeClr val="lt1"/>
              </a:buClr>
              <a:buSzPts val="1000"/>
              <a:buFont typeface="Noto Sans Symbols"/>
              <a:buChar char="∙"/>
            </a:pPr>
            <a:r>
              <a:rPr b="0" i="0" lang="en-US" sz="1400" u="none" cap="none" strike="noStrike">
                <a:solidFill>
                  <a:schemeClr val="lt1"/>
                </a:solidFill>
                <a:latin typeface="Arial"/>
                <a:ea typeface="Arial"/>
                <a:cs typeface="Arial"/>
                <a:sym typeface="Arial"/>
              </a:rPr>
              <a:t>Delivery changes</a:t>
            </a:r>
            <a:endParaRPr b="0" i="0" sz="1400" u="none" cap="none" strike="noStrike">
              <a:solidFill>
                <a:srgbClr val="000000"/>
              </a:solidFill>
              <a:latin typeface="Arial"/>
              <a:ea typeface="Arial"/>
              <a:cs typeface="Arial"/>
              <a:sym typeface="Arial"/>
            </a:endParaRPr>
          </a:p>
          <a:p>
            <a:pPr indent="-342900" lvl="0" marL="342900" marR="0" rtl="0" algn="l">
              <a:lnSpc>
                <a:spcPct val="115000"/>
              </a:lnSpc>
              <a:spcBef>
                <a:spcPts val="800"/>
              </a:spcBef>
              <a:spcAft>
                <a:spcPts val="0"/>
              </a:spcAft>
              <a:buClr>
                <a:schemeClr val="lt1"/>
              </a:buClr>
              <a:buSzPts val="1000"/>
              <a:buFont typeface="Noto Sans Symbols"/>
              <a:buChar char="∙"/>
            </a:pPr>
            <a:r>
              <a:rPr b="0" i="0" lang="en-US" sz="1400" u="none" cap="none" strike="noStrike">
                <a:solidFill>
                  <a:schemeClr val="lt1"/>
                </a:solidFill>
                <a:latin typeface="Arial"/>
                <a:ea typeface="Arial"/>
                <a:cs typeface="Arial"/>
                <a:sym typeface="Arial"/>
              </a:rPr>
              <a:t>Labor or material impacts</a:t>
            </a:r>
            <a:endParaRPr b="0" i="0" sz="1400" u="none" cap="none" strike="noStrike">
              <a:solidFill>
                <a:srgbClr val="000000"/>
              </a:solidFill>
              <a:latin typeface="Arial"/>
              <a:ea typeface="Arial"/>
              <a:cs typeface="Arial"/>
              <a:sym typeface="Arial"/>
            </a:endParaRPr>
          </a:p>
          <a:p>
            <a:pPr indent="-342900" lvl="0" marL="342900" marR="0" rtl="0" algn="l">
              <a:lnSpc>
                <a:spcPct val="115000"/>
              </a:lnSpc>
              <a:spcBef>
                <a:spcPts val="800"/>
              </a:spcBef>
              <a:spcAft>
                <a:spcPts val="0"/>
              </a:spcAft>
              <a:buClr>
                <a:schemeClr val="lt1"/>
              </a:buClr>
              <a:buSzPts val="1000"/>
              <a:buFont typeface="Noto Sans Symbols"/>
              <a:buChar char="∙"/>
            </a:pPr>
            <a:r>
              <a:rPr b="0" i="0" lang="en-US" sz="1400" u="none" cap="none" strike="noStrike">
                <a:solidFill>
                  <a:schemeClr val="lt1"/>
                </a:solidFill>
                <a:latin typeface="Arial"/>
                <a:ea typeface="Arial"/>
                <a:cs typeface="Arial"/>
                <a:sym typeface="Arial"/>
              </a:rPr>
              <a:t>Overhead or indirect costs, as appropriate</a:t>
            </a:r>
            <a:endParaRPr b="0" i="0" sz="1400" u="none" cap="none" strike="noStrike">
              <a:solidFill>
                <a:srgbClr val="000000"/>
              </a:solidFill>
              <a:latin typeface="Arial"/>
              <a:ea typeface="Arial"/>
              <a:cs typeface="Arial"/>
              <a:sym typeface="Arial"/>
            </a:endParaRPr>
          </a:p>
          <a:p>
            <a:pPr indent="0" lvl="0" marL="0" marR="0" rtl="0" algn="l">
              <a:lnSpc>
                <a:spcPct val="115000"/>
              </a:lnSpc>
              <a:spcBef>
                <a:spcPts val="800"/>
              </a:spcBef>
              <a:spcAft>
                <a:spcPts val="0"/>
              </a:spcAft>
              <a:buClr>
                <a:srgbClr val="000000"/>
              </a:buClr>
              <a:buSzPts val="1400"/>
              <a:buFont typeface="Arial"/>
              <a:buNone/>
            </a:pPr>
            <a:r>
              <a:rPr b="0" i="0" lang="en-US" sz="1400" u="none" cap="none" strike="noStrike">
                <a:solidFill>
                  <a:schemeClr val="lt1"/>
                </a:solidFill>
                <a:latin typeface="Arial"/>
                <a:ea typeface="Arial"/>
                <a:cs typeface="Arial"/>
                <a:sym typeface="Arial"/>
              </a:rPr>
              <a:t>The goal is to keep the contractor whole for the impact of a Government-directed change.</a:t>
            </a:r>
            <a:endParaRPr b="0" i="0" sz="1400" u="none" cap="none" strike="noStrike">
              <a:solidFill>
                <a:srgbClr val="000000"/>
              </a:solidFill>
              <a:latin typeface="Arial"/>
              <a:ea typeface="Arial"/>
              <a:cs typeface="Arial"/>
              <a:sym typeface="Arial"/>
            </a:endParaRPr>
          </a:p>
          <a:p>
            <a:pPr indent="0" lvl="0" marL="0" marR="0" rtl="0" algn="ctr">
              <a:lnSpc>
                <a:spcPct val="115000"/>
              </a:lnSpc>
              <a:spcBef>
                <a:spcPts val="800"/>
              </a:spcBef>
              <a:spcAft>
                <a:spcPts val="0"/>
              </a:spcAft>
              <a:buClr>
                <a:srgbClr val="000000"/>
              </a:buClr>
              <a:buSzPts val="1400"/>
              <a:buFont typeface="Arial"/>
              <a:buNone/>
            </a:pPr>
            <a:br>
              <a:rPr b="0" i="0" lang="en-US" sz="1400" u="none" cap="none" strike="noStrike">
                <a:solidFill>
                  <a:schemeClr val="lt1"/>
                </a:solidFill>
                <a:latin typeface="Arial"/>
                <a:ea typeface="Arial"/>
                <a:cs typeface="Arial"/>
                <a:sym typeface="Arial"/>
              </a:rPr>
            </a:br>
            <a:endParaRPr b="0" i="0" sz="1400" u="none" cap="none" strike="noStrike">
              <a:solidFill>
                <a:schemeClr val="lt1"/>
              </a:solidFill>
              <a:latin typeface="Arial"/>
              <a:ea typeface="Arial"/>
              <a:cs typeface="Arial"/>
              <a:sym typeface="Arial"/>
            </a:endParaRPr>
          </a:p>
        </p:txBody>
      </p:sp>
      <p:sp>
        <p:nvSpPr>
          <p:cNvPr id="173" name="Google Shape;173;p19"/>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p>
            <a:pPr indent="0" lvl="0" marL="0" rtl="0" algn="r">
              <a:lnSpc>
                <a:spcPct val="100000"/>
              </a:lnSpc>
              <a:spcBef>
                <a:spcPts val="0"/>
              </a:spcBef>
              <a:spcAft>
                <a:spcPts val="0"/>
              </a:spcAft>
              <a:buSzPts val="1000"/>
              <a:buNone/>
            </a:pPr>
            <a:fld id="{00000000-1234-1234-1234-123412341234}" type="slidenum">
              <a:rPr lang="en-US"/>
              <a:t>‹#›</a:t>
            </a:fld>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7" name="Shape 177"/>
        <p:cNvGrpSpPr/>
        <p:nvPr/>
      </p:nvGrpSpPr>
      <p:grpSpPr>
        <a:xfrm>
          <a:off x="0" y="0"/>
          <a:ext cx="0" cy="0"/>
          <a:chOff x="0" y="0"/>
          <a:chExt cx="0" cy="0"/>
        </a:xfrm>
      </p:grpSpPr>
      <p:sp>
        <p:nvSpPr>
          <p:cNvPr id="178" name="Google Shape;178;p20"/>
          <p:cNvSpPr txBox="1"/>
          <p:nvPr>
            <p:ph type="title"/>
          </p:nvPr>
        </p:nvSpPr>
        <p:spPr>
          <a:xfrm>
            <a:off x="311700" y="1151725"/>
            <a:ext cx="8520600" cy="600293"/>
          </a:xfrm>
          <a:prstGeom prst="rect">
            <a:avLst/>
          </a:prstGeom>
          <a:noFill/>
          <a:ln>
            <a:noFill/>
          </a:ln>
        </p:spPr>
        <p:txBody>
          <a:bodyPr anchorCtr="0" anchor="ctr" bIns="91425" lIns="91425" spcFirstLastPara="1" rIns="91425" wrap="square" tIns="91425">
            <a:normAutofit fontScale="90000"/>
          </a:bodyPr>
          <a:lstStyle/>
          <a:p>
            <a:pPr indent="0" lvl="0" marL="0" rtl="0" algn="ctr">
              <a:lnSpc>
                <a:spcPct val="100000"/>
              </a:lnSpc>
              <a:spcBef>
                <a:spcPts val="0"/>
              </a:spcBef>
              <a:spcAft>
                <a:spcPts val="0"/>
              </a:spcAft>
              <a:buClr>
                <a:schemeClr val="lt1"/>
              </a:buClr>
              <a:buSzPct val="108085"/>
              <a:buNone/>
            </a:pPr>
            <a:r>
              <a:rPr lang="en-US"/>
              <a:t>Authority to Modify Contracts</a:t>
            </a:r>
            <a:endParaRPr/>
          </a:p>
        </p:txBody>
      </p:sp>
      <p:sp>
        <p:nvSpPr>
          <p:cNvPr id="179" name="Google Shape;179;p20"/>
          <p:cNvSpPr txBox="1"/>
          <p:nvPr/>
        </p:nvSpPr>
        <p:spPr>
          <a:xfrm>
            <a:off x="311700" y="1696177"/>
            <a:ext cx="7827159" cy="3728841"/>
          </a:xfrm>
          <a:prstGeom prst="rect">
            <a:avLst/>
          </a:prstGeom>
          <a:noFill/>
          <a:ln>
            <a:noFill/>
          </a:ln>
        </p:spPr>
        <p:txBody>
          <a:bodyPr anchorCtr="0" anchor="t" bIns="45700" lIns="91425" spcFirstLastPara="1" rIns="91425" wrap="square" tIns="45700">
            <a:spAutoFit/>
          </a:bodyPr>
          <a:lstStyle/>
          <a:p>
            <a:pPr indent="0" lvl="0" marL="0" marR="0" rtl="0" algn="l">
              <a:lnSpc>
                <a:spcPct val="115000"/>
              </a:lnSpc>
              <a:spcBef>
                <a:spcPts val="0"/>
              </a:spcBef>
              <a:spcAft>
                <a:spcPts val="0"/>
              </a:spcAft>
              <a:buClr>
                <a:srgbClr val="000000"/>
              </a:buClr>
              <a:buSzPts val="1400"/>
              <a:buFont typeface="Arial"/>
              <a:buNone/>
            </a:pPr>
            <a:r>
              <a:rPr b="0" i="0" lang="en-US" sz="1400" u="none" cap="none" strike="noStrike">
                <a:solidFill>
                  <a:schemeClr val="lt1"/>
                </a:solidFill>
                <a:latin typeface="Arial"/>
                <a:ea typeface="Arial"/>
                <a:cs typeface="Arial"/>
                <a:sym typeface="Arial"/>
              </a:rPr>
              <a:t>Only a duly authorized </a:t>
            </a:r>
            <a:r>
              <a:rPr b="1" i="0" lang="en-US" sz="1400" u="none" cap="none" strike="noStrike">
                <a:solidFill>
                  <a:schemeClr val="lt1"/>
                </a:solidFill>
                <a:latin typeface="Arial"/>
                <a:ea typeface="Arial"/>
                <a:cs typeface="Arial"/>
                <a:sym typeface="Arial"/>
              </a:rPr>
              <a:t>contracting officer</a:t>
            </a:r>
            <a:r>
              <a:rPr b="0" i="0" lang="en-US" sz="1400" u="none" cap="none" strike="noStrike">
                <a:solidFill>
                  <a:schemeClr val="lt1"/>
                </a:solidFill>
                <a:latin typeface="Arial"/>
                <a:ea typeface="Arial"/>
                <a:cs typeface="Arial"/>
                <a:sym typeface="Arial"/>
              </a:rPr>
              <a:t> may modify a contract.</a:t>
            </a:r>
            <a:endParaRPr b="0" i="0" sz="1400" u="none" cap="none" strike="noStrike">
              <a:solidFill>
                <a:srgbClr val="000000"/>
              </a:solidFill>
              <a:latin typeface="Arial"/>
              <a:ea typeface="Arial"/>
              <a:cs typeface="Arial"/>
              <a:sym typeface="Arial"/>
            </a:endParaRPr>
          </a:p>
          <a:p>
            <a:pPr indent="0" lvl="0" marL="0" marR="0" rtl="0" algn="l">
              <a:lnSpc>
                <a:spcPct val="115000"/>
              </a:lnSpc>
              <a:spcBef>
                <a:spcPts val="800"/>
              </a:spcBef>
              <a:spcAft>
                <a:spcPts val="0"/>
              </a:spcAft>
              <a:buClr>
                <a:srgbClr val="000000"/>
              </a:buClr>
              <a:buSzPts val="1400"/>
              <a:buFont typeface="Arial"/>
              <a:buNone/>
            </a:pPr>
            <a:r>
              <a:rPr b="0" i="0" lang="en-US" sz="1400" u="none" cap="none" strike="noStrike">
                <a:solidFill>
                  <a:schemeClr val="lt1"/>
                </a:solidFill>
                <a:latin typeface="Arial"/>
                <a:ea typeface="Arial"/>
                <a:cs typeface="Arial"/>
                <a:sym typeface="Arial"/>
              </a:rPr>
              <a:t>Program managers, CORs, technical representatives, and end users generally may not:</a:t>
            </a:r>
            <a:endParaRPr b="0" i="0" sz="1400" u="none" cap="none" strike="noStrike">
              <a:solidFill>
                <a:srgbClr val="000000"/>
              </a:solidFill>
              <a:latin typeface="Arial"/>
              <a:ea typeface="Arial"/>
              <a:cs typeface="Arial"/>
              <a:sym typeface="Arial"/>
            </a:endParaRPr>
          </a:p>
          <a:p>
            <a:pPr indent="-342900" lvl="0" marL="342900" marR="0" rtl="0" algn="l">
              <a:lnSpc>
                <a:spcPct val="115000"/>
              </a:lnSpc>
              <a:spcBef>
                <a:spcPts val="800"/>
              </a:spcBef>
              <a:spcAft>
                <a:spcPts val="0"/>
              </a:spcAft>
              <a:buClr>
                <a:schemeClr val="lt1"/>
              </a:buClr>
              <a:buSzPts val="1000"/>
              <a:buFont typeface="Noto Sans Symbols"/>
              <a:buChar char="∙"/>
            </a:pPr>
            <a:r>
              <a:rPr b="0" i="0" lang="en-US" sz="1400" u="none" cap="none" strike="noStrike">
                <a:solidFill>
                  <a:schemeClr val="lt1"/>
                </a:solidFill>
                <a:latin typeface="Arial"/>
                <a:ea typeface="Arial"/>
                <a:cs typeface="Arial"/>
                <a:sym typeface="Arial"/>
              </a:rPr>
              <a:t>Direct additional work</a:t>
            </a:r>
            <a:endParaRPr b="0" i="0" sz="1400" u="none" cap="none" strike="noStrike">
              <a:solidFill>
                <a:srgbClr val="000000"/>
              </a:solidFill>
              <a:latin typeface="Arial"/>
              <a:ea typeface="Arial"/>
              <a:cs typeface="Arial"/>
              <a:sym typeface="Arial"/>
            </a:endParaRPr>
          </a:p>
          <a:p>
            <a:pPr indent="-342900" lvl="0" marL="342900" marR="0" rtl="0" algn="l">
              <a:lnSpc>
                <a:spcPct val="115000"/>
              </a:lnSpc>
              <a:spcBef>
                <a:spcPts val="800"/>
              </a:spcBef>
              <a:spcAft>
                <a:spcPts val="0"/>
              </a:spcAft>
              <a:buClr>
                <a:schemeClr val="lt1"/>
              </a:buClr>
              <a:buSzPts val="1000"/>
              <a:buFont typeface="Noto Sans Symbols"/>
              <a:buChar char="∙"/>
            </a:pPr>
            <a:r>
              <a:rPr b="0" i="0" lang="en-US" sz="1400" u="none" cap="none" strike="noStrike">
                <a:solidFill>
                  <a:schemeClr val="lt1"/>
                </a:solidFill>
                <a:latin typeface="Arial"/>
                <a:ea typeface="Arial"/>
                <a:cs typeface="Arial"/>
                <a:sym typeface="Arial"/>
              </a:rPr>
              <a:t>Change delivery schedules</a:t>
            </a:r>
            <a:endParaRPr b="0" i="0" sz="1400" u="none" cap="none" strike="noStrike">
              <a:solidFill>
                <a:srgbClr val="000000"/>
              </a:solidFill>
              <a:latin typeface="Arial"/>
              <a:ea typeface="Arial"/>
              <a:cs typeface="Arial"/>
              <a:sym typeface="Arial"/>
            </a:endParaRPr>
          </a:p>
          <a:p>
            <a:pPr indent="-342900" lvl="0" marL="342900" marR="0" rtl="0" algn="l">
              <a:lnSpc>
                <a:spcPct val="115000"/>
              </a:lnSpc>
              <a:spcBef>
                <a:spcPts val="800"/>
              </a:spcBef>
              <a:spcAft>
                <a:spcPts val="0"/>
              </a:spcAft>
              <a:buClr>
                <a:schemeClr val="lt1"/>
              </a:buClr>
              <a:buSzPts val="1000"/>
              <a:buFont typeface="Noto Sans Symbols"/>
              <a:buChar char="∙"/>
            </a:pPr>
            <a:r>
              <a:rPr b="0" i="0" lang="en-US" sz="1400" u="none" cap="none" strike="noStrike">
                <a:solidFill>
                  <a:schemeClr val="lt1"/>
                </a:solidFill>
                <a:latin typeface="Arial"/>
                <a:ea typeface="Arial"/>
                <a:cs typeface="Arial"/>
                <a:sym typeface="Arial"/>
              </a:rPr>
              <a:t>Change technical requirements</a:t>
            </a:r>
            <a:endParaRPr b="0" i="0" sz="1400" u="none" cap="none" strike="noStrike">
              <a:solidFill>
                <a:srgbClr val="000000"/>
              </a:solidFill>
              <a:latin typeface="Arial"/>
              <a:ea typeface="Arial"/>
              <a:cs typeface="Arial"/>
              <a:sym typeface="Arial"/>
            </a:endParaRPr>
          </a:p>
          <a:p>
            <a:pPr indent="-342900" lvl="0" marL="342900" marR="0" rtl="0" algn="l">
              <a:lnSpc>
                <a:spcPct val="115000"/>
              </a:lnSpc>
              <a:spcBef>
                <a:spcPts val="800"/>
              </a:spcBef>
              <a:spcAft>
                <a:spcPts val="0"/>
              </a:spcAft>
              <a:buClr>
                <a:schemeClr val="lt1"/>
              </a:buClr>
              <a:buSzPts val="1000"/>
              <a:buFont typeface="Noto Sans Symbols"/>
              <a:buChar char="∙"/>
            </a:pPr>
            <a:r>
              <a:rPr b="0" i="0" lang="en-US" sz="1400" u="none" cap="none" strike="noStrike">
                <a:solidFill>
                  <a:schemeClr val="lt1"/>
                </a:solidFill>
                <a:latin typeface="Arial"/>
                <a:ea typeface="Arial"/>
                <a:cs typeface="Arial"/>
                <a:sym typeface="Arial"/>
              </a:rPr>
              <a:t>Promise payment</a:t>
            </a:r>
            <a:endParaRPr b="0" i="0" sz="1400" u="none" cap="none" strike="noStrike">
              <a:solidFill>
                <a:srgbClr val="000000"/>
              </a:solidFill>
              <a:latin typeface="Arial"/>
              <a:ea typeface="Arial"/>
              <a:cs typeface="Arial"/>
              <a:sym typeface="Arial"/>
            </a:endParaRPr>
          </a:p>
          <a:p>
            <a:pPr indent="-342900" lvl="0" marL="342900" marR="0" rtl="0" algn="l">
              <a:lnSpc>
                <a:spcPct val="115000"/>
              </a:lnSpc>
              <a:spcBef>
                <a:spcPts val="800"/>
              </a:spcBef>
              <a:spcAft>
                <a:spcPts val="0"/>
              </a:spcAft>
              <a:buClr>
                <a:schemeClr val="lt1"/>
              </a:buClr>
              <a:buSzPts val="1000"/>
              <a:buFont typeface="Noto Sans Symbols"/>
              <a:buChar char="∙"/>
            </a:pPr>
            <a:r>
              <a:rPr b="0" i="0" lang="en-US" sz="1400" u="none" cap="none" strike="noStrike">
                <a:solidFill>
                  <a:schemeClr val="lt1"/>
                </a:solidFill>
                <a:latin typeface="Arial"/>
                <a:ea typeface="Arial"/>
                <a:cs typeface="Arial"/>
                <a:sym typeface="Arial"/>
              </a:rPr>
              <a:t>Waive contract requirements</a:t>
            </a:r>
            <a:endParaRPr b="0" i="0" sz="1400" u="none" cap="none" strike="noStrike">
              <a:solidFill>
                <a:srgbClr val="000000"/>
              </a:solidFill>
              <a:latin typeface="Arial"/>
              <a:ea typeface="Arial"/>
              <a:cs typeface="Arial"/>
              <a:sym typeface="Arial"/>
            </a:endParaRPr>
          </a:p>
          <a:p>
            <a:pPr indent="-342900" lvl="0" marL="342900" marR="0" rtl="0" algn="l">
              <a:lnSpc>
                <a:spcPct val="115000"/>
              </a:lnSpc>
              <a:spcBef>
                <a:spcPts val="800"/>
              </a:spcBef>
              <a:spcAft>
                <a:spcPts val="0"/>
              </a:spcAft>
              <a:buClr>
                <a:schemeClr val="lt1"/>
              </a:buClr>
              <a:buSzPts val="1000"/>
              <a:buFont typeface="Noto Sans Symbols"/>
              <a:buChar char="∙"/>
            </a:pPr>
            <a:r>
              <a:rPr b="0" i="0" lang="en-US" sz="1400" u="none" cap="none" strike="noStrike">
                <a:solidFill>
                  <a:schemeClr val="lt1"/>
                </a:solidFill>
                <a:latin typeface="Arial"/>
                <a:ea typeface="Arial"/>
                <a:cs typeface="Arial"/>
                <a:sym typeface="Arial"/>
              </a:rPr>
              <a:t>Authorize substitutions</a:t>
            </a:r>
            <a:endParaRPr b="0" i="0" sz="1400" u="none" cap="none" strike="noStrike">
              <a:solidFill>
                <a:srgbClr val="000000"/>
              </a:solidFill>
              <a:latin typeface="Arial"/>
              <a:ea typeface="Arial"/>
              <a:cs typeface="Arial"/>
              <a:sym typeface="Arial"/>
            </a:endParaRPr>
          </a:p>
          <a:p>
            <a:pPr indent="0" lvl="0" marL="0" marR="0" rtl="0" algn="l">
              <a:lnSpc>
                <a:spcPct val="115000"/>
              </a:lnSpc>
              <a:spcBef>
                <a:spcPts val="800"/>
              </a:spcBef>
              <a:spcAft>
                <a:spcPts val="0"/>
              </a:spcAft>
              <a:buClr>
                <a:srgbClr val="000000"/>
              </a:buClr>
              <a:buSzPts val="1400"/>
              <a:buFont typeface="Arial"/>
              <a:buNone/>
            </a:pPr>
            <a:r>
              <a:rPr b="0" i="0" lang="en-US" sz="1400" u="none" cap="none" strike="noStrike">
                <a:solidFill>
                  <a:schemeClr val="lt1"/>
                </a:solidFill>
                <a:latin typeface="Arial"/>
                <a:ea typeface="Arial"/>
                <a:cs typeface="Arial"/>
                <a:sym typeface="Arial"/>
              </a:rPr>
              <a:t>They should coordinate all proposed changes through the contracting officer.</a:t>
            </a:r>
            <a:endParaRPr b="0" i="0" sz="1400" u="none" cap="none" strike="noStrike">
              <a:solidFill>
                <a:srgbClr val="000000"/>
              </a:solidFill>
              <a:latin typeface="Arial"/>
              <a:ea typeface="Arial"/>
              <a:cs typeface="Arial"/>
              <a:sym typeface="Arial"/>
            </a:endParaRPr>
          </a:p>
          <a:p>
            <a:pPr indent="0" lvl="0" marL="0" marR="0" rtl="0" algn="ctr">
              <a:lnSpc>
                <a:spcPct val="115000"/>
              </a:lnSpc>
              <a:spcBef>
                <a:spcPts val="800"/>
              </a:spcBef>
              <a:spcAft>
                <a:spcPts val="0"/>
              </a:spcAft>
              <a:buClr>
                <a:srgbClr val="000000"/>
              </a:buClr>
              <a:buSzPts val="1400"/>
              <a:buFont typeface="Arial"/>
              <a:buNone/>
            </a:pPr>
            <a:br>
              <a:rPr b="0" i="0" lang="en-US" sz="1400" u="none" cap="none" strike="noStrike">
                <a:solidFill>
                  <a:srgbClr val="000000"/>
                </a:solidFill>
                <a:latin typeface="Arial"/>
                <a:ea typeface="Arial"/>
                <a:cs typeface="Arial"/>
                <a:sym typeface="Arial"/>
              </a:rPr>
            </a:br>
            <a:endParaRPr b="0" i="0" sz="1400" u="none" cap="none" strike="noStrike">
              <a:solidFill>
                <a:srgbClr val="000000"/>
              </a:solidFill>
              <a:latin typeface="Arial"/>
              <a:ea typeface="Arial"/>
              <a:cs typeface="Arial"/>
              <a:sym typeface="Arial"/>
            </a:endParaRPr>
          </a:p>
        </p:txBody>
      </p:sp>
      <p:sp>
        <p:nvSpPr>
          <p:cNvPr id="180" name="Google Shape;180;p20"/>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p>
            <a:pPr indent="0" lvl="0" marL="0" rtl="0" algn="r">
              <a:lnSpc>
                <a:spcPct val="100000"/>
              </a:lnSpc>
              <a:spcBef>
                <a:spcPts val="0"/>
              </a:spcBef>
              <a:spcAft>
                <a:spcPts val="0"/>
              </a:spcAft>
              <a:buSzPts val="1000"/>
              <a:buNone/>
            </a:pPr>
            <a:fld id="{00000000-1234-1234-1234-123412341234}" type="slidenum">
              <a:rPr lang="en-US"/>
              <a:t>‹#›</a:t>
            </a:fld>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4" name="Shape 184"/>
        <p:cNvGrpSpPr/>
        <p:nvPr/>
      </p:nvGrpSpPr>
      <p:grpSpPr>
        <a:xfrm>
          <a:off x="0" y="0"/>
          <a:ext cx="0" cy="0"/>
          <a:chOff x="0" y="0"/>
          <a:chExt cx="0" cy="0"/>
        </a:xfrm>
      </p:grpSpPr>
      <p:sp>
        <p:nvSpPr>
          <p:cNvPr id="185" name="Google Shape;185;p21"/>
          <p:cNvSpPr txBox="1"/>
          <p:nvPr>
            <p:ph type="title"/>
          </p:nvPr>
        </p:nvSpPr>
        <p:spPr>
          <a:xfrm>
            <a:off x="342026" y="1074944"/>
            <a:ext cx="8490273" cy="649154"/>
          </a:xfrm>
          <a:prstGeom prst="rect">
            <a:avLst/>
          </a:prstGeom>
          <a:noFill/>
          <a:ln>
            <a:noFill/>
          </a:ln>
        </p:spPr>
        <p:txBody>
          <a:bodyPr anchorCtr="0" anchor="ctr" bIns="91425" lIns="91425" spcFirstLastPara="1" rIns="91425" wrap="square" tIns="91425">
            <a:normAutofit fontScale="90000"/>
          </a:bodyPr>
          <a:lstStyle/>
          <a:p>
            <a:pPr indent="0" lvl="0" marL="0" rtl="0" algn="ctr">
              <a:lnSpc>
                <a:spcPct val="100000"/>
              </a:lnSpc>
              <a:spcBef>
                <a:spcPts val="0"/>
              </a:spcBef>
              <a:spcAft>
                <a:spcPts val="0"/>
              </a:spcAft>
              <a:buClr>
                <a:schemeClr val="lt1"/>
              </a:buClr>
              <a:buSzPct val="108085"/>
              <a:buNone/>
            </a:pPr>
            <a:r>
              <a:rPr lang="en-US"/>
              <a:t>Recommended Best Practices</a:t>
            </a:r>
            <a:endParaRPr/>
          </a:p>
        </p:txBody>
      </p:sp>
      <p:sp>
        <p:nvSpPr>
          <p:cNvPr id="186" name="Google Shape;186;p21"/>
          <p:cNvSpPr txBox="1"/>
          <p:nvPr/>
        </p:nvSpPr>
        <p:spPr>
          <a:xfrm>
            <a:off x="432770" y="1654296"/>
            <a:ext cx="8369204" cy="3130729"/>
          </a:xfrm>
          <a:prstGeom prst="rect">
            <a:avLst/>
          </a:prstGeom>
          <a:noFill/>
          <a:ln>
            <a:noFill/>
          </a:ln>
        </p:spPr>
        <p:txBody>
          <a:bodyPr anchorCtr="0" anchor="t" bIns="45700" lIns="91425" spcFirstLastPara="1" rIns="91425" wrap="square" tIns="45700">
            <a:spAutoFit/>
          </a:bodyPr>
          <a:lstStyle/>
          <a:p>
            <a:pPr indent="-342900" lvl="0" marL="342900" marR="0" rtl="0" algn="l">
              <a:lnSpc>
                <a:spcPct val="115000"/>
              </a:lnSpc>
              <a:spcBef>
                <a:spcPts val="0"/>
              </a:spcBef>
              <a:spcAft>
                <a:spcPts val="0"/>
              </a:spcAft>
              <a:buClr>
                <a:schemeClr val="lt1"/>
              </a:buClr>
              <a:buSzPts val="1000"/>
              <a:buFont typeface="Noto Sans Symbols"/>
              <a:buChar char="∙"/>
            </a:pPr>
            <a:r>
              <a:rPr b="0" i="0" lang="en-US" sz="1400" u="none" cap="none" strike="noStrike">
                <a:solidFill>
                  <a:schemeClr val="lt1"/>
                </a:solidFill>
                <a:latin typeface="Arial"/>
                <a:ea typeface="Arial"/>
                <a:cs typeface="Arial"/>
                <a:sym typeface="Arial"/>
              </a:rPr>
              <a:t>Involve the contracting officer early</a:t>
            </a:r>
            <a:endParaRPr b="0" i="0" sz="1400" u="none" cap="none" strike="noStrike">
              <a:solidFill>
                <a:srgbClr val="000000"/>
              </a:solidFill>
              <a:latin typeface="Arial"/>
              <a:ea typeface="Arial"/>
              <a:cs typeface="Arial"/>
              <a:sym typeface="Arial"/>
            </a:endParaRPr>
          </a:p>
          <a:p>
            <a:pPr indent="-342900" lvl="0" marL="342900" marR="0" rtl="0" algn="l">
              <a:lnSpc>
                <a:spcPct val="115000"/>
              </a:lnSpc>
              <a:spcBef>
                <a:spcPts val="800"/>
              </a:spcBef>
              <a:spcAft>
                <a:spcPts val="0"/>
              </a:spcAft>
              <a:buClr>
                <a:schemeClr val="lt1"/>
              </a:buClr>
              <a:buSzPts val="1000"/>
              <a:buFont typeface="Noto Sans Symbols"/>
              <a:buChar char="∙"/>
            </a:pPr>
            <a:r>
              <a:rPr b="0" i="0" lang="en-US" sz="1400" u="none" cap="none" strike="noStrike">
                <a:solidFill>
                  <a:schemeClr val="lt1"/>
                </a:solidFill>
                <a:latin typeface="Arial"/>
                <a:ea typeface="Arial"/>
                <a:cs typeface="Arial"/>
                <a:sym typeface="Arial"/>
              </a:rPr>
              <a:t>Clearly define the change</a:t>
            </a:r>
            <a:endParaRPr b="0" i="0" sz="1400" u="none" cap="none" strike="noStrike">
              <a:solidFill>
                <a:srgbClr val="000000"/>
              </a:solidFill>
              <a:latin typeface="Arial"/>
              <a:ea typeface="Arial"/>
              <a:cs typeface="Arial"/>
              <a:sym typeface="Arial"/>
            </a:endParaRPr>
          </a:p>
          <a:p>
            <a:pPr indent="-342900" lvl="0" marL="342900" marR="0" rtl="0" algn="l">
              <a:lnSpc>
                <a:spcPct val="115000"/>
              </a:lnSpc>
              <a:spcBef>
                <a:spcPts val="800"/>
              </a:spcBef>
              <a:spcAft>
                <a:spcPts val="0"/>
              </a:spcAft>
              <a:buClr>
                <a:schemeClr val="lt1"/>
              </a:buClr>
              <a:buSzPts val="1000"/>
              <a:buFont typeface="Noto Sans Symbols"/>
              <a:buChar char="∙"/>
            </a:pPr>
            <a:r>
              <a:rPr b="0" i="0" lang="en-US" sz="1400" u="none" cap="none" strike="noStrike">
                <a:solidFill>
                  <a:schemeClr val="lt1"/>
                </a:solidFill>
                <a:latin typeface="Arial"/>
                <a:ea typeface="Arial"/>
                <a:cs typeface="Arial"/>
                <a:sym typeface="Arial"/>
              </a:rPr>
              <a:t>Confirm scope before proceeding</a:t>
            </a:r>
            <a:endParaRPr b="0" i="0" sz="1400" u="none" cap="none" strike="noStrike">
              <a:solidFill>
                <a:srgbClr val="000000"/>
              </a:solidFill>
              <a:latin typeface="Arial"/>
              <a:ea typeface="Arial"/>
              <a:cs typeface="Arial"/>
              <a:sym typeface="Arial"/>
            </a:endParaRPr>
          </a:p>
          <a:p>
            <a:pPr indent="-342900" lvl="0" marL="342900" marR="0" rtl="0" algn="l">
              <a:lnSpc>
                <a:spcPct val="115000"/>
              </a:lnSpc>
              <a:spcBef>
                <a:spcPts val="800"/>
              </a:spcBef>
              <a:spcAft>
                <a:spcPts val="0"/>
              </a:spcAft>
              <a:buClr>
                <a:schemeClr val="lt1"/>
              </a:buClr>
              <a:buSzPts val="1000"/>
              <a:buFont typeface="Noto Sans Symbols"/>
              <a:buChar char="∙"/>
            </a:pPr>
            <a:r>
              <a:rPr b="0" i="0" lang="en-US" sz="1400" u="none" cap="none" strike="noStrike">
                <a:solidFill>
                  <a:schemeClr val="lt1"/>
                </a:solidFill>
                <a:latin typeface="Arial"/>
                <a:ea typeface="Arial"/>
                <a:cs typeface="Arial"/>
                <a:sym typeface="Arial"/>
              </a:rPr>
              <a:t>Document the file thoroughly</a:t>
            </a:r>
            <a:endParaRPr b="0" i="0" sz="1400" u="none" cap="none" strike="noStrike">
              <a:solidFill>
                <a:srgbClr val="000000"/>
              </a:solidFill>
              <a:latin typeface="Arial"/>
              <a:ea typeface="Arial"/>
              <a:cs typeface="Arial"/>
              <a:sym typeface="Arial"/>
            </a:endParaRPr>
          </a:p>
          <a:p>
            <a:pPr indent="-342900" lvl="0" marL="342900" marR="0" rtl="0" algn="l">
              <a:lnSpc>
                <a:spcPct val="115000"/>
              </a:lnSpc>
              <a:spcBef>
                <a:spcPts val="800"/>
              </a:spcBef>
              <a:spcAft>
                <a:spcPts val="0"/>
              </a:spcAft>
              <a:buClr>
                <a:schemeClr val="lt1"/>
              </a:buClr>
              <a:buSzPts val="1000"/>
              <a:buFont typeface="Noto Sans Symbols"/>
              <a:buChar char="∙"/>
            </a:pPr>
            <a:r>
              <a:rPr b="0" i="0" lang="en-US" sz="1400" u="none" cap="none" strike="noStrike">
                <a:solidFill>
                  <a:schemeClr val="lt1"/>
                </a:solidFill>
                <a:latin typeface="Arial"/>
                <a:ea typeface="Arial"/>
                <a:cs typeface="Arial"/>
                <a:sym typeface="Arial"/>
              </a:rPr>
              <a:t>Use precise modification language</a:t>
            </a:r>
            <a:endParaRPr b="0" i="0" sz="1400" u="none" cap="none" strike="noStrike">
              <a:solidFill>
                <a:srgbClr val="000000"/>
              </a:solidFill>
              <a:latin typeface="Arial"/>
              <a:ea typeface="Arial"/>
              <a:cs typeface="Arial"/>
              <a:sym typeface="Arial"/>
            </a:endParaRPr>
          </a:p>
          <a:p>
            <a:pPr indent="-342900" lvl="0" marL="342900" marR="0" rtl="0" algn="l">
              <a:lnSpc>
                <a:spcPct val="115000"/>
              </a:lnSpc>
              <a:spcBef>
                <a:spcPts val="800"/>
              </a:spcBef>
              <a:spcAft>
                <a:spcPts val="0"/>
              </a:spcAft>
              <a:buClr>
                <a:schemeClr val="lt1"/>
              </a:buClr>
              <a:buSzPts val="1000"/>
              <a:buFont typeface="Noto Sans Symbols"/>
              <a:buChar char="∙"/>
            </a:pPr>
            <a:r>
              <a:rPr b="0" i="0" lang="en-US" sz="1400" u="none" cap="none" strike="noStrike">
                <a:solidFill>
                  <a:schemeClr val="lt1"/>
                </a:solidFill>
                <a:latin typeface="Arial"/>
                <a:ea typeface="Arial"/>
                <a:cs typeface="Arial"/>
                <a:sym typeface="Arial"/>
              </a:rPr>
              <a:t>Address price, schedule, and technical impacts together</a:t>
            </a:r>
            <a:endParaRPr b="0" i="0" sz="1400" u="none" cap="none" strike="noStrike">
              <a:solidFill>
                <a:srgbClr val="000000"/>
              </a:solidFill>
              <a:latin typeface="Arial"/>
              <a:ea typeface="Arial"/>
              <a:cs typeface="Arial"/>
              <a:sym typeface="Arial"/>
            </a:endParaRPr>
          </a:p>
          <a:p>
            <a:pPr indent="-342900" lvl="0" marL="342900" marR="0" rtl="0" algn="l">
              <a:lnSpc>
                <a:spcPct val="115000"/>
              </a:lnSpc>
              <a:spcBef>
                <a:spcPts val="800"/>
              </a:spcBef>
              <a:spcAft>
                <a:spcPts val="0"/>
              </a:spcAft>
              <a:buClr>
                <a:schemeClr val="lt1"/>
              </a:buClr>
              <a:buSzPts val="1000"/>
              <a:buFont typeface="Noto Sans Symbols"/>
              <a:buChar char="∙"/>
            </a:pPr>
            <a:r>
              <a:rPr b="0" i="0" lang="en-US" sz="1400" u="none" cap="none" strike="noStrike">
                <a:solidFill>
                  <a:schemeClr val="lt1"/>
                </a:solidFill>
                <a:latin typeface="Arial"/>
                <a:ea typeface="Arial"/>
                <a:cs typeface="Arial"/>
                <a:sym typeface="Arial"/>
              </a:rPr>
              <a:t>Coordinate with legal, finance, and program stakeholders</a:t>
            </a:r>
            <a:endParaRPr b="0" i="0" sz="1400" u="none" cap="none" strike="noStrike">
              <a:solidFill>
                <a:srgbClr val="000000"/>
              </a:solidFill>
              <a:latin typeface="Arial"/>
              <a:ea typeface="Arial"/>
              <a:cs typeface="Arial"/>
              <a:sym typeface="Arial"/>
            </a:endParaRPr>
          </a:p>
          <a:p>
            <a:pPr indent="-342900" lvl="0" marL="342900" marR="0" rtl="0" algn="l">
              <a:lnSpc>
                <a:spcPct val="115000"/>
              </a:lnSpc>
              <a:spcBef>
                <a:spcPts val="800"/>
              </a:spcBef>
              <a:spcAft>
                <a:spcPts val="0"/>
              </a:spcAft>
              <a:buClr>
                <a:schemeClr val="lt1"/>
              </a:buClr>
              <a:buSzPts val="1000"/>
              <a:buFont typeface="Noto Sans Symbols"/>
              <a:buChar char="∙"/>
            </a:pPr>
            <a:r>
              <a:rPr b="0" i="0" lang="en-US" sz="1400" u="none" cap="none" strike="noStrike">
                <a:solidFill>
                  <a:schemeClr val="lt1"/>
                </a:solidFill>
                <a:latin typeface="Arial"/>
                <a:ea typeface="Arial"/>
                <a:cs typeface="Arial"/>
                <a:sym typeface="Arial"/>
              </a:rPr>
              <a:t>Avoid informal direction to contractors</a:t>
            </a:r>
            <a:endParaRPr b="0" i="0" sz="1400" u="none" cap="none" strike="noStrike">
              <a:solidFill>
                <a:srgbClr val="000000"/>
              </a:solidFill>
              <a:latin typeface="Arial"/>
              <a:ea typeface="Arial"/>
              <a:cs typeface="Arial"/>
              <a:sym typeface="Arial"/>
            </a:endParaRPr>
          </a:p>
          <a:p>
            <a:pPr indent="-342900" lvl="0" marL="342900" marR="0" rtl="0" algn="l">
              <a:lnSpc>
                <a:spcPct val="115000"/>
              </a:lnSpc>
              <a:spcBef>
                <a:spcPts val="800"/>
              </a:spcBef>
              <a:spcAft>
                <a:spcPts val="0"/>
              </a:spcAft>
              <a:buClr>
                <a:schemeClr val="lt1"/>
              </a:buClr>
              <a:buSzPts val="1000"/>
              <a:buFont typeface="Noto Sans Symbols"/>
              <a:buChar char="∙"/>
            </a:pPr>
            <a:r>
              <a:rPr b="0" i="0" lang="en-US" sz="1400" u="none" cap="none" strike="noStrike">
                <a:solidFill>
                  <a:schemeClr val="lt1"/>
                </a:solidFill>
                <a:latin typeface="Arial"/>
                <a:ea typeface="Arial"/>
                <a:cs typeface="Arial"/>
                <a:sym typeface="Arial"/>
              </a:rPr>
              <a:t>Track pending modifications and unresolved REAs</a:t>
            </a:r>
            <a:endParaRPr b="0" i="0" sz="1400" u="none" cap="none" strike="noStrike">
              <a:solidFill>
                <a:srgbClr val="000000"/>
              </a:solidFill>
              <a:latin typeface="Arial"/>
              <a:ea typeface="Arial"/>
              <a:cs typeface="Arial"/>
              <a:sym typeface="Arial"/>
            </a:endParaRPr>
          </a:p>
        </p:txBody>
      </p:sp>
      <p:sp>
        <p:nvSpPr>
          <p:cNvPr id="187" name="Google Shape;187;p2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p>
            <a:pPr indent="0" lvl="0" marL="0" rtl="0" algn="r">
              <a:lnSpc>
                <a:spcPct val="100000"/>
              </a:lnSpc>
              <a:spcBef>
                <a:spcPts val="0"/>
              </a:spcBef>
              <a:spcAft>
                <a:spcPts val="0"/>
              </a:spcAft>
              <a:buSzPts val="1000"/>
              <a:buNone/>
            </a:pPr>
            <a:fld id="{00000000-1234-1234-1234-123412341234}" type="slidenum">
              <a:rPr lang="en-US"/>
              <a:t>‹#›</a:t>
            </a:fld>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1" name="Shape 191"/>
        <p:cNvGrpSpPr/>
        <p:nvPr/>
      </p:nvGrpSpPr>
      <p:grpSpPr>
        <a:xfrm>
          <a:off x="0" y="0"/>
          <a:ext cx="0" cy="0"/>
          <a:chOff x="0" y="0"/>
          <a:chExt cx="0" cy="0"/>
        </a:xfrm>
      </p:grpSpPr>
      <p:sp>
        <p:nvSpPr>
          <p:cNvPr id="192" name="Google Shape;192;p22"/>
          <p:cNvSpPr txBox="1"/>
          <p:nvPr>
            <p:ph idx="4294967295" type="title"/>
          </p:nvPr>
        </p:nvSpPr>
        <p:spPr>
          <a:xfrm>
            <a:off x="311700" y="-572700"/>
            <a:ext cx="8520600" cy="572700"/>
          </a:xfrm>
          <a:prstGeom prst="rect">
            <a:avLst/>
          </a:prstGeom>
          <a:noFill/>
          <a:ln>
            <a:noFill/>
          </a:ln>
        </p:spPr>
        <p:txBody>
          <a:bodyPr anchorCtr="0" anchor="b" bIns="91425" lIns="91425" spcFirstLastPara="1" rIns="91425" wrap="square" tIns="91425">
            <a:normAutofit fontScale="90000"/>
          </a:bodyPr>
          <a:lstStyle/>
          <a:p>
            <a:pPr indent="0" lvl="0" marL="0" rtl="0" algn="l">
              <a:lnSpc>
                <a:spcPct val="100000"/>
              </a:lnSpc>
              <a:spcBef>
                <a:spcPts val="0"/>
              </a:spcBef>
              <a:spcAft>
                <a:spcPts val="0"/>
              </a:spcAft>
              <a:buClr>
                <a:schemeClr val="dk1"/>
              </a:buClr>
              <a:buSzPct val="111111"/>
              <a:buNone/>
            </a:pPr>
            <a:r>
              <a:rPr lang="en-US"/>
              <a:t>Contact information</a:t>
            </a:r>
            <a:endParaRPr/>
          </a:p>
        </p:txBody>
      </p:sp>
      <p:pic>
        <p:nvPicPr>
          <p:cNvPr descr="Your profile picture" id="193" name="Google Shape;193;p22"/>
          <p:cNvPicPr preferRelativeResize="0"/>
          <p:nvPr/>
        </p:nvPicPr>
        <p:blipFill rotWithShape="1">
          <a:blip r:embed="rId3">
            <a:alphaModFix/>
          </a:blip>
          <a:srcRect b="0" l="0" r="0" t="0"/>
          <a:stretch/>
        </p:blipFill>
        <p:spPr>
          <a:xfrm>
            <a:off x="2878080" y="607060"/>
            <a:ext cx="2745740" cy="2745740"/>
          </a:xfrm>
          <a:prstGeom prst="rect">
            <a:avLst/>
          </a:prstGeom>
          <a:noFill/>
          <a:ln>
            <a:noFill/>
          </a:ln>
        </p:spPr>
      </p:pic>
      <p:sp>
        <p:nvSpPr>
          <p:cNvPr id="194" name="Google Shape;194;p22"/>
          <p:cNvSpPr txBox="1"/>
          <p:nvPr/>
        </p:nvSpPr>
        <p:spPr>
          <a:xfrm>
            <a:off x="3072000" y="3424154"/>
            <a:ext cx="3000000" cy="11082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2000"/>
              <a:buFont typeface="Arial"/>
              <a:buNone/>
            </a:pPr>
            <a:r>
              <a:rPr b="0" i="0" lang="en-US" sz="2000" u="none" cap="none" strike="noStrike">
                <a:solidFill>
                  <a:srgbClr val="000000"/>
                </a:solidFill>
                <a:latin typeface="Arial"/>
                <a:ea typeface="Arial"/>
                <a:cs typeface="Arial"/>
                <a:sym typeface="Arial"/>
              </a:rPr>
              <a:t>Diemle (Le) Phan</a:t>
            </a:r>
            <a:endParaRPr b="0" i="0" sz="20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2000"/>
              <a:buFont typeface="Arial"/>
              <a:buNone/>
            </a:pPr>
            <a:r>
              <a:rPr b="0" i="0" lang="en-US" sz="2000" u="none" cap="none" strike="noStrike">
                <a:solidFill>
                  <a:srgbClr val="000000"/>
                </a:solidFill>
                <a:latin typeface="Arial"/>
                <a:ea typeface="Arial"/>
                <a:cs typeface="Arial"/>
                <a:sym typeface="Arial"/>
              </a:rPr>
              <a:t>Contracting Officer</a:t>
            </a:r>
            <a:endParaRPr b="0" i="0" sz="20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2000"/>
              <a:buFont typeface="Arial"/>
              <a:buNone/>
            </a:pPr>
            <a:r>
              <a:rPr b="0" i="0" lang="en-US" sz="2000" u="none" cap="none" strike="noStrike">
                <a:solidFill>
                  <a:srgbClr val="000000"/>
                </a:solidFill>
                <a:latin typeface="Arial"/>
                <a:ea typeface="Arial"/>
                <a:cs typeface="Arial"/>
                <a:sym typeface="Arial"/>
              </a:rPr>
              <a:t>Diemle.phan@gsa.gov</a:t>
            </a:r>
            <a:endParaRPr b="0" i="0" sz="2000" u="none" cap="none" strike="noStrike">
              <a:solidFill>
                <a:srgbClr val="000000"/>
              </a:solidFill>
              <a:latin typeface="Arial"/>
              <a:ea typeface="Arial"/>
              <a:cs typeface="Arial"/>
              <a:sym typeface="Arial"/>
            </a:endParaRPr>
          </a:p>
        </p:txBody>
      </p:sp>
      <p:sp>
        <p:nvSpPr>
          <p:cNvPr id="195" name="Google Shape;195;p22"/>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p>
            <a:pPr indent="0" lvl="0" marL="0" rtl="0" algn="r">
              <a:lnSpc>
                <a:spcPct val="100000"/>
              </a:lnSpc>
              <a:spcBef>
                <a:spcPts val="0"/>
              </a:spcBef>
              <a:spcAft>
                <a:spcPts val="0"/>
              </a:spcAft>
              <a:buSzPts val="1000"/>
              <a:buNone/>
            </a:pPr>
            <a:fld id="{00000000-1234-1234-1234-123412341234}" type="slidenum">
              <a:rPr lang="en-US"/>
              <a:t>‹#›</a:t>
            </a:fld>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9" name="Shape 199"/>
        <p:cNvGrpSpPr/>
        <p:nvPr/>
      </p:nvGrpSpPr>
      <p:grpSpPr>
        <a:xfrm>
          <a:off x="0" y="0"/>
          <a:ext cx="0" cy="0"/>
          <a:chOff x="0" y="0"/>
          <a:chExt cx="0" cy="0"/>
        </a:xfrm>
      </p:grpSpPr>
      <p:sp>
        <p:nvSpPr>
          <p:cNvPr id="200" name="Google Shape;200;p23"/>
          <p:cNvSpPr txBox="1"/>
          <p:nvPr>
            <p:ph idx="4294967295" type="title"/>
          </p:nvPr>
        </p:nvSpPr>
        <p:spPr>
          <a:xfrm>
            <a:off x="311700" y="-572700"/>
            <a:ext cx="8520600" cy="572700"/>
          </a:xfrm>
          <a:prstGeom prst="rect">
            <a:avLst/>
          </a:prstGeom>
          <a:noFill/>
          <a:ln>
            <a:noFill/>
          </a:ln>
        </p:spPr>
        <p:txBody>
          <a:bodyPr anchorCtr="0" anchor="b" bIns="91425" lIns="91425" spcFirstLastPara="1" rIns="91425" wrap="square" tIns="91425">
            <a:normAutofit fontScale="90000"/>
          </a:bodyPr>
          <a:lstStyle/>
          <a:p>
            <a:pPr indent="0" lvl="0" marL="0" rtl="0" algn="l">
              <a:lnSpc>
                <a:spcPct val="100000"/>
              </a:lnSpc>
              <a:spcBef>
                <a:spcPts val="0"/>
              </a:spcBef>
              <a:spcAft>
                <a:spcPts val="0"/>
              </a:spcAft>
              <a:buClr>
                <a:schemeClr val="dk1"/>
              </a:buClr>
              <a:buSzPct val="111111"/>
              <a:buNone/>
            </a:pPr>
            <a:r>
              <a:rPr lang="en-US"/>
              <a:t>Ending slide GSA Logo</a:t>
            </a:r>
            <a:endParaRPr/>
          </a:p>
        </p:txBody>
      </p:sp>
      <p:sp>
        <p:nvSpPr>
          <p:cNvPr id="201" name="Google Shape;201;p23"/>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p>
            <a:pPr indent="0" lvl="0" marL="0" rtl="0" algn="r">
              <a:lnSpc>
                <a:spcPct val="100000"/>
              </a:lnSpc>
              <a:spcBef>
                <a:spcPts val="0"/>
              </a:spcBef>
              <a:spcAft>
                <a:spcPts val="0"/>
              </a:spcAft>
              <a:buSzPts val="1000"/>
              <a:buNone/>
            </a:pPr>
            <a:fld id="{00000000-1234-1234-1234-123412341234}" type="slidenum">
              <a:rPr lang="en-US"/>
              <a:t>‹#›</a:t>
            </a:fld>
            <a:endParaRPr/>
          </a:p>
        </p:txBody>
      </p:sp>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file>

<file path=docProps/custom.xml><?xml version="1.0" encoding="utf-8"?>
<Properties xmlns="http://schemas.openxmlformats.org/officeDocument/2006/custom-properties" xmlns:vt="http://schemas.openxmlformats.org/officeDocument/2006/docPropsVTypes">
  <property fmtid="{D5CDD505-2E9C-101B-9397-08002B2CF9AE}" pid="2" name="ArticulateGUID">
    <vt:lpwstr>95E337B4-BA22-4771-92E8-7052952ADC91</vt:lpwstr>
  </property>
  <property fmtid="{D5CDD505-2E9C-101B-9397-08002B2CF9AE}" pid="3" name="ArticulatePath">
    <vt:lpwstr>FY27 ATRW Post-Award Administration 10-21-2026 with Script_508_10_2226</vt:lpwstr>
  </property>
</Properties>
</file>