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Lst>
  <p:sldSz cy="5143500" cx="9144000"/>
  <p:notesSz cx="6858000" cy="9144000"/>
  <p:embeddedFontLst>
    <p:embeddedFont>
      <p:font typeface="Mate"/>
      <p:regular r:id="rId30"/>
      <p:italic r:id="rId31"/>
    </p:embeddedFont>
    <p:embeddedFont>
      <p:font typeface="Roboto"/>
      <p:regular r:id="rId32"/>
      <p:bold r:id="rId33"/>
      <p:italic r:id="rId34"/>
      <p:boldItalic r:id="rId35"/>
    </p:embeddedFont>
    <p:embeddedFont>
      <p:font typeface="Montserrat"/>
      <p:regular r:id="rId36"/>
      <p:bold r:id="rId37"/>
      <p:italic r:id="rId38"/>
      <p:boldItalic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40" roundtripDataSignature="AMtx7mhy2c6TqcRevBsOcd/ckq5fSCr1v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customschemas.google.com/relationships/presentationmetadata" Target="meta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Mate-italic.fntdata"/><Relationship Id="rId30" Type="http://schemas.openxmlformats.org/officeDocument/2006/relationships/font" Target="fonts/Mate-regular.fntdata"/><Relationship Id="rId11" Type="http://schemas.openxmlformats.org/officeDocument/2006/relationships/slide" Target="slides/slide6.xml"/><Relationship Id="rId33" Type="http://schemas.openxmlformats.org/officeDocument/2006/relationships/font" Target="fonts/Roboto-bold.fntdata"/><Relationship Id="rId10" Type="http://schemas.openxmlformats.org/officeDocument/2006/relationships/slide" Target="slides/slide5.xml"/><Relationship Id="rId32" Type="http://schemas.openxmlformats.org/officeDocument/2006/relationships/font" Target="fonts/Roboto-regular.fntdata"/><Relationship Id="rId13" Type="http://schemas.openxmlformats.org/officeDocument/2006/relationships/slide" Target="slides/slide8.xml"/><Relationship Id="rId35" Type="http://schemas.openxmlformats.org/officeDocument/2006/relationships/font" Target="fonts/Roboto-boldItalic.fntdata"/><Relationship Id="rId12" Type="http://schemas.openxmlformats.org/officeDocument/2006/relationships/slide" Target="slides/slide7.xml"/><Relationship Id="rId34" Type="http://schemas.openxmlformats.org/officeDocument/2006/relationships/font" Target="fonts/Roboto-italic.fntdata"/><Relationship Id="rId15" Type="http://schemas.openxmlformats.org/officeDocument/2006/relationships/slide" Target="slides/slide10.xml"/><Relationship Id="rId37" Type="http://schemas.openxmlformats.org/officeDocument/2006/relationships/font" Target="fonts/Montserrat-bold.fntdata"/><Relationship Id="rId14" Type="http://schemas.openxmlformats.org/officeDocument/2006/relationships/slide" Target="slides/slide9.xml"/><Relationship Id="rId36" Type="http://schemas.openxmlformats.org/officeDocument/2006/relationships/font" Target="fonts/Montserrat-regular.fntdata"/><Relationship Id="rId17" Type="http://schemas.openxmlformats.org/officeDocument/2006/relationships/slide" Target="slides/slide12.xml"/><Relationship Id="rId39" Type="http://schemas.openxmlformats.org/officeDocument/2006/relationships/font" Target="fonts/Montserrat-boldItalic.fntdata"/><Relationship Id="rId16" Type="http://schemas.openxmlformats.org/officeDocument/2006/relationships/slide" Target="slides/slide11.xml"/><Relationship Id="rId38" Type="http://schemas.openxmlformats.org/officeDocument/2006/relationships/font" Target="fonts/Montserrat-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0" name="Google Shape;120;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6" name="Google Shape;126;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6" name="Google Shape;136;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228600" rtl="0" algn="l">
              <a:lnSpc>
                <a:spcPct val="105833"/>
              </a:lnSpc>
              <a:spcBef>
                <a:spcPts val="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EIS runs through 2032; planning, acquisition, testing, migration, and legacy disconnect require substantial lead time.</a:t>
            </a:r>
            <a:endParaRPr>
              <a:solidFill>
                <a:schemeClr val="dk1"/>
              </a:solidFill>
              <a:latin typeface="Calibri"/>
              <a:ea typeface="Calibri"/>
              <a:cs typeface="Calibri"/>
              <a:sym typeface="Calibri"/>
            </a:endParaRPr>
          </a:p>
          <a:p>
            <a:pPr indent="-228600" lvl="0" marL="228600" rtl="0" algn="l">
              <a:lnSpc>
                <a:spcPct val="105833"/>
              </a:lnSpc>
              <a:spcBef>
                <a:spcPts val="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The successor is still being shaped through agency and industry input and lessons from prior transitions.</a:t>
            </a:r>
            <a:endParaRPr>
              <a:solidFill>
                <a:schemeClr val="dk1"/>
              </a:solidFill>
              <a:latin typeface="Calibri"/>
              <a:ea typeface="Calibri"/>
              <a:cs typeface="Calibri"/>
              <a:sym typeface="Calibri"/>
            </a:endParaRPr>
          </a:p>
          <a:p>
            <a:pPr indent="-228600" lvl="0" marL="228600" rtl="0" algn="l">
              <a:lnSpc>
                <a:spcPct val="105833"/>
              </a:lnSpc>
              <a:spcBef>
                <a:spcPts val="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Start preparing for the transition by developing a clear picture of your current services and defining your target architecture </a:t>
            </a:r>
            <a:endParaRPr>
              <a:solidFill>
                <a:schemeClr val="dk1"/>
              </a:solidFill>
              <a:latin typeface="Calibri"/>
              <a:ea typeface="Calibri"/>
              <a:cs typeface="Calibri"/>
              <a:sym typeface="Calibri"/>
            </a:endParaRPr>
          </a:p>
          <a:p>
            <a:pPr indent="-228600" lvl="0" marL="228600" rtl="0" algn="l">
              <a:lnSpc>
                <a:spcPct val="105833"/>
              </a:lnSpc>
              <a:spcBef>
                <a:spcPts val="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Prior transition problems included inaccurate inventories, insufficient staffing, weak evaluations, and underestimated migration effort.</a:t>
            </a:r>
            <a:endParaRPr>
              <a:solidFill>
                <a:schemeClr val="dk1"/>
              </a:solidFill>
              <a:latin typeface="Calibri"/>
              <a:ea typeface="Calibri"/>
              <a:cs typeface="Calibri"/>
              <a:sym typeface="Calibri"/>
            </a:endParaRPr>
          </a:p>
          <a:p>
            <a:pPr indent="-228600" lvl="0" marL="228600" rtl="0" algn="l">
              <a:lnSpc>
                <a:spcPct val="105833"/>
              </a:lnSpc>
              <a:spcBef>
                <a:spcPts val="60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All the problems in EIS Transition stemmed from delays in selecting an EIS contractor and ordering services. The major reasons were (1) lack of good project management that included understanding all the steps, a realistic schedule, budget planning, a comprehensive and timely assessment of requirements, and (2) inattention by executive leadership to track progress and ensure staff and money were available when needed.</a:t>
            </a:r>
            <a:endParaRPr>
              <a:solidFill>
                <a:schemeClr val="dk1"/>
              </a:solidFill>
              <a:latin typeface="Calibri"/>
              <a:ea typeface="Calibri"/>
              <a:cs typeface="Calibri"/>
              <a:sym typeface="Calibri"/>
            </a:endParaRPr>
          </a:p>
          <a:p>
            <a:pPr indent="-228600" lvl="0" marL="228600" rtl="0" algn="l">
              <a:lnSpc>
                <a:spcPct val="105833"/>
              </a:lnSpc>
              <a:spcBef>
                <a:spcPts val="600"/>
              </a:spcBef>
              <a:spcAft>
                <a:spcPts val="600"/>
              </a:spcAft>
              <a:buClr>
                <a:schemeClr val="dk1"/>
              </a:buClr>
              <a:buSzPts val="1100"/>
              <a:buFont typeface="Noto Sans Symbols"/>
              <a:buChar char="●"/>
            </a:pPr>
            <a:r>
              <a:rPr lang="en">
                <a:solidFill>
                  <a:schemeClr val="dk1"/>
                </a:solidFill>
                <a:latin typeface="Calibri"/>
                <a:ea typeface="Calibri"/>
                <a:cs typeface="Calibri"/>
                <a:sym typeface="Calibri"/>
              </a:rPr>
              <a:t>An effective transition strategy begins with a comprehensive infrastructure assessment to identify what solutions are in place and the strategy for evolving it.</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3" name="Google Shape;173;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sz="900"/>
              <a:t>Transition Delays Are a Recurring Problem:</a:t>
            </a:r>
            <a:r>
              <a:rPr lang="en" sz="900"/>
              <a:t> The Government Accountability Office (GAO) highlights a 25-year history of telecommunications transitions being significantly delayed, resulting in hundreds of millions in increased costs and missed savings for agencies. The most recent transition to EIS was delayed by more than three years for many agencies.</a:t>
            </a:r>
            <a:endParaRPr sz="900"/>
          </a:p>
          <a:p>
            <a:pPr indent="0" lvl="0" marL="0" rtl="0" algn="l">
              <a:lnSpc>
                <a:spcPct val="100000"/>
              </a:lnSpc>
              <a:spcBef>
                <a:spcPts val="0"/>
              </a:spcBef>
              <a:spcAft>
                <a:spcPts val="0"/>
              </a:spcAft>
              <a:buClr>
                <a:schemeClr val="dk1"/>
              </a:buClr>
              <a:buSzPts val="1100"/>
              <a:buFont typeface="Arial"/>
              <a:buNone/>
            </a:pPr>
            <a:r>
              <a:t/>
            </a:r>
            <a:endParaRPr sz="900"/>
          </a:p>
          <a:p>
            <a:pPr indent="0" lvl="0" marL="0" rtl="0" algn="l">
              <a:lnSpc>
                <a:spcPct val="100000"/>
              </a:lnSpc>
              <a:spcBef>
                <a:spcPts val="0"/>
              </a:spcBef>
              <a:spcAft>
                <a:spcPts val="0"/>
              </a:spcAft>
              <a:buClr>
                <a:schemeClr val="dk1"/>
              </a:buClr>
              <a:buSzPts val="1100"/>
              <a:buFont typeface="Arial"/>
              <a:buNone/>
            </a:pPr>
            <a:r>
              <a:rPr b="1" lang="en" sz="900"/>
              <a:t>Inaccurate Inventory Is the Primary Cause of Delays</a:t>
            </a:r>
            <a:r>
              <a:rPr lang="en" sz="900"/>
              <a:t>: Past transitions consistently show that the greatest challenge is a lack of accurate, up-to-date service inventories. Agencies that don't know what they have and spend critical time discovering their own networks instead of migrating them.</a:t>
            </a:r>
            <a:endParaRPr sz="900"/>
          </a:p>
          <a:p>
            <a:pPr indent="0" lvl="0" marL="0" rtl="0" algn="l">
              <a:lnSpc>
                <a:spcPct val="100000"/>
              </a:lnSpc>
              <a:spcBef>
                <a:spcPts val="0"/>
              </a:spcBef>
              <a:spcAft>
                <a:spcPts val="0"/>
              </a:spcAft>
              <a:buClr>
                <a:schemeClr val="dk1"/>
              </a:buClr>
              <a:buSzPts val="1100"/>
              <a:buFont typeface="Arial"/>
              <a:buNone/>
            </a:pPr>
            <a:r>
              <a:t/>
            </a:r>
            <a:endParaRPr sz="900"/>
          </a:p>
          <a:p>
            <a:pPr indent="0" lvl="0" marL="0" rtl="0" algn="l">
              <a:lnSpc>
                <a:spcPct val="100000"/>
              </a:lnSpc>
              <a:spcBef>
                <a:spcPts val="0"/>
              </a:spcBef>
              <a:spcAft>
                <a:spcPts val="0"/>
              </a:spcAft>
              <a:buClr>
                <a:schemeClr val="dk1"/>
              </a:buClr>
              <a:buSzPts val="1100"/>
              <a:buFont typeface="Arial"/>
              <a:buNone/>
            </a:pPr>
            <a:r>
              <a:rPr b="1" lang="en" sz="900"/>
              <a:t>Insufficient Planning and Resources Lead to Failure</a:t>
            </a:r>
            <a:r>
              <a:rPr lang="en" sz="900"/>
              <a:t>: The GAO notes that weak project planning is a key factor in transition delays. Success requires dedicated funding, staffing, and an accountable program manager with decision authority. Treating transition as a side-task for a contracting office is a recipe for slippage.</a:t>
            </a:r>
            <a:endParaRPr sz="900"/>
          </a:p>
          <a:p>
            <a:pPr indent="0" lvl="0" marL="0" rtl="0" algn="l">
              <a:lnSpc>
                <a:spcPct val="100000"/>
              </a:lnSpc>
              <a:spcBef>
                <a:spcPts val="0"/>
              </a:spcBef>
              <a:spcAft>
                <a:spcPts val="0"/>
              </a:spcAft>
              <a:buClr>
                <a:schemeClr val="dk1"/>
              </a:buClr>
              <a:buSzPts val="1100"/>
              <a:buFont typeface="Arial"/>
              <a:buNone/>
            </a:pPr>
            <a:r>
              <a:t/>
            </a:r>
            <a:endParaRPr sz="900"/>
          </a:p>
          <a:p>
            <a:pPr indent="0" lvl="0" marL="0" rtl="0" algn="l">
              <a:lnSpc>
                <a:spcPct val="100000"/>
              </a:lnSpc>
              <a:spcBef>
                <a:spcPts val="0"/>
              </a:spcBef>
              <a:spcAft>
                <a:spcPts val="0"/>
              </a:spcAft>
              <a:buClr>
                <a:schemeClr val="dk1"/>
              </a:buClr>
              <a:buSzPts val="1100"/>
              <a:buFont typeface="Arial"/>
              <a:buNone/>
            </a:pPr>
            <a:r>
              <a:rPr b="1" lang="en" sz="900"/>
              <a:t>Inconsistent Risk Management Creates Disruption</a:t>
            </a:r>
            <a:r>
              <a:rPr lang="en" sz="900"/>
              <a:t>: According to the GAO, agencies did not consistently plan for or mitigate the most critical risk: service disruption at the end of the legacy contract. This led to agencies being exposed to dramatic price increases, in some cases over 300% -from vendors for services on expiring contracts.</a:t>
            </a:r>
            <a:endParaRPr sz="900"/>
          </a:p>
          <a:p>
            <a:pPr indent="0" lvl="0" marL="0" rtl="0" algn="l">
              <a:lnSpc>
                <a:spcPct val="100000"/>
              </a:lnSpc>
              <a:spcBef>
                <a:spcPts val="0"/>
              </a:spcBef>
              <a:spcAft>
                <a:spcPts val="0"/>
              </a:spcAft>
              <a:buSzPts val="1100"/>
              <a:buNone/>
            </a:pPr>
            <a:r>
              <a:t/>
            </a:r>
            <a:endParaRPr sz="90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9" name="Google Shape;199;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228600" rtl="0" algn="l">
              <a:lnSpc>
                <a:spcPct val="105833"/>
              </a:lnSpc>
              <a:spcBef>
                <a:spcPts val="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Enterprise Infrastructure Solutions (EIS) is a governmentwide vehicle for Best in Class enterprise telecommunications and networking solutions. </a:t>
            </a:r>
            <a:endParaRPr>
              <a:solidFill>
                <a:schemeClr val="dk1"/>
              </a:solidFill>
              <a:latin typeface="Calibri"/>
              <a:ea typeface="Calibri"/>
              <a:cs typeface="Calibri"/>
              <a:sym typeface="Calibri"/>
            </a:endParaRPr>
          </a:p>
          <a:p>
            <a:pPr indent="-228600" lvl="0" marL="228600" rtl="0" algn="l">
              <a:lnSpc>
                <a:spcPct val="105833"/>
              </a:lnSpc>
              <a:spcBef>
                <a:spcPts val="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Period of Performance:  7/31/17–7/30/32 </a:t>
            </a:r>
            <a:endParaRPr>
              <a:solidFill>
                <a:schemeClr val="dk1"/>
              </a:solidFill>
              <a:latin typeface="Calibri"/>
              <a:ea typeface="Calibri"/>
              <a:cs typeface="Calibri"/>
              <a:sym typeface="Calibri"/>
            </a:endParaRPr>
          </a:p>
          <a:p>
            <a:pPr indent="-228600" lvl="0" marL="228600" rtl="0" algn="l">
              <a:lnSpc>
                <a:spcPct val="105833"/>
              </a:lnSpc>
              <a:spcBef>
                <a:spcPts val="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Agency services span connectivity, managed networks, security, and related infrastructure.</a:t>
            </a:r>
            <a:endParaRPr>
              <a:solidFill>
                <a:schemeClr val="dk1"/>
              </a:solidFill>
              <a:latin typeface="Calibri"/>
              <a:ea typeface="Calibri"/>
              <a:cs typeface="Calibri"/>
              <a:sym typeface="Calibri"/>
            </a:endParaRPr>
          </a:p>
          <a:p>
            <a:pPr indent="-228600" lvl="0" marL="228600" rtl="0" algn="l">
              <a:lnSpc>
                <a:spcPct val="105833"/>
              </a:lnSpc>
              <a:spcBef>
                <a:spcPts val="0"/>
              </a:spcBef>
              <a:spcAft>
                <a:spcPts val="600"/>
              </a:spcAft>
              <a:buClr>
                <a:schemeClr val="dk1"/>
              </a:buClr>
              <a:buSzPts val="1100"/>
              <a:buFont typeface="Noto Sans Symbols"/>
              <a:buChar char="●"/>
            </a:pPr>
            <a:r>
              <a:rPr lang="en">
                <a:solidFill>
                  <a:schemeClr val="dk1"/>
                </a:solidFill>
                <a:latin typeface="Calibri"/>
                <a:ea typeface="Calibri"/>
                <a:cs typeface="Calibri"/>
                <a:sym typeface="Calibri"/>
              </a:rPr>
              <a:t>Transition depends on coordination among agencies, GSA, and contractors.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6" name="Google Shape;226;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b="1" lang="en" sz="1400">
                <a:solidFill>
                  <a:schemeClr val="dk1"/>
                </a:solidFill>
                <a:latin typeface="Calibri"/>
                <a:ea typeface="Calibri"/>
                <a:cs typeface="Calibri"/>
                <a:sym typeface="Calibri"/>
              </a:rPr>
              <a:t>What Does “Transition” Mean?</a:t>
            </a:r>
            <a:endParaRPr b="1" sz="1400">
              <a:solidFill>
                <a:schemeClr val="dk1"/>
              </a:solidFill>
              <a:latin typeface="Calibri"/>
              <a:ea typeface="Calibri"/>
              <a:cs typeface="Calibri"/>
              <a:sym typeface="Calibri"/>
            </a:endParaRPr>
          </a:p>
          <a:p>
            <a:pPr indent="-228600" lvl="0" marL="228600" rtl="0" algn="l">
              <a:lnSpc>
                <a:spcPct val="105833"/>
              </a:lnSpc>
              <a:spcBef>
                <a:spcPts val="70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Contractual: develop requirements, choose the acquisition approach, compete, and award successor services–BEFORE EIS expires.</a:t>
            </a:r>
            <a:endParaRPr>
              <a:solidFill>
                <a:schemeClr val="dk1"/>
              </a:solidFill>
              <a:latin typeface="Calibri"/>
              <a:ea typeface="Calibri"/>
              <a:cs typeface="Calibri"/>
              <a:sym typeface="Calibri"/>
            </a:endParaRPr>
          </a:p>
          <a:p>
            <a:pPr indent="-228600" lvl="0" marL="228600" rtl="0" algn="l">
              <a:lnSpc>
                <a:spcPct val="105833"/>
              </a:lnSpc>
              <a:spcBef>
                <a:spcPts val="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Technical: validate the target architecture, integrations, security, and measurable service performance.</a:t>
            </a:r>
            <a:endParaRPr>
              <a:solidFill>
                <a:schemeClr val="dk1"/>
              </a:solidFill>
              <a:latin typeface="Calibri"/>
              <a:ea typeface="Calibri"/>
              <a:cs typeface="Calibri"/>
              <a:sym typeface="Calibri"/>
            </a:endParaRPr>
          </a:p>
          <a:p>
            <a:pPr indent="-228600" lvl="0" marL="228600" rtl="0" algn="l">
              <a:lnSpc>
                <a:spcPct val="105833"/>
              </a:lnSpc>
              <a:spcBef>
                <a:spcPts val="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Operational: test, accept, and migrate services while maintaining continuity and retiring legacy services.</a:t>
            </a:r>
            <a:endParaRPr>
              <a:solidFill>
                <a:schemeClr val="dk1"/>
              </a:solidFill>
              <a:latin typeface="Calibri"/>
              <a:ea typeface="Calibri"/>
              <a:cs typeface="Calibri"/>
              <a:sym typeface="Calibri"/>
            </a:endParaRPr>
          </a:p>
          <a:p>
            <a:pPr indent="-228600" lvl="0" marL="228600" rtl="0" algn="l">
              <a:lnSpc>
                <a:spcPct val="105833"/>
              </a:lnSpc>
              <a:spcBef>
                <a:spcPts val="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Business: align funding, staffing, inventory, billing, and lifecycle management with the new solution.</a:t>
            </a:r>
            <a:endParaRPr>
              <a:solidFill>
                <a:schemeClr val="dk1"/>
              </a:solidFill>
              <a:latin typeface="Calibri"/>
              <a:ea typeface="Calibri"/>
              <a:cs typeface="Calibri"/>
              <a:sym typeface="Calibri"/>
            </a:endParaRPr>
          </a:p>
          <a:p>
            <a:pPr indent="0" lvl="0" marL="228600" rtl="0" algn="l">
              <a:lnSpc>
                <a:spcPct val="105833"/>
              </a:lnSpc>
              <a:spcBef>
                <a:spcPts val="600"/>
              </a:spcBef>
              <a:spcAft>
                <a:spcPts val="600"/>
              </a:spcAft>
              <a:buSzPts val="1100"/>
              <a:buNone/>
            </a:pPr>
            <a:r>
              <a:t/>
            </a:r>
            <a:endParaRPr>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4" name="Google Shape;254;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b="1" lang="en" sz="1400">
                <a:solidFill>
                  <a:schemeClr val="dk1"/>
                </a:solidFill>
                <a:latin typeface="Calibri"/>
                <a:ea typeface="Calibri"/>
                <a:cs typeface="Calibri"/>
                <a:sym typeface="Calibri"/>
              </a:rPr>
              <a:t>Prerequisites for a Successful Transition</a:t>
            </a:r>
            <a:endParaRPr b="1" sz="1400">
              <a:solidFill>
                <a:schemeClr val="dk1"/>
              </a:solidFill>
              <a:latin typeface="Calibri"/>
              <a:ea typeface="Calibri"/>
              <a:cs typeface="Calibri"/>
              <a:sym typeface="Calibri"/>
            </a:endParaRPr>
          </a:p>
          <a:p>
            <a:pPr indent="0" lvl="0" marL="0" rtl="0" algn="l">
              <a:lnSpc>
                <a:spcPct val="100000"/>
              </a:lnSpc>
              <a:spcBef>
                <a:spcPts val="700"/>
              </a:spcBef>
              <a:spcAft>
                <a:spcPts val="0"/>
              </a:spcAft>
              <a:buClr>
                <a:schemeClr val="dk1"/>
              </a:buClr>
              <a:buSzPts val="1100"/>
              <a:buFont typeface="Arial"/>
              <a:buNone/>
            </a:pPr>
            <a:r>
              <a:rPr b="1" lang="en" sz="1000">
                <a:solidFill>
                  <a:srgbClr val="0A2240"/>
                </a:solidFill>
                <a:latin typeface="Montserrat"/>
                <a:ea typeface="Montserrat"/>
                <a:cs typeface="Montserrat"/>
                <a:sym typeface="Montserrat"/>
              </a:rPr>
              <a:t>Executive Sponsorship and Accountability</a:t>
            </a:r>
            <a:endParaRPr b="1" sz="1000">
              <a:solidFill>
                <a:srgbClr val="0A2240"/>
              </a:solidFill>
              <a:latin typeface="Montserrat"/>
              <a:ea typeface="Montserrat"/>
              <a:cs typeface="Montserrat"/>
              <a:sym typeface="Montserrat"/>
            </a:endParaRPr>
          </a:p>
          <a:p>
            <a:pPr indent="0" lvl="0" marL="0" rtl="0" algn="l">
              <a:lnSpc>
                <a:spcPct val="100000"/>
              </a:lnSpc>
              <a:spcBef>
                <a:spcPts val="300"/>
              </a:spcBef>
              <a:spcAft>
                <a:spcPts val="0"/>
              </a:spcAft>
              <a:buClr>
                <a:schemeClr val="dk1"/>
              </a:buClr>
              <a:buSzPts val="1100"/>
              <a:buFont typeface="Arial"/>
              <a:buNone/>
            </a:pPr>
            <a:r>
              <a:rPr lang="en" sz="800">
                <a:solidFill>
                  <a:srgbClr val="475569"/>
                </a:solidFill>
                <a:latin typeface="Roboto"/>
                <a:ea typeface="Roboto"/>
                <a:cs typeface="Roboto"/>
                <a:sym typeface="Roboto"/>
              </a:rPr>
              <a:t>CIOs take ownership and track progress regularly.</a:t>
            </a:r>
            <a:endParaRPr sz="800">
              <a:solidFill>
                <a:srgbClr val="475569"/>
              </a:solidFill>
              <a:latin typeface="Roboto"/>
              <a:ea typeface="Roboto"/>
              <a:cs typeface="Roboto"/>
              <a:sym typeface="Roboto"/>
            </a:endParaRPr>
          </a:p>
          <a:p>
            <a:pPr indent="0" lvl="0" marL="0" rtl="0" algn="l">
              <a:lnSpc>
                <a:spcPct val="100000"/>
              </a:lnSpc>
              <a:spcBef>
                <a:spcPts val="0"/>
              </a:spcBef>
              <a:spcAft>
                <a:spcPts val="0"/>
              </a:spcAft>
              <a:buClr>
                <a:schemeClr val="dk1"/>
              </a:buClr>
              <a:buSzPts val="1100"/>
              <a:buFont typeface="Arial"/>
              <a:buNone/>
            </a:pPr>
            <a:r>
              <a:rPr lang="en" sz="800">
                <a:solidFill>
                  <a:srgbClr val="475569"/>
                </a:solidFill>
                <a:latin typeface="Roboto"/>
                <a:ea typeface="Roboto"/>
                <a:cs typeface="Roboto"/>
                <a:sym typeface="Roboto"/>
              </a:rPr>
              <a:t>Ensure resources (human and financial) are available.</a:t>
            </a:r>
            <a:endParaRPr sz="800">
              <a:solidFill>
                <a:srgbClr val="475569"/>
              </a:solidFill>
              <a:latin typeface="Roboto"/>
              <a:ea typeface="Roboto"/>
              <a:cs typeface="Roboto"/>
              <a:sym typeface="Roboto"/>
            </a:endParaRPr>
          </a:p>
          <a:p>
            <a:pPr indent="0" lvl="0" marL="0" rtl="0" algn="l">
              <a:lnSpc>
                <a:spcPct val="100000"/>
              </a:lnSpc>
              <a:spcBef>
                <a:spcPts val="0"/>
              </a:spcBef>
              <a:spcAft>
                <a:spcPts val="0"/>
              </a:spcAft>
              <a:buClr>
                <a:schemeClr val="dk1"/>
              </a:buClr>
              <a:buSzPts val="1100"/>
              <a:buFont typeface="Arial"/>
              <a:buNone/>
            </a:pPr>
            <a:r>
              <a:rPr lang="en" sz="800">
                <a:solidFill>
                  <a:srgbClr val="475569"/>
                </a:solidFill>
                <a:latin typeface="Roboto"/>
                <a:ea typeface="Roboto"/>
                <a:cs typeface="Roboto"/>
                <a:sym typeface="Roboto"/>
              </a:rPr>
              <a:t>Oversight must begin early.</a:t>
            </a:r>
            <a:endParaRPr sz="800">
              <a:solidFill>
                <a:srgbClr val="475569"/>
              </a:solidFill>
              <a:latin typeface="Roboto"/>
              <a:ea typeface="Roboto"/>
              <a:cs typeface="Roboto"/>
              <a:sym typeface="Roboto"/>
            </a:endParaRPr>
          </a:p>
          <a:p>
            <a:pPr indent="0" lvl="0" marL="0" rtl="0" algn="l">
              <a:lnSpc>
                <a:spcPct val="100000"/>
              </a:lnSpc>
              <a:spcBef>
                <a:spcPts val="0"/>
              </a:spcBef>
              <a:spcAft>
                <a:spcPts val="0"/>
              </a:spcAft>
              <a:buClr>
                <a:schemeClr val="dk1"/>
              </a:buClr>
              <a:buSzPts val="1100"/>
              <a:buFont typeface="Arial"/>
              <a:buNone/>
            </a:pPr>
            <a:r>
              <a:rPr b="1" lang="en" sz="1000">
                <a:solidFill>
                  <a:srgbClr val="0A2240"/>
                </a:solidFill>
                <a:latin typeface="Montserrat"/>
                <a:ea typeface="Montserrat"/>
                <a:cs typeface="Montserrat"/>
                <a:sym typeface="Montserrat"/>
              </a:rPr>
              <a:t>Highly-skilled Project Management and Acquisition Staff</a:t>
            </a:r>
            <a:endParaRPr b="1" sz="1000">
              <a:solidFill>
                <a:srgbClr val="0A2240"/>
              </a:solidFill>
              <a:latin typeface="Montserrat"/>
              <a:ea typeface="Montserrat"/>
              <a:cs typeface="Montserrat"/>
              <a:sym typeface="Montserrat"/>
            </a:endParaRPr>
          </a:p>
          <a:p>
            <a:pPr indent="0" lvl="0" marL="0" rtl="0" algn="l">
              <a:lnSpc>
                <a:spcPct val="100000"/>
              </a:lnSpc>
              <a:spcBef>
                <a:spcPts val="300"/>
              </a:spcBef>
              <a:spcAft>
                <a:spcPts val="0"/>
              </a:spcAft>
              <a:buClr>
                <a:schemeClr val="dk1"/>
              </a:buClr>
              <a:buSzPts val="1100"/>
              <a:buFont typeface="Arial"/>
              <a:buNone/>
            </a:pPr>
            <a:r>
              <a:rPr lang="en" sz="800">
                <a:solidFill>
                  <a:srgbClr val="475569"/>
                </a:solidFill>
                <a:latin typeface="Roboto"/>
                <a:ea typeface="Roboto"/>
                <a:cs typeface="Roboto"/>
                <a:sym typeface="Roboto"/>
              </a:rPr>
              <a:t>Plan the transition start to finish, manage to the schedule, manage risk.</a:t>
            </a:r>
            <a:endParaRPr sz="800">
              <a:solidFill>
                <a:srgbClr val="475569"/>
              </a:solidFill>
              <a:latin typeface="Roboto"/>
              <a:ea typeface="Roboto"/>
              <a:cs typeface="Roboto"/>
              <a:sym typeface="Roboto"/>
            </a:endParaRPr>
          </a:p>
          <a:p>
            <a:pPr indent="0" lvl="0" marL="0" rtl="0" algn="l">
              <a:lnSpc>
                <a:spcPct val="100000"/>
              </a:lnSpc>
              <a:spcBef>
                <a:spcPts val="0"/>
              </a:spcBef>
              <a:spcAft>
                <a:spcPts val="0"/>
              </a:spcAft>
              <a:buClr>
                <a:schemeClr val="dk1"/>
              </a:buClr>
              <a:buSzPts val="1100"/>
              <a:buFont typeface="Arial"/>
              <a:buNone/>
            </a:pPr>
            <a:r>
              <a:rPr lang="en" sz="800">
                <a:solidFill>
                  <a:srgbClr val="475569"/>
                </a:solidFill>
                <a:latin typeface="Roboto"/>
                <a:ea typeface="Roboto"/>
                <a:cs typeface="Roboto"/>
                <a:sym typeface="Roboto"/>
              </a:rPr>
              <a:t>Integrated project of acquisition and implementation objectives.</a:t>
            </a:r>
            <a:endParaRPr sz="800">
              <a:solidFill>
                <a:srgbClr val="475569"/>
              </a:solidFill>
              <a:latin typeface="Roboto"/>
              <a:ea typeface="Roboto"/>
              <a:cs typeface="Roboto"/>
              <a:sym typeface="Roboto"/>
            </a:endParaRPr>
          </a:p>
          <a:p>
            <a:pPr indent="0" lvl="0" marL="0" rtl="0" algn="l">
              <a:lnSpc>
                <a:spcPct val="100000"/>
              </a:lnSpc>
              <a:spcBef>
                <a:spcPts val="0"/>
              </a:spcBef>
              <a:spcAft>
                <a:spcPts val="0"/>
              </a:spcAft>
              <a:buClr>
                <a:schemeClr val="dk1"/>
              </a:buClr>
              <a:buSzPts val="1100"/>
              <a:buFont typeface="Arial"/>
              <a:buNone/>
            </a:pPr>
            <a:r>
              <a:rPr lang="en" sz="800">
                <a:solidFill>
                  <a:srgbClr val="475569"/>
                </a:solidFill>
                <a:latin typeface="Roboto"/>
                <a:ea typeface="Roboto"/>
                <a:cs typeface="Roboto"/>
                <a:sym typeface="Roboto"/>
              </a:rPr>
              <a:t>Account for all components, mission critical systems, contingency plans, and transition risks</a:t>
            </a:r>
            <a:endParaRPr sz="800">
              <a:solidFill>
                <a:srgbClr val="475569"/>
              </a:solidFill>
              <a:latin typeface="Roboto"/>
              <a:ea typeface="Roboto"/>
              <a:cs typeface="Roboto"/>
              <a:sym typeface="Roboto"/>
            </a:endParaRPr>
          </a:p>
          <a:p>
            <a:pPr indent="0" lvl="0" marL="0" rtl="0" algn="l">
              <a:lnSpc>
                <a:spcPct val="100000"/>
              </a:lnSpc>
              <a:spcBef>
                <a:spcPts val="0"/>
              </a:spcBef>
              <a:spcAft>
                <a:spcPts val="0"/>
              </a:spcAft>
              <a:buClr>
                <a:schemeClr val="dk1"/>
              </a:buClr>
              <a:buSzPts val="1100"/>
              <a:buFont typeface="Arial"/>
              <a:buNone/>
            </a:pPr>
            <a:r>
              <a:rPr b="1" lang="en" sz="1000">
                <a:solidFill>
                  <a:srgbClr val="0A2240"/>
                </a:solidFill>
                <a:latin typeface="Montserrat"/>
                <a:ea typeface="Montserrat"/>
                <a:cs typeface="Montserrat"/>
                <a:sym typeface="Montserrat"/>
              </a:rPr>
              <a:t>Manage Enterprise Architecture</a:t>
            </a:r>
            <a:endParaRPr b="1" sz="1000">
              <a:solidFill>
                <a:srgbClr val="0A2240"/>
              </a:solidFill>
              <a:latin typeface="Montserrat"/>
              <a:ea typeface="Montserrat"/>
              <a:cs typeface="Montserrat"/>
              <a:sym typeface="Montserrat"/>
            </a:endParaRPr>
          </a:p>
          <a:p>
            <a:pPr indent="0" lvl="0" marL="0" rtl="0" algn="l">
              <a:lnSpc>
                <a:spcPct val="100000"/>
              </a:lnSpc>
              <a:spcBef>
                <a:spcPts val="300"/>
              </a:spcBef>
              <a:spcAft>
                <a:spcPts val="0"/>
              </a:spcAft>
              <a:buClr>
                <a:schemeClr val="dk1"/>
              </a:buClr>
              <a:buSzPts val="1100"/>
              <a:buFont typeface="Arial"/>
              <a:buNone/>
            </a:pPr>
            <a:r>
              <a:rPr lang="en" sz="800">
                <a:solidFill>
                  <a:srgbClr val="475569"/>
                </a:solidFill>
                <a:latin typeface="Roboto"/>
                <a:ea typeface="Roboto"/>
                <a:cs typeface="Roboto"/>
                <a:sym typeface="Roboto"/>
              </a:rPr>
              <a:t>Not just inventory of services on EIS, but solutions employed across the agency, from all sources.</a:t>
            </a:r>
            <a:endParaRPr sz="800">
              <a:solidFill>
                <a:srgbClr val="475569"/>
              </a:solidFill>
              <a:latin typeface="Roboto"/>
              <a:ea typeface="Roboto"/>
              <a:cs typeface="Roboto"/>
              <a:sym typeface="Roboto"/>
            </a:endParaRPr>
          </a:p>
          <a:p>
            <a:pPr indent="0" lvl="0" marL="0" rtl="0" algn="l">
              <a:lnSpc>
                <a:spcPct val="100000"/>
              </a:lnSpc>
              <a:spcBef>
                <a:spcPts val="0"/>
              </a:spcBef>
              <a:spcAft>
                <a:spcPts val="0"/>
              </a:spcAft>
              <a:buClr>
                <a:schemeClr val="dk1"/>
              </a:buClr>
              <a:buSzPts val="1100"/>
              <a:buFont typeface="Arial"/>
              <a:buNone/>
            </a:pPr>
            <a:r>
              <a:rPr lang="en" sz="800">
                <a:solidFill>
                  <a:srgbClr val="475569"/>
                </a:solidFill>
                <a:latin typeface="Roboto"/>
                <a:ea typeface="Roboto"/>
                <a:cs typeface="Roboto"/>
                <a:sym typeface="Roboto"/>
              </a:rPr>
              <a:t>Modernize as a life-cycle activity, not waiting for transition.</a:t>
            </a:r>
            <a:endParaRPr sz="800">
              <a:solidFill>
                <a:schemeClr val="dk1"/>
              </a:solidFill>
              <a:latin typeface="Calibri"/>
              <a:ea typeface="Calibri"/>
              <a:cs typeface="Calibri"/>
              <a:sym typeface="Calibri"/>
            </a:endParaRPr>
          </a:p>
          <a:p>
            <a:pPr indent="0" lvl="0" marL="228600" rtl="0" algn="l">
              <a:lnSpc>
                <a:spcPct val="105833"/>
              </a:lnSpc>
              <a:spcBef>
                <a:spcPts val="0"/>
              </a:spcBef>
              <a:spcAft>
                <a:spcPts val="600"/>
              </a:spcAft>
              <a:buSzPts val="1100"/>
              <a:buNone/>
            </a:pPr>
            <a:r>
              <a:t/>
            </a:r>
            <a:endParaRPr>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6" name="Google Shape;276;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SzPts val="1100"/>
              <a:buNone/>
            </a:pPr>
            <a:r>
              <a:rPr b="1" lang="en" sz="1400">
                <a:solidFill>
                  <a:schemeClr val="dk1"/>
                </a:solidFill>
                <a:latin typeface="Calibri"/>
                <a:ea typeface="Calibri"/>
                <a:cs typeface="Calibri"/>
                <a:sym typeface="Calibri"/>
              </a:rPr>
              <a:t>Strategies for Future Transitions</a:t>
            </a:r>
            <a:endParaRPr b="1" sz="1400">
              <a:solidFill>
                <a:schemeClr val="dk1"/>
              </a:solidFill>
              <a:latin typeface="Calibri"/>
              <a:ea typeface="Calibri"/>
              <a:cs typeface="Calibri"/>
              <a:sym typeface="Calibri"/>
            </a:endParaRPr>
          </a:p>
          <a:p>
            <a:pPr indent="-228600" lvl="0" marL="228600" rtl="0" algn="l">
              <a:lnSpc>
                <a:spcPct val="105833"/>
              </a:lnSpc>
              <a:spcBef>
                <a:spcPts val="70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Conduct a comprehensive enterprise technical assessment to evaluate current modernization status, baseline existing network architectures, and establish a legacy replacement strategy that actively reduces technical debt before transition </a:t>
            </a:r>
            <a:endParaRPr>
              <a:solidFill>
                <a:schemeClr val="dk1"/>
              </a:solidFill>
              <a:latin typeface="Calibri"/>
              <a:ea typeface="Calibri"/>
              <a:cs typeface="Calibri"/>
              <a:sym typeface="Calibri"/>
            </a:endParaRPr>
          </a:p>
          <a:p>
            <a:pPr indent="-228600" lvl="0" marL="228600" rtl="0" algn="l">
              <a:lnSpc>
                <a:spcPct val="105833"/>
              </a:lnSpc>
              <a:spcBef>
                <a:spcPts val="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Establish integrated program &amp; project planning, schedules, and dedicated funding to ensure continuous executive management and operational oversight throughout the transition lifecycle .</a:t>
            </a:r>
            <a:endParaRPr>
              <a:solidFill>
                <a:schemeClr val="dk1"/>
              </a:solidFill>
              <a:latin typeface="Calibri"/>
              <a:ea typeface="Calibri"/>
              <a:cs typeface="Calibri"/>
              <a:sym typeface="Calibri"/>
            </a:endParaRPr>
          </a:p>
          <a:p>
            <a:pPr indent="-228600" lvl="0" marL="228600" rtl="0" algn="l">
              <a:lnSpc>
                <a:spcPct val="105833"/>
              </a:lnSpc>
              <a:spcBef>
                <a:spcPts val="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Align enterprise architecture with future target capabilities to guide phased migration waves, lab validation, risk mitigation, and legacy service retirement.</a:t>
            </a:r>
            <a:endParaRPr>
              <a:solidFill>
                <a:schemeClr val="dk1"/>
              </a:solidFill>
              <a:latin typeface="Calibri"/>
              <a:ea typeface="Calibri"/>
              <a:cs typeface="Calibri"/>
              <a:sym typeface="Calibri"/>
            </a:endParaRPr>
          </a:p>
          <a:p>
            <a:pPr indent="-228600" lvl="0" marL="228600" rtl="0" algn="l">
              <a:lnSpc>
                <a:spcPct val="105833"/>
              </a:lnSpc>
              <a:spcBef>
                <a:spcPts val="0"/>
              </a:spcBef>
              <a:spcAft>
                <a:spcPts val="600"/>
              </a:spcAft>
              <a:buClr>
                <a:schemeClr val="dk1"/>
              </a:buClr>
              <a:buSzPts val="1100"/>
              <a:buFont typeface="Noto Sans Symbols"/>
              <a:buChar char="●"/>
            </a:pPr>
            <a:r>
              <a:rPr lang="en">
                <a:solidFill>
                  <a:srgbClr val="222222"/>
                </a:solidFill>
                <a:latin typeface="Calibri"/>
                <a:ea typeface="Calibri"/>
                <a:cs typeface="Calibri"/>
                <a:sym typeface="Calibri"/>
              </a:rPr>
              <a:t>Optimize acquisition strategy and contracting vehicle selection to streamline service ordering, eliminating unnecessary legacy service moves in favor of direct transformation and modernization</a:t>
            </a:r>
            <a:r>
              <a:rPr lang="en">
                <a:solidFill>
                  <a:schemeClr val="dk1"/>
                </a:solidFill>
                <a:latin typeface="Calibri"/>
                <a:ea typeface="Calibri"/>
                <a:cs typeface="Calibri"/>
                <a:sym typeface="Calibri"/>
              </a:rPr>
              <a:t>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3" name="Google Shape;303;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5833"/>
              </a:lnSpc>
              <a:spcBef>
                <a:spcPts val="0"/>
              </a:spcBef>
              <a:spcAft>
                <a:spcPts val="0"/>
              </a:spcAft>
              <a:buSzPts val="1100"/>
              <a:buNone/>
            </a:pPr>
            <a:r>
              <a:rPr b="1" lang="en" sz="1400">
                <a:solidFill>
                  <a:schemeClr val="dk1"/>
                </a:solidFill>
                <a:latin typeface="Calibri"/>
                <a:ea typeface="Calibri"/>
                <a:cs typeface="Calibri"/>
                <a:sym typeface="Calibri"/>
              </a:rPr>
              <a:t>**This is a transitional slide between topics. Feel free to add a smooth segue leading into slide 9.</a:t>
            </a:r>
            <a:endParaRPr b="1" sz="1400">
              <a:solidFill>
                <a:schemeClr val="dk1"/>
              </a:solidFill>
              <a:latin typeface="Calibri"/>
              <a:ea typeface="Calibri"/>
              <a:cs typeface="Calibri"/>
              <a:sym typeface="Calibri"/>
            </a:endParaRPr>
          </a:p>
          <a:p>
            <a:pPr indent="0" lvl="0" marL="0" rtl="0" algn="l">
              <a:lnSpc>
                <a:spcPct val="105833"/>
              </a:lnSpc>
              <a:spcBef>
                <a:spcPts val="600"/>
              </a:spcBef>
              <a:spcAft>
                <a:spcPts val="600"/>
              </a:spcAft>
              <a:buSzPts val="1100"/>
              <a:buNone/>
            </a:pPr>
            <a:r>
              <a:rPr lang="en" sz="1400">
                <a:solidFill>
                  <a:schemeClr val="dk1"/>
                </a:solidFill>
              </a:rPr>
              <a:t>So far, we've discussed the strategic landscape, why transition matters now and the high-level prerequisites for success, Now, we're going to shift from the 'why' to the 'how.' This next section of the presentation is designed to be your practical guide for managing this process.</a:t>
            </a:r>
            <a:endParaRPr b="1" sz="1400">
              <a:solidFill>
                <a:schemeClr val="dk1"/>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7" name="Google Shape;317;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b="1" lang="en" sz="1400">
                <a:solidFill>
                  <a:schemeClr val="dk1"/>
                </a:solidFill>
                <a:latin typeface="Calibri"/>
                <a:ea typeface="Calibri"/>
                <a:cs typeface="Calibri"/>
                <a:sym typeface="Calibri"/>
              </a:rPr>
              <a:t>Governance and Staffing</a:t>
            </a:r>
            <a:endParaRPr b="1" sz="1400">
              <a:solidFill>
                <a:schemeClr val="dk1"/>
              </a:solidFill>
              <a:latin typeface="Calibri"/>
              <a:ea typeface="Calibri"/>
              <a:cs typeface="Calibri"/>
              <a:sym typeface="Calibri"/>
            </a:endParaRPr>
          </a:p>
          <a:p>
            <a:pPr indent="-228600" lvl="0" marL="228600" rtl="0" algn="l">
              <a:lnSpc>
                <a:spcPct val="105833"/>
              </a:lnSpc>
              <a:spcBef>
                <a:spcPts val="70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Assign one accountable program manager with decision authority.</a:t>
            </a:r>
            <a:endParaRPr>
              <a:solidFill>
                <a:schemeClr val="dk1"/>
              </a:solidFill>
              <a:latin typeface="Calibri"/>
              <a:ea typeface="Calibri"/>
              <a:cs typeface="Calibri"/>
              <a:sym typeface="Calibri"/>
            </a:endParaRPr>
          </a:p>
          <a:p>
            <a:pPr indent="-228600" lvl="0" marL="228600" rtl="0" algn="l">
              <a:lnSpc>
                <a:spcPct val="105833"/>
              </a:lnSpc>
              <a:spcBef>
                <a:spcPts val="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Provide dedicated funding and staff; transition cannot rest solely on the contracting office.</a:t>
            </a:r>
            <a:endParaRPr>
              <a:solidFill>
                <a:schemeClr val="dk1"/>
              </a:solidFill>
              <a:latin typeface="Calibri"/>
              <a:ea typeface="Calibri"/>
              <a:cs typeface="Calibri"/>
              <a:sym typeface="Calibri"/>
            </a:endParaRPr>
          </a:p>
          <a:p>
            <a:pPr indent="-228600" lvl="0" marL="228600" rtl="0" algn="l">
              <a:lnSpc>
                <a:spcPct val="105833"/>
              </a:lnSpc>
              <a:spcBef>
                <a:spcPts val="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Include acquisition, engineering, cybersecurity, finance, inventory, and operations stakeholders.</a:t>
            </a:r>
            <a:endParaRPr>
              <a:solidFill>
                <a:schemeClr val="dk1"/>
              </a:solidFill>
              <a:latin typeface="Calibri"/>
              <a:ea typeface="Calibri"/>
              <a:cs typeface="Calibri"/>
              <a:sym typeface="Calibri"/>
            </a:endParaRPr>
          </a:p>
          <a:p>
            <a:pPr indent="-228600" lvl="0" marL="228600" rtl="0" algn="l">
              <a:lnSpc>
                <a:spcPct val="105833"/>
              </a:lnSpc>
              <a:spcBef>
                <a:spcPts val="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Sustain agency–GSA–contractor coordination, progress metrics, and after-action reviews.</a:t>
            </a:r>
            <a:endParaRPr>
              <a:solidFill>
                <a:schemeClr val="dk1"/>
              </a:solidFill>
              <a:latin typeface="Calibri"/>
              <a:ea typeface="Calibri"/>
              <a:cs typeface="Calibri"/>
              <a:sym typeface="Calibri"/>
            </a:endParaRPr>
          </a:p>
          <a:p>
            <a:pPr indent="0" lvl="0" marL="228600" rtl="0" algn="l">
              <a:lnSpc>
                <a:spcPct val="105833"/>
              </a:lnSpc>
              <a:spcBef>
                <a:spcPts val="600"/>
              </a:spcBef>
              <a:spcAft>
                <a:spcPts val="0"/>
              </a:spcAft>
              <a:buSzPts val="1100"/>
              <a:buNone/>
            </a:pPr>
            <a:r>
              <a:t/>
            </a:r>
            <a:endParaRPr b="1" sz="1400">
              <a:solidFill>
                <a:schemeClr val="dk1"/>
              </a:solidFill>
              <a:latin typeface="Calibri"/>
              <a:ea typeface="Calibri"/>
              <a:cs typeface="Calibri"/>
              <a:sym typeface="Calibri"/>
            </a:endParaRPr>
          </a:p>
          <a:p>
            <a:pPr indent="0" lvl="0" marL="228600" rtl="0" algn="l">
              <a:lnSpc>
                <a:spcPct val="105833"/>
              </a:lnSpc>
              <a:spcBef>
                <a:spcPts val="600"/>
              </a:spcBef>
              <a:spcAft>
                <a:spcPts val="600"/>
              </a:spcAft>
              <a:buSzPts val="1100"/>
              <a:buNone/>
            </a:pPr>
            <a:r>
              <a:t/>
            </a:r>
            <a:endParaRPr b="1" sz="1400">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3" name="Google Shape;343;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b="1" lang="en" sz="1400">
                <a:solidFill>
                  <a:schemeClr val="dk1"/>
                </a:solidFill>
                <a:latin typeface="Calibri"/>
                <a:ea typeface="Calibri"/>
                <a:cs typeface="Calibri"/>
                <a:sym typeface="Calibri"/>
              </a:rPr>
              <a:t>Start with the Hard Things</a:t>
            </a:r>
            <a:endParaRPr b="1" sz="1400">
              <a:solidFill>
                <a:schemeClr val="dk1"/>
              </a:solidFill>
              <a:latin typeface="Calibri"/>
              <a:ea typeface="Calibri"/>
              <a:cs typeface="Calibri"/>
              <a:sym typeface="Calibri"/>
            </a:endParaRPr>
          </a:p>
          <a:p>
            <a:pPr indent="-228600" lvl="0" marL="228600" rtl="0" algn="l">
              <a:lnSpc>
                <a:spcPct val="105833"/>
              </a:lnSpc>
              <a:spcBef>
                <a:spcPts val="70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Identify unusual topologies, difficult locations, legacy dependencies, and uncertain service ownership early.</a:t>
            </a:r>
            <a:endParaRPr>
              <a:solidFill>
                <a:schemeClr val="dk1"/>
              </a:solidFill>
              <a:latin typeface="Calibri"/>
              <a:ea typeface="Calibri"/>
              <a:cs typeface="Calibri"/>
              <a:sym typeface="Calibri"/>
            </a:endParaRPr>
          </a:p>
          <a:p>
            <a:pPr indent="-228600" lvl="0" marL="228600" rtl="0" algn="l">
              <a:lnSpc>
                <a:spcPct val="105833"/>
              </a:lnSpc>
              <a:spcBef>
                <a:spcPts val="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Sequence migration by risk rather than the number of easy sites completed.</a:t>
            </a:r>
            <a:endParaRPr>
              <a:solidFill>
                <a:schemeClr val="dk1"/>
              </a:solidFill>
              <a:latin typeface="Calibri"/>
              <a:ea typeface="Calibri"/>
              <a:cs typeface="Calibri"/>
              <a:sym typeface="Calibri"/>
            </a:endParaRPr>
          </a:p>
          <a:p>
            <a:pPr indent="-228600" lvl="0" marL="228600" rtl="0" algn="l">
              <a:lnSpc>
                <a:spcPct val="105833"/>
              </a:lnSpc>
              <a:spcBef>
                <a:spcPts val="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Use pilots and engineering reviews to expose integration and service continuity problems.</a:t>
            </a:r>
            <a:endParaRPr>
              <a:solidFill>
                <a:schemeClr val="dk1"/>
              </a:solidFill>
              <a:latin typeface="Calibri"/>
              <a:ea typeface="Calibri"/>
              <a:cs typeface="Calibri"/>
              <a:sym typeface="Calibri"/>
            </a:endParaRPr>
          </a:p>
          <a:p>
            <a:pPr indent="-228600" lvl="0" marL="228600" rtl="0" algn="l">
              <a:lnSpc>
                <a:spcPct val="105833"/>
              </a:lnSpc>
              <a:spcBef>
                <a:spcPts val="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Reserve schedule margin and fallback arrangements for exceptions discovered during implementation.</a:t>
            </a:r>
            <a:endParaRPr>
              <a:solidFill>
                <a:schemeClr val="dk1"/>
              </a:solidFill>
              <a:latin typeface="Calibri"/>
              <a:ea typeface="Calibri"/>
              <a:cs typeface="Calibri"/>
              <a:sym typeface="Calibri"/>
            </a:endParaRPr>
          </a:p>
          <a:p>
            <a:pPr indent="0" lvl="0" marL="228600" rtl="0" algn="l">
              <a:lnSpc>
                <a:spcPct val="105833"/>
              </a:lnSpc>
              <a:spcBef>
                <a:spcPts val="600"/>
              </a:spcBef>
              <a:spcAft>
                <a:spcPts val="0"/>
              </a:spcAft>
              <a:buSzPts val="1100"/>
              <a:buNone/>
            </a:pPr>
            <a:r>
              <a:t/>
            </a:r>
            <a:endParaRPr b="1" sz="1400">
              <a:solidFill>
                <a:schemeClr val="dk1"/>
              </a:solidFill>
              <a:latin typeface="Calibri"/>
              <a:ea typeface="Calibri"/>
              <a:cs typeface="Calibri"/>
              <a:sym typeface="Calibri"/>
            </a:endParaRPr>
          </a:p>
          <a:p>
            <a:pPr indent="0" lvl="0" marL="228600" rtl="0" algn="l">
              <a:lnSpc>
                <a:spcPct val="105833"/>
              </a:lnSpc>
              <a:spcBef>
                <a:spcPts val="600"/>
              </a:spcBef>
              <a:spcAft>
                <a:spcPts val="600"/>
              </a:spcAft>
              <a:buSzPts val="1100"/>
              <a:buNone/>
            </a:pPr>
            <a:r>
              <a:t/>
            </a:r>
            <a:endParaRPr b="1" sz="14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7" name="Google Shape;377;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b="1" lang="en" sz="1400">
                <a:solidFill>
                  <a:schemeClr val="dk1"/>
                </a:solidFill>
                <a:latin typeface="Calibri"/>
                <a:ea typeface="Calibri"/>
                <a:cs typeface="Calibri"/>
                <a:sym typeface="Calibri"/>
              </a:rPr>
              <a:t>Acquisition Readiness</a:t>
            </a:r>
            <a:endParaRPr b="1" sz="1400">
              <a:solidFill>
                <a:schemeClr val="dk1"/>
              </a:solidFill>
              <a:latin typeface="Calibri"/>
              <a:ea typeface="Calibri"/>
              <a:cs typeface="Calibri"/>
              <a:sym typeface="Calibri"/>
            </a:endParaRPr>
          </a:p>
          <a:p>
            <a:pPr indent="-228600" lvl="0" marL="228600" rtl="0" algn="l">
              <a:lnSpc>
                <a:spcPct val="105833"/>
              </a:lnSpc>
              <a:spcBef>
                <a:spcPts val="70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Prepare an approved concept of operations or white paper and draft task order request or performance work statement.</a:t>
            </a:r>
            <a:endParaRPr>
              <a:solidFill>
                <a:schemeClr val="dk1"/>
              </a:solidFill>
              <a:latin typeface="Calibri"/>
              <a:ea typeface="Calibri"/>
              <a:cs typeface="Calibri"/>
              <a:sym typeface="Calibri"/>
            </a:endParaRPr>
          </a:p>
          <a:p>
            <a:pPr indent="-228600" lvl="0" marL="228600" rtl="0" algn="l">
              <a:lnSpc>
                <a:spcPct val="105833"/>
              </a:lnSpc>
              <a:spcBef>
                <a:spcPts val="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Document current and target architecture, service-level agreements, lifecycle plans, and security controls.</a:t>
            </a:r>
            <a:endParaRPr>
              <a:solidFill>
                <a:schemeClr val="dk1"/>
              </a:solidFill>
              <a:latin typeface="Calibri"/>
              <a:ea typeface="Calibri"/>
              <a:cs typeface="Calibri"/>
              <a:sym typeface="Calibri"/>
            </a:endParaRPr>
          </a:p>
          <a:p>
            <a:pPr indent="-228600" lvl="0" marL="228600" rtl="0" algn="l">
              <a:lnSpc>
                <a:spcPct val="105833"/>
              </a:lnSpc>
              <a:spcBef>
                <a:spcPts val="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Use benchmarking and market research to compare capabilities, support models, and transparent pricing.</a:t>
            </a:r>
            <a:endParaRPr>
              <a:solidFill>
                <a:schemeClr val="dk1"/>
              </a:solidFill>
              <a:latin typeface="Calibri"/>
              <a:ea typeface="Calibri"/>
              <a:cs typeface="Calibri"/>
              <a:sym typeface="Calibri"/>
            </a:endParaRPr>
          </a:p>
          <a:p>
            <a:pPr indent="-228600" lvl="0" marL="228600" rtl="0" algn="l">
              <a:lnSpc>
                <a:spcPct val="105833"/>
              </a:lnSpc>
              <a:spcBef>
                <a:spcPts val="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Evaluate total cost: service, implementation and transition, ongoing support, and internal agency resources.</a:t>
            </a:r>
            <a:endParaRPr b="1" sz="1400">
              <a:solidFill>
                <a:schemeClr val="dk1"/>
              </a:solidFill>
              <a:latin typeface="Calibri"/>
              <a:ea typeface="Calibri"/>
              <a:cs typeface="Calibri"/>
              <a:sym typeface="Calibri"/>
            </a:endParaRPr>
          </a:p>
          <a:p>
            <a:pPr indent="0" lvl="0" marL="228600" rtl="0" algn="l">
              <a:lnSpc>
                <a:spcPct val="105833"/>
              </a:lnSpc>
              <a:spcBef>
                <a:spcPts val="600"/>
              </a:spcBef>
              <a:spcAft>
                <a:spcPts val="600"/>
              </a:spcAft>
              <a:buSzPts val="1100"/>
              <a:buNone/>
            </a:pPr>
            <a:r>
              <a:t/>
            </a:r>
            <a:endParaRPr b="1" sz="140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3" name="Google Shape;403;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b="1" lang="en" sz="1400">
                <a:solidFill>
                  <a:schemeClr val="dk1"/>
                </a:solidFill>
                <a:latin typeface="Calibri"/>
                <a:ea typeface="Calibri"/>
                <a:cs typeface="Calibri"/>
                <a:sym typeface="Calibri"/>
              </a:rPr>
              <a:t>Modernization Is More Than Migration</a:t>
            </a:r>
            <a:endParaRPr b="1" sz="1400">
              <a:solidFill>
                <a:schemeClr val="dk1"/>
              </a:solidFill>
              <a:latin typeface="Calibri"/>
              <a:ea typeface="Calibri"/>
              <a:cs typeface="Calibri"/>
              <a:sym typeface="Calibri"/>
            </a:endParaRPr>
          </a:p>
          <a:p>
            <a:pPr indent="-228600" lvl="0" marL="228600" rtl="0" algn="l">
              <a:lnSpc>
                <a:spcPct val="105833"/>
              </a:lnSpc>
              <a:spcBef>
                <a:spcPts val="70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Avoid like-for-like replacement that preserves outdated architecture and its constraints.</a:t>
            </a:r>
            <a:endParaRPr>
              <a:solidFill>
                <a:schemeClr val="dk1"/>
              </a:solidFill>
              <a:latin typeface="Calibri"/>
              <a:ea typeface="Calibri"/>
              <a:cs typeface="Calibri"/>
              <a:sym typeface="Calibri"/>
            </a:endParaRPr>
          </a:p>
          <a:p>
            <a:pPr indent="-228600" lvl="0" marL="228600" rtl="0" algn="l">
              <a:lnSpc>
                <a:spcPct val="105833"/>
              </a:lnSpc>
              <a:spcBef>
                <a:spcPts val="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Define desired outcomes: resilience, lower latency, faster deployment, security, visibility, and cost predictability.</a:t>
            </a:r>
            <a:endParaRPr>
              <a:solidFill>
                <a:schemeClr val="dk1"/>
              </a:solidFill>
              <a:latin typeface="Calibri"/>
              <a:ea typeface="Calibri"/>
              <a:cs typeface="Calibri"/>
              <a:sym typeface="Calibri"/>
            </a:endParaRPr>
          </a:p>
          <a:p>
            <a:pPr indent="-228600" lvl="0" marL="228600" rtl="0" algn="l">
              <a:lnSpc>
                <a:spcPct val="105833"/>
              </a:lnSpc>
              <a:spcBef>
                <a:spcPts val="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Evaluate integrated terrestrial, wireless, satellite, and managed solutions against mission needs.</a:t>
            </a:r>
            <a:endParaRPr>
              <a:solidFill>
                <a:schemeClr val="dk1"/>
              </a:solidFill>
              <a:latin typeface="Calibri"/>
              <a:ea typeface="Calibri"/>
              <a:cs typeface="Calibri"/>
              <a:sym typeface="Calibri"/>
            </a:endParaRPr>
          </a:p>
          <a:p>
            <a:pPr indent="-228600" lvl="0" marL="228600" rtl="0" algn="l">
              <a:lnSpc>
                <a:spcPct val="105833"/>
              </a:lnSpc>
              <a:spcBef>
                <a:spcPts val="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Modernize in phases, applying pilot lessons before broader migration and legacy retirement.</a:t>
            </a:r>
            <a:endParaRPr>
              <a:solidFill>
                <a:schemeClr val="dk1"/>
              </a:solidFill>
              <a:latin typeface="Calibri"/>
              <a:ea typeface="Calibri"/>
              <a:cs typeface="Calibri"/>
              <a:sym typeface="Calibri"/>
            </a:endParaRPr>
          </a:p>
          <a:p>
            <a:pPr indent="0" lvl="0" marL="228600" rtl="0" algn="l">
              <a:lnSpc>
                <a:spcPct val="105833"/>
              </a:lnSpc>
              <a:spcBef>
                <a:spcPts val="600"/>
              </a:spcBef>
              <a:spcAft>
                <a:spcPts val="600"/>
              </a:spcAft>
              <a:buSzPts val="1100"/>
              <a:buNone/>
            </a:pPr>
            <a:r>
              <a:t/>
            </a:r>
            <a:endParaRPr b="1" sz="14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9" name="Google Shape;429;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b="1" lang="en" sz="1400">
                <a:solidFill>
                  <a:schemeClr val="dk1"/>
                </a:solidFill>
                <a:latin typeface="Calibri"/>
                <a:ea typeface="Calibri"/>
                <a:cs typeface="Calibri"/>
                <a:sym typeface="Calibri"/>
              </a:rPr>
              <a:t>Future-Ready Requirements</a:t>
            </a:r>
            <a:endParaRPr b="1" sz="1400">
              <a:solidFill>
                <a:schemeClr val="dk1"/>
              </a:solidFill>
              <a:latin typeface="Calibri"/>
              <a:ea typeface="Calibri"/>
              <a:cs typeface="Calibri"/>
              <a:sym typeface="Calibri"/>
            </a:endParaRPr>
          </a:p>
          <a:p>
            <a:pPr indent="-228600" lvl="0" marL="228600" rtl="0" algn="l">
              <a:lnSpc>
                <a:spcPct val="105833"/>
              </a:lnSpc>
              <a:spcBef>
                <a:spcPts val="70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Define technology-neutral capabilities, such as secure data transport, rather than fixed products or protocols.</a:t>
            </a:r>
            <a:endParaRPr>
              <a:solidFill>
                <a:schemeClr val="dk1"/>
              </a:solidFill>
              <a:latin typeface="Calibri"/>
              <a:ea typeface="Calibri"/>
              <a:cs typeface="Calibri"/>
              <a:sym typeface="Calibri"/>
            </a:endParaRPr>
          </a:p>
          <a:p>
            <a:pPr indent="-228600" lvl="0" marL="228600" rtl="0" algn="l">
              <a:lnSpc>
                <a:spcPct val="105833"/>
              </a:lnSpc>
              <a:spcBef>
                <a:spcPts val="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Set testable acceptance criteria for availability, latency, loss, jitter, failover, security, and visibility.</a:t>
            </a:r>
            <a:endParaRPr>
              <a:solidFill>
                <a:schemeClr val="dk1"/>
              </a:solidFill>
              <a:latin typeface="Calibri"/>
              <a:ea typeface="Calibri"/>
              <a:cs typeface="Calibri"/>
              <a:sym typeface="Calibri"/>
            </a:endParaRPr>
          </a:p>
          <a:p>
            <a:pPr indent="-228600" lvl="0" marL="228600" rtl="0" algn="l">
              <a:lnSpc>
                <a:spcPct val="105833"/>
              </a:lnSpc>
              <a:spcBef>
                <a:spcPts val="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Require open interfaces and integration with identity, monitoring, management, and telemetry systems.</a:t>
            </a:r>
            <a:endParaRPr>
              <a:solidFill>
                <a:schemeClr val="dk1"/>
              </a:solidFill>
              <a:latin typeface="Calibri"/>
              <a:ea typeface="Calibri"/>
              <a:cs typeface="Calibri"/>
              <a:sym typeface="Calibri"/>
            </a:endParaRPr>
          </a:p>
          <a:p>
            <a:pPr indent="-228600" lvl="0" marL="228600" rtl="0" algn="l">
              <a:lnSpc>
                <a:spcPct val="105833"/>
              </a:lnSpc>
              <a:spcBef>
                <a:spcPts val="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Use modular task orders and technology-refresh mechanisms to accommodate future capabilities.</a:t>
            </a:r>
            <a:endParaRPr>
              <a:solidFill>
                <a:schemeClr val="dk1"/>
              </a:solidFill>
              <a:latin typeface="Calibri"/>
              <a:ea typeface="Calibri"/>
              <a:cs typeface="Calibri"/>
              <a:sym typeface="Calibri"/>
            </a:endParaRPr>
          </a:p>
          <a:p>
            <a:pPr indent="0" lvl="0" marL="0" rtl="0" algn="l">
              <a:lnSpc>
                <a:spcPct val="105833"/>
              </a:lnSpc>
              <a:spcBef>
                <a:spcPts val="600"/>
              </a:spcBef>
              <a:spcAft>
                <a:spcPts val="600"/>
              </a:spcAft>
              <a:buSzPts val="1100"/>
              <a:buNone/>
            </a:pPr>
            <a:r>
              <a:t/>
            </a:r>
            <a:endParaRPr b="1" sz="14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5" name="Google Shape;455;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b="1" lang="en" sz="1400">
                <a:solidFill>
                  <a:schemeClr val="dk1"/>
                </a:solidFill>
                <a:latin typeface="Calibri"/>
                <a:ea typeface="Calibri"/>
                <a:cs typeface="Calibri"/>
                <a:sym typeface="Calibri"/>
              </a:rPr>
              <a:t>Emerging Technology Considerations</a:t>
            </a:r>
            <a:endParaRPr b="1" sz="1400">
              <a:solidFill>
                <a:schemeClr val="dk1"/>
              </a:solidFill>
              <a:latin typeface="Calibri"/>
              <a:ea typeface="Calibri"/>
              <a:cs typeface="Calibri"/>
              <a:sym typeface="Calibri"/>
            </a:endParaRPr>
          </a:p>
          <a:p>
            <a:pPr indent="-228600" lvl="0" marL="228600" rtl="0" algn="l">
              <a:lnSpc>
                <a:spcPct val="105833"/>
              </a:lnSpc>
              <a:spcBef>
                <a:spcPts val="70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Build Zero Trust, identity and device integration, telemetry, and testable security criteria into the design.</a:t>
            </a:r>
            <a:endParaRPr>
              <a:solidFill>
                <a:schemeClr val="dk1"/>
              </a:solidFill>
              <a:latin typeface="Calibri"/>
              <a:ea typeface="Calibri"/>
              <a:cs typeface="Calibri"/>
              <a:sym typeface="Calibri"/>
            </a:endParaRPr>
          </a:p>
          <a:p>
            <a:pPr indent="-228600" lvl="0" marL="228600" rtl="0" algn="l">
              <a:lnSpc>
                <a:spcPct val="105833"/>
              </a:lnSpc>
              <a:spcBef>
                <a:spcPts val="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Assess AI-enabled network management, post-quantum cryptography, 5G, and edge capabilities against mission needs.</a:t>
            </a:r>
            <a:endParaRPr>
              <a:solidFill>
                <a:schemeClr val="dk1"/>
              </a:solidFill>
              <a:latin typeface="Calibri"/>
              <a:ea typeface="Calibri"/>
              <a:cs typeface="Calibri"/>
              <a:sym typeface="Calibri"/>
            </a:endParaRPr>
          </a:p>
          <a:p>
            <a:pPr indent="-228600" lvl="0" marL="228600" rtl="0" algn="l">
              <a:lnSpc>
                <a:spcPct val="105833"/>
              </a:lnSpc>
              <a:spcBef>
                <a:spcPts val="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Consider SD-WAN and satellite–terrestrial integration for multiple paths, policy-based selection, and automated failover.</a:t>
            </a:r>
            <a:endParaRPr>
              <a:solidFill>
                <a:schemeClr val="dk1"/>
              </a:solidFill>
              <a:latin typeface="Calibri"/>
              <a:ea typeface="Calibri"/>
              <a:cs typeface="Calibri"/>
              <a:sym typeface="Calibri"/>
            </a:endParaRPr>
          </a:p>
          <a:p>
            <a:pPr indent="-228600" lvl="0" marL="228600" rtl="0" algn="l">
              <a:lnSpc>
                <a:spcPct val="105833"/>
              </a:lnSpc>
              <a:spcBef>
                <a:spcPts val="0"/>
              </a:spcBef>
              <a:spcAft>
                <a:spcPts val="600"/>
              </a:spcAft>
              <a:buClr>
                <a:schemeClr val="dk1"/>
              </a:buClr>
              <a:buSzPts val="1100"/>
              <a:buFont typeface="Noto Sans Symbols"/>
              <a:buChar char="●"/>
            </a:pPr>
            <a:r>
              <a:rPr lang="en">
                <a:solidFill>
                  <a:schemeClr val="dk1"/>
                </a:solidFill>
                <a:latin typeface="Calibri"/>
                <a:ea typeface="Calibri"/>
                <a:cs typeface="Calibri"/>
                <a:sym typeface="Calibri"/>
              </a:rPr>
              <a:t>Distinguish deployed commercial capabilities from roadmaps; validate readiness, interoperability, and supportability.</a:t>
            </a:r>
            <a:endParaRPr b="1" sz="14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1" name="Google Shape;481;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SzPts val="1100"/>
              <a:buNone/>
            </a:pPr>
            <a:r>
              <a:rPr b="1" lang="en" sz="1400">
                <a:solidFill>
                  <a:schemeClr val="dk1"/>
                </a:solidFill>
                <a:latin typeface="Calibri"/>
                <a:ea typeface="Calibri"/>
                <a:cs typeface="Calibri"/>
                <a:sym typeface="Calibri"/>
              </a:rPr>
              <a:t>Prioritize Modernization</a:t>
            </a:r>
            <a:endParaRPr b="1" sz="1400">
              <a:solidFill>
                <a:schemeClr val="dk1"/>
              </a:solidFill>
              <a:latin typeface="Calibri"/>
              <a:ea typeface="Calibri"/>
              <a:cs typeface="Calibri"/>
              <a:sym typeface="Calibri"/>
            </a:endParaRPr>
          </a:p>
          <a:p>
            <a:pPr indent="-228600" lvl="0" marL="228600" rtl="0" algn="l">
              <a:lnSpc>
                <a:spcPct val="105833"/>
              </a:lnSpc>
              <a:spcBef>
                <a:spcPts val="70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Use reconciled inventory and billing data to identify unnecessary services and modernization candidates.</a:t>
            </a:r>
            <a:endParaRPr>
              <a:solidFill>
                <a:schemeClr val="dk1"/>
              </a:solidFill>
              <a:latin typeface="Calibri"/>
              <a:ea typeface="Calibri"/>
              <a:cs typeface="Calibri"/>
              <a:sym typeface="Calibri"/>
            </a:endParaRPr>
          </a:p>
          <a:p>
            <a:pPr indent="-228600" lvl="0" marL="228600" rtl="0" algn="l">
              <a:lnSpc>
                <a:spcPct val="105833"/>
              </a:lnSpc>
              <a:spcBef>
                <a:spcPts val="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Flag legacy dependencies, including TDM, and obtain end-of-sale, end-of-support, and replacement information.</a:t>
            </a:r>
            <a:endParaRPr>
              <a:solidFill>
                <a:schemeClr val="dk1"/>
              </a:solidFill>
              <a:latin typeface="Calibri"/>
              <a:ea typeface="Calibri"/>
              <a:cs typeface="Calibri"/>
              <a:sym typeface="Calibri"/>
            </a:endParaRPr>
          </a:p>
          <a:p>
            <a:pPr indent="-228600" lvl="0" marL="228600" rtl="0" algn="l">
              <a:lnSpc>
                <a:spcPct val="105833"/>
              </a:lnSpc>
              <a:spcBef>
                <a:spcPts val="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Prioritize services by mission impact, technical risk, lifecycle status, and migration complexity.</a:t>
            </a:r>
            <a:endParaRPr>
              <a:solidFill>
                <a:schemeClr val="dk1"/>
              </a:solidFill>
              <a:latin typeface="Calibri"/>
              <a:ea typeface="Calibri"/>
              <a:cs typeface="Calibri"/>
              <a:sym typeface="Calibri"/>
            </a:endParaRPr>
          </a:p>
          <a:p>
            <a:pPr indent="-228600" lvl="0" marL="228600" rtl="0" algn="l">
              <a:lnSpc>
                <a:spcPct val="105833"/>
              </a:lnSpc>
              <a:spcBef>
                <a:spcPts val="0"/>
              </a:spcBef>
              <a:spcAft>
                <a:spcPts val="600"/>
              </a:spcAft>
              <a:buClr>
                <a:schemeClr val="dk1"/>
              </a:buClr>
              <a:buSzPts val="1100"/>
              <a:buFont typeface="Noto Sans Symbols"/>
              <a:buChar char="●"/>
            </a:pPr>
            <a:r>
              <a:rPr lang="en">
                <a:solidFill>
                  <a:schemeClr val="dk1"/>
                </a:solidFill>
                <a:latin typeface="Calibri"/>
                <a:ea typeface="Calibri"/>
                <a:cs typeface="Calibri"/>
                <a:sym typeface="Calibri"/>
              </a:rPr>
              <a:t>Track modernization progress, unresolved exceptions, and measured performance against target outcomes.</a:t>
            </a:r>
            <a:endParaRPr b="1" sz="14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9" name="Google Shape;509;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SzPts val="1100"/>
              <a:buNone/>
            </a:pPr>
            <a:r>
              <a:rPr b="1" lang="en" sz="1400">
                <a:solidFill>
                  <a:schemeClr val="dk1"/>
                </a:solidFill>
                <a:latin typeface="Calibri"/>
                <a:ea typeface="Calibri"/>
                <a:cs typeface="Calibri"/>
                <a:sym typeface="Calibri"/>
              </a:rPr>
              <a:t>How GSA Teams Can Help</a:t>
            </a:r>
            <a:endParaRPr b="1" sz="1400">
              <a:solidFill>
                <a:schemeClr val="dk1"/>
              </a:solidFill>
              <a:latin typeface="Calibri"/>
              <a:ea typeface="Calibri"/>
              <a:cs typeface="Calibri"/>
              <a:sym typeface="Calibri"/>
            </a:endParaRPr>
          </a:p>
          <a:p>
            <a:pPr indent="-228600" lvl="0" marL="228600" rtl="0" algn="l">
              <a:lnSpc>
                <a:spcPct val="105833"/>
              </a:lnSpc>
              <a:spcBef>
                <a:spcPts val="70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Engage GSA before finalizing requirements, selecting a vehicle, or locking the acquisition strategy.</a:t>
            </a:r>
            <a:endParaRPr>
              <a:solidFill>
                <a:schemeClr val="dk1"/>
              </a:solidFill>
              <a:latin typeface="Calibri"/>
              <a:ea typeface="Calibri"/>
              <a:cs typeface="Calibri"/>
              <a:sym typeface="Calibri"/>
            </a:endParaRPr>
          </a:p>
          <a:p>
            <a:pPr indent="-228600" lvl="0" marL="228600" rtl="0" algn="l">
              <a:lnSpc>
                <a:spcPct val="105833"/>
              </a:lnSpc>
              <a:spcBef>
                <a:spcPts val="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Use Solutions Broker engagement to discuss mission outcomes, alternatives, and requirement fit.</a:t>
            </a:r>
            <a:endParaRPr>
              <a:solidFill>
                <a:schemeClr val="dk1"/>
              </a:solidFill>
              <a:latin typeface="Calibri"/>
              <a:ea typeface="Calibri"/>
              <a:cs typeface="Calibri"/>
              <a:sym typeface="Calibri"/>
            </a:endParaRPr>
          </a:p>
          <a:p>
            <a:pPr indent="-228600" lvl="0" marL="228600" rtl="0" algn="l">
              <a:lnSpc>
                <a:spcPct val="105833"/>
              </a:lnSpc>
              <a:spcBef>
                <a:spcPts val="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Engage Solutions Development and Stakeholder Engagement in target-solution planning and agency–industry coordination.</a:t>
            </a:r>
            <a:endParaRPr>
              <a:solidFill>
                <a:schemeClr val="dk1"/>
              </a:solidFill>
              <a:latin typeface="Calibri"/>
              <a:ea typeface="Calibri"/>
              <a:cs typeface="Calibri"/>
              <a:sym typeface="Calibri"/>
            </a:endParaRPr>
          </a:p>
          <a:p>
            <a:pPr indent="-228600" lvl="0" marL="228600" rtl="0" algn="l">
              <a:lnSpc>
                <a:spcPct val="105833"/>
              </a:lnSpc>
              <a:spcBef>
                <a:spcPts val="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Use GSA visibility and self-service tools to support inventory, cost analysis, and operational oversight.</a:t>
            </a:r>
            <a:r>
              <a:rPr lang="en">
                <a:solidFill>
                  <a:srgbClr val="222222"/>
                </a:solidFill>
                <a:highlight>
                  <a:srgbClr val="FFFFFF"/>
                </a:highlight>
              </a:rPr>
              <a:t>- MRAS (engage SB to show the current market landscape)</a:t>
            </a:r>
            <a:endParaRPr>
              <a:solidFill>
                <a:srgbClr val="222222"/>
              </a:solidFill>
              <a:highlight>
                <a:srgbClr val="FFFFFF"/>
              </a:highlight>
            </a:endParaRPr>
          </a:p>
          <a:p>
            <a:pPr indent="-228600" lvl="0" marL="228600" rtl="0" algn="l">
              <a:lnSpc>
                <a:spcPct val="105833"/>
              </a:lnSpc>
              <a:spcBef>
                <a:spcPts val="600"/>
              </a:spcBef>
              <a:spcAft>
                <a:spcPts val="0"/>
              </a:spcAft>
              <a:buClr>
                <a:schemeClr val="dk1"/>
              </a:buClr>
              <a:buSzPts val="1100"/>
              <a:buFont typeface="Noto Sans Symbols"/>
              <a:buChar char="●"/>
            </a:pPr>
            <a:r>
              <a:rPr lang="en">
                <a:solidFill>
                  <a:srgbClr val="222222"/>
                </a:solidFill>
                <a:highlight>
                  <a:srgbClr val="FFFFFF"/>
                </a:highlight>
              </a:rPr>
              <a:t>  - Agency Pricer (cost estimate)</a:t>
            </a:r>
            <a:endParaRPr>
              <a:solidFill>
                <a:srgbClr val="222222"/>
              </a:solidFill>
              <a:highlight>
                <a:srgbClr val="FFFFFF"/>
              </a:highlight>
            </a:endParaRPr>
          </a:p>
          <a:p>
            <a:pPr indent="-228600" lvl="0" marL="228600" rtl="0" algn="l">
              <a:lnSpc>
                <a:spcPct val="105833"/>
              </a:lnSpc>
              <a:spcBef>
                <a:spcPts val="600"/>
              </a:spcBef>
              <a:spcAft>
                <a:spcPts val="0"/>
              </a:spcAft>
              <a:buClr>
                <a:schemeClr val="dk1"/>
              </a:buClr>
              <a:buSzPts val="1100"/>
              <a:buFont typeface="Noto Sans Symbols"/>
              <a:buChar char="●"/>
            </a:pPr>
            <a:r>
              <a:rPr lang="en">
                <a:solidFill>
                  <a:srgbClr val="222222"/>
                </a:solidFill>
                <a:highlight>
                  <a:srgbClr val="FFFFFF"/>
                </a:highlight>
              </a:rPr>
              <a:t>  - Solicitation Assistance Tool (SAT) and Solutions Development SME</a:t>
            </a:r>
            <a:endParaRPr>
              <a:solidFill>
                <a:srgbClr val="222222"/>
              </a:solidFill>
              <a:highlight>
                <a:srgbClr val="FFFFFF"/>
              </a:highlight>
            </a:endParaRPr>
          </a:p>
          <a:p>
            <a:pPr indent="-228600" lvl="0" marL="228600" rtl="0" algn="l">
              <a:lnSpc>
                <a:spcPct val="105833"/>
              </a:lnSpc>
              <a:spcBef>
                <a:spcPts val="600"/>
              </a:spcBef>
              <a:spcAft>
                <a:spcPts val="0"/>
              </a:spcAft>
              <a:buClr>
                <a:schemeClr val="dk1"/>
              </a:buClr>
              <a:buSzPts val="1100"/>
              <a:buFont typeface="Noto Sans Symbols"/>
              <a:buChar char="●"/>
            </a:pPr>
            <a:r>
              <a:rPr lang="en">
                <a:solidFill>
                  <a:srgbClr val="222222"/>
                </a:solidFill>
                <a:highlight>
                  <a:srgbClr val="FFFFFF"/>
                </a:highlight>
              </a:rPr>
              <a:t>  - Scope Review via Agency Pricer</a:t>
            </a:r>
            <a:endParaRPr>
              <a:solidFill>
                <a:srgbClr val="222222"/>
              </a:solidFill>
              <a:highlight>
                <a:srgbClr val="FFFFFF"/>
              </a:highlight>
            </a:endParaRPr>
          </a:p>
          <a:p>
            <a:pPr indent="-228600" lvl="0" marL="228600" rtl="0" algn="l">
              <a:lnSpc>
                <a:spcPct val="105833"/>
              </a:lnSpc>
              <a:spcBef>
                <a:spcPts val="600"/>
              </a:spcBef>
              <a:spcAft>
                <a:spcPts val="0"/>
              </a:spcAft>
              <a:buClr>
                <a:schemeClr val="dk1"/>
              </a:buClr>
              <a:buSzPts val="1100"/>
              <a:buFont typeface="Noto Sans Symbols"/>
              <a:buChar char="●"/>
            </a:pPr>
            <a:r>
              <a:rPr lang="en">
                <a:solidFill>
                  <a:srgbClr val="222222"/>
                </a:solidFill>
                <a:highlight>
                  <a:srgbClr val="FFFFFF"/>
                </a:highlight>
              </a:rPr>
              <a:t>  - Conexus (for visibility into their service inventory)</a:t>
            </a:r>
            <a:endParaRPr>
              <a:solidFill>
                <a:srgbClr val="222222"/>
              </a:solidFill>
              <a:highlight>
                <a:srgbClr val="FFFFFF"/>
              </a:highlight>
            </a:endParaRPr>
          </a:p>
          <a:p>
            <a:pPr indent="-228600" lvl="0" marL="228600" rtl="0" algn="l">
              <a:lnSpc>
                <a:spcPct val="105833"/>
              </a:lnSpc>
              <a:spcBef>
                <a:spcPts val="600"/>
              </a:spcBef>
              <a:spcAft>
                <a:spcPts val="600"/>
              </a:spcAft>
              <a:buClr>
                <a:schemeClr val="dk1"/>
              </a:buClr>
              <a:buSzPts val="1100"/>
              <a:buFont typeface="Noto Sans Symbols"/>
              <a:buChar char="●"/>
            </a:pPr>
            <a:r>
              <a:rPr lang="en">
                <a:solidFill>
                  <a:srgbClr val="222222"/>
                </a:solidFill>
                <a:highlight>
                  <a:srgbClr val="FFFFFF"/>
                </a:highlight>
              </a:rPr>
              <a:t>  - Modernization Use Cases</a:t>
            </a:r>
            <a:r>
              <a:rPr lang="en">
                <a:solidFill>
                  <a:schemeClr val="dk1"/>
                </a:solidFill>
              </a:rPr>
              <a:t> </a:t>
            </a:r>
            <a:endParaRPr>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6" name="Google Shape;536;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b="1" lang="en" sz="1400">
                <a:solidFill>
                  <a:schemeClr val="dk1"/>
                </a:solidFill>
                <a:latin typeface="Calibri"/>
                <a:ea typeface="Calibri"/>
                <a:cs typeface="Calibri"/>
                <a:sym typeface="Calibri"/>
              </a:rPr>
              <a:t>Agency Readiness Checklist</a:t>
            </a:r>
            <a:endParaRPr b="1" sz="1400">
              <a:solidFill>
                <a:schemeClr val="dk1"/>
              </a:solidFill>
              <a:latin typeface="Calibri"/>
              <a:ea typeface="Calibri"/>
              <a:cs typeface="Calibri"/>
              <a:sym typeface="Calibri"/>
            </a:endParaRPr>
          </a:p>
          <a:p>
            <a:pPr indent="-228600" lvl="0" marL="228600" rtl="0" algn="l">
              <a:lnSpc>
                <a:spcPct val="105833"/>
              </a:lnSpc>
              <a:spcBef>
                <a:spcPts val="70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Assign a transition program manager, inventory owner, cross-functional team, and resources.</a:t>
            </a:r>
            <a:endParaRPr>
              <a:solidFill>
                <a:schemeClr val="dk1"/>
              </a:solidFill>
              <a:latin typeface="Calibri"/>
              <a:ea typeface="Calibri"/>
              <a:cs typeface="Calibri"/>
              <a:sym typeface="Calibri"/>
            </a:endParaRPr>
          </a:p>
          <a:p>
            <a:pPr indent="-228600" lvl="0" marL="228600" rtl="0" algn="l">
              <a:lnSpc>
                <a:spcPct val="105833"/>
              </a:lnSpc>
              <a:spcBef>
                <a:spcPts val="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Reconcile inventory and billing; document dependencies and disconnect unneeded services.</a:t>
            </a:r>
            <a:endParaRPr>
              <a:solidFill>
                <a:schemeClr val="dk1"/>
              </a:solidFill>
              <a:latin typeface="Calibri"/>
              <a:ea typeface="Calibri"/>
              <a:cs typeface="Calibri"/>
              <a:sym typeface="Calibri"/>
            </a:endParaRPr>
          </a:p>
          <a:p>
            <a:pPr indent="-228600" lvl="0" marL="228600" rtl="0" algn="l">
              <a:lnSpc>
                <a:spcPct val="105833"/>
              </a:lnSpc>
              <a:spcBef>
                <a:spcPts val="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Define the target architecture, security requirements, acquisition artifacts, and measurable acceptance criteria.</a:t>
            </a:r>
            <a:endParaRPr>
              <a:solidFill>
                <a:schemeClr val="dk1"/>
              </a:solidFill>
              <a:latin typeface="Calibri"/>
              <a:ea typeface="Calibri"/>
              <a:cs typeface="Calibri"/>
              <a:sym typeface="Calibri"/>
            </a:endParaRPr>
          </a:p>
          <a:p>
            <a:pPr indent="-228600" lvl="0" marL="228600" rtl="0" algn="l">
              <a:lnSpc>
                <a:spcPct val="105833"/>
              </a:lnSpc>
              <a:spcBef>
                <a:spcPts val="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Engage GSA and industry; prepare risk-based waves, pilots, rollback plans, and schedule contingency.</a:t>
            </a:r>
            <a:endParaRPr>
              <a:solidFill>
                <a:schemeClr val="dk1"/>
              </a:solidFill>
              <a:latin typeface="Calibri"/>
              <a:ea typeface="Calibri"/>
              <a:cs typeface="Calibri"/>
              <a:sym typeface="Calibri"/>
            </a:endParaRPr>
          </a:p>
          <a:p>
            <a:pPr indent="0" lvl="0" marL="0" rtl="0" algn="l">
              <a:lnSpc>
                <a:spcPct val="105833"/>
              </a:lnSpc>
              <a:spcBef>
                <a:spcPts val="600"/>
              </a:spcBef>
              <a:spcAft>
                <a:spcPts val="600"/>
              </a:spcAft>
              <a:buSzPts val="1100"/>
              <a:buNone/>
            </a:pPr>
            <a:r>
              <a:t/>
            </a:r>
            <a:endParaRPr b="1" sz="140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3" name="Google Shape;573;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SzPts val="1100"/>
              <a:buNone/>
            </a:pPr>
            <a:r>
              <a:rPr b="1" lang="en" sz="1400">
                <a:solidFill>
                  <a:schemeClr val="dk1"/>
                </a:solidFill>
                <a:latin typeface="Calibri"/>
                <a:ea typeface="Calibri"/>
                <a:cs typeface="Calibri"/>
                <a:sym typeface="Calibri"/>
              </a:rPr>
              <a:t>Key Takeaways</a:t>
            </a:r>
            <a:endParaRPr b="1" sz="1400">
              <a:solidFill>
                <a:schemeClr val="dk1"/>
              </a:solidFill>
              <a:latin typeface="Calibri"/>
              <a:ea typeface="Calibri"/>
              <a:cs typeface="Calibri"/>
              <a:sym typeface="Calibri"/>
            </a:endParaRPr>
          </a:p>
          <a:p>
            <a:pPr indent="-228600" lvl="0" marL="228600" rtl="0" algn="l">
              <a:lnSpc>
                <a:spcPct val="105833"/>
              </a:lnSpc>
              <a:spcBef>
                <a:spcPts val="70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Start now: agency readiness can advance while the successor vehicle is being shaped.</a:t>
            </a:r>
            <a:endParaRPr>
              <a:solidFill>
                <a:schemeClr val="dk1"/>
              </a:solidFill>
              <a:latin typeface="Calibri"/>
              <a:ea typeface="Calibri"/>
              <a:cs typeface="Calibri"/>
              <a:sym typeface="Calibri"/>
            </a:endParaRPr>
          </a:p>
          <a:p>
            <a:pPr indent="-228600" lvl="0" marL="228600" rtl="0" algn="l">
              <a:lnSpc>
                <a:spcPct val="105833"/>
              </a:lnSpc>
              <a:spcBef>
                <a:spcPts val="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Know what you have and assign clear ownership, funding, and staff.</a:t>
            </a:r>
            <a:endParaRPr>
              <a:solidFill>
                <a:schemeClr val="dk1"/>
              </a:solidFill>
              <a:latin typeface="Calibri"/>
              <a:ea typeface="Calibri"/>
              <a:cs typeface="Calibri"/>
              <a:sym typeface="Calibri"/>
            </a:endParaRPr>
          </a:p>
          <a:p>
            <a:pPr indent="-228600" lvl="0" marL="228600" rtl="0" algn="l">
              <a:lnSpc>
                <a:spcPct val="105833"/>
              </a:lnSpc>
              <a:spcBef>
                <a:spcPts val="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Combine migration with modernization using outcome-based, technology-neutral requirements.</a:t>
            </a:r>
            <a:endParaRPr>
              <a:solidFill>
                <a:schemeClr val="dk1"/>
              </a:solidFill>
              <a:latin typeface="Calibri"/>
              <a:ea typeface="Calibri"/>
              <a:cs typeface="Calibri"/>
              <a:sym typeface="Calibri"/>
            </a:endParaRPr>
          </a:p>
          <a:p>
            <a:pPr indent="-228600" lvl="0" marL="228600" rtl="0" algn="l">
              <a:lnSpc>
                <a:spcPct val="105833"/>
              </a:lnSpc>
              <a:spcBef>
                <a:spcPts val="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Address hard cases early; pilot, measure, phase migration, and maintain agency–GSA–industry collaboration.</a:t>
            </a:r>
            <a:endParaRPr b="1" sz="1400">
              <a:solidFill>
                <a:schemeClr val="dk1"/>
              </a:solidFill>
              <a:latin typeface="Calibri"/>
              <a:ea typeface="Calibri"/>
              <a:cs typeface="Calibri"/>
              <a:sym typeface="Calibri"/>
            </a:endParaRPr>
          </a:p>
          <a:p>
            <a:pPr indent="0" lvl="0" marL="0" rtl="0" algn="l">
              <a:lnSpc>
                <a:spcPct val="105833"/>
              </a:lnSpc>
              <a:spcBef>
                <a:spcPts val="600"/>
              </a:spcBef>
              <a:spcAft>
                <a:spcPts val="600"/>
              </a:spcAft>
              <a:buSzPts val="1100"/>
              <a:buNone/>
            </a:pPr>
            <a:r>
              <a:t/>
            </a:r>
            <a:endParaRPr b="1" sz="1400">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0" name="Google Shape;610;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b="1" lang="en" sz="1400">
                <a:solidFill>
                  <a:schemeClr val="dk1"/>
                </a:solidFill>
                <a:latin typeface="Calibri"/>
                <a:ea typeface="Calibri"/>
                <a:cs typeface="Calibri"/>
                <a:sym typeface="Calibri"/>
              </a:rPr>
              <a:t>Discussion Questions </a:t>
            </a:r>
            <a:r>
              <a:rPr b="1" i="1" lang="en" sz="1000">
                <a:solidFill>
                  <a:schemeClr val="dk1"/>
                </a:solidFill>
                <a:latin typeface="Calibri"/>
                <a:ea typeface="Calibri"/>
                <a:cs typeface="Calibri"/>
                <a:sym typeface="Calibri"/>
              </a:rPr>
              <a:t>(Suggested Prompts)</a:t>
            </a:r>
            <a:endParaRPr b="1" i="1" sz="1000">
              <a:solidFill>
                <a:schemeClr val="dk1"/>
              </a:solidFill>
              <a:latin typeface="Calibri"/>
              <a:ea typeface="Calibri"/>
              <a:cs typeface="Calibri"/>
              <a:sym typeface="Calibri"/>
            </a:endParaRPr>
          </a:p>
          <a:p>
            <a:pPr indent="-228600" lvl="0" marL="228600" rtl="0" algn="l">
              <a:lnSpc>
                <a:spcPct val="105833"/>
              </a:lnSpc>
              <a:spcBef>
                <a:spcPts val="70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Where do our inventory, operational records, and invoices disagree?</a:t>
            </a:r>
            <a:endParaRPr>
              <a:solidFill>
                <a:schemeClr val="dk1"/>
              </a:solidFill>
              <a:latin typeface="Calibri"/>
              <a:ea typeface="Calibri"/>
              <a:cs typeface="Calibri"/>
              <a:sym typeface="Calibri"/>
            </a:endParaRPr>
          </a:p>
          <a:p>
            <a:pPr indent="-228600" lvl="0" marL="228600" rtl="0" algn="l">
              <a:lnSpc>
                <a:spcPct val="105833"/>
              </a:lnSpc>
              <a:spcBef>
                <a:spcPts val="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Which sites, services, or dependencies pose the greatest transition risk?</a:t>
            </a:r>
            <a:endParaRPr>
              <a:solidFill>
                <a:schemeClr val="dk1"/>
              </a:solidFill>
              <a:latin typeface="Calibri"/>
              <a:ea typeface="Calibri"/>
              <a:cs typeface="Calibri"/>
              <a:sym typeface="Calibri"/>
            </a:endParaRPr>
          </a:p>
          <a:p>
            <a:pPr indent="-228600" lvl="0" marL="228600" rtl="0" algn="l">
              <a:lnSpc>
                <a:spcPct val="105833"/>
              </a:lnSpc>
              <a:spcBef>
                <a:spcPts val="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What mission outcomes should improve beyond replacing current services?</a:t>
            </a:r>
            <a:endParaRPr>
              <a:solidFill>
                <a:schemeClr val="dk1"/>
              </a:solidFill>
              <a:latin typeface="Calibri"/>
              <a:ea typeface="Calibri"/>
              <a:cs typeface="Calibri"/>
              <a:sym typeface="Calibri"/>
            </a:endParaRPr>
          </a:p>
          <a:p>
            <a:pPr indent="-228600" lvl="0" marL="228600" rtl="0" algn="l">
              <a:lnSpc>
                <a:spcPct val="105833"/>
              </a:lnSpc>
              <a:spcBef>
                <a:spcPts val="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What staffing, funding, acceptance criteria, and contingencies must be established now?</a:t>
            </a:r>
            <a:endParaRPr>
              <a:solidFill>
                <a:schemeClr val="dk1"/>
              </a:solidFill>
              <a:latin typeface="Calibri"/>
              <a:ea typeface="Calibri"/>
              <a:cs typeface="Calibri"/>
              <a:sym typeface="Calibri"/>
            </a:endParaRPr>
          </a:p>
          <a:p>
            <a:pPr indent="0" lvl="0" marL="0" rtl="0" algn="l">
              <a:lnSpc>
                <a:spcPct val="105833"/>
              </a:lnSpc>
              <a:spcBef>
                <a:spcPts val="600"/>
              </a:spcBef>
              <a:spcAft>
                <a:spcPts val="600"/>
              </a:spcAft>
              <a:buSzPts val="1100"/>
              <a:buNone/>
            </a:pPr>
            <a:r>
              <a:t/>
            </a:r>
            <a:endParaRPr b="1" sz="1400">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7" name="Google Shape;637;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228600" rtl="0" algn="l">
              <a:lnSpc>
                <a:spcPct val="105833"/>
              </a:lnSpc>
              <a:spcBef>
                <a:spcPts val="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Begin a transition-readiness review with agency acquisition, technical, cybersecurity, and operations leads.</a:t>
            </a:r>
            <a:endParaRPr>
              <a:solidFill>
                <a:schemeClr val="dk1"/>
              </a:solidFill>
              <a:latin typeface="Calibri"/>
              <a:ea typeface="Calibri"/>
              <a:cs typeface="Calibri"/>
              <a:sym typeface="Calibri"/>
            </a:endParaRPr>
          </a:p>
          <a:p>
            <a:pPr indent="-228600" lvl="0" marL="228600" rtl="0" algn="l">
              <a:lnSpc>
                <a:spcPct val="105833"/>
              </a:lnSpc>
              <a:spcBef>
                <a:spcPts val="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Bring inventory gaps, difficult dependencies, target outcomes, and acquisition artifacts to an early GSA discussion.</a:t>
            </a:r>
            <a:endParaRPr>
              <a:solidFill>
                <a:schemeClr val="dk1"/>
              </a:solidFill>
              <a:latin typeface="Calibri"/>
              <a:ea typeface="Calibri"/>
              <a:cs typeface="Calibri"/>
              <a:sym typeface="Calibri"/>
            </a:endParaRPr>
          </a:p>
          <a:p>
            <a:pPr indent="-228600" lvl="0" marL="228600" rtl="0" algn="l">
              <a:lnSpc>
                <a:spcPct val="105833"/>
              </a:lnSpc>
              <a:spcBef>
                <a:spcPts val="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Share requirement priorities and transition lessons through GSA stakeholder engagement and follow-on feedback channels.</a:t>
            </a:r>
            <a:endParaRPr>
              <a:solidFill>
                <a:schemeClr val="dk1"/>
              </a:solidFill>
              <a:latin typeface="Calibri"/>
              <a:ea typeface="Calibri"/>
              <a:cs typeface="Calibri"/>
              <a:sym typeface="Calibri"/>
            </a:endParaRPr>
          </a:p>
          <a:p>
            <a:pPr indent="-228600" lvl="0" marL="228600" rtl="0" algn="l">
              <a:lnSpc>
                <a:spcPct val="105833"/>
              </a:lnSpc>
              <a:spcBef>
                <a:spcPts val="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Request vendor deployment evidence, lifecycle dates, replacement paths, pricing, and support information.</a:t>
            </a:r>
            <a:endParaRPr>
              <a:solidFill>
                <a:schemeClr val="dk1"/>
              </a:solidFill>
              <a:latin typeface="Calibri"/>
              <a:ea typeface="Calibri"/>
              <a:cs typeface="Calibri"/>
              <a:sym typeface="Calibri"/>
            </a:endParaRPr>
          </a:p>
          <a:p>
            <a:pPr indent="0" lvl="0" marL="0" rtl="0" algn="l">
              <a:lnSpc>
                <a:spcPct val="105833"/>
              </a:lnSpc>
              <a:spcBef>
                <a:spcPts val="600"/>
              </a:spcBef>
              <a:spcAft>
                <a:spcPts val="600"/>
              </a:spcAft>
              <a:buSzPts val="1100"/>
              <a:buNone/>
            </a:pPr>
            <a:r>
              <a:t/>
            </a:r>
            <a:endParaRPr>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4" name="Google Shape;664;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a:t>Primary First Step: Contact your Solutions Broker. They are your dedicated guide to help you access these resources and develop your acquisition strategy.</a:t>
            </a:r>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Clr>
                <a:schemeClr val="dk1"/>
              </a:buClr>
              <a:buSzPts val="1100"/>
              <a:buFont typeface="Arial"/>
              <a:buNone/>
            </a:pPr>
            <a:r>
              <a:rPr lang="en"/>
              <a:t>• For Future Strategy: Email the EIS Follow-on Team at eisfollowon@gsa.gov with questions and feedback about the next generation of telecommunications contracts.</a:t>
            </a:r>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Clr>
                <a:schemeClr val="dk1"/>
              </a:buClr>
              <a:buSzPts val="1100"/>
              <a:buFont typeface="Arial"/>
              <a:buNone/>
            </a:pPr>
            <a:r>
              <a:rPr lang="en"/>
              <a:t>Use these GSA resources, available now, to begin your planning and inventory work:</a:t>
            </a:r>
            <a:endParaRPr/>
          </a:p>
          <a:p>
            <a:pPr indent="0" lvl="0" marL="0" rtl="0" algn="l">
              <a:lnSpc>
                <a:spcPct val="100000"/>
              </a:lnSpc>
              <a:spcBef>
                <a:spcPts val="0"/>
              </a:spcBef>
              <a:spcAft>
                <a:spcPts val="0"/>
              </a:spcAft>
              <a:buClr>
                <a:schemeClr val="dk1"/>
              </a:buClr>
              <a:buSzPts val="1100"/>
              <a:buFont typeface="Arial"/>
              <a:buNone/>
            </a:pPr>
            <a:r>
              <a:rPr lang="en"/>
              <a:t>	GSA Use Cases, Market Research As a Service (MRAS), other Self-Service Tools (Leverage the Agency Pricer for cost estimates and Conexus for inventory visibility).</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6" name="Google Shape;686;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SzPts val="1100"/>
              <a:buNone/>
            </a:pPr>
            <a:r>
              <a:rPr lang="en"/>
              <a:t>Open for Questions</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h6416f2230510a72c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6" name="Google Shape;696;h6416f2230510a72c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2.png"/><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 Id="rId4"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5"/>
          <p:cNvSpPr/>
          <p:nvPr/>
        </p:nvSpPr>
        <p:spPr>
          <a:xfrm>
            <a:off x="-18150" y="-34575"/>
            <a:ext cx="9162300" cy="5178000"/>
          </a:xfrm>
          <a:prstGeom prst="rect">
            <a:avLst/>
          </a:prstGeom>
          <a:solidFill>
            <a:srgbClr val="99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25"/>
          <p:cNvSpPr/>
          <p:nvPr/>
        </p:nvSpPr>
        <p:spPr>
          <a:xfrm>
            <a:off x="-18150" y="1020350"/>
            <a:ext cx="3227100" cy="4131600"/>
          </a:xfrm>
          <a:prstGeom prst="rtTriangle">
            <a:avLst/>
          </a:prstGeom>
          <a:solidFill>
            <a:schemeClr val="lt1"/>
          </a:soli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25"/>
          <p:cNvSpPr/>
          <p:nvPr/>
        </p:nvSpPr>
        <p:spPr>
          <a:xfrm rot="5400000">
            <a:off x="-637950" y="581925"/>
            <a:ext cx="5186400" cy="3946800"/>
          </a:xfrm>
          <a:prstGeom prst="rtTriangle">
            <a:avLst/>
          </a:prstGeom>
          <a:solidFill>
            <a:srgbClr val="F76120"/>
          </a:soli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25"/>
          <p:cNvSpPr txBox="1"/>
          <p:nvPr>
            <p:ph type="ctrTitle"/>
          </p:nvPr>
        </p:nvSpPr>
        <p:spPr>
          <a:xfrm>
            <a:off x="2551602" y="1529025"/>
            <a:ext cx="6280800" cy="2052600"/>
          </a:xfrm>
          <a:prstGeom prst="rect">
            <a:avLst/>
          </a:prstGeom>
          <a:noFill/>
          <a:ln>
            <a:noFill/>
          </a:ln>
        </p:spPr>
        <p:txBody>
          <a:bodyPr anchorCtr="0" anchor="t" bIns="91425" lIns="91425" spcFirstLastPara="1" rIns="91425" wrap="square" tIns="91425">
            <a:normAutofit/>
          </a:bodyPr>
          <a:lstStyle>
            <a:lvl1pPr lvl="0" algn="r">
              <a:lnSpc>
                <a:spcPct val="100000"/>
              </a:lnSpc>
              <a:spcBef>
                <a:spcPts val="0"/>
              </a:spcBef>
              <a:spcAft>
                <a:spcPts val="0"/>
              </a:spcAft>
              <a:buClr>
                <a:schemeClr val="lt1"/>
              </a:buClr>
              <a:buSzPts val="5200"/>
              <a:buNone/>
              <a:defRPr sz="5200">
                <a:solidFill>
                  <a:schemeClr val="lt1"/>
                </a:solidFill>
              </a:defRPr>
            </a:lvl1pPr>
            <a:lvl2pPr lvl="1" algn="r">
              <a:lnSpc>
                <a:spcPct val="100000"/>
              </a:lnSpc>
              <a:spcBef>
                <a:spcPts val="0"/>
              </a:spcBef>
              <a:spcAft>
                <a:spcPts val="0"/>
              </a:spcAft>
              <a:buClr>
                <a:schemeClr val="lt1"/>
              </a:buClr>
              <a:buSzPts val="5200"/>
              <a:buNone/>
              <a:defRPr sz="5200">
                <a:solidFill>
                  <a:schemeClr val="lt1"/>
                </a:solidFill>
              </a:defRPr>
            </a:lvl2pPr>
            <a:lvl3pPr lvl="2" algn="r">
              <a:lnSpc>
                <a:spcPct val="100000"/>
              </a:lnSpc>
              <a:spcBef>
                <a:spcPts val="0"/>
              </a:spcBef>
              <a:spcAft>
                <a:spcPts val="0"/>
              </a:spcAft>
              <a:buClr>
                <a:schemeClr val="lt1"/>
              </a:buClr>
              <a:buSzPts val="5200"/>
              <a:buNone/>
              <a:defRPr sz="5200">
                <a:solidFill>
                  <a:schemeClr val="lt1"/>
                </a:solidFill>
              </a:defRPr>
            </a:lvl3pPr>
            <a:lvl4pPr lvl="3" algn="r">
              <a:lnSpc>
                <a:spcPct val="100000"/>
              </a:lnSpc>
              <a:spcBef>
                <a:spcPts val="0"/>
              </a:spcBef>
              <a:spcAft>
                <a:spcPts val="0"/>
              </a:spcAft>
              <a:buClr>
                <a:schemeClr val="lt1"/>
              </a:buClr>
              <a:buSzPts val="5200"/>
              <a:buNone/>
              <a:defRPr sz="5200">
                <a:solidFill>
                  <a:schemeClr val="lt1"/>
                </a:solidFill>
              </a:defRPr>
            </a:lvl4pPr>
            <a:lvl5pPr lvl="4" algn="r">
              <a:lnSpc>
                <a:spcPct val="100000"/>
              </a:lnSpc>
              <a:spcBef>
                <a:spcPts val="0"/>
              </a:spcBef>
              <a:spcAft>
                <a:spcPts val="0"/>
              </a:spcAft>
              <a:buClr>
                <a:schemeClr val="lt1"/>
              </a:buClr>
              <a:buSzPts val="5200"/>
              <a:buNone/>
              <a:defRPr sz="5200">
                <a:solidFill>
                  <a:schemeClr val="lt1"/>
                </a:solidFill>
              </a:defRPr>
            </a:lvl5pPr>
            <a:lvl6pPr lvl="5" algn="r">
              <a:lnSpc>
                <a:spcPct val="100000"/>
              </a:lnSpc>
              <a:spcBef>
                <a:spcPts val="0"/>
              </a:spcBef>
              <a:spcAft>
                <a:spcPts val="0"/>
              </a:spcAft>
              <a:buClr>
                <a:schemeClr val="lt1"/>
              </a:buClr>
              <a:buSzPts val="5200"/>
              <a:buNone/>
              <a:defRPr sz="5200">
                <a:solidFill>
                  <a:schemeClr val="lt1"/>
                </a:solidFill>
              </a:defRPr>
            </a:lvl6pPr>
            <a:lvl7pPr lvl="6" algn="r">
              <a:lnSpc>
                <a:spcPct val="100000"/>
              </a:lnSpc>
              <a:spcBef>
                <a:spcPts val="0"/>
              </a:spcBef>
              <a:spcAft>
                <a:spcPts val="0"/>
              </a:spcAft>
              <a:buClr>
                <a:schemeClr val="lt1"/>
              </a:buClr>
              <a:buSzPts val="5200"/>
              <a:buNone/>
              <a:defRPr sz="5200">
                <a:solidFill>
                  <a:schemeClr val="lt1"/>
                </a:solidFill>
              </a:defRPr>
            </a:lvl7pPr>
            <a:lvl8pPr lvl="7" algn="r">
              <a:lnSpc>
                <a:spcPct val="100000"/>
              </a:lnSpc>
              <a:spcBef>
                <a:spcPts val="0"/>
              </a:spcBef>
              <a:spcAft>
                <a:spcPts val="0"/>
              </a:spcAft>
              <a:buClr>
                <a:schemeClr val="lt1"/>
              </a:buClr>
              <a:buSzPts val="5200"/>
              <a:buNone/>
              <a:defRPr sz="5200">
                <a:solidFill>
                  <a:schemeClr val="lt1"/>
                </a:solidFill>
              </a:defRPr>
            </a:lvl8pPr>
            <a:lvl9pPr lvl="8" algn="r">
              <a:lnSpc>
                <a:spcPct val="100000"/>
              </a:lnSpc>
              <a:spcBef>
                <a:spcPts val="0"/>
              </a:spcBef>
              <a:spcAft>
                <a:spcPts val="0"/>
              </a:spcAft>
              <a:buClr>
                <a:schemeClr val="lt1"/>
              </a:buClr>
              <a:buSzPts val="5200"/>
              <a:buNone/>
              <a:defRPr sz="5200">
                <a:solidFill>
                  <a:schemeClr val="lt1"/>
                </a:solidFill>
              </a:defRPr>
            </a:lvl9pPr>
          </a:lstStyle>
          <a:p/>
        </p:txBody>
      </p:sp>
      <p:sp>
        <p:nvSpPr>
          <p:cNvPr id="14" name="Google Shape;14;p25"/>
          <p:cNvSpPr txBox="1"/>
          <p:nvPr>
            <p:ph idx="1" type="subTitle"/>
          </p:nvPr>
        </p:nvSpPr>
        <p:spPr>
          <a:xfrm>
            <a:off x="3208950" y="3618575"/>
            <a:ext cx="5623500" cy="792600"/>
          </a:xfrm>
          <a:prstGeom prst="rect">
            <a:avLst/>
          </a:prstGeom>
          <a:noFill/>
          <a:ln>
            <a:noFill/>
          </a:ln>
        </p:spPr>
        <p:txBody>
          <a:bodyPr anchorCtr="0" anchor="t" bIns="91425" lIns="91425" spcFirstLastPara="1" rIns="91425" wrap="square" tIns="91425">
            <a:normAutofit/>
          </a:bodyPr>
          <a:lstStyle>
            <a:lvl1pPr lvl="0" algn="r">
              <a:lnSpc>
                <a:spcPct val="100000"/>
              </a:lnSpc>
              <a:spcBef>
                <a:spcPts val="0"/>
              </a:spcBef>
              <a:spcAft>
                <a:spcPts val="0"/>
              </a:spcAft>
              <a:buClr>
                <a:schemeClr val="lt1"/>
              </a:buClr>
              <a:buSzPts val="2800"/>
              <a:buNone/>
              <a:defRPr sz="2800">
                <a:solidFill>
                  <a:schemeClr val="lt1"/>
                </a:solidFill>
              </a:defRPr>
            </a:lvl1pPr>
            <a:lvl2pPr lvl="1" algn="r">
              <a:lnSpc>
                <a:spcPct val="100000"/>
              </a:lnSpc>
              <a:spcBef>
                <a:spcPts val="0"/>
              </a:spcBef>
              <a:spcAft>
                <a:spcPts val="0"/>
              </a:spcAft>
              <a:buClr>
                <a:schemeClr val="lt1"/>
              </a:buClr>
              <a:buSzPts val="2800"/>
              <a:buNone/>
              <a:defRPr sz="2800">
                <a:solidFill>
                  <a:schemeClr val="lt1"/>
                </a:solidFill>
              </a:defRPr>
            </a:lvl2pPr>
            <a:lvl3pPr lvl="2" algn="r">
              <a:lnSpc>
                <a:spcPct val="100000"/>
              </a:lnSpc>
              <a:spcBef>
                <a:spcPts val="0"/>
              </a:spcBef>
              <a:spcAft>
                <a:spcPts val="0"/>
              </a:spcAft>
              <a:buClr>
                <a:schemeClr val="lt1"/>
              </a:buClr>
              <a:buSzPts val="2800"/>
              <a:buNone/>
              <a:defRPr sz="2800">
                <a:solidFill>
                  <a:schemeClr val="lt1"/>
                </a:solidFill>
              </a:defRPr>
            </a:lvl3pPr>
            <a:lvl4pPr lvl="3" algn="r">
              <a:lnSpc>
                <a:spcPct val="100000"/>
              </a:lnSpc>
              <a:spcBef>
                <a:spcPts val="0"/>
              </a:spcBef>
              <a:spcAft>
                <a:spcPts val="0"/>
              </a:spcAft>
              <a:buClr>
                <a:schemeClr val="lt1"/>
              </a:buClr>
              <a:buSzPts val="2800"/>
              <a:buNone/>
              <a:defRPr sz="2800">
                <a:solidFill>
                  <a:schemeClr val="lt1"/>
                </a:solidFill>
              </a:defRPr>
            </a:lvl4pPr>
            <a:lvl5pPr lvl="4" algn="r">
              <a:lnSpc>
                <a:spcPct val="100000"/>
              </a:lnSpc>
              <a:spcBef>
                <a:spcPts val="0"/>
              </a:spcBef>
              <a:spcAft>
                <a:spcPts val="0"/>
              </a:spcAft>
              <a:buClr>
                <a:schemeClr val="lt1"/>
              </a:buClr>
              <a:buSzPts val="2800"/>
              <a:buNone/>
              <a:defRPr sz="2800">
                <a:solidFill>
                  <a:schemeClr val="lt1"/>
                </a:solidFill>
              </a:defRPr>
            </a:lvl5pPr>
            <a:lvl6pPr lvl="5" algn="r">
              <a:lnSpc>
                <a:spcPct val="100000"/>
              </a:lnSpc>
              <a:spcBef>
                <a:spcPts val="0"/>
              </a:spcBef>
              <a:spcAft>
                <a:spcPts val="0"/>
              </a:spcAft>
              <a:buClr>
                <a:schemeClr val="lt1"/>
              </a:buClr>
              <a:buSzPts val="2800"/>
              <a:buNone/>
              <a:defRPr sz="2800">
                <a:solidFill>
                  <a:schemeClr val="lt1"/>
                </a:solidFill>
              </a:defRPr>
            </a:lvl6pPr>
            <a:lvl7pPr lvl="6" algn="r">
              <a:lnSpc>
                <a:spcPct val="100000"/>
              </a:lnSpc>
              <a:spcBef>
                <a:spcPts val="0"/>
              </a:spcBef>
              <a:spcAft>
                <a:spcPts val="0"/>
              </a:spcAft>
              <a:buClr>
                <a:schemeClr val="lt1"/>
              </a:buClr>
              <a:buSzPts val="2800"/>
              <a:buNone/>
              <a:defRPr sz="2800">
                <a:solidFill>
                  <a:schemeClr val="lt1"/>
                </a:solidFill>
              </a:defRPr>
            </a:lvl7pPr>
            <a:lvl8pPr lvl="7" algn="r">
              <a:lnSpc>
                <a:spcPct val="100000"/>
              </a:lnSpc>
              <a:spcBef>
                <a:spcPts val="0"/>
              </a:spcBef>
              <a:spcAft>
                <a:spcPts val="0"/>
              </a:spcAft>
              <a:buClr>
                <a:schemeClr val="lt1"/>
              </a:buClr>
              <a:buSzPts val="2800"/>
              <a:buNone/>
              <a:defRPr sz="2800">
                <a:solidFill>
                  <a:schemeClr val="lt1"/>
                </a:solidFill>
              </a:defRPr>
            </a:lvl8pPr>
            <a:lvl9pPr lvl="8" algn="r">
              <a:lnSpc>
                <a:spcPct val="100000"/>
              </a:lnSpc>
              <a:spcBef>
                <a:spcPts val="0"/>
              </a:spcBef>
              <a:spcAft>
                <a:spcPts val="0"/>
              </a:spcAft>
              <a:buClr>
                <a:schemeClr val="lt1"/>
              </a:buClr>
              <a:buSzPts val="2800"/>
              <a:buNone/>
              <a:defRPr sz="2800">
                <a:solidFill>
                  <a:schemeClr val="lt1"/>
                </a:solidFill>
              </a:defRPr>
            </a:lvl9pPr>
          </a:lstStyle>
          <a:p/>
        </p:txBody>
      </p:sp>
      <p:grpSp>
        <p:nvGrpSpPr>
          <p:cNvPr id="15" name="Google Shape;15;p25"/>
          <p:cNvGrpSpPr/>
          <p:nvPr/>
        </p:nvGrpSpPr>
        <p:grpSpPr>
          <a:xfrm>
            <a:off x="-16650" y="-37134"/>
            <a:ext cx="9160500" cy="1036500"/>
            <a:chOff x="-16650" y="-37134"/>
            <a:chExt cx="9160500" cy="1036500"/>
          </a:xfrm>
        </p:grpSpPr>
        <p:sp>
          <p:nvSpPr>
            <p:cNvPr id="16" name="Google Shape;16;p25"/>
            <p:cNvSpPr/>
            <p:nvPr/>
          </p:nvSpPr>
          <p:spPr>
            <a:xfrm>
              <a:off x="-16650" y="-37134"/>
              <a:ext cx="9160500" cy="10365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7" name="Google Shape;17;p25" title="GSA Star Mark 250 2026 Logo STARMARK SIGNATURE_300dpi.png"/>
            <p:cNvPicPr preferRelativeResize="0"/>
            <p:nvPr/>
          </p:nvPicPr>
          <p:blipFill rotWithShape="1">
            <a:blip r:embed="rId2">
              <a:alphaModFix/>
            </a:blip>
            <a:srcRect b="0" l="29478" r="0" t="0"/>
            <a:stretch/>
          </p:blipFill>
          <p:spPr>
            <a:xfrm>
              <a:off x="1067874" y="174191"/>
              <a:ext cx="1483725" cy="613825"/>
            </a:xfrm>
            <a:prstGeom prst="rect">
              <a:avLst/>
            </a:prstGeom>
            <a:noFill/>
            <a:ln>
              <a:noFill/>
            </a:ln>
          </p:spPr>
        </p:pic>
        <p:pic>
          <p:nvPicPr>
            <p:cNvPr id="18" name="Google Shape;18;p25" title="gsa-seal.png"/>
            <p:cNvPicPr preferRelativeResize="0"/>
            <p:nvPr/>
          </p:nvPicPr>
          <p:blipFill rotWithShape="1">
            <a:blip r:embed="rId3">
              <a:alphaModFix/>
            </a:blip>
            <a:srcRect b="0" l="0" r="0" t="0"/>
            <a:stretch/>
          </p:blipFill>
          <p:spPr>
            <a:xfrm>
              <a:off x="480150" y="207516"/>
              <a:ext cx="548700" cy="548722"/>
            </a:xfrm>
            <a:prstGeom prst="rect">
              <a:avLst/>
            </a:prstGeom>
            <a:noFill/>
            <a:ln>
              <a:noFill/>
            </a:ln>
          </p:spPr>
        </p:pic>
      </p:grpSp>
      <p:sp>
        <p:nvSpPr>
          <p:cNvPr id="19" name="Google Shape;19;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peakers">
  <p:cSld name="TITLE_ONLY_1">
    <p:spTree>
      <p:nvGrpSpPr>
        <p:cNvPr id="20" name="Shape 20"/>
        <p:cNvGrpSpPr/>
        <p:nvPr/>
      </p:nvGrpSpPr>
      <p:grpSpPr>
        <a:xfrm>
          <a:off x="0" y="0"/>
          <a:ext cx="0" cy="0"/>
          <a:chOff x="0" y="0"/>
          <a:chExt cx="0" cy="0"/>
        </a:xfrm>
      </p:grpSpPr>
      <p:pic>
        <p:nvPicPr>
          <p:cNvPr id="21" name="Google Shape;21;p26" title="FY27 ATRW-5-FAST 26 April Header &amp; Signature 600x155.png"/>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2" name="Google Shape;22;p26"/>
          <p:cNvSpPr txBox="1"/>
          <p:nvPr>
            <p:ph idx="12" type="sldNum"/>
          </p:nvPr>
        </p:nvSpPr>
        <p:spPr>
          <a:xfrm>
            <a:off x="8462933"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grpSp>
        <p:nvGrpSpPr>
          <p:cNvPr id="23" name="Google Shape;23;p26"/>
          <p:cNvGrpSpPr/>
          <p:nvPr/>
        </p:nvGrpSpPr>
        <p:grpSpPr>
          <a:xfrm>
            <a:off x="1659020" y="1227167"/>
            <a:ext cx="2120768" cy="2120768"/>
            <a:chOff x="3059125" y="889175"/>
            <a:chExt cx="2743200" cy="2743200"/>
          </a:xfrm>
        </p:grpSpPr>
        <p:sp>
          <p:nvSpPr>
            <p:cNvPr id="24" name="Google Shape;24;p26"/>
            <p:cNvSpPr/>
            <p:nvPr/>
          </p:nvSpPr>
          <p:spPr>
            <a:xfrm>
              <a:off x="3059125" y="889175"/>
              <a:ext cx="2743200" cy="2743200"/>
            </a:xfrm>
            <a:prstGeom prst="rect">
              <a:avLst/>
            </a:prstGeom>
            <a:solidFill>
              <a:srgbClr val="E69138"/>
            </a:solidFill>
            <a:ln>
              <a:noFill/>
            </a:ln>
          </p:spPr>
          <p:txBody>
            <a:bodyPr anchorCtr="0" anchor="ctr" bIns="70675" lIns="70675" spcFirstLastPara="1" rIns="70675" wrap="square" tIns="70675">
              <a:noAutofit/>
            </a:bodyPr>
            <a:lstStyle/>
            <a:p>
              <a:pPr indent="0" lvl="0" marL="0" marR="0" rtl="0" algn="ctr">
                <a:lnSpc>
                  <a:spcPct val="100000"/>
                </a:lnSpc>
                <a:spcBef>
                  <a:spcPts val="0"/>
                </a:spcBef>
                <a:spcAft>
                  <a:spcPts val="0"/>
                </a:spcAft>
                <a:buClr>
                  <a:srgbClr val="000000"/>
                </a:buClr>
                <a:buSzPts val="1082"/>
                <a:buFont typeface="Arial"/>
                <a:buNone/>
              </a:pPr>
              <a:r>
                <a:t/>
              </a:r>
              <a:endParaRPr b="0" i="0" sz="1082" u="none" cap="none" strike="noStrike">
                <a:solidFill>
                  <a:srgbClr val="000000"/>
                </a:solidFill>
                <a:latin typeface="Arial"/>
                <a:ea typeface="Arial"/>
                <a:cs typeface="Arial"/>
                <a:sym typeface="Arial"/>
              </a:endParaRPr>
            </a:p>
          </p:txBody>
        </p:sp>
        <p:sp>
          <p:nvSpPr>
            <p:cNvPr id="25" name="Google Shape;25;p26"/>
            <p:cNvSpPr/>
            <p:nvPr/>
          </p:nvSpPr>
          <p:spPr>
            <a:xfrm>
              <a:off x="3140125" y="992375"/>
              <a:ext cx="2581200" cy="2536800"/>
            </a:xfrm>
            <a:prstGeom prst="rect">
              <a:avLst/>
            </a:prstGeom>
            <a:solidFill>
              <a:srgbClr val="B7B7B7"/>
            </a:solidFill>
            <a:ln>
              <a:noFill/>
            </a:ln>
          </p:spPr>
          <p:txBody>
            <a:bodyPr anchorCtr="0" anchor="ctr" bIns="70675" lIns="70675" spcFirstLastPara="1" rIns="70675" wrap="square" tIns="70675">
              <a:noAutofit/>
            </a:bodyPr>
            <a:lstStyle/>
            <a:p>
              <a:pPr indent="0" lvl="0" marL="0" marR="0" rtl="0" algn="ctr">
                <a:lnSpc>
                  <a:spcPct val="100000"/>
                </a:lnSpc>
                <a:spcBef>
                  <a:spcPts val="0"/>
                </a:spcBef>
                <a:spcAft>
                  <a:spcPts val="0"/>
                </a:spcAft>
                <a:buClr>
                  <a:srgbClr val="000000"/>
                </a:buClr>
                <a:buSzPts val="1082"/>
                <a:buFont typeface="Arial"/>
                <a:buNone/>
              </a:pPr>
              <a:r>
                <a:t/>
              </a:r>
              <a:endParaRPr b="0" i="0" sz="1082" u="none" cap="none" strike="noStrike">
                <a:solidFill>
                  <a:srgbClr val="000000"/>
                </a:solidFill>
                <a:latin typeface="Arial"/>
                <a:ea typeface="Arial"/>
                <a:cs typeface="Arial"/>
                <a:sym typeface="Arial"/>
              </a:endParaRPr>
            </a:p>
          </p:txBody>
        </p:sp>
      </p:grpSp>
      <p:grpSp>
        <p:nvGrpSpPr>
          <p:cNvPr id="26" name="Google Shape;26;p26"/>
          <p:cNvGrpSpPr/>
          <p:nvPr/>
        </p:nvGrpSpPr>
        <p:grpSpPr>
          <a:xfrm>
            <a:off x="5364232" y="1227167"/>
            <a:ext cx="2120768" cy="2120768"/>
            <a:chOff x="3059125" y="889175"/>
            <a:chExt cx="2743200" cy="2743200"/>
          </a:xfrm>
        </p:grpSpPr>
        <p:sp>
          <p:nvSpPr>
            <p:cNvPr id="27" name="Google Shape;27;p26"/>
            <p:cNvSpPr/>
            <p:nvPr/>
          </p:nvSpPr>
          <p:spPr>
            <a:xfrm>
              <a:off x="3059125" y="889175"/>
              <a:ext cx="2743200" cy="2743200"/>
            </a:xfrm>
            <a:prstGeom prst="rect">
              <a:avLst/>
            </a:prstGeom>
            <a:solidFill>
              <a:srgbClr val="E69138"/>
            </a:solidFill>
            <a:ln>
              <a:noFill/>
            </a:ln>
          </p:spPr>
          <p:txBody>
            <a:bodyPr anchorCtr="0" anchor="ctr" bIns="70675" lIns="70675" spcFirstLastPara="1" rIns="70675" wrap="square" tIns="70675">
              <a:noAutofit/>
            </a:bodyPr>
            <a:lstStyle/>
            <a:p>
              <a:pPr indent="0" lvl="0" marL="0" marR="0" rtl="0" algn="ctr">
                <a:lnSpc>
                  <a:spcPct val="100000"/>
                </a:lnSpc>
                <a:spcBef>
                  <a:spcPts val="0"/>
                </a:spcBef>
                <a:spcAft>
                  <a:spcPts val="0"/>
                </a:spcAft>
                <a:buClr>
                  <a:srgbClr val="000000"/>
                </a:buClr>
                <a:buSzPts val="1082"/>
                <a:buFont typeface="Arial"/>
                <a:buNone/>
              </a:pPr>
              <a:r>
                <a:t/>
              </a:r>
              <a:endParaRPr b="0" i="0" sz="1082" u="none" cap="none" strike="noStrike">
                <a:solidFill>
                  <a:srgbClr val="000000"/>
                </a:solidFill>
                <a:latin typeface="Arial"/>
                <a:ea typeface="Arial"/>
                <a:cs typeface="Arial"/>
                <a:sym typeface="Arial"/>
              </a:endParaRPr>
            </a:p>
          </p:txBody>
        </p:sp>
        <p:sp>
          <p:nvSpPr>
            <p:cNvPr id="28" name="Google Shape;28;p26"/>
            <p:cNvSpPr/>
            <p:nvPr/>
          </p:nvSpPr>
          <p:spPr>
            <a:xfrm>
              <a:off x="3140125" y="992375"/>
              <a:ext cx="2581200" cy="2536800"/>
            </a:xfrm>
            <a:prstGeom prst="rect">
              <a:avLst/>
            </a:prstGeom>
            <a:solidFill>
              <a:srgbClr val="B7B7B7"/>
            </a:solidFill>
            <a:ln>
              <a:noFill/>
            </a:ln>
          </p:spPr>
          <p:txBody>
            <a:bodyPr anchorCtr="0" anchor="ctr" bIns="70675" lIns="70675" spcFirstLastPara="1" rIns="70675" wrap="square" tIns="70675">
              <a:noAutofit/>
            </a:bodyPr>
            <a:lstStyle/>
            <a:p>
              <a:pPr indent="0" lvl="0" marL="0" marR="0" rtl="0" algn="ctr">
                <a:lnSpc>
                  <a:spcPct val="100000"/>
                </a:lnSpc>
                <a:spcBef>
                  <a:spcPts val="0"/>
                </a:spcBef>
                <a:spcAft>
                  <a:spcPts val="0"/>
                </a:spcAft>
                <a:buClr>
                  <a:srgbClr val="000000"/>
                </a:buClr>
                <a:buSzPts val="1082"/>
                <a:buFont typeface="Arial"/>
                <a:buNone/>
              </a:pPr>
              <a:r>
                <a:t/>
              </a:r>
              <a:endParaRPr b="0" i="0" sz="1082" u="none" cap="none" strike="noStrike">
                <a:solidFill>
                  <a:srgbClr val="000000"/>
                </a:solidFill>
                <a:latin typeface="Arial"/>
                <a:ea typeface="Arial"/>
                <a:cs typeface="Arial"/>
                <a:sym typeface="Arial"/>
              </a:endParaRPr>
            </a:p>
          </p:txBody>
        </p:sp>
      </p:grpSp>
      <p:grpSp>
        <p:nvGrpSpPr>
          <p:cNvPr id="29" name="Google Shape;29;p26"/>
          <p:cNvGrpSpPr/>
          <p:nvPr/>
        </p:nvGrpSpPr>
        <p:grpSpPr>
          <a:xfrm>
            <a:off x="-16650" y="-37134"/>
            <a:ext cx="9160500" cy="1036500"/>
            <a:chOff x="-16650" y="-37134"/>
            <a:chExt cx="9160500" cy="1036500"/>
          </a:xfrm>
        </p:grpSpPr>
        <p:sp>
          <p:nvSpPr>
            <p:cNvPr id="30" name="Google Shape;30;p26"/>
            <p:cNvSpPr/>
            <p:nvPr/>
          </p:nvSpPr>
          <p:spPr>
            <a:xfrm>
              <a:off x="-16650" y="-37134"/>
              <a:ext cx="9160500" cy="10365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1" name="Google Shape;31;p26" title="GSA Star Mark 250 2026 Logo STARMARK SIGNATURE_300dpi.png"/>
            <p:cNvPicPr preferRelativeResize="0"/>
            <p:nvPr/>
          </p:nvPicPr>
          <p:blipFill rotWithShape="1">
            <a:blip r:embed="rId3">
              <a:alphaModFix/>
            </a:blip>
            <a:srcRect b="0" l="29478" r="0" t="0"/>
            <a:stretch/>
          </p:blipFill>
          <p:spPr>
            <a:xfrm>
              <a:off x="1067874" y="174191"/>
              <a:ext cx="1483725" cy="613825"/>
            </a:xfrm>
            <a:prstGeom prst="rect">
              <a:avLst/>
            </a:prstGeom>
            <a:noFill/>
            <a:ln>
              <a:noFill/>
            </a:ln>
          </p:spPr>
        </p:pic>
        <p:pic>
          <p:nvPicPr>
            <p:cNvPr id="32" name="Google Shape;32;p26" title="gsa-seal.png"/>
            <p:cNvPicPr preferRelativeResize="0"/>
            <p:nvPr/>
          </p:nvPicPr>
          <p:blipFill rotWithShape="1">
            <a:blip r:embed="rId4">
              <a:alphaModFix/>
            </a:blip>
            <a:srcRect b="0" l="0" r="0" t="0"/>
            <a:stretch/>
          </p:blipFill>
          <p:spPr>
            <a:xfrm>
              <a:off x="480150" y="207516"/>
              <a:ext cx="548700" cy="548722"/>
            </a:xfrm>
            <a:prstGeom prst="rect">
              <a:avLst/>
            </a:prstGeom>
            <a:noFill/>
            <a:ln>
              <a:noFill/>
            </a:ln>
          </p:spPr>
        </p:pic>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h729dd3a90f893371_21_0)">
  <p:cSld name="Title and body (h729dd3a90f893371_21_0)">
    <p:spTree>
      <p:nvGrpSpPr>
        <p:cNvPr id="33" name="Shape 33"/>
        <p:cNvGrpSpPr/>
        <p:nvPr/>
      </p:nvGrpSpPr>
      <p:grpSpPr>
        <a:xfrm>
          <a:off x="0" y="0"/>
          <a:ext cx="0" cy="0"/>
          <a:chOff x="0" y="0"/>
          <a:chExt cx="0" cy="0"/>
        </a:xfrm>
      </p:grpSpPr>
      <p:sp>
        <p:nvSpPr>
          <p:cNvPr id="34" name="Google Shape;34;p27"/>
          <p:cNvSpPr txBox="1"/>
          <p:nvPr>
            <p:ph type="title"/>
          </p:nvPr>
        </p:nvSpPr>
        <p:spPr>
          <a:xfrm>
            <a:off x="311700" y="390050"/>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5" name="Google Shape;35;p27"/>
          <p:cNvSpPr txBox="1"/>
          <p:nvPr>
            <p:ph idx="1" type="body"/>
          </p:nvPr>
        </p:nvSpPr>
        <p:spPr>
          <a:xfrm>
            <a:off x="311700" y="1097500"/>
            <a:ext cx="8520600" cy="35658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36" name="Google Shape;36;p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h729dd3a90f893371_32_0)">
  <p:cSld name="Title and body (h729dd3a90f893371_32_0)">
    <p:spTree>
      <p:nvGrpSpPr>
        <p:cNvPr id="37" name="Shape 37"/>
        <p:cNvGrpSpPr/>
        <p:nvPr/>
      </p:nvGrpSpPr>
      <p:grpSpPr>
        <a:xfrm>
          <a:off x="0" y="0"/>
          <a:ext cx="0" cy="0"/>
          <a:chOff x="0" y="0"/>
          <a:chExt cx="0" cy="0"/>
        </a:xfrm>
      </p:grpSpPr>
      <p:sp>
        <p:nvSpPr>
          <p:cNvPr id="38" name="Google Shape;38;p28"/>
          <p:cNvSpPr txBox="1"/>
          <p:nvPr>
            <p:ph type="title"/>
          </p:nvPr>
        </p:nvSpPr>
        <p:spPr>
          <a:xfrm>
            <a:off x="311700" y="390050"/>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9" name="Google Shape;39;p28"/>
          <p:cNvSpPr txBox="1"/>
          <p:nvPr>
            <p:ph idx="1" type="body"/>
          </p:nvPr>
        </p:nvSpPr>
        <p:spPr>
          <a:xfrm>
            <a:off x="311700" y="1097500"/>
            <a:ext cx="8520600" cy="35658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0" name="Google Shape;40;p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h729dd3a90f893371_49_0)">
  <p:cSld name="Title and body (h729dd3a90f893371_49_0)">
    <p:spTree>
      <p:nvGrpSpPr>
        <p:cNvPr id="41" name="Shape 41"/>
        <p:cNvGrpSpPr/>
        <p:nvPr/>
      </p:nvGrpSpPr>
      <p:grpSpPr>
        <a:xfrm>
          <a:off x="0" y="0"/>
          <a:ext cx="0" cy="0"/>
          <a:chOff x="0" y="0"/>
          <a:chExt cx="0" cy="0"/>
        </a:xfrm>
      </p:grpSpPr>
      <p:sp>
        <p:nvSpPr>
          <p:cNvPr id="42" name="Google Shape;42;p29"/>
          <p:cNvSpPr txBox="1"/>
          <p:nvPr>
            <p:ph type="title"/>
          </p:nvPr>
        </p:nvSpPr>
        <p:spPr>
          <a:xfrm>
            <a:off x="311700" y="390050"/>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43" name="Google Shape;43;p29"/>
          <p:cNvSpPr txBox="1"/>
          <p:nvPr>
            <p:ph idx="1" type="body"/>
          </p:nvPr>
        </p:nvSpPr>
        <p:spPr>
          <a:xfrm>
            <a:off x="311700" y="1097500"/>
            <a:ext cx="8520600" cy="35658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4" name="Google Shape;44;p2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h729dd3a90f893371_60_0)">
  <p:cSld name="Title and body (h729dd3a90f893371_60_0)">
    <p:spTree>
      <p:nvGrpSpPr>
        <p:cNvPr id="45" name="Shape 45"/>
        <p:cNvGrpSpPr/>
        <p:nvPr/>
      </p:nvGrpSpPr>
      <p:grpSpPr>
        <a:xfrm>
          <a:off x="0" y="0"/>
          <a:ext cx="0" cy="0"/>
          <a:chOff x="0" y="0"/>
          <a:chExt cx="0" cy="0"/>
        </a:xfrm>
      </p:grpSpPr>
      <p:sp>
        <p:nvSpPr>
          <p:cNvPr id="46" name="Google Shape;46;p30"/>
          <p:cNvSpPr txBox="1"/>
          <p:nvPr>
            <p:ph type="title"/>
          </p:nvPr>
        </p:nvSpPr>
        <p:spPr>
          <a:xfrm>
            <a:off x="311700" y="390050"/>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47" name="Google Shape;47;p30"/>
          <p:cNvSpPr txBox="1"/>
          <p:nvPr>
            <p:ph idx="1" type="body"/>
          </p:nvPr>
        </p:nvSpPr>
        <p:spPr>
          <a:xfrm>
            <a:off x="311700" y="1097500"/>
            <a:ext cx="8520600" cy="35658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8" name="Google Shape;48;p3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h729dd3a90f893371_75_0)">
  <p:cSld name="Title and body (h729dd3a90f893371_75_0)">
    <p:spTree>
      <p:nvGrpSpPr>
        <p:cNvPr id="49" name="Shape 49"/>
        <p:cNvGrpSpPr/>
        <p:nvPr/>
      </p:nvGrpSpPr>
      <p:grpSpPr>
        <a:xfrm>
          <a:off x="0" y="0"/>
          <a:ext cx="0" cy="0"/>
          <a:chOff x="0" y="0"/>
          <a:chExt cx="0" cy="0"/>
        </a:xfrm>
      </p:grpSpPr>
      <p:sp>
        <p:nvSpPr>
          <p:cNvPr id="50" name="Google Shape;50;p31"/>
          <p:cNvSpPr txBox="1"/>
          <p:nvPr>
            <p:ph type="title"/>
          </p:nvPr>
        </p:nvSpPr>
        <p:spPr>
          <a:xfrm>
            <a:off x="311700" y="390050"/>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1" name="Google Shape;51;p31"/>
          <p:cNvSpPr txBox="1"/>
          <p:nvPr>
            <p:ph idx="1" type="body"/>
          </p:nvPr>
        </p:nvSpPr>
        <p:spPr>
          <a:xfrm>
            <a:off x="311700" y="1097500"/>
            <a:ext cx="8520600" cy="35658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52" name="Google Shape;52;p3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53" name="Shape 53"/>
        <p:cNvGrpSpPr/>
        <p:nvPr/>
      </p:nvGrpSpPr>
      <p:grpSpPr>
        <a:xfrm>
          <a:off x="0" y="0"/>
          <a:ext cx="0" cy="0"/>
          <a:chOff x="0" y="0"/>
          <a:chExt cx="0" cy="0"/>
        </a:xfrm>
      </p:grpSpPr>
      <p:pic>
        <p:nvPicPr>
          <p:cNvPr id="54" name="Google Shape;54;p32" title="FY27 ATRW-5-FAST 26 April Header &amp; Signature 600x155.png"/>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55" name="Google Shape;55;p32"/>
          <p:cNvSpPr txBox="1"/>
          <p:nvPr>
            <p:ph type="title"/>
          </p:nvPr>
        </p:nvSpPr>
        <p:spPr>
          <a:xfrm>
            <a:off x="311700" y="390050"/>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6" name="Google Shape;56;p32"/>
          <p:cNvSpPr txBox="1"/>
          <p:nvPr>
            <p:ph idx="1" type="body"/>
          </p:nvPr>
        </p:nvSpPr>
        <p:spPr>
          <a:xfrm>
            <a:off x="311700" y="1097500"/>
            <a:ext cx="8520600" cy="35658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57" name="Google Shape;57;p3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h70774894c8aa09c4_9_0)">
  <p:cSld name="Title and body (h70774894c8aa09c4_9_0)">
    <p:spTree>
      <p:nvGrpSpPr>
        <p:cNvPr id="58" name="Shape 58"/>
        <p:cNvGrpSpPr/>
        <p:nvPr/>
      </p:nvGrpSpPr>
      <p:grpSpPr>
        <a:xfrm>
          <a:off x="0" y="0"/>
          <a:ext cx="0" cy="0"/>
          <a:chOff x="0" y="0"/>
          <a:chExt cx="0" cy="0"/>
        </a:xfrm>
      </p:grpSpPr>
      <p:sp>
        <p:nvSpPr>
          <p:cNvPr id="59" name="Google Shape;59;p33"/>
          <p:cNvSpPr txBox="1"/>
          <p:nvPr>
            <p:ph type="title"/>
          </p:nvPr>
        </p:nvSpPr>
        <p:spPr>
          <a:xfrm>
            <a:off x="311700" y="390050"/>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0" name="Google Shape;60;p33"/>
          <p:cNvSpPr txBox="1"/>
          <p:nvPr>
            <p:ph idx="1" type="body"/>
          </p:nvPr>
        </p:nvSpPr>
        <p:spPr>
          <a:xfrm>
            <a:off x="311700" y="1097500"/>
            <a:ext cx="8520600" cy="35658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61" name="Google Shape;61;p3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h70774894c8aa09c4_24_0)">
  <p:cSld name="Title and body (h70774894c8aa09c4_24_0)">
    <p:spTree>
      <p:nvGrpSpPr>
        <p:cNvPr id="62" name="Shape 62"/>
        <p:cNvGrpSpPr/>
        <p:nvPr/>
      </p:nvGrpSpPr>
      <p:grpSpPr>
        <a:xfrm>
          <a:off x="0" y="0"/>
          <a:ext cx="0" cy="0"/>
          <a:chOff x="0" y="0"/>
          <a:chExt cx="0" cy="0"/>
        </a:xfrm>
      </p:grpSpPr>
      <p:sp>
        <p:nvSpPr>
          <p:cNvPr id="63" name="Google Shape;63;p34"/>
          <p:cNvSpPr txBox="1"/>
          <p:nvPr>
            <p:ph type="title"/>
          </p:nvPr>
        </p:nvSpPr>
        <p:spPr>
          <a:xfrm>
            <a:off x="311700" y="390050"/>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4" name="Google Shape;64;p34"/>
          <p:cNvSpPr txBox="1"/>
          <p:nvPr>
            <p:ph idx="1" type="body"/>
          </p:nvPr>
        </p:nvSpPr>
        <p:spPr>
          <a:xfrm>
            <a:off x="311700" y="1097500"/>
            <a:ext cx="8520600" cy="35658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65" name="Google Shape;65;p3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h70774894c8aa09c4_33_0)">
  <p:cSld name="Title and body (h70774894c8aa09c4_33_0)">
    <p:spTree>
      <p:nvGrpSpPr>
        <p:cNvPr id="66" name="Shape 66"/>
        <p:cNvGrpSpPr/>
        <p:nvPr/>
      </p:nvGrpSpPr>
      <p:grpSpPr>
        <a:xfrm>
          <a:off x="0" y="0"/>
          <a:ext cx="0" cy="0"/>
          <a:chOff x="0" y="0"/>
          <a:chExt cx="0" cy="0"/>
        </a:xfrm>
      </p:grpSpPr>
      <p:sp>
        <p:nvSpPr>
          <p:cNvPr id="67" name="Google Shape;67;p35"/>
          <p:cNvSpPr txBox="1"/>
          <p:nvPr>
            <p:ph type="title"/>
          </p:nvPr>
        </p:nvSpPr>
        <p:spPr>
          <a:xfrm>
            <a:off x="311700" y="390050"/>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8" name="Google Shape;68;p35"/>
          <p:cNvSpPr txBox="1"/>
          <p:nvPr>
            <p:ph idx="1" type="body"/>
          </p:nvPr>
        </p:nvSpPr>
        <p:spPr>
          <a:xfrm>
            <a:off x="311700" y="1097500"/>
            <a:ext cx="8520600" cy="35658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69" name="Google Shape;69;p3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h70774894c8aa09c4_85_0)">
  <p:cSld name="Title and body (h70774894c8aa09c4_85_0)">
    <p:spTree>
      <p:nvGrpSpPr>
        <p:cNvPr id="70" name="Shape 70"/>
        <p:cNvGrpSpPr/>
        <p:nvPr/>
      </p:nvGrpSpPr>
      <p:grpSpPr>
        <a:xfrm>
          <a:off x="0" y="0"/>
          <a:ext cx="0" cy="0"/>
          <a:chOff x="0" y="0"/>
          <a:chExt cx="0" cy="0"/>
        </a:xfrm>
      </p:grpSpPr>
      <p:sp>
        <p:nvSpPr>
          <p:cNvPr id="71" name="Google Shape;71;p36"/>
          <p:cNvSpPr txBox="1"/>
          <p:nvPr>
            <p:ph type="title"/>
          </p:nvPr>
        </p:nvSpPr>
        <p:spPr>
          <a:xfrm>
            <a:off x="311700" y="390050"/>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2" name="Google Shape;72;p36"/>
          <p:cNvSpPr txBox="1"/>
          <p:nvPr>
            <p:ph idx="1" type="body"/>
          </p:nvPr>
        </p:nvSpPr>
        <p:spPr>
          <a:xfrm>
            <a:off x="311700" y="1097500"/>
            <a:ext cx="8520600" cy="35658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73" name="Google Shape;73;p3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h56603eebbdc3d47c_8_0)">
  <p:cSld name="Title and body (h56603eebbdc3d47c_8_0)">
    <p:spTree>
      <p:nvGrpSpPr>
        <p:cNvPr id="74" name="Shape 74"/>
        <p:cNvGrpSpPr/>
        <p:nvPr/>
      </p:nvGrpSpPr>
      <p:grpSpPr>
        <a:xfrm>
          <a:off x="0" y="0"/>
          <a:ext cx="0" cy="0"/>
          <a:chOff x="0" y="0"/>
          <a:chExt cx="0" cy="0"/>
        </a:xfrm>
      </p:grpSpPr>
      <p:sp>
        <p:nvSpPr>
          <p:cNvPr id="75" name="Google Shape;75;p37"/>
          <p:cNvSpPr txBox="1"/>
          <p:nvPr>
            <p:ph type="title"/>
          </p:nvPr>
        </p:nvSpPr>
        <p:spPr>
          <a:xfrm>
            <a:off x="311700" y="390050"/>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6" name="Google Shape;76;p37"/>
          <p:cNvSpPr txBox="1"/>
          <p:nvPr>
            <p:ph idx="1" type="body"/>
          </p:nvPr>
        </p:nvSpPr>
        <p:spPr>
          <a:xfrm>
            <a:off x="311700" y="1097500"/>
            <a:ext cx="8520600" cy="35658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77" name="Google Shape;77;p3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h56603eebbdc3d47c_24_0)">
  <p:cSld name="Title and body (h56603eebbdc3d47c_24_0)">
    <p:spTree>
      <p:nvGrpSpPr>
        <p:cNvPr id="78" name="Shape 78"/>
        <p:cNvGrpSpPr/>
        <p:nvPr/>
      </p:nvGrpSpPr>
      <p:grpSpPr>
        <a:xfrm>
          <a:off x="0" y="0"/>
          <a:ext cx="0" cy="0"/>
          <a:chOff x="0" y="0"/>
          <a:chExt cx="0" cy="0"/>
        </a:xfrm>
      </p:grpSpPr>
      <p:sp>
        <p:nvSpPr>
          <p:cNvPr id="79" name="Google Shape;79;p38"/>
          <p:cNvSpPr txBox="1"/>
          <p:nvPr>
            <p:ph type="title"/>
          </p:nvPr>
        </p:nvSpPr>
        <p:spPr>
          <a:xfrm>
            <a:off x="311700" y="390050"/>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80" name="Google Shape;80;p38"/>
          <p:cNvSpPr txBox="1"/>
          <p:nvPr>
            <p:ph idx="1" type="body"/>
          </p:nvPr>
        </p:nvSpPr>
        <p:spPr>
          <a:xfrm>
            <a:off x="311700" y="1097500"/>
            <a:ext cx="8520600" cy="35658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81" name="Google Shape;81;p3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nerated (h56603eebbdc3d47c_62_0)">
  <p:cSld name="Generated (h56603eebbdc3d47c_62_0)">
    <p:spTree>
      <p:nvGrpSpPr>
        <p:cNvPr id="82" name="Shape 82"/>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3" name="Shape 83"/>
        <p:cNvGrpSpPr/>
        <p:nvPr/>
      </p:nvGrpSpPr>
      <p:grpSpPr>
        <a:xfrm>
          <a:off x="0" y="0"/>
          <a:ext cx="0" cy="0"/>
          <a:chOff x="0" y="0"/>
          <a:chExt cx="0" cy="0"/>
        </a:xfrm>
      </p:grpSpPr>
      <p:pic>
        <p:nvPicPr>
          <p:cNvPr id="84" name="Google Shape;84;p40" title="FY27 ATRW-4-FAST 26 April Header &amp; Signature 600x155.png"/>
          <p:cNvPicPr preferRelativeResize="0"/>
          <p:nvPr/>
        </p:nvPicPr>
        <p:blipFill rotWithShape="1">
          <a:blip r:embed="rId2">
            <a:alphaModFix/>
          </a:blip>
          <a:srcRect b="0" l="0" r="0" t="0"/>
          <a:stretch/>
        </p:blipFill>
        <p:spPr>
          <a:xfrm>
            <a:off x="0" y="-34225"/>
            <a:ext cx="9144000" cy="5177725"/>
          </a:xfrm>
          <a:prstGeom prst="rect">
            <a:avLst/>
          </a:prstGeom>
          <a:noFill/>
          <a:ln>
            <a:noFill/>
          </a:ln>
        </p:spPr>
      </p:pic>
      <p:sp>
        <p:nvSpPr>
          <p:cNvPr id="85" name="Google Shape;85;p40"/>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3600"/>
              <a:buNone/>
              <a:defRPr sz="3600">
                <a:solidFill>
                  <a:schemeClr val="lt1"/>
                </a:solidFill>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86" name="Google Shape;86;p4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grpSp>
        <p:nvGrpSpPr>
          <p:cNvPr id="87" name="Google Shape;87;p40"/>
          <p:cNvGrpSpPr/>
          <p:nvPr/>
        </p:nvGrpSpPr>
        <p:grpSpPr>
          <a:xfrm>
            <a:off x="-16650" y="-37134"/>
            <a:ext cx="9160500" cy="1036500"/>
            <a:chOff x="-16650" y="-37134"/>
            <a:chExt cx="9160500" cy="1036500"/>
          </a:xfrm>
        </p:grpSpPr>
        <p:sp>
          <p:nvSpPr>
            <p:cNvPr id="88" name="Google Shape;88;p40"/>
            <p:cNvSpPr/>
            <p:nvPr/>
          </p:nvSpPr>
          <p:spPr>
            <a:xfrm>
              <a:off x="-16650" y="-37134"/>
              <a:ext cx="9160500" cy="10365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89" name="Google Shape;89;p40" title="GSA Star Mark 250 2026 Logo STARMARK SIGNATURE_300dpi.png"/>
            <p:cNvPicPr preferRelativeResize="0"/>
            <p:nvPr/>
          </p:nvPicPr>
          <p:blipFill rotWithShape="1">
            <a:blip r:embed="rId3">
              <a:alphaModFix/>
            </a:blip>
            <a:srcRect b="0" l="29478" r="0" t="0"/>
            <a:stretch/>
          </p:blipFill>
          <p:spPr>
            <a:xfrm>
              <a:off x="1067874" y="174191"/>
              <a:ext cx="1483725" cy="613825"/>
            </a:xfrm>
            <a:prstGeom prst="rect">
              <a:avLst/>
            </a:prstGeom>
            <a:noFill/>
            <a:ln>
              <a:noFill/>
            </a:ln>
          </p:spPr>
        </p:pic>
        <p:pic>
          <p:nvPicPr>
            <p:cNvPr id="90" name="Google Shape;90;p40" title="gsa-seal.png"/>
            <p:cNvPicPr preferRelativeResize="0"/>
            <p:nvPr/>
          </p:nvPicPr>
          <p:blipFill rotWithShape="1">
            <a:blip r:embed="rId4">
              <a:alphaModFix/>
            </a:blip>
            <a:srcRect b="0" l="0" r="0" t="0"/>
            <a:stretch/>
          </p:blipFill>
          <p:spPr>
            <a:xfrm>
              <a:off x="480150" y="207516"/>
              <a:ext cx="548700" cy="548722"/>
            </a:xfrm>
            <a:prstGeom prst="rect">
              <a:avLst/>
            </a:prstGeom>
            <a:noFill/>
            <a:ln>
              <a:noFill/>
            </a:ln>
          </p:spPr>
        </p:pic>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1" name="Shape 91"/>
        <p:cNvGrpSpPr/>
        <p:nvPr/>
      </p:nvGrpSpPr>
      <p:grpSpPr>
        <a:xfrm>
          <a:off x="0" y="0"/>
          <a:ext cx="0" cy="0"/>
          <a:chOff x="0" y="0"/>
          <a:chExt cx="0" cy="0"/>
        </a:xfrm>
      </p:grpSpPr>
      <p:pic>
        <p:nvPicPr>
          <p:cNvPr id="92" name="Google Shape;92;p41" title="FY27 ATRW-5-FAST 26 April Header &amp; Signature 600x155.png"/>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93" name="Google Shape;93;p4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94" name="Google Shape;94;p41"/>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95" name="Google Shape;95;p41"/>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96" name="Google Shape;96;p4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Speaker" type="titleOnly">
  <p:cSld name="TITLE_ONLY">
    <p:spTree>
      <p:nvGrpSpPr>
        <p:cNvPr id="97" name="Shape 97"/>
        <p:cNvGrpSpPr/>
        <p:nvPr/>
      </p:nvGrpSpPr>
      <p:grpSpPr>
        <a:xfrm>
          <a:off x="0" y="0"/>
          <a:ext cx="0" cy="0"/>
          <a:chOff x="0" y="0"/>
          <a:chExt cx="0" cy="0"/>
        </a:xfrm>
      </p:grpSpPr>
      <p:pic>
        <p:nvPicPr>
          <p:cNvPr id="98" name="Google Shape;98;p42" title="FY27 ATRW-5-FAST 26 April Header &amp; Signature 600x155.png"/>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99" name="Google Shape;99;p4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grpSp>
        <p:nvGrpSpPr>
          <p:cNvPr id="100" name="Google Shape;100;p42"/>
          <p:cNvGrpSpPr/>
          <p:nvPr/>
        </p:nvGrpSpPr>
        <p:grpSpPr>
          <a:xfrm>
            <a:off x="3511607" y="1233605"/>
            <a:ext cx="2120768" cy="2120768"/>
            <a:chOff x="3059125" y="889175"/>
            <a:chExt cx="2743200" cy="2743200"/>
          </a:xfrm>
        </p:grpSpPr>
        <p:sp>
          <p:nvSpPr>
            <p:cNvPr id="101" name="Google Shape;101;p42"/>
            <p:cNvSpPr/>
            <p:nvPr/>
          </p:nvSpPr>
          <p:spPr>
            <a:xfrm>
              <a:off x="3059125" y="889175"/>
              <a:ext cx="2743200" cy="2743200"/>
            </a:xfrm>
            <a:prstGeom prst="rect">
              <a:avLst/>
            </a:prstGeom>
            <a:solidFill>
              <a:srgbClr val="E69138"/>
            </a:solidFill>
            <a:ln>
              <a:noFill/>
            </a:ln>
          </p:spPr>
          <p:txBody>
            <a:bodyPr anchorCtr="0" anchor="ctr" bIns="70675" lIns="70675" spcFirstLastPara="1" rIns="70675" wrap="square" tIns="70675">
              <a:noAutofit/>
            </a:bodyPr>
            <a:lstStyle/>
            <a:p>
              <a:pPr indent="0" lvl="0" marL="0" marR="0" rtl="0" algn="ctr">
                <a:lnSpc>
                  <a:spcPct val="100000"/>
                </a:lnSpc>
                <a:spcBef>
                  <a:spcPts val="0"/>
                </a:spcBef>
                <a:spcAft>
                  <a:spcPts val="0"/>
                </a:spcAft>
                <a:buClr>
                  <a:srgbClr val="000000"/>
                </a:buClr>
                <a:buSzPts val="1082"/>
                <a:buFont typeface="Arial"/>
                <a:buNone/>
              </a:pPr>
              <a:r>
                <a:t/>
              </a:r>
              <a:endParaRPr b="0" i="0" sz="1082" u="none" cap="none" strike="noStrike">
                <a:solidFill>
                  <a:srgbClr val="000000"/>
                </a:solidFill>
                <a:latin typeface="Arial"/>
                <a:ea typeface="Arial"/>
                <a:cs typeface="Arial"/>
                <a:sym typeface="Arial"/>
              </a:endParaRPr>
            </a:p>
          </p:txBody>
        </p:sp>
        <p:sp>
          <p:nvSpPr>
            <p:cNvPr id="102" name="Google Shape;102;p42"/>
            <p:cNvSpPr/>
            <p:nvPr/>
          </p:nvSpPr>
          <p:spPr>
            <a:xfrm>
              <a:off x="3140125" y="992375"/>
              <a:ext cx="2581200" cy="2536800"/>
            </a:xfrm>
            <a:prstGeom prst="rect">
              <a:avLst/>
            </a:prstGeom>
            <a:solidFill>
              <a:srgbClr val="B7B7B7"/>
            </a:solidFill>
            <a:ln>
              <a:noFill/>
            </a:ln>
          </p:spPr>
          <p:txBody>
            <a:bodyPr anchorCtr="0" anchor="ctr" bIns="70675" lIns="70675" spcFirstLastPara="1" rIns="70675" wrap="square" tIns="70675">
              <a:noAutofit/>
            </a:bodyPr>
            <a:lstStyle/>
            <a:p>
              <a:pPr indent="0" lvl="0" marL="0" marR="0" rtl="0" algn="ctr">
                <a:lnSpc>
                  <a:spcPct val="100000"/>
                </a:lnSpc>
                <a:spcBef>
                  <a:spcPts val="0"/>
                </a:spcBef>
                <a:spcAft>
                  <a:spcPts val="0"/>
                </a:spcAft>
                <a:buClr>
                  <a:srgbClr val="000000"/>
                </a:buClr>
                <a:buSzPts val="1082"/>
                <a:buFont typeface="Arial"/>
                <a:buNone/>
              </a:pPr>
              <a:r>
                <a:t/>
              </a:r>
              <a:endParaRPr b="0" i="0" sz="1082" u="none" cap="none" strike="noStrike">
                <a:solidFill>
                  <a:srgbClr val="000000"/>
                </a:solidFill>
                <a:latin typeface="Arial"/>
                <a:ea typeface="Arial"/>
                <a:cs typeface="Arial"/>
                <a:sym typeface="Arial"/>
              </a:endParaRPr>
            </a:p>
          </p:txBody>
        </p:sp>
      </p:grpSp>
      <p:grpSp>
        <p:nvGrpSpPr>
          <p:cNvPr id="103" name="Google Shape;103;p42"/>
          <p:cNvGrpSpPr/>
          <p:nvPr/>
        </p:nvGrpSpPr>
        <p:grpSpPr>
          <a:xfrm>
            <a:off x="-16650" y="-37134"/>
            <a:ext cx="9160500" cy="1036500"/>
            <a:chOff x="-16650" y="-37134"/>
            <a:chExt cx="9160500" cy="1036500"/>
          </a:xfrm>
        </p:grpSpPr>
        <p:sp>
          <p:nvSpPr>
            <p:cNvPr id="104" name="Google Shape;104;p42"/>
            <p:cNvSpPr/>
            <p:nvPr/>
          </p:nvSpPr>
          <p:spPr>
            <a:xfrm>
              <a:off x="-16650" y="-37134"/>
              <a:ext cx="9160500" cy="10365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05" name="Google Shape;105;p42" title="GSA Star Mark 250 2026 Logo STARMARK SIGNATURE_300dpi.png"/>
            <p:cNvPicPr preferRelativeResize="0"/>
            <p:nvPr/>
          </p:nvPicPr>
          <p:blipFill rotWithShape="1">
            <a:blip r:embed="rId3">
              <a:alphaModFix/>
            </a:blip>
            <a:srcRect b="0" l="29478" r="0" t="0"/>
            <a:stretch/>
          </p:blipFill>
          <p:spPr>
            <a:xfrm>
              <a:off x="1067874" y="174191"/>
              <a:ext cx="1483725" cy="613825"/>
            </a:xfrm>
            <a:prstGeom prst="rect">
              <a:avLst/>
            </a:prstGeom>
            <a:noFill/>
            <a:ln>
              <a:noFill/>
            </a:ln>
          </p:spPr>
        </p:pic>
        <p:pic>
          <p:nvPicPr>
            <p:cNvPr id="106" name="Google Shape;106;p42" title="gsa-seal.png"/>
            <p:cNvPicPr preferRelativeResize="0"/>
            <p:nvPr/>
          </p:nvPicPr>
          <p:blipFill rotWithShape="1">
            <a:blip r:embed="rId4">
              <a:alphaModFix/>
            </a:blip>
            <a:srcRect b="0" l="0" r="0" t="0"/>
            <a:stretch/>
          </p:blipFill>
          <p:spPr>
            <a:xfrm>
              <a:off x="480150" y="207516"/>
              <a:ext cx="548700" cy="548722"/>
            </a:xfrm>
            <a:prstGeom prst="rect">
              <a:avLst/>
            </a:prstGeom>
            <a:noFill/>
            <a:ln>
              <a:noFill/>
            </a:ln>
          </p:spPr>
        </p:pic>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07" name="Shape 107"/>
        <p:cNvGrpSpPr/>
        <p:nvPr/>
      </p:nvGrpSpPr>
      <p:grpSpPr>
        <a:xfrm>
          <a:off x="0" y="0"/>
          <a:ext cx="0" cy="0"/>
          <a:chOff x="0" y="0"/>
          <a:chExt cx="0" cy="0"/>
        </a:xfrm>
      </p:grpSpPr>
      <p:pic>
        <p:nvPicPr>
          <p:cNvPr id="108" name="Google Shape;108;p43" title="FY27 ATRW-5-FAST 26 April Header &amp; Signature 600x155.png"/>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09" name="Google Shape;109;p43"/>
          <p:cNvSpPr txBox="1"/>
          <p:nvPr>
            <p:ph type="title"/>
          </p:nvPr>
        </p:nvSpPr>
        <p:spPr>
          <a:xfrm>
            <a:off x="311700" y="555600"/>
            <a:ext cx="42618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110" name="Google Shape;110;p43"/>
          <p:cNvSpPr txBox="1"/>
          <p:nvPr>
            <p:ph idx="1" type="body"/>
          </p:nvPr>
        </p:nvSpPr>
        <p:spPr>
          <a:xfrm>
            <a:off x="311700" y="1389600"/>
            <a:ext cx="42618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11" name="Google Shape;111;p4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2" name="Shape 112"/>
        <p:cNvGrpSpPr/>
        <p:nvPr/>
      </p:nvGrpSpPr>
      <p:grpSpPr>
        <a:xfrm>
          <a:off x="0" y="0"/>
          <a:ext cx="0" cy="0"/>
          <a:chOff x="0" y="0"/>
          <a:chExt cx="0" cy="0"/>
        </a:xfrm>
      </p:grpSpPr>
      <p:pic>
        <p:nvPicPr>
          <p:cNvPr id="113" name="Google Shape;113;p44" title="FY27 ATRW-5-FAST 26 April Header &amp; Signature 600x155.png"/>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14" name="Google Shape;114;p4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115" name="Shape 115"/>
        <p:cNvGrpSpPr/>
        <p:nvPr/>
      </p:nvGrpSpPr>
      <p:grpSpPr>
        <a:xfrm>
          <a:off x="0" y="0"/>
          <a:ext cx="0" cy="0"/>
          <a:chOff x="0" y="0"/>
          <a:chExt cx="0" cy="0"/>
        </a:xfrm>
      </p:grpSpPr>
      <p:sp>
        <p:nvSpPr>
          <p:cNvPr id="116" name="Google Shape;116;p4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117" name="Google Shape;117;p45" title="gsa-seal.png"/>
          <p:cNvPicPr preferRelativeResize="0"/>
          <p:nvPr/>
        </p:nvPicPr>
        <p:blipFill rotWithShape="1">
          <a:blip r:embed="rId2">
            <a:alphaModFix/>
          </a:blip>
          <a:srcRect b="0" l="0" r="0" t="0"/>
          <a:stretch/>
        </p:blipFill>
        <p:spPr>
          <a:xfrm>
            <a:off x="4013551" y="1925525"/>
            <a:ext cx="1238875" cy="1238875"/>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theme" Target="../theme/theme1.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2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2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r>
              <a:rPr lang="en"/>
              <a:t>1</a:t>
            </a:r>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9.jpg"/><Relationship Id="rId4" Type="http://schemas.openxmlformats.org/officeDocument/2006/relationships/image" Target="../media/image27.png"/></Relationships>
</file>

<file path=ppt/slides/_rels/slide3.xml.rels><?xml version="1.0" encoding="UTF-8" standalone="yes"?><Relationships xmlns="http://schemas.openxmlformats.org/package/2006/relationships"><Relationship Id="rId10" Type="http://schemas.openxmlformats.org/officeDocument/2006/relationships/image" Target="../media/image13.png"/><Relationship Id="rId1" Type="http://schemas.openxmlformats.org/officeDocument/2006/relationships/slideLayout" Target="../slideLayouts/slideLayout20.xml"/><Relationship Id="rId2" Type="http://schemas.openxmlformats.org/officeDocument/2006/relationships/notesSlide" Target="../notesSlides/notesSlide3.xml"/><Relationship Id="rId3" Type="http://schemas.openxmlformats.org/officeDocument/2006/relationships/image" Target="../media/image64.png"/><Relationship Id="rId4" Type="http://schemas.openxmlformats.org/officeDocument/2006/relationships/image" Target="../media/image3.png"/><Relationship Id="rId9" Type="http://schemas.openxmlformats.org/officeDocument/2006/relationships/image" Target="../media/image11.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15.png"/><Relationship Id="rId8"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image" Target="../media/image14.png"/><Relationship Id="rId5" Type="http://schemas.openxmlformats.org/officeDocument/2006/relationships/image" Target="../media/image6.png"/><Relationship Id="rId6" Type="http://schemas.openxmlformats.org/officeDocument/2006/relationships/image" Target="../media/image18.png"/><Relationship Id="rId7" Type="http://schemas.openxmlformats.org/officeDocument/2006/relationships/image" Target="../media/image2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19.png"/><Relationship Id="rId5" Type="http://schemas.openxmlformats.org/officeDocument/2006/relationships/image" Target="../media/image17.png"/><Relationship Id="rId6" Type="http://schemas.openxmlformats.org/officeDocument/2006/relationships/image" Target="../media/image12.png"/><Relationship Id="rId7"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3.png"/><Relationship Id="rId4" Type="http://schemas.openxmlformats.org/officeDocument/2006/relationships/image" Target="../media/image16.png"/><Relationship Id="rId5" Type="http://schemas.openxmlformats.org/officeDocument/2006/relationships/image" Target="../media/image21.png"/><Relationship Id="rId6" Type="http://schemas.openxmlformats.org/officeDocument/2006/relationships/image" Target="../media/image22.png"/><Relationship Id="rId7" Type="http://schemas.openxmlformats.org/officeDocument/2006/relationships/image" Target="../media/image2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3.png"/><Relationship Id="rId4" Type="http://schemas.openxmlformats.org/officeDocument/2006/relationships/image" Target="../media/image28.png"/><Relationship Id="rId5" Type="http://schemas.openxmlformats.org/officeDocument/2006/relationships/image" Target="../media/image42.png"/><Relationship Id="rId6" Type="http://schemas.openxmlformats.org/officeDocument/2006/relationships/image" Target="../media/image3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3.png"/><Relationship Id="rId4" Type="http://schemas.openxmlformats.org/officeDocument/2006/relationships/image" Target="../media/image24.png"/><Relationship Id="rId5" Type="http://schemas.openxmlformats.org/officeDocument/2006/relationships/image" Target="../media/image26.png"/><Relationship Id="rId6" Type="http://schemas.openxmlformats.org/officeDocument/2006/relationships/image" Target="../media/image44.png"/><Relationship Id="rId7" Type="http://schemas.openxmlformats.org/officeDocument/2006/relationships/image" Target="../media/image3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 Id="rId3" Type="http://schemas.openxmlformats.org/officeDocument/2006/relationships/image" Target="../media/image25.png"/><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 Id="rId3" Type="http://schemas.openxmlformats.org/officeDocument/2006/relationships/image" Target="../media/image36.png"/><Relationship Id="rId4" Type="http://schemas.openxmlformats.org/officeDocument/2006/relationships/image" Target="../media/image32.png"/><Relationship Id="rId5" Type="http://schemas.openxmlformats.org/officeDocument/2006/relationships/image" Target="../media/image29.png"/><Relationship Id="rId6" Type="http://schemas.openxmlformats.org/officeDocument/2006/relationships/image" Target="../media/image3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 Id="rId3" Type="http://schemas.openxmlformats.org/officeDocument/2006/relationships/image" Target="../media/image34.png"/><Relationship Id="rId4" Type="http://schemas.openxmlformats.org/officeDocument/2006/relationships/image" Target="../media/image49.png"/><Relationship Id="rId5" Type="http://schemas.openxmlformats.org/officeDocument/2006/relationships/image" Target="../media/image61.png"/><Relationship Id="rId6" Type="http://schemas.openxmlformats.org/officeDocument/2006/relationships/image" Target="../media/image3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 Id="rId3" Type="http://schemas.openxmlformats.org/officeDocument/2006/relationships/image" Target="../media/image40.png"/><Relationship Id="rId4" Type="http://schemas.openxmlformats.org/officeDocument/2006/relationships/image" Target="../media/image52.png"/><Relationship Id="rId5" Type="http://schemas.openxmlformats.org/officeDocument/2006/relationships/image" Target="../media/image43.png"/><Relationship Id="rId6" Type="http://schemas.openxmlformats.org/officeDocument/2006/relationships/image" Target="../media/image5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 Id="rId3" Type="http://schemas.openxmlformats.org/officeDocument/2006/relationships/image" Target="../media/image39.png"/><Relationship Id="rId4" Type="http://schemas.openxmlformats.org/officeDocument/2006/relationships/image" Target="../media/image38.png"/><Relationship Id="rId5" Type="http://schemas.openxmlformats.org/officeDocument/2006/relationships/image" Target="../media/image41.png"/><Relationship Id="rId6" Type="http://schemas.openxmlformats.org/officeDocument/2006/relationships/image" Target="../media/image4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 Id="rId3" Type="http://schemas.openxmlformats.org/officeDocument/2006/relationships/image" Target="../media/image48.png"/><Relationship Id="rId4" Type="http://schemas.openxmlformats.org/officeDocument/2006/relationships/image" Target="../media/image47.png"/><Relationship Id="rId5" Type="http://schemas.openxmlformats.org/officeDocument/2006/relationships/image" Target="../media/image67.png"/><Relationship Id="rId6" Type="http://schemas.openxmlformats.org/officeDocument/2006/relationships/image" Target="../media/image4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 Id="rId3" Type="http://schemas.openxmlformats.org/officeDocument/2006/relationships/image" Target="../media/image65.png"/><Relationship Id="rId4" Type="http://schemas.openxmlformats.org/officeDocument/2006/relationships/image" Target="../media/image66.png"/><Relationship Id="rId5" Type="http://schemas.openxmlformats.org/officeDocument/2006/relationships/image" Target="../media/image53.png"/><Relationship Id="rId6" Type="http://schemas.openxmlformats.org/officeDocument/2006/relationships/image" Target="../media/image5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6.xml"/><Relationship Id="rId3" Type="http://schemas.openxmlformats.org/officeDocument/2006/relationships/image" Target="../media/image3.png"/><Relationship Id="rId4" Type="http://schemas.openxmlformats.org/officeDocument/2006/relationships/image" Target="../media/image58.png"/><Relationship Id="rId5" Type="http://schemas.openxmlformats.org/officeDocument/2006/relationships/image" Target="../media/image69.png"/><Relationship Id="rId6" Type="http://schemas.openxmlformats.org/officeDocument/2006/relationships/image" Target="../media/image51.png"/><Relationship Id="rId7" Type="http://schemas.openxmlformats.org/officeDocument/2006/relationships/image" Target="../media/image5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7.xml"/><Relationship Id="rId3" Type="http://schemas.openxmlformats.org/officeDocument/2006/relationships/image" Target="../media/image3.png"/><Relationship Id="rId4" Type="http://schemas.openxmlformats.org/officeDocument/2006/relationships/image" Target="../media/image54.png"/><Relationship Id="rId5" Type="http://schemas.openxmlformats.org/officeDocument/2006/relationships/image" Target="../media/image56.png"/><Relationship Id="rId6" Type="http://schemas.openxmlformats.org/officeDocument/2006/relationships/image" Target="../media/image60.png"/><Relationship Id="rId7" Type="http://schemas.openxmlformats.org/officeDocument/2006/relationships/image" Target="../media/image5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3.png"/><Relationship Id="rId4" Type="http://schemas.openxmlformats.org/officeDocument/2006/relationships/image" Target="../media/image6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3.png"/><Relationship Id="rId4" Type="http://schemas.openxmlformats.org/officeDocument/2006/relationships/image" Target="../media/image6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 Id="rId3" Type="http://schemas.openxmlformats.org/officeDocument/2006/relationships/image" Target="../media/image3.png"/><Relationship Id="rId4" Type="http://schemas.openxmlformats.org/officeDocument/2006/relationships/image" Target="../media/image6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 Id="rId3" Type="http://schemas.openxmlformats.org/officeDocument/2006/relationships/image" Target="../media/image3.png"/><Relationship Id="rId4" Type="http://schemas.openxmlformats.org/officeDocument/2006/relationships/image" Target="../media/image7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2.xml"/><Relationship Id="rId3" Type="http://schemas.openxmlformats.org/officeDocument/2006/relationships/image" Target="../media/image3.png"/><Relationship Id="rId4" Type="http://schemas.openxmlformats.org/officeDocument/2006/relationships/hyperlink" Target="http://gsa.gov/EIS" TargetMode="External"/><Relationship Id="rId5" Type="http://schemas.openxmlformats.org/officeDocument/2006/relationships/image" Target="../media/image72.png"/><Relationship Id="rId6" Type="http://schemas.openxmlformats.org/officeDocument/2006/relationships/image" Target="../media/image71.png"/><Relationship Id="rId7" Type="http://schemas.openxmlformats.org/officeDocument/2006/relationships/image" Target="../media/image7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 Id="rId3" Type="http://schemas.openxmlformats.org/officeDocument/2006/relationships/image" Target="../media/image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
          <p:cNvSpPr txBox="1"/>
          <p:nvPr>
            <p:ph type="ctrTitle"/>
          </p:nvPr>
        </p:nvSpPr>
        <p:spPr>
          <a:xfrm>
            <a:off x="2596425" y="1251475"/>
            <a:ext cx="6161100" cy="2052600"/>
          </a:xfrm>
          <a:prstGeom prst="rect">
            <a:avLst/>
          </a:prstGeom>
          <a:noFill/>
          <a:ln>
            <a:noFill/>
          </a:ln>
        </p:spPr>
        <p:txBody>
          <a:bodyPr anchorCtr="0" anchor="t" bIns="91425" lIns="91425" spcFirstLastPara="1" rIns="91425" wrap="square" tIns="91425">
            <a:noAutofit/>
          </a:bodyPr>
          <a:lstStyle/>
          <a:p>
            <a:pPr indent="0" lvl="0" marL="0" rtl="0" algn="r">
              <a:lnSpc>
                <a:spcPct val="100000"/>
              </a:lnSpc>
              <a:spcBef>
                <a:spcPts val="0"/>
              </a:spcBef>
              <a:spcAft>
                <a:spcPts val="0"/>
              </a:spcAft>
              <a:buSzPts val="990"/>
              <a:buNone/>
            </a:pPr>
            <a:r>
              <a:rPr lang="en" sz="3580"/>
              <a:t>Preparing Now</a:t>
            </a:r>
            <a:br>
              <a:rPr lang="en" sz="3580"/>
            </a:br>
            <a:r>
              <a:rPr lang="en" sz="3580"/>
              <a:t>for Future Network and Telecommunications Transitions</a:t>
            </a:r>
            <a:endParaRPr sz="3580"/>
          </a:p>
        </p:txBody>
      </p:sp>
      <p:sp>
        <p:nvSpPr>
          <p:cNvPr id="123" name="Google Shape;123;p1"/>
          <p:cNvSpPr txBox="1"/>
          <p:nvPr>
            <p:ph idx="1" type="subTitle"/>
          </p:nvPr>
        </p:nvSpPr>
        <p:spPr>
          <a:xfrm>
            <a:off x="3208950" y="4025600"/>
            <a:ext cx="5623500" cy="792600"/>
          </a:xfrm>
          <a:prstGeom prst="rect">
            <a:avLst/>
          </a:prstGeom>
          <a:noFill/>
          <a:ln>
            <a:noFill/>
          </a:ln>
        </p:spPr>
        <p:txBody>
          <a:bodyPr anchorCtr="0" anchor="t" bIns="91425" lIns="91425" spcFirstLastPara="1" rIns="91425" wrap="square" tIns="91425">
            <a:normAutofit fontScale="85000" lnSpcReduction="20000"/>
          </a:bodyPr>
          <a:lstStyle/>
          <a:p>
            <a:pPr indent="0" lvl="0" marL="0" rtl="0" algn="r">
              <a:lnSpc>
                <a:spcPct val="100000"/>
              </a:lnSpc>
              <a:spcBef>
                <a:spcPts val="0"/>
              </a:spcBef>
              <a:spcAft>
                <a:spcPts val="0"/>
              </a:spcAft>
              <a:buSzPct val="117647"/>
              <a:buNone/>
            </a:pPr>
            <a:r>
              <a:rPr lang="en"/>
              <a:t>Acquisition Training for the Real World October 29, 2026</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
          <p:cNvSpPr txBox="1"/>
          <p:nvPr>
            <p:ph idx="4294967295" type="title"/>
          </p:nvPr>
        </p:nvSpPr>
        <p:spPr>
          <a:xfrm>
            <a:off x="311700" y="-572700"/>
            <a:ext cx="8520600" cy="572700"/>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00000"/>
              </a:lnSpc>
              <a:spcBef>
                <a:spcPts val="0"/>
              </a:spcBef>
              <a:spcAft>
                <a:spcPts val="0"/>
              </a:spcAft>
              <a:buClr>
                <a:schemeClr val="dk1"/>
              </a:buClr>
              <a:buSzPct val="111111"/>
              <a:buNone/>
            </a:pPr>
            <a:r>
              <a:rPr lang="en"/>
              <a:t>Presenters</a:t>
            </a:r>
            <a:endParaRPr/>
          </a:p>
        </p:txBody>
      </p:sp>
      <p:pic>
        <p:nvPicPr>
          <p:cNvPr descr="This image shows Jihyun Huyck, the Solutions Broker." id="129" name="Google Shape;129;p2"/>
          <p:cNvPicPr preferRelativeResize="0"/>
          <p:nvPr/>
        </p:nvPicPr>
        <p:blipFill rotWithShape="1">
          <a:blip r:embed="rId3">
            <a:alphaModFix/>
          </a:blip>
          <a:srcRect b="0" l="0" r="0" t="0"/>
          <a:stretch/>
        </p:blipFill>
        <p:spPr>
          <a:xfrm>
            <a:off x="1650950" y="1029075"/>
            <a:ext cx="2136899" cy="2307000"/>
          </a:xfrm>
          <a:prstGeom prst="rect">
            <a:avLst/>
          </a:prstGeom>
          <a:noFill/>
          <a:ln>
            <a:noFill/>
          </a:ln>
        </p:spPr>
      </p:pic>
      <p:pic>
        <p:nvPicPr>
          <p:cNvPr descr="This image shows Bob Patterson, IT Program Manager." id="130" name="Google Shape;130;p2"/>
          <p:cNvPicPr preferRelativeResize="0"/>
          <p:nvPr/>
        </p:nvPicPr>
        <p:blipFill rotWithShape="1">
          <a:blip r:embed="rId4">
            <a:alphaModFix/>
          </a:blip>
          <a:srcRect b="0" l="0" r="0" t="0"/>
          <a:stretch/>
        </p:blipFill>
        <p:spPr>
          <a:xfrm>
            <a:off x="5348299" y="1073775"/>
            <a:ext cx="2152650" cy="2305050"/>
          </a:xfrm>
          <a:prstGeom prst="rect">
            <a:avLst/>
          </a:prstGeom>
          <a:noFill/>
          <a:ln>
            <a:noFill/>
          </a:ln>
        </p:spPr>
      </p:pic>
      <p:sp>
        <p:nvSpPr>
          <p:cNvPr id="131" name="Google Shape;131;p2"/>
          <p:cNvSpPr txBox="1"/>
          <p:nvPr/>
        </p:nvSpPr>
        <p:spPr>
          <a:xfrm>
            <a:off x="1219388" y="3424154"/>
            <a:ext cx="3000000" cy="800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000"/>
              <a:buFont typeface="Arial"/>
              <a:buNone/>
            </a:pPr>
            <a:r>
              <a:rPr b="0" i="0" lang="en" sz="2000" u="none" cap="none" strike="noStrike">
                <a:solidFill>
                  <a:srgbClr val="000000"/>
                </a:solidFill>
                <a:latin typeface="Arial"/>
                <a:ea typeface="Arial"/>
                <a:cs typeface="Arial"/>
                <a:sym typeface="Arial"/>
              </a:rPr>
              <a:t>Jihyun “Ji” Huyck</a:t>
            </a:r>
            <a:endParaRPr b="0" i="0" sz="2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000"/>
              <a:buFont typeface="Arial"/>
              <a:buNone/>
            </a:pPr>
            <a:r>
              <a:rPr b="0" i="0" lang="en" sz="2000" u="none" cap="none" strike="noStrike">
                <a:solidFill>
                  <a:srgbClr val="000000"/>
                </a:solidFill>
                <a:latin typeface="Arial"/>
                <a:ea typeface="Arial"/>
                <a:cs typeface="Arial"/>
                <a:sym typeface="Arial"/>
              </a:rPr>
              <a:t>Solutions Broker</a:t>
            </a:r>
            <a:endParaRPr b="0" i="0" sz="2000" u="none" cap="none" strike="noStrike">
              <a:solidFill>
                <a:srgbClr val="000000"/>
              </a:solidFill>
              <a:latin typeface="Arial"/>
              <a:ea typeface="Arial"/>
              <a:cs typeface="Arial"/>
              <a:sym typeface="Arial"/>
            </a:endParaRPr>
          </a:p>
        </p:txBody>
      </p:sp>
      <p:sp>
        <p:nvSpPr>
          <p:cNvPr id="132" name="Google Shape;132;p2"/>
          <p:cNvSpPr txBox="1"/>
          <p:nvPr/>
        </p:nvSpPr>
        <p:spPr>
          <a:xfrm>
            <a:off x="4924613" y="3424154"/>
            <a:ext cx="3000000" cy="800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000"/>
              <a:buFont typeface="Arial"/>
              <a:buNone/>
            </a:pPr>
            <a:r>
              <a:rPr b="0" i="0" lang="en" sz="2000" u="none" cap="none" strike="noStrike">
                <a:solidFill>
                  <a:srgbClr val="000000"/>
                </a:solidFill>
                <a:latin typeface="Arial"/>
                <a:ea typeface="Arial"/>
                <a:cs typeface="Arial"/>
                <a:sym typeface="Arial"/>
              </a:rPr>
              <a:t>Bob Patterson</a:t>
            </a:r>
            <a:endParaRPr b="0" i="0" sz="2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000"/>
              <a:buFont typeface="Arial"/>
              <a:buNone/>
            </a:pPr>
            <a:r>
              <a:rPr b="0" i="0" lang="en" sz="2000" u="none" cap="none" strike="noStrike">
                <a:solidFill>
                  <a:srgbClr val="000000"/>
                </a:solidFill>
                <a:latin typeface="Arial"/>
                <a:ea typeface="Arial"/>
                <a:cs typeface="Arial"/>
                <a:sym typeface="Arial"/>
              </a:rPr>
              <a:t>IT Program Manager</a:t>
            </a:r>
            <a:endParaRPr b="0" i="0" sz="2000" u="none" cap="none" strike="noStrike">
              <a:solidFill>
                <a:srgbClr val="000000"/>
              </a:solidFill>
              <a:latin typeface="Arial"/>
              <a:ea typeface="Arial"/>
              <a:cs typeface="Arial"/>
              <a:sym typeface="Arial"/>
            </a:endParaRPr>
          </a:p>
        </p:txBody>
      </p:sp>
      <p:sp>
        <p:nvSpPr>
          <p:cNvPr id="133" name="Google Shape;133;p2"/>
          <p:cNvSpPr txBox="1"/>
          <p:nvPr>
            <p:ph idx="12" type="sldNum"/>
          </p:nvPr>
        </p:nvSpPr>
        <p:spPr>
          <a:xfrm>
            <a:off x="8462933"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7" name="Shape 137"/>
        <p:cNvGrpSpPr/>
        <p:nvPr/>
      </p:nvGrpSpPr>
      <p:grpSpPr>
        <a:xfrm>
          <a:off x="0" y="0"/>
          <a:ext cx="0" cy="0"/>
          <a:chOff x="0" y="0"/>
          <a:chExt cx="0" cy="0"/>
        </a:xfrm>
      </p:grpSpPr>
      <p:pic>
        <p:nvPicPr>
          <p:cNvPr descr="FY27 ATRW-5-FAST 26 April Header &amp; Signature 600x155" id="138" name="Google Shape;138;p3"/>
          <p:cNvPicPr preferRelativeResize="0"/>
          <p:nvPr/>
        </p:nvPicPr>
        <p:blipFill rotWithShape="1">
          <a:blip r:embed="rId4">
            <a:alphaModFix/>
          </a:blip>
          <a:srcRect b="0" l="0" r="0" t="0"/>
          <a:stretch/>
        </p:blipFill>
        <p:spPr>
          <a:xfrm>
            <a:off x="0" y="0"/>
            <a:ext cx="9144000" cy="5143500"/>
          </a:xfrm>
          <a:prstGeom prst="rect">
            <a:avLst/>
          </a:prstGeom>
          <a:noFill/>
          <a:ln>
            <a:noFill/>
          </a:ln>
        </p:spPr>
      </p:pic>
      <p:sp>
        <p:nvSpPr>
          <p:cNvPr id="139" name="Google Shape;139;p3"/>
          <p:cNvSpPr txBox="1"/>
          <p:nvPr>
            <p:ph idx="4294967295" type="title"/>
          </p:nvPr>
        </p:nvSpPr>
        <p:spPr>
          <a:xfrm>
            <a:off x="428625" y="904875"/>
            <a:ext cx="8286900" cy="4764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lnSpc>
                <a:spcPct val="100000"/>
              </a:lnSpc>
              <a:spcBef>
                <a:spcPts val="0"/>
              </a:spcBef>
              <a:spcAft>
                <a:spcPts val="0"/>
              </a:spcAft>
              <a:buSzPts val="2800"/>
              <a:buNone/>
            </a:pPr>
            <a:r>
              <a:rPr b="1" lang="en" sz="2200">
                <a:solidFill>
                  <a:srgbClr val="1E293B"/>
                </a:solidFill>
                <a:latin typeface="Arial"/>
                <a:ea typeface="Arial"/>
                <a:cs typeface="Arial"/>
                <a:sym typeface="Arial"/>
              </a:rPr>
              <a:t>Why Transition Matters Now?</a:t>
            </a:r>
            <a:endParaRPr b="1" sz="2200">
              <a:solidFill>
                <a:srgbClr val="1E293B"/>
              </a:solidFill>
              <a:latin typeface="Arial"/>
              <a:ea typeface="Arial"/>
              <a:cs typeface="Arial"/>
              <a:sym typeface="Arial"/>
            </a:endParaRPr>
          </a:p>
        </p:txBody>
      </p:sp>
      <p:grpSp>
        <p:nvGrpSpPr>
          <p:cNvPr descr="This image displays the text message &quot;Substantial lead time needed&quot;" id="140" name="Google Shape;140;p3"/>
          <p:cNvGrpSpPr/>
          <p:nvPr/>
        </p:nvGrpSpPr>
        <p:grpSpPr>
          <a:xfrm>
            <a:off x="428625" y="1524000"/>
            <a:ext cx="2619300" cy="1428900"/>
            <a:chOff x="0" y="0"/>
            <a:chExt cx="2619300" cy="1428900"/>
          </a:xfrm>
        </p:grpSpPr>
        <p:sp>
          <p:nvSpPr>
            <p:cNvPr id="141" name="Google Shape;141;p3"/>
            <p:cNvSpPr/>
            <p:nvPr/>
          </p:nvSpPr>
          <p:spPr>
            <a:xfrm>
              <a:off x="0" y="0"/>
              <a:ext cx="2619300" cy="1428900"/>
            </a:xfrm>
            <a:prstGeom prst="roundRect">
              <a:avLst>
                <a:gd fmla="val 4000"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3"/>
            <p:cNvSpPr/>
            <p:nvPr/>
          </p:nvSpPr>
          <p:spPr>
            <a:xfrm>
              <a:off x="0" y="0"/>
              <a:ext cx="2619300" cy="38100"/>
            </a:xfrm>
            <a:prstGeom prst="rect">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3"/>
            <p:cNvSpPr txBox="1"/>
            <p:nvPr/>
          </p:nvSpPr>
          <p:spPr>
            <a:xfrm>
              <a:off x="0" y="0"/>
              <a:ext cx="2619300" cy="1428900"/>
            </a:xfrm>
            <a:prstGeom prst="rect">
              <a:avLst/>
            </a:prstGeom>
            <a:noFill/>
            <a:ln>
              <a:noFill/>
            </a:ln>
          </p:spPr>
          <p:txBody>
            <a:bodyPr anchorCtr="0" anchor="ctr" bIns="190500" lIns="190500" spcFirstLastPara="1" rIns="190500" wrap="square" tIns="1905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F172A"/>
                  </a:solidFill>
                  <a:latin typeface="Arial"/>
                  <a:ea typeface="Arial"/>
                  <a:cs typeface="Arial"/>
                  <a:sym typeface="Arial"/>
                </a:rPr>
                <a:t>Substantial lead time needed</a:t>
              </a:r>
              <a:endParaRPr b="1" i="0" sz="1400" u="none" cap="none" strike="noStrike">
                <a:solidFill>
                  <a:srgbClr val="0F172A"/>
                </a:solidFill>
                <a:latin typeface="Arial"/>
                <a:ea typeface="Arial"/>
                <a:cs typeface="Arial"/>
                <a:sym typeface="Arial"/>
              </a:endParaRPr>
            </a:p>
          </p:txBody>
        </p:sp>
      </p:grpSp>
      <p:pic>
        <p:nvPicPr>
          <p:cNvPr descr="This image is a schedule. " id="144" name="Google Shape;144;p3"/>
          <p:cNvPicPr preferRelativeResize="0"/>
          <p:nvPr/>
        </p:nvPicPr>
        <p:blipFill rotWithShape="1">
          <a:blip r:embed="rId5">
            <a:alphaModFix/>
          </a:blip>
          <a:srcRect b="0" l="0" r="0" t="0"/>
          <a:stretch/>
        </p:blipFill>
        <p:spPr>
          <a:xfrm>
            <a:off x="619118" y="1747337"/>
            <a:ext cx="361964" cy="315558"/>
          </a:xfrm>
          <a:prstGeom prst="rect">
            <a:avLst/>
          </a:prstGeom>
          <a:noFill/>
          <a:ln>
            <a:noFill/>
          </a:ln>
        </p:spPr>
      </p:pic>
      <p:grpSp>
        <p:nvGrpSpPr>
          <p:cNvPr descr="This image displays the text message &quot;Shaping the successor&quot;" id="145" name="Google Shape;145;p3"/>
          <p:cNvGrpSpPr/>
          <p:nvPr/>
        </p:nvGrpSpPr>
        <p:grpSpPr>
          <a:xfrm>
            <a:off x="3257550" y="1524000"/>
            <a:ext cx="2619300" cy="1428900"/>
            <a:chOff x="0" y="0"/>
            <a:chExt cx="2619300" cy="1428900"/>
          </a:xfrm>
        </p:grpSpPr>
        <p:sp>
          <p:nvSpPr>
            <p:cNvPr id="146" name="Google Shape;146;p3"/>
            <p:cNvSpPr/>
            <p:nvPr/>
          </p:nvSpPr>
          <p:spPr>
            <a:xfrm>
              <a:off x="0" y="0"/>
              <a:ext cx="2619300" cy="1428900"/>
            </a:xfrm>
            <a:prstGeom prst="roundRect">
              <a:avLst>
                <a:gd fmla="val 4000"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3"/>
            <p:cNvSpPr/>
            <p:nvPr/>
          </p:nvSpPr>
          <p:spPr>
            <a:xfrm>
              <a:off x="0" y="0"/>
              <a:ext cx="2619300" cy="38100"/>
            </a:xfrm>
            <a:prstGeom prst="rect">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p3"/>
            <p:cNvSpPr txBox="1"/>
            <p:nvPr/>
          </p:nvSpPr>
          <p:spPr>
            <a:xfrm>
              <a:off x="0" y="0"/>
              <a:ext cx="2619300" cy="1428900"/>
            </a:xfrm>
            <a:prstGeom prst="rect">
              <a:avLst/>
            </a:prstGeom>
            <a:noFill/>
            <a:ln>
              <a:noFill/>
            </a:ln>
          </p:spPr>
          <p:txBody>
            <a:bodyPr anchorCtr="0" anchor="ctr" bIns="190500" lIns="190500" spcFirstLastPara="1" rIns="190500" wrap="square" tIns="1905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F172A"/>
                  </a:solidFill>
                  <a:latin typeface="Arial"/>
                  <a:ea typeface="Arial"/>
                  <a:cs typeface="Arial"/>
                  <a:sym typeface="Arial"/>
                </a:rPr>
                <a:t>Shaping the successor</a:t>
              </a:r>
              <a:endParaRPr b="1" i="0" sz="1400" u="none" cap="none" strike="noStrike">
                <a:solidFill>
                  <a:srgbClr val="0F172A"/>
                </a:solidFill>
                <a:latin typeface="Arial"/>
                <a:ea typeface="Arial"/>
                <a:cs typeface="Arial"/>
                <a:sym typeface="Arial"/>
              </a:endParaRPr>
            </a:p>
          </p:txBody>
        </p:sp>
      </p:grpSp>
      <p:pic>
        <p:nvPicPr>
          <p:cNvPr descr="This image is an architecture. " id="149" name="Google Shape;149;p3"/>
          <p:cNvPicPr preferRelativeResize="0"/>
          <p:nvPr/>
        </p:nvPicPr>
        <p:blipFill rotWithShape="1">
          <a:blip r:embed="rId6">
            <a:alphaModFix/>
          </a:blip>
          <a:srcRect b="0" l="0" r="0" t="0"/>
          <a:stretch/>
        </p:blipFill>
        <p:spPr>
          <a:xfrm>
            <a:off x="3435634" y="1704825"/>
            <a:ext cx="340431" cy="330419"/>
          </a:xfrm>
          <a:prstGeom prst="rect">
            <a:avLst/>
          </a:prstGeom>
          <a:noFill/>
          <a:ln>
            <a:noFill/>
          </a:ln>
        </p:spPr>
      </p:pic>
      <p:grpSp>
        <p:nvGrpSpPr>
          <p:cNvPr descr="This image displays the text message &quot;Early preparation&quot;." id="150" name="Google Shape;150;p3"/>
          <p:cNvGrpSpPr/>
          <p:nvPr/>
        </p:nvGrpSpPr>
        <p:grpSpPr>
          <a:xfrm>
            <a:off x="6096000" y="1524000"/>
            <a:ext cx="2619300" cy="1428900"/>
            <a:chOff x="0" y="0"/>
            <a:chExt cx="2619300" cy="1428900"/>
          </a:xfrm>
        </p:grpSpPr>
        <p:sp>
          <p:nvSpPr>
            <p:cNvPr id="151" name="Google Shape;151;p3"/>
            <p:cNvSpPr/>
            <p:nvPr/>
          </p:nvSpPr>
          <p:spPr>
            <a:xfrm>
              <a:off x="0" y="0"/>
              <a:ext cx="2619300" cy="1428900"/>
            </a:xfrm>
            <a:prstGeom prst="roundRect">
              <a:avLst>
                <a:gd fmla="val 4000"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3"/>
            <p:cNvSpPr/>
            <p:nvPr/>
          </p:nvSpPr>
          <p:spPr>
            <a:xfrm>
              <a:off x="0" y="0"/>
              <a:ext cx="2619300" cy="38100"/>
            </a:xfrm>
            <a:prstGeom prst="rect">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descr="This image is of speed. " id="153" name="Google Shape;153;p3"/>
            <p:cNvSpPr txBox="1"/>
            <p:nvPr/>
          </p:nvSpPr>
          <p:spPr>
            <a:xfrm>
              <a:off x="0" y="0"/>
              <a:ext cx="2619300" cy="1428900"/>
            </a:xfrm>
            <a:prstGeom prst="rect">
              <a:avLst/>
            </a:prstGeom>
            <a:noFill/>
            <a:ln>
              <a:noFill/>
            </a:ln>
          </p:spPr>
          <p:txBody>
            <a:bodyPr anchorCtr="0" anchor="ctr" bIns="190500" lIns="190500" spcFirstLastPara="1" rIns="190500" wrap="square" tIns="1905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F172A"/>
                  </a:solidFill>
                  <a:latin typeface="Arial"/>
                  <a:ea typeface="Arial"/>
                  <a:cs typeface="Arial"/>
                  <a:sym typeface="Arial"/>
                </a:rPr>
                <a:t>Early preparation</a:t>
              </a:r>
              <a:endParaRPr b="1" i="0" sz="1400" u="none" cap="none" strike="noStrike">
                <a:solidFill>
                  <a:srgbClr val="0F172A"/>
                </a:solidFill>
                <a:latin typeface="Arial"/>
                <a:ea typeface="Arial"/>
                <a:cs typeface="Arial"/>
                <a:sym typeface="Arial"/>
              </a:endParaRPr>
            </a:p>
          </p:txBody>
        </p:sp>
      </p:grpSp>
      <p:pic>
        <p:nvPicPr>
          <p:cNvPr descr="This image is a" id="154" name="Google Shape;154;p3"/>
          <p:cNvPicPr preferRelativeResize="0"/>
          <p:nvPr/>
        </p:nvPicPr>
        <p:blipFill rotWithShape="1">
          <a:blip r:embed="rId7">
            <a:alphaModFix/>
          </a:blip>
          <a:srcRect b="0" l="0" r="0" t="0"/>
          <a:stretch/>
        </p:blipFill>
        <p:spPr>
          <a:xfrm>
            <a:off x="6231505" y="1752450"/>
            <a:ext cx="473934" cy="335703"/>
          </a:xfrm>
          <a:prstGeom prst="rect">
            <a:avLst/>
          </a:prstGeom>
          <a:noFill/>
          <a:ln>
            <a:noFill/>
          </a:ln>
        </p:spPr>
      </p:pic>
      <p:grpSp>
        <p:nvGrpSpPr>
          <p:cNvPr id="155" name="Google Shape;155;p3"/>
          <p:cNvGrpSpPr/>
          <p:nvPr/>
        </p:nvGrpSpPr>
        <p:grpSpPr>
          <a:xfrm>
            <a:off x="428625" y="3143250"/>
            <a:ext cx="2657475" cy="1428900"/>
            <a:chOff x="0" y="0"/>
            <a:chExt cx="2657475" cy="1428900"/>
          </a:xfrm>
        </p:grpSpPr>
        <p:sp>
          <p:nvSpPr>
            <p:cNvPr id="156" name="Google Shape;156;p3"/>
            <p:cNvSpPr/>
            <p:nvPr/>
          </p:nvSpPr>
          <p:spPr>
            <a:xfrm>
              <a:off x="0" y="0"/>
              <a:ext cx="2619300" cy="1428900"/>
            </a:xfrm>
            <a:prstGeom prst="roundRect">
              <a:avLst>
                <a:gd fmla="val 4000"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3"/>
            <p:cNvSpPr/>
            <p:nvPr/>
          </p:nvSpPr>
          <p:spPr>
            <a:xfrm>
              <a:off x="0" y="0"/>
              <a:ext cx="2619300" cy="38100"/>
            </a:xfrm>
            <a:prstGeom prst="rect">
              <a:avLst/>
            </a:prstGeom>
            <a:solidFill>
              <a:srgbClr val="475569"/>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 name="Google Shape;158;p3"/>
            <p:cNvSpPr txBox="1"/>
            <p:nvPr/>
          </p:nvSpPr>
          <p:spPr>
            <a:xfrm>
              <a:off x="38175" y="0"/>
              <a:ext cx="2619300" cy="1428900"/>
            </a:xfrm>
            <a:prstGeom prst="rect">
              <a:avLst/>
            </a:prstGeom>
            <a:noFill/>
            <a:ln>
              <a:noFill/>
            </a:ln>
          </p:spPr>
          <p:txBody>
            <a:bodyPr anchorCtr="0" anchor="ctr" bIns="190500" lIns="190500" spcFirstLastPara="1" rIns="190500" wrap="square" tIns="1905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F172A"/>
                  </a:solidFill>
                  <a:latin typeface="Arial"/>
                  <a:ea typeface="Arial"/>
                  <a:cs typeface="Arial"/>
                  <a:sym typeface="Arial"/>
                </a:rPr>
                <a:t>Prior transition pitfalls</a:t>
              </a:r>
              <a:endParaRPr b="1" i="0" sz="1400" u="none" cap="none" strike="noStrike">
                <a:solidFill>
                  <a:srgbClr val="0F172A"/>
                </a:solidFill>
                <a:latin typeface="Arial"/>
                <a:ea typeface="Arial"/>
                <a:cs typeface="Arial"/>
                <a:sym typeface="Arial"/>
              </a:endParaRPr>
            </a:p>
          </p:txBody>
        </p:sp>
      </p:grpSp>
      <p:pic>
        <p:nvPicPr>
          <p:cNvPr id="159" name="Google Shape;159;p3"/>
          <p:cNvPicPr preferRelativeResize="0"/>
          <p:nvPr/>
        </p:nvPicPr>
        <p:blipFill rotWithShape="1">
          <a:blip r:embed="rId8">
            <a:alphaModFix/>
          </a:blip>
          <a:srcRect b="0" l="0" r="0" t="0"/>
          <a:stretch/>
        </p:blipFill>
        <p:spPr>
          <a:xfrm>
            <a:off x="619118" y="3371700"/>
            <a:ext cx="496103" cy="429956"/>
          </a:xfrm>
          <a:prstGeom prst="rect">
            <a:avLst/>
          </a:prstGeom>
          <a:noFill/>
          <a:ln>
            <a:noFill/>
          </a:ln>
        </p:spPr>
      </p:pic>
      <p:grpSp>
        <p:nvGrpSpPr>
          <p:cNvPr descr="This image displays the text message &quot;Root causes of delays&quot;." id="160" name="Google Shape;160;p3"/>
          <p:cNvGrpSpPr/>
          <p:nvPr/>
        </p:nvGrpSpPr>
        <p:grpSpPr>
          <a:xfrm>
            <a:off x="3257550" y="3143250"/>
            <a:ext cx="2619300" cy="1428900"/>
            <a:chOff x="0" y="0"/>
            <a:chExt cx="2619300" cy="1428900"/>
          </a:xfrm>
        </p:grpSpPr>
        <p:sp>
          <p:nvSpPr>
            <p:cNvPr id="161" name="Google Shape;161;p3"/>
            <p:cNvSpPr/>
            <p:nvPr/>
          </p:nvSpPr>
          <p:spPr>
            <a:xfrm>
              <a:off x="0" y="0"/>
              <a:ext cx="2619300" cy="1428900"/>
            </a:xfrm>
            <a:prstGeom prst="roundRect">
              <a:avLst>
                <a:gd fmla="val 4000"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p3"/>
            <p:cNvSpPr/>
            <p:nvPr/>
          </p:nvSpPr>
          <p:spPr>
            <a:xfrm>
              <a:off x="0" y="0"/>
              <a:ext cx="2619300" cy="38100"/>
            </a:xfrm>
            <a:prstGeom prst="rect">
              <a:avLst/>
            </a:prstGeom>
            <a:solidFill>
              <a:srgbClr val="475569"/>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descr="This image is of troubleshoot." id="163" name="Google Shape;163;p3"/>
            <p:cNvSpPr txBox="1"/>
            <p:nvPr/>
          </p:nvSpPr>
          <p:spPr>
            <a:xfrm>
              <a:off x="0" y="0"/>
              <a:ext cx="2619300" cy="1428900"/>
            </a:xfrm>
            <a:prstGeom prst="rect">
              <a:avLst/>
            </a:prstGeom>
            <a:noFill/>
            <a:ln>
              <a:noFill/>
            </a:ln>
          </p:spPr>
          <p:txBody>
            <a:bodyPr anchorCtr="0" anchor="ctr" bIns="190500" lIns="190500" spcFirstLastPara="1" rIns="190500" wrap="square" tIns="1905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F172A"/>
                  </a:solidFill>
                  <a:latin typeface="Arial"/>
                  <a:ea typeface="Arial"/>
                  <a:cs typeface="Arial"/>
                  <a:sym typeface="Arial"/>
                </a:rPr>
                <a:t>Root causes of delays</a:t>
              </a:r>
              <a:endParaRPr b="1" i="0" sz="1400" u="none" cap="none" strike="noStrike">
                <a:solidFill>
                  <a:srgbClr val="0F172A"/>
                </a:solidFill>
                <a:latin typeface="Arial"/>
                <a:ea typeface="Arial"/>
                <a:cs typeface="Arial"/>
                <a:sym typeface="Arial"/>
              </a:endParaRPr>
            </a:p>
          </p:txBody>
        </p:sp>
      </p:grpSp>
      <p:pic>
        <p:nvPicPr>
          <p:cNvPr id="164" name="Google Shape;164;p3"/>
          <p:cNvPicPr preferRelativeResize="0"/>
          <p:nvPr/>
        </p:nvPicPr>
        <p:blipFill rotWithShape="1">
          <a:blip r:embed="rId9">
            <a:alphaModFix/>
          </a:blip>
          <a:srcRect b="0" l="0" r="0" t="0"/>
          <a:stretch/>
        </p:blipFill>
        <p:spPr>
          <a:xfrm>
            <a:off x="3426280" y="3416512"/>
            <a:ext cx="399312" cy="366935"/>
          </a:xfrm>
          <a:prstGeom prst="rect">
            <a:avLst/>
          </a:prstGeom>
          <a:noFill/>
          <a:ln>
            <a:noFill/>
          </a:ln>
        </p:spPr>
      </p:pic>
      <p:grpSp>
        <p:nvGrpSpPr>
          <p:cNvPr descr="This image displays the text message &quot;Assessment strategy&quot;." id="165" name="Google Shape;165;p3"/>
          <p:cNvGrpSpPr/>
          <p:nvPr/>
        </p:nvGrpSpPr>
        <p:grpSpPr>
          <a:xfrm>
            <a:off x="6096000" y="3143250"/>
            <a:ext cx="2619300" cy="1428900"/>
            <a:chOff x="0" y="0"/>
            <a:chExt cx="2619300" cy="1428900"/>
          </a:xfrm>
        </p:grpSpPr>
        <p:sp>
          <p:nvSpPr>
            <p:cNvPr id="166" name="Google Shape;166;p3"/>
            <p:cNvSpPr/>
            <p:nvPr/>
          </p:nvSpPr>
          <p:spPr>
            <a:xfrm>
              <a:off x="0" y="0"/>
              <a:ext cx="2619300" cy="1428900"/>
            </a:xfrm>
            <a:prstGeom prst="roundRect">
              <a:avLst>
                <a:gd fmla="val 4000"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 name="Google Shape;167;p3"/>
            <p:cNvSpPr/>
            <p:nvPr/>
          </p:nvSpPr>
          <p:spPr>
            <a:xfrm>
              <a:off x="0" y="0"/>
              <a:ext cx="2619300" cy="38100"/>
            </a:xfrm>
            <a:prstGeom prst="rect">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 name="Google Shape;168;p3"/>
            <p:cNvSpPr txBox="1"/>
            <p:nvPr/>
          </p:nvSpPr>
          <p:spPr>
            <a:xfrm>
              <a:off x="0" y="0"/>
              <a:ext cx="2619300" cy="1428900"/>
            </a:xfrm>
            <a:prstGeom prst="rect">
              <a:avLst/>
            </a:prstGeom>
            <a:noFill/>
            <a:ln>
              <a:noFill/>
            </a:ln>
          </p:spPr>
          <p:txBody>
            <a:bodyPr anchorCtr="0" anchor="ctr" bIns="190500" lIns="190500" spcFirstLastPara="1" rIns="190500" wrap="square" tIns="1905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F172A"/>
                  </a:solidFill>
                  <a:latin typeface="Arial"/>
                  <a:ea typeface="Arial"/>
                  <a:cs typeface="Arial"/>
                  <a:sym typeface="Arial"/>
                </a:rPr>
                <a:t>Assessment strategy</a:t>
              </a:r>
              <a:endParaRPr b="1" i="0" sz="1400" u="none" cap="none" strike="noStrike">
                <a:solidFill>
                  <a:srgbClr val="0F172A"/>
                </a:solidFill>
                <a:latin typeface="Arial"/>
                <a:ea typeface="Arial"/>
                <a:cs typeface="Arial"/>
                <a:sym typeface="Arial"/>
              </a:endParaRPr>
            </a:p>
          </p:txBody>
        </p:sp>
      </p:grpSp>
      <p:pic>
        <p:nvPicPr>
          <p:cNvPr id="169" name="Google Shape;169;p3"/>
          <p:cNvPicPr preferRelativeResize="0"/>
          <p:nvPr/>
        </p:nvPicPr>
        <p:blipFill rotWithShape="1">
          <a:blip r:embed="rId10">
            <a:alphaModFix/>
          </a:blip>
          <a:srcRect b="0" l="0" r="0" t="0"/>
          <a:stretch/>
        </p:blipFill>
        <p:spPr>
          <a:xfrm>
            <a:off x="6303511" y="3416512"/>
            <a:ext cx="399312" cy="366935"/>
          </a:xfrm>
          <a:prstGeom prst="rect">
            <a:avLst/>
          </a:prstGeom>
          <a:noFill/>
          <a:ln>
            <a:noFill/>
          </a:ln>
        </p:spPr>
      </p:pic>
      <p:sp>
        <p:nvSpPr>
          <p:cNvPr id="170" name="Google Shape;170;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en"/>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4" name="Shape 174"/>
        <p:cNvGrpSpPr/>
        <p:nvPr/>
      </p:nvGrpSpPr>
      <p:grpSpPr>
        <a:xfrm>
          <a:off x="0" y="0"/>
          <a:ext cx="0" cy="0"/>
          <a:chOff x="0" y="0"/>
          <a:chExt cx="0" cy="0"/>
        </a:xfrm>
      </p:grpSpPr>
      <p:sp>
        <p:nvSpPr>
          <p:cNvPr id="175" name="Google Shape;175;p4"/>
          <p:cNvSpPr txBox="1"/>
          <p:nvPr>
            <p:ph idx="4294967295" type="title"/>
          </p:nvPr>
        </p:nvSpPr>
        <p:spPr>
          <a:xfrm>
            <a:off x="428625" y="904875"/>
            <a:ext cx="8286900" cy="4764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lnSpc>
                <a:spcPct val="100000"/>
              </a:lnSpc>
              <a:spcBef>
                <a:spcPts val="0"/>
              </a:spcBef>
              <a:spcAft>
                <a:spcPts val="0"/>
              </a:spcAft>
              <a:buSzPts val="2800"/>
              <a:buNone/>
            </a:pPr>
            <a:r>
              <a:rPr b="1" i="0" lang="en" sz="2200">
                <a:solidFill>
                  <a:srgbClr val="1E293B"/>
                </a:solidFill>
                <a:latin typeface="Arial"/>
                <a:ea typeface="Arial"/>
                <a:cs typeface="Arial"/>
                <a:sym typeface="Arial"/>
              </a:rPr>
              <a:t>What Lessons Did We Learn from Past Transitions?</a:t>
            </a:r>
            <a:endParaRPr b="1" i="0" sz="2200">
              <a:solidFill>
                <a:srgbClr val="1E293B"/>
              </a:solidFill>
              <a:latin typeface="Arial"/>
              <a:ea typeface="Arial"/>
              <a:cs typeface="Arial"/>
              <a:sym typeface="Arial"/>
            </a:endParaRPr>
          </a:p>
        </p:txBody>
      </p:sp>
      <p:grpSp>
        <p:nvGrpSpPr>
          <p:cNvPr descr="This image displays the text message &quot;Recurring, costly delays&quot;." id="176" name="Google Shape;176;p4"/>
          <p:cNvGrpSpPr/>
          <p:nvPr/>
        </p:nvGrpSpPr>
        <p:grpSpPr>
          <a:xfrm>
            <a:off x="428625" y="1524000"/>
            <a:ext cx="3905400" cy="1381200"/>
            <a:chOff x="0" y="0"/>
            <a:chExt cx="3905400" cy="1381200"/>
          </a:xfrm>
        </p:grpSpPr>
        <p:sp>
          <p:nvSpPr>
            <p:cNvPr id="177" name="Google Shape;177;p4"/>
            <p:cNvSpPr/>
            <p:nvPr/>
          </p:nvSpPr>
          <p:spPr>
            <a:xfrm>
              <a:off x="0" y="0"/>
              <a:ext cx="3905400" cy="1381200"/>
            </a:xfrm>
            <a:prstGeom prst="roundRect">
              <a:avLst>
                <a:gd fmla="val 4136"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 name="Google Shape;178;p4"/>
            <p:cNvSpPr/>
            <p:nvPr/>
          </p:nvSpPr>
          <p:spPr>
            <a:xfrm>
              <a:off x="0" y="0"/>
              <a:ext cx="39054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 name="Google Shape;179;p4"/>
            <p:cNvSpPr txBox="1"/>
            <p:nvPr/>
          </p:nvSpPr>
          <p:spPr>
            <a:xfrm>
              <a:off x="0" y="0"/>
              <a:ext cx="3905400" cy="1381200"/>
            </a:xfrm>
            <a:prstGeom prst="rect">
              <a:avLst/>
            </a:prstGeom>
            <a:solidFill>
              <a:srgbClr val="000000">
                <a:alpha val="0"/>
              </a:srgbClr>
            </a:solidFill>
            <a:ln>
              <a:noFill/>
            </a:ln>
          </p:spPr>
          <p:txBody>
            <a:bodyPr anchorCtr="0" anchor="ctr" bIns="171450" lIns="209550" spcFirstLastPara="1" rIns="209550" wrap="square" tIns="171450">
              <a:noAutofit/>
            </a:bodyPr>
            <a:lstStyle/>
            <a:p>
              <a:pPr indent="0" lvl="0" marL="0" marR="0" rtl="0" algn="l">
                <a:lnSpc>
                  <a:spcPct val="100000"/>
                </a:lnSpc>
                <a:spcBef>
                  <a:spcPts val="0"/>
                </a:spcBef>
                <a:spcAft>
                  <a:spcPts val="0"/>
                </a:spcAft>
                <a:buClr>
                  <a:srgbClr val="000000"/>
                </a:buClr>
                <a:buSzPts val="2035"/>
                <a:buFont typeface="Arial"/>
                <a:buNone/>
              </a:pPr>
              <a:r>
                <a:t/>
              </a:r>
              <a:endParaRPr b="0" i="0" sz="2035" u="none" cap="none" strike="noStrike">
                <a:solidFill>
                  <a:srgbClr val="F76120"/>
                </a:solidFill>
                <a:latin typeface="Mate"/>
                <a:ea typeface="Mate"/>
                <a:cs typeface="Mate"/>
                <a:sym typeface="Mate"/>
              </a:endParaRPr>
            </a:p>
            <a:p>
              <a:pPr indent="0" lvl="0" marL="0" marR="0" rtl="0" algn="l">
                <a:lnSpc>
                  <a:spcPct val="100000"/>
                </a:lnSpc>
                <a:spcBef>
                  <a:spcPts val="300"/>
                </a:spcBef>
                <a:spcAft>
                  <a:spcPts val="0"/>
                </a:spcAft>
                <a:buClr>
                  <a:srgbClr val="000000"/>
                </a:buClr>
                <a:buSzPts val="1203"/>
                <a:buFont typeface="Arial"/>
                <a:buNone/>
              </a:pPr>
              <a:r>
                <a:rPr b="1" i="0" lang="en" sz="1203" u="none" cap="none" strike="noStrike">
                  <a:solidFill>
                    <a:srgbClr val="0F172A"/>
                  </a:solidFill>
                  <a:latin typeface="Arial"/>
                  <a:ea typeface="Arial"/>
                  <a:cs typeface="Arial"/>
                  <a:sym typeface="Arial"/>
                </a:rPr>
                <a:t>Recurring, costly delays</a:t>
              </a:r>
              <a:endParaRPr b="0" i="0" sz="1203" u="none" cap="none" strike="noStrike">
                <a:solidFill>
                  <a:srgbClr val="F76120"/>
                </a:solidFill>
                <a:latin typeface="Mate"/>
                <a:ea typeface="Mate"/>
                <a:cs typeface="Mate"/>
                <a:sym typeface="Mate"/>
              </a:endParaRPr>
            </a:p>
            <a:p>
              <a:pPr indent="0" lvl="0" marL="0" marR="0" rtl="0" algn="l">
                <a:lnSpc>
                  <a:spcPct val="100000"/>
                </a:lnSpc>
                <a:spcBef>
                  <a:spcPts val="300"/>
                </a:spcBef>
                <a:spcAft>
                  <a:spcPts val="0"/>
                </a:spcAft>
                <a:buClr>
                  <a:srgbClr val="000000"/>
                </a:buClr>
                <a:buSzPts val="971"/>
                <a:buFont typeface="Arial"/>
                <a:buNone/>
              </a:pPr>
              <a:r>
                <a:t/>
              </a:r>
              <a:endParaRPr b="0" i="0" sz="971" u="none" cap="none" strike="noStrike">
                <a:solidFill>
                  <a:srgbClr val="F76120"/>
                </a:solidFill>
                <a:latin typeface="Mate"/>
                <a:ea typeface="Mate"/>
                <a:cs typeface="Mate"/>
                <a:sym typeface="Mate"/>
              </a:endParaRPr>
            </a:p>
          </p:txBody>
        </p:sp>
      </p:grpSp>
      <p:pic>
        <p:nvPicPr>
          <p:cNvPr id="180" name="Google Shape;180;p4"/>
          <p:cNvPicPr preferRelativeResize="0"/>
          <p:nvPr/>
        </p:nvPicPr>
        <p:blipFill rotWithShape="1">
          <a:blip r:embed="rId4">
            <a:alphaModFix/>
          </a:blip>
          <a:srcRect b="0" l="0" r="0" t="0"/>
          <a:stretch/>
        </p:blipFill>
        <p:spPr>
          <a:xfrm>
            <a:off x="588190" y="1752525"/>
            <a:ext cx="475813" cy="385181"/>
          </a:xfrm>
          <a:prstGeom prst="rect">
            <a:avLst/>
          </a:prstGeom>
          <a:noFill/>
          <a:ln>
            <a:noFill/>
          </a:ln>
        </p:spPr>
      </p:pic>
      <p:grpSp>
        <p:nvGrpSpPr>
          <p:cNvPr descr="This image displays the text message &quot;Inaccurate inventory is the primary cause of delay&quot;" id="181" name="Google Shape;181;p4"/>
          <p:cNvGrpSpPr/>
          <p:nvPr/>
        </p:nvGrpSpPr>
        <p:grpSpPr>
          <a:xfrm>
            <a:off x="4619625" y="1524000"/>
            <a:ext cx="3905400" cy="1381200"/>
            <a:chOff x="0" y="0"/>
            <a:chExt cx="3905400" cy="1381200"/>
          </a:xfrm>
        </p:grpSpPr>
        <p:sp>
          <p:nvSpPr>
            <p:cNvPr id="182" name="Google Shape;182;p4"/>
            <p:cNvSpPr/>
            <p:nvPr/>
          </p:nvSpPr>
          <p:spPr>
            <a:xfrm>
              <a:off x="0" y="0"/>
              <a:ext cx="3905400" cy="1381200"/>
            </a:xfrm>
            <a:prstGeom prst="roundRect">
              <a:avLst>
                <a:gd fmla="val 4136"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 name="Google Shape;183;p4"/>
            <p:cNvSpPr/>
            <p:nvPr/>
          </p:nvSpPr>
          <p:spPr>
            <a:xfrm>
              <a:off x="0" y="0"/>
              <a:ext cx="39054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 name="Google Shape;184;p4"/>
            <p:cNvSpPr txBox="1"/>
            <p:nvPr/>
          </p:nvSpPr>
          <p:spPr>
            <a:xfrm>
              <a:off x="0" y="0"/>
              <a:ext cx="3905400" cy="1381200"/>
            </a:xfrm>
            <a:prstGeom prst="rect">
              <a:avLst/>
            </a:prstGeom>
            <a:solidFill>
              <a:srgbClr val="000000">
                <a:alpha val="0"/>
              </a:srgbClr>
            </a:solidFill>
            <a:ln>
              <a:noFill/>
            </a:ln>
          </p:spPr>
          <p:txBody>
            <a:bodyPr anchorCtr="0" anchor="ctr" bIns="171450" lIns="209550" spcFirstLastPara="1" rIns="209550" wrap="square" tIns="171450">
              <a:noAutofit/>
            </a:bodyPr>
            <a:lstStyle/>
            <a:p>
              <a:pPr indent="0" lvl="0" marL="0" marR="0" rtl="0" algn="l">
                <a:lnSpc>
                  <a:spcPct val="100000"/>
                </a:lnSpc>
                <a:spcBef>
                  <a:spcPts val="0"/>
                </a:spcBef>
                <a:spcAft>
                  <a:spcPts val="0"/>
                </a:spcAft>
                <a:buClr>
                  <a:srgbClr val="000000"/>
                </a:buClr>
                <a:buSzPts val="2035"/>
                <a:buFont typeface="Arial"/>
                <a:buNone/>
              </a:pPr>
              <a:r>
                <a:t/>
              </a:r>
              <a:endParaRPr b="0" i="0" sz="2035" u="none" cap="none" strike="noStrike">
                <a:solidFill>
                  <a:srgbClr val="F76120"/>
                </a:solidFill>
                <a:latin typeface="Mate"/>
                <a:ea typeface="Mate"/>
                <a:cs typeface="Mate"/>
                <a:sym typeface="Mate"/>
              </a:endParaRPr>
            </a:p>
            <a:p>
              <a:pPr indent="0" lvl="0" marL="0" marR="0" rtl="0" algn="l">
                <a:lnSpc>
                  <a:spcPct val="100000"/>
                </a:lnSpc>
                <a:spcBef>
                  <a:spcPts val="300"/>
                </a:spcBef>
                <a:spcAft>
                  <a:spcPts val="0"/>
                </a:spcAft>
                <a:buClr>
                  <a:srgbClr val="000000"/>
                </a:buClr>
                <a:buSzPts val="1203"/>
                <a:buFont typeface="Arial"/>
                <a:buNone/>
              </a:pPr>
              <a:r>
                <a:rPr b="1" i="0" lang="en" sz="1203" u="none" cap="none" strike="noStrike">
                  <a:solidFill>
                    <a:srgbClr val="0F172A"/>
                  </a:solidFill>
                  <a:latin typeface="Arial"/>
                  <a:ea typeface="Arial"/>
                  <a:cs typeface="Arial"/>
                  <a:sym typeface="Arial"/>
                </a:rPr>
                <a:t>Inaccurate inventory is the primary cause of delay</a:t>
              </a:r>
              <a:endParaRPr b="0" i="0" sz="971" u="none" cap="none" strike="noStrike">
                <a:solidFill>
                  <a:srgbClr val="F76120"/>
                </a:solidFill>
                <a:latin typeface="Mate"/>
                <a:ea typeface="Mate"/>
                <a:cs typeface="Mate"/>
                <a:sym typeface="Mate"/>
              </a:endParaRPr>
            </a:p>
          </p:txBody>
        </p:sp>
      </p:grpSp>
      <p:pic>
        <p:nvPicPr>
          <p:cNvPr id="185" name="Google Shape;185;p4"/>
          <p:cNvPicPr preferRelativeResize="0"/>
          <p:nvPr/>
        </p:nvPicPr>
        <p:blipFill rotWithShape="1">
          <a:blip r:embed="rId5">
            <a:alphaModFix/>
          </a:blip>
          <a:srcRect b="0" l="0" r="0" t="0"/>
          <a:stretch/>
        </p:blipFill>
        <p:spPr>
          <a:xfrm>
            <a:off x="4759867" y="1673754"/>
            <a:ext cx="463952" cy="463952"/>
          </a:xfrm>
          <a:prstGeom prst="rect">
            <a:avLst/>
          </a:prstGeom>
          <a:noFill/>
          <a:ln>
            <a:noFill/>
          </a:ln>
        </p:spPr>
      </p:pic>
      <p:grpSp>
        <p:nvGrpSpPr>
          <p:cNvPr descr="This image displays the text message &quot;Insufficient planning and resources&quot;" id="186" name="Google Shape;186;p4"/>
          <p:cNvGrpSpPr/>
          <p:nvPr/>
        </p:nvGrpSpPr>
        <p:grpSpPr>
          <a:xfrm>
            <a:off x="428625" y="3095625"/>
            <a:ext cx="3905400" cy="1381200"/>
            <a:chOff x="0" y="0"/>
            <a:chExt cx="3905400" cy="1381200"/>
          </a:xfrm>
        </p:grpSpPr>
        <p:sp>
          <p:nvSpPr>
            <p:cNvPr id="187" name="Google Shape;187;p4"/>
            <p:cNvSpPr/>
            <p:nvPr/>
          </p:nvSpPr>
          <p:spPr>
            <a:xfrm>
              <a:off x="0" y="0"/>
              <a:ext cx="3905400" cy="1381200"/>
            </a:xfrm>
            <a:prstGeom prst="roundRect">
              <a:avLst>
                <a:gd fmla="val 4136"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 name="Google Shape;188;p4"/>
            <p:cNvSpPr/>
            <p:nvPr/>
          </p:nvSpPr>
          <p:spPr>
            <a:xfrm>
              <a:off x="0" y="0"/>
              <a:ext cx="39054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9" name="Google Shape;189;p4"/>
            <p:cNvSpPr txBox="1"/>
            <p:nvPr/>
          </p:nvSpPr>
          <p:spPr>
            <a:xfrm>
              <a:off x="0" y="0"/>
              <a:ext cx="3905400" cy="1381200"/>
            </a:xfrm>
            <a:prstGeom prst="rect">
              <a:avLst/>
            </a:prstGeom>
            <a:solidFill>
              <a:srgbClr val="000000">
                <a:alpha val="0"/>
              </a:srgbClr>
            </a:solidFill>
            <a:ln>
              <a:noFill/>
            </a:ln>
          </p:spPr>
          <p:txBody>
            <a:bodyPr anchorCtr="0" anchor="ctr" bIns="171450" lIns="209550" spcFirstLastPara="1" rIns="209550" wrap="square" tIns="171450">
              <a:noAutofit/>
            </a:bodyPr>
            <a:lstStyle/>
            <a:p>
              <a:pPr indent="0" lvl="0" marL="0" marR="0" rtl="0" algn="l">
                <a:lnSpc>
                  <a:spcPct val="100000"/>
                </a:lnSpc>
                <a:spcBef>
                  <a:spcPts val="0"/>
                </a:spcBef>
                <a:spcAft>
                  <a:spcPts val="0"/>
                </a:spcAft>
                <a:buClr>
                  <a:srgbClr val="000000"/>
                </a:buClr>
                <a:buSzPts val="2035"/>
                <a:buFont typeface="Arial"/>
                <a:buNone/>
              </a:pPr>
              <a:r>
                <a:t/>
              </a:r>
              <a:endParaRPr b="0" i="0" sz="2035" u="none" cap="none" strike="noStrike">
                <a:solidFill>
                  <a:srgbClr val="F76120"/>
                </a:solidFill>
                <a:latin typeface="Mate"/>
                <a:ea typeface="Mate"/>
                <a:cs typeface="Mate"/>
                <a:sym typeface="Mate"/>
              </a:endParaRPr>
            </a:p>
            <a:p>
              <a:pPr indent="0" lvl="0" marL="0" marR="0" rtl="0" algn="l">
                <a:lnSpc>
                  <a:spcPct val="100000"/>
                </a:lnSpc>
                <a:spcBef>
                  <a:spcPts val="300"/>
                </a:spcBef>
                <a:spcAft>
                  <a:spcPts val="0"/>
                </a:spcAft>
                <a:buClr>
                  <a:srgbClr val="000000"/>
                </a:buClr>
                <a:buSzPts val="1203"/>
                <a:buFont typeface="Arial"/>
                <a:buNone/>
              </a:pPr>
              <a:r>
                <a:rPr b="1" i="0" lang="en" sz="1203" u="none" cap="none" strike="noStrike">
                  <a:solidFill>
                    <a:srgbClr val="0F172A"/>
                  </a:solidFill>
                  <a:latin typeface="Arial"/>
                  <a:ea typeface="Arial"/>
                  <a:cs typeface="Arial"/>
                  <a:sym typeface="Arial"/>
                </a:rPr>
                <a:t>Insufficient planning and resources</a:t>
              </a:r>
              <a:endParaRPr b="0" i="0" sz="971" u="none" cap="none" strike="noStrike">
                <a:solidFill>
                  <a:srgbClr val="F76120"/>
                </a:solidFill>
                <a:latin typeface="Mate"/>
                <a:ea typeface="Mate"/>
                <a:cs typeface="Mate"/>
                <a:sym typeface="Mate"/>
              </a:endParaRPr>
            </a:p>
          </p:txBody>
        </p:sp>
      </p:grpSp>
      <p:pic>
        <p:nvPicPr>
          <p:cNvPr id="190" name="Google Shape;190;p4"/>
          <p:cNvPicPr preferRelativeResize="0"/>
          <p:nvPr/>
        </p:nvPicPr>
        <p:blipFill rotWithShape="1">
          <a:blip r:embed="rId6">
            <a:alphaModFix/>
          </a:blip>
          <a:srcRect b="0" l="0" r="0" t="0"/>
          <a:stretch/>
        </p:blipFill>
        <p:spPr>
          <a:xfrm>
            <a:off x="612397" y="3258028"/>
            <a:ext cx="577306" cy="529995"/>
          </a:xfrm>
          <a:prstGeom prst="rect">
            <a:avLst/>
          </a:prstGeom>
          <a:noFill/>
          <a:ln>
            <a:noFill/>
          </a:ln>
        </p:spPr>
      </p:pic>
      <p:grpSp>
        <p:nvGrpSpPr>
          <p:cNvPr descr="This image displays the text message &quot;Inconsistent risk management&quot;" id="191" name="Google Shape;191;p4"/>
          <p:cNvGrpSpPr/>
          <p:nvPr/>
        </p:nvGrpSpPr>
        <p:grpSpPr>
          <a:xfrm>
            <a:off x="4619625" y="3095625"/>
            <a:ext cx="3905400" cy="1381200"/>
            <a:chOff x="0" y="0"/>
            <a:chExt cx="3905400" cy="1381200"/>
          </a:xfrm>
        </p:grpSpPr>
        <p:sp>
          <p:nvSpPr>
            <p:cNvPr id="192" name="Google Shape;192;p4"/>
            <p:cNvSpPr/>
            <p:nvPr/>
          </p:nvSpPr>
          <p:spPr>
            <a:xfrm>
              <a:off x="0" y="0"/>
              <a:ext cx="3905400" cy="1381200"/>
            </a:xfrm>
            <a:prstGeom prst="roundRect">
              <a:avLst>
                <a:gd fmla="val 4136"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 name="Google Shape;193;p4"/>
            <p:cNvSpPr/>
            <p:nvPr/>
          </p:nvSpPr>
          <p:spPr>
            <a:xfrm>
              <a:off x="0" y="0"/>
              <a:ext cx="39054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 name="Google Shape;194;p4"/>
            <p:cNvSpPr txBox="1"/>
            <p:nvPr/>
          </p:nvSpPr>
          <p:spPr>
            <a:xfrm>
              <a:off x="0" y="0"/>
              <a:ext cx="3905400" cy="1381200"/>
            </a:xfrm>
            <a:prstGeom prst="rect">
              <a:avLst/>
            </a:prstGeom>
            <a:solidFill>
              <a:srgbClr val="000000">
                <a:alpha val="0"/>
              </a:srgbClr>
            </a:solidFill>
            <a:ln>
              <a:noFill/>
            </a:ln>
          </p:spPr>
          <p:txBody>
            <a:bodyPr anchorCtr="0" anchor="ctr" bIns="171450" lIns="209550" spcFirstLastPara="1" rIns="209550" wrap="square" tIns="171450">
              <a:noAutofit/>
            </a:bodyPr>
            <a:lstStyle/>
            <a:p>
              <a:pPr indent="0" lvl="0" marL="0" marR="0" rtl="0" algn="l">
                <a:lnSpc>
                  <a:spcPct val="100000"/>
                </a:lnSpc>
                <a:spcBef>
                  <a:spcPts val="300"/>
                </a:spcBef>
                <a:spcAft>
                  <a:spcPts val="0"/>
                </a:spcAft>
                <a:buClr>
                  <a:srgbClr val="000000"/>
                </a:buClr>
                <a:buSzPts val="1203"/>
                <a:buFont typeface="Arial"/>
                <a:buNone/>
              </a:pPr>
              <a:r>
                <a:t/>
              </a:r>
              <a:endParaRPr b="1" i="0" sz="1203" u="none" cap="none" strike="noStrike">
                <a:solidFill>
                  <a:srgbClr val="0F172A"/>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1203"/>
                <a:buFont typeface="Arial"/>
                <a:buNone/>
              </a:pPr>
              <a:r>
                <a:t/>
              </a:r>
              <a:endParaRPr b="1" i="0" sz="1203" u="none" cap="none" strike="noStrike">
                <a:solidFill>
                  <a:srgbClr val="0F172A"/>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1203"/>
                <a:buFont typeface="Arial"/>
                <a:buNone/>
              </a:pPr>
              <a:r>
                <a:rPr b="1" i="0" lang="en" sz="1203" u="none" cap="none" strike="noStrike">
                  <a:solidFill>
                    <a:srgbClr val="0F172A"/>
                  </a:solidFill>
                  <a:latin typeface="Arial"/>
                  <a:ea typeface="Arial"/>
                  <a:cs typeface="Arial"/>
                  <a:sym typeface="Arial"/>
                </a:rPr>
                <a:t>Inconsistent risk management</a:t>
              </a:r>
              <a:endParaRPr b="0" i="0" sz="1203" u="none" cap="none" strike="noStrike">
                <a:solidFill>
                  <a:srgbClr val="F76120"/>
                </a:solidFill>
                <a:latin typeface="Mate"/>
                <a:ea typeface="Mate"/>
                <a:cs typeface="Mate"/>
                <a:sym typeface="Mate"/>
              </a:endParaRPr>
            </a:p>
            <a:p>
              <a:pPr indent="0" lvl="0" marL="0" marR="0" rtl="0" algn="l">
                <a:lnSpc>
                  <a:spcPct val="100000"/>
                </a:lnSpc>
                <a:spcBef>
                  <a:spcPts val="300"/>
                </a:spcBef>
                <a:spcAft>
                  <a:spcPts val="0"/>
                </a:spcAft>
                <a:buClr>
                  <a:srgbClr val="000000"/>
                </a:buClr>
                <a:buSzPts val="971"/>
                <a:buFont typeface="Arial"/>
                <a:buNone/>
              </a:pPr>
              <a:r>
                <a:t/>
              </a:r>
              <a:endParaRPr b="0" i="0" sz="971" u="none" cap="none" strike="noStrike">
                <a:solidFill>
                  <a:srgbClr val="F76120"/>
                </a:solidFill>
                <a:latin typeface="Mate"/>
                <a:ea typeface="Mate"/>
                <a:cs typeface="Mate"/>
                <a:sym typeface="Mate"/>
              </a:endParaRPr>
            </a:p>
          </p:txBody>
        </p:sp>
      </p:grpSp>
      <p:pic>
        <p:nvPicPr>
          <p:cNvPr id="195" name="Google Shape;195;p4"/>
          <p:cNvPicPr preferRelativeResize="0"/>
          <p:nvPr/>
        </p:nvPicPr>
        <p:blipFill rotWithShape="1">
          <a:blip r:embed="rId7">
            <a:alphaModFix/>
          </a:blip>
          <a:srcRect b="0" l="0" r="0" t="0"/>
          <a:stretch/>
        </p:blipFill>
        <p:spPr>
          <a:xfrm>
            <a:off x="4759867" y="3295845"/>
            <a:ext cx="618377" cy="492178"/>
          </a:xfrm>
          <a:prstGeom prst="rect">
            <a:avLst/>
          </a:prstGeom>
          <a:noFill/>
          <a:ln>
            <a:noFill/>
          </a:ln>
        </p:spPr>
      </p:pic>
      <p:sp>
        <p:nvSpPr>
          <p:cNvPr id="196" name="Google Shape;196;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en"/>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pic>
        <p:nvPicPr>
          <p:cNvPr descr="This image displays a banner featuring the GSA seal and acquisition training for real-world applications." id="201" name="Google Shape;201;p5"/>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202" name="Google Shape;202;p5"/>
          <p:cNvSpPr txBox="1"/>
          <p:nvPr>
            <p:ph type="title"/>
          </p:nvPr>
        </p:nvSpPr>
        <p:spPr>
          <a:xfrm>
            <a:off x="428625" y="904875"/>
            <a:ext cx="8286900" cy="4764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lnSpc>
                <a:spcPct val="100000"/>
              </a:lnSpc>
              <a:spcBef>
                <a:spcPts val="0"/>
              </a:spcBef>
              <a:spcAft>
                <a:spcPts val="0"/>
              </a:spcAft>
              <a:buSzPts val="2800"/>
              <a:buNone/>
            </a:pPr>
            <a:r>
              <a:rPr b="1" lang="en" sz="2200">
                <a:solidFill>
                  <a:srgbClr val="1E293B"/>
                </a:solidFill>
                <a:latin typeface="Arial"/>
                <a:ea typeface="Arial"/>
                <a:cs typeface="Arial"/>
                <a:sym typeface="Arial"/>
              </a:rPr>
              <a:t>What Is EIS?</a:t>
            </a:r>
            <a:endParaRPr b="1" sz="2200">
              <a:solidFill>
                <a:srgbClr val="1E293B"/>
              </a:solidFill>
              <a:latin typeface="Arial"/>
              <a:ea typeface="Arial"/>
              <a:cs typeface="Arial"/>
              <a:sym typeface="Arial"/>
            </a:endParaRPr>
          </a:p>
        </p:txBody>
      </p:sp>
      <p:grpSp>
        <p:nvGrpSpPr>
          <p:cNvPr descr="This image displays the text message &quot;governmentwide vehicle&quot;" id="203" name="Google Shape;203;p5"/>
          <p:cNvGrpSpPr/>
          <p:nvPr/>
        </p:nvGrpSpPr>
        <p:grpSpPr>
          <a:xfrm>
            <a:off x="428625" y="1524000"/>
            <a:ext cx="3905400" cy="1381200"/>
            <a:chOff x="0" y="0"/>
            <a:chExt cx="3905400" cy="1381200"/>
          </a:xfrm>
        </p:grpSpPr>
        <p:sp>
          <p:nvSpPr>
            <p:cNvPr id="204" name="Google Shape;204;p5"/>
            <p:cNvSpPr/>
            <p:nvPr/>
          </p:nvSpPr>
          <p:spPr>
            <a:xfrm>
              <a:off x="0" y="0"/>
              <a:ext cx="3905400" cy="1381200"/>
            </a:xfrm>
            <a:prstGeom prst="roundRect">
              <a:avLst>
                <a:gd fmla="val 4137"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 name="Google Shape;205;p5"/>
            <p:cNvSpPr/>
            <p:nvPr/>
          </p:nvSpPr>
          <p:spPr>
            <a:xfrm>
              <a:off x="0" y="0"/>
              <a:ext cx="39054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 name="Google Shape;206;p5"/>
            <p:cNvSpPr txBox="1"/>
            <p:nvPr/>
          </p:nvSpPr>
          <p:spPr>
            <a:xfrm>
              <a:off x="0" y="0"/>
              <a:ext cx="3905400" cy="1381200"/>
            </a:xfrm>
            <a:prstGeom prst="rect">
              <a:avLst/>
            </a:prstGeom>
            <a:noFill/>
            <a:ln>
              <a:noFill/>
            </a:ln>
          </p:spPr>
          <p:txBody>
            <a:bodyPr anchorCtr="0" anchor="ctr" bIns="171450" lIns="209550" spcFirstLastPara="1" rIns="209550" wrap="square" tIns="171450">
              <a:noAutofit/>
            </a:bodyPr>
            <a:lstStyle/>
            <a:p>
              <a:pPr indent="0" lvl="0" marL="0" marR="0" rtl="0" algn="l">
                <a:lnSpc>
                  <a:spcPct val="100000"/>
                </a:lnSpc>
                <a:spcBef>
                  <a:spcPts val="0"/>
                </a:spcBef>
                <a:spcAft>
                  <a:spcPts val="0"/>
                </a:spcAft>
                <a:buClr>
                  <a:srgbClr val="000000"/>
                </a:buClr>
                <a:buSzPts val="2035"/>
                <a:buFont typeface="Arial"/>
                <a:buNone/>
              </a:pPr>
              <a:r>
                <a:t/>
              </a:r>
              <a:endParaRPr b="0" i="0" sz="2035" u="none" cap="none" strike="noStrike">
                <a:solidFill>
                  <a:srgbClr val="F76120"/>
                </a:solidFill>
                <a:latin typeface="Mate"/>
                <a:ea typeface="Mate"/>
                <a:cs typeface="Mate"/>
                <a:sym typeface="Mate"/>
              </a:endParaRPr>
            </a:p>
            <a:p>
              <a:pPr indent="0" lvl="0" marL="0" marR="0" rtl="0" algn="l">
                <a:lnSpc>
                  <a:spcPct val="100000"/>
                </a:lnSpc>
                <a:spcBef>
                  <a:spcPts val="300"/>
                </a:spcBef>
                <a:spcAft>
                  <a:spcPts val="0"/>
                </a:spcAft>
                <a:buClr>
                  <a:srgbClr val="000000"/>
                </a:buClr>
                <a:buSzPts val="1203"/>
                <a:buFont typeface="Arial"/>
                <a:buNone/>
              </a:pPr>
              <a:r>
                <a:rPr b="1" i="0" lang="en" sz="1203" u="none" cap="none" strike="noStrike">
                  <a:solidFill>
                    <a:srgbClr val="0F172A"/>
                  </a:solidFill>
                  <a:latin typeface="Arial"/>
                  <a:ea typeface="Arial"/>
                  <a:cs typeface="Arial"/>
                  <a:sym typeface="Arial"/>
                </a:rPr>
                <a:t>Governmentwide vehicle</a:t>
              </a:r>
              <a:endParaRPr b="1" i="0" sz="1203" u="none" cap="none" strike="noStrike">
                <a:solidFill>
                  <a:srgbClr val="0F172A"/>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971"/>
                <a:buFont typeface="Arial"/>
                <a:buNone/>
              </a:pPr>
              <a:r>
                <a:rPr b="0" i="0" lang="en" sz="971" u="none" cap="none" strike="noStrike">
                  <a:solidFill>
                    <a:srgbClr val="475569"/>
                  </a:solidFill>
                  <a:latin typeface="Arial"/>
                  <a:ea typeface="Arial"/>
                  <a:cs typeface="Arial"/>
                  <a:sym typeface="Arial"/>
                </a:rPr>
                <a:t>Enterprise Infrastructure Solutions (EIS) for Best in Class enterprise telecommunications and networking solutions.</a:t>
              </a:r>
              <a:endParaRPr b="0" i="0" sz="971" u="none" cap="none" strike="noStrike">
                <a:solidFill>
                  <a:srgbClr val="475569"/>
                </a:solidFill>
                <a:latin typeface="Arial"/>
                <a:ea typeface="Arial"/>
                <a:cs typeface="Arial"/>
                <a:sym typeface="Arial"/>
              </a:endParaRPr>
            </a:p>
          </p:txBody>
        </p:sp>
      </p:grpSp>
      <p:pic>
        <p:nvPicPr>
          <p:cNvPr id="207" name="Google Shape;207;p5"/>
          <p:cNvPicPr preferRelativeResize="0"/>
          <p:nvPr/>
        </p:nvPicPr>
        <p:blipFill rotWithShape="1">
          <a:blip r:embed="rId4">
            <a:alphaModFix/>
          </a:blip>
          <a:srcRect b="0" l="0" r="0" t="0"/>
          <a:stretch/>
        </p:blipFill>
        <p:spPr>
          <a:xfrm>
            <a:off x="578101" y="1636953"/>
            <a:ext cx="520197" cy="397798"/>
          </a:xfrm>
          <a:prstGeom prst="rect">
            <a:avLst/>
          </a:prstGeom>
          <a:noFill/>
          <a:ln>
            <a:noFill/>
          </a:ln>
        </p:spPr>
      </p:pic>
      <p:grpSp>
        <p:nvGrpSpPr>
          <p:cNvPr descr="This image displays the text message &quot;Period of performance&quot;." id="208" name="Google Shape;208;p5"/>
          <p:cNvGrpSpPr/>
          <p:nvPr/>
        </p:nvGrpSpPr>
        <p:grpSpPr>
          <a:xfrm>
            <a:off x="4619625" y="1524000"/>
            <a:ext cx="3905400" cy="1381200"/>
            <a:chOff x="0" y="0"/>
            <a:chExt cx="3905400" cy="1381200"/>
          </a:xfrm>
        </p:grpSpPr>
        <p:sp>
          <p:nvSpPr>
            <p:cNvPr id="209" name="Google Shape;209;p5"/>
            <p:cNvSpPr/>
            <p:nvPr/>
          </p:nvSpPr>
          <p:spPr>
            <a:xfrm>
              <a:off x="0" y="0"/>
              <a:ext cx="3905400" cy="1381200"/>
            </a:xfrm>
            <a:prstGeom prst="roundRect">
              <a:avLst>
                <a:gd fmla="val 4137"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 name="Google Shape;210;p5"/>
            <p:cNvSpPr/>
            <p:nvPr/>
          </p:nvSpPr>
          <p:spPr>
            <a:xfrm>
              <a:off x="0" y="0"/>
              <a:ext cx="39054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 name="Google Shape;211;p5"/>
            <p:cNvSpPr txBox="1"/>
            <p:nvPr/>
          </p:nvSpPr>
          <p:spPr>
            <a:xfrm>
              <a:off x="0" y="0"/>
              <a:ext cx="3905400" cy="1381200"/>
            </a:xfrm>
            <a:prstGeom prst="rect">
              <a:avLst/>
            </a:prstGeom>
            <a:noFill/>
            <a:ln>
              <a:noFill/>
            </a:ln>
          </p:spPr>
          <p:txBody>
            <a:bodyPr anchorCtr="0" anchor="ctr" bIns="171450" lIns="209550" spcFirstLastPara="1" rIns="209550" wrap="square" tIns="171450">
              <a:noAutofit/>
            </a:bodyPr>
            <a:lstStyle/>
            <a:p>
              <a:pPr indent="0" lvl="0" marL="0" marR="0" rtl="0" algn="l">
                <a:lnSpc>
                  <a:spcPct val="100000"/>
                </a:lnSpc>
                <a:spcBef>
                  <a:spcPts val="0"/>
                </a:spcBef>
                <a:spcAft>
                  <a:spcPts val="0"/>
                </a:spcAft>
                <a:buClr>
                  <a:srgbClr val="000000"/>
                </a:buClr>
                <a:buSzPts val="2035"/>
                <a:buFont typeface="Arial"/>
                <a:buNone/>
              </a:pPr>
              <a:r>
                <a:t/>
              </a:r>
              <a:endParaRPr b="0" i="0" sz="2035" u="none" cap="none" strike="noStrike">
                <a:solidFill>
                  <a:srgbClr val="F76120"/>
                </a:solidFill>
                <a:latin typeface="Mate"/>
                <a:ea typeface="Mate"/>
                <a:cs typeface="Mate"/>
                <a:sym typeface="Mate"/>
              </a:endParaRPr>
            </a:p>
            <a:p>
              <a:pPr indent="0" lvl="0" marL="0" marR="0" rtl="0" algn="l">
                <a:lnSpc>
                  <a:spcPct val="100000"/>
                </a:lnSpc>
                <a:spcBef>
                  <a:spcPts val="300"/>
                </a:spcBef>
                <a:spcAft>
                  <a:spcPts val="0"/>
                </a:spcAft>
                <a:buClr>
                  <a:srgbClr val="000000"/>
                </a:buClr>
                <a:buSzPts val="1203"/>
                <a:buFont typeface="Arial"/>
                <a:buNone/>
              </a:pPr>
              <a:r>
                <a:rPr b="1" i="0" lang="en" sz="1203" u="none" cap="none" strike="noStrike">
                  <a:solidFill>
                    <a:srgbClr val="0F172A"/>
                  </a:solidFill>
                  <a:latin typeface="Arial"/>
                  <a:ea typeface="Arial"/>
                  <a:cs typeface="Arial"/>
                  <a:sym typeface="Arial"/>
                </a:rPr>
                <a:t>Period of performance</a:t>
              </a:r>
              <a:endParaRPr b="1" i="0" sz="1203" u="none" cap="none" strike="noStrike">
                <a:solidFill>
                  <a:srgbClr val="0F172A"/>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971"/>
                <a:buFont typeface="Arial"/>
                <a:buNone/>
              </a:pPr>
              <a:r>
                <a:rPr b="0" i="0" lang="en" sz="971" u="none" cap="none" strike="noStrike">
                  <a:solidFill>
                    <a:srgbClr val="475569"/>
                  </a:solidFill>
                  <a:latin typeface="Arial"/>
                  <a:ea typeface="Arial"/>
                  <a:cs typeface="Arial"/>
                  <a:sym typeface="Arial"/>
                </a:rPr>
                <a:t>→ 7/31/17 – 7/30/32 </a:t>
              </a:r>
              <a:endParaRPr b="0" i="0" sz="971" u="none" cap="none" strike="noStrike">
                <a:solidFill>
                  <a:srgbClr val="475569"/>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971"/>
                <a:buFont typeface="Arial"/>
                <a:buNone/>
              </a:pPr>
              <a:r>
                <a:rPr b="0" i="0" lang="en" sz="971" u="none" cap="none" strike="noStrike">
                  <a:solidFill>
                    <a:srgbClr val="475569"/>
                  </a:solidFill>
                  <a:latin typeface="Arial"/>
                  <a:ea typeface="Arial"/>
                  <a:cs typeface="Arial"/>
                  <a:sym typeface="Arial"/>
                </a:rPr>
                <a:t>→ 15-year contract vehicle </a:t>
              </a:r>
              <a:endParaRPr b="0" i="0" sz="971" u="none" cap="none" strike="noStrike">
                <a:solidFill>
                  <a:srgbClr val="475569"/>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971"/>
                <a:buFont typeface="Arial"/>
                <a:buNone/>
              </a:pPr>
              <a:r>
                <a:rPr b="0" i="0" lang="en" sz="971" u="none" cap="none" strike="noStrike">
                  <a:solidFill>
                    <a:srgbClr val="475569"/>
                  </a:solidFill>
                  <a:latin typeface="Arial"/>
                  <a:ea typeface="Arial"/>
                  <a:cs typeface="Arial"/>
                  <a:sym typeface="Arial"/>
                </a:rPr>
                <a:t>→ Long-term strategic stability </a:t>
              </a:r>
              <a:endParaRPr b="0" i="0" sz="971" u="none" cap="none" strike="noStrike">
                <a:solidFill>
                  <a:srgbClr val="475569"/>
                </a:solidFill>
                <a:latin typeface="Arial"/>
                <a:ea typeface="Arial"/>
                <a:cs typeface="Arial"/>
                <a:sym typeface="Arial"/>
              </a:endParaRPr>
            </a:p>
          </p:txBody>
        </p:sp>
      </p:grpSp>
      <p:pic>
        <p:nvPicPr>
          <p:cNvPr id="212" name="Google Shape;212;p5"/>
          <p:cNvPicPr preferRelativeResize="0"/>
          <p:nvPr/>
        </p:nvPicPr>
        <p:blipFill rotWithShape="1">
          <a:blip r:embed="rId5">
            <a:alphaModFix/>
          </a:blip>
          <a:srcRect b="0" l="0" r="0" t="0"/>
          <a:stretch/>
        </p:blipFill>
        <p:spPr>
          <a:xfrm>
            <a:off x="4767067" y="1636953"/>
            <a:ext cx="392653" cy="310469"/>
          </a:xfrm>
          <a:prstGeom prst="rect">
            <a:avLst/>
          </a:prstGeom>
          <a:noFill/>
          <a:ln>
            <a:noFill/>
          </a:ln>
        </p:spPr>
      </p:pic>
      <p:grpSp>
        <p:nvGrpSpPr>
          <p:cNvPr descr="This image displays the text message &quot;Agency services&quot;" id="213" name="Google Shape;213;p5"/>
          <p:cNvGrpSpPr/>
          <p:nvPr/>
        </p:nvGrpSpPr>
        <p:grpSpPr>
          <a:xfrm>
            <a:off x="428625" y="3095625"/>
            <a:ext cx="3905400" cy="1381200"/>
            <a:chOff x="0" y="0"/>
            <a:chExt cx="3905400" cy="1381200"/>
          </a:xfrm>
        </p:grpSpPr>
        <p:sp>
          <p:nvSpPr>
            <p:cNvPr id="214" name="Google Shape;214;p5"/>
            <p:cNvSpPr/>
            <p:nvPr/>
          </p:nvSpPr>
          <p:spPr>
            <a:xfrm>
              <a:off x="0" y="0"/>
              <a:ext cx="3905400" cy="1381200"/>
            </a:xfrm>
            <a:prstGeom prst="roundRect">
              <a:avLst>
                <a:gd fmla="val 4137"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 name="Google Shape;215;p5"/>
            <p:cNvSpPr/>
            <p:nvPr/>
          </p:nvSpPr>
          <p:spPr>
            <a:xfrm>
              <a:off x="0" y="0"/>
              <a:ext cx="39054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 name="Google Shape;216;p5"/>
            <p:cNvSpPr txBox="1"/>
            <p:nvPr/>
          </p:nvSpPr>
          <p:spPr>
            <a:xfrm>
              <a:off x="0" y="0"/>
              <a:ext cx="3905400" cy="1381200"/>
            </a:xfrm>
            <a:prstGeom prst="rect">
              <a:avLst/>
            </a:prstGeom>
            <a:noFill/>
            <a:ln>
              <a:noFill/>
            </a:ln>
          </p:spPr>
          <p:txBody>
            <a:bodyPr anchorCtr="0" anchor="ctr" bIns="171450" lIns="209550" spcFirstLastPara="1" rIns="209550" wrap="square" tIns="171450">
              <a:noAutofit/>
            </a:bodyPr>
            <a:lstStyle/>
            <a:p>
              <a:pPr indent="0" lvl="0" marL="0" marR="0" rtl="0" algn="l">
                <a:lnSpc>
                  <a:spcPct val="100000"/>
                </a:lnSpc>
                <a:spcBef>
                  <a:spcPts val="0"/>
                </a:spcBef>
                <a:spcAft>
                  <a:spcPts val="0"/>
                </a:spcAft>
                <a:buClr>
                  <a:srgbClr val="000000"/>
                </a:buClr>
                <a:buSzPts val="2035"/>
                <a:buFont typeface="Arial"/>
                <a:buNone/>
              </a:pPr>
              <a:r>
                <a:t/>
              </a:r>
              <a:endParaRPr b="0" i="0" sz="2035" u="none" cap="none" strike="noStrike">
                <a:solidFill>
                  <a:srgbClr val="F76120"/>
                </a:solidFill>
                <a:latin typeface="Mate"/>
                <a:ea typeface="Mate"/>
                <a:cs typeface="Mate"/>
                <a:sym typeface="Mate"/>
              </a:endParaRPr>
            </a:p>
            <a:p>
              <a:pPr indent="0" lvl="0" marL="0" marR="0" rtl="0" algn="l">
                <a:lnSpc>
                  <a:spcPct val="100000"/>
                </a:lnSpc>
                <a:spcBef>
                  <a:spcPts val="300"/>
                </a:spcBef>
                <a:spcAft>
                  <a:spcPts val="0"/>
                </a:spcAft>
                <a:buClr>
                  <a:srgbClr val="000000"/>
                </a:buClr>
                <a:buSzPts val="1203"/>
                <a:buFont typeface="Arial"/>
                <a:buNone/>
              </a:pPr>
              <a:r>
                <a:rPr b="1" i="0" lang="en" sz="1203" u="none" cap="none" strike="noStrike">
                  <a:solidFill>
                    <a:srgbClr val="0F172A"/>
                  </a:solidFill>
                  <a:latin typeface="Arial"/>
                  <a:ea typeface="Arial"/>
                  <a:cs typeface="Arial"/>
                  <a:sym typeface="Arial"/>
                </a:rPr>
                <a:t>Agency services</a:t>
              </a:r>
              <a:endParaRPr b="1" i="0" sz="1203" u="none" cap="none" strike="noStrike">
                <a:solidFill>
                  <a:srgbClr val="0F172A"/>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971"/>
                <a:buFont typeface="Arial"/>
                <a:buNone/>
              </a:pPr>
              <a:r>
                <a:rPr b="0" i="0" lang="en" sz="971" u="none" cap="none" strike="noStrike">
                  <a:solidFill>
                    <a:srgbClr val="475569"/>
                  </a:solidFill>
                  <a:latin typeface="Arial"/>
                  <a:ea typeface="Arial"/>
                  <a:cs typeface="Arial"/>
                  <a:sym typeface="Arial"/>
                </a:rPr>
                <a:t>Comprehensive coverage: </a:t>
              </a:r>
              <a:endParaRPr b="0" i="0" sz="971" u="none" cap="none" strike="noStrike">
                <a:solidFill>
                  <a:srgbClr val="475569"/>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971"/>
                <a:buFont typeface="Arial"/>
                <a:buNone/>
              </a:pPr>
              <a:r>
                <a:rPr b="0" i="0" lang="en" sz="971" u="none" cap="none" strike="noStrike">
                  <a:solidFill>
                    <a:srgbClr val="475569"/>
                  </a:solidFill>
                  <a:latin typeface="Arial"/>
                  <a:ea typeface="Arial"/>
                  <a:cs typeface="Arial"/>
                  <a:sym typeface="Arial"/>
                </a:rPr>
                <a:t>→ Connectivity</a:t>
              </a:r>
              <a:endParaRPr b="0" i="0" sz="971" u="none" cap="none" strike="noStrike">
                <a:solidFill>
                  <a:srgbClr val="475569"/>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971"/>
                <a:buFont typeface="Arial"/>
                <a:buNone/>
              </a:pPr>
              <a:r>
                <a:rPr b="0" i="0" lang="en" sz="971" u="none" cap="none" strike="noStrike">
                  <a:solidFill>
                    <a:srgbClr val="475569"/>
                  </a:solidFill>
                  <a:latin typeface="Arial"/>
                  <a:ea typeface="Arial"/>
                  <a:cs typeface="Arial"/>
                  <a:sym typeface="Arial"/>
                </a:rPr>
                <a:t>→ Managed networks</a:t>
              </a:r>
              <a:endParaRPr b="0" i="0" sz="971" u="none" cap="none" strike="noStrike">
                <a:solidFill>
                  <a:srgbClr val="475569"/>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971"/>
                <a:buFont typeface="Arial"/>
                <a:buNone/>
              </a:pPr>
              <a:r>
                <a:rPr b="0" i="0" lang="en" sz="971" u="none" cap="none" strike="noStrike">
                  <a:solidFill>
                    <a:srgbClr val="475569"/>
                  </a:solidFill>
                  <a:latin typeface="Arial"/>
                  <a:ea typeface="Arial"/>
                  <a:cs typeface="Arial"/>
                  <a:sym typeface="Arial"/>
                </a:rPr>
                <a:t>→ Cybersecurity</a:t>
              </a:r>
              <a:endParaRPr b="0" i="0" sz="971" u="none" cap="none" strike="noStrike">
                <a:solidFill>
                  <a:srgbClr val="475569"/>
                </a:solidFill>
                <a:latin typeface="Arial"/>
                <a:ea typeface="Arial"/>
                <a:cs typeface="Arial"/>
                <a:sym typeface="Arial"/>
              </a:endParaRPr>
            </a:p>
          </p:txBody>
        </p:sp>
      </p:grpSp>
      <p:pic>
        <p:nvPicPr>
          <p:cNvPr id="217" name="Google Shape;217;p5"/>
          <p:cNvPicPr preferRelativeResize="0"/>
          <p:nvPr/>
        </p:nvPicPr>
        <p:blipFill rotWithShape="1">
          <a:blip r:embed="rId6">
            <a:alphaModFix/>
          </a:blip>
          <a:srcRect b="0" l="0" r="0" t="0"/>
          <a:stretch/>
        </p:blipFill>
        <p:spPr>
          <a:xfrm>
            <a:off x="739769" y="3213510"/>
            <a:ext cx="282786" cy="273664"/>
          </a:xfrm>
          <a:prstGeom prst="rect">
            <a:avLst/>
          </a:prstGeom>
          <a:noFill/>
          <a:ln>
            <a:noFill/>
          </a:ln>
        </p:spPr>
      </p:pic>
      <p:grpSp>
        <p:nvGrpSpPr>
          <p:cNvPr descr="This image displays the text message &quot;Transition success factor&quot;" id="218" name="Google Shape;218;p5"/>
          <p:cNvGrpSpPr/>
          <p:nvPr/>
        </p:nvGrpSpPr>
        <p:grpSpPr>
          <a:xfrm>
            <a:off x="4619625" y="3095625"/>
            <a:ext cx="3905400" cy="1381200"/>
            <a:chOff x="0" y="0"/>
            <a:chExt cx="3905400" cy="1381200"/>
          </a:xfrm>
        </p:grpSpPr>
        <p:sp>
          <p:nvSpPr>
            <p:cNvPr id="219" name="Google Shape;219;p5"/>
            <p:cNvSpPr/>
            <p:nvPr/>
          </p:nvSpPr>
          <p:spPr>
            <a:xfrm>
              <a:off x="0" y="0"/>
              <a:ext cx="3905400" cy="1381200"/>
            </a:xfrm>
            <a:prstGeom prst="roundRect">
              <a:avLst>
                <a:gd fmla="val 4137"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 name="Google Shape;220;p5"/>
            <p:cNvSpPr/>
            <p:nvPr/>
          </p:nvSpPr>
          <p:spPr>
            <a:xfrm>
              <a:off x="0" y="0"/>
              <a:ext cx="39054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 name="Google Shape;221;p5"/>
            <p:cNvSpPr txBox="1"/>
            <p:nvPr/>
          </p:nvSpPr>
          <p:spPr>
            <a:xfrm>
              <a:off x="0" y="0"/>
              <a:ext cx="3905400" cy="1381200"/>
            </a:xfrm>
            <a:prstGeom prst="rect">
              <a:avLst/>
            </a:prstGeom>
            <a:noFill/>
            <a:ln>
              <a:noFill/>
            </a:ln>
          </p:spPr>
          <p:txBody>
            <a:bodyPr anchorCtr="0" anchor="ctr" bIns="171450" lIns="209550" spcFirstLastPara="1" rIns="209550" wrap="square" tIns="171450">
              <a:noAutofit/>
            </a:bodyPr>
            <a:lstStyle/>
            <a:p>
              <a:pPr indent="0" lvl="0" marL="0" marR="0" rtl="0" algn="l">
                <a:lnSpc>
                  <a:spcPct val="100000"/>
                </a:lnSpc>
                <a:spcBef>
                  <a:spcPts val="300"/>
                </a:spcBef>
                <a:spcAft>
                  <a:spcPts val="0"/>
                </a:spcAft>
                <a:buClr>
                  <a:srgbClr val="000000"/>
                </a:buClr>
                <a:buSzPts val="1203"/>
                <a:buFont typeface="Arial"/>
                <a:buNone/>
              </a:pPr>
              <a:r>
                <a:t/>
              </a:r>
              <a:endParaRPr b="1" i="0" sz="1203" u="none" cap="none" strike="noStrike">
                <a:solidFill>
                  <a:srgbClr val="0F172A"/>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1203"/>
                <a:buFont typeface="Arial"/>
                <a:buNone/>
              </a:pPr>
              <a:r>
                <a:rPr b="1" i="0" lang="en" sz="1203" u="none" cap="none" strike="noStrike">
                  <a:solidFill>
                    <a:srgbClr val="0F172A"/>
                  </a:solidFill>
                  <a:latin typeface="Arial"/>
                  <a:ea typeface="Arial"/>
                  <a:cs typeface="Arial"/>
                  <a:sym typeface="Arial"/>
                </a:rPr>
                <a:t>Transition success factor</a:t>
              </a:r>
              <a:endParaRPr b="1" i="0" sz="1203" u="none" cap="none" strike="noStrike">
                <a:solidFill>
                  <a:srgbClr val="0F172A"/>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971"/>
                <a:buFont typeface="Arial"/>
                <a:buNone/>
              </a:pPr>
              <a:r>
                <a:rPr b="0" i="0" lang="en" sz="971" u="none" cap="none" strike="noStrike">
                  <a:solidFill>
                    <a:srgbClr val="475569"/>
                  </a:solidFill>
                  <a:latin typeface="Arial"/>
                  <a:ea typeface="Arial"/>
                  <a:cs typeface="Arial"/>
                  <a:sym typeface="Arial"/>
                </a:rPr>
                <a:t>Dependant on active coordination:</a:t>
              </a:r>
              <a:endParaRPr b="0" i="0" sz="971" u="none" cap="none" strike="noStrike">
                <a:solidFill>
                  <a:srgbClr val="475569"/>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971"/>
                <a:buFont typeface="Arial"/>
                <a:buNone/>
              </a:pPr>
              <a:r>
                <a:rPr b="0" i="0" lang="en" sz="971" u="none" cap="none" strike="noStrike">
                  <a:solidFill>
                    <a:srgbClr val="475569"/>
                  </a:solidFill>
                  <a:latin typeface="Arial"/>
                  <a:ea typeface="Arial"/>
                  <a:cs typeface="Arial"/>
                  <a:sym typeface="Arial"/>
                </a:rPr>
                <a:t>→ Federal agencies</a:t>
              </a:r>
              <a:endParaRPr b="0" i="0" sz="971" u="none" cap="none" strike="noStrike">
                <a:solidFill>
                  <a:srgbClr val="475569"/>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971"/>
                <a:buFont typeface="Arial"/>
                <a:buNone/>
              </a:pPr>
              <a:r>
                <a:rPr b="0" i="0" lang="en" sz="971" u="none" cap="none" strike="noStrike">
                  <a:solidFill>
                    <a:srgbClr val="475569"/>
                  </a:solidFill>
                  <a:latin typeface="Arial"/>
                  <a:ea typeface="Arial"/>
                  <a:cs typeface="Arial"/>
                  <a:sym typeface="Arial"/>
                </a:rPr>
                <a:t>→ GSA</a:t>
              </a:r>
              <a:endParaRPr b="0" i="0" sz="971" u="none" cap="none" strike="noStrike">
                <a:solidFill>
                  <a:srgbClr val="475569"/>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971"/>
                <a:buFont typeface="Arial"/>
                <a:buNone/>
              </a:pPr>
              <a:r>
                <a:rPr b="0" i="0" lang="en" sz="971" u="none" cap="none" strike="noStrike">
                  <a:solidFill>
                    <a:srgbClr val="475569"/>
                  </a:solidFill>
                  <a:latin typeface="Arial"/>
                  <a:ea typeface="Arial"/>
                  <a:cs typeface="Arial"/>
                  <a:sym typeface="Arial"/>
                </a:rPr>
                <a:t>→ Solution contractors</a:t>
              </a:r>
              <a:endParaRPr b="0" i="0" sz="971" u="none" cap="none" strike="noStrike">
                <a:solidFill>
                  <a:srgbClr val="475569"/>
                </a:solidFill>
                <a:latin typeface="Arial"/>
                <a:ea typeface="Arial"/>
                <a:cs typeface="Arial"/>
                <a:sym typeface="Arial"/>
              </a:endParaRPr>
            </a:p>
          </p:txBody>
        </p:sp>
      </p:grpSp>
      <p:pic>
        <p:nvPicPr>
          <p:cNvPr id="222" name="Google Shape;222;p5"/>
          <p:cNvPicPr preferRelativeResize="0"/>
          <p:nvPr/>
        </p:nvPicPr>
        <p:blipFill rotWithShape="1">
          <a:blip r:embed="rId7">
            <a:alphaModFix/>
          </a:blip>
          <a:srcRect b="0" l="0" r="0" t="0"/>
          <a:stretch/>
        </p:blipFill>
        <p:spPr>
          <a:xfrm>
            <a:off x="4867605" y="3213510"/>
            <a:ext cx="292115" cy="228612"/>
          </a:xfrm>
          <a:prstGeom prst="rect">
            <a:avLst/>
          </a:prstGeom>
          <a:noFill/>
          <a:ln>
            <a:noFill/>
          </a:ln>
        </p:spPr>
      </p:pic>
      <p:sp>
        <p:nvSpPr>
          <p:cNvPr id="223" name="Google Shape;223;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6"/>
          <p:cNvSpPr txBox="1"/>
          <p:nvPr>
            <p:ph type="title"/>
          </p:nvPr>
        </p:nvSpPr>
        <p:spPr>
          <a:xfrm>
            <a:off x="359325" y="-689671"/>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What Does Transition Mean</a:t>
            </a:r>
            <a:endParaRPr/>
          </a:p>
        </p:txBody>
      </p:sp>
      <p:pic>
        <p:nvPicPr>
          <p:cNvPr descr="This image displays a banner featuring the GSA seal and acquisition training for real-world applications." id="229" name="Google Shape;229;p6"/>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230" name="Google Shape;230;p6"/>
          <p:cNvSpPr txBox="1"/>
          <p:nvPr/>
        </p:nvSpPr>
        <p:spPr>
          <a:xfrm>
            <a:off x="428625" y="904875"/>
            <a:ext cx="8286900" cy="4764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200"/>
              <a:buFont typeface="Arial"/>
              <a:buNone/>
            </a:pPr>
            <a:r>
              <a:rPr b="1" i="0" lang="en" sz="2200" u="none" cap="none" strike="noStrike">
                <a:solidFill>
                  <a:srgbClr val="1E293B"/>
                </a:solidFill>
                <a:latin typeface="Arial"/>
                <a:ea typeface="Arial"/>
                <a:cs typeface="Arial"/>
                <a:sym typeface="Arial"/>
              </a:rPr>
              <a:t>What Does “Transition” Mean?</a:t>
            </a:r>
            <a:endParaRPr b="1" i="0" sz="2200" u="none" cap="none" strike="noStrike">
              <a:solidFill>
                <a:srgbClr val="1E293B"/>
              </a:solidFill>
              <a:latin typeface="Arial"/>
              <a:ea typeface="Arial"/>
              <a:cs typeface="Arial"/>
              <a:sym typeface="Arial"/>
            </a:endParaRPr>
          </a:p>
        </p:txBody>
      </p:sp>
      <p:grpSp>
        <p:nvGrpSpPr>
          <p:cNvPr descr="This image displays the text message &quot;Contractual&quot;" id="231" name="Google Shape;231;p6"/>
          <p:cNvGrpSpPr/>
          <p:nvPr/>
        </p:nvGrpSpPr>
        <p:grpSpPr>
          <a:xfrm>
            <a:off x="428625" y="1524000"/>
            <a:ext cx="3905400" cy="1381200"/>
            <a:chOff x="0" y="0"/>
            <a:chExt cx="3905400" cy="1381200"/>
          </a:xfrm>
        </p:grpSpPr>
        <p:sp>
          <p:nvSpPr>
            <p:cNvPr id="232" name="Google Shape;232;p6"/>
            <p:cNvSpPr/>
            <p:nvPr/>
          </p:nvSpPr>
          <p:spPr>
            <a:xfrm>
              <a:off x="0" y="0"/>
              <a:ext cx="3905400" cy="1381200"/>
            </a:xfrm>
            <a:prstGeom prst="roundRect">
              <a:avLst>
                <a:gd fmla="val 4137"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 name="Google Shape;233;p6"/>
            <p:cNvSpPr/>
            <p:nvPr/>
          </p:nvSpPr>
          <p:spPr>
            <a:xfrm>
              <a:off x="0" y="0"/>
              <a:ext cx="39054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 name="Google Shape;234;p6"/>
            <p:cNvSpPr txBox="1"/>
            <p:nvPr/>
          </p:nvSpPr>
          <p:spPr>
            <a:xfrm>
              <a:off x="0" y="0"/>
              <a:ext cx="3905400" cy="1381200"/>
            </a:xfrm>
            <a:prstGeom prst="rect">
              <a:avLst/>
            </a:prstGeom>
            <a:noFill/>
            <a:ln>
              <a:noFill/>
            </a:ln>
          </p:spPr>
          <p:txBody>
            <a:bodyPr anchorCtr="0" anchor="ctr" bIns="209550" lIns="209550" spcFirstLastPara="1" rIns="209550" wrap="square" tIns="209550">
              <a:noAutofit/>
            </a:bodyPr>
            <a:lstStyle/>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F76120"/>
                </a:solidFill>
                <a:latin typeface="Mate"/>
                <a:ea typeface="Mate"/>
                <a:cs typeface="Mate"/>
                <a:sym typeface="Mate"/>
              </a:endParaRPr>
            </a:p>
            <a:p>
              <a:pPr indent="0" lvl="0" marL="0" marR="0" rtl="0" algn="l">
                <a:lnSpc>
                  <a:spcPct val="100000"/>
                </a:lnSpc>
                <a:spcBef>
                  <a:spcPts val="750"/>
                </a:spcBef>
                <a:spcAft>
                  <a:spcPts val="0"/>
                </a:spcAft>
                <a:buClr>
                  <a:srgbClr val="000000"/>
                </a:buClr>
                <a:buSzPts val="1600"/>
                <a:buFont typeface="Arial"/>
                <a:buNone/>
              </a:pPr>
              <a:r>
                <a:rPr b="1" i="0" lang="en" sz="1600" u="none" cap="none" strike="noStrike">
                  <a:solidFill>
                    <a:srgbClr val="0F172A"/>
                  </a:solidFill>
                  <a:latin typeface="Arial"/>
                  <a:ea typeface="Arial"/>
                  <a:cs typeface="Arial"/>
                  <a:sym typeface="Arial"/>
                </a:rPr>
                <a:t>Contractual</a:t>
              </a:r>
              <a:endParaRPr b="1" i="0" sz="1600" u="none" cap="none" strike="noStrike">
                <a:solidFill>
                  <a:srgbClr val="0F172A"/>
                </a:solidFill>
                <a:latin typeface="Arial"/>
                <a:ea typeface="Arial"/>
                <a:cs typeface="Arial"/>
                <a:sym typeface="Arial"/>
              </a:endParaRPr>
            </a:p>
          </p:txBody>
        </p:sp>
      </p:grpSp>
      <p:pic>
        <p:nvPicPr>
          <p:cNvPr id="235" name="Google Shape;235;p6"/>
          <p:cNvPicPr preferRelativeResize="0"/>
          <p:nvPr/>
        </p:nvPicPr>
        <p:blipFill rotWithShape="1">
          <a:blip r:embed="rId4">
            <a:alphaModFix/>
          </a:blip>
          <a:srcRect b="0" l="0" r="0" t="0"/>
          <a:stretch/>
        </p:blipFill>
        <p:spPr>
          <a:xfrm>
            <a:off x="732766" y="1752525"/>
            <a:ext cx="337962" cy="345472"/>
          </a:xfrm>
          <a:prstGeom prst="rect">
            <a:avLst/>
          </a:prstGeom>
          <a:noFill/>
          <a:ln>
            <a:noFill/>
          </a:ln>
        </p:spPr>
      </p:pic>
      <p:grpSp>
        <p:nvGrpSpPr>
          <p:cNvPr descr="This image displays the text message &quot;Technical&quot;" id="236" name="Google Shape;236;p6"/>
          <p:cNvGrpSpPr/>
          <p:nvPr/>
        </p:nvGrpSpPr>
        <p:grpSpPr>
          <a:xfrm>
            <a:off x="4619625" y="1524000"/>
            <a:ext cx="3905400" cy="1381200"/>
            <a:chOff x="0" y="0"/>
            <a:chExt cx="3905400" cy="1381200"/>
          </a:xfrm>
        </p:grpSpPr>
        <p:sp>
          <p:nvSpPr>
            <p:cNvPr id="237" name="Google Shape;237;p6"/>
            <p:cNvSpPr/>
            <p:nvPr/>
          </p:nvSpPr>
          <p:spPr>
            <a:xfrm>
              <a:off x="0" y="0"/>
              <a:ext cx="3905400" cy="1381200"/>
            </a:xfrm>
            <a:prstGeom prst="roundRect">
              <a:avLst>
                <a:gd fmla="val 4137"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 name="Google Shape;238;p6"/>
            <p:cNvSpPr/>
            <p:nvPr/>
          </p:nvSpPr>
          <p:spPr>
            <a:xfrm>
              <a:off x="0" y="0"/>
              <a:ext cx="39054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 name="Google Shape;239;p6"/>
            <p:cNvSpPr txBox="1"/>
            <p:nvPr/>
          </p:nvSpPr>
          <p:spPr>
            <a:xfrm>
              <a:off x="0" y="0"/>
              <a:ext cx="3905400" cy="1381200"/>
            </a:xfrm>
            <a:prstGeom prst="rect">
              <a:avLst/>
            </a:prstGeom>
            <a:noFill/>
            <a:ln>
              <a:noFill/>
            </a:ln>
          </p:spPr>
          <p:txBody>
            <a:bodyPr anchorCtr="0" anchor="ctr" bIns="209550" lIns="209550" spcFirstLastPara="1" rIns="209550" wrap="square" tIns="209550">
              <a:noAutofit/>
            </a:bodyPr>
            <a:lstStyle/>
            <a:p>
              <a:pPr indent="0" lvl="0" marL="0" marR="0" rtl="0" algn="l">
                <a:lnSpc>
                  <a:spcPct val="100000"/>
                </a:lnSpc>
                <a:spcBef>
                  <a:spcPts val="0"/>
                </a:spcBef>
                <a:spcAft>
                  <a:spcPts val="0"/>
                </a:spcAft>
                <a:buClr>
                  <a:srgbClr val="000000"/>
                </a:buClr>
                <a:buSzPts val="2200"/>
                <a:buFont typeface="Arial"/>
                <a:buNone/>
              </a:pPr>
              <a:r>
                <a:rPr b="0" i="0" lang="en" sz="2200" u="none" cap="none" strike="noStrike">
                  <a:solidFill>
                    <a:srgbClr val="F76120"/>
                  </a:solidFill>
                  <a:latin typeface="Mate"/>
                  <a:ea typeface="Mate"/>
                  <a:cs typeface="Mate"/>
                  <a:sym typeface="Mate"/>
                </a:rPr>
                <a:t> </a:t>
              </a:r>
              <a:endParaRPr b="0" i="0" sz="2200" u="none" cap="none" strike="noStrike">
                <a:solidFill>
                  <a:srgbClr val="F76120"/>
                </a:solidFill>
                <a:latin typeface="Mate"/>
                <a:ea typeface="Mate"/>
                <a:cs typeface="Mate"/>
                <a:sym typeface="Mate"/>
              </a:endParaRPr>
            </a:p>
            <a:p>
              <a:pPr indent="0" lvl="0" marL="0" marR="0" rtl="0" algn="l">
                <a:lnSpc>
                  <a:spcPct val="100000"/>
                </a:lnSpc>
                <a:spcBef>
                  <a:spcPts val="750"/>
                </a:spcBef>
                <a:spcAft>
                  <a:spcPts val="0"/>
                </a:spcAft>
                <a:buClr>
                  <a:srgbClr val="000000"/>
                </a:buClr>
                <a:buSzPts val="1600"/>
                <a:buFont typeface="Arial"/>
                <a:buNone/>
              </a:pPr>
              <a:r>
                <a:rPr b="1" i="0" lang="en" sz="1600" u="none" cap="none" strike="noStrike">
                  <a:solidFill>
                    <a:srgbClr val="0F172A"/>
                  </a:solidFill>
                  <a:latin typeface="Arial"/>
                  <a:ea typeface="Arial"/>
                  <a:cs typeface="Arial"/>
                  <a:sym typeface="Arial"/>
                </a:rPr>
                <a:t>Technical</a:t>
              </a:r>
              <a:endParaRPr b="1" i="0" sz="1600" u="none" cap="none" strike="noStrike">
                <a:solidFill>
                  <a:srgbClr val="0F172A"/>
                </a:solidFill>
                <a:latin typeface="Arial"/>
                <a:ea typeface="Arial"/>
                <a:cs typeface="Arial"/>
                <a:sym typeface="Arial"/>
              </a:endParaRPr>
            </a:p>
          </p:txBody>
        </p:sp>
      </p:grpSp>
      <p:pic>
        <p:nvPicPr>
          <p:cNvPr id="240" name="Google Shape;240;p6"/>
          <p:cNvPicPr preferRelativeResize="0"/>
          <p:nvPr/>
        </p:nvPicPr>
        <p:blipFill rotWithShape="1">
          <a:blip r:embed="rId5">
            <a:alphaModFix/>
          </a:blip>
          <a:srcRect b="0" l="0" r="0" t="0"/>
          <a:stretch/>
        </p:blipFill>
        <p:spPr>
          <a:xfrm>
            <a:off x="4846355" y="1767780"/>
            <a:ext cx="311166" cy="330217"/>
          </a:xfrm>
          <a:prstGeom prst="rect">
            <a:avLst/>
          </a:prstGeom>
          <a:noFill/>
          <a:ln>
            <a:noFill/>
          </a:ln>
        </p:spPr>
      </p:pic>
      <p:grpSp>
        <p:nvGrpSpPr>
          <p:cNvPr descr="This image displays the text message &quot;Operational&quot;" id="241" name="Google Shape;241;p6"/>
          <p:cNvGrpSpPr/>
          <p:nvPr/>
        </p:nvGrpSpPr>
        <p:grpSpPr>
          <a:xfrm>
            <a:off x="428625" y="3095625"/>
            <a:ext cx="3905400" cy="1381200"/>
            <a:chOff x="0" y="0"/>
            <a:chExt cx="3905400" cy="1381200"/>
          </a:xfrm>
        </p:grpSpPr>
        <p:sp>
          <p:nvSpPr>
            <p:cNvPr id="242" name="Google Shape;242;p6"/>
            <p:cNvSpPr/>
            <p:nvPr/>
          </p:nvSpPr>
          <p:spPr>
            <a:xfrm>
              <a:off x="0" y="0"/>
              <a:ext cx="3905400" cy="1381200"/>
            </a:xfrm>
            <a:prstGeom prst="roundRect">
              <a:avLst>
                <a:gd fmla="val 4137"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 name="Google Shape;243;p6"/>
            <p:cNvSpPr/>
            <p:nvPr/>
          </p:nvSpPr>
          <p:spPr>
            <a:xfrm>
              <a:off x="0" y="0"/>
              <a:ext cx="39054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 name="Google Shape;244;p6"/>
            <p:cNvSpPr txBox="1"/>
            <p:nvPr/>
          </p:nvSpPr>
          <p:spPr>
            <a:xfrm>
              <a:off x="0" y="0"/>
              <a:ext cx="3905400" cy="1381200"/>
            </a:xfrm>
            <a:prstGeom prst="rect">
              <a:avLst/>
            </a:prstGeom>
            <a:noFill/>
            <a:ln>
              <a:noFill/>
            </a:ln>
          </p:spPr>
          <p:txBody>
            <a:bodyPr anchorCtr="0" anchor="ctr" bIns="209550" lIns="209550" spcFirstLastPara="1" rIns="209550" wrap="square" tIns="209550">
              <a:noAutofit/>
            </a:bodyPr>
            <a:lstStyle/>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F76120"/>
                </a:solidFill>
                <a:latin typeface="Mate"/>
                <a:ea typeface="Mate"/>
                <a:cs typeface="Mate"/>
                <a:sym typeface="Mate"/>
              </a:endParaRPr>
            </a:p>
            <a:p>
              <a:pPr indent="0" lvl="0" marL="0" marR="0" rtl="0" algn="l">
                <a:lnSpc>
                  <a:spcPct val="100000"/>
                </a:lnSpc>
                <a:spcBef>
                  <a:spcPts val="750"/>
                </a:spcBef>
                <a:spcAft>
                  <a:spcPts val="0"/>
                </a:spcAft>
                <a:buClr>
                  <a:srgbClr val="000000"/>
                </a:buClr>
                <a:buSzPts val="1600"/>
                <a:buFont typeface="Arial"/>
                <a:buNone/>
              </a:pPr>
              <a:r>
                <a:rPr b="1" i="0" lang="en" sz="1600" u="none" cap="none" strike="noStrike">
                  <a:solidFill>
                    <a:srgbClr val="0F172A"/>
                  </a:solidFill>
                  <a:latin typeface="Arial"/>
                  <a:ea typeface="Arial"/>
                  <a:cs typeface="Arial"/>
                  <a:sym typeface="Arial"/>
                </a:rPr>
                <a:t>Operational</a:t>
              </a:r>
              <a:endParaRPr b="1" i="0" sz="1600" u="none" cap="none" strike="noStrike">
                <a:solidFill>
                  <a:srgbClr val="0F172A"/>
                </a:solidFill>
                <a:latin typeface="Arial"/>
                <a:ea typeface="Arial"/>
                <a:cs typeface="Arial"/>
                <a:sym typeface="Arial"/>
              </a:endParaRPr>
            </a:p>
          </p:txBody>
        </p:sp>
      </p:grpSp>
      <p:pic>
        <p:nvPicPr>
          <p:cNvPr id="245" name="Google Shape;245;p6"/>
          <p:cNvPicPr preferRelativeResize="0"/>
          <p:nvPr/>
        </p:nvPicPr>
        <p:blipFill rotWithShape="1">
          <a:blip r:embed="rId6">
            <a:alphaModFix/>
          </a:blip>
          <a:srcRect b="0" l="0" r="0" t="0"/>
          <a:stretch/>
        </p:blipFill>
        <p:spPr>
          <a:xfrm>
            <a:off x="682617" y="3424255"/>
            <a:ext cx="438260" cy="357763"/>
          </a:xfrm>
          <a:prstGeom prst="rect">
            <a:avLst/>
          </a:prstGeom>
          <a:noFill/>
          <a:ln>
            <a:noFill/>
          </a:ln>
        </p:spPr>
      </p:pic>
      <p:grpSp>
        <p:nvGrpSpPr>
          <p:cNvPr descr="This image displays the text message &quot;Business&quot;" id="246" name="Google Shape;246;p6"/>
          <p:cNvGrpSpPr/>
          <p:nvPr/>
        </p:nvGrpSpPr>
        <p:grpSpPr>
          <a:xfrm>
            <a:off x="4619625" y="3095625"/>
            <a:ext cx="3905400" cy="1381200"/>
            <a:chOff x="0" y="0"/>
            <a:chExt cx="3905400" cy="1381200"/>
          </a:xfrm>
        </p:grpSpPr>
        <p:sp>
          <p:nvSpPr>
            <p:cNvPr id="247" name="Google Shape;247;p6"/>
            <p:cNvSpPr/>
            <p:nvPr/>
          </p:nvSpPr>
          <p:spPr>
            <a:xfrm>
              <a:off x="0" y="0"/>
              <a:ext cx="3905400" cy="1381200"/>
            </a:xfrm>
            <a:prstGeom prst="roundRect">
              <a:avLst>
                <a:gd fmla="val 4137"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 name="Google Shape;248;p6"/>
            <p:cNvSpPr/>
            <p:nvPr/>
          </p:nvSpPr>
          <p:spPr>
            <a:xfrm>
              <a:off x="0" y="0"/>
              <a:ext cx="39054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 name="Google Shape;249;p6"/>
            <p:cNvSpPr txBox="1"/>
            <p:nvPr/>
          </p:nvSpPr>
          <p:spPr>
            <a:xfrm>
              <a:off x="0" y="0"/>
              <a:ext cx="3905400" cy="1381200"/>
            </a:xfrm>
            <a:prstGeom prst="rect">
              <a:avLst/>
            </a:prstGeom>
            <a:noFill/>
            <a:ln>
              <a:noFill/>
            </a:ln>
          </p:spPr>
          <p:txBody>
            <a:bodyPr anchorCtr="0" anchor="ctr" bIns="209550" lIns="209550" spcFirstLastPara="1" rIns="209550" wrap="square" tIns="209550">
              <a:noAutofit/>
            </a:bodyPr>
            <a:lstStyle/>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F76120"/>
                </a:solidFill>
                <a:latin typeface="Mate"/>
                <a:ea typeface="Mate"/>
                <a:cs typeface="Mate"/>
                <a:sym typeface="Mate"/>
              </a:endParaRPr>
            </a:p>
            <a:p>
              <a:pPr indent="0" lvl="0" marL="0" marR="0" rtl="0" algn="l">
                <a:lnSpc>
                  <a:spcPct val="100000"/>
                </a:lnSpc>
                <a:spcBef>
                  <a:spcPts val="750"/>
                </a:spcBef>
                <a:spcAft>
                  <a:spcPts val="0"/>
                </a:spcAft>
                <a:buClr>
                  <a:srgbClr val="000000"/>
                </a:buClr>
                <a:buSzPts val="1600"/>
                <a:buFont typeface="Arial"/>
                <a:buNone/>
              </a:pPr>
              <a:r>
                <a:rPr b="1" i="0" lang="en" sz="1600" u="none" cap="none" strike="noStrike">
                  <a:solidFill>
                    <a:srgbClr val="0F172A"/>
                  </a:solidFill>
                  <a:latin typeface="Arial"/>
                  <a:ea typeface="Arial"/>
                  <a:cs typeface="Arial"/>
                  <a:sym typeface="Arial"/>
                </a:rPr>
                <a:t>Business</a:t>
              </a:r>
              <a:endParaRPr b="1" i="0" sz="1600" u="none" cap="none" strike="noStrike">
                <a:solidFill>
                  <a:srgbClr val="0F172A"/>
                </a:solidFill>
                <a:latin typeface="Arial"/>
                <a:ea typeface="Arial"/>
                <a:cs typeface="Arial"/>
                <a:sym typeface="Arial"/>
              </a:endParaRPr>
            </a:p>
          </p:txBody>
        </p:sp>
      </p:grpSp>
      <p:pic>
        <p:nvPicPr>
          <p:cNvPr id="250" name="Google Shape;250;p6"/>
          <p:cNvPicPr preferRelativeResize="0"/>
          <p:nvPr/>
        </p:nvPicPr>
        <p:blipFill rotWithShape="1">
          <a:blip r:embed="rId7">
            <a:alphaModFix/>
          </a:blip>
          <a:srcRect b="0" l="0" r="0" t="0"/>
          <a:stretch/>
        </p:blipFill>
        <p:spPr>
          <a:xfrm>
            <a:off x="4801196" y="3441202"/>
            <a:ext cx="438173" cy="323867"/>
          </a:xfrm>
          <a:prstGeom prst="rect">
            <a:avLst/>
          </a:prstGeom>
          <a:noFill/>
          <a:ln>
            <a:noFill/>
          </a:ln>
        </p:spPr>
      </p:pic>
      <p:sp>
        <p:nvSpPr>
          <p:cNvPr id="251" name="Google Shape;251;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pic>
        <p:nvPicPr>
          <p:cNvPr descr="FY27 ATRW-5-FAST 26 April Header &amp; Signature " id="256" name="Google Shape;256;p7"/>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257" name="Google Shape;257;p7"/>
          <p:cNvSpPr txBox="1"/>
          <p:nvPr>
            <p:ph type="title"/>
          </p:nvPr>
        </p:nvSpPr>
        <p:spPr>
          <a:xfrm>
            <a:off x="428625" y="904875"/>
            <a:ext cx="8286900" cy="4764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lnSpc>
                <a:spcPct val="100000"/>
              </a:lnSpc>
              <a:spcBef>
                <a:spcPts val="0"/>
              </a:spcBef>
              <a:spcAft>
                <a:spcPts val="0"/>
              </a:spcAft>
              <a:buSzPts val="2800"/>
              <a:buNone/>
            </a:pPr>
            <a:r>
              <a:rPr b="1" i="0" lang="en" sz="2200">
                <a:solidFill>
                  <a:srgbClr val="1E293B"/>
                </a:solidFill>
                <a:latin typeface="Arial"/>
                <a:ea typeface="Arial"/>
                <a:cs typeface="Arial"/>
                <a:sym typeface="Arial"/>
              </a:rPr>
              <a:t>Prerequisites for a Successful Transition</a:t>
            </a:r>
            <a:endParaRPr b="1" i="0" sz="2200">
              <a:solidFill>
                <a:srgbClr val="1E293B"/>
              </a:solidFill>
              <a:latin typeface="Arial"/>
              <a:ea typeface="Arial"/>
              <a:cs typeface="Arial"/>
              <a:sym typeface="Arial"/>
            </a:endParaRPr>
          </a:p>
        </p:txBody>
      </p:sp>
      <p:grpSp>
        <p:nvGrpSpPr>
          <p:cNvPr descr="This image displays the text message &quot; Executive sponsorship &amp; accountability.&quot;" id="258" name="Google Shape;258;p7"/>
          <p:cNvGrpSpPr/>
          <p:nvPr/>
        </p:nvGrpSpPr>
        <p:grpSpPr>
          <a:xfrm>
            <a:off x="428625" y="1524000"/>
            <a:ext cx="2571900" cy="2667000"/>
            <a:chOff x="0" y="0"/>
            <a:chExt cx="2571900" cy="2667000"/>
          </a:xfrm>
        </p:grpSpPr>
        <p:sp>
          <p:nvSpPr>
            <p:cNvPr id="259" name="Google Shape;259;p7"/>
            <p:cNvSpPr/>
            <p:nvPr/>
          </p:nvSpPr>
          <p:spPr>
            <a:xfrm>
              <a:off x="0" y="0"/>
              <a:ext cx="2571900" cy="2667000"/>
            </a:xfrm>
            <a:prstGeom prst="roundRect">
              <a:avLst>
                <a:gd fmla="val 2222"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0" name="Google Shape;260;p7"/>
            <p:cNvSpPr/>
            <p:nvPr/>
          </p:nvSpPr>
          <p:spPr>
            <a:xfrm>
              <a:off x="0" y="0"/>
              <a:ext cx="25719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1" name="Google Shape;261;p7"/>
            <p:cNvSpPr txBox="1"/>
            <p:nvPr/>
          </p:nvSpPr>
          <p:spPr>
            <a:xfrm>
              <a:off x="0" y="0"/>
              <a:ext cx="2571900" cy="2667000"/>
            </a:xfrm>
            <a:prstGeom prst="rect">
              <a:avLst/>
            </a:prstGeom>
            <a:noFill/>
            <a:ln>
              <a:noFill/>
            </a:ln>
          </p:spPr>
          <p:txBody>
            <a:bodyPr anchorCtr="0" anchor="t" bIns="228600" lIns="190500" spcFirstLastPara="1" rIns="190500" wrap="square" tIns="228600">
              <a:noAutofit/>
            </a:bodyPr>
            <a:lstStyle/>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rgbClr val="F76120"/>
                  </a:solidFill>
                  <a:latin typeface="Mate"/>
                  <a:ea typeface="Mate"/>
                  <a:cs typeface="Mate"/>
                  <a:sym typeface="Mate"/>
                </a:rPr>
                <a:t> </a:t>
              </a:r>
              <a:endParaRPr b="0" i="0" sz="2400" u="none" cap="none" strike="noStrike">
                <a:solidFill>
                  <a:srgbClr val="F76120"/>
                </a:solidFill>
                <a:latin typeface="Mate"/>
                <a:ea typeface="Mate"/>
                <a:cs typeface="Mate"/>
                <a:sym typeface="Mate"/>
              </a:endParaRPr>
            </a:p>
            <a:p>
              <a:pPr indent="0" lvl="0" marL="0" marR="0" rtl="0" algn="l">
                <a:lnSpc>
                  <a:spcPct val="100000"/>
                </a:lnSpc>
                <a:spcBef>
                  <a:spcPts val="1500"/>
                </a:spcBef>
                <a:spcAft>
                  <a:spcPts val="0"/>
                </a:spcAft>
                <a:buClr>
                  <a:srgbClr val="000000"/>
                </a:buClr>
                <a:buSzPts val="1500"/>
                <a:buFont typeface="Arial"/>
                <a:buNone/>
              </a:pPr>
              <a:r>
                <a:rPr b="1" i="0" lang="en" sz="1500" u="none" cap="none" strike="noStrike">
                  <a:solidFill>
                    <a:srgbClr val="0F172A"/>
                  </a:solidFill>
                  <a:latin typeface="Arial"/>
                  <a:ea typeface="Arial"/>
                  <a:cs typeface="Arial"/>
                  <a:sym typeface="Arial"/>
                </a:rPr>
                <a:t>Executive sponsorship &amp; accountability</a:t>
              </a:r>
              <a:endParaRPr b="1" i="0" sz="1500" u="none" cap="none" strike="noStrike">
                <a:solidFill>
                  <a:srgbClr val="0F172A"/>
                </a:solidFill>
                <a:latin typeface="Arial"/>
                <a:ea typeface="Arial"/>
                <a:cs typeface="Arial"/>
                <a:sym typeface="Arial"/>
              </a:endParaRPr>
            </a:p>
          </p:txBody>
        </p:sp>
      </p:grpSp>
      <p:pic>
        <p:nvPicPr>
          <p:cNvPr id="262" name="Google Shape;262;p7"/>
          <p:cNvPicPr preferRelativeResize="0"/>
          <p:nvPr/>
        </p:nvPicPr>
        <p:blipFill rotWithShape="1">
          <a:blip r:embed="rId4">
            <a:alphaModFix/>
          </a:blip>
          <a:srcRect b="0" l="0" r="0" t="0"/>
          <a:stretch/>
        </p:blipFill>
        <p:spPr>
          <a:xfrm>
            <a:off x="605748" y="1740610"/>
            <a:ext cx="457223" cy="342918"/>
          </a:xfrm>
          <a:prstGeom prst="rect">
            <a:avLst/>
          </a:prstGeom>
          <a:noFill/>
          <a:ln>
            <a:noFill/>
          </a:ln>
        </p:spPr>
      </p:pic>
      <p:grpSp>
        <p:nvGrpSpPr>
          <p:cNvPr descr="This image displays the text message &quot;Highly skilled project management &amp; acquisition staff.&quot;" id="263" name="Google Shape;263;p7"/>
          <p:cNvGrpSpPr/>
          <p:nvPr/>
        </p:nvGrpSpPr>
        <p:grpSpPr>
          <a:xfrm>
            <a:off x="3286125" y="1524000"/>
            <a:ext cx="2571900" cy="2667000"/>
            <a:chOff x="0" y="0"/>
            <a:chExt cx="2571900" cy="2667000"/>
          </a:xfrm>
        </p:grpSpPr>
        <p:sp>
          <p:nvSpPr>
            <p:cNvPr id="264" name="Google Shape;264;p7"/>
            <p:cNvSpPr/>
            <p:nvPr/>
          </p:nvSpPr>
          <p:spPr>
            <a:xfrm>
              <a:off x="0" y="0"/>
              <a:ext cx="2571900" cy="2667000"/>
            </a:xfrm>
            <a:prstGeom prst="roundRect">
              <a:avLst>
                <a:gd fmla="val 2222"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 name="Google Shape;265;p7"/>
            <p:cNvSpPr/>
            <p:nvPr/>
          </p:nvSpPr>
          <p:spPr>
            <a:xfrm>
              <a:off x="0" y="0"/>
              <a:ext cx="25719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6" name="Google Shape;266;p7"/>
            <p:cNvSpPr txBox="1"/>
            <p:nvPr/>
          </p:nvSpPr>
          <p:spPr>
            <a:xfrm>
              <a:off x="0" y="0"/>
              <a:ext cx="2571900" cy="2667000"/>
            </a:xfrm>
            <a:prstGeom prst="rect">
              <a:avLst/>
            </a:prstGeom>
            <a:noFill/>
            <a:ln>
              <a:noFill/>
            </a:ln>
          </p:spPr>
          <p:txBody>
            <a:bodyPr anchorCtr="0" anchor="t" bIns="228600" lIns="190500" spcFirstLastPara="1" rIns="190500" wrap="square" tIns="228600">
              <a:noAutofit/>
            </a:bodyPr>
            <a:lstStyle/>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rgbClr val="F76120"/>
                  </a:solidFill>
                  <a:latin typeface="Mate"/>
                  <a:ea typeface="Mate"/>
                  <a:cs typeface="Mate"/>
                  <a:sym typeface="Mate"/>
                </a:rPr>
                <a:t> </a:t>
              </a:r>
              <a:endParaRPr b="0" i="0" sz="2400" u="none" cap="none" strike="noStrike">
                <a:solidFill>
                  <a:srgbClr val="F76120"/>
                </a:solidFill>
                <a:latin typeface="Mate"/>
                <a:ea typeface="Mate"/>
                <a:cs typeface="Mate"/>
                <a:sym typeface="Mate"/>
              </a:endParaRPr>
            </a:p>
            <a:p>
              <a:pPr indent="0" lvl="0" marL="0" marR="0" rtl="0" algn="l">
                <a:lnSpc>
                  <a:spcPct val="100000"/>
                </a:lnSpc>
                <a:spcBef>
                  <a:spcPts val="1500"/>
                </a:spcBef>
                <a:spcAft>
                  <a:spcPts val="0"/>
                </a:spcAft>
                <a:buClr>
                  <a:srgbClr val="000000"/>
                </a:buClr>
                <a:buSzPts val="1500"/>
                <a:buFont typeface="Arial"/>
                <a:buNone/>
              </a:pPr>
              <a:r>
                <a:rPr b="1" i="0" lang="en" sz="1500" u="none" cap="none" strike="noStrike">
                  <a:solidFill>
                    <a:srgbClr val="0F172A"/>
                  </a:solidFill>
                  <a:latin typeface="Arial"/>
                  <a:ea typeface="Arial"/>
                  <a:cs typeface="Arial"/>
                  <a:sym typeface="Arial"/>
                </a:rPr>
                <a:t>Highly skilled project management &amp; acquisition staff</a:t>
              </a:r>
              <a:endParaRPr b="1" i="0" sz="1500" u="none" cap="none" strike="noStrike">
                <a:solidFill>
                  <a:srgbClr val="0F172A"/>
                </a:solidFill>
                <a:latin typeface="Arial"/>
                <a:ea typeface="Arial"/>
                <a:cs typeface="Arial"/>
                <a:sym typeface="Arial"/>
              </a:endParaRPr>
            </a:p>
          </p:txBody>
        </p:sp>
      </p:grpSp>
      <p:pic>
        <p:nvPicPr>
          <p:cNvPr id="267" name="Google Shape;267;p7"/>
          <p:cNvPicPr preferRelativeResize="0"/>
          <p:nvPr/>
        </p:nvPicPr>
        <p:blipFill rotWithShape="1">
          <a:blip r:embed="rId5">
            <a:alphaModFix/>
          </a:blip>
          <a:srcRect b="0" l="0" r="0" t="0"/>
          <a:stretch/>
        </p:blipFill>
        <p:spPr>
          <a:xfrm>
            <a:off x="3496463" y="1741480"/>
            <a:ext cx="387370" cy="330217"/>
          </a:xfrm>
          <a:prstGeom prst="rect">
            <a:avLst/>
          </a:prstGeom>
          <a:noFill/>
          <a:ln>
            <a:noFill/>
          </a:ln>
        </p:spPr>
      </p:pic>
      <p:grpSp>
        <p:nvGrpSpPr>
          <p:cNvPr descr="This image displays the text message &quot;Manage enterprise architecture.&quot;" id="268" name="Google Shape;268;p7"/>
          <p:cNvGrpSpPr/>
          <p:nvPr/>
        </p:nvGrpSpPr>
        <p:grpSpPr>
          <a:xfrm>
            <a:off x="6143625" y="1524000"/>
            <a:ext cx="2571900" cy="2667000"/>
            <a:chOff x="0" y="0"/>
            <a:chExt cx="2571900" cy="2667000"/>
          </a:xfrm>
        </p:grpSpPr>
        <p:sp>
          <p:nvSpPr>
            <p:cNvPr id="269" name="Google Shape;269;p7"/>
            <p:cNvSpPr/>
            <p:nvPr/>
          </p:nvSpPr>
          <p:spPr>
            <a:xfrm>
              <a:off x="0" y="0"/>
              <a:ext cx="2571900" cy="2667000"/>
            </a:xfrm>
            <a:prstGeom prst="roundRect">
              <a:avLst>
                <a:gd fmla="val 2222"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0" name="Google Shape;270;p7"/>
            <p:cNvSpPr/>
            <p:nvPr/>
          </p:nvSpPr>
          <p:spPr>
            <a:xfrm>
              <a:off x="0" y="0"/>
              <a:ext cx="25719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1" name="Google Shape;271;p7"/>
            <p:cNvSpPr txBox="1"/>
            <p:nvPr/>
          </p:nvSpPr>
          <p:spPr>
            <a:xfrm>
              <a:off x="0" y="0"/>
              <a:ext cx="2571900" cy="2667000"/>
            </a:xfrm>
            <a:prstGeom prst="rect">
              <a:avLst/>
            </a:prstGeom>
            <a:noFill/>
            <a:ln>
              <a:noFill/>
            </a:ln>
          </p:spPr>
          <p:txBody>
            <a:bodyPr anchorCtr="0" anchor="t" bIns="228600" lIns="190500" spcFirstLastPara="1" rIns="190500" wrap="square" tIns="228600">
              <a:noAutofit/>
            </a:bodyPr>
            <a:lstStyle/>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rgbClr val="F76120"/>
                  </a:solidFill>
                  <a:latin typeface="Mate"/>
                  <a:ea typeface="Mate"/>
                  <a:cs typeface="Mate"/>
                  <a:sym typeface="Mate"/>
                </a:rPr>
                <a:t> </a:t>
              </a:r>
              <a:endParaRPr b="1" i="0" sz="1100" u="none" cap="none" strike="noStrike">
                <a:solidFill>
                  <a:srgbClr val="94A3B8"/>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1" i="0" sz="1100" u="none" cap="none" strike="noStrike">
                <a:solidFill>
                  <a:srgbClr val="94A3B8"/>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rgbClr val="0F172A"/>
                  </a:solidFill>
                  <a:latin typeface="Arial"/>
                  <a:ea typeface="Arial"/>
                  <a:cs typeface="Arial"/>
                  <a:sym typeface="Arial"/>
                </a:rPr>
                <a:t>Manage enterprise architecture</a:t>
              </a:r>
              <a:endParaRPr b="1" i="0" sz="1500" u="none" cap="none" strike="noStrike">
                <a:solidFill>
                  <a:srgbClr val="0F172A"/>
                </a:solidFill>
                <a:latin typeface="Arial"/>
                <a:ea typeface="Arial"/>
                <a:cs typeface="Arial"/>
                <a:sym typeface="Arial"/>
              </a:endParaRPr>
            </a:p>
          </p:txBody>
        </p:sp>
      </p:grpSp>
      <p:pic>
        <p:nvPicPr>
          <p:cNvPr id="272" name="Google Shape;272;p7"/>
          <p:cNvPicPr preferRelativeResize="0"/>
          <p:nvPr/>
        </p:nvPicPr>
        <p:blipFill rotWithShape="1">
          <a:blip r:embed="rId6">
            <a:alphaModFix/>
          </a:blip>
          <a:srcRect b="0" l="0" r="0" t="0"/>
          <a:stretch/>
        </p:blipFill>
        <p:spPr>
          <a:xfrm>
            <a:off x="6373662" y="1725603"/>
            <a:ext cx="368319" cy="361969"/>
          </a:xfrm>
          <a:prstGeom prst="rect">
            <a:avLst/>
          </a:prstGeom>
          <a:noFill/>
          <a:ln>
            <a:noFill/>
          </a:ln>
        </p:spPr>
      </p:pic>
      <p:sp>
        <p:nvSpPr>
          <p:cNvPr id="273" name="Google Shape;273;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pic>
        <p:nvPicPr>
          <p:cNvPr descr="FY27 ATRW-5-FAST 26 April Header &amp; Signature&#10;" id="278" name="Google Shape;278;p8"/>
          <p:cNvPicPr preferRelativeResize="0"/>
          <p:nvPr/>
        </p:nvPicPr>
        <p:blipFill rotWithShape="1">
          <a:blip r:embed="rId3">
            <a:alphaModFix/>
          </a:blip>
          <a:srcRect b="0" l="0" r="0" t="0"/>
          <a:stretch/>
        </p:blipFill>
        <p:spPr>
          <a:xfrm>
            <a:off x="0" y="-26615"/>
            <a:ext cx="9144000" cy="5143500"/>
          </a:xfrm>
          <a:prstGeom prst="rect">
            <a:avLst/>
          </a:prstGeom>
          <a:noFill/>
          <a:ln>
            <a:noFill/>
          </a:ln>
        </p:spPr>
      </p:pic>
      <p:sp>
        <p:nvSpPr>
          <p:cNvPr id="279" name="Google Shape;279;p8"/>
          <p:cNvSpPr txBox="1"/>
          <p:nvPr>
            <p:ph type="title"/>
          </p:nvPr>
        </p:nvSpPr>
        <p:spPr>
          <a:xfrm>
            <a:off x="428625" y="904875"/>
            <a:ext cx="8286900" cy="4764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lnSpc>
                <a:spcPct val="100000"/>
              </a:lnSpc>
              <a:spcBef>
                <a:spcPts val="0"/>
              </a:spcBef>
              <a:spcAft>
                <a:spcPts val="0"/>
              </a:spcAft>
              <a:buSzPts val="2800"/>
              <a:buNone/>
            </a:pPr>
            <a:r>
              <a:rPr b="1" i="0" lang="en" sz="2200">
                <a:solidFill>
                  <a:srgbClr val="1E293B"/>
                </a:solidFill>
                <a:latin typeface="Arial"/>
                <a:ea typeface="Arial"/>
                <a:cs typeface="Arial"/>
                <a:sym typeface="Arial"/>
              </a:rPr>
              <a:t>Strategies for Future Transitions</a:t>
            </a:r>
            <a:endParaRPr b="1" i="0" sz="2200">
              <a:solidFill>
                <a:srgbClr val="1E293B"/>
              </a:solidFill>
              <a:latin typeface="Arial"/>
              <a:ea typeface="Arial"/>
              <a:cs typeface="Arial"/>
              <a:sym typeface="Arial"/>
            </a:endParaRPr>
          </a:p>
        </p:txBody>
      </p:sp>
      <p:grpSp>
        <p:nvGrpSpPr>
          <p:cNvPr descr="This image displays the text message &quot;Comprehensive enterprise technical assessment &amp; establish legacy replacement strategy.&quot;" id="280" name="Google Shape;280;p8"/>
          <p:cNvGrpSpPr/>
          <p:nvPr/>
        </p:nvGrpSpPr>
        <p:grpSpPr>
          <a:xfrm>
            <a:off x="428625" y="1524000"/>
            <a:ext cx="3905400" cy="1381200"/>
            <a:chOff x="0" y="0"/>
            <a:chExt cx="3905400" cy="1381200"/>
          </a:xfrm>
        </p:grpSpPr>
        <p:sp>
          <p:nvSpPr>
            <p:cNvPr id="281" name="Google Shape;281;p8"/>
            <p:cNvSpPr/>
            <p:nvPr/>
          </p:nvSpPr>
          <p:spPr>
            <a:xfrm>
              <a:off x="0" y="0"/>
              <a:ext cx="3905400" cy="1381200"/>
            </a:xfrm>
            <a:prstGeom prst="roundRect">
              <a:avLst>
                <a:gd fmla="val 4137"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2" name="Google Shape;282;p8"/>
            <p:cNvSpPr/>
            <p:nvPr/>
          </p:nvSpPr>
          <p:spPr>
            <a:xfrm>
              <a:off x="0" y="0"/>
              <a:ext cx="39054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 name="Google Shape;283;p8"/>
            <p:cNvSpPr txBox="1"/>
            <p:nvPr/>
          </p:nvSpPr>
          <p:spPr>
            <a:xfrm>
              <a:off x="0" y="0"/>
              <a:ext cx="3905400" cy="1381200"/>
            </a:xfrm>
            <a:prstGeom prst="rect">
              <a:avLst/>
            </a:prstGeom>
            <a:solidFill>
              <a:srgbClr val="000000">
                <a:alpha val="0"/>
              </a:srgbClr>
            </a:solidFill>
            <a:ln>
              <a:noFill/>
            </a:ln>
          </p:spPr>
          <p:txBody>
            <a:bodyPr anchorCtr="0" anchor="ctr" bIns="190500" lIns="190500" spcFirstLastPara="1" rIns="190500" wrap="square" tIns="1905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76120"/>
                </a:solidFill>
                <a:latin typeface="Mate"/>
                <a:ea typeface="Mate"/>
                <a:cs typeface="Mate"/>
                <a:sym typeface="Mate"/>
              </a:endParaRPr>
            </a:p>
            <a:p>
              <a:pPr indent="0" lvl="0" marL="0" marR="0" rtl="0" algn="l">
                <a:lnSpc>
                  <a:spcPct val="100000"/>
                </a:lnSpc>
                <a:spcBef>
                  <a:spcPts val="750"/>
                </a:spcBef>
                <a:spcAft>
                  <a:spcPts val="0"/>
                </a:spcAft>
                <a:buClr>
                  <a:srgbClr val="000000"/>
                </a:buClr>
                <a:buSzPts val="1400"/>
                <a:buFont typeface="Arial"/>
                <a:buNone/>
              </a:pPr>
              <a:r>
                <a:rPr b="1" i="0" lang="en" sz="1400" u="none" cap="none" strike="noStrike">
                  <a:solidFill>
                    <a:srgbClr val="0F172A"/>
                  </a:solidFill>
                  <a:latin typeface="Arial"/>
                  <a:ea typeface="Arial"/>
                  <a:cs typeface="Arial"/>
                  <a:sym typeface="Arial"/>
                </a:rPr>
                <a:t>Comprehensive enterprise technical assessment &amp; establish legacy replacement strategy</a:t>
              </a:r>
              <a:endParaRPr b="1" i="0" sz="1400" u="none" cap="none" strike="noStrike">
                <a:solidFill>
                  <a:srgbClr val="0F172A"/>
                </a:solidFill>
                <a:latin typeface="Arial"/>
                <a:ea typeface="Arial"/>
                <a:cs typeface="Arial"/>
                <a:sym typeface="Arial"/>
              </a:endParaRPr>
            </a:p>
          </p:txBody>
        </p:sp>
      </p:grpSp>
      <p:pic>
        <p:nvPicPr>
          <p:cNvPr id="284" name="Google Shape;284;p8"/>
          <p:cNvPicPr preferRelativeResize="0"/>
          <p:nvPr/>
        </p:nvPicPr>
        <p:blipFill rotWithShape="1">
          <a:blip r:embed="rId4">
            <a:alphaModFix/>
          </a:blip>
          <a:srcRect b="0" l="0" r="0" t="0"/>
          <a:stretch/>
        </p:blipFill>
        <p:spPr>
          <a:xfrm>
            <a:off x="564370" y="1688176"/>
            <a:ext cx="368319" cy="349268"/>
          </a:xfrm>
          <a:prstGeom prst="rect">
            <a:avLst/>
          </a:prstGeom>
          <a:noFill/>
          <a:ln>
            <a:noFill/>
          </a:ln>
        </p:spPr>
      </p:pic>
      <p:grpSp>
        <p:nvGrpSpPr>
          <p:cNvPr descr="This image displays the text message &quot;Integrated program &amp; project planning.&quot;" id="285" name="Google Shape;285;p8"/>
          <p:cNvGrpSpPr/>
          <p:nvPr/>
        </p:nvGrpSpPr>
        <p:grpSpPr>
          <a:xfrm>
            <a:off x="4619625" y="1524000"/>
            <a:ext cx="3905400" cy="1381200"/>
            <a:chOff x="0" y="0"/>
            <a:chExt cx="3905400" cy="1381200"/>
          </a:xfrm>
        </p:grpSpPr>
        <p:sp>
          <p:nvSpPr>
            <p:cNvPr id="286" name="Google Shape;286;p8"/>
            <p:cNvSpPr/>
            <p:nvPr/>
          </p:nvSpPr>
          <p:spPr>
            <a:xfrm>
              <a:off x="0" y="0"/>
              <a:ext cx="3905400" cy="1381200"/>
            </a:xfrm>
            <a:prstGeom prst="roundRect">
              <a:avLst>
                <a:gd fmla="val 4137"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7" name="Google Shape;287;p8"/>
            <p:cNvSpPr/>
            <p:nvPr/>
          </p:nvSpPr>
          <p:spPr>
            <a:xfrm>
              <a:off x="0" y="0"/>
              <a:ext cx="39054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 name="Google Shape;288;p8"/>
            <p:cNvSpPr txBox="1"/>
            <p:nvPr/>
          </p:nvSpPr>
          <p:spPr>
            <a:xfrm>
              <a:off x="0" y="0"/>
              <a:ext cx="3905400" cy="1381200"/>
            </a:xfrm>
            <a:prstGeom prst="rect">
              <a:avLst/>
            </a:prstGeom>
            <a:solidFill>
              <a:srgbClr val="000000">
                <a:alpha val="0"/>
              </a:srgbClr>
            </a:solidFill>
            <a:ln>
              <a:noFill/>
            </a:ln>
          </p:spPr>
          <p:txBody>
            <a:bodyPr anchorCtr="0" anchor="ctr" bIns="190500" lIns="190500" spcFirstLastPara="1" rIns="190500" wrap="square" tIns="1905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76120"/>
                </a:solidFill>
                <a:latin typeface="Mate"/>
                <a:ea typeface="Mate"/>
                <a:cs typeface="Mate"/>
                <a:sym typeface="Mate"/>
              </a:endParaRPr>
            </a:p>
            <a:p>
              <a:pPr indent="0" lvl="0" marL="0" marR="0" rtl="0" algn="l">
                <a:lnSpc>
                  <a:spcPct val="100000"/>
                </a:lnSpc>
                <a:spcBef>
                  <a:spcPts val="750"/>
                </a:spcBef>
                <a:spcAft>
                  <a:spcPts val="0"/>
                </a:spcAft>
                <a:buClr>
                  <a:srgbClr val="000000"/>
                </a:buClr>
                <a:buSzPts val="1400"/>
                <a:buFont typeface="Arial"/>
                <a:buNone/>
              </a:pPr>
              <a:r>
                <a:rPr b="1" i="0" lang="en" sz="1400" u="none" cap="none" strike="noStrike">
                  <a:solidFill>
                    <a:srgbClr val="0F172A"/>
                  </a:solidFill>
                  <a:latin typeface="Arial"/>
                  <a:ea typeface="Arial"/>
                  <a:cs typeface="Arial"/>
                  <a:sym typeface="Arial"/>
                </a:rPr>
                <a:t>Integrated program &amp; project planning</a:t>
              </a:r>
              <a:endParaRPr b="1" i="0" sz="1400" u="none" cap="none" strike="noStrike">
                <a:solidFill>
                  <a:srgbClr val="0F172A"/>
                </a:solidFill>
                <a:latin typeface="Arial"/>
                <a:ea typeface="Arial"/>
                <a:cs typeface="Arial"/>
                <a:sym typeface="Arial"/>
              </a:endParaRPr>
            </a:p>
          </p:txBody>
        </p:sp>
      </p:grpSp>
      <p:pic>
        <p:nvPicPr>
          <p:cNvPr id="289" name="Google Shape;289;p8"/>
          <p:cNvPicPr preferRelativeResize="0"/>
          <p:nvPr/>
        </p:nvPicPr>
        <p:blipFill rotWithShape="1">
          <a:blip r:embed="rId5">
            <a:alphaModFix/>
          </a:blip>
          <a:srcRect b="0" l="0" r="0" t="0"/>
          <a:stretch/>
        </p:blipFill>
        <p:spPr>
          <a:xfrm>
            <a:off x="4847631" y="1752525"/>
            <a:ext cx="387370" cy="323867"/>
          </a:xfrm>
          <a:prstGeom prst="rect">
            <a:avLst/>
          </a:prstGeom>
          <a:noFill/>
          <a:ln>
            <a:noFill/>
          </a:ln>
        </p:spPr>
      </p:pic>
      <p:grpSp>
        <p:nvGrpSpPr>
          <p:cNvPr descr="This image displays the text message &quot;Align enterprise architecture.&quot;" id="290" name="Google Shape;290;p8"/>
          <p:cNvGrpSpPr/>
          <p:nvPr/>
        </p:nvGrpSpPr>
        <p:grpSpPr>
          <a:xfrm>
            <a:off x="428625" y="3095625"/>
            <a:ext cx="3905400" cy="1381200"/>
            <a:chOff x="0" y="0"/>
            <a:chExt cx="3905400" cy="1381200"/>
          </a:xfrm>
        </p:grpSpPr>
        <p:sp>
          <p:nvSpPr>
            <p:cNvPr id="291" name="Google Shape;291;p8"/>
            <p:cNvSpPr/>
            <p:nvPr/>
          </p:nvSpPr>
          <p:spPr>
            <a:xfrm>
              <a:off x="0" y="0"/>
              <a:ext cx="3905400" cy="1381200"/>
            </a:xfrm>
            <a:prstGeom prst="roundRect">
              <a:avLst>
                <a:gd fmla="val 4137"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 name="Google Shape;292;p8"/>
            <p:cNvSpPr/>
            <p:nvPr/>
          </p:nvSpPr>
          <p:spPr>
            <a:xfrm>
              <a:off x="0" y="0"/>
              <a:ext cx="39054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3" name="Google Shape;293;p8"/>
            <p:cNvSpPr txBox="1"/>
            <p:nvPr/>
          </p:nvSpPr>
          <p:spPr>
            <a:xfrm>
              <a:off x="0" y="0"/>
              <a:ext cx="3905400" cy="1381200"/>
            </a:xfrm>
            <a:prstGeom prst="rect">
              <a:avLst/>
            </a:prstGeom>
            <a:solidFill>
              <a:srgbClr val="000000">
                <a:alpha val="0"/>
              </a:srgbClr>
            </a:solidFill>
            <a:ln>
              <a:noFill/>
            </a:ln>
          </p:spPr>
          <p:txBody>
            <a:bodyPr anchorCtr="0" anchor="ctr" bIns="190500" lIns="190500" spcFirstLastPara="1" rIns="190500" wrap="square" tIns="1905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76120"/>
                </a:solidFill>
                <a:latin typeface="Mate"/>
                <a:ea typeface="Mate"/>
                <a:cs typeface="Mate"/>
                <a:sym typeface="Mate"/>
              </a:endParaRPr>
            </a:p>
            <a:p>
              <a:pPr indent="0" lvl="0" marL="0" marR="0" rtl="0" algn="l">
                <a:lnSpc>
                  <a:spcPct val="100000"/>
                </a:lnSpc>
                <a:spcBef>
                  <a:spcPts val="750"/>
                </a:spcBef>
                <a:spcAft>
                  <a:spcPts val="0"/>
                </a:spcAft>
                <a:buClr>
                  <a:srgbClr val="000000"/>
                </a:buClr>
                <a:buSzPts val="1400"/>
                <a:buFont typeface="Arial"/>
                <a:buNone/>
              </a:pPr>
              <a:r>
                <a:rPr b="1" i="0" lang="en" sz="1400" u="none" cap="none" strike="noStrike">
                  <a:solidFill>
                    <a:srgbClr val="0F172A"/>
                  </a:solidFill>
                  <a:latin typeface="Arial"/>
                  <a:ea typeface="Arial"/>
                  <a:cs typeface="Arial"/>
                  <a:sym typeface="Arial"/>
                </a:rPr>
                <a:t>Align enterprise architecture</a:t>
              </a:r>
              <a:endParaRPr b="1" i="0" sz="1400" u="none" cap="none" strike="noStrike">
                <a:solidFill>
                  <a:srgbClr val="0F172A"/>
                </a:solidFill>
                <a:latin typeface="Arial"/>
                <a:ea typeface="Arial"/>
                <a:cs typeface="Arial"/>
                <a:sym typeface="Arial"/>
              </a:endParaRPr>
            </a:p>
          </p:txBody>
        </p:sp>
      </p:grpSp>
      <p:pic>
        <p:nvPicPr>
          <p:cNvPr id="294" name="Google Shape;294;p8"/>
          <p:cNvPicPr preferRelativeResize="0"/>
          <p:nvPr/>
        </p:nvPicPr>
        <p:blipFill rotWithShape="1">
          <a:blip r:embed="rId6">
            <a:alphaModFix/>
          </a:blip>
          <a:srcRect b="0" l="0" r="0" t="0"/>
          <a:stretch/>
        </p:blipFill>
        <p:spPr>
          <a:xfrm>
            <a:off x="590542" y="3259801"/>
            <a:ext cx="304816" cy="323867"/>
          </a:xfrm>
          <a:prstGeom prst="rect">
            <a:avLst/>
          </a:prstGeom>
          <a:noFill/>
          <a:ln>
            <a:noFill/>
          </a:ln>
        </p:spPr>
      </p:pic>
      <p:grpSp>
        <p:nvGrpSpPr>
          <p:cNvPr descr="This image displays the text message &quot;Optimize acquisition strategy to streamline.&quot;" id="295" name="Google Shape;295;p8"/>
          <p:cNvGrpSpPr/>
          <p:nvPr/>
        </p:nvGrpSpPr>
        <p:grpSpPr>
          <a:xfrm>
            <a:off x="4619625" y="3095625"/>
            <a:ext cx="3905400" cy="1381200"/>
            <a:chOff x="0" y="0"/>
            <a:chExt cx="3905400" cy="1381200"/>
          </a:xfrm>
        </p:grpSpPr>
        <p:sp>
          <p:nvSpPr>
            <p:cNvPr id="296" name="Google Shape;296;p8"/>
            <p:cNvSpPr/>
            <p:nvPr/>
          </p:nvSpPr>
          <p:spPr>
            <a:xfrm>
              <a:off x="0" y="0"/>
              <a:ext cx="3905400" cy="1381200"/>
            </a:xfrm>
            <a:prstGeom prst="roundRect">
              <a:avLst>
                <a:gd fmla="val 4137"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7" name="Google Shape;297;p8"/>
            <p:cNvSpPr/>
            <p:nvPr/>
          </p:nvSpPr>
          <p:spPr>
            <a:xfrm>
              <a:off x="0" y="0"/>
              <a:ext cx="39054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8" name="Google Shape;298;p8"/>
            <p:cNvSpPr txBox="1"/>
            <p:nvPr/>
          </p:nvSpPr>
          <p:spPr>
            <a:xfrm>
              <a:off x="0" y="0"/>
              <a:ext cx="3905400" cy="1381200"/>
            </a:xfrm>
            <a:prstGeom prst="rect">
              <a:avLst/>
            </a:prstGeom>
            <a:solidFill>
              <a:srgbClr val="000000">
                <a:alpha val="0"/>
              </a:srgbClr>
            </a:solidFill>
            <a:ln>
              <a:noFill/>
            </a:ln>
          </p:spPr>
          <p:txBody>
            <a:bodyPr anchorCtr="0" anchor="ctr" bIns="190500" lIns="190500" spcFirstLastPara="1" rIns="190500" wrap="square" tIns="1905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76120"/>
                </a:solidFill>
                <a:latin typeface="Mate"/>
                <a:ea typeface="Mate"/>
                <a:cs typeface="Mate"/>
                <a:sym typeface="Mate"/>
              </a:endParaRPr>
            </a:p>
            <a:p>
              <a:pPr indent="0" lvl="0" marL="0" marR="0" rtl="0" algn="l">
                <a:lnSpc>
                  <a:spcPct val="100000"/>
                </a:lnSpc>
                <a:spcBef>
                  <a:spcPts val="750"/>
                </a:spcBef>
                <a:spcAft>
                  <a:spcPts val="0"/>
                </a:spcAft>
                <a:buClr>
                  <a:srgbClr val="000000"/>
                </a:buClr>
                <a:buSzPts val="1400"/>
                <a:buFont typeface="Arial"/>
                <a:buNone/>
              </a:pPr>
              <a:r>
                <a:rPr b="1" i="0" lang="en" sz="1400" u="none" cap="none" strike="noStrike">
                  <a:solidFill>
                    <a:srgbClr val="0F172A"/>
                  </a:solidFill>
                  <a:latin typeface="Arial"/>
                  <a:ea typeface="Arial"/>
                  <a:cs typeface="Arial"/>
                  <a:sym typeface="Arial"/>
                </a:rPr>
                <a:t>Optimize acquisition strategy to streamline</a:t>
              </a:r>
              <a:endParaRPr b="1" i="0" sz="1400" u="none" cap="none" strike="noStrike">
                <a:solidFill>
                  <a:srgbClr val="0F172A"/>
                </a:solidFill>
                <a:latin typeface="Arial"/>
                <a:ea typeface="Arial"/>
                <a:cs typeface="Arial"/>
                <a:sym typeface="Arial"/>
              </a:endParaRPr>
            </a:p>
          </p:txBody>
        </p:sp>
      </p:grpSp>
      <p:pic>
        <p:nvPicPr>
          <p:cNvPr id="299" name="Google Shape;299;p8"/>
          <p:cNvPicPr preferRelativeResize="0"/>
          <p:nvPr/>
        </p:nvPicPr>
        <p:blipFill rotWithShape="1">
          <a:blip r:embed="rId7">
            <a:alphaModFix/>
          </a:blip>
          <a:srcRect b="0" l="0" r="0" t="0"/>
          <a:stretch/>
        </p:blipFill>
        <p:spPr>
          <a:xfrm>
            <a:off x="4847631" y="3294729"/>
            <a:ext cx="387370" cy="254013"/>
          </a:xfrm>
          <a:prstGeom prst="rect">
            <a:avLst/>
          </a:prstGeom>
          <a:noFill/>
          <a:ln>
            <a:noFill/>
          </a:ln>
        </p:spPr>
      </p:pic>
      <p:sp>
        <p:nvSpPr>
          <p:cNvPr id="300" name="Google Shape;300;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9"/>
          <p:cNvSpPr txBox="1"/>
          <p:nvPr>
            <p:ph type="title"/>
          </p:nvPr>
        </p:nvSpPr>
        <p:spPr>
          <a:xfrm>
            <a:off x="428625" y="904875"/>
            <a:ext cx="8286900" cy="6669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lnSpc>
                <a:spcPct val="100000"/>
              </a:lnSpc>
              <a:spcBef>
                <a:spcPts val="0"/>
              </a:spcBef>
              <a:spcAft>
                <a:spcPts val="0"/>
              </a:spcAft>
              <a:buSzPts val="2800"/>
              <a:buNone/>
            </a:pPr>
            <a:r>
              <a:rPr b="1" lang="en" sz="2220">
                <a:solidFill>
                  <a:srgbClr val="1E293B"/>
                </a:solidFill>
                <a:latin typeface="Arial"/>
                <a:ea typeface="Arial"/>
                <a:cs typeface="Arial"/>
                <a:sym typeface="Arial"/>
              </a:rPr>
              <a:t>Your Guide for Transition Management</a:t>
            </a:r>
            <a:endParaRPr b="1" sz="2220">
              <a:solidFill>
                <a:srgbClr val="1E293B"/>
              </a:solidFill>
              <a:latin typeface="Arial"/>
              <a:ea typeface="Arial"/>
              <a:cs typeface="Arial"/>
              <a:sym typeface="Arial"/>
            </a:endParaRPr>
          </a:p>
        </p:txBody>
      </p:sp>
      <p:grpSp>
        <p:nvGrpSpPr>
          <p:cNvPr descr="This image displays the text message  &quot;Tactical Execution or Practical Application &quot;." id="306" name="Google Shape;306;p9"/>
          <p:cNvGrpSpPr/>
          <p:nvPr/>
        </p:nvGrpSpPr>
        <p:grpSpPr>
          <a:xfrm>
            <a:off x="1333500" y="1809750"/>
            <a:ext cx="6477000" cy="2286000"/>
            <a:chOff x="0" y="0"/>
            <a:chExt cx="6477000" cy="2286000"/>
          </a:xfrm>
        </p:grpSpPr>
        <p:sp>
          <p:nvSpPr>
            <p:cNvPr id="307" name="Google Shape;307;p9"/>
            <p:cNvSpPr/>
            <p:nvPr/>
          </p:nvSpPr>
          <p:spPr>
            <a:xfrm>
              <a:off x="0" y="0"/>
              <a:ext cx="6477000" cy="2286000"/>
            </a:xfrm>
            <a:prstGeom prst="roundRect">
              <a:avLst>
                <a:gd fmla="val 3333"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8" name="Google Shape;308;p9"/>
            <p:cNvSpPr/>
            <p:nvPr/>
          </p:nvSpPr>
          <p:spPr>
            <a:xfrm>
              <a:off x="0" y="0"/>
              <a:ext cx="6477000" cy="47700"/>
            </a:xfrm>
            <a:prstGeom prst="roundRect">
              <a:avLst>
                <a:gd fmla="val 4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09" name="Google Shape;309;p9"/>
            <p:cNvCxnSpPr/>
            <p:nvPr/>
          </p:nvCxnSpPr>
          <p:spPr>
            <a:xfrm>
              <a:off x="3238500" y="333375"/>
              <a:ext cx="0" cy="1619100"/>
            </a:xfrm>
            <a:prstGeom prst="straightConnector1">
              <a:avLst/>
            </a:prstGeom>
            <a:solidFill>
              <a:srgbClr val="FFFFFF"/>
            </a:solidFill>
            <a:ln cap="flat" cmpd="sng" w="14300">
              <a:solidFill>
                <a:srgbClr val="E2E8F0"/>
              </a:solidFill>
              <a:prstDash val="solid"/>
              <a:round/>
              <a:headEnd len="sm" w="sm" type="none"/>
              <a:tailEnd len="sm" w="sm" type="none"/>
            </a:ln>
          </p:spPr>
        </p:cxnSp>
        <p:sp>
          <p:nvSpPr>
            <p:cNvPr id="310" name="Google Shape;310;p9"/>
            <p:cNvSpPr txBox="1"/>
            <p:nvPr/>
          </p:nvSpPr>
          <p:spPr>
            <a:xfrm>
              <a:off x="285750" y="238125"/>
              <a:ext cx="2667000" cy="18096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4400"/>
                <a:buFont typeface="Arial"/>
                <a:buNone/>
              </a:pPr>
              <a:r>
                <a:t/>
              </a:r>
              <a:endParaRPr b="0" i="0" sz="4400" u="none" cap="none" strike="noStrike">
                <a:solidFill>
                  <a:srgbClr val="F76120"/>
                </a:solidFill>
                <a:latin typeface="Mate"/>
                <a:ea typeface="Mate"/>
                <a:cs typeface="Mate"/>
                <a:sym typeface="Mate"/>
              </a:endParaRPr>
            </a:p>
            <a:p>
              <a:pPr indent="0" lvl="0" marL="0" marR="0" rtl="0" algn="ctr">
                <a:lnSpc>
                  <a:spcPct val="100000"/>
                </a:lnSpc>
                <a:spcBef>
                  <a:spcPts val="1050"/>
                </a:spcBef>
                <a:spcAft>
                  <a:spcPts val="0"/>
                </a:spcAft>
                <a:buClr>
                  <a:srgbClr val="000000"/>
                </a:buClr>
                <a:buSzPts val="2000"/>
                <a:buFont typeface="Arial"/>
                <a:buNone/>
              </a:pPr>
              <a:r>
                <a:rPr b="1" i="0" lang="en" sz="2000" u="none" cap="none" strike="noStrike">
                  <a:solidFill>
                    <a:srgbClr val="0F172A"/>
                  </a:solidFill>
                  <a:latin typeface="Arial"/>
                  <a:ea typeface="Arial"/>
                  <a:cs typeface="Arial"/>
                  <a:sym typeface="Arial"/>
                </a:rPr>
                <a:t>Tactical Execution</a:t>
              </a:r>
              <a:endParaRPr b="1" i="0" sz="2000" u="none" cap="none" strike="noStrike">
                <a:solidFill>
                  <a:srgbClr val="0F172A"/>
                </a:solidFill>
                <a:latin typeface="Arial"/>
                <a:ea typeface="Arial"/>
                <a:cs typeface="Arial"/>
                <a:sym typeface="Arial"/>
              </a:endParaRPr>
            </a:p>
          </p:txBody>
        </p:sp>
        <p:sp>
          <p:nvSpPr>
            <p:cNvPr id="311" name="Google Shape;311;p9"/>
            <p:cNvSpPr txBox="1"/>
            <p:nvPr/>
          </p:nvSpPr>
          <p:spPr>
            <a:xfrm>
              <a:off x="3524250" y="238125"/>
              <a:ext cx="2667000" cy="18096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4400"/>
                <a:buFont typeface="Arial"/>
                <a:buNone/>
              </a:pPr>
              <a:r>
                <a:t/>
              </a:r>
              <a:endParaRPr b="0" i="0" sz="4400" u="none" cap="none" strike="noStrike">
                <a:solidFill>
                  <a:srgbClr val="F76120"/>
                </a:solidFill>
                <a:latin typeface="Mate"/>
                <a:ea typeface="Mate"/>
                <a:cs typeface="Mate"/>
                <a:sym typeface="Mate"/>
              </a:endParaRPr>
            </a:p>
            <a:p>
              <a:pPr indent="0" lvl="0" marL="0" marR="0" rtl="0" algn="ctr">
                <a:lnSpc>
                  <a:spcPct val="100000"/>
                </a:lnSpc>
                <a:spcBef>
                  <a:spcPts val="1050"/>
                </a:spcBef>
                <a:spcAft>
                  <a:spcPts val="0"/>
                </a:spcAft>
                <a:buClr>
                  <a:srgbClr val="000000"/>
                </a:buClr>
                <a:buSzPts val="2000"/>
                <a:buFont typeface="Arial"/>
                <a:buNone/>
              </a:pPr>
              <a:r>
                <a:rPr b="1" i="0" lang="en" sz="2000" u="none" cap="none" strike="noStrike">
                  <a:solidFill>
                    <a:srgbClr val="0F172A"/>
                  </a:solidFill>
                  <a:latin typeface="Arial"/>
                  <a:ea typeface="Arial"/>
                  <a:cs typeface="Arial"/>
                  <a:sym typeface="Arial"/>
                </a:rPr>
                <a:t>Practical Application</a:t>
              </a:r>
              <a:endParaRPr b="1" i="0" sz="2000" u="none" cap="none" strike="noStrike">
                <a:solidFill>
                  <a:srgbClr val="0F172A"/>
                </a:solidFill>
                <a:latin typeface="Arial"/>
                <a:ea typeface="Arial"/>
                <a:cs typeface="Arial"/>
                <a:sym typeface="Arial"/>
              </a:endParaRPr>
            </a:p>
          </p:txBody>
        </p:sp>
      </p:grpSp>
      <p:pic>
        <p:nvPicPr>
          <p:cNvPr id="312" name="Google Shape;312;p9"/>
          <p:cNvPicPr preferRelativeResize="0"/>
          <p:nvPr/>
        </p:nvPicPr>
        <p:blipFill rotWithShape="1">
          <a:blip r:embed="rId3">
            <a:alphaModFix/>
          </a:blip>
          <a:srcRect b="0" l="0" r="0" t="0"/>
          <a:stretch/>
        </p:blipFill>
        <p:spPr>
          <a:xfrm>
            <a:off x="2556809" y="2419248"/>
            <a:ext cx="571529" cy="533427"/>
          </a:xfrm>
          <a:prstGeom prst="rect">
            <a:avLst/>
          </a:prstGeom>
          <a:noFill/>
          <a:ln>
            <a:noFill/>
          </a:ln>
        </p:spPr>
      </p:pic>
      <p:pic>
        <p:nvPicPr>
          <p:cNvPr id="313" name="Google Shape;313;p9"/>
          <p:cNvPicPr preferRelativeResize="0"/>
          <p:nvPr/>
        </p:nvPicPr>
        <p:blipFill rotWithShape="1">
          <a:blip r:embed="rId4">
            <a:alphaModFix/>
          </a:blip>
          <a:srcRect b="0" l="0" r="0" t="0"/>
          <a:stretch/>
        </p:blipFill>
        <p:spPr>
          <a:xfrm>
            <a:off x="5829301" y="2400196"/>
            <a:ext cx="558829" cy="571529"/>
          </a:xfrm>
          <a:prstGeom prst="rect">
            <a:avLst/>
          </a:prstGeom>
          <a:noFill/>
          <a:ln>
            <a:noFill/>
          </a:ln>
        </p:spPr>
      </p:pic>
      <p:sp>
        <p:nvSpPr>
          <p:cNvPr id="314" name="Google Shape;314;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10"/>
          <p:cNvSpPr txBox="1"/>
          <p:nvPr>
            <p:ph type="title"/>
          </p:nvPr>
        </p:nvSpPr>
        <p:spPr>
          <a:xfrm>
            <a:off x="428625" y="904875"/>
            <a:ext cx="8286900" cy="5715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lnSpc>
                <a:spcPct val="100000"/>
              </a:lnSpc>
              <a:spcBef>
                <a:spcPts val="0"/>
              </a:spcBef>
              <a:spcAft>
                <a:spcPts val="0"/>
              </a:spcAft>
              <a:buSzPts val="2800"/>
              <a:buNone/>
            </a:pPr>
            <a:r>
              <a:rPr b="1" i="0" lang="en" sz="2200">
                <a:solidFill>
                  <a:srgbClr val="1E293B"/>
                </a:solidFill>
                <a:latin typeface="Arial"/>
                <a:ea typeface="Arial"/>
                <a:cs typeface="Arial"/>
                <a:sym typeface="Arial"/>
              </a:rPr>
              <a:t>Governance and Staffing</a:t>
            </a:r>
            <a:endParaRPr b="1" i="0" sz="2200">
              <a:solidFill>
                <a:srgbClr val="1E293B"/>
              </a:solidFill>
              <a:latin typeface="Arial"/>
              <a:ea typeface="Arial"/>
              <a:cs typeface="Arial"/>
              <a:sym typeface="Arial"/>
            </a:endParaRPr>
          </a:p>
        </p:txBody>
      </p:sp>
      <p:grpSp>
        <p:nvGrpSpPr>
          <p:cNvPr descr="This image displays the text message &quot;Decision authority&quot;" id="320" name="Google Shape;320;p10"/>
          <p:cNvGrpSpPr/>
          <p:nvPr/>
        </p:nvGrpSpPr>
        <p:grpSpPr>
          <a:xfrm>
            <a:off x="428625" y="1714500"/>
            <a:ext cx="2019300" cy="2762400"/>
            <a:chOff x="0" y="0"/>
            <a:chExt cx="2019300" cy="2762400"/>
          </a:xfrm>
        </p:grpSpPr>
        <p:sp>
          <p:nvSpPr>
            <p:cNvPr id="321" name="Google Shape;321;p10"/>
            <p:cNvSpPr/>
            <p:nvPr/>
          </p:nvSpPr>
          <p:spPr>
            <a:xfrm>
              <a:off x="0" y="0"/>
              <a:ext cx="1952700" cy="2762400"/>
            </a:xfrm>
            <a:prstGeom prst="roundRect">
              <a:avLst>
                <a:gd fmla="val 2926"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2" name="Google Shape;322;p10"/>
            <p:cNvSpPr/>
            <p:nvPr/>
          </p:nvSpPr>
          <p:spPr>
            <a:xfrm>
              <a:off x="0" y="0"/>
              <a:ext cx="19527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 name="Google Shape;323;p10"/>
            <p:cNvSpPr txBox="1"/>
            <p:nvPr/>
          </p:nvSpPr>
          <p:spPr>
            <a:xfrm>
              <a:off x="0" y="0"/>
              <a:ext cx="2019300" cy="2762400"/>
            </a:xfrm>
            <a:prstGeom prst="rect">
              <a:avLst/>
            </a:prstGeom>
            <a:noFill/>
            <a:ln>
              <a:noFill/>
            </a:ln>
          </p:spPr>
          <p:txBody>
            <a:bodyPr anchorCtr="0" anchor="t" bIns="190500" lIns="152400" spcFirstLastPara="1" rIns="152400" wrap="square" tIns="190500">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F76120"/>
                </a:solidFill>
                <a:latin typeface="Mate"/>
                <a:ea typeface="Mate"/>
                <a:cs typeface="Mate"/>
                <a:sym typeface="Mate"/>
              </a:endParaRPr>
            </a:p>
            <a:p>
              <a:pPr indent="0" lvl="0" marL="0" marR="0" rtl="0" algn="l">
                <a:lnSpc>
                  <a:spcPct val="100000"/>
                </a:lnSpc>
                <a:spcBef>
                  <a:spcPts val="1000"/>
                </a:spcBef>
                <a:spcAft>
                  <a:spcPts val="0"/>
                </a:spcAft>
                <a:buClr>
                  <a:srgbClr val="000000"/>
                </a:buClr>
                <a:buSzPts val="1500"/>
                <a:buFont typeface="Arial"/>
                <a:buNone/>
              </a:pPr>
              <a:r>
                <a:rPr b="1" i="0" lang="en" sz="1500" u="none" cap="none" strike="noStrike">
                  <a:solidFill>
                    <a:srgbClr val="0F172A"/>
                  </a:solidFill>
                  <a:latin typeface="Arial"/>
                  <a:ea typeface="Arial"/>
                  <a:cs typeface="Arial"/>
                  <a:sym typeface="Arial"/>
                </a:rPr>
                <a:t>Decision authority</a:t>
              </a:r>
              <a:endParaRPr b="1" i="0" sz="1500" u="none" cap="none" strike="noStrike">
                <a:solidFill>
                  <a:srgbClr val="0F172A"/>
                </a:solidFill>
                <a:latin typeface="Arial"/>
                <a:ea typeface="Arial"/>
                <a:cs typeface="Arial"/>
                <a:sym typeface="Arial"/>
              </a:endParaRPr>
            </a:p>
            <a:p>
              <a:pPr indent="0" lvl="0" marL="0" marR="0" rtl="0" algn="l">
                <a:lnSpc>
                  <a:spcPct val="100000"/>
                </a:lnSpc>
                <a:spcBef>
                  <a:spcPts val="800"/>
                </a:spcBef>
                <a:spcAft>
                  <a:spcPts val="0"/>
                </a:spcAft>
                <a:buClr>
                  <a:schemeClr val="dk1"/>
                </a:buClr>
                <a:buSzPts val="1100"/>
                <a:buFont typeface="Arial"/>
                <a:buNone/>
              </a:pPr>
              <a:r>
                <a:t/>
              </a:r>
              <a:endParaRPr b="0" i="0" sz="1050" u="none" cap="none" strike="noStrike">
                <a:solidFill>
                  <a:srgbClr val="475569"/>
                </a:solidFill>
                <a:latin typeface="Arial"/>
                <a:ea typeface="Arial"/>
                <a:cs typeface="Arial"/>
                <a:sym typeface="Arial"/>
              </a:endParaRPr>
            </a:p>
          </p:txBody>
        </p:sp>
      </p:grpSp>
      <p:pic>
        <p:nvPicPr>
          <p:cNvPr id="324" name="Google Shape;324;p10"/>
          <p:cNvPicPr preferRelativeResize="0"/>
          <p:nvPr/>
        </p:nvPicPr>
        <p:blipFill rotWithShape="1">
          <a:blip r:embed="rId3">
            <a:alphaModFix/>
          </a:blip>
          <a:srcRect b="0" l="0" r="0" t="0"/>
          <a:stretch/>
        </p:blipFill>
        <p:spPr>
          <a:xfrm>
            <a:off x="486785" y="1888409"/>
            <a:ext cx="514376" cy="463574"/>
          </a:xfrm>
          <a:prstGeom prst="rect">
            <a:avLst/>
          </a:prstGeom>
          <a:noFill/>
          <a:ln>
            <a:noFill/>
          </a:ln>
        </p:spPr>
      </p:pic>
      <p:grpSp>
        <p:nvGrpSpPr>
          <p:cNvPr descr="This image displays the text message &quot;Funding and Staff&quot;." id="325" name="Google Shape;325;p10"/>
          <p:cNvGrpSpPr/>
          <p:nvPr/>
        </p:nvGrpSpPr>
        <p:grpSpPr>
          <a:xfrm>
            <a:off x="2524125" y="1714500"/>
            <a:ext cx="1952700" cy="2762400"/>
            <a:chOff x="0" y="0"/>
            <a:chExt cx="1952700" cy="2762400"/>
          </a:xfrm>
        </p:grpSpPr>
        <p:sp>
          <p:nvSpPr>
            <p:cNvPr id="326" name="Google Shape;326;p10"/>
            <p:cNvSpPr/>
            <p:nvPr/>
          </p:nvSpPr>
          <p:spPr>
            <a:xfrm>
              <a:off x="0" y="0"/>
              <a:ext cx="1952700" cy="2762400"/>
            </a:xfrm>
            <a:prstGeom prst="roundRect">
              <a:avLst>
                <a:gd fmla="val 2926"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7" name="Google Shape;327;p10"/>
            <p:cNvSpPr/>
            <p:nvPr/>
          </p:nvSpPr>
          <p:spPr>
            <a:xfrm>
              <a:off x="0" y="0"/>
              <a:ext cx="19527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8" name="Google Shape;328;p10"/>
            <p:cNvSpPr txBox="1"/>
            <p:nvPr/>
          </p:nvSpPr>
          <p:spPr>
            <a:xfrm>
              <a:off x="0" y="0"/>
              <a:ext cx="1952700" cy="2762400"/>
            </a:xfrm>
            <a:prstGeom prst="rect">
              <a:avLst/>
            </a:prstGeom>
            <a:noFill/>
            <a:ln>
              <a:noFill/>
            </a:ln>
          </p:spPr>
          <p:txBody>
            <a:bodyPr anchorCtr="0" anchor="t" bIns="190500" lIns="152400" spcFirstLastPara="1" rIns="152400" wrap="square" tIns="190500">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F76120"/>
                </a:solidFill>
                <a:latin typeface="Mate"/>
                <a:ea typeface="Mate"/>
                <a:cs typeface="Mate"/>
                <a:sym typeface="Mate"/>
              </a:endParaRPr>
            </a:p>
            <a:p>
              <a:pPr indent="0" lvl="0" marL="0" marR="0" rtl="0" algn="l">
                <a:lnSpc>
                  <a:spcPct val="100000"/>
                </a:lnSpc>
                <a:spcBef>
                  <a:spcPts val="1000"/>
                </a:spcBef>
                <a:spcAft>
                  <a:spcPts val="0"/>
                </a:spcAft>
                <a:buClr>
                  <a:srgbClr val="000000"/>
                </a:buClr>
                <a:buSzPts val="1500"/>
                <a:buFont typeface="Arial"/>
                <a:buNone/>
              </a:pPr>
              <a:r>
                <a:rPr b="1" i="0" lang="en" sz="1500" u="none" cap="none" strike="noStrike">
                  <a:solidFill>
                    <a:srgbClr val="0F172A"/>
                  </a:solidFill>
                  <a:latin typeface="Arial"/>
                  <a:ea typeface="Arial"/>
                  <a:cs typeface="Arial"/>
                  <a:sym typeface="Arial"/>
                </a:rPr>
                <a:t>Funding &amp; staff</a:t>
              </a:r>
              <a:endParaRPr b="1" i="0" sz="1500" u="none" cap="none" strike="noStrike">
                <a:solidFill>
                  <a:srgbClr val="0F172A"/>
                </a:solidFill>
                <a:latin typeface="Arial"/>
                <a:ea typeface="Arial"/>
                <a:cs typeface="Arial"/>
                <a:sym typeface="Arial"/>
              </a:endParaRPr>
            </a:p>
            <a:p>
              <a:pPr indent="0" lvl="0" marL="0" marR="0" rtl="0" algn="l">
                <a:lnSpc>
                  <a:spcPct val="100000"/>
                </a:lnSpc>
                <a:spcBef>
                  <a:spcPts val="800"/>
                </a:spcBef>
                <a:spcAft>
                  <a:spcPts val="0"/>
                </a:spcAft>
                <a:buClr>
                  <a:schemeClr val="dk1"/>
                </a:buClr>
                <a:buSzPts val="1100"/>
                <a:buFont typeface="Arial"/>
                <a:buNone/>
              </a:pPr>
              <a:r>
                <a:t/>
              </a:r>
              <a:endParaRPr b="0" i="0" sz="1050" u="none" cap="none" strike="noStrike">
                <a:solidFill>
                  <a:srgbClr val="475569"/>
                </a:solidFill>
                <a:latin typeface="Arial"/>
                <a:ea typeface="Arial"/>
                <a:cs typeface="Arial"/>
                <a:sym typeface="Arial"/>
              </a:endParaRPr>
            </a:p>
          </p:txBody>
        </p:sp>
      </p:grpSp>
      <p:pic>
        <p:nvPicPr>
          <p:cNvPr id="329" name="Google Shape;329;p10"/>
          <p:cNvPicPr preferRelativeResize="0"/>
          <p:nvPr/>
        </p:nvPicPr>
        <p:blipFill rotWithShape="1">
          <a:blip r:embed="rId4">
            <a:alphaModFix/>
          </a:blip>
          <a:srcRect b="0" l="0" r="0" t="0"/>
          <a:stretch/>
        </p:blipFill>
        <p:spPr>
          <a:xfrm>
            <a:off x="2640118" y="1990725"/>
            <a:ext cx="520727" cy="361969"/>
          </a:xfrm>
          <a:prstGeom prst="rect">
            <a:avLst/>
          </a:prstGeom>
          <a:noFill/>
          <a:ln>
            <a:noFill/>
          </a:ln>
        </p:spPr>
      </p:pic>
      <p:grpSp>
        <p:nvGrpSpPr>
          <p:cNvPr descr="This image displays the text message &quot;Stakeholders&quot;" id="330" name="Google Shape;330;p10"/>
          <p:cNvGrpSpPr/>
          <p:nvPr/>
        </p:nvGrpSpPr>
        <p:grpSpPr>
          <a:xfrm>
            <a:off x="4619625" y="1714500"/>
            <a:ext cx="1952700" cy="2762400"/>
            <a:chOff x="0" y="0"/>
            <a:chExt cx="1952700" cy="2762400"/>
          </a:xfrm>
        </p:grpSpPr>
        <p:sp>
          <p:nvSpPr>
            <p:cNvPr id="331" name="Google Shape;331;p10"/>
            <p:cNvSpPr/>
            <p:nvPr/>
          </p:nvSpPr>
          <p:spPr>
            <a:xfrm>
              <a:off x="0" y="0"/>
              <a:ext cx="1952700" cy="2762400"/>
            </a:xfrm>
            <a:prstGeom prst="roundRect">
              <a:avLst>
                <a:gd fmla="val 2926"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2" name="Google Shape;332;p10"/>
            <p:cNvSpPr/>
            <p:nvPr/>
          </p:nvSpPr>
          <p:spPr>
            <a:xfrm>
              <a:off x="0" y="0"/>
              <a:ext cx="19527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3" name="Google Shape;333;p10"/>
            <p:cNvSpPr txBox="1"/>
            <p:nvPr/>
          </p:nvSpPr>
          <p:spPr>
            <a:xfrm>
              <a:off x="0" y="0"/>
              <a:ext cx="1952700" cy="2762400"/>
            </a:xfrm>
            <a:prstGeom prst="rect">
              <a:avLst/>
            </a:prstGeom>
            <a:noFill/>
            <a:ln>
              <a:noFill/>
            </a:ln>
          </p:spPr>
          <p:txBody>
            <a:bodyPr anchorCtr="0" anchor="t" bIns="190500" lIns="152400" spcFirstLastPara="1" rIns="152400" wrap="square" tIns="190500">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F76120"/>
                </a:solidFill>
                <a:latin typeface="Mate"/>
                <a:ea typeface="Mate"/>
                <a:cs typeface="Mate"/>
                <a:sym typeface="Mate"/>
              </a:endParaRPr>
            </a:p>
            <a:p>
              <a:pPr indent="0" lvl="0" marL="0" marR="0" rtl="0" algn="l">
                <a:lnSpc>
                  <a:spcPct val="100000"/>
                </a:lnSpc>
                <a:spcBef>
                  <a:spcPts val="1000"/>
                </a:spcBef>
                <a:spcAft>
                  <a:spcPts val="0"/>
                </a:spcAft>
                <a:buClr>
                  <a:srgbClr val="000000"/>
                </a:buClr>
                <a:buSzPts val="1500"/>
                <a:buFont typeface="Arial"/>
                <a:buNone/>
              </a:pPr>
              <a:r>
                <a:rPr b="1" i="0" lang="en" sz="1500" u="none" cap="none" strike="noStrike">
                  <a:solidFill>
                    <a:srgbClr val="0F172A"/>
                  </a:solidFill>
                  <a:latin typeface="Arial"/>
                  <a:ea typeface="Arial"/>
                  <a:cs typeface="Arial"/>
                  <a:sym typeface="Arial"/>
                </a:rPr>
                <a:t>Stakeholders</a:t>
              </a:r>
              <a:endParaRPr b="1" i="0" sz="1500" u="none" cap="none" strike="noStrike">
                <a:solidFill>
                  <a:srgbClr val="0F172A"/>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050"/>
                <a:buFont typeface="Arial"/>
                <a:buNone/>
              </a:pPr>
              <a:r>
                <a:t/>
              </a:r>
              <a:endParaRPr b="0" i="0" sz="1050" u="none" cap="none" strike="noStrike">
                <a:solidFill>
                  <a:srgbClr val="475569"/>
                </a:solidFill>
                <a:latin typeface="Arial"/>
                <a:ea typeface="Arial"/>
                <a:cs typeface="Arial"/>
                <a:sym typeface="Arial"/>
              </a:endParaRPr>
            </a:p>
          </p:txBody>
        </p:sp>
      </p:grpSp>
      <p:pic>
        <p:nvPicPr>
          <p:cNvPr id="334" name="Google Shape;334;p10"/>
          <p:cNvPicPr preferRelativeResize="0"/>
          <p:nvPr/>
        </p:nvPicPr>
        <p:blipFill rotWithShape="1">
          <a:blip r:embed="rId5">
            <a:alphaModFix/>
          </a:blip>
          <a:srcRect b="0" l="0" r="0" t="0"/>
          <a:stretch/>
        </p:blipFill>
        <p:spPr>
          <a:xfrm>
            <a:off x="4754153" y="1983668"/>
            <a:ext cx="482625" cy="304816"/>
          </a:xfrm>
          <a:prstGeom prst="rect">
            <a:avLst/>
          </a:prstGeom>
          <a:noFill/>
          <a:ln>
            <a:noFill/>
          </a:ln>
        </p:spPr>
      </p:pic>
      <p:grpSp>
        <p:nvGrpSpPr>
          <p:cNvPr descr="This image displays the text message &quot;Communication&quot;." id="335" name="Google Shape;335;p10"/>
          <p:cNvGrpSpPr/>
          <p:nvPr/>
        </p:nvGrpSpPr>
        <p:grpSpPr>
          <a:xfrm>
            <a:off x="6715125" y="1714500"/>
            <a:ext cx="1952700" cy="2762400"/>
            <a:chOff x="0" y="0"/>
            <a:chExt cx="1952700" cy="2762400"/>
          </a:xfrm>
        </p:grpSpPr>
        <p:sp>
          <p:nvSpPr>
            <p:cNvPr id="336" name="Google Shape;336;p10"/>
            <p:cNvSpPr/>
            <p:nvPr/>
          </p:nvSpPr>
          <p:spPr>
            <a:xfrm>
              <a:off x="0" y="0"/>
              <a:ext cx="1952700" cy="2762400"/>
            </a:xfrm>
            <a:prstGeom prst="roundRect">
              <a:avLst>
                <a:gd fmla="val 2926"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7" name="Google Shape;337;p10"/>
            <p:cNvSpPr/>
            <p:nvPr/>
          </p:nvSpPr>
          <p:spPr>
            <a:xfrm>
              <a:off x="0" y="0"/>
              <a:ext cx="19527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8" name="Google Shape;338;p10"/>
            <p:cNvSpPr txBox="1"/>
            <p:nvPr/>
          </p:nvSpPr>
          <p:spPr>
            <a:xfrm>
              <a:off x="0" y="0"/>
              <a:ext cx="1952700" cy="2762400"/>
            </a:xfrm>
            <a:prstGeom prst="rect">
              <a:avLst/>
            </a:prstGeom>
            <a:noFill/>
            <a:ln>
              <a:noFill/>
            </a:ln>
          </p:spPr>
          <p:txBody>
            <a:bodyPr anchorCtr="0" anchor="t" bIns="190500" lIns="152400" spcFirstLastPara="1" rIns="152400" wrap="square" tIns="190500">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F76120"/>
                </a:solidFill>
                <a:latin typeface="Mate"/>
                <a:ea typeface="Mate"/>
                <a:cs typeface="Mate"/>
                <a:sym typeface="Mate"/>
              </a:endParaRPr>
            </a:p>
            <a:p>
              <a:pPr indent="0" lvl="0" marL="0" marR="0" rtl="0" algn="l">
                <a:lnSpc>
                  <a:spcPct val="100000"/>
                </a:lnSpc>
                <a:spcBef>
                  <a:spcPts val="1000"/>
                </a:spcBef>
                <a:spcAft>
                  <a:spcPts val="0"/>
                </a:spcAft>
                <a:buClr>
                  <a:srgbClr val="000000"/>
                </a:buClr>
                <a:buSzPts val="1500"/>
                <a:buFont typeface="Arial"/>
                <a:buNone/>
              </a:pPr>
              <a:r>
                <a:rPr b="1" i="0" lang="en" sz="1500" u="none" cap="none" strike="noStrike">
                  <a:solidFill>
                    <a:srgbClr val="0F172A"/>
                  </a:solidFill>
                  <a:latin typeface="Arial"/>
                  <a:ea typeface="Arial"/>
                  <a:cs typeface="Arial"/>
                  <a:sym typeface="Arial"/>
                </a:rPr>
                <a:t>Communication</a:t>
              </a:r>
              <a:endParaRPr b="1" i="0" sz="1500" u="none" cap="none" strike="noStrike">
                <a:solidFill>
                  <a:srgbClr val="0F172A"/>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050"/>
                <a:buFont typeface="Arial"/>
                <a:buNone/>
              </a:pPr>
              <a:r>
                <a:t/>
              </a:r>
              <a:endParaRPr b="0" i="0" sz="1050" u="none" cap="none" strike="noStrike">
                <a:solidFill>
                  <a:srgbClr val="475569"/>
                </a:solidFill>
                <a:latin typeface="Arial"/>
                <a:ea typeface="Arial"/>
                <a:cs typeface="Arial"/>
                <a:sym typeface="Arial"/>
              </a:endParaRPr>
            </a:p>
          </p:txBody>
        </p:sp>
      </p:grpSp>
      <p:pic>
        <p:nvPicPr>
          <p:cNvPr id="339" name="Google Shape;339;p10"/>
          <p:cNvPicPr preferRelativeResize="0"/>
          <p:nvPr/>
        </p:nvPicPr>
        <p:blipFill rotWithShape="1">
          <a:blip r:embed="rId6">
            <a:alphaModFix/>
          </a:blip>
          <a:srcRect b="0" l="0" r="0" t="0"/>
          <a:stretch/>
        </p:blipFill>
        <p:spPr>
          <a:xfrm>
            <a:off x="6858320" y="1990725"/>
            <a:ext cx="444523" cy="304816"/>
          </a:xfrm>
          <a:prstGeom prst="rect">
            <a:avLst/>
          </a:prstGeom>
          <a:noFill/>
          <a:ln>
            <a:noFill/>
          </a:ln>
        </p:spPr>
      </p:pic>
      <p:sp>
        <p:nvSpPr>
          <p:cNvPr id="340" name="Google Shape;340;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11"/>
          <p:cNvSpPr txBox="1"/>
          <p:nvPr>
            <p:ph type="title"/>
          </p:nvPr>
        </p:nvSpPr>
        <p:spPr>
          <a:xfrm>
            <a:off x="428625" y="904875"/>
            <a:ext cx="8286900" cy="5715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lnSpc>
                <a:spcPct val="100000"/>
              </a:lnSpc>
              <a:spcBef>
                <a:spcPts val="0"/>
              </a:spcBef>
              <a:spcAft>
                <a:spcPts val="0"/>
              </a:spcAft>
              <a:buSzPts val="2800"/>
              <a:buNone/>
            </a:pPr>
            <a:r>
              <a:rPr b="1" i="0" lang="en" sz="2200">
                <a:solidFill>
                  <a:srgbClr val="1E293B"/>
                </a:solidFill>
                <a:latin typeface="Arial"/>
                <a:ea typeface="Arial"/>
                <a:cs typeface="Arial"/>
                <a:sym typeface="Arial"/>
              </a:rPr>
              <a:t>Start with the Hard Things</a:t>
            </a:r>
            <a:endParaRPr b="1" i="0" sz="2200">
              <a:solidFill>
                <a:srgbClr val="1E293B"/>
              </a:solidFill>
              <a:latin typeface="Arial"/>
              <a:ea typeface="Arial"/>
              <a:cs typeface="Arial"/>
              <a:sym typeface="Arial"/>
            </a:endParaRPr>
          </a:p>
        </p:txBody>
      </p:sp>
      <p:grpSp>
        <p:nvGrpSpPr>
          <p:cNvPr descr="This image displays the text message &quot; Identify challenges early &quot;." id="346" name="Google Shape;346;p11"/>
          <p:cNvGrpSpPr/>
          <p:nvPr/>
        </p:nvGrpSpPr>
        <p:grpSpPr>
          <a:xfrm>
            <a:off x="428625" y="1714500"/>
            <a:ext cx="1952700" cy="2762400"/>
            <a:chOff x="0" y="0"/>
            <a:chExt cx="1952700" cy="2762400"/>
          </a:xfrm>
        </p:grpSpPr>
        <p:sp>
          <p:nvSpPr>
            <p:cNvPr id="347" name="Google Shape;347;p11"/>
            <p:cNvSpPr/>
            <p:nvPr/>
          </p:nvSpPr>
          <p:spPr>
            <a:xfrm>
              <a:off x="0" y="0"/>
              <a:ext cx="1952700" cy="2762400"/>
            </a:xfrm>
            <a:prstGeom prst="roundRect">
              <a:avLst>
                <a:gd fmla="val 2925"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8" name="Google Shape;348;p11"/>
            <p:cNvSpPr/>
            <p:nvPr/>
          </p:nvSpPr>
          <p:spPr>
            <a:xfrm>
              <a:off x="0" y="0"/>
              <a:ext cx="19527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49" name="Google Shape;349;p11"/>
            <p:cNvGrpSpPr/>
            <p:nvPr/>
          </p:nvGrpSpPr>
          <p:grpSpPr>
            <a:xfrm>
              <a:off x="0" y="0"/>
              <a:ext cx="1952700" cy="2762400"/>
              <a:chOff x="0" y="0"/>
              <a:chExt cx="1952700" cy="2762400"/>
            </a:xfrm>
          </p:grpSpPr>
          <p:sp>
            <p:nvSpPr>
              <p:cNvPr id="350" name="Google Shape;350;p11"/>
              <p:cNvSpPr/>
              <p:nvPr/>
            </p:nvSpPr>
            <p:spPr>
              <a:xfrm>
                <a:off x="0" y="0"/>
                <a:ext cx="1952700" cy="27624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1" name="Google Shape;351;p11"/>
              <p:cNvSpPr txBox="1"/>
              <p:nvPr/>
            </p:nvSpPr>
            <p:spPr>
              <a:xfrm>
                <a:off x="0" y="0"/>
                <a:ext cx="1952700" cy="2762400"/>
              </a:xfrm>
              <a:prstGeom prst="rect">
                <a:avLst/>
              </a:prstGeom>
              <a:noFill/>
              <a:ln>
                <a:noFill/>
              </a:ln>
            </p:spPr>
            <p:txBody>
              <a:bodyPr anchorCtr="0" anchor="t" bIns="190500" lIns="152400" spcFirstLastPara="1" rIns="152400" wrap="square" tIns="190500">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F76120"/>
                  </a:solidFill>
                  <a:latin typeface="Mate"/>
                  <a:ea typeface="Mate"/>
                  <a:cs typeface="Mate"/>
                  <a:sym typeface="Mate"/>
                </a:endParaRPr>
              </a:p>
              <a:p>
                <a:pPr indent="0" lvl="0" marL="0" marR="0" rtl="0" algn="l">
                  <a:lnSpc>
                    <a:spcPct val="100000"/>
                  </a:lnSpc>
                  <a:spcBef>
                    <a:spcPts val="1000"/>
                  </a:spcBef>
                  <a:spcAft>
                    <a:spcPts val="0"/>
                  </a:spcAft>
                  <a:buClr>
                    <a:srgbClr val="000000"/>
                  </a:buClr>
                  <a:buSzPts val="1500"/>
                  <a:buFont typeface="Arial"/>
                  <a:buNone/>
                </a:pPr>
                <a:r>
                  <a:rPr b="1" i="0" lang="en" sz="1500" u="none" cap="none" strike="noStrike">
                    <a:solidFill>
                      <a:srgbClr val="0F172A"/>
                    </a:solidFill>
                    <a:latin typeface="Arial"/>
                    <a:ea typeface="Arial"/>
                    <a:cs typeface="Arial"/>
                    <a:sym typeface="Arial"/>
                  </a:rPr>
                  <a:t>Identify challenges early</a:t>
                </a:r>
                <a:endParaRPr b="1" i="0" sz="1500" u="none" cap="none" strike="noStrike">
                  <a:solidFill>
                    <a:srgbClr val="0F172A"/>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050"/>
                  <a:buFont typeface="Arial"/>
                  <a:buNone/>
                </a:pPr>
                <a:r>
                  <a:t/>
                </a:r>
                <a:endParaRPr b="0" i="0" sz="1050" u="none" cap="none" strike="noStrike">
                  <a:solidFill>
                    <a:srgbClr val="475569"/>
                  </a:solidFill>
                  <a:latin typeface="Arial"/>
                  <a:ea typeface="Arial"/>
                  <a:cs typeface="Arial"/>
                  <a:sym typeface="Arial"/>
                </a:endParaRPr>
              </a:p>
            </p:txBody>
          </p:sp>
        </p:grpSp>
      </p:grpSp>
      <p:pic>
        <p:nvPicPr>
          <p:cNvPr id="352" name="Google Shape;352;p11"/>
          <p:cNvPicPr preferRelativeResize="0"/>
          <p:nvPr/>
        </p:nvPicPr>
        <p:blipFill rotWithShape="1">
          <a:blip r:embed="rId3">
            <a:alphaModFix/>
          </a:blip>
          <a:srcRect b="0" l="0" r="0" t="0"/>
          <a:stretch/>
        </p:blipFill>
        <p:spPr>
          <a:xfrm>
            <a:off x="615938" y="1901299"/>
            <a:ext cx="444523" cy="406421"/>
          </a:xfrm>
          <a:prstGeom prst="rect">
            <a:avLst/>
          </a:prstGeom>
          <a:noFill/>
          <a:ln>
            <a:noFill/>
          </a:ln>
        </p:spPr>
      </p:pic>
      <p:grpSp>
        <p:nvGrpSpPr>
          <p:cNvPr descr="This image displays the text message &quot;Sequence migration &quot;." id="353" name="Google Shape;353;p11"/>
          <p:cNvGrpSpPr/>
          <p:nvPr/>
        </p:nvGrpSpPr>
        <p:grpSpPr>
          <a:xfrm>
            <a:off x="2524125" y="1714500"/>
            <a:ext cx="1952700" cy="2762400"/>
            <a:chOff x="0" y="0"/>
            <a:chExt cx="1952700" cy="2762400"/>
          </a:xfrm>
        </p:grpSpPr>
        <p:sp>
          <p:nvSpPr>
            <p:cNvPr id="354" name="Google Shape;354;p11"/>
            <p:cNvSpPr/>
            <p:nvPr/>
          </p:nvSpPr>
          <p:spPr>
            <a:xfrm>
              <a:off x="0" y="0"/>
              <a:ext cx="1952700" cy="2762400"/>
            </a:xfrm>
            <a:prstGeom prst="roundRect">
              <a:avLst>
                <a:gd fmla="val 2925"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5" name="Google Shape;355;p11"/>
            <p:cNvSpPr/>
            <p:nvPr/>
          </p:nvSpPr>
          <p:spPr>
            <a:xfrm>
              <a:off x="0" y="0"/>
              <a:ext cx="19527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56" name="Google Shape;356;p11"/>
            <p:cNvGrpSpPr/>
            <p:nvPr/>
          </p:nvGrpSpPr>
          <p:grpSpPr>
            <a:xfrm>
              <a:off x="0" y="0"/>
              <a:ext cx="1952700" cy="2762400"/>
              <a:chOff x="0" y="0"/>
              <a:chExt cx="1952700" cy="2762400"/>
            </a:xfrm>
          </p:grpSpPr>
          <p:sp>
            <p:nvSpPr>
              <p:cNvPr id="357" name="Google Shape;357;p11"/>
              <p:cNvSpPr/>
              <p:nvPr/>
            </p:nvSpPr>
            <p:spPr>
              <a:xfrm>
                <a:off x="0" y="0"/>
                <a:ext cx="1952700" cy="27624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8" name="Google Shape;358;p11"/>
              <p:cNvSpPr txBox="1"/>
              <p:nvPr/>
            </p:nvSpPr>
            <p:spPr>
              <a:xfrm>
                <a:off x="0" y="0"/>
                <a:ext cx="1952700" cy="2762400"/>
              </a:xfrm>
              <a:prstGeom prst="rect">
                <a:avLst/>
              </a:prstGeom>
              <a:noFill/>
              <a:ln>
                <a:noFill/>
              </a:ln>
            </p:spPr>
            <p:txBody>
              <a:bodyPr anchorCtr="0" anchor="t" bIns="190500" lIns="152400" spcFirstLastPara="1" rIns="152400" wrap="square" tIns="190500">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F76120"/>
                  </a:solidFill>
                  <a:latin typeface="Mate"/>
                  <a:ea typeface="Mate"/>
                  <a:cs typeface="Mate"/>
                  <a:sym typeface="Mate"/>
                </a:endParaRPr>
              </a:p>
              <a:p>
                <a:pPr indent="0" lvl="0" marL="0" marR="0" rtl="0" algn="l">
                  <a:lnSpc>
                    <a:spcPct val="100000"/>
                  </a:lnSpc>
                  <a:spcBef>
                    <a:spcPts val="1000"/>
                  </a:spcBef>
                  <a:spcAft>
                    <a:spcPts val="0"/>
                  </a:spcAft>
                  <a:buClr>
                    <a:srgbClr val="000000"/>
                  </a:buClr>
                  <a:buSzPts val="1500"/>
                  <a:buFont typeface="Arial"/>
                  <a:buNone/>
                </a:pPr>
                <a:r>
                  <a:rPr b="1" i="0" lang="en" sz="1500" u="none" cap="none" strike="noStrike">
                    <a:solidFill>
                      <a:srgbClr val="0F172A"/>
                    </a:solidFill>
                    <a:latin typeface="Arial"/>
                    <a:ea typeface="Arial"/>
                    <a:cs typeface="Arial"/>
                    <a:sym typeface="Arial"/>
                  </a:rPr>
                  <a:t>Sequence migration</a:t>
                </a:r>
                <a:endParaRPr b="1" i="0" sz="1500" u="none" cap="none" strike="noStrike">
                  <a:solidFill>
                    <a:srgbClr val="0F172A"/>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050"/>
                  <a:buFont typeface="Arial"/>
                  <a:buNone/>
                </a:pPr>
                <a:r>
                  <a:t/>
                </a:r>
                <a:endParaRPr b="0" i="0" sz="1050" u="none" cap="none" strike="noStrike">
                  <a:solidFill>
                    <a:srgbClr val="475569"/>
                  </a:solidFill>
                  <a:latin typeface="Arial"/>
                  <a:ea typeface="Arial"/>
                  <a:cs typeface="Arial"/>
                  <a:sym typeface="Arial"/>
                </a:endParaRPr>
              </a:p>
            </p:txBody>
          </p:sp>
        </p:grpSp>
      </p:grpSp>
      <p:pic>
        <p:nvPicPr>
          <p:cNvPr id="359" name="Google Shape;359;p11"/>
          <p:cNvPicPr preferRelativeResize="0"/>
          <p:nvPr/>
        </p:nvPicPr>
        <p:blipFill rotWithShape="1">
          <a:blip r:embed="rId4">
            <a:alphaModFix/>
          </a:blip>
          <a:srcRect b="0" l="0" r="0" t="0"/>
          <a:stretch/>
        </p:blipFill>
        <p:spPr>
          <a:xfrm>
            <a:off x="2616285" y="1925422"/>
            <a:ext cx="425472" cy="387370"/>
          </a:xfrm>
          <a:prstGeom prst="rect">
            <a:avLst/>
          </a:prstGeom>
          <a:noFill/>
          <a:ln>
            <a:noFill/>
          </a:ln>
        </p:spPr>
      </p:pic>
      <p:grpSp>
        <p:nvGrpSpPr>
          <p:cNvPr descr="This image displays the text message &quot;Expose problems &quot;." id="360" name="Google Shape;360;p11"/>
          <p:cNvGrpSpPr/>
          <p:nvPr/>
        </p:nvGrpSpPr>
        <p:grpSpPr>
          <a:xfrm>
            <a:off x="4619625" y="1714500"/>
            <a:ext cx="1952700" cy="2762400"/>
            <a:chOff x="0" y="0"/>
            <a:chExt cx="1952700" cy="2762400"/>
          </a:xfrm>
        </p:grpSpPr>
        <p:sp>
          <p:nvSpPr>
            <p:cNvPr id="361" name="Google Shape;361;p11"/>
            <p:cNvSpPr/>
            <p:nvPr/>
          </p:nvSpPr>
          <p:spPr>
            <a:xfrm>
              <a:off x="0" y="0"/>
              <a:ext cx="1952700" cy="2762400"/>
            </a:xfrm>
            <a:prstGeom prst="roundRect">
              <a:avLst>
                <a:gd fmla="val 2925"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2" name="Google Shape;362;p11"/>
            <p:cNvSpPr/>
            <p:nvPr/>
          </p:nvSpPr>
          <p:spPr>
            <a:xfrm>
              <a:off x="0" y="0"/>
              <a:ext cx="19527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63" name="Google Shape;363;p11"/>
            <p:cNvGrpSpPr/>
            <p:nvPr/>
          </p:nvGrpSpPr>
          <p:grpSpPr>
            <a:xfrm>
              <a:off x="0" y="0"/>
              <a:ext cx="1952700" cy="2762400"/>
              <a:chOff x="0" y="0"/>
              <a:chExt cx="1952700" cy="2762400"/>
            </a:xfrm>
          </p:grpSpPr>
          <p:sp>
            <p:nvSpPr>
              <p:cNvPr id="364" name="Google Shape;364;p11"/>
              <p:cNvSpPr/>
              <p:nvPr/>
            </p:nvSpPr>
            <p:spPr>
              <a:xfrm>
                <a:off x="0" y="0"/>
                <a:ext cx="1952700" cy="27624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5" name="Google Shape;365;p11"/>
              <p:cNvSpPr txBox="1"/>
              <p:nvPr/>
            </p:nvSpPr>
            <p:spPr>
              <a:xfrm>
                <a:off x="0" y="0"/>
                <a:ext cx="1952700" cy="2762400"/>
              </a:xfrm>
              <a:prstGeom prst="rect">
                <a:avLst/>
              </a:prstGeom>
              <a:noFill/>
              <a:ln>
                <a:noFill/>
              </a:ln>
            </p:spPr>
            <p:txBody>
              <a:bodyPr anchorCtr="0" anchor="t" bIns="190500" lIns="152400" spcFirstLastPara="1" rIns="152400" wrap="square" tIns="190500">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F76120"/>
                  </a:solidFill>
                  <a:latin typeface="Mate"/>
                  <a:ea typeface="Mate"/>
                  <a:cs typeface="Mate"/>
                  <a:sym typeface="Mate"/>
                </a:endParaRPr>
              </a:p>
              <a:p>
                <a:pPr indent="0" lvl="0" marL="0" marR="0" rtl="0" algn="l">
                  <a:lnSpc>
                    <a:spcPct val="100000"/>
                  </a:lnSpc>
                  <a:spcBef>
                    <a:spcPts val="1000"/>
                  </a:spcBef>
                  <a:spcAft>
                    <a:spcPts val="0"/>
                  </a:spcAft>
                  <a:buClr>
                    <a:srgbClr val="000000"/>
                  </a:buClr>
                  <a:buSzPts val="1500"/>
                  <a:buFont typeface="Arial"/>
                  <a:buNone/>
                </a:pPr>
                <a:r>
                  <a:rPr b="1" i="0" lang="en" sz="1500" u="none" cap="none" strike="noStrike">
                    <a:solidFill>
                      <a:srgbClr val="0F172A"/>
                    </a:solidFill>
                    <a:latin typeface="Arial"/>
                    <a:ea typeface="Arial"/>
                    <a:cs typeface="Arial"/>
                    <a:sym typeface="Arial"/>
                  </a:rPr>
                  <a:t>Expose problems</a:t>
                </a:r>
                <a:endParaRPr b="1" i="0" sz="1500" u="none" cap="none" strike="noStrike">
                  <a:solidFill>
                    <a:srgbClr val="0F172A"/>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050"/>
                  <a:buFont typeface="Arial"/>
                  <a:buNone/>
                </a:pPr>
                <a:r>
                  <a:t/>
                </a:r>
                <a:endParaRPr b="0" i="0" sz="1050" u="none" cap="none" strike="noStrike">
                  <a:solidFill>
                    <a:srgbClr val="475569"/>
                  </a:solidFill>
                  <a:latin typeface="Arial"/>
                  <a:ea typeface="Arial"/>
                  <a:cs typeface="Arial"/>
                  <a:sym typeface="Arial"/>
                </a:endParaRPr>
              </a:p>
            </p:txBody>
          </p:sp>
        </p:grpSp>
      </p:grpSp>
      <p:pic>
        <p:nvPicPr>
          <p:cNvPr id="366" name="Google Shape;366;p11"/>
          <p:cNvPicPr preferRelativeResize="0"/>
          <p:nvPr/>
        </p:nvPicPr>
        <p:blipFill rotWithShape="1">
          <a:blip r:embed="rId5">
            <a:alphaModFix/>
          </a:blip>
          <a:srcRect b="0" l="0" r="0" t="0"/>
          <a:stretch/>
        </p:blipFill>
        <p:spPr>
          <a:xfrm>
            <a:off x="4756185" y="1938122"/>
            <a:ext cx="438173" cy="361969"/>
          </a:xfrm>
          <a:prstGeom prst="rect">
            <a:avLst/>
          </a:prstGeom>
          <a:noFill/>
          <a:ln>
            <a:noFill/>
          </a:ln>
        </p:spPr>
      </p:pic>
      <p:grpSp>
        <p:nvGrpSpPr>
          <p:cNvPr descr="This image displays the text message &quot;Schedule margin &quot;." id="367" name="Google Shape;367;p11"/>
          <p:cNvGrpSpPr/>
          <p:nvPr/>
        </p:nvGrpSpPr>
        <p:grpSpPr>
          <a:xfrm>
            <a:off x="6715125" y="1714500"/>
            <a:ext cx="1952700" cy="2762400"/>
            <a:chOff x="0" y="0"/>
            <a:chExt cx="1952700" cy="2762400"/>
          </a:xfrm>
        </p:grpSpPr>
        <p:sp>
          <p:nvSpPr>
            <p:cNvPr id="368" name="Google Shape;368;p11"/>
            <p:cNvSpPr/>
            <p:nvPr/>
          </p:nvSpPr>
          <p:spPr>
            <a:xfrm>
              <a:off x="0" y="0"/>
              <a:ext cx="1952700" cy="2762400"/>
            </a:xfrm>
            <a:prstGeom prst="roundRect">
              <a:avLst>
                <a:gd fmla="val 2925"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9" name="Google Shape;369;p11"/>
            <p:cNvSpPr/>
            <p:nvPr/>
          </p:nvSpPr>
          <p:spPr>
            <a:xfrm>
              <a:off x="0" y="0"/>
              <a:ext cx="19527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70" name="Google Shape;370;p11"/>
            <p:cNvGrpSpPr/>
            <p:nvPr/>
          </p:nvGrpSpPr>
          <p:grpSpPr>
            <a:xfrm>
              <a:off x="0" y="0"/>
              <a:ext cx="1952700" cy="2762400"/>
              <a:chOff x="0" y="0"/>
              <a:chExt cx="1952700" cy="2762400"/>
            </a:xfrm>
          </p:grpSpPr>
          <p:sp>
            <p:nvSpPr>
              <p:cNvPr id="371" name="Google Shape;371;p11"/>
              <p:cNvSpPr/>
              <p:nvPr/>
            </p:nvSpPr>
            <p:spPr>
              <a:xfrm>
                <a:off x="0" y="0"/>
                <a:ext cx="1952700" cy="27624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2" name="Google Shape;372;p11"/>
              <p:cNvSpPr txBox="1"/>
              <p:nvPr/>
            </p:nvSpPr>
            <p:spPr>
              <a:xfrm>
                <a:off x="0" y="0"/>
                <a:ext cx="1952700" cy="2762400"/>
              </a:xfrm>
              <a:prstGeom prst="rect">
                <a:avLst/>
              </a:prstGeom>
              <a:noFill/>
              <a:ln>
                <a:noFill/>
              </a:ln>
            </p:spPr>
            <p:txBody>
              <a:bodyPr anchorCtr="0" anchor="t" bIns="190500" lIns="152400" spcFirstLastPara="1" rIns="152400" wrap="square" tIns="190500">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F76120"/>
                  </a:solidFill>
                  <a:latin typeface="Mate"/>
                  <a:ea typeface="Mate"/>
                  <a:cs typeface="Mate"/>
                  <a:sym typeface="Mate"/>
                </a:endParaRPr>
              </a:p>
              <a:p>
                <a:pPr indent="0" lvl="0" marL="0" marR="0" rtl="0" algn="l">
                  <a:lnSpc>
                    <a:spcPct val="100000"/>
                  </a:lnSpc>
                  <a:spcBef>
                    <a:spcPts val="1000"/>
                  </a:spcBef>
                  <a:spcAft>
                    <a:spcPts val="0"/>
                  </a:spcAft>
                  <a:buClr>
                    <a:srgbClr val="000000"/>
                  </a:buClr>
                  <a:buSzPts val="1500"/>
                  <a:buFont typeface="Arial"/>
                  <a:buNone/>
                </a:pPr>
                <a:r>
                  <a:rPr b="1" i="0" lang="en" sz="1500" u="none" cap="none" strike="noStrike">
                    <a:solidFill>
                      <a:srgbClr val="0F172A"/>
                    </a:solidFill>
                    <a:latin typeface="Arial"/>
                    <a:ea typeface="Arial"/>
                    <a:cs typeface="Arial"/>
                    <a:sym typeface="Arial"/>
                  </a:rPr>
                  <a:t>Schedule margin</a:t>
                </a:r>
                <a:endParaRPr b="1" i="0" sz="1500" u="none" cap="none" strike="noStrike">
                  <a:solidFill>
                    <a:srgbClr val="0F172A"/>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050"/>
                  <a:buFont typeface="Arial"/>
                  <a:buNone/>
                </a:pPr>
                <a:r>
                  <a:t/>
                </a:r>
                <a:endParaRPr b="0" i="0" sz="1050" u="none" cap="none" strike="noStrike">
                  <a:solidFill>
                    <a:srgbClr val="475569"/>
                  </a:solidFill>
                  <a:latin typeface="Arial"/>
                  <a:ea typeface="Arial"/>
                  <a:cs typeface="Arial"/>
                  <a:sym typeface="Arial"/>
                </a:endParaRPr>
              </a:p>
            </p:txBody>
          </p:sp>
        </p:grpSp>
      </p:grpSp>
      <p:pic>
        <p:nvPicPr>
          <p:cNvPr id="373" name="Google Shape;373;p11"/>
          <p:cNvPicPr preferRelativeResize="0"/>
          <p:nvPr/>
        </p:nvPicPr>
        <p:blipFill rotWithShape="1">
          <a:blip r:embed="rId6">
            <a:alphaModFix/>
          </a:blip>
          <a:srcRect b="0" l="0" r="0" t="0"/>
          <a:stretch/>
        </p:blipFill>
        <p:spPr>
          <a:xfrm>
            <a:off x="6797734" y="1934946"/>
            <a:ext cx="463574" cy="368319"/>
          </a:xfrm>
          <a:prstGeom prst="rect">
            <a:avLst/>
          </a:prstGeom>
          <a:noFill/>
          <a:ln>
            <a:noFill/>
          </a:ln>
        </p:spPr>
      </p:pic>
      <p:sp>
        <p:nvSpPr>
          <p:cNvPr id="374" name="Google Shape;374;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12"/>
          <p:cNvSpPr txBox="1"/>
          <p:nvPr>
            <p:ph type="title"/>
          </p:nvPr>
        </p:nvSpPr>
        <p:spPr>
          <a:xfrm>
            <a:off x="428625" y="904875"/>
            <a:ext cx="8286900" cy="5715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lnSpc>
                <a:spcPct val="100000"/>
              </a:lnSpc>
              <a:spcBef>
                <a:spcPts val="0"/>
              </a:spcBef>
              <a:spcAft>
                <a:spcPts val="0"/>
              </a:spcAft>
              <a:buSzPts val="2800"/>
              <a:buNone/>
            </a:pPr>
            <a:r>
              <a:rPr b="1" lang="en" sz="2200">
                <a:solidFill>
                  <a:srgbClr val="1E293B"/>
                </a:solidFill>
                <a:latin typeface="Arial"/>
                <a:ea typeface="Arial"/>
                <a:cs typeface="Arial"/>
                <a:sym typeface="Arial"/>
              </a:rPr>
              <a:t>Acquisition Readiness</a:t>
            </a:r>
            <a:endParaRPr b="1" sz="2200">
              <a:solidFill>
                <a:srgbClr val="1E293B"/>
              </a:solidFill>
              <a:latin typeface="Arial"/>
              <a:ea typeface="Arial"/>
              <a:cs typeface="Arial"/>
              <a:sym typeface="Arial"/>
            </a:endParaRPr>
          </a:p>
        </p:txBody>
      </p:sp>
      <p:grpSp>
        <p:nvGrpSpPr>
          <p:cNvPr descr="This image displays the text message &quot;Approved concept &quot;." id="380" name="Google Shape;380;p12"/>
          <p:cNvGrpSpPr/>
          <p:nvPr/>
        </p:nvGrpSpPr>
        <p:grpSpPr>
          <a:xfrm>
            <a:off x="428625" y="1714500"/>
            <a:ext cx="1952700" cy="2762400"/>
            <a:chOff x="0" y="0"/>
            <a:chExt cx="1952700" cy="2762400"/>
          </a:xfrm>
        </p:grpSpPr>
        <p:sp>
          <p:nvSpPr>
            <p:cNvPr id="381" name="Google Shape;381;p12"/>
            <p:cNvSpPr/>
            <p:nvPr/>
          </p:nvSpPr>
          <p:spPr>
            <a:xfrm>
              <a:off x="0" y="0"/>
              <a:ext cx="1952700" cy="2762400"/>
            </a:xfrm>
            <a:prstGeom prst="roundRect">
              <a:avLst>
                <a:gd fmla="val 2924"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2" name="Google Shape;382;p12"/>
            <p:cNvSpPr/>
            <p:nvPr/>
          </p:nvSpPr>
          <p:spPr>
            <a:xfrm>
              <a:off x="0" y="0"/>
              <a:ext cx="19527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3" name="Google Shape;383;p12"/>
            <p:cNvSpPr txBox="1"/>
            <p:nvPr/>
          </p:nvSpPr>
          <p:spPr>
            <a:xfrm>
              <a:off x="0" y="0"/>
              <a:ext cx="1952700" cy="2762400"/>
            </a:xfrm>
            <a:prstGeom prst="rect">
              <a:avLst/>
            </a:prstGeom>
            <a:noFill/>
            <a:ln>
              <a:noFill/>
            </a:ln>
          </p:spPr>
          <p:txBody>
            <a:bodyPr anchorCtr="0" anchor="t" bIns="190500" lIns="152400" spcFirstLastPara="1" rIns="152400" wrap="square" tIns="190500">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F76120"/>
                </a:solidFill>
                <a:latin typeface="Mate"/>
                <a:ea typeface="Mate"/>
                <a:cs typeface="Mate"/>
                <a:sym typeface="Mate"/>
              </a:endParaRPr>
            </a:p>
            <a:p>
              <a:pPr indent="0" lvl="0" marL="0" marR="0" rtl="0" algn="l">
                <a:lnSpc>
                  <a:spcPct val="100000"/>
                </a:lnSpc>
                <a:spcBef>
                  <a:spcPts val="1000"/>
                </a:spcBef>
                <a:spcAft>
                  <a:spcPts val="0"/>
                </a:spcAft>
                <a:buClr>
                  <a:srgbClr val="000000"/>
                </a:buClr>
                <a:buSzPts val="1500"/>
                <a:buFont typeface="Arial"/>
                <a:buNone/>
              </a:pPr>
              <a:r>
                <a:rPr b="1" i="0" lang="en" sz="1500" u="none" cap="none" strike="noStrike">
                  <a:solidFill>
                    <a:srgbClr val="0F172A"/>
                  </a:solidFill>
                  <a:latin typeface="Arial"/>
                  <a:ea typeface="Arial"/>
                  <a:cs typeface="Arial"/>
                  <a:sym typeface="Arial"/>
                </a:rPr>
                <a:t>Approved concept</a:t>
              </a:r>
              <a:endParaRPr b="0" i="0" sz="1500" u="none" cap="none" strike="noStrike">
                <a:solidFill>
                  <a:srgbClr val="F76120"/>
                </a:solidFill>
                <a:latin typeface="Mate"/>
                <a:ea typeface="Mate"/>
                <a:cs typeface="Mate"/>
                <a:sym typeface="Mate"/>
              </a:endParaRPr>
            </a:p>
            <a:p>
              <a:pPr indent="0" lvl="0" marL="0" marR="0" rtl="0" algn="l">
                <a:lnSpc>
                  <a:spcPct val="100000"/>
                </a:lnSpc>
                <a:spcBef>
                  <a:spcPts val="800"/>
                </a:spcBef>
                <a:spcAft>
                  <a:spcPts val="0"/>
                </a:spcAft>
                <a:buClr>
                  <a:srgbClr val="000000"/>
                </a:buClr>
                <a:buSzPts val="1050"/>
                <a:buFont typeface="Arial"/>
                <a:buNone/>
              </a:pPr>
              <a:r>
                <a:t/>
              </a:r>
              <a:endParaRPr b="0" i="0" sz="1050" u="none" cap="none" strike="noStrike">
                <a:solidFill>
                  <a:srgbClr val="475569"/>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50"/>
                <a:buFont typeface="Arial"/>
                <a:buNone/>
              </a:pPr>
              <a:r>
                <a:t/>
              </a:r>
              <a:endParaRPr b="0" i="0" sz="1050" u="none" cap="none" strike="noStrike">
                <a:solidFill>
                  <a:srgbClr val="475569"/>
                </a:solidFill>
                <a:latin typeface="Arial"/>
                <a:ea typeface="Arial"/>
                <a:cs typeface="Arial"/>
                <a:sym typeface="Arial"/>
              </a:endParaRPr>
            </a:p>
          </p:txBody>
        </p:sp>
      </p:grpSp>
      <p:pic>
        <p:nvPicPr>
          <p:cNvPr id="384" name="Google Shape;384;p12"/>
          <p:cNvPicPr preferRelativeResize="0"/>
          <p:nvPr/>
        </p:nvPicPr>
        <p:blipFill rotWithShape="1">
          <a:blip r:embed="rId3">
            <a:alphaModFix/>
          </a:blip>
          <a:srcRect b="0" l="0" r="0" t="0"/>
          <a:stretch/>
        </p:blipFill>
        <p:spPr>
          <a:xfrm>
            <a:off x="514350" y="1979153"/>
            <a:ext cx="438173" cy="387370"/>
          </a:xfrm>
          <a:prstGeom prst="rect">
            <a:avLst/>
          </a:prstGeom>
          <a:noFill/>
          <a:ln>
            <a:noFill/>
          </a:ln>
        </p:spPr>
      </p:pic>
      <p:grpSp>
        <p:nvGrpSpPr>
          <p:cNvPr descr="This image displays the text message &quot;Documentation &quot;." id="385" name="Google Shape;385;p12"/>
          <p:cNvGrpSpPr/>
          <p:nvPr/>
        </p:nvGrpSpPr>
        <p:grpSpPr>
          <a:xfrm>
            <a:off x="2524125" y="1714500"/>
            <a:ext cx="1952700" cy="2762400"/>
            <a:chOff x="0" y="0"/>
            <a:chExt cx="1952700" cy="2762400"/>
          </a:xfrm>
        </p:grpSpPr>
        <p:sp>
          <p:nvSpPr>
            <p:cNvPr id="386" name="Google Shape;386;p12"/>
            <p:cNvSpPr/>
            <p:nvPr/>
          </p:nvSpPr>
          <p:spPr>
            <a:xfrm>
              <a:off x="0" y="0"/>
              <a:ext cx="1952700" cy="2762400"/>
            </a:xfrm>
            <a:prstGeom prst="roundRect">
              <a:avLst>
                <a:gd fmla="val 2924"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7" name="Google Shape;387;p12"/>
            <p:cNvSpPr/>
            <p:nvPr/>
          </p:nvSpPr>
          <p:spPr>
            <a:xfrm>
              <a:off x="0" y="0"/>
              <a:ext cx="19527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8" name="Google Shape;388;p12"/>
            <p:cNvSpPr txBox="1"/>
            <p:nvPr/>
          </p:nvSpPr>
          <p:spPr>
            <a:xfrm>
              <a:off x="0" y="0"/>
              <a:ext cx="1952700" cy="2762400"/>
            </a:xfrm>
            <a:prstGeom prst="rect">
              <a:avLst/>
            </a:prstGeom>
            <a:noFill/>
            <a:ln>
              <a:noFill/>
            </a:ln>
          </p:spPr>
          <p:txBody>
            <a:bodyPr anchorCtr="0" anchor="t" bIns="190500" lIns="152400" spcFirstLastPara="1" rIns="152400" wrap="square" tIns="190500">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F76120"/>
                </a:solidFill>
                <a:latin typeface="Mate"/>
                <a:ea typeface="Mate"/>
                <a:cs typeface="Mate"/>
                <a:sym typeface="Mate"/>
              </a:endParaRPr>
            </a:p>
            <a:p>
              <a:pPr indent="0" lvl="0" marL="0" marR="0" rtl="0" algn="l">
                <a:lnSpc>
                  <a:spcPct val="100000"/>
                </a:lnSpc>
                <a:spcBef>
                  <a:spcPts val="1000"/>
                </a:spcBef>
                <a:spcAft>
                  <a:spcPts val="0"/>
                </a:spcAft>
                <a:buClr>
                  <a:srgbClr val="000000"/>
                </a:buClr>
                <a:buSzPts val="1500"/>
                <a:buFont typeface="Arial"/>
                <a:buNone/>
              </a:pPr>
              <a:r>
                <a:rPr b="1" i="0" lang="en" sz="1500" u="none" cap="none" strike="noStrike">
                  <a:solidFill>
                    <a:srgbClr val="0F172A"/>
                  </a:solidFill>
                  <a:latin typeface="Arial"/>
                  <a:ea typeface="Arial"/>
                  <a:cs typeface="Arial"/>
                  <a:sym typeface="Arial"/>
                </a:rPr>
                <a:t>Documentation</a:t>
              </a:r>
              <a:endParaRPr b="0" i="0" sz="1500" u="none" cap="none" strike="noStrike">
                <a:solidFill>
                  <a:srgbClr val="F76120"/>
                </a:solidFill>
                <a:latin typeface="Mate"/>
                <a:ea typeface="Mate"/>
                <a:cs typeface="Mate"/>
                <a:sym typeface="Mate"/>
              </a:endParaRPr>
            </a:p>
            <a:p>
              <a:pPr indent="0" lvl="0" marL="0" marR="0" rtl="0" algn="l">
                <a:lnSpc>
                  <a:spcPct val="100000"/>
                </a:lnSpc>
                <a:spcBef>
                  <a:spcPts val="800"/>
                </a:spcBef>
                <a:spcAft>
                  <a:spcPts val="0"/>
                </a:spcAft>
                <a:buClr>
                  <a:srgbClr val="000000"/>
                </a:buClr>
                <a:buSzPts val="1050"/>
                <a:buFont typeface="Arial"/>
                <a:buNone/>
              </a:pPr>
              <a:r>
                <a:t/>
              </a:r>
              <a:endParaRPr b="0" i="0" sz="1050" u="none" cap="none" strike="noStrike">
                <a:solidFill>
                  <a:srgbClr val="475569"/>
                </a:solidFill>
                <a:latin typeface="Arial"/>
                <a:ea typeface="Arial"/>
                <a:cs typeface="Arial"/>
                <a:sym typeface="Arial"/>
              </a:endParaRPr>
            </a:p>
          </p:txBody>
        </p:sp>
      </p:grpSp>
      <p:pic>
        <p:nvPicPr>
          <p:cNvPr id="389" name="Google Shape;389;p12"/>
          <p:cNvPicPr preferRelativeResize="0"/>
          <p:nvPr/>
        </p:nvPicPr>
        <p:blipFill rotWithShape="1">
          <a:blip r:embed="rId4">
            <a:alphaModFix/>
          </a:blip>
          <a:srcRect b="0" l="0" r="0" t="0"/>
          <a:stretch/>
        </p:blipFill>
        <p:spPr>
          <a:xfrm>
            <a:off x="2681251" y="1979153"/>
            <a:ext cx="476274" cy="438173"/>
          </a:xfrm>
          <a:prstGeom prst="rect">
            <a:avLst/>
          </a:prstGeom>
          <a:noFill/>
          <a:ln>
            <a:noFill/>
          </a:ln>
        </p:spPr>
      </p:pic>
      <p:grpSp>
        <p:nvGrpSpPr>
          <p:cNvPr descr="This image displays the text message &quot;Compare capabilities &quot;." id="390" name="Google Shape;390;p12"/>
          <p:cNvGrpSpPr/>
          <p:nvPr/>
        </p:nvGrpSpPr>
        <p:grpSpPr>
          <a:xfrm>
            <a:off x="4619625" y="1714500"/>
            <a:ext cx="1952700" cy="2762400"/>
            <a:chOff x="0" y="0"/>
            <a:chExt cx="1952700" cy="2762400"/>
          </a:xfrm>
        </p:grpSpPr>
        <p:sp>
          <p:nvSpPr>
            <p:cNvPr id="391" name="Google Shape;391;p12"/>
            <p:cNvSpPr/>
            <p:nvPr/>
          </p:nvSpPr>
          <p:spPr>
            <a:xfrm>
              <a:off x="0" y="0"/>
              <a:ext cx="1952700" cy="2762400"/>
            </a:xfrm>
            <a:prstGeom prst="roundRect">
              <a:avLst>
                <a:gd fmla="val 2924"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2" name="Google Shape;392;p12"/>
            <p:cNvSpPr/>
            <p:nvPr/>
          </p:nvSpPr>
          <p:spPr>
            <a:xfrm>
              <a:off x="0" y="0"/>
              <a:ext cx="19527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3" name="Google Shape;393;p12"/>
            <p:cNvSpPr txBox="1"/>
            <p:nvPr/>
          </p:nvSpPr>
          <p:spPr>
            <a:xfrm>
              <a:off x="0" y="0"/>
              <a:ext cx="1952700" cy="2762400"/>
            </a:xfrm>
            <a:prstGeom prst="rect">
              <a:avLst/>
            </a:prstGeom>
            <a:noFill/>
            <a:ln>
              <a:noFill/>
            </a:ln>
          </p:spPr>
          <p:txBody>
            <a:bodyPr anchorCtr="0" anchor="t" bIns="190500" lIns="152400" spcFirstLastPara="1" rIns="152400" wrap="square" tIns="190500">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F76120"/>
                </a:solidFill>
                <a:latin typeface="Mate"/>
                <a:ea typeface="Mate"/>
                <a:cs typeface="Mate"/>
                <a:sym typeface="Mate"/>
              </a:endParaRPr>
            </a:p>
            <a:p>
              <a:pPr indent="0" lvl="0" marL="0" marR="0" rtl="0" algn="l">
                <a:lnSpc>
                  <a:spcPct val="100000"/>
                </a:lnSpc>
                <a:spcBef>
                  <a:spcPts val="1000"/>
                </a:spcBef>
                <a:spcAft>
                  <a:spcPts val="0"/>
                </a:spcAft>
                <a:buClr>
                  <a:srgbClr val="000000"/>
                </a:buClr>
                <a:buSzPts val="1500"/>
                <a:buFont typeface="Arial"/>
                <a:buNone/>
              </a:pPr>
              <a:r>
                <a:rPr b="1" i="0" lang="en" sz="1500" u="none" cap="none" strike="noStrike">
                  <a:solidFill>
                    <a:srgbClr val="0F172A"/>
                  </a:solidFill>
                  <a:latin typeface="Arial"/>
                  <a:ea typeface="Arial"/>
                  <a:cs typeface="Arial"/>
                  <a:sym typeface="Arial"/>
                </a:rPr>
                <a:t>Compare capabilities</a:t>
              </a:r>
              <a:endParaRPr b="0" i="0" sz="1500" u="none" cap="none" strike="noStrike">
                <a:solidFill>
                  <a:srgbClr val="F76120"/>
                </a:solidFill>
                <a:latin typeface="Mate"/>
                <a:ea typeface="Mate"/>
                <a:cs typeface="Mate"/>
                <a:sym typeface="Mate"/>
              </a:endParaRPr>
            </a:p>
            <a:p>
              <a:pPr indent="0" lvl="0" marL="0" marR="0" rtl="0" algn="l">
                <a:lnSpc>
                  <a:spcPct val="100000"/>
                </a:lnSpc>
                <a:spcBef>
                  <a:spcPts val="800"/>
                </a:spcBef>
                <a:spcAft>
                  <a:spcPts val="0"/>
                </a:spcAft>
                <a:buClr>
                  <a:srgbClr val="000000"/>
                </a:buClr>
                <a:buSzPts val="1050"/>
                <a:buFont typeface="Arial"/>
                <a:buNone/>
              </a:pPr>
              <a:r>
                <a:t/>
              </a:r>
              <a:endParaRPr b="0" i="0" sz="1050" u="none" cap="none" strike="noStrike">
                <a:solidFill>
                  <a:srgbClr val="475569"/>
                </a:solidFill>
                <a:latin typeface="Arial"/>
                <a:ea typeface="Arial"/>
                <a:cs typeface="Arial"/>
                <a:sym typeface="Arial"/>
              </a:endParaRPr>
            </a:p>
          </p:txBody>
        </p:sp>
      </p:grpSp>
      <p:pic>
        <p:nvPicPr>
          <p:cNvPr id="394" name="Google Shape;394;p12"/>
          <p:cNvPicPr preferRelativeResize="0"/>
          <p:nvPr/>
        </p:nvPicPr>
        <p:blipFill rotWithShape="1">
          <a:blip r:embed="rId5">
            <a:alphaModFix/>
          </a:blip>
          <a:srcRect b="0" l="0" r="0" t="0"/>
          <a:stretch/>
        </p:blipFill>
        <p:spPr>
          <a:xfrm>
            <a:off x="4752896" y="2052181"/>
            <a:ext cx="533427" cy="292115"/>
          </a:xfrm>
          <a:prstGeom prst="rect">
            <a:avLst/>
          </a:prstGeom>
          <a:noFill/>
          <a:ln>
            <a:noFill/>
          </a:ln>
        </p:spPr>
      </p:pic>
      <p:grpSp>
        <p:nvGrpSpPr>
          <p:cNvPr descr="This image displays the text message &quot;Evsluate total cost &quot;." id="395" name="Google Shape;395;p12"/>
          <p:cNvGrpSpPr/>
          <p:nvPr/>
        </p:nvGrpSpPr>
        <p:grpSpPr>
          <a:xfrm>
            <a:off x="6715125" y="1743148"/>
            <a:ext cx="1952700" cy="2762400"/>
            <a:chOff x="0" y="0"/>
            <a:chExt cx="1952700" cy="2762400"/>
          </a:xfrm>
        </p:grpSpPr>
        <p:sp>
          <p:nvSpPr>
            <p:cNvPr id="396" name="Google Shape;396;p12"/>
            <p:cNvSpPr/>
            <p:nvPr/>
          </p:nvSpPr>
          <p:spPr>
            <a:xfrm>
              <a:off x="0" y="0"/>
              <a:ext cx="1952700" cy="2762400"/>
            </a:xfrm>
            <a:prstGeom prst="roundRect">
              <a:avLst>
                <a:gd fmla="val 2924"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7" name="Google Shape;397;p12"/>
            <p:cNvSpPr/>
            <p:nvPr/>
          </p:nvSpPr>
          <p:spPr>
            <a:xfrm>
              <a:off x="0" y="0"/>
              <a:ext cx="19527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8" name="Google Shape;398;p12"/>
            <p:cNvSpPr txBox="1"/>
            <p:nvPr/>
          </p:nvSpPr>
          <p:spPr>
            <a:xfrm>
              <a:off x="0" y="0"/>
              <a:ext cx="1952700" cy="2762400"/>
            </a:xfrm>
            <a:prstGeom prst="rect">
              <a:avLst/>
            </a:prstGeom>
            <a:noFill/>
            <a:ln>
              <a:noFill/>
            </a:ln>
          </p:spPr>
          <p:txBody>
            <a:bodyPr anchorCtr="0" anchor="t" bIns="190500" lIns="152400" spcFirstLastPara="1" rIns="152400" wrap="square" tIns="190500">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F76120"/>
                </a:solidFill>
                <a:latin typeface="Mate"/>
                <a:ea typeface="Mate"/>
                <a:cs typeface="Mate"/>
                <a:sym typeface="Mate"/>
              </a:endParaRPr>
            </a:p>
            <a:p>
              <a:pPr indent="0" lvl="0" marL="0" marR="0" rtl="0" algn="l">
                <a:lnSpc>
                  <a:spcPct val="100000"/>
                </a:lnSpc>
                <a:spcBef>
                  <a:spcPts val="1000"/>
                </a:spcBef>
                <a:spcAft>
                  <a:spcPts val="0"/>
                </a:spcAft>
                <a:buClr>
                  <a:srgbClr val="000000"/>
                </a:buClr>
                <a:buSzPts val="1500"/>
                <a:buFont typeface="Arial"/>
                <a:buNone/>
              </a:pPr>
              <a:r>
                <a:rPr b="1" i="0" lang="en" sz="1500" u="none" cap="none" strike="noStrike">
                  <a:solidFill>
                    <a:srgbClr val="0F172A"/>
                  </a:solidFill>
                  <a:latin typeface="Arial"/>
                  <a:ea typeface="Arial"/>
                  <a:cs typeface="Arial"/>
                  <a:sym typeface="Arial"/>
                </a:rPr>
                <a:t>Evaluate total cost</a:t>
              </a:r>
              <a:endParaRPr b="0" i="0" sz="1500" u="none" cap="none" strike="noStrike">
                <a:solidFill>
                  <a:srgbClr val="F76120"/>
                </a:solidFill>
                <a:latin typeface="Mate"/>
                <a:ea typeface="Mate"/>
                <a:cs typeface="Mate"/>
                <a:sym typeface="Mate"/>
              </a:endParaRPr>
            </a:p>
            <a:p>
              <a:pPr indent="0" lvl="0" marL="0" marR="0" rtl="0" algn="l">
                <a:lnSpc>
                  <a:spcPct val="100000"/>
                </a:lnSpc>
                <a:spcBef>
                  <a:spcPts val="800"/>
                </a:spcBef>
                <a:spcAft>
                  <a:spcPts val="0"/>
                </a:spcAft>
                <a:buClr>
                  <a:srgbClr val="000000"/>
                </a:buClr>
                <a:buSzPts val="1050"/>
                <a:buFont typeface="Arial"/>
                <a:buNone/>
              </a:pPr>
              <a:r>
                <a:t/>
              </a:r>
              <a:endParaRPr b="0" i="0" sz="1050" u="none" cap="none" strike="noStrike">
                <a:solidFill>
                  <a:srgbClr val="475569"/>
                </a:solidFill>
                <a:latin typeface="Arial"/>
                <a:ea typeface="Arial"/>
                <a:cs typeface="Arial"/>
                <a:sym typeface="Arial"/>
              </a:endParaRPr>
            </a:p>
          </p:txBody>
        </p:sp>
      </p:grpSp>
      <p:pic>
        <p:nvPicPr>
          <p:cNvPr id="399" name="Google Shape;399;p12"/>
          <p:cNvPicPr preferRelativeResize="0"/>
          <p:nvPr/>
        </p:nvPicPr>
        <p:blipFill rotWithShape="1">
          <a:blip r:embed="rId6">
            <a:alphaModFix/>
          </a:blip>
          <a:srcRect b="0" l="0" r="0" t="0"/>
          <a:stretch/>
        </p:blipFill>
        <p:spPr>
          <a:xfrm>
            <a:off x="6850811" y="2029956"/>
            <a:ext cx="482625" cy="387370"/>
          </a:xfrm>
          <a:prstGeom prst="rect">
            <a:avLst/>
          </a:prstGeom>
          <a:noFill/>
          <a:ln>
            <a:noFill/>
          </a:ln>
        </p:spPr>
      </p:pic>
      <p:sp>
        <p:nvSpPr>
          <p:cNvPr id="400" name="Google Shape;400;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13"/>
          <p:cNvSpPr txBox="1"/>
          <p:nvPr>
            <p:ph type="title"/>
          </p:nvPr>
        </p:nvSpPr>
        <p:spPr>
          <a:xfrm>
            <a:off x="428625" y="904875"/>
            <a:ext cx="8286900" cy="5715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lnSpc>
                <a:spcPct val="100000"/>
              </a:lnSpc>
              <a:spcBef>
                <a:spcPts val="0"/>
              </a:spcBef>
              <a:spcAft>
                <a:spcPts val="0"/>
              </a:spcAft>
              <a:buSzPts val="2800"/>
              <a:buNone/>
            </a:pPr>
            <a:r>
              <a:rPr b="1" i="0" lang="en" sz="2200">
                <a:solidFill>
                  <a:srgbClr val="1E293B"/>
                </a:solidFill>
                <a:latin typeface="Arial"/>
                <a:ea typeface="Arial"/>
                <a:cs typeface="Arial"/>
                <a:sym typeface="Arial"/>
              </a:rPr>
              <a:t>Modernization Is More Than Migration</a:t>
            </a:r>
            <a:endParaRPr b="1" i="0" sz="2200">
              <a:solidFill>
                <a:srgbClr val="1E293B"/>
              </a:solidFill>
              <a:latin typeface="Arial"/>
              <a:ea typeface="Arial"/>
              <a:cs typeface="Arial"/>
              <a:sym typeface="Arial"/>
            </a:endParaRPr>
          </a:p>
        </p:txBody>
      </p:sp>
      <p:grpSp>
        <p:nvGrpSpPr>
          <p:cNvPr descr="This image displays the text message &quot;Avoid like-for-like &quot;." id="406" name="Google Shape;406;p13"/>
          <p:cNvGrpSpPr/>
          <p:nvPr/>
        </p:nvGrpSpPr>
        <p:grpSpPr>
          <a:xfrm>
            <a:off x="428625" y="1714500"/>
            <a:ext cx="1952700" cy="2762400"/>
            <a:chOff x="0" y="0"/>
            <a:chExt cx="1952700" cy="2762400"/>
          </a:xfrm>
        </p:grpSpPr>
        <p:sp>
          <p:nvSpPr>
            <p:cNvPr id="407" name="Google Shape;407;p13"/>
            <p:cNvSpPr/>
            <p:nvPr/>
          </p:nvSpPr>
          <p:spPr>
            <a:xfrm>
              <a:off x="0" y="0"/>
              <a:ext cx="1952700" cy="2762400"/>
            </a:xfrm>
            <a:prstGeom prst="roundRect">
              <a:avLst>
                <a:gd fmla="val 2926"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8" name="Google Shape;408;p13"/>
            <p:cNvSpPr/>
            <p:nvPr/>
          </p:nvSpPr>
          <p:spPr>
            <a:xfrm>
              <a:off x="0" y="0"/>
              <a:ext cx="19527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9" name="Google Shape;409;p13"/>
            <p:cNvSpPr txBox="1"/>
            <p:nvPr/>
          </p:nvSpPr>
          <p:spPr>
            <a:xfrm>
              <a:off x="0" y="0"/>
              <a:ext cx="1952700" cy="2762400"/>
            </a:xfrm>
            <a:prstGeom prst="rect">
              <a:avLst/>
            </a:prstGeom>
            <a:solidFill>
              <a:srgbClr val="000000">
                <a:alpha val="0"/>
              </a:srgbClr>
            </a:solidFill>
            <a:ln>
              <a:noFill/>
            </a:ln>
          </p:spPr>
          <p:txBody>
            <a:bodyPr anchorCtr="0" anchor="t" bIns="190500" lIns="152400" spcFirstLastPara="1" rIns="152400" wrap="square" tIns="190500">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F76120"/>
                </a:solidFill>
                <a:latin typeface="Mate"/>
                <a:ea typeface="Mate"/>
                <a:cs typeface="Mate"/>
                <a:sym typeface="Mate"/>
              </a:endParaRPr>
            </a:p>
            <a:p>
              <a:pPr indent="0" lvl="0" marL="0" marR="0" rtl="0" algn="l">
                <a:lnSpc>
                  <a:spcPct val="100000"/>
                </a:lnSpc>
                <a:spcBef>
                  <a:spcPts val="1000"/>
                </a:spcBef>
                <a:spcAft>
                  <a:spcPts val="0"/>
                </a:spcAft>
                <a:buClr>
                  <a:srgbClr val="000000"/>
                </a:buClr>
                <a:buSzPts val="1500"/>
                <a:buFont typeface="Arial"/>
                <a:buNone/>
              </a:pPr>
              <a:r>
                <a:rPr b="1" i="0" lang="en" sz="1500" u="none" cap="none" strike="noStrike">
                  <a:solidFill>
                    <a:srgbClr val="0F172A"/>
                  </a:solidFill>
                  <a:latin typeface="Arial"/>
                  <a:ea typeface="Arial"/>
                  <a:cs typeface="Arial"/>
                  <a:sym typeface="Arial"/>
                </a:rPr>
                <a:t>Avoid like-for-like</a:t>
              </a:r>
              <a:endParaRPr b="0" i="0" sz="1500" u="none" cap="none" strike="noStrike">
                <a:solidFill>
                  <a:srgbClr val="F76120"/>
                </a:solidFill>
                <a:latin typeface="Mate"/>
                <a:ea typeface="Mate"/>
                <a:cs typeface="Mate"/>
                <a:sym typeface="Mate"/>
              </a:endParaRPr>
            </a:p>
            <a:p>
              <a:pPr indent="0" lvl="0" marL="0" marR="0" rtl="0" algn="l">
                <a:lnSpc>
                  <a:spcPct val="100000"/>
                </a:lnSpc>
                <a:spcBef>
                  <a:spcPts val="800"/>
                </a:spcBef>
                <a:spcAft>
                  <a:spcPts val="0"/>
                </a:spcAft>
                <a:buClr>
                  <a:srgbClr val="000000"/>
                </a:buClr>
                <a:buSzPts val="1050"/>
                <a:buFont typeface="Arial"/>
                <a:buNone/>
              </a:pPr>
              <a:r>
                <a:t/>
              </a:r>
              <a:endParaRPr b="0" i="0" sz="1050" u="none" cap="none" strike="noStrike">
                <a:solidFill>
                  <a:srgbClr val="F76120"/>
                </a:solidFill>
                <a:latin typeface="Mate"/>
                <a:ea typeface="Mate"/>
                <a:cs typeface="Mate"/>
                <a:sym typeface="Mate"/>
              </a:endParaRPr>
            </a:p>
          </p:txBody>
        </p:sp>
      </p:grpSp>
      <p:pic>
        <p:nvPicPr>
          <p:cNvPr id="410" name="Google Shape;410;p13"/>
          <p:cNvPicPr preferRelativeResize="0"/>
          <p:nvPr/>
        </p:nvPicPr>
        <p:blipFill rotWithShape="1">
          <a:blip r:embed="rId3">
            <a:alphaModFix/>
          </a:blip>
          <a:srcRect b="0" l="0" r="0" t="0"/>
          <a:stretch/>
        </p:blipFill>
        <p:spPr>
          <a:xfrm>
            <a:off x="581012" y="1907630"/>
            <a:ext cx="514376" cy="520727"/>
          </a:xfrm>
          <a:prstGeom prst="rect">
            <a:avLst/>
          </a:prstGeom>
          <a:noFill/>
          <a:ln>
            <a:noFill/>
          </a:ln>
        </p:spPr>
      </p:pic>
      <p:grpSp>
        <p:nvGrpSpPr>
          <p:cNvPr descr="This image displays the text message &quot;Define outcomes &quot;." id="411" name="Google Shape;411;p13"/>
          <p:cNvGrpSpPr/>
          <p:nvPr/>
        </p:nvGrpSpPr>
        <p:grpSpPr>
          <a:xfrm>
            <a:off x="2524125" y="1714500"/>
            <a:ext cx="1952700" cy="2762400"/>
            <a:chOff x="0" y="0"/>
            <a:chExt cx="1952700" cy="2762400"/>
          </a:xfrm>
        </p:grpSpPr>
        <p:sp>
          <p:nvSpPr>
            <p:cNvPr id="412" name="Google Shape;412;p13"/>
            <p:cNvSpPr/>
            <p:nvPr/>
          </p:nvSpPr>
          <p:spPr>
            <a:xfrm>
              <a:off x="0" y="0"/>
              <a:ext cx="1952700" cy="2762400"/>
            </a:xfrm>
            <a:prstGeom prst="roundRect">
              <a:avLst>
                <a:gd fmla="val 2926"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3" name="Google Shape;413;p13"/>
            <p:cNvSpPr/>
            <p:nvPr/>
          </p:nvSpPr>
          <p:spPr>
            <a:xfrm>
              <a:off x="0" y="0"/>
              <a:ext cx="19527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4" name="Google Shape;414;p13"/>
            <p:cNvSpPr txBox="1"/>
            <p:nvPr/>
          </p:nvSpPr>
          <p:spPr>
            <a:xfrm>
              <a:off x="0" y="0"/>
              <a:ext cx="1952700" cy="2762400"/>
            </a:xfrm>
            <a:prstGeom prst="rect">
              <a:avLst/>
            </a:prstGeom>
            <a:solidFill>
              <a:srgbClr val="000000">
                <a:alpha val="0"/>
              </a:srgbClr>
            </a:solidFill>
            <a:ln>
              <a:noFill/>
            </a:ln>
          </p:spPr>
          <p:txBody>
            <a:bodyPr anchorCtr="0" anchor="t" bIns="190500" lIns="152400" spcFirstLastPara="1" rIns="152400" wrap="square" tIns="190500">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F76120"/>
                </a:solidFill>
                <a:latin typeface="Mate"/>
                <a:ea typeface="Mate"/>
                <a:cs typeface="Mate"/>
                <a:sym typeface="Mate"/>
              </a:endParaRPr>
            </a:p>
            <a:p>
              <a:pPr indent="0" lvl="0" marL="0" marR="0" rtl="0" algn="l">
                <a:lnSpc>
                  <a:spcPct val="100000"/>
                </a:lnSpc>
                <a:spcBef>
                  <a:spcPts val="1000"/>
                </a:spcBef>
                <a:spcAft>
                  <a:spcPts val="0"/>
                </a:spcAft>
                <a:buClr>
                  <a:srgbClr val="000000"/>
                </a:buClr>
                <a:buSzPts val="1500"/>
                <a:buFont typeface="Arial"/>
                <a:buNone/>
              </a:pPr>
              <a:r>
                <a:rPr b="1" i="0" lang="en" sz="1500" u="none" cap="none" strike="noStrike">
                  <a:solidFill>
                    <a:srgbClr val="0F172A"/>
                  </a:solidFill>
                  <a:latin typeface="Arial"/>
                  <a:ea typeface="Arial"/>
                  <a:cs typeface="Arial"/>
                  <a:sym typeface="Arial"/>
                </a:rPr>
                <a:t>Define outcomes</a:t>
              </a:r>
              <a:endParaRPr b="0" i="0" sz="1500" u="none" cap="none" strike="noStrike">
                <a:solidFill>
                  <a:srgbClr val="F76120"/>
                </a:solidFill>
                <a:latin typeface="Mate"/>
                <a:ea typeface="Mate"/>
                <a:cs typeface="Mate"/>
                <a:sym typeface="Mate"/>
              </a:endParaRPr>
            </a:p>
            <a:p>
              <a:pPr indent="0" lvl="0" marL="0" marR="0" rtl="0" algn="l">
                <a:lnSpc>
                  <a:spcPct val="100000"/>
                </a:lnSpc>
                <a:spcBef>
                  <a:spcPts val="800"/>
                </a:spcBef>
                <a:spcAft>
                  <a:spcPts val="0"/>
                </a:spcAft>
                <a:buClr>
                  <a:srgbClr val="000000"/>
                </a:buClr>
                <a:buSzPts val="1050"/>
                <a:buFont typeface="Arial"/>
                <a:buNone/>
              </a:pPr>
              <a:r>
                <a:t/>
              </a:r>
              <a:endParaRPr b="0" i="0" sz="1050" u="none" cap="none" strike="noStrike">
                <a:solidFill>
                  <a:srgbClr val="F76120"/>
                </a:solidFill>
                <a:latin typeface="Mate"/>
                <a:ea typeface="Mate"/>
                <a:cs typeface="Mate"/>
                <a:sym typeface="Mate"/>
              </a:endParaRPr>
            </a:p>
          </p:txBody>
        </p:sp>
      </p:grpSp>
      <p:pic>
        <p:nvPicPr>
          <p:cNvPr id="415" name="Google Shape;415;p13"/>
          <p:cNvPicPr preferRelativeResize="0"/>
          <p:nvPr/>
        </p:nvPicPr>
        <p:blipFill rotWithShape="1">
          <a:blip r:embed="rId4">
            <a:alphaModFix/>
          </a:blip>
          <a:srcRect b="0" l="0" r="0" t="0"/>
          <a:stretch/>
        </p:blipFill>
        <p:spPr>
          <a:xfrm>
            <a:off x="2733586" y="1973836"/>
            <a:ext cx="381020" cy="361969"/>
          </a:xfrm>
          <a:prstGeom prst="rect">
            <a:avLst/>
          </a:prstGeom>
          <a:noFill/>
          <a:ln>
            <a:noFill/>
          </a:ln>
        </p:spPr>
      </p:pic>
      <p:grpSp>
        <p:nvGrpSpPr>
          <p:cNvPr descr="This image displays the text message &quot;Evaluate solutions &quot;." id="416" name="Google Shape;416;p13"/>
          <p:cNvGrpSpPr/>
          <p:nvPr/>
        </p:nvGrpSpPr>
        <p:grpSpPr>
          <a:xfrm>
            <a:off x="4619625" y="1714500"/>
            <a:ext cx="1952700" cy="2762400"/>
            <a:chOff x="0" y="0"/>
            <a:chExt cx="1952700" cy="2762400"/>
          </a:xfrm>
        </p:grpSpPr>
        <p:sp>
          <p:nvSpPr>
            <p:cNvPr id="417" name="Google Shape;417;p13"/>
            <p:cNvSpPr/>
            <p:nvPr/>
          </p:nvSpPr>
          <p:spPr>
            <a:xfrm>
              <a:off x="0" y="0"/>
              <a:ext cx="1952700" cy="2762400"/>
            </a:xfrm>
            <a:prstGeom prst="roundRect">
              <a:avLst>
                <a:gd fmla="val 2926"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8" name="Google Shape;418;p13"/>
            <p:cNvSpPr/>
            <p:nvPr/>
          </p:nvSpPr>
          <p:spPr>
            <a:xfrm>
              <a:off x="0" y="0"/>
              <a:ext cx="19527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9" name="Google Shape;419;p13"/>
            <p:cNvSpPr txBox="1"/>
            <p:nvPr/>
          </p:nvSpPr>
          <p:spPr>
            <a:xfrm>
              <a:off x="0" y="0"/>
              <a:ext cx="1952700" cy="2762400"/>
            </a:xfrm>
            <a:prstGeom prst="rect">
              <a:avLst/>
            </a:prstGeom>
            <a:solidFill>
              <a:srgbClr val="000000">
                <a:alpha val="0"/>
              </a:srgbClr>
            </a:solidFill>
            <a:ln>
              <a:noFill/>
            </a:ln>
          </p:spPr>
          <p:txBody>
            <a:bodyPr anchorCtr="0" anchor="t" bIns="190500" lIns="152400" spcFirstLastPara="1" rIns="152400" wrap="square" tIns="190500">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F76120"/>
                </a:solidFill>
                <a:latin typeface="Mate"/>
                <a:ea typeface="Mate"/>
                <a:cs typeface="Mate"/>
                <a:sym typeface="Mate"/>
              </a:endParaRPr>
            </a:p>
            <a:p>
              <a:pPr indent="0" lvl="0" marL="0" marR="0" rtl="0" algn="l">
                <a:lnSpc>
                  <a:spcPct val="100000"/>
                </a:lnSpc>
                <a:spcBef>
                  <a:spcPts val="1000"/>
                </a:spcBef>
                <a:spcAft>
                  <a:spcPts val="0"/>
                </a:spcAft>
                <a:buClr>
                  <a:srgbClr val="000000"/>
                </a:buClr>
                <a:buSzPts val="1500"/>
                <a:buFont typeface="Arial"/>
                <a:buNone/>
              </a:pPr>
              <a:r>
                <a:rPr b="1" i="0" lang="en" sz="1500" u="none" cap="none" strike="noStrike">
                  <a:solidFill>
                    <a:srgbClr val="0F172A"/>
                  </a:solidFill>
                  <a:latin typeface="Arial"/>
                  <a:ea typeface="Arial"/>
                  <a:cs typeface="Arial"/>
                  <a:sym typeface="Arial"/>
                </a:rPr>
                <a:t>Evaluate solutions</a:t>
              </a:r>
              <a:endParaRPr b="0" i="0" sz="1500" u="none" cap="none" strike="noStrike">
                <a:solidFill>
                  <a:srgbClr val="F76120"/>
                </a:solidFill>
                <a:latin typeface="Mate"/>
                <a:ea typeface="Mate"/>
                <a:cs typeface="Mate"/>
                <a:sym typeface="Mate"/>
              </a:endParaRPr>
            </a:p>
            <a:p>
              <a:pPr indent="0" lvl="0" marL="0" marR="0" rtl="0" algn="l">
                <a:lnSpc>
                  <a:spcPct val="100000"/>
                </a:lnSpc>
                <a:spcBef>
                  <a:spcPts val="800"/>
                </a:spcBef>
                <a:spcAft>
                  <a:spcPts val="0"/>
                </a:spcAft>
                <a:buClr>
                  <a:srgbClr val="000000"/>
                </a:buClr>
                <a:buSzPts val="1050"/>
                <a:buFont typeface="Arial"/>
                <a:buNone/>
              </a:pPr>
              <a:r>
                <a:t/>
              </a:r>
              <a:endParaRPr b="0" i="0" sz="1050" u="none" cap="none" strike="noStrike">
                <a:solidFill>
                  <a:srgbClr val="F76120"/>
                </a:solidFill>
                <a:latin typeface="Mate"/>
                <a:ea typeface="Mate"/>
                <a:cs typeface="Mate"/>
                <a:sym typeface="Mate"/>
              </a:endParaRPr>
            </a:p>
          </p:txBody>
        </p:sp>
      </p:grpSp>
      <p:pic>
        <p:nvPicPr>
          <p:cNvPr id="420" name="Google Shape;420;p13"/>
          <p:cNvPicPr preferRelativeResize="0"/>
          <p:nvPr/>
        </p:nvPicPr>
        <p:blipFill rotWithShape="1">
          <a:blip r:embed="rId5">
            <a:alphaModFix/>
          </a:blip>
          <a:srcRect b="0" l="0" r="0" t="0"/>
          <a:stretch/>
        </p:blipFill>
        <p:spPr>
          <a:xfrm>
            <a:off x="4794009" y="1976213"/>
            <a:ext cx="438173" cy="368319"/>
          </a:xfrm>
          <a:prstGeom prst="rect">
            <a:avLst/>
          </a:prstGeom>
          <a:noFill/>
          <a:ln>
            <a:noFill/>
          </a:ln>
        </p:spPr>
      </p:pic>
      <p:grpSp>
        <p:nvGrpSpPr>
          <p:cNvPr descr="This image displays the text message &quot;Modernize in phases &quot;." id="421" name="Google Shape;421;p13"/>
          <p:cNvGrpSpPr/>
          <p:nvPr/>
        </p:nvGrpSpPr>
        <p:grpSpPr>
          <a:xfrm>
            <a:off x="6715125" y="1714500"/>
            <a:ext cx="1952700" cy="2762400"/>
            <a:chOff x="0" y="0"/>
            <a:chExt cx="1952700" cy="2762400"/>
          </a:xfrm>
        </p:grpSpPr>
        <p:sp>
          <p:nvSpPr>
            <p:cNvPr id="422" name="Google Shape;422;p13"/>
            <p:cNvSpPr/>
            <p:nvPr/>
          </p:nvSpPr>
          <p:spPr>
            <a:xfrm>
              <a:off x="0" y="0"/>
              <a:ext cx="1952700" cy="2762400"/>
            </a:xfrm>
            <a:prstGeom prst="roundRect">
              <a:avLst>
                <a:gd fmla="val 2926"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3" name="Google Shape;423;p13"/>
            <p:cNvSpPr/>
            <p:nvPr/>
          </p:nvSpPr>
          <p:spPr>
            <a:xfrm>
              <a:off x="0" y="0"/>
              <a:ext cx="19527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4" name="Google Shape;424;p13"/>
            <p:cNvSpPr txBox="1"/>
            <p:nvPr/>
          </p:nvSpPr>
          <p:spPr>
            <a:xfrm>
              <a:off x="0" y="0"/>
              <a:ext cx="1952700" cy="2762400"/>
            </a:xfrm>
            <a:prstGeom prst="rect">
              <a:avLst/>
            </a:prstGeom>
            <a:solidFill>
              <a:srgbClr val="000000">
                <a:alpha val="0"/>
              </a:srgbClr>
            </a:solidFill>
            <a:ln>
              <a:noFill/>
            </a:ln>
          </p:spPr>
          <p:txBody>
            <a:bodyPr anchorCtr="0" anchor="t" bIns="190500" lIns="152400" spcFirstLastPara="1" rIns="152400" wrap="square" tIns="190500">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F76120"/>
                </a:solidFill>
                <a:latin typeface="Mate"/>
                <a:ea typeface="Mate"/>
                <a:cs typeface="Mate"/>
                <a:sym typeface="Mate"/>
              </a:endParaRPr>
            </a:p>
            <a:p>
              <a:pPr indent="0" lvl="0" marL="0" marR="0" rtl="0" algn="l">
                <a:lnSpc>
                  <a:spcPct val="100000"/>
                </a:lnSpc>
                <a:spcBef>
                  <a:spcPts val="1000"/>
                </a:spcBef>
                <a:spcAft>
                  <a:spcPts val="0"/>
                </a:spcAft>
                <a:buClr>
                  <a:srgbClr val="000000"/>
                </a:buClr>
                <a:buSzPts val="1500"/>
                <a:buFont typeface="Arial"/>
                <a:buNone/>
              </a:pPr>
              <a:r>
                <a:rPr b="1" i="0" lang="en" sz="1500" u="none" cap="none" strike="noStrike">
                  <a:solidFill>
                    <a:srgbClr val="0F172A"/>
                  </a:solidFill>
                  <a:latin typeface="Arial"/>
                  <a:ea typeface="Arial"/>
                  <a:cs typeface="Arial"/>
                  <a:sym typeface="Arial"/>
                </a:rPr>
                <a:t>Modernize in phases</a:t>
              </a:r>
              <a:endParaRPr b="0" i="0" sz="1500" u="none" cap="none" strike="noStrike">
                <a:solidFill>
                  <a:srgbClr val="F76120"/>
                </a:solidFill>
                <a:latin typeface="Mate"/>
                <a:ea typeface="Mate"/>
                <a:cs typeface="Mate"/>
                <a:sym typeface="Mate"/>
              </a:endParaRPr>
            </a:p>
            <a:p>
              <a:pPr indent="0" lvl="0" marL="0" marR="0" rtl="0" algn="l">
                <a:lnSpc>
                  <a:spcPct val="100000"/>
                </a:lnSpc>
                <a:spcBef>
                  <a:spcPts val="800"/>
                </a:spcBef>
                <a:spcAft>
                  <a:spcPts val="0"/>
                </a:spcAft>
                <a:buClr>
                  <a:srgbClr val="000000"/>
                </a:buClr>
                <a:buSzPts val="1050"/>
                <a:buFont typeface="Arial"/>
                <a:buNone/>
              </a:pPr>
              <a:r>
                <a:t/>
              </a:r>
              <a:endParaRPr b="0" i="0" sz="1050" u="none" cap="none" strike="noStrike">
                <a:solidFill>
                  <a:srgbClr val="F76120"/>
                </a:solidFill>
                <a:latin typeface="Mate"/>
                <a:ea typeface="Mate"/>
                <a:cs typeface="Mate"/>
                <a:sym typeface="Mate"/>
              </a:endParaRPr>
            </a:p>
          </p:txBody>
        </p:sp>
      </p:grpSp>
      <p:pic>
        <p:nvPicPr>
          <p:cNvPr id="425" name="Google Shape;425;p13"/>
          <p:cNvPicPr preferRelativeResize="0"/>
          <p:nvPr/>
        </p:nvPicPr>
        <p:blipFill rotWithShape="1">
          <a:blip r:embed="rId6">
            <a:alphaModFix/>
          </a:blip>
          <a:srcRect b="0" l="0" r="0" t="0"/>
          <a:stretch/>
        </p:blipFill>
        <p:spPr>
          <a:xfrm>
            <a:off x="6854889" y="2096148"/>
            <a:ext cx="482625" cy="292115"/>
          </a:xfrm>
          <a:prstGeom prst="rect">
            <a:avLst/>
          </a:prstGeom>
          <a:noFill/>
          <a:ln>
            <a:noFill/>
          </a:ln>
        </p:spPr>
      </p:pic>
      <p:sp>
        <p:nvSpPr>
          <p:cNvPr id="426" name="Google Shape;426;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14"/>
          <p:cNvSpPr txBox="1"/>
          <p:nvPr>
            <p:ph type="title"/>
          </p:nvPr>
        </p:nvSpPr>
        <p:spPr>
          <a:xfrm>
            <a:off x="428625" y="904875"/>
            <a:ext cx="8286900" cy="5715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lnSpc>
                <a:spcPct val="100000"/>
              </a:lnSpc>
              <a:spcBef>
                <a:spcPts val="0"/>
              </a:spcBef>
              <a:spcAft>
                <a:spcPts val="0"/>
              </a:spcAft>
              <a:buSzPts val="2800"/>
              <a:buNone/>
            </a:pPr>
            <a:r>
              <a:rPr b="1" i="0" lang="en" sz="2200">
                <a:solidFill>
                  <a:srgbClr val="1E293B"/>
                </a:solidFill>
                <a:latin typeface="Arial"/>
                <a:ea typeface="Arial"/>
                <a:cs typeface="Arial"/>
                <a:sym typeface="Arial"/>
              </a:rPr>
              <a:t>Future-Ready Requirements</a:t>
            </a:r>
            <a:endParaRPr b="1" i="0" sz="2200">
              <a:solidFill>
                <a:srgbClr val="1E293B"/>
              </a:solidFill>
              <a:latin typeface="Arial"/>
              <a:ea typeface="Arial"/>
              <a:cs typeface="Arial"/>
              <a:sym typeface="Arial"/>
            </a:endParaRPr>
          </a:p>
        </p:txBody>
      </p:sp>
      <p:grpSp>
        <p:nvGrpSpPr>
          <p:cNvPr descr="This image displays the text message &quot; Define technology- neutral capabilities.&quot;" id="432" name="Google Shape;432;p14"/>
          <p:cNvGrpSpPr/>
          <p:nvPr/>
        </p:nvGrpSpPr>
        <p:grpSpPr>
          <a:xfrm>
            <a:off x="428625" y="1714500"/>
            <a:ext cx="1952700" cy="2762400"/>
            <a:chOff x="0" y="0"/>
            <a:chExt cx="1952700" cy="2762400"/>
          </a:xfrm>
        </p:grpSpPr>
        <p:sp>
          <p:nvSpPr>
            <p:cNvPr id="433" name="Google Shape;433;p14"/>
            <p:cNvSpPr/>
            <p:nvPr/>
          </p:nvSpPr>
          <p:spPr>
            <a:xfrm>
              <a:off x="0" y="0"/>
              <a:ext cx="1952700" cy="2762400"/>
            </a:xfrm>
            <a:prstGeom prst="roundRect">
              <a:avLst>
                <a:gd fmla="val 2923"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4" name="Google Shape;434;p14"/>
            <p:cNvSpPr/>
            <p:nvPr/>
          </p:nvSpPr>
          <p:spPr>
            <a:xfrm>
              <a:off x="0" y="0"/>
              <a:ext cx="19527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5" name="Google Shape;435;p14"/>
            <p:cNvSpPr txBox="1"/>
            <p:nvPr/>
          </p:nvSpPr>
          <p:spPr>
            <a:xfrm>
              <a:off x="0" y="0"/>
              <a:ext cx="1952700" cy="2762400"/>
            </a:xfrm>
            <a:prstGeom prst="rect">
              <a:avLst/>
            </a:prstGeom>
            <a:noFill/>
            <a:ln>
              <a:noFill/>
            </a:ln>
          </p:spPr>
          <p:txBody>
            <a:bodyPr anchorCtr="0" anchor="t" bIns="190500" lIns="152400" spcFirstLastPara="1" rIns="152400" wrap="square" tIns="190500">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F76120"/>
                </a:solidFill>
                <a:latin typeface="Mate"/>
                <a:ea typeface="Mate"/>
                <a:cs typeface="Mate"/>
                <a:sym typeface="Mate"/>
              </a:endParaRPr>
            </a:p>
            <a:p>
              <a:pPr indent="0" lvl="0" marL="0" marR="0" rtl="0" algn="l">
                <a:lnSpc>
                  <a:spcPct val="100000"/>
                </a:lnSpc>
                <a:spcBef>
                  <a:spcPts val="1000"/>
                </a:spcBef>
                <a:spcAft>
                  <a:spcPts val="0"/>
                </a:spcAft>
                <a:buClr>
                  <a:srgbClr val="000000"/>
                </a:buClr>
                <a:buSzPts val="1500"/>
                <a:buFont typeface="Arial"/>
                <a:buNone/>
              </a:pPr>
              <a:r>
                <a:rPr b="1" i="0" lang="en" sz="1500" u="none" cap="none" strike="noStrike">
                  <a:solidFill>
                    <a:srgbClr val="0F172A"/>
                  </a:solidFill>
                  <a:latin typeface="Arial"/>
                  <a:ea typeface="Arial"/>
                  <a:cs typeface="Arial"/>
                  <a:sym typeface="Arial"/>
                </a:rPr>
                <a:t>Define technology- neutral capabilities</a:t>
              </a:r>
              <a:endParaRPr b="0" i="0" sz="1500" u="none" cap="none" strike="noStrike">
                <a:solidFill>
                  <a:srgbClr val="F76120"/>
                </a:solidFill>
                <a:latin typeface="Mate"/>
                <a:ea typeface="Mate"/>
                <a:cs typeface="Mate"/>
                <a:sym typeface="Mate"/>
              </a:endParaRPr>
            </a:p>
            <a:p>
              <a:pPr indent="0" lvl="0" marL="0" marR="0" rtl="0" algn="l">
                <a:lnSpc>
                  <a:spcPct val="100000"/>
                </a:lnSpc>
                <a:spcBef>
                  <a:spcPts val="800"/>
                </a:spcBef>
                <a:spcAft>
                  <a:spcPts val="0"/>
                </a:spcAft>
                <a:buClr>
                  <a:srgbClr val="000000"/>
                </a:buClr>
                <a:buSzPts val="1050"/>
                <a:buFont typeface="Arial"/>
                <a:buNone/>
              </a:pPr>
              <a:r>
                <a:t/>
              </a:r>
              <a:endParaRPr b="0" i="0" sz="1050" u="none" cap="none" strike="noStrike">
                <a:solidFill>
                  <a:srgbClr val="F76120"/>
                </a:solidFill>
                <a:latin typeface="Mate"/>
                <a:ea typeface="Mate"/>
                <a:cs typeface="Mate"/>
                <a:sym typeface="Mate"/>
              </a:endParaRPr>
            </a:p>
          </p:txBody>
        </p:sp>
      </p:grpSp>
      <p:pic>
        <p:nvPicPr>
          <p:cNvPr id="436" name="Google Shape;436;p14"/>
          <p:cNvPicPr preferRelativeResize="0"/>
          <p:nvPr/>
        </p:nvPicPr>
        <p:blipFill rotWithShape="1">
          <a:blip r:embed="rId3">
            <a:alphaModFix/>
          </a:blip>
          <a:srcRect b="0" l="0" r="0" t="0"/>
          <a:stretch/>
        </p:blipFill>
        <p:spPr>
          <a:xfrm>
            <a:off x="589747" y="1980658"/>
            <a:ext cx="444523" cy="400071"/>
          </a:xfrm>
          <a:prstGeom prst="rect">
            <a:avLst/>
          </a:prstGeom>
          <a:noFill/>
          <a:ln>
            <a:noFill/>
          </a:ln>
        </p:spPr>
      </p:pic>
      <p:grpSp>
        <p:nvGrpSpPr>
          <p:cNvPr descr="This image displays the text message &quot;Set testable acceptance criteria.&quot;" id="437" name="Google Shape;437;p14"/>
          <p:cNvGrpSpPr/>
          <p:nvPr/>
        </p:nvGrpSpPr>
        <p:grpSpPr>
          <a:xfrm>
            <a:off x="2524125" y="1714500"/>
            <a:ext cx="1952700" cy="2762400"/>
            <a:chOff x="0" y="0"/>
            <a:chExt cx="1952700" cy="2762400"/>
          </a:xfrm>
        </p:grpSpPr>
        <p:sp>
          <p:nvSpPr>
            <p:cNvPr id="438" name="Google Shape;438;p14"/>
            <p:cNvSpPr/>
            <p:nvPr/>
          </p:nvSpPr>
          <p:spPr>
            <a:xfrm>
              <a:off x="0" y="0"/>
              <a:ext cx="1952700" cy="2762400"/>
            </a:xfrm>
            <a:prstGeom prst="roundRect">
              <a:avLst>
                <a:gd fmla="val 2923"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9" name="Google Shape;439;p14"/>
            <p:cNvSpPr/>
            <p:nvPr/>
          </p:nvSpPr>
          <p:spPr>
            <a:xfrm>
              <a:off x="0" y="0"/>
              <a:ext cx="19527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0" name="Google Shape;440;p14"/>
            <p:cNvSpPr txBox="1"/>
            <p:nvPr/>
          </p:nvSpPr>
          <p:spPr>
            <a:xfrm>
              <a:off x="0" y="0"/>
              <a:ext cx="1952700" cy="2762400"/>
            </a:xfrm>
            <a:prstGeom prst="rect">
              <a:avLst/>
            </a:prstGeom>
            <a:noFill/>
            <a:ln>
              <a:noFill/>
            </a:ln>
          </p:spPr>
          <p:txBody>
            <a:bodyPr anchorCtr="0" anchor="t" bIns="190500" lIns="152400" spcFirstLastPara="1" rIns="152400" wrap="square" tIns="190500">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F76120"/>
                </a:solidFill>
                <a:latin typeface="Mate"/>
                <a:ea typeface="Mate"/>
                <a:cs typeface="Mate"/>
                <a:sym typeface="Mate"/>
              </a:endParaRPr>
            </a:p>
            <a:p>
              <a:pPr indent="0" lvl="0" marL="0" marR="0" rtl="0" algn="l">
                <a:lnSpc>
                  <a:spcPct val="100000"/>
                </a:lnSpc>
                <a:spcBef>
                  <a:spcPts val="1000"/>
                </a:spcBef>
                <a:spcAft>
                  <a:spcPts val="0"/>
                </a:spcAft>
                <a:buClr>
                  <a:srgbClr val="000000"/>
                </a:buClr>
                <a:buSzPts val="1500"/>
                <a:buFont typeface="Arial"/>
                <a:buNone/>
              </a:pPr>
              <a:r>
                <a:rPr b="1" i="0" lang="en" sz="1500" u="none" cap="none" strike="noStrike">
                  <a:solidFill>
                    <a:srgbClr val="0F172A"/>
                  </a:solidFill>
                  <a:latin typeface="Arial"/>
                  <a:ea typeface="Arial"/>
                  <a:cs typeface="Arial"/>
                  <a:sym typeface="Arial"/>
                </a:rPr>
                <a:t>Set testable acceptance criteria</a:t>
              </a:r>
              <a:endParaRPr b="0" i="0" sz="1500" u="none" cap="none" strike="noStrike">
                <a:solidFill>
                  <a:srgbClr val="F76120"/>
                </a:solidFill>
                <a:latin typeface="Mate"/>
                <a:ea typeface="Mate"/>
                <a:cs typeface="Mate"/>
                <a:sym typeface="Mate"/>
              </a:endParaRPr>
            </a:p>
            <a:p>
              <a:pPr indent="0" lvl="0" marL="0" marR="0" rtl="0" algn="l">
                <a:lnSpc>
                  <a:spcPct val="100000"/>
                </a:lnSpc>
                <a:spcBef>
                  <a:spcPts val="800"/>
                </a:spcBef>
                <a:spcAft>
                  <a:spcPts val="0"/>
                </a:spcAft>
                <a:buClr>
                  <a:srgbClr val="000000"/>
                </a:buClr>
                <a:buSzPts val="1050"/>
                <a:buFont typeface="Arial"/>
                <a:buNone/>
              </a:pPr>
              <a:r>
                <a:t/>
              </a:r>
              <a:endParaRPr b="0" i="0" sz="1050" u="none" cap="none" strike="noStrike">
                <a:solidFill>
                  <a:srgbClr val="F76120"/>
                </a:solidFill>
                <a:latin typeface="Mate"/>
                <a:ea typeface="Mate"/>
                <a:cs typeface="Mate"/>
                <a:sym typeface="Mate"/>
              </a:endParaRPr>
            </a:p>
          </p:txBody>
        </p:sp>
      </p:grpSp>
      <p:pic>
        <p:nvPicPr>
          <p:cNvPr id="441" name="Google Shape;441;p14"/>
          <p:cNvPicPr preferRelativeResize="0"/>
          <p:nvPr/>
        </p:nvPicPr>
        <p:blipFill rotWithShape="1">
          <a:blip r:embed="rId4">
            <a:alphaModFix/>
          </a:blip>
          <a:srcRect b="0" l="0" r="0" t="0"/>
          <a:stretch/>
        </p:blipFill>
        <p:spPr>
          <a:xfrm>
            <a:off x="2647637" y="1990725"/>
            <a:ext cx="489278" cy="390004"/>
          </a:xfrm>
          <a:prstGeom prst="rect">
            <a:avLst/>
          </a:prstGeom>
          <a:noFill/>
          <a:ln>
            <a:noFill/>
          </a:ln>
        </p:spPr>
      </p:pic>
      <p:grpSp>
        <p:nvGrpSpPr>
          <p:cNvPr descr="This image displays the text message &quot;Require open interfaces &amp; integration.&quot;" id="442" name="Google Shape;442;p14"/>
          <p:cNvGrpSpPr/>
          <p:nvPr/>
        </p:nvGrpSpPr>
        <p:grpSpPr>
          <a:xfrm>
            <a:off x="4619625" y="1714500"/>
            <a:ext cx="1952700" cy="2762400"/>
            <a:chOff x="0" y="0"/>
            <a:chExt cx="1952700" cy="2762400"/>
          </a:xfrm>
        </p:grpSpPr>
        <p:sp>
          <p:nvSpPr>
            <p:cNvPr id="443" name="Google Shape;443;p14"/>
            <p:cNvSpPr/>
            <p:nvPr/>
          </p:nvSpPr>
          <p:spPr>
            <a:xfrm>
              <a:off x="0" y="0"/>
              <a:ext cx="1952700" cy="2762400"/>
            </a:xfrm>
            <a:prstGeom prst="roundRect">
              <a:avLst>
                <a:gd fmla="val 2923"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4" name="Google Shape;444;p14"/>
            <p:cNvSpPr/>
            <p:nvPr/>
          </p:nvSpPr>
          <p:spPr>
            <a:xfrm>
              <a:off x="0" y="0"/>
              <a:ext cx="19527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5" name="Google Shape;445;p14"/>
            <p:cNvSpPr txBox="1"/>
            <p:nvPr/>
          </p:nvSpPr>
          <p:spPr>
            <a:xfrm>
              <a:off x="0" y="0"/>
              <a:ext cx="1952700" cy="2762400"/>
            </a:xfrm>
            <a:prstGeom prst="rect">
              <a:avLst/>
            </a:prstGeom>
            <a:noFill/>
            <a:ln>
              <a:noFill/>
            </a:ln>
          </p:spPr>
          <p:txBody>
            <a:bodyPr anchorCtr="0" anchor="t" bIns="190500" lIns="152400" spcFirstLastPara="1" rIns="152400" wrap="square" tIns="190500">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F76120"/>
                </a:solidFill>
                <a:latin typeface="Mate"/>
                <a:ea typeface="Mate"/>
                <a:cs typeface="Mate"/>
                <a:sym typeface="Mate"/>
              </a:endParaRPr>
            </a:p>
            <a:p>
              <a:pPr indent="0" lvl="0" marL="0" marR="0" rtl="0" algn="l">
                <a:lnSpc>
                  <a:spcPct val="100000"/>
                </a:lnSpc>
                <a:spcBef>
                  <a:spcPts val="1000"/>
                </a:spcBef>
                <a:spcAft>
                  <a:spcPts val="800"/>
                </a:spcAft>
                <a:buClr>
                  <a:srgbClr val="000000"/>
                </a:buClr>
                <a:buSzPts val="1500"/>
                <a:buFont typeface="Arial"/>
                <a:buNone/>
              </a:pPr>
              <a:r>
                <a:rPr b="1" i="0" lang="en" sz="1500" u="none" cap="none" strike="noStrike">
                  <a:solidFill>
                    <a:srgbClr val="0F172A"/>
                  </a:solidFill>
                  <a:latin typeface="Arial"/>
                  <a:ea typeface="Arial"/>
                  <a:cs typeface="Arial"/>
                  <a:sym typeface="Arial"/>
                </a:rPr>
                <a:t>Require open interfaces &amp; integration</a:t>
              </a:r>
              <a:endParaRPr b="0" i="0" sz="1050" u="none" cap="none" strike="noStrike">
                <a:solidFill>
                  <a:srgbClr val="F76120"/>
                </a:solidFill>
                <a:latin typeface="Mate"/>
                <a:ea typeface="Mate"/>
                <a:cs typeface="Mate"/>
                <a:sym typeface="Mate"/>
              </a:endParaRPr>
            </a:p>
          </p:txBody>
        </p:sp>
      </p:grpSp>
      <p:pic>
        <p:nvPicPr>
          <p:cNvPr id="446" name="Google Shape;446;p14"/>
          <p:cNvPicPr preferRelativeResize="0"/>
          <p:nvPr/>
        </p:nvPicPr>
        <p:blipFill rotWithShape="1">
          <a:blip r:embed="rId5">
            <a:alphaModFix/>
          </a:blip>
          <a:srcRect b="0" l="0" r="0" t="0"/>
          <a:stretch/>
        </p:blipFill>
        <p:spPr>
          <a:xfrm>
            <a:off x="4766353" y="1964783"/>
            <a:ext cx="495325" cy="482625"/>
          </a:xfrm>
          <a:prstGeom prst="rect">
            <a:avLst/>
          </a:prstGeom>
          <a:noFill/>
          <a:ln>
            <a:noFill/>
          </a:ln>
        </p:spPr>
      </p:pic>
      <p:grpSp>
        <p:nvGrpSpPr>
          <p:cNvPr descr="This image displays the text message &quot;Use modular task orders &amp; technology refresh mechanisms.&quot;" id="447" name="Google Shape;447;p14"/>
          <p:cNvGrpSpPr/>
          <p:nvPr/>
        </p:nvGrpSpPr>
        <p:grpSpPr>
          <a:xfrm>
            <a:off x="6715125" y="1714500"/>
            <a:ext cx="1952700" cy="2762400"/>
            <a:chOff x="0" y="0"/>
            <a:chExt cx="1952700" cy="2762400"/>
          </a:xfrm>
        </p:grpSpPr>
        <p:sp>
          <p:nvSpPr>
            <p:cNvPr id="448" name="Google Shape;448;p14"/>
            <p:cNvSpPr/>
            <p:nvPr/>
          </p:nvSpPr>
          <p:spPr>
            <a:xfrm>
              <a:off x="0" y="0"/>
              <a:ext cx="1952700" cy="2762400"/>
            </a:xfrm>
            <a:prstGeom prst="roundRect">
              <a:avLst>
                <a:gd fmla="val 2923"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9" name="Google Shape;449;p14"/>
            <p:cNvSpPr/>
            <p:nvPr/>
          </p:nvSpPr>
          <p:spPr>
            <a:xfrm>
              <a:off x="0" y="0"/>
              <a:ext cx="19527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0" name="Google Shape;450;p14"/>
            <p:cNvSpPr txBox="1"/>
            <p:nvPr/>
          </p:nvSpPr>
          <p:spPr>
            <a:xfrm>
              <a:off x="0" y="0"/>
              <a:ext cx="1952700" cy="2762400"/>
            </a:xfrm>
            <a:prstGeom prst="rect">
              <a:avLst/>
            </a:prstGeom>
            <a:noFill/>
            <a:ln>
              <a:noFill/>
            </a:ln>
          </p:spPr>
          <p:txBody>
            <a:bodyPr anchorCtr="0" anchor="t" bIns="190500" lIns="152400" spcFirstLastPara="1" rIns="152400" wrap="square" tIns="190500">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F76120"/>
                </a:solidFill>
                <a:latin typeface="Mate"/>
                <a:ea typeface="Mate"/>
                <a:cs typeface="Mate"/>
                <a:sym typeface="Mate"/>
              </a:endParaRPr>
            </a:p>
            <a:p>
              <a:pPr indent="0" lvl="0" marL="0" marR="0" rtl="0" algn="l">
                <a:lnSpc>
                  <a:spcPct val="100000"/>
                </a:lnSpc>
                <a:spcBef>
                  <a:spcPts val="1000"/>
                </a:spcBef>
                <a:spcAft>
                  <a:spcPts val="800"/>
                </a:spcAft>
                <a:buClr>
                  <a:srgbClr val="000000"/>
                </a:buClr>
                <a:buSzPts val="1500"/>
                <a:buFont typeface="Arial"/>
                <a:buNone/>
              </a:pPr>
              <a:r>
                <a:rPr b="1" i="0" lang="en" sz="1500" u="none" cap="none" strike="noStrike">
                  <a:solidFill>
                    <a:srgbClr val="0F172A"/>
                  </a:solidFill>
                  <a:latin typeface="Arial"/>
                  <a:ea typeface="Arial"/>
                  <a:cs typeface="Arial"/>
                  <a:sym typeface="Arial"/>
                </a:rPr>
                <a:t>Use modular task orders &amp; technology refresh mechanisms </a:t>
              </a:r>
              <a:endParaRPr b="0" i="0" sz="1050" u="none" cap="none" strike="noStrike">
                <a:solidFill>
                  <a:srgbClr val="F76120"/>
                </a:solidFill>
                <a:latin typeface="Mate"/>
                <a:ea typeface="Mate"/>
                <a:cs typeface="Mate"/>
                <a:sym typeface="Mate"/>
              </a:endParaRPr>
            </a:p>
          </p:txBody>
        </p:sp>
      </p:grpSp>
      <p:pic>
        <p:nvPicPr>
          <p:cNvPr id="451" name="Google Shape;451;p14"/>
          <p:cNvPicPr preferRelativeResize="0"/>
          <p:nvPr/>
        </p:nvPicPr>
        <p:blipFill rotWithShape="1">
          <a:blip r:embed="rId6">
            <a:alphaModFix/>
          </a:blip>
          <a:srcRect b="0" l="0" r="0" t="0"/>
          <a:stretch/>
        </p:blipFill>
        <p:spPr>
          <a:xfrm>
            <a:off x="6872747" y="1972349"/>
            <a:ext cx="529999" cy="477581"/>
          </a:xfrm>
          <a:prstGeom prst="rect">
            <a:avLst/>
          </a:prstGeom>
          <a:noFill/>
          <a:ln>
            <a:noFill/>
          </a:ln>
        </p:spPr>
      </p:pic>
      <p:sp>
        <p:nvSpPr>
          <p:cNvPr id="452" name="Google Shape;452;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15"/>
          <p:cNvSpPr txBox="1"/>
          <p:nvPr>
            <p:ph type="title"/>
          </p:nvPr>
        </p:nvSpPr>
        <p:spPr>
          <a:xfrm>
            <a:off x="428625" y="904875"/>
            <a:ext cx="8286900" cy="5715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lnSpc>
                <a:spcPct val="100000"/>
              </a:lnSpc>
              <a:spcBef>
                <a:spcPts val="0"/>
              </a:spcBef>
              <a:spcAft>
                <a:spcPts val="0"/>
              </a:spcAft>
              <a:buSzPts val="2800"/>
              <a:buNone/>
            </a:pPr>
            <a:r>
              <a:rPr b="1" i="0" lang="en" sz="2200" u="none" strike="noStrike">
                <a:solidFill>
                  <a:srgbClr val="1E293B"/>
                </a:solidFill>
                <a:latin typeface="Arial"/>
                <a:ea typeface="Arial"/>
                <a:cs typeface="Arial"/>
                <a:sym typeface="Arial"/>
              </a:rPr>
              <a:t>Emerging Technology Considerations</a:t>
            </a:r>
            <a:endParaRPr b="1" i="0" sz="2200" u="none" strike="noStrike">
              <a:solidFill>
                <a:srgbClr val="1E293B"/>
              </a:solidFill>
              <a:latin typeface="Arial"/>
              <a:ea typeface="Arial"/>
              <a:cs typeface="Arial"/>
              <a:sym typeface="Arial"/>
            </a:endParaRPr>
          </a:p>
        </p:txBody>
      </p:sp>
      <p:grpSp>
        <p:nvGrpSpPr>
          <p:cNvPr descr="This image displays the text message &quot;Build testable security criteria into the design.&quot;" id="458" name="Google Shape;458;p15"/>
          <p:cNvGrpSpPr/>
          <p:nvPr/>
        </p:nvGrpSpPr>
        <p:grpSpPr>
          <a:xfrm>
            <a:off x="428625" y="1714500"/>
            <a:ext cx="1952700" cy="2762400"/>
            <a:chOff x="0" y="0"/>
            <a:chExt cx="1952700" cy="2762400"/>
          </a:xfrm>
        </p:grpSpPr>
        <p:sp>
          <p:nvSpPr>
            <p:cNvPr id="459" name="Google Shape;459;p15"/>
            <p:cNvSpPr/>
            <p:nvPr/>
          </p:nvSpPr>
          <p:spPr>
            <a:xfrm>
              <a:off x="0" y="0"/>
              <a:ext cx="1952700" cy="2762400"/>
            </a:xfrm>
            <a:prstGeom prst="roundRect">
              <a:avLst>
                <a:gd fmla="val 2922"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0" name="Google Shape;460;p15"/>
            <p:cNvSpPr/>
            <p:nvPr/>
          </p:nvSpPr>
          <p:spPr>
            <a:xfrm>
              <a:off x="0" y="0"/>
              <a:ext cx="19527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1" name="Google Shape;461;p15"/>
            <p:cNvSpPr txBox="1"/>
            <p:nvPr/>
          </p:nvSpPr>
          <p:spPr>
            <a:xfrm>
              <a:off x="0" y="0"/>
              <a:ext cx="1952700" cy="2762400"/>
            </a:xfrm>
            <a:prstGeom prst="rect">
              <a:avLst/>
            </a:prstGeom>
            <a:solidFill>
              <a:srgbClr val="000000">
                <a:alpha val="0"/>
              </a:srgbClr>
            </a:solidFill>
            <a:ln>
              <a:noFill/>
            </a:ln>
          </p:spPr>
          <p:txBody>
            <a:bodyPr anchorCtr="0" anchor="t" bIns="190500" lIns="152400" spcFirstLastPara="1" rIns="152400" wrap="square" tIns="190500">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F76120"/>
                </a:solidFill>
                <a:latin typeface="Mate"/>
                <a:ea typeface="Mate"/>
                <a:cs typeface="Mate"/>
                <a:sym typeface="Mate"/>
              </a:endParaRPr>
            </a:p>
            <a:p>
              <a:pPr indent="0" lvl="0" marL="0" marR="0" rtl="0" algn="l">
                <a:lnSpc>
                  <a:spcPct val="100000"/>
                </a:lnSpc>
                <a:spcBef>
                  <a:spcPts val="1000"/>
                </a:spcBef>
                <a:spcAft>
                  <a:spcPts val="800"/>
                </a:spcAft>
                <a:buClr>
                  <a:srgbClr val="000000"/>
                </a:buClr>
                <a:buSzPts val="1500"/>
                <a:buFont typeface="Arial"/>
                <a:buNone/>
              </a:pPr>
              <a:r>
                <a:rPr b="1" i="0" lang="en" sz="1500" u="none" cap="none" strike="noStrike">
                  <a:solidFill>
                    <a:srgbClr val="0F172A"/>
                  </a:solidFill>
                  <a:latin typeface="Arial"/>
                  <a:ea typeface="Arial"/>
                  <a:cs typeface="Arial"/>
                  <a:sym typeface="Arial"/>
                </a:rPr>
                <a:t>Build testable security criteria into the design</a:t>
              </a:r>
              <a:endParaRPr b="0" i="0" sz="1500" u="none" cap="none" strike="noStrike">
                <a:solidFill>
                  <a:srgbClr val="F76120"/>
                </a:solidFill>
                <a:latin typeface="Mate"/>
                <a:ea typeface="Mate"/>
                <a:cs typeface="Mate"/>
                <a:sym typeface="Mate"/>
              </a:endParaRPr>
            </a:p>
          </p:txBody>
        </p:sp>
      </p:grpSp>
      <p:pic>
        <p:nvPicPr>
          <p:cNvPr id="462" name="Google Shape;462;p15"/>
          <p:cNvPicPr preferRelativeResize="0"/>
          <p:nvPr/>
        </p:nvPicPr>
        <p:blipFill rotWithShape="1">
          <a:blip r:embed="rId3">
            <a:alphaModFix/>
          </a:blip>
          <a:srcRect b="0" l="0" r="0" t="0"/>
          <a:stretch/>
        </p:blipFill>
        <p:spPr>
          <a:xfrm>
            <a:off x="625464" y="1913261"/>
            <a:ext cx="425472" cy="444523"/>
          </a:xfrm>
          <a:prstGeom prst="rect">
            <a:avLst/>
          </a:prstGeom>
          <a:noFill/>
          <a:ln>
            <a:noFill/>
          </a:ln>
        </p:spPr>
      </p:pic>
      <p:grpSp>
        <p:nvGrpSpPr>
          <p:cNvPr descr="This image displays the text message &quot;Assess edge capabilities against mission needs.&quot;" id="463" name="Google Shape;463;p15"/>
          <p:cNvGrpSpPr/>
          <p:nvPr/>
        </p:nvGrpSpPr>
        <p:grpSpPr>
          <a:xfrm>
            <a:off x="2524125" y="1714500"/>
            <a:ext cx="1952700" cy="2762400"/>
            <a:chOff x="0" y="0"/>
            <a:chExt cx="1952700" cy="2762400"/>
          </a:xfrm>
        </p:grpSpPr>
        <p:sp>
          <p:nvSpPr>
            <p:cNvPr id="464" name="Google Shape;464;p15"/>
            <p:cNvSpPr/>
            <p:nvPr/>
          </p:nvSpPr>
          <p:spPr>
            <a:xfrm>
              <a:off x="0" y="0"/>
              <a:ext cx="1952700" cy="2762400"/>
            </a:xfrm>
            <a:prstGeom prst="roundRect">
              <a:avLst>
                <a:gd fmla="val 2922"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5" name="Google Shape;465;p15"/>
            <p:cNvSpPr/>
            <p:nvPr/>
          </p:nvSpPr>
          <p:spPr>
            <a:xfrm>
              <a:off x="0" y="0"/>
              <a:ext cx="19527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6" name="Google Shape;466;p15"/>
            <p:cNvSpPr txBox="1"/>
            <p:nvPr/>
          </p:nvSpPr>
          <p:spPr>
            <a:xfrm>
              <a:off x="0" y="0"/>
              <a:ext cx="1952700" cy="2762400"/>
            </a:xfrm>
            <a:prstGeom prst="rect">
              <a:avLst/>
            </a:prstGeom>
            <a:solidFill>
              <a:srgbClr val="000000">
                <a:alpha val="0"/>
              </a:srgbClr>
            </a:solidFill>
            <a:ln>
              <a:noFill/>
            </a:ln>
          </p:spPr>
          <p:txBody>
            <a:bodyPr anchorCtr="0" anchor="t" bIns="190500" lIns="152400" spcFirstLastPara="1" rIns="152400" wrap="square" tIns="190500">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F76120"/>
                </a:solidFill>
                <a:latin typeface="Mate"/>
                <a:ea typeface="Mate"/>
                <a:cs typeface="Mate"/>
                <a:sym typeface="Mate"/>
              </a:endParaRPr>
            </a:p>
            <a:p>
              <a:pPr indent="0" lvl="0" marL="0" marR="0" rtl="0" algn="l">
                <a:lnSpc>
                  <a:spcPct val="100000"/>
                </a:lnSpc>
                <a:spcBef>
                  <a:spcPts val="1000"/>
                </a:spcBef>
                <a:spcAft>
                  <a:spcPts val="800"/>
                </a:spcAft>
                <a:buClr>
                  <a:srgbClr val="000000"/>
                </a:buClr>
                <a:buSzPts val="1500"/>
                <a:buFont typeface="Arial"/>
                <a:buNone/>
              </a:pPr>
              <a:r>
                <a:rPr b="1" i="0" lang="en" sz="1500" u="none" cap="none" strike="noStrike">
                  <a:solidFill>
                    <a:srgbClr val="0F172A"/>
                  </a:solidFill>
                  <a:latin typeface="Arial"/>
                  <a:ea typeface="Arial"/>
                  <a:cs typeface="Arial"/>
                  <a:sym typeface="Arial"/>
                </a:rPr>
                <a:t>Assess edge capabilities against mission needs</a:t>
              </a:r>
              <a:endParaRPr b="0" i="0" sz="1500" u="none" cap="none" strike="noStrike">
                <a:solidFill>
                  <a:srgbClr val="F76120"/>
                </a:solidFill>
                <a:latin typeface="Mate"/>
                <a:ea typeface="Mate"/>
                <a:cs typeface="Mate"/>
                <a:sym typeface="Mate"/>
              </a:endParaRPr>
            </a:p>
          </p:txBody>
        </p:sp>
      </p:grpSp>
      <p:pic>
        <p:nvPicPr>
          <p:cNvPr id="467" name="Google Shape;467;p15"/>
          <p:cNvPicPr preferRelativeResize="0"/>
          <p:nvPr/>
        </p:nvPicPr>
        <p:blipFill rotWithShape="1">
          <a:blip r:embed="rId4">
            <a:alphaModFix/>
          </a:blip>
          <a:srcRect b="0" l="0" r="0" t="0"/>
          <a:stretch/>
        </p:blipFill>
        <p:spPr>
          <a:xfrm>
            <a:off x="2698773" y="1935486"/>
            <a:ext cx="387370" cy="400071"/>
          </a:xfrm>
          <a:prstGeom prst="rect">
            <a:avLst/>
          </a:prstGeom>
          <a:noFill/>
          <a:ln>
            <a:noFill/>
          </a:ln>
        </p:spPr>
      </p:pic>
      <p:grpSp>
        <p:nvGrpSpPr>
          <p:cNvPr descr="This image displays the text message &quot;Consider SD-WAN and satellite terrestrial integration.&quot;" id="468" name="Google Shape;468;p15"/>
          <p:cNvGrpSpPr/>
          <p:nvPr/>
        </p:nvGrpSpPr>
        <p:grpSpPr>
          <a:xfrm>
            <a:off x="4619625" y="1714500"/>
            <a:ext cx="2095500" cy="2762400"/>
            <a:chOff x="0" y="0"/>
            <a:chExt cx="2095500" cy="2762400"/>
          </a:xfrm>
        </p:grpSpPr>
        <p:sp>
          <p:nvSpPr>
            <p:cNvPr id="469" name="Google Shape;469;p15"/>
            <p:cNvSpPr/>
            <p:nvPr/>
          </p:nvSpPr>
          <p:spPr>
            <a:xfrm>
              <a:off x="0" y="0"/>
              <a:ext cx="1952700" cy="2762400"/>
            </a:xfrm>
            <a:prstGeom prst="roundRect">
              <a:avLst>
                <a:gd fmla="val 2922"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0" name="Google Shape;470;p15"/>
            <p:cNvSpPr/>
            <p:nvPr/>
          </p:nvSpPr>
          <p:spPr>
            <a:xfrm>
              <a:off x="0" y="0"/>
              <a:ext cx="19527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1" name="Google Shape;471;p15"/>
            <p:cNvSpPr txBox="1"/>
            <p:nvPr/>
          </p:nvSpPr>
          <p:spPr>
            <a:xfrm>
              <a:off x="0" y="0"/>
              <a:ext cx="2095500" cy="2762400"/>
            </a:xfrm>
            <a:prstGeom prst="rect">
              <a:avLst/>
            </a:prstGeom>
            <a:solidFill>
              <a:srgbClr val="000000">
                <a:alpha val="0"/>
              </a:srgbClr>
            </a:solidFill>
            <a:ln>
              <a:noFill/>
            </a:ln>
          </p:spPr>
          <p:txBody>
            <a:bodyPr anchorCtr="0" anchor="t" bIns="190500" lIns="152400" spcFirstLastPara="1" rIns="152400" wrap="square" tIns="190500">
              <a:noAutofit/>
            </a:bodyPr>
            <a:lstStyle/>
            <a:p>
              <a:pPr indent="0" lvl="0" marL="0" marR="0" rtl="0" algn="l">
                <a:lnSpc>
                  <a:spcPct val="100000"/>
                </a:lnSpc>
                <a:spcBef>
                  <a:spcPts val="0"/>
                </a:spcBef>
                <a:spcAft>
                  <a:spcPts val="0"/>
                </a:spcAft>
                <a:buClr>
                  <a:srgbClr val="000000"/>
                </a:buClr>
                <a:buSzPts val="2775"/>
                <a:buFont typeface="Arial"/>
                <a:buNone/>
              </a:pPr>
              <a:r>
                <a:t/>
              </a:r>
              <a:endParaRPr b="0" i="0" sz="2775" u="none" cap="none" strike="noStrike">
                <a:solidFill>
                  <a:srgbClr val="F76120"/>
                </a:solidFill>
                <a:latin typeface="Mate"/>
                <a:ea typeface="Mate"/>
                <a:cs typeface="Mate"/>
                <a:sym typeface="Mate"/>
              </a:endParaRPr>
            </a:p>
            <a:p>
              <a:pPr indent="0" lvl="0" marL="0" marR="0" rtl="0" algn="l">
                <a:lnSpc>
                  <a:spcPct val="100000"/>
                </a:lnSpc>
                <a:spcBef>
                  <a:spcPts val="1000"/>
                </a:spcBef>
                <a:spcAft>
                  <a:spcPts val="800"/>
                </a:spcAft>
                <a:buClr>
                  <a:srgbClr val="000000"/>
                </a:buClr>
                <a:buSzPts val="1388"/>
                <a:buFont typeface="Arial"/>
                <a:buNone/>
              </a:pPr>
              <a:r>
                <a:rPr b="1" i="0" lang="en" sz="1388" u="none" cap="none" strike="noStrike">
                  <a:solidFill>
                    <a:srgbClr val="0F172A"/>
                  </a:solidFill>
                  <a:latin typeface="Arial"/>
                  <a:ea typeface="Arial"/>
                  <a:cs typeface="Arial"/>
                  <a:sym typeface="Arial"/>
                </a:rPr>
                <a:t>Consider SD-WAN and satellite terrestrial integration</a:t>
              </a:r>
              <a:endParaRPr b="0" i="0" sz="1388" u="none" cap="none" strike="noStrike">
                <a:solidFill>
                  <a:srgbClr val="F76120"/>
                </a:solidFill>
                <a:latin typeface="Mate"/>
                <a:ea typeface="Mate"/>
                <a:cs typeface="Mate"/>
                <a:sym typeface="Mate"/>
              </a:endParaRPr>
            </a:p>
          </p:txBody>
        </p:sp>
      </p:grpSp>
      <p:pic>
        <p:nvPicPr>
          <p:cNvPr id="472" name="Google Shape;472;p15"/>
          <p:cNvPicPr preferRelativeResize="0"/>
          <p:nvPr/>
        </p:nvPicPr>
        <p:blipFill rotWithShape="1">
          <a:blip r:embed="rId5">
            <a:alphaModFix/>
          </a:blip>
          <a:srcRect b="0" l="0" r="0" t="0"/>
          <a:stretch/>
        </p:blipFill>
        <p:spPr>
          <a:xfrm>
            <a:off x="4737216" y="1960889"/>
            <a:ext cx="425472" cy="349268"/>
          </a:xfrm>
          <a:prstGeom prst="rect">
            <a:avLst/>
          </a:prstGeom>
          <a:noFill/>
          <a:ln>
            <a:noFill/>
          </a:ln>
        </p:spPr>
      </p:pic>
      <p:grpSp>
        <p:nvGrpSpPr>
          <p:cNvPr descr="This image displays the text message&quot;Distinguish deployed commercial capabilities from roadmaps.&quot;" id="473" name="Google Shape;473;p15"/>
          <p:cNvGrpSpPr/>
          <p:nvPr/>
        </p:nvGrpSpPr>
        <p:grpSpPr>
          <a:xfrm>
            <a:off x="6715125" y="1714500"/>
            <a:ext cx="2146200" cy="2762400"/>
            <a:chOff x="0" y="0"/>
            <a:chExt cx="2146200" cy="2762400"/>
          </a:xfrm>
        </p:grpSpPr>
        <p:sp>
          <p:nvSpPr>
            <p:cNvPr id="474" name="Google Shape;474;p15"/>
            <p:cNvSpPr/>
            <p:nvPr/>
          </p:nvSpPr>
          <p:spPr>
            <a:xfrm>
              <a:off x="0" y="0"/>
              <a:ext cx="1952700" cy="2762400"/>
            </a:xfrm>
            <a:prstGeom prst="roundRect">
              <a:avLst>
                <a:gd fmla="val 2922"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5" name="Google Shape;475;p15"/>
            <p:cNvSpPr/>
            <p:nvPr/>
          </p:nvSpPr>
          <p:spPr>
            <a:xfrm>
              <a:off x="0" y="0"/>
              <a:ext cx="19527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6" name="Google Shape;476;p15"/>
            <p:cNvSpPr txBox="1"/>
            <p:nvPr/>
          </p:nvSpPr>
          <p:spPr>
            <a:xfrm>
              <a:off x="0" y="0"/>
              <a:ext cx="2146200" cy="2762400"/>
            </a:xfrm>
            <a:prstGeom prst="rect">
              <a:avLst/>
            </a:prstGeom>
            <a:solidFill>
              <a:srgbClr val="000000">
                <a:alpha val="0"/>
              </a:srgbClr>
            </a:solidFill>
            <a:ln>
              <a:noFill/>
            </a:ln>
          </p:spPr>
          <p:txBody>
            <a:bodyPr anchorCtr="0" anchor="t" bIns="190500" lIns="152400" spcFirstLastPara="1" rIns="152400" wrap="square" tIns="190500">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F76120"/>
                </a:solidFill>
                <a:latin typeface="Mate"/>
                <a:ea typeface="Mate"/>
                <a:cs typeface="Mate"/>
                <a:sym typeface="Mate"/>
              </a:endParaRPr>
            </a:p>
            <a:p>
              <a:pPr indent="0" lvl="0" marL="0" marR="0" rtl="0" algn="l">
                <a:lnSpc>
                  <a:spcPct val="100000"/>
                </a:lnSpc>
                <a:spcBef>
                  <a:spcPts val="1000"/>
                </a:spcBef>
                <a:spcAft>
                  <a:spcPts val="800"/>
                </a:spcAft>
                <a:buClr>
                  <a:srgbClr val="000000"/>
                </a:buClr>
                <a:buSzPts val="1500"/>
                <a:buFont typeface="Arial"/>
                <a:buNone/>
              </a:pPr>
              <a:r>
                <a:rPr b="1" i="0" lang="en" sz="1500" u="none" cap="none" strike="noStrike">
                  <a:solidFill>
                    <a:srgbClr val="0F172A"/>
                  </a:solidFill>
                  <a:latin typeface="Arial"/>
                  <a:ea typeface="Arial"/>
                  <a:cs typeface="Arial"/>
                  <a:sym typeface="Arial"/>
                </a:rPr>
                <a:t>Distinguish deployed commercial capabilities from roadmaps</a:t>
              </a:r>
              <a:endParaRPr b="0" i="0" sz="1500" u="none" cap="none" strike="noStrike">
                <a:solidFill>
                  <a:srgbClr val="F76120"/>
                </a:solidFill>
                <a:latin typeface="Mate"/>
                <a:ea typeface="Mate"/>
                <a:cs typeface="Mate"/>
                <a:sym typeface="Mate"/>
              </a:endParaRPr>
            </a:p>
          </p:txBody>
        </p:sp>
      </p:grpSp>
      <p:pic>
        <p:nvPicPr>
          <p:cNvPr id="477" name="Google Shape;477;p15"/>
          <p:cNvPicPr preferRelativeResize="0"/>
          <p:nvPr/>
        </p:nvPicPr>
        <p:blipFill rotWithShape="1">
          <a:blip r:embed="rId6">
            <a:alphaModFix/>
          </a:blip>
          <a:srcRect b="0" l="0" r="0" t="0"/>
          <a:stretch/>
        </p:blipFill>
        <p:spPr>
          <a:xfrm>
            <a:off x="6857925" y="1882858"/>
            <a:ext cx="438173" cy="425472"/>
          </a:xfrm>
          <a:prstGeom prst="rect">
            <a:avLst/>
          </a:prstGeom>
          <a:noFill/>
          <a:ln>
            <a:noFill/>
          </a:ln>
        </p:spPr>
      </p:pic>
      <p:sp>
        <p:nvSpPr>
          <p:cNvPr id="478" name="Google Shape;478;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sp>
        <p:nvSpPr>
          <p:cNvPr id="483" name="Google Shape;483;p16"/>
          <p:cNvSpPr txBox="1"/>
          <p:nvPr>
            <p:ph type="title"/>
          </p:nvPr>
        </p:nvSpPr>
        <p:spPr>
          <a:xfrm>
            <a:off x="311700" y="-572700"/>
            <a:ext cx="8520600" cy="572700"/>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Prioritize Modernization</a:t>
            </a:r>
            <a:endParaRPr/>
          </a:p>
        </p:txBody>
      </p:sp>
      <p:pic>
        <p:nvPicPr>
          <p:cNvPr descr="FY27 ATRW-5-FAST 26 April Header &amp; Signature" id="484" name="Google Shape;484;p16"/>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485" name="Google Shape;485;p16"/>
          <p:cNvSpPr txBox="1"/>
          <p:nvPr/>
        </p:nvSpPr>
        <p:spPr>
          <a:xfrm>
            <a:off x="428625" y="904875"/>
            <a:ext cx="8286900" cy="5715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200"/>
              <a:buFont typeface="Arial"/>
              <a:buNone/>
            </a:pPr>
            <a:r>
              <a:rPr b="1" i="0" lang="en" sz="2200" u="none" cap="none" strike="noStrike">
                <a:solidFill>
                  <a:srgbClr val="1E293B"/>
                </a:solidFill>
                <a:latin typeface="Arial"/>
                <a:ea typeface="Arial"/>
                <a:cs typeface="Arial"/>
                <a:sym typeface="Arial"/>
              </a:rPr>
              <a:t>Prioritize Modernization</a:t>
            </a:r>
            <a:endParaRPr b="1" i="0" sz="2200" u="none" cap="none" strike="noStrike">
              <a:solidFill>
                <a:srgbClr val="1E293B"/>
              </a:solidFill>
              <a:latin typeface="Arial"/>
              <a:ea typeface="Arial"/>
              <a:cs typeface="Arial"/>
              <a:sym typeface="Arial"/>
            </a:endParaRPr>
          </a:p>
        </p:txBody>
      </p:sp>
      <p:grpSp>
        <p:nvGrpSpPr>
          <p:cNvPr descr="This image displays the text message &quot;Use reconciled inventory and billing data.&quot;" id="486" name="Google Shape;486;p16"/>
          <p:cNvGrpSpPr/>
          <p:nvPr/>
        </p:nvGrpSpPr>
        <p:grpSpPr>
          <a:xfrm>
            <a:off x="428625" y="1714500"/>
            <a:ext cx="1952700" cy="2762400"/>
            <a:chOff x="0" y="0"/>
            <a:chExt cx="1952700" cy="2762400"/>
          </a:xfrm>
        </p:grpSpPr>
        <p:sp>
          <p:nvSpPr>
            <p:cNvPr id="487" name="Google Shape;487;p16"/>
            <p:cNvSpPr/>
            <p:nvPr/>
          </p:nvSpPr>
          <p:spPr>
            <a:xfrm>
              <a:off x="0" y="0"/>
              <a:ext cx="1952700" cy="2762400"/>
            </a:xfrm>
            <a:prstGeom prst="roundRect">
              <a:avLst>
                <a:gd fmla="val 2926"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8" name="Google Shape;488;p16"/>
            <p:cNvSpPr/>
            <p:nvPr/>
          </p:nvSpPr>
          <p:spPr>
            <a:xfrm>
              <a:off x="0" y="0"/>
              <a:ext cx="19527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9" name="Google Shape;489;p16"/>
            <p:cNvSpPr txBox="1"/>
            <p:nvPr/>
          </p:nvSpPr>
          <p:spPr>
            <a:xfrm>
              <a:off x="0" y="0"/>
              <a:ext cx="1952700" cy="2762400"/>
            </a:xfrm>
            <a:prstGeom prst="rect">
              <a:avLst/>
            </a:prstGeom>
            <a:solidFill>
              <a:srgbClr val="000000">
                <a:alpha val="0"/>
              </a:srgbClr>
            </a:solidFill>
            <a:ln>
              <a:noFill/>
            </a:ln>
          </p:spPr>
          <p:txBody>
            <a:bodyPr anchorCtr="0" anchor="t" bIns="190500" lIns="152400" spcFirstLastPara="1" rIns="152400" wrap="square" tIns="190500">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F76120"/>
                </a:solidFill>
                <a:latin typeface="Mate"/>
                <a:ea typeface="Mate"/>
                <a:cs typeface="Mate"/>
                <a:sym typeface="Mate"/>
              </a:endParaRPr>
            </a:p>
            <a:p>
              <a:pPr indent="0" lvl="0" marL="0" marR="0" rtl="0" algn="l">
                <a:lnSpc>
                  <a:spcPct val="100000"/>
                </a:lnSpc>
                <a:spcBef>
                  <a:spcPts val="1000"/>
                </a:spcBef>
                <a:spcAft>
                  <a:spcPts val="800"/>
                </a:spcAft>
                <a:buClr>
                  <a:srgbClr val="000000"/>
                </a:buClr>
                <a:buSzPts val="1500"/>
                <a:buFont typeface="Arial"/>
                <a:buNone/>
              </a:pPr>
              <a:r>
                <a:rPr b="1" i="0" lang="en" sz="1500" u="none" cap="none" strike="noStrike">
                  <a:solidFill>
                    <a:srgbClr val="0F172A"/>
                  </a:solidFill>
                  <a:latin typeface="Arial"/>
                  <a:ea typeface="Arial"/>
                  <a:cs typeface="Arial"/>
                  <a:sym typeface="Arial"/>
                </a:rPr>
                <a:t>Use reconciled inventory and billing data</a:t>
              </a:r>
              <a:endParaRPr b="1" i="0" sz="1500" u="none" cap="none" strike="noStrike">
                <a:solidFill>
                  <a:srgbClr val="0F172A"/>
                </a:solidFill>
                <a:latin typeface="Arial"/>
                <a:ea typeface="Arial"/>
                <a:cs typeface="Arial"/>
                <a:sym typeface="Arial"/>
              </a:endParaRPr>
            </a:p>
          </p:txBody>
        </p:sp>
      </p:grpSp>
      <p:pic>
        <p:nvPicPr>
          <p:cNvPr id="490" name="Google Shape;490;p16"/>
          <p:cNvPicPr preferRelativeResize="0"/>
          <p:nvPr/>
        </p:nvPicPr>
        <p:blipFill rotWithShape="1">
          <a:blip r:embed="rId4">
            <a:alphaModFix/>
          </a:blip>
          <a:srcRect b="0" l="0" r="0" t="0"/>
          <a:stretch/>
        </p:blipFill>
        <p:spPr>
          <a:xfrm>
            <a:off x="576225" y="1967006"/>
            <a:ext cx="482625" cy="425472"/>
          </a:xfrm>
          <a:prstGeom prst="rect">
            <a:avLst/>
          </a:prstGeom>
          <a:noFill/>
          <a:ln>
            <a:noFill/>
          </a:ln>
        </p:spPr>
      </p:pic>
      <p:grpSp>
        <p:nvGrpSpPr>
          <p:cNvPr descr="This image displays the text message &quot;Flag legacy dependencies.&quot;" id="491" name="Google Shape;491;p16"/>
          <p:cNvGrpSpPr/>
          <p:nvPr/>
        </p:nvGrpSpPr>
        <p:grpSpPr>
          <a:xfrm>
            <a:off x="2524125" y="1714500"/>
            <a:ext cx="1952700" cy="2762400"/>
            <a:chOff x="0" y="0"/>
            <a:chExt cx="1952700" cy="2762400"/>
          </a:xfrm>
        </p:grpSpPr>
        <p:sp>
          <p:nvSpPr>
            <p:cNvPr id="492" name="Google Shape;492;p16"/>
            <p:cNvSpPr/>
            <p:nvPr/>
          </p:nvSpPr>
          <p:spPr>
            <a:xfrm>
              <a:off x="0" y="0"/>
              <a:ext cx="1952700" cy="2762400"/>
            </a:xfrm>
            <a:prstGeom prst="roundRect">
              <a:avLst>
                <a:gd fmla="val 2926"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3" name="Google Shape;493;p16"/>
            <p:cNvSpPr/>
            <p:nvPr/>
          </p:nvSpPr>
          <p:spPr>
            <a:xfrm>
              <a:off x="0" y="0"/>
              <a:ext cx="19527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4" name="Google Shape;494;p16"/>
            <p:cNvSpPr txBox="1"/>
            <p:nvPr/>
          </p:nvSpPr>
          <p:spPr>
            <a:xfrm>
              <a:off x="0" y="0"/>
              <a:ext cx="1952700" cy="2762400"/>
            </a:xfrm>
            <a:prstGeom prst="rect">
              <a:avLst/>
            </a:prstGeom>
            <a:solidFill>
              <a:srgbClr val="000000">
                <a:alpha val="0"/>
              </a:srgbClr>
            </a:solidFill>
            <a:ln>
              <a:noFill/>
            </a:ln>
          </p:spPr>
          <p:txBody>
            <a:bodyPr anchorCtr="0" anchor="t" bIns="190500" lIns="152400" spcFirstLastPara="1" rIns="152400" wrap="square" tIns="190500">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F76120"/>
                </a:solidFill>
                <a:latin typeface="Mate"/>
                <a:ea typeface="Mate"/>
                <a:cs typeface="Mate"/>
                <a:sym typeface="Mate"/>
              </a:endParaRPr>
            </a:p>
            <a:p>
              <a:pPr indent="0" lvl="0" marL="0" marR="0" rtl="0" algn="l">
                <a:lnSpc>
                  <a:spcPct val="100000"/>
                </a:lnSpc>
                <a:spcBef>
                  <a:spcPts val="1000"/>
                </a:spcBef>
                <a:spcAft>
                  <a:spcPts val="800"/>
                </a:spcAft>
                <a:buClr>
                  <a:srgbClr val="000000"/>
                </a:buClr>
                <a:buSzPts val="1500"/>
                <a:buFont typeface="Arial"/>
                <a:buNone/>
              </a:pPr>
              <a:r>
                <a:rPr b="1" i="0" lang="en" sz="1500" u="none" cap="none" strike="noStrike">
                  <a:solidFill>
                    <a:srgbClr val="0F172A"/>
                  </a:solidFill>
                  <a:latin typeface="Arial"/>
                  <a:ea typeface="Arial"/>
                  <a:cs typeface="Arial"/>
                  <a:sym typeface="Arial"/>
                </a:rPr>
                <a:t>Flag legacy dependencies</a:t>
              </a:r>
              <a:endParaRPr b="1" i="0" sz="1500" u="none" cap="none" strike="noStrike">
                <a:solidFill>
                  <a:srgbClr val="0F172A"/>
                </a:solidFill>
                <a:latin typeface="Arial"/>
                <a:ea typeface="Arial"/>
                <a:cs typeface="Arial"/>
                <a:sym typeface="Arial"/>
              </a:endParaRPr>
            </a:p>
          </p:txBody>
        </p:sp>
      </p:grpSp>
      <p:pic>
        <p:nvPicPr>
          <p:cNvPr id="495" name="Google Shape;495;p16"/>
          <p:cNvPicPr preferRelativeResize="0"/>
          <p:nvPr/>
        </p:nvPicPr>
        <p:blipFill rotWithShape="1">
          <a:blip r:embed="rId5">
            <a:alphaModFix/>
          </a:blip>
          <a:srcRect b="0" l="0" r="0" t="0"/>
          <a:stretch/>
        </p:blipFill>
        <p:spPr>
          <a:xfrm>
            <a:off x="2674659" y="1975167"/>
            <a:ext cx="419122" cy="406421"/>
          </a:xfrm>
          <a:prstGeom prst="rect">
            <a:avLst/>
          </a:prstGeom>
          <a:noFill/>
          <a:ln>
            <a:noFill/>
          </a:ln>
        </p:spPr>
      </p:pic>
      <p:grpSp>
        <p:nvGrpSpPr>
          <p:cNvPr descr="This image displays the text message &quot;Prioritize services by impact, risk, lifecycle, and migration complexity.&quot;" id="496" name="Google Shape;496;p16"/>
          <p:cNvGrpSpPr/>
          <p:nvPr/>
        </p:nvGrpSpPr>
        <p:grpSpPr>
          <a:xfrm>
            <a:off x="4619625" y="1714500"/>
            <a:ext cx="1952700" cy="2762400"/>
            <a:chOff x="0" y="0"/>
            <a:chExt cx="1952700" cy="2762400"/>
          </a:xfrm>
        </p:grpSpPr>
        <p:sp>
          <p:nvSpPr>
            <p:cNvPr id="497" name="Google Shape;497;p16"/>
            <p:cNvSpPr/>
            <p:nvPr/>
          </p:nvSpPr>
          <p:spPr>
            <a:xfrm>
              <a:off x="0" y="0"/>
              <a:ext cx="1952700" cy="2762400"/>
            </a:xfrm>
            <a:prstGeom prst="roundRect">
              <a:avLst>
                <a:gd fmla="val 2926"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8" name="Google Shape;498;p16"/>
            <p:cNvSpPr/>
            <p:nvPr/>
          </p:nvSpPr>
          <p:spPr>
            <a:xfrm>
              <a:off x="0" y="0"/>
              <a:ext cx="19527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9" name="Google Shape;499;p16"/>
            <p:cNvSpPr txBox="1"/>
            <p:nvPr/>
          </p:nvSpPr>
          <p:spPr>
            <a:xfrm>
              <a:off x="0" y="0"/>
              <a:ext cx="1952700" cy="2762400"/>
            </a:xfrm>
            <a:prstGeom prst="rect">
              <a:avLst/>
            </a:prstGeom>
            <a:solidFill>
              <a:srgbClr val="000000">
                <a:alpha val="0"/>
              </a:srgbClr>
            </a:solidFill>
            <a:ln>
              <a:noFill/>
            </a:ln>
          </p:spPr>
          <p:txBody>
            <a:bodyPr anchorCtr="0" anchor="t" bIns="190500" lIns="152400" spcFirstLastPara="1" rIns="152400" wrap="square" tIns="190500">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F76120"/>
                </a:solidFill>
                <a:latin typeface="Mate"/>
                <a:ea typeface="Mate"/>
                <a:cs typeface="Mate"/>
                <a:sym typeface="Mate"/>
              </a:endParaRPr>
            </a:p>
            <a:p>
              <a:pPr indent="0" lvl="0" marL="0" marR="0" rtl="0" algn="l">
                <a:lnSpc>
                  <a:spcPct val="100000"/>
                </a:lnSpc>
                <a:spcBef>
                  <a:spcPts val="1000"/>
                </a:spcBef>
                <a:spcAft>
                  <a:spcPts val="800"/>
                </a:spcAft>
                <a:buClr>
                  <a:srgbClr val="000000"/>
                </a:buClr>
                <a:buSzPts val="1400"/>
                <a:buFont typeface="Arial"/>
                <a:buNone/>
              </a:pPr>
              <a:r>
                <a:rPr b="1" i="0" lang="en" sz="1400" u="none" cap="none" strike="noStrike">
                  <a:solidFill>
                    <a:srgbClr val="0F172A"/>
                  </a:solidFill>
                  <a:latin typeface="Arial"/>
                  <a:ea typeface="Arial"/>
                  <a:cs typeface="Arial"/>
                  <a:sym typeface="Arial"/>
                </a:rPr>
                <a:t>Prioritize services by impact, risk, lifecycle, and migration complexity</a:t>
              </a:r>
              <a:endParaRPr b="1" i="0" sz="1400" u="none" cap="none" strike="noStrike">
                <a:solidFill>
                  <a:srgbClr val="0F172A"/>
                </a:solidFill>
                <a:latin typeface="Arial"/>
                <a:ea typeface="Arial"/>
                <a:cs typeface="Arial"/>
                <a:sym typeface="Arial"/>
              </a:endParaRPr>
            </a:p>
          </p:txBody>
        </p:sp>
      </p:grpSp>
      <p:pic>
        <p:nvPicPr>
          <p:cNvPr id="500" name="Google Shape;500;p16"/>
          <p:cNvPicPr preferRelativeResize="0"/>
          <p:nvPr/>
        </p:nvPicPr>
        <p:blipFill rotWithShape="1">
          <a:blip r:embed="rId6">
            <a:alphaModFix/>
          </a:blip>
          <a:srcRect b="0" l="0" r="0" t="0"/>
          <a:stretch/>
        </p:blipFill>
        <p:spPr>
          <a:xfrm>
            <a:off x="4773926" y="1945751"/>
            <a:ext cx="457223" cy="361969"/>
          </a:xfrm>
          <a:prstGeom prst="rect">
            <a:avLst/>
          </a:prstGeom>
          <a:noFill/>
          <a:ln>
            <a:noFill/>
          </a:ln>
        </p:spPr>
      </p:pic>
      <p:grpSp>
        <p:nvGrpSpPr>
          <p:cNvPr descr="This image displays the text message &quot;Track modernization progress against target outcomes.&quot;" id="501" name="Google Shape;501;p16"/>
          <p:cNvGrpSpPr/>
          <p:nvPr/>
        </p:nvGrpSpPr>
        <p:grpSpPr>
          <a:xfrm>
            <a:off x="6715125" y="1714500"/>
            <a:ext cx="1952700" cy="2762400"/>
            <a:chOff x="0" y="0"/>
            <a:chExt cx="1952700" cy="2762400"/>
          </a:xfrm>
        </p:grpSpPr>
        <p:sp>
          <p:nvSpPr>
            <p:cNvPr id="502" name="Google Shape;502;p16"/>
            <p:cNvSpPr/>
            <p:nvPr/>
          </p:nvSpPr>
          <p:spPr>
            <a:xfrm>
              <a:off x="0" y="0"/>
              <a:ext cx="1952700" cy="2762400"/>
            </a:xfrm>
            <a:prstGeom prst="roundRect">
              <a:avLst>
                <a:gd fmla="val 2926"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3" name="Google Shape;503;p16"/>
            <p:cNvSpPr/>
            <p:nvPr/>
          </p:nvSpPr>
          <p:spPr>
            <a:xfrm>
              <a:off x="0" y="0"/>
              <a:ext cx="19527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4" name="Google Shape;504;p16"/>
            <p:cNvSpPr txBox="1"/>
            <p:nvPr/>
          </p:nvSpPr>
          <p:spPr>
            <a:xfrm>
              <a:off x="0" y="0"/>
              <a:ext cx="1952700" cy="2762400"/>
            </a:xfrm>
            <a:prstGeom prst="rect">
              <a:avLst/>
            </a:prstGeom>
            <a:solidFill>
              <a:srgbClr val="000000">
                <a:alpha val="0"/>
              </a:srgbClr>
            </a:solidFill>
            <a:ln>
              <a:noFill/>
            </a:ln>
          </p:spPr>
          <p:txBody>
            <a:bodyPr anchorCtr="0" anchor="t" bIns="190500" lIns="152400" spcFirstLastPara="1" rIns="152400" wrap="square" tIns="190500">
              <a:no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F76120"/>
                </a:solidFill>
                <a:latin typeface="Mate"/>
                <a:ea typeface="Mate"/>
                <a:cs typeface="Mate"/>
                <a:sym typeface="Mate"/>
              </a:endParaRPr>
            </a:p>
            <a:p>
              <a:pPr indent="0" lvl="0" marL="0" marR="0" rtl="0" algn="l">
                <a:lnSpc>
                  <a:spcPct val="100000"/>
                </a:lnSpc>
                <a:spcBef>
                  <a:spcPts val="1000"/>
                </a:spcBef>
                <a:spcAft>
                  <a:spcPts val="800"/>
                </a:spcAft>
                <a:buClr>
                  <a:srgbClr val="000000"/>
                </a:buClr>
                <a:buSzPts val="1500"/>
                <a:buFont typeface="Arial"/>
                <a:buNone/>
              </a:pPr>
              <a:r>
                <a:rPr b="1" i="0" lang="en" sz="1500" u="none" cap="none" strike="noStrike">
                  <a:solidFill>
                    <a:srgbClr val="0F172A"/>
                  </a:solidFill>
                  <a:latin typeface="Arial"/>
                  <a:ea typeface="Arial"/>
                  <a:cs typeface="Arial"/>
                  <a:sym typeface="Arial"/>
                </a:rPr>
                <a:t>Track modernization progress against target outcomes</a:t>
              </a:r>
              <a:endParaRPr b="1" i="0" sz="1500" u="none" cap="none" strike="noStrike">
                <a:solidFill>
                  <a:srgbClr val="0F172A"/>
                </a:solidFill>
                <a:latin typeface="Arial"/>
                <a:ea typeface="Arial"/>
                <a:cs typeface="Arial"/>
                <a:sym typeface="Arial"/>
              </a:endParaRPr>
            </a:p>
          </p:txBody>
        </p:sp>
      </p:grpSp>
      <p:pic>
        <p:nvPicPr>
          <p:cNvPr id="505" name="Google Shape;505;p16"/>
          <p:cNvPicPr preferRelativeResize="0"/>
          <p:nvPr/>
        </p:nvPicPr>
        <p:blipFill rotWithShape="1">
          <a:blip r:embed="rId7">
            <a:alphaModFix/>
          </a:blip>
          <a:srcRect b="0" l="0" r="0" t="0"/>
          <a:stretch/>
        </p:blipFill>
        <p:spPr>
          <a:xfrm>
            <a:off x="6798389" y="1945751"/>
            <a:ext cx="444523" cy="438173"/>
          </a:xfrm>
          <a:prstGeom prst="rect">
            <a:avLst/>
          </a:prstGeom>
          <a:noFill/>
          <a:ln>
            <a:noFill/>
          </a:ln>
        </p:spPr>
      </p:pic>
      <p:sp>
        <p:nvSpPr>
          <p:cNvPr id="506" name="Google Shape;506;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pic>
        <p:nvPicPr>
          <p:cNvPr descr="FY27 ATRW-5-FAST 26 April Header &amp; Signature " id="511" name="Google Shape;511;p17"/>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512" name="Google Shape;512;p17"/>
          <p:cNvSpPr txBox="1"/>
          <p:nvPr>
            <p:ph type="title"/>
          </p:nvPr>
        </p:nvSpPr>
        <p:spPr>
          <a:xfrm>
            <a:off x="428625" y="904875"/>
            <a:ext cx="8286900" cy="5715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lnSpc>
                <a:spcPct val="100000"/>
              </a:lnSpc>
              <a:spcBef>
                <a:spcPts val="0"/>
              </a:spcBef>
              <a:spcAft>
                <a:spcPts val="0"/>
              </a:spcAft>
              <a:buSzPts val="2800"/>
              <a:buNone/>
            </a:pPr>
            <a:r>
              <a:rPr b="1" i="0" lang="en" sz="2200">
                <a:solidFill>
                  <a:srgbClr val="1E293B"/>
                </a:solidFill>
                <a:latin typeface="Arial"/>
                <a:ea typeface="Arial"/>
                <a:cs typeface="Arial"/>
                <a:sym typeface="Arial"/>
              </a:rPr>
              <a:t>How GSA Teams Can Help</a:t>
            </a:r>
            <a:endParaRPr b="1" i="0" sz="2200">
              <a:solidFill>
                <a:srgbClr val="1E293B"/>
              </a:solidFill>
              <a:latin typeface="Arial"/>
              <a:ea typeface="Arial"/>
              <a:cs typeface="Arial"/>
              <a:sym typeface="Arial"/>
            </a:endParaRPr>
          </a:p>
        </p:txBody>
      </p:sp>
      <p:grpSp>
        <p:nvGrpSpPr>
          <p:cNvPr descr="This image displays the text message &quot;Engage GSA early and often.&quot;" id="513" name="Google Shape;513;p17"/>
          <p:cNvGrpSpPr/>
          <p:nvPr/>
        </p:nvGrpSpPr>
        <p:grpSpPr>
          <a:xfrm>
            <a:off x="428625" y="1714500"/>
            <a:ext cx="1952700" cy="2762400"/>
            <a:chOff x="0" y="0"/>
            <a:chExt cx="1952700" cy="2762400"/>
          </a:xfrm>
        </p:grpSpPr>
        <p:sp>
          <p:nvSpPr>
            <p:cNvPr id="514" name="Google Shape;514;p17"/>
            <p:cNvSpPr/>
            <p:nvPr/>
          </p:nvSpPr>
          <p:spPr>
            <a:xfrm>
              <a:off x="0" y="0"/>
              <a:ext cx="1952700" cy="2762400"/>
            </a:xfrm>
            <a:prstGeom prst="roundRect">
              <a:avLst>
                <a:gd fmla="val 2921"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5" name="Google Shape;515;p17"/>
            <p:cNvSpPr/>
            <p:nvPr/>
          </p:nvSpPr>
          <p:spPr>
            <a:xfrm>
              <a:off x="0" y="0"/>
              <a:ext cx="19527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6" name="Google Shape;516;p17"/>
            <p:cNvSpPr txBox="1"/>
            <p:nvPr/>
          </p:nvSpPr>
          <p:spPr>
            <a:xfrm>
              <a:off x="0" y="0"/>
              <a:ext cx="1952700" cy="2762400"/>
            </a:xfrm>
            <a:prstGeom prst="rect">
              <a:avLst/>
            </a:prstGeom>
            <a:solidFill>
              <a:srgbClr val="000000">
                <a:alpha val="0"/>
              </a:srgbClr>
            </a:solidFill>
            <a:ln>
              <a:noFill/>
            </a:ln>
          </p:spPr>
          <p:txBody>
            <a:bodyPr anchorCtr="0" anchor="t" bIns="190500" lIns="152400" spcFirstLastPara="1" rIns="152400" wrap="square" tIns="190500">
              <a:noAutofit/>
            </a:bodyPr>
            <a:lstStyle/>
            <a:p>
              <a:pPr indent="0" lvl="0" marL="0" marR="0" rtl="0" algn="l">
                <a:lnSpc>
                  <a:spcPct val="100000"/>
                </a:lnSpc>
                <a:spcBef>
                  <a:spcPts val="1000"/>
                </a:spcBef>
                <a:spcAft>
                  <a:spcPts val="0"/>
                </a:spcAft>
                <a:buClr>
                  <a:srgbClr val="000000"/>
                </a:buClr>
                <a:buSzPts val="1400"/>
                <a:buFont typeface="Arial"/>
                <a:buNone/>
              </a:pPr>
              <a:r>
                <a:t/>
              </a:r>
              <a:endParaRPr b="1" i="0" sz="1400" u="none" cap="none" strike="noStrike">
                <a:solidFill>
                  <a:srgbClr val="0F172A"/>
                </a:solidFill>
                <a:latin typeface="Arial"/>
                <a:ea typeface="Arial"/>
                <a:cs typeface="Arial"/>
                <a:sym typeface="Arial"/>
              </a:endParaRPr>
            </a:p>
            <a:p>
              <a:pPr indent="0" lvl="0" marL="0" marR="0" rtl="0" algn="l">
                <a:lnSpc>
                  <a:spcPct val="100000"/>
                </a:lnSpc>
                <a:spcBef>
                  <a:spcPts val="1800"/>
                </a:spcBef>
                <a:spcAft>
                  <a:spcPts val="800"/>
                </a:spcAft>
                <a:buClr>
                  <a:srgbClr val="000000"/>
                </a:buClr>
                <a:buSzPts val="1400"/>
                <a:buFont typeface="Arial"/>
                <a:buNone/>
              </a:pPr>
              <a:r>
                <a:rPr b="1" i="0" lang="en" sz="1400" u="none" cap="none" strike="noStrike">
                  <a:solidFill>
                    <a:srgbClr val="0F172A"/>
                  </a:solidFill>
                  <a:latin typeface="Arial"/>
                  <a:ea typeface="Arial"/>
                  <a:cs typeface="Arial"/>
                  <a:sym typeface="Arial"/>
                </a:rPr>
                <a:t>Engage GSA early and often</a:t>
              </a:r>
              <a:endParaRPr b="0" i="0" sz="1400" u="none" cap="none" strike="noStrike">
                <a:solidFill>
                  <a:srgbClr val="F76120"/>
                </a:solidFill>
                <a:latin typeface="Mate"/>
                <a:ea typeface="Mate"/>
                <a:cs typeface="Mate"/>
                <a:sym typeface="Mate"/>
              </a:endParaRPr>
            </a:p>
          </p:txBody>
        </p:sp>
      </p:grpSp>
      <p:pic>
        <p:nvPicPr>
          <p:cNvPr id="517" name="Google Shape;517;p17"/>
          <p:cNvPicPr preferRelativeResize="0"/>
          <p:nvPr/>
        </p:nvPicPr>
        <p:blipFill rotWithShape="1">
          <a:blip r:embed="rId4">
            <a:alphaModFix/>
          </a:blip>
          <a:srcRect b="0" l="0" r="0" t="0"/>
          <a:stretch/>
        </p:blipFill>
        <p:spPr>
          <a:xfrm>
            <a:off x="619113" y="1809719"/>
            <a:ext cx="438173" cy="406421"/>
          </a:xfrm>
          <a:prstGeom prst="rect">
            <a:avLst/>
          </a:prstGeom>
          <a:noFill/>
          <a:ln>
            <a:noFill/>
          </a:ln>
        </p:spPr>
      </p:pic>
      <p:grpSp>
        <p:nvGrpSpPr>
          <p:cNvPr descr="This image displays the text message &quot;Use GSA ETS Solutions Broker engagement.&quot;" id="518" name="Google Shape;518;p17"/>
          <p:cNvGrpSpPr/>
          <p:nvPr/>
        </p:nvGrpSpPr>
        <p:grpSpPr>
          <a:xfrm>
            <a:off x="2524125" y="1714500"/>
            <a:ext cx="1952700" cy="2762400"/>
            <a:chOff x="0" y="0"/>
            <a:chExt cx="1952700" cy="2762400"/>
          </a:xfrm>
        </p:grpSpPr>
        <p:sp>
          <p:nvSpPr>
            <p:cNvPr id="519" name="Google Shape;519;p17"/>
            <p:cNvSpPr/>
            <p:nvPr/>
          </p:nvSpPr>
          <p:spPr>
            <a:xfrm>
              <a:off x="0" y="0"/>
              <a:ext cx="1952700" cy="2762400"/>
            </a:xfrm>
            <a:prstGeom prst="roundRect">
              <a:avLst>
                <a:gd fmla="val 2921"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0" name="Google Shape;520;p17"/>
            <p:cNvSpPr/>
            <p:nvPr/>
          </p:nvSpPr>
          <p:spPr>
            <a:xfrm>
              <a:off x="0" y="0"/>
              <a:ext cx="19527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1" name="Google Shape;521;p17"/>
            <p:cNvSpPr txBox="1"/>
            <p:nvPr/>
          </p:nvSpPr>
          <p:spPr>
            <a:xfrm>
              <a:off x="0" y="0"/>
              <a:ext cx="1952700" cy="2762400"/>
            </a:xfrm>
            <a:prstGeom prst="rect">
              <a:avLst/>
            </a:prstGeom>
            <a:solidFill>
              <a:srgbClr val="000000">
                <a:alpha val="0"/>
              </a:srgbClr>
            </a:solidFill>
            <a:ln>
              <a:noFill/>
            </a:ln>
          </p:spPr>
          <p:txBody>
            <a:bodyPr anchorCtr="0" anchor="t" bIns="190500" lIns="152400" spcFirstLastPara="1" rIns="152400" wrap="square" tIns="190500">
              <a:noAutofit/>
            </a:bodyPr>
            <a:lstStyle/>
            <a:p>
              <a:pPr indent="0" lvl="0" marL="0" marR="0" rtl="0" algn="l">
                <a:lnSpc>
                  <a:spcPct val="100000"/>
                </a:lnSpc>
                <a:spcBef>
                  <a:spcPts val="1000"/>
                </a:spcBef>
                <a:spcAft>
                  <a:spcPts val="0"/>
                </a:spcAft>
                <a:buClr>
                  <a:srgbClr val="000000"/>
                </a:buClr>
                <a:buSzPts val="1400"/>
                <a:buFont typeface="Arial"/>
                <a:buNone/>
              </a:pPr>
              <a:r>
                <a:t/>
              </a:r>
              <a:endParaRPr b="1" i="0" sz="1400" u="none" cap="none" strike="noStrike">
                <a:solidFill>
                  <a:srgbClr val="0F172A"/>
                </a:solidFill>
                <a:latin typeface="Arial"/>
                <a:ea typeface="Arial"/>
                <a:cs typeface="Arial"/>
                <a:sym typeface="Arial"/>
              </a:endParaRPr>
            </a:p>
            <a:p>
              <a:pPr indent="0" lvl="0" marL="0" marR="0" rtl="0" algn="l">
                <a:lnSpc>
                  <a:spcPct val="100000"/>
                </a:lnSpc>
                <a:spcBef>
                  <a:spcPts val="1800"/>
                </a:spcBef>
                <a:spcAft>
                  <a:spcPts val="800"/>
                </a:spcAft>
                <a:buClr>
                  <a:srgbClr val="000000"/>
                </a:buClr>
                <a:buSzPts val="1400"/>
                <a:buFont typeface="Arial"/>
                <a:buNone/>
              </a:pPr>
              <a:r>
                <a:rPr b="1" i="0" lang="en" sz="1400" u="none" cap="none" strike="noStrike">
                  <a:solidFill>
                    <a:srgbClr val="0F172A"/>
                  </a:solidFill>
                  <a:latin typeface="Arial"/>
                  <a:ea typeface="Arial"/>
                  <a:cs typeface="Arial"/>
                  <a:sym typeface="Arial"/>
                </a:rPr>
                <a:t>Use GSA ETS Solutions Broker engagement</a:t>
              </a:r>
              <a:endParaRPr b="0" i="0" sz="1400" u="none" cap="none" strike="noStrike">
                <a:solidFill>
                  <a:srgbClr val="F76120"/>
                </a:solidFill>
                <a:latin typeface="Mate"/>
                <a:ea typeface="Mate"/>
                <a:cs typeface="Mate"/>
                <a:sym typeface="Mate"/>
              </a:endParaRPr>
            </a:p>
          </p:txBody>
        </p:sp>
      </p:grpSp>
      <p:pic>
        <p:nvPicPr>
          <p:cNvPr id="522" name="Google Shape;522;p17"/>
          <p:cNvPicPr preferRelativeResize="0"/>
          <p:nvPr/>
        </p:nvPicPr>
        <p:blipFill rotWithShape="1">
          <a:blip r:embed="rId5">
            <a:alphaModFix/>
          </a:blip>
          <a:srcRect b="0" l="0" r="0" t="0"/>
          <a:stretch/>
        </p:blipFill>
        <p:spPr>
          <a:xfrm>
            <a:off x="2659373" y="1809719"/>
            <a:ext cx="577880" cy="533427"/>
          </a:xfrm>
          <a:prstGeom prst="rect">
            <a:avLst/>
          </a:prstGeom>
          <a:noFill/>
          <a:ln>
            <a:noFill/>
          </a:ln>
        </p:spPr>
      </p:pic>
      <p:grpSp>
        <p:nvGrpSpPr>
          <p:cNvPr descr="This image displays the text message &quot;Engage GSA ETS Solutions Development and Stakeholder Engagement in planning and agency–industry coordination.&quot;" id="523" name="Google Shape;523;p17"/>
          <p:cNvGrpSpPr/>
          <p:nvPr/>
        </p:nvGrpSpPr>
        <p:grpSpPr>
          <a:xfrm>
            <a:off x="4619625" y="1714500"/>
            <a:ext cx="1952700" cy="2762400"/>
            <a:chOff x="0" y="0"/>
            <a:chExt cx="1952700" cy="2762400"/>
          </a:xfrm>
        </p:grpSpPr>
        <p:sp>
          <p:nvSpPr>
            <p:cNvPr id="524" name="Google Shape;524;p17"/>
            <p:cNvSpPr/>
            <p:nvPr/>
          </p:nvSpPr>
          <p:spPr>
            <a:xfrm>
              <a:off x="0" y="0"/>
              <a:ext cx="1952700" cy="2762400"/>
            </a:xfrm>
            <a:prstGeom prst="roundRect">
              <a:avLst>
                <a:gd fmla="val 2921"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5" name="Google Shape;525;p17"/>
            <p:cNvSpPr/>
            <p:nvPr/>
          </p:nvSpPr>
          <p:spPr>
            <a:xfrm>
              <a:off x="0" y="0"/>
              <a:ext cx="19527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6" name="Google Shape;526;p17"/>
            <p:cNvSpPr txBox="1"/>
            <p:nvPr/>
          </p:nvSpPr>
          <p:spPr>
            <a:xfrm>
              <a:off x="0" y="0"/>
              <a:ext cx="1952700" cy="2762400"/>
            </a:xfrm>
            <a:prstGeom prst="rect">
              <a:avLst/>
            </a:prstGeom>
            <a:solidFill>
              <a:srgbClr val="000000">
                <a:alpha val="0"/>
              </a:srgbClr>
            </a:solidFill>
            <a:ln>
              <a:noFill/>
            </a:ln>
          </p:spPr>
          <p:txBody>
            <a:bodyPr anchorCtr="0" anchor="t" bIns="190500" lIns="152400" spcFirstLastPara="1" rIns="152400" wrap="square" tIns="190500">
              <a:noAutofit/>
            </a:bodyPr>
            <a:lstStyle/>
            <a:p>
              <a:pPr indent="0" lvl="0" marL="0" marR="0" rtl="0" algn="l">
                <a:lnSpc>
                  <a:spcPct val="100000"/>
                </a:lnSpc>
                <a:spcBef>
                  <a:spcPts val="1000"/>
                </a:spcBef>
                <a:spcAft>
                  <a:spcPts val="0"/>
                </a:spcAft>
                <a:buClr>
                  <a:srgbClr val="000000"/>
                </a:buClr>
                <a:buSzPts val="1300"/>
                <a:buFont typeface="Arial"/>
                <a:buNone/>
              </a:pPr>
              <a:r>
                <a:t/>
              </a:r>
              <a:endParaRPr b="1" i="0" sz="1300" u="none" cap="none" strike="noStrike">
                <a:solidFill>
                  <a:srgbClr val="0F172A"/>
                </a:solidFill>
                <a:latin typeface="Arial"/>
                <a:ea typeface="Arial"/>
                <a:cs typeface="Arial"/>
                <a:sym typeface="Arial"/>
              </a:endParaRPr>
            </a:p>
            <a:p>
              <a:pPr indent="0" lvl="0" marL="0" marR="0" rtl="0" algn="l">
                <a:lnSpc>
                  <a:spcPct val="100000"/>
                </a:lnSpc>
                <a:spcBef>
                  <a:spcPts val="1800"/>
                </a:spcBef>
                <a:spcAft>
                  <a:spcPts val="800"/>
                </a:spcAft>
                <a:buClr>
                  <a:srgbClr val="000000"/>
                </a:buClr>
                <a:buSzPts val="1300"/>
                <a:buFont typeface="Arial"/>
                <a:buNone/>
              </a:pPr>
              <a:r>
                <a:rPr b="1" i="0" lang="en" sz="1300" u="none" cap="none" strike="noStrike">
                  <a:solidFill>
                    <a:srgbClr val="0F172A"/>
                  </a:solidFill>
                  <a:latin typeface="Arial"/>
                  <a:ea typeface="Arial"/>
                  <a:cs typeface="Arial"/>
                  <a:sym typeface="Arial"/>
                </a:rPr>
                <a:t>Engage GSA ETS Solutions Development and Stakeholder Engagement in planning and agency–industry coordination</a:t>
              </a:r>
              <a:endParaRPr b="0" i="0" sz="1300" u="none" cap="none" strike="noStrike">
                <a:solidFill>
                  <a:srgbClr val="F76120"/>
                </a:solidFill>
                <a:latin typeface="Mate"/>
                <a:ea typeface="Mate"/>
                <a:cs typeface="Mate"/>
                <a:sym typeface="Mate"/>
              </a:endParaRPr>
            </a:p>
          </p:txBody>
        </p:sp>
      </p:grpSp>
      <p:pic>
        <p:nvPicPr>
          <p:cNvPr id="527" name="Google Shape;527;p17"/>
          <p:cNvPicPr preferRelativeResize="0"/>
          <p:nvPr/>
        </p:nvPicPr>
        <p:blipFill rotWithShape="1">
          <a:blip r:embed="rId6">
            <a:alphaModFix/>
          </a:blip>
          <a:srcRect b="0" l="0" r="0" t="0"/>
          <a:stretch/>
        </p:blipFill>
        <p:spPr>
          <a:xfrm>
            <a:off x="4761429" y="1866872"/>
            <a:ext cx="457223" cy="349268"/>
          </a:xfrm>
          <a:prstGeom prst="rect">
            <a:avLst/>
          </a:prstGeom>
          <a:noFill/>
          <a:ln>
            <a:noFill/>
          </a:ln>
        </p:spPr>
      </p:pic>
      <p:grpSp>
        <p:nvGrpSpPr>
          <p:cNvPr descr="This image displays the text message&quot;Use GSA self-service tools.&quot;" id="528" name="Google Shape;528;p17"/>
          <p:cNvGrpSpPr/>
          <p:nvPr/>
        </p:nvGrpSpPr>
        <p:grpSpPr>
          <a:xfrm>
            <a:off x="6715125" y="1714500"/>
            <a:ext cx="2197569" cy="2762400"/>
            <a:chOff x="0" y="0"/>
            <a:chExt cx="1952700" cy="2762400"/>
          </a:xfrm>
        </p:grpSpPr>
        <p:sp>
          <p:nvSpPr>
            <p:cNvPr id="529" name="Google Shape;529;p17"/>
            <p:cNvSpPr/>
            <p:nvPr/>
          </p:nvSpPr>
          <p:spPr>
            <a:xfrm>
              <a:off x="0" y="0"/>
              <a:ext cx="1952700" cy="2762400"/>
            </a:xfrm>
            <a:prstGeom prst="roundRect">
              <a:avLst>
                <a:gd fmla="val 2921"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0" name="Google Shape;530;p17"/>
            <p:cNvSpPr/>
            <p:nvPr/>
          </p:nvSpPr>
          <p:spPr>
            <a:xfrm>
              <a:off x="0" y="0"/>
              <a:ext cx="19527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1" name="Google Shape;531;p17"/>
            <p:cNvSpPr txBox="1"/>
            <p:nvPr/>
          </p:nvSpPr>
          <p:spPr>
            <a:xfrm>
              <a:off x="0" y="0"/>
              <a:ext cx="1952700" cy="2762400"/>
            </a:xfrm>
            <a:prstGeom prst="rect">
              <a:avLst/>
            </a:prstGeom>
            <a:solidFill>
              <a:srgbClr val="000000">
                <a:alpha val="0"/>
              </a:srgbClr>
            </a:solidFill>
            <a:ln>
              <a:noFill/>
            </a:ln>
          </p:spPr>
          <p:txBody>
            <a:bodyPr anchorCtr="0" anchor="t" bIns="190500" lIns="152400" spcFirstLastPara="1" rIns="152400" wrap="square" tIns="190500">
              <a:noAutofit/>
            </a:bodyPr>
            <a:lstStyle/>
            <a:p>
              <a:pPr indent="0" lvl="0" marL="0" marR="0" rtl="0" algn="l">
                <a:lnSpc>
                  <a:spcPct val="100000"/>
                </a:lnSpc>
                <a:spcBef>
                  <a:spcPts val="1000"/>
                </a:spcBef>
                <a:spcAft>
                  <a:spcPts val="0"/>
                </a:spcAft>
                <a:buClr>
                  <a:srgbClr val="000000"/>
                </a:buClr>
                <a:buSzPts val="1400"/>
                <a:buFont typeface="Arial"/>
                <a:buNone/>
              </a:pPr>
              <a:r>
                <a:t/>
              </a:r>
              <a:endParaRPr b="1" i="0" sz="1400" u="none" cap="none" strike="noStrike">
                <a:solidFill>
                  <a:srgbClr val="0F172A"/>
                </a:solidFill>
                <a:latin typeface="Arial"/>
                <a:ea typeface="Arial"/>
                <a:cs typeface="Arial"/>
                <a:sym typeface="Arial"/>
              </a:endParaRPr>
            </a:p>
            <a:p>
              <a:pPr indent="0" lvl="0" marL="0" marR="0" rtl="0" algn="l">
                <a:lnSpc>
                  <a:spcPct val="100000"/>
                </a:lnSpc>
                <a:spcBef>
                  <a:spcPts val="1000"/>
                </a:spcBef>
                <a:spcAft>
                  <a:spcPts val="0"/>
                </a:spcAft>
                <a:buClr>
                  <a:srgbClr val="000000"/>
                </a:buClr>
                <a:buSzPts val="1400"/>
                <a:buFont typeface="Arial"/>
                <a:buNone/>
              </a:pPr>
              <a:r>
                <a:rPr b="1" i="0" lang="en" sz="1400" u="none" cap="none" strike="noStrike">
                  <a:solidFill>
                    <a:srgbClr val="0F172A"/>
                  </a:solidFill>
                  <a:latin typeface="Arial"/>
                  <a:ea typeface="Arial"/>
                  <a:cs typeface="Arial"/>
                  <a:sym typeface="Arial"/>
                </a:rPr>
                <a:t>Use GSA self-service tools</a:t>
              </a:r>
              <a:endParaRPr b="1" i="0" sz="1400" u="none" cap="none" strike="noStrike">
                <a:solidFill>
                  <a:srgbClr val="0F172A"/>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900"/>
                <a:buFont typeface="Arial"/>
                <a:buNone/>
              </a:pPr>
              <a:r>
                <a:rPr b="0" i="0" lang="en" sz="900" u="none" cap="none" strike="noStrike">
                  <a:solidFill>
                    <a:srgbClr val="475569"/>
                  </a:solidFill>
                  <a:latin typeface="Arial"/>
                  <a:ea typeface="Arial"/>
                  <a:cs typeface="Arial"/>
                  <a:sym typeface="Arial"/>
                </a:rPr>
                <a:t>→ MRAS </a:t>
              </a:r>
              <a:endParaRPr b="0" i="0" sz="900" u="none" cap="none" strike="noStrike">
                <a:solidFill>
                  <a:srgbClr val="475569"/>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900"/>
                <a:buFont typeface="Arial"/>
                <a:buNone/>
              </a:pPr>
              <a:r>
                <a:rPr b="0" i="0" lang="en" sz="900" u="none" cap="none" strike="noStrike">
                  <a:solidFill>
                    <a:srgbClr val="475569"/>
                  </a:solidFill>
                  <a:latin typeface="Arial"/>
                  <a:ea typeface="Arial"/>
                  <a:cs typeface="Arial"/>
                  <a:sym typeface="Arial"/>
                </a:rPr>
                <a:t>→ Agency Pricer </a:t>
              </a:r>
              <a:endParaRPr b="0" i="0" sz="900" u="none" cap="none" strike="noStrike">
                <a:solidFill>
                  <a:srgbClr val="475569"/>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900"/>
                <a:buFont typeface="Arial"/>
                <a:buNone/>
              </a:pPr>
              <a:r>
                <a:rPr b="0" i="0" lang="en" sz="900" u="none" cap="none" strike="noStrike">
                  <a:solidFill>
                    <a:srgbClr val="475569"/>
                  </a:solidFill>
                  <a:latin typeface="Arial"/>
                  <a:ea typeface="Arial"/>
                  <a:cs typeface="Arial"/>
                  <a:sym typeface="Arial"/>
                </a:rPr>
                <a:t>→ Solicitation Assistance Tool    (SAT) and Solutions Development SME</a:t>
              </a:r>
              <a:endParaRPr b="0" i="0" sz="900" u="none" cap="none" strike="noStrike">
                <a:solidFill>
                  <a:srgbClr val="475569"/>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900"/>
                <a:buFont typeface="Arial"/>
                <a:buNone/>
              </a:pPr>
              <a:r>
                <a:rPr b="0" i="0" lang="en" sz="900" u="none" cap="none" strike="noStrike">
                  <a:solidFill>
                    <a:srgbClr val="475569"/>
                  </a:solidFill>
                  <a:latin typeface="Arial"/>
                  <a:ea typeface="Arial"/>
                  <a:cs typeface="Arial"/>
                  <a:sym typeface="Arial"/>
                </a:rPr>
                <a:t>→ Scope Review via Agency Pricer</a:t>
              </a:r>
              <a:endParaRPr b="0" i="0" sz="900" u="none" cap="none" strike="noStrike">
                <a:solidFill>
                  <a:srgbClr val="475569"/>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900"/>
                <a:buFont typeface="Arial"/>
                <a:buNone/>
              </a:pPr>
              <a:r>
                <a:rPr b="0" i="0" lang="en" sz="900" u="none" cap="none" strike="noStrike">
                  <a:solidFill>
                    <a:srgbClr val="475569"/>
                  </a:solidFill>
                  <a:latin typeface="Arial"/>
                  <a:ea typeface="Arial"/>
                  <a:cs typeface="Arial"/>
                  <a:sym typeface="Arial"/>
                </a:rPr>
                <a:t>→ Conexus  </a:t>
              </a:r>
              <a:endParaRPr b="0" i="0" sz="900" u="none" cap="none" strike="noStrike">
                <a:solidFill>
                  <a:srgbClr val="475569"/>
                </a:solidFill>
                <a:latin typeface="Arial"/>
                <a:ea typeface="Arial"/>
                <a:cs typeface="Arial"/>
                <a:sym typeface="Arial"/>
              </a:endParaRPr>
            </a:p>
            <a:p>
              <a:pPr indent="0" lvl="0" marL="0" marR="0" rtl="0" algn="l">
                <a:lnSpc>
                  <a:spcPct val="100000"/>
                </a:lnSpc>
                <a:spcBef>
                  <a:spcPts val="1000"/>
                </a:spcBef>
                <a:spcAft>
                  <a:spcPts val="0"/>
                </a:spcAft>
                <a:buClr>
                  <a:srgbClr val="000000"/>
                </a:buClr>
                <a:buSzPts val="1400"/>
                <a:buFont typeface="Arial"/>
                <a:buNone/>
              </a:pPr>
              <a:r>
                <a:t/>
              </a:r>
              <a:endParaRPr b="1" i="0" sz="1400" u="none" cap="none" strike="noStrike">
                <a:solidFill>
                  <a:srgbClr val="0F172A"/>
                </a:solidFill>
                <a:latin typeface="Arial"/>
                <a:ea typeface="Arial"/>
                <a:cs typeface="Arial"/>
                <a:sym typeface="Arial"/>
              </a:endParaRPr>
            </a:p>
            <a:p>
              <a:pPr indent="0" lvl="0" marL="0" marR="0" rtl="0" algn="l">
                <a:lnSpc>
                  <a:spcPct val="100000"/>
                </a:lnSpc>
                <a:spcBef>
                  <a:spcPts val="1000"/>
                </a:spcBef>
                <a:spcAft>
                  <a:spcPts val="0"/>
                </a:spcAft>
                <a:buClr>
                  <a:srgbClr val="000000"/>
                </a:buClr>
                <a:buSzPts val="1400"/>
                <a:buFont typeface="Arial"/>
                <a:buNone/>
              </a:pPr>
              <a:r>
                <a:t/>
              </a:r>
              <a:endParaRPr b="1" i="0" sz="1400" u="none" cap="none" strike="noStrike">
                <a:solidFill>
                  <a:srgbClr val="0F172A"/>
                </a:solidFill>
                <a:latin typeface="Arial"/>
                <a:ea typeface="Arial"/>
                <a:cs typeface="Arial"/>
                <a:sym typeface="Arial"/>
              </a:endParaRPr>
            </a:p>
            <a:p>
              <a:pPr indent="0" lvl="0" marL="0" marR="0" rtl="0" algn="l">
                <a:lnSpc>
                  <a:spcPct val="100000"/>
                </a:lnSpc>
                <a:spcBef>
                  <a:spcPts val="1000"/>
                </a:spcBef>
                <a:spcAft>
                  <a:spcPts val="800"/>
                </a:spcAft>
                <a:buClr>
                  <a:srgbClr val="000000"/>
                </a:buClr>
                <a:buSzPts val="1400"/>
                <a:buFont typeface="Arial"/>
                <a:buNone/>
              </a:pPr>
              <a:r>
                <a:t/>
              </a:r>
              <a:endParaRPr b="1" i="0" sz="1400" u="none" cap="none" strike="noStrike">
                <a:solidFill>
                  <a:srgbClr val="0F172A"/>
                </a:solidFill>
                <a:latin typeface="Arial"/>
                <a:ea typeface="Arial"/>
                <a:cs typeface="Arial"/>
                <a:sym typeface="Arial"/>
              </a:endParaRPr>
            </a:p>
          </p:txBody>
        </p:sp>
      </p:grpSp>
      <p:pic>
        <p:nvPicPr>
          <p:cNvPr id="532" name="Google Shape;532;p17"/>
          <p:cNvPicPr preferRelativeResize="0"/>
          <p:nvPr/>
        </p:nvPicPr>
        <p:blipFill rotWithShape="1">
          <a:blip r:embed="rId7">
            <a:alphaModFix/>
          </a:blip>
          <a:srcRect b="0" l="0" r="0" t="0"/>
          <a:stretch/>
        </p:blipFill>
        <p:spPr>
          <a:xfrm>
            <a:off x="6850284" y="1790668"/>
            <a:ext cx="558829" cy="501676"/>
          </a:xfrm>
          <a:prstGeom prst="rect">
            <a:avLst/>
          </a:prstGeom>
          <a:noFill/>
          <a:ln>
            <a:noFill/>
          </a:ln>
        </p:spPr>
      </p:pic>
      <p:sp>
        <p:nvSpPr>
          <p:cNvPr id="533" name="Google Shape;533;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pic>
        <p:nvPicPr>
          <p:cNvPr descr="FY27 ATRW-5-FAST 26 April Header &amp; Signature " id="538" name="Google Shape;538;p18"/>
          <p:cNvPicPr preferRelativeResize="0"/>
          <p:nvPr/>
        </p:nvPicPr>
        <p:blipFill rotWithShape="1">
          <a:blip r:embed="rId3">
            <a:alphaModFix/>
          </a:blip>
          <a:srcRect b="0" l="0" r="0" t="0"/>
          <a:stretch/>
        </p:blipFill>
        <p:spPr>
          <a:xfrm>
            <a:off x="0" y="-44318"/>
            <a:ext cx="9144000" cy="5143500"/>
          </a:xfrm>
          <a:prstGeom prst="rect">
            <a:avLst/>
          </a:prstGeom>
          <a:noFill/>
          <a:ln>
            <a:noFill/>
          </a:ln>
        </p:spPr>
      </p:pic>
      <p:sp>
        <p:nvSpPr>
          <p:cNvPr id="539" name="Google Shape;539;p18"/>
          <p:cNvSpPr txBox="1"/>
          <p:nvPr>
            <p:ph type="title"/>
          </p:nvPr>
        </p:nvSpPr>
        <p:spPr>
          <a:xfrm>
            <a:off x="428625" y="904875"/>
            <a:ext cx="8286900" cy="5715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lnSpc>
                <a:spcPct val="100000"/>
              </a:lnSpc>
              <a:spcBef>
                <a:spcPts val="0"/>
              </a:spcBef>
              <a:spcAft>
                <a:spcPts val="0"/>
              </a:spcAft>
              <a:buSzPts val="2800"/>
              <a:buNone/>
            </a:pPr>
            <a:r>
              <a:rPr b="1" i="0" lang="en" sz="2200">
                <a:solidFill>
                  <a:srgbClr val="1E293B"/>
                </a:solidFill>
                <a:latin typeface="Arial"/>
                <a:ea typeface="Arial"/>
                <a:cs typeface="Arial"/>
                <a:sym typeface="Arial"/>
              </a:rPr>
              <a:t>Agency Readiness Checklist</a:t>
            </a:r>
            <a:endParaRPr b="1" i="0" sz="2200">
              <a:solidFill>
                <a:srgbClr val="1E293B"/>
              </a:solidFill>
              <a:latin typeface="Arial"/>
              <a:ea typeface="Arial"/>
              <a:cs typeface="Arial"/>
              <a:sym typeface="Arial"/>
            </a:endParaRPr>
          </a:p>
        </p:txBody>
      </p:sp>
      <p:grpSp>
        <p:nvGrpSpPr>
          <p:cNvPr descr="This image displays the text message &quot; Assign the right resources&quot;." id="540" name="Google Shape;540;p18"/>
          <p:cNvGrpSpPr/>
          <p:nvPr/>
        </p:nvGrpSpPr>
        <p:grpSpPr>
          <a:xfrm>
            <a:off x="428625" y="1714500"/>
            <a:ext cx="1238400" cy="2667000"/>
            <a:chOff x="0" y="0"/>
            <a:chExt cx="1238400" cy="2667000"/>
          </a:xfrm>
        </p:grpSpPr>
        <p:sp>
          <p:nvSpPr>
            <p:cNvPr id="541" name="Google Shape;541;p18"/>
            <p:cNvSpPr/>
            <p:nvPr/>
          </p:nvSpPr>
          <p:spPr>
            <a:xfrm>
              <a:off x="0" y="0"/>
              <a:ext cx="1238400" cy="2667000"/>
            </a:xfrm>
            <a:prstGeom prst="roundRect">
              <a:avLst>
                <a:gd fmla="val 4615"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2" name="Google Shape;542;p18"/>
            <p:cNvSpPr/>
            <p:nvPr/>
          </p:nvSpPr>
          <p:spPr>
            <a:xfrm>
              <a:off x="0" y="0"/>
              <a:ext cx="12384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3" name="Google Shape;543;p18"/>
            <p:cNvSpPr txBox="1"/>
            <p:nvPr/>
          </p:nvSpPr>
          <p:spPr>
            <a:xfrm>
              <a:off x="0" y="0"/>
              <a:ext cx="1238400" cy="2667000"/>
            </a:xfrm>
            <a:prstGeom prst="rect">
              <a:avLst/>
            </a:prstGeom>
            <a:solidFill>
              <a:srgbClr val="000000">
                <a:alpha val="0"/>
              </a:srgbClr>
            </a:solidFill>
            <a:ln>
              <a:noFill/>
            </a:ln>
          </p:spPr>
          <p:txBody>
            <a:bodyPr anchorCtr="0" anchor="t" bIns="152400" lIns="114300" spcFirstLastPara="1" rIns="114300" wrap="square" tIns="152400">
              <a:noAutofit/>
            </a:bodyPr>
            <a:lstStyle/>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F76120"/>
                </a:solidFill>
                <a:latin typeface="Mate"/>
                <a:ea typeface="Mate"/>
                <a:cs typeface="Mate"/>
                <a:sym typeface="Mate"/>
              </a:endParaRPr>
            </a:p>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F76120"/>
                </a:solidFill>
                <a:latin typeface="Mate"/>
                <a:ea typeface="Mate"/>
                <a:cs typeface="Mate"/>
                <a:sym typeface="Mate"/>
              </a:endParaRPr>
            </a:p>
            <a:p>
              <a:pPr indent="0" lvl="0" marL="0" marR="0" rtl="0" algn="l">
                <a:lnSpc>
                  <a:spcPct val="100000"/>
                </a:lnSpc>
                <a:spcBef>
                  <a:spcPts val="1200"/>
                </a:spcBef>
                <a:spcAft>
                  <a:spcPts val="0"/>
                </a:spcAft>
                <a:buClr>
                  <a:srgbClr val="000000"/>
                </a:buClr>
                <a:buSzPts val="1200"/>
                <a:buFont typeface="Arial"/>
                <a:buNone/>
              </a:pPr>
              <a:r>
                <a:rPr b="1" i="0" lang="en" sz="1200" u="none" cap="none" strike="noStrike">
                  <a:solidFill>
                    <a:srgbClr val="0F172A"/>
                  </a:solidFill>
                  <a:latin typeface="Arial"/>
                  <a:ea typeface="Arial"/>
                  <a:cs typeface="Arial"/>
                  <a:sym typeface="Arial"/>
                </a:rPr>
                <a:t>Assign the right resources</a:t>
              </a:r>
              <a:endParaRPr b="0" i="0" sz="1200" u="none" cap="none" strike="noStrike">
                <a:solidFill>
                  <a:srgbClr val="F76120"/>
                </a:solidFill>
                <a:latin typeface="Mate"/>
                <a:ea typeface="Mate"/>
                <a:cs typeface="Mate"/>
                <a:sym typeface="Mate"/>
              </a:endParaRPr>
            </a:p>
          </p:txBody>
        </p:sp>
      </p:grpSp>
      <p:pic>
        <p:nvPicPr>
          <p:cNvPr id="544" name="Google Shape;544;p18"/>
          <p:cNvPicPr preferRelativeResize="0"/>
          <p:nvPr/>
        </p:nvPicPr>
        <p:blipFill rotWithShape="1">
          <a:blip r:embed="rId4">
            <a:alphaModFix/>
          </a:blip>
          <a:srcRect b="0" l="0" r="0" t="0"/>
          <a:stretch/>
        </p:blipFill>
        <p:spPr>
          <a:xfrm>
            <a:off x="574265" y="1847840"/>
            <a:ext cx="527869" cy="455887"/>
          </a:xfrm>
          <a:prstGeom prst="rect">
            <a:avLst/>
          </a:prstGeom>
          <a:noFill/>
          <a:ln>
            <a:noFill/>
          </a:ln>
        </p:spPr>
      </p:pic>
      <p:grpSp>
        <p:nvGrpSpPr>
          <p:cNvPr descr="This image displays the text message &quot;reconcile inventory and billing &quot;." id="545" name="Google Shape;545;p18"/>
          <p:cNvGrpSpPr/>
          <p:nvPr/>
        </p:nvGrpSpPr>
        <p:grpSpPr>
          <a:xfrm>
            <a:off x="1838325" y="1714500"/>
            <a:ext cx="1238400" cy="2667000"/>
            <a:chOff x="0" y="0"/>
            <a:chExt cx="1238400" cy="2667000"/>
          </a:xfrm>
        </p:grpSpPr>
        <p:sp>
          <p:nvSpPr>
            <p:cNvPr id="546" name="Google Shape;546;p18"/>
            <p:cNvSpPr/>
            <p:nvPr/>
          </p:nvSpPr>
          <p:spPr>
            <a:xfrm>
              <a:off x="0" y="0"/>
              <a:ext cx="1238400" cy="2667000"/>
            </a:xfrm>
            <a:prstGeom prst="roundRect">
              <a:avLst>
                <a:gd fmla="val 4615"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7" name="Google Shape;547;p18"/>
            <p:cNvSpPr/>
            <p:nvPr/>
          </p:nvSpPr>
          <p:spPr>
            <a:xfrm>
              <a:off x="0" y="0"/>
              <a:ext cx="12384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8" name="Google Shape;548;p18"/>
            <p:cNvSpPr txBox="1"/>
            <p:nvPr/>
          </p:nvSpPr>
          <p:spPr>
            <a:xfrm>
              <a:off x="0" y="0"/>
              <a:ext cx="1238400" cy="2667000"/>
            </a:xfrm>
            <a:prstGeom prst="rect">
              <a:avLst/>
            </a:prstGeom>
            <a:solidFill>
              <a:srgbClr val="000000">
                <a:alpha val="0"/>
              </a:srgbClr>
            </a:solidFill>
            <a:ln>
              <a:noFill/>
            </a:ln>
          </p:spPr>
          <p:txBody>
            <a:bodyPr anchorCtr="0" anchor="t" bIns="152400" lIns="114300" spcFirstLastPara="1" rIns="114300" wrap="square" tIns="152400">
              <a:noAutofit/>
            </a:bodyPr>
            <a:lstStyle/>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F76120"/>
                </a:solidFill>
                <a:latin typeface="Mate"/>
                <a:ea typeface="Mate"/>
                <a:cs typeface="Mate"/>
                <a:sym typeface="Mate"/>
              </a:endParaRPr>
            </a:p>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F76120"/>
                </a:solidFill>
                <a:latin typeface="Mate"/>
                <a:ea typeface="Mate"/>
                <a:cs typeface="Mate"/>
                <a:sym typeface="Mate"/>
              </a:endParaRPr>
            </a:p>
            <a:p>
              <a:pPr indent="0" lvl="0" marL="0" marR="0" rtl="0" algn="l">
                <a:lnSpc>
                  <a:spcPct val="100000"/>
                </a:lnSpc>
                <a:spcBef>
                  <a:spcPts val="1200"/>
                </a:spcBef>
                <a:spcAft>
                  <a:spcPts val="0"/>
                </a:spcAft>
                <a:buClr>
                  <a:srgbClr val="000000"/>
                </a:buClr>
                <a:buSzPts val="1200"/>
                <a:buFont typeface="Arial"/>
                <a:buNone/>
              </a:pPr>
              <a:r>
                <a:rPr b="1" i="0" lang="en" sz="1200" u="none" cap="none" strike="noStrike">
                  <a:solidFill>
                    <a:srgbClr val="0F172A"/>
                  </a:solidFill>
                  <a:latin typeface="Arial"/>
                  <a:ea typeface="Arial"/>
                  <a:cs typeface="Arial"/>
                  <a:sym typeface="Arial"/>
                </a:rPr>
                <a:t>Reconcile inventory and billing</a:t>
              </a:r>
              <a:endParaRPr b="0" i="0" sz="1200" u="none" cap="none" strike="noStrike">
                <a:solidFill>
                  <a:srgbClr val="F76120"/>
                </a:solidFill>
                <a:latin typeface="Mate"/>
                <a:ea typeface="Mate"/>
                <a:cs typeface="Mate"/>
                <a:sym typeface="Mate"/>
              </a:endParaRPr>
            </a:p>
          </p:txBody>
        </p:sp>
      </p:grpSp>
      <p:pic>
        <p:nvPicPr>
          <p:cNvPr id="549" name="Google Shape;549;p18"/>
          <p:cNvPicPr preferRelativeResize="0"/>
          <p:nvPr/>
        </p:nvPicPr>
        <p:blipFill rotWithShape="1">
          <a:blip r:embed="rId4">
            <a:alphaModFix/>
          </a:blip>
          <a:srcRect b="0" l="0" r="0" t="0"/>
          <a:stretch/>
        </p:blipFill>
        <p:spPr>
          <a:xfrm>
            <a:off x="1929656" y="1847839"/>
            <a:ext cx="527869" cy="455887"/>
          </a:xfrm>
          <a:prstGeom prst="rect">
            <a:avLst/>
          </a:prstGeom>
          <a:noFill/>
          <a:ln>
            <a:noFill/>
          </a:ln>
        </p:spPr>
      </p:pic>
      <p:grpSp>
        <p:nvGrpSpPr>
          <p:cNvPr descr="This image displays the text message &quot; Document dependencies&quot;." id="550" name="Google Shape;550;p18"/>
          <p:cNvGrpSpPr/>
          <p:nvPr/>
        </p:nvGrpSpPr>
        <p:grpSpPr>
          <a:xfrm>
            <a:off x="3248025" y="1714500"/>
            <a:ext cx="1238400" cy="2667000"/>
            <a:chOff x="0" y="0"/>
            <a:chExt cx="1238400" cy="2667000"/>
          </a:xfrm>
        </p:grpSpPr>
        <p:sp>
          <p:nvSpPr>
            <p:cNvPr id="551" name="Google Shape;551;p18"/>
            <p:cNvSpPr/>
            <p:nvPr/>
          </p:nvSpPr>
          <p:spPr>
            <a:xfrm>
              <a:off x="0" y="0"/>
              <a:ext cx="1238400" cy="2667000"/>
            </a:xfrm>
            <a:prstGeom prst="roundRect">
              <a:avLst>
                <a:gd fmla="val 4615"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2" name="Google Shape;552;p18"/>
            <p:cNvSpPr/>
            <p:nvPr/>
          </p:nvSpPr>
          <p:spPr>
            <a:xfrm>
              <a:off x="0" y="0"/>
              <a:ext cx="12384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3" name="Google Shape;553;p18"/>
            <p:cNvSpPr txBox="1"/>
            <p:nvPr/>
          </p:nvSpPr>
          <p:spPr>
            <a:xfrm>
              <a:off x="0" y="0"/>
              <a:ext cx="1238400" cy="2667000"/>
            </a:xfrm>
            <a:prstGeom prst="rect">
              <a:avLst/>
            </a:prstGeom>
            <a:solidFill>
              <a:srgbClr val="000000">
                <a:alpha val="0"/>
              </a:srgbClr>
            </a:solidFill>
            <a:ln>
              <a:noFill/>
            </a:ln>
          </p:spPr>
          <p:txBody>
            <a:bodyPr anchorCtr="0" anchor="t" bIns="152400" lIns="114300" spcFirstLastPara="1" rIns="114300" wrap="square" tIns="152400">
              <a:noAutofit/>
            </a:bodyPr>
            <a:lstStyle/>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F76120"/>
                </a:solidFill>
                <a:latin typeface="Mate"/>
                <a:ea typeface="Mate"/>
                <a:cs typeface="Mate"/>
                <a:sym typeface="Mate"/>
              </a:endParaRPr>
            </a:p>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F76120"/>
                </a:solidFill>
                <a:latin typeface="Mate"/>
                <a:ea typeface="Mate"/>
                <a:cs typeface="Mate"/>
                <a:sym typeface="Mate"/>
              </a:endParaRPr>
            </a:p>
            <a:p>
              <a:pPr indent="0" lvl="0" marL="0" marR="0" rtl="0" algn="l">
                <a:lnSpc>
                  <a:spcPct val="100000"/>
                </a:lnSpc>
                <a:spcBef>
                  <a:spcPts val="1200"/>
                </a:spcBef>
                <a:spcAft>
                  <a:spcPts val="0"/>
                </a:spcAft>
                <a:buClr>
                  <a:srgbClr val="000000"/>
                </a:buClr>
                <a:buSzPts val="1110"/>
                <a:buFont typeface="Arial"/>
                <a:buNone/>
              </a:pPr>
              <a:r>
                <a:rPr b="1" i="0" lang="en" sz="1110" u="none" cap="none" strike="noStrike">
                  <a:solidFill>
                    <a:srgbClr val="0F172A"/>
                  </a:solidFill>
                  <a:latin typeface="Arial"/>
                  <a:ea typeface="Arial"/>
                  <a:cs typeface="Arial"/>
                  <a:sym typeface="Arial"/>
                </a:rPr>
                <a:t>Document dependencies</a:t>
              </a:r>
              <a:endParaRPr b="0" i="0" sz="1110" u="none" cap="none" strike="noStrike">
                <a:solidFill>
                  <a:srgbClr val="F76120"/>
                </a:solidFill>
                <a:latin typeface="Arial"/>
                <a:ea typeface="Arial"/>
                <a:cs typeface="Arial"/>
                <a:sym typeface="Arial"/>
              </a:endParaRPr>
            </a:p>
          </p:txBody>
        </p:sp>
      </p:grpSp>
      <p:pic>
        <p:nvPicPr>
          <p:cNvPr id="554" name="Google Shape;554;p18"/>
          <p:cNvPicPr preferRelativeResize="0"/>
          <p:nvPr/>
        </p:nvPicPr>
        <p:blipFill rotWithShape="1">
          <a:blip r:embed="rId4">
            <a:alphaModFix/>
          </a:blip>
          <a:srcRect b="0" l="0" r="0" t="0"/>
          <a:stretch/>
        </p:blipFill>
        <p:spPr>
          <a:xfrm>
            <a:off x="3310780" y="1847345"/>
            <a:ext cx="527869" cy="455887"/>
          </a:xfrm>
          <a:prstGeom prst="rect">
            <a:avLst/>
          </a:prstGeom>
          <a:noFill/>
          <a:ln>
            <a:noFill/>
          </a:ln>
        </p:spPr>
      </p:pic>
      <p:grpSp>
        <p:nvGrpSpPr>
          <p:cNvPr descr="This image displays the text message &quot; Disconnect unneeded services&quot;." id="555" name="Google Shape;555;p18"/>
          <p:cNvGrpSpPr/>
          <p:nvPr/>
        </p:nvGrpSpPr>
        <p:grpSpPr>
          <a:xfrm>
            <a:off x="4657725" y="1714500"/>
            <a:ext cx="1238400" cy="2667000"/>
            <a:chOff x="0" y="0"/>
            <a:chExt cx="1238400" cy="2667000"/>
          </a:xfrm>
        </p:grpSpPr>
        <p:sp>
          <p:nvSpPr>
            <p:cNvPr id="556" name="Google Shape;556;p18"/>
            <p:cNvSpPr/>
            <p:nvPr/>
          </p:nvSpPr>
          <p:spPr>
            <a:xfrm>
              <a:off x="0" y="0"/>
              <a:ext cx="1238400" cy="2667000"/>
            </a:xfrm>
            <a:prstGeom prst="roundRect">
              <a:avLst>
                <a:gd fmla="val 4615"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7" name="Google Shape;557;p18"/>
            <p:cNvSpPr/>
            <p:nvPr/>
          </p:nvSpPr>
          <p:spPr>
            <a:xfrm>
              <a:off x="0" y="0"/>
              <a:ext cx="12384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8" name="Google Shape;558;p18"/>
            <p:cNvSpPr txBox="1"/>
            <p:nvPr/>
          </p:nvSpPr>
          <p:spPr>
            <a:xfrm>
              <a:off x="0" y="0"/>
              <a:ext cx="1238400" cy="2667000"/>
            </a:xfrm>
            <a:prstGeom prst="rect">
              <a:avLst/>
            </a:prstGeom>
            <a:solidFill>
              <a:srgbClr val="000000">
                <a:alpha val="0"/>
              </a:srgbClr>
            </a:solidFill>
            <a:ln>
              <a:noFill/>
            </a:ln>
          </p:spPr>
          <p:txBody>
            <a:bodyPr anchorCtr="0" anchor="t" bIns="152400" lIns="114300" spcFirstLastPara="1" rIns="114300" wrap="square" tIns="152400">
              <a:noAutofit/>
            </a:bodyPr>
            <a:lstStyle/>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F76120"/>
                </a:solidFill>
                <a:latin typeface="Mate"/>
                <a:ea typeface="Mate"/>
                <a:cs typeface="Mate"/>
                <a:sym typeface="Mate"/>
              </a:endParaRPr>
            </a:p>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F76120"/>
                </a:solidFill>
                <a:latin typeface="Mate"/>
                <a:ea typeface="Mate"/>
                <a:cs typeface="Mate"/>
                <a:sym typeface="Mate"/>
              </a:endParaRPr>
            </a:p>
            <a:p>
              <a:pPr indent="0" lvl="0" marL="0" marR="0" rtl="0" algn="l">
                <a:lnSpc>
                  <a:spcPct val="100000"/>
                </a:lnSpc>
                <a:spcBef>
                  <a:spcPts val="1200"/>
                </a:spcBef>
                <a:spcAft>
                  <a:spcPts val="0"/>
                </a:spcAft>
                <a:buClr>
                  <a:srgbClr val="000000"/>
                </a:buClr>
                <a:buSzPts val="1200"/>
                <a:buFont typeface="Arial"/>
                <a:buNone/>
              </a:pPr>
              <a:r>
                <a:rPr b="1" i="0" lang="en" sz="1200" u="none" cap="none" strike="noStrike">
                  <a:solidFill>
                    <a:srgbClr val="0F172A"/>
                  </a:solidFill>
                  <a:latin typeface="Arial"/>
                  <a:ea typeface="Arial"/>
                  <a:cs typeface="Arial"/>
                  <a:sym typeface="Arial"/>
                </a:rPr>
                <a:t>Disconnect unneeded services</a:t>
              </a:r>
              <a:endParaRPr b="0" i="0" sz="1200" u="none" cap="none" strike="noStrike">
                <a:solidFill>
                  <a:srgbClr val="F76120"/>
                </a:solidFill>
                <a:latin typeface="Mate"/>
                <a:ea typeface="Mate"/>
                <a:cs typeface="Mate"/>
                <a:sym typeface="Mate"/>
              </a:endParaRPr>
            </a:p>
          </p:txBody>
        </p:sp>
      </p:grpSp>
      <p:pic>
        <p:nvPicPr>
          <p:cNvPr id="559" name="Google Shape;559;p18"/>
          <p:cNvPicPr preferRelativeResize="0"/>
          <p:nvPr/>
        </p:nvPicPr>
        <p:blipFill rotWithShape="1">
          <a:blip r:embed="rId4">
            <a:alphaModFix/>
          </a:blip>
          <a:srcRect b="0" l="0" r="0" t="0"/>
          <a:stretch/>
        </p:blipFill>
        <p:spPr>
          <a:xfrm>
            <a:off x="4657725" y="1847344"/>
            <a:ext cx="527869" cy="455887"/>
          </a:xfrm>
          <a:prstGeom prst="rect">
            <a:avLst/>
          </a:prstGeom>
          <a:noFill/>
          <a:ln>
            <a:noFill/>
          </a:ln>
        </p:spPr>
      </p:pic>
      <p:grpSp>
        <p:nvGrpSpPr>
          <p:cNvPr descr="This image displays the text message &quot; Define measurable acceptance criteria&quot;." id="560" name="Google Shape;560;p18"/>
          <p:cNvGrpSpPr/>
          <p:nvPr/>
        </p:nvGrpSpPr>
        <p:grpSpPr>
          <a:xfrm>
            <a:off x="6067425" y="1714500"/>
            <a:ext cx="1238400" cy="2667000"/>
            <a:chOff x="0" y="0"/>
            <a:chExt cx="1238400" cy="2667000"/>
          </a:xfrm>
        </p:grpSpPr>
        <p:sp>
          <p:nvSpPr>
            <p:cNvPr id="561" name="Google Shape;561;p18"/>
            <p:cNvSpPr/>
            <p:nvPr/>
          </p:nvSpPr>
          <p:spPr>
            <a:xfrm>
              <a:off x="0" y="0"/>
              <a:ext cx="1238400" cy="2667000"/>
            </a:xfrm>
            <a:prstGeom prst="roundRect">
              <a:avLst>
                <a:gd fmla="val 4615"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2" name="Google Shape;562;p18"/>
            <p:cNvSpPr/>
            <p:nvPr/>
          </p:nvSpPr>
          <p:spPr>
            <a:xfrm>
              <a:off x="0" y="0"/>
              <a:ext cx="12384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3" name="Google Shape;563;p18"/>
            <p:cNvSpPr txBox="1"/>
            <p:nvPr/>
          </p:nvSpPr>
          <p:spPr>
            <a:xfrm>
              <a:off x="0" y="0"/>
              <a:ext cx="1238400" cy="2667000"/>
            </a:xfrm>
            <a:prstGeom prst="rect">
              <a:avLst/>
            </a:prstGeom>
            <a:solidFill>
              <a:srgbClr val="000000">
                <a:alpha val="0"/>
              </a:srgbClr>
            </a:solidFill>
            <a:ln>
              <a:noFill/>
            </a:ln>
          </p:spPr>
          <p:txBody>
            <a:bodyPr anchorCtr="0" anchor="t" bIns="152400" lIns="114300" spcFirstLastPara="1" rIns="114300" wrap="square" tIns="152400">
              <a:noAutofit/>
            </a:bodyPr>
            <a:lstStyle/>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F76120"/>
                </a:solidFill>
                <a:latin typeface="Mate"/>
                <a:ea typeface="Mate"/>
                <a:cs typeface="Mate"/>
                <a:sym typeface="Mate"/>
              </a:endParaRPr>
            </a:p>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F76120"/>
                </a:solidFill>
                <a:latin typeface="Mate"/>
                <a:ea typeface="Mate"/>
                <a:cs typeface="Mate"/>
                <a:sym typeface="Mate"/>
              </a:endParaRPr>
            </a:p>
            <a:p>
              <a:pPr indent="0" lvl="0" marL="0" marR="0" rtl="0" algn="l">
                <a:lnSpc>
                  <a:spcPct val="100000"/>
                </a:lnSpc>
                <a:spcBef>
                  <a:spcPts val="1200"/>
                </a:spcBef>
                <a:spcAft>
                  <a:spcPts val="0"/>
                </a:spcAft>
                <a:buClr>
                  <a:srgbClr val="000000"/>
                </a:buClr>
                <a:buSzPts val="1200"/>
                <a:buFont typeface="Arial"/>
                <a:buNone/>
              </a:pPr>
              <a:r>
                <a:rPr b="1" i="0" lang="en" sz="1200" u="none" cap="none" strike="noStrike">
                  <a:solidFill>
                    <a:srgbClr val="0F172A"/>
                  </a:solidFill>
                  <a:latin typeface="Arial"/>
                  <a:ea typeface="Arial"/>
                  <a:cs typeface="Arial"/>
                  <a:sym typeface="Arial"/>
                </a:rPr>
                <a:t>Define measurable acceptance criteria</a:t>
              </a:r>
              <a:endParaRPr b="0" i="0" sz="1200" u="none" cap="none" strike="noStrike">
                <a:solidFill>
                  <a:srgbClr val="F76120"/>
                </a:solidFill>
                <a:latin typeface="Mate"/>
                <a:ea typeface="Mate"/>
                <a:cs typeface="Mate"/>
                <a:sym typeface="Mate"/>
              </a:endParaRPr>
            </a:p>
          </p:txBody>
        </p:sp>
      </p:grpSp>
      <p:pic>
        <p:nvPicPr>
          <p:cNvPr id="564" name="Google Shape;564;p18"/>
          <p:cNvPicPr preferRelativeResize="0"/>
          <p:nvPr/>
        </p:nvPicPr>
        <p:blipFill rotWithShape="1">
          <a:blip r:embed="rId4">
            <a:alphaModFix/>
          </a:blip>
          <a:srcRect b="0" l="0" r="0" t="0"/>
          <a:stretch/>
        </p:blipFill>
        <p:spPr>
          <a:xfrm>
            <a:off x="6067425" y="1847344"/>
            <a:ext cx="527869" cy="455887"/>
          </a:xfrm>
          <a:prstGeom prst="rect">
            <a:avLst/>
          </a:prstGeom>
          <a:noFill/>
          <a:ln>
            <a:noFill/>
          </a:ln>
        </p:spPr>
      </p:pic>
      <p:grpSp>
        <p:nvGrpSpPr>
          <p:cNvPr descr="This image displays the text message &quot; Engage GSA and Industry&quot;." id="565" name="Google Shape;565;p18"/>
          <p:cNvGrpSpPr/>
          <p:nvPr/>
        </p:nvGrpSpPr>
        <p:grpSpPr>
          <a:xfrm>
            <a:off x="7477125" y="1714500"/>
            <a:ext cx="1238400" cy="2667000"/>
            <a:chOff x="0" y="0"/>
            <a:chExt cx="1238400" cy="2667000"/>
          </a:xfrm>
        </p:grpSpPr>
        <p:sp>
          <p:nvSpPr>
            <p:cNvPr id="566" name="Google Shape;566;p18"/>
            <p:cNvSpPr/>
            <p:nvPr/>
          </p:nvSpPr>
          <p:spPr>
            <a:xfrm>
              <a:off x="0" y="0"/>
              <a:ext cx="1238400" cy="2667000"/>
            </a:xfrm>
            <a:prstGeom prst="roundRect">
              <a:avLst>
                <a:gd fmla="val 4615"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7" name="Google Shape;567;p18"/>
            <p:cNvSpPr/>
            <p:nvPr/>
          </p:nvSpPr>
          <p:spPr>
            <a:xfrm>
              <a:off x="0" y="0"/>
              <a:ext cx="12384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8" name="Google Shape;568;p18"/>
            <p:cNvSpPr txBox="1"/>
            <p:nvPr/>
          </p:nvSpPr>
          <p:spPr>
            <a:xfrm>
              <a:off x="0" y="0"/>
              <a:ext cx="1238400" cy="2667000"/>
            </a:xfrm>
            <a:prstGeom prst="rect">
              <a:avLst/>
            </a:prstGeom>
            <a:solidFill>
              <a:srgbClr val="000000">
                <a:alpha val="0"/>
              </a:srgbClr>
            </a:solidFill>
            <a:ln>
              <a:noFill/>
            </a:ln>
          </p:spPr>
          <p:txBody>
            <a:bodyPr anchorCtr="0" anchor="t" bIns="152400" lIns="114300" spcFirstLastPara="1" rIns="114300" wrap="square" tIns="152400">
              <a:noAutofit/>
            </a:bodyPr>
            <a:lstStyle/>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F76120"/>
                </a:solidFill>
                <a:latin typeface="Mate"/>
                <a:ea typeface="Mate"/>
                <a:cs typeface="Mate"/>
                <a:sym typeface="Mate"/>
              </a:endParaRPr>
            </a:p>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F76120"/>
                </a:solidFill>
                <a:latin typeface="Mate"/>
                <a:ea typeface="Mate"/>
                <a:cs typeface="Mate"/>
                <a:sym typeface="Mate"/>
              </a:endParaRPr>
            </a:p>
            <a:p>
              <a:pPr indent="0" lvl="0" marL="0" marR="0" rtl="0" algn="l">
                <a:lnSpc>
                  <a:spcPct val="100000"/>
                </a:lnSpc>
                <a:spcBef>
                  <a:spcPts val="1200"/>
                </a:spcBef>
                <a:spcAft>
                  <a:spcPts val="0"/>
                </a:spcAft>
                <a:buClr>
                  <a:srgbClr val="000000"/>
                </a:buClr>
                <a:buSzPts val="1200"/>
                <a:buFont typeface="Arial"/>
                <a:buNone/>
              </a:pPr>
              <a:r>
                <a:rPr b="1" i="0" lang="en" sz="1200" u="none" cap="none" strike="noStrike">
                  <a:solidFill>
                    <a:srgbClr val="0F172A"/>
                  </a:solidFill>
                  <a:latin typeface="Arial"/>
                  <a:ea typeface="Arial"/>
                  <a:cs typeface="Arial"/>
                  <a:sym typeface="Arial"/>
                </a:rPr>
                <a:t>Engage GSA and industry</a:t>
              </a:r>
              <a:endParaRPr b="0" i="0" sz="1200" u="none" cap="none" strike="noStrike">
                <a:solidFill>
                  <a:srgbClr val="F76120"/>
                </a:solidFill>
                <a:latin typeface="Mate"/>
                <a:ea typeface="Mate"/>
                <a:cs typeface="Mate"/>
                <a:sym typeface="Mate"/>
              </a:endParaRPr>
            </a:p>
          </p:txBody>
        </p:sp>
      </p:grpSp>
      <p:pic>
        <p:nvPicPr>
          <p:cNvPr id="569" name="Google Shape;569;p18"/>
          <p:cNvPicPr preferRelativeResize="0"/>
          <p:nvPr/>
        </p:nvPicPr>
        <p:blipFill rotWithShape="1">
          <a:blip r:embed="rId4">
            <a:alphaModFix/>
          </a:blip>
          <a:srcRect b="0" l="0" r="0" t="0"/>
          <a:stretch/>
        </p:blipFill>
        <p:spPr>
          <a:xfrm>
            <a:off x="7477125" y="1847344"/>
            <a:ext cx="527869" cy="455887"/>
          </a:xfrm>
          <a:prstGeom prst="rect">
            <a:avLst/>
          </a:prstGeom>
          <a:noFill/>
          <a:ln>
            <a:noFill/>
          </a:ln>
        </p:spPr>
      </p:pic>
      <p:sp>
        <p:nvSpPr>
          <p:cNvPr id="570" name="Google Shape;570;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4" name="Shape 574"/>
        <p:cNvGrpSpPr/>
        <p:nvPr/>
      </p:nvGrpSpPr>
      <p:grpSpPr>
        <a:xfrm>
          <a:off x="0" y="0"/>
          <a:ext cx="0" cy="0"/>
          <a:chOff x="0" y="0"/>
          <a:chExt cx="0" cy="0"/>
        </a:xfrm>
      </p:grpSpPr>
      <p:pic>
        <p:nvPicPr>
          <p:cNvPr descr="FY27 ATRW-5-FAST 26 April Header &amp; Signature " id="575" name="Google Shape;575;p19"/>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576" name="Google Shape;576;p19"/>
          <p:cNvSpPr txBox="1"/>
          <p:nvPr>
            <p:ph type="title"/>
          </p:nvPr>
        </p:nvSpPr>
        <p:spPr>
          <a:xfrm>
            <a:off x="428625" y="904875"/>
            <a:ext cx="8286900" cy="5715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lnSpc>
                <a:spcPct val="100000"/>
              </a:lnSpc>
              <a:spcBef>
                <a:spcPts val="0"/>
              </a:spcBef>
              <a:spcAft>
                <a:spcPts val="0"/>
              </a:spcAft>
              <a:buSzPts val="2800"/>
              <a:buNone/>
            </a:pPr>
            <a:r>
              <a:rPr b="1" i="0" lang="en" sz="2200">
                <a:solidFill>
                  <a:srgbClr val="1E293B"/>
                </a:solidFill>
                <a:latin typeface="Arial"/>
                <a:ea typeface="Arial"/>
                <a:cs typeface="Arial"/>
                <a:sym typeface="Arial"/>
              </a:rPr>
              <a:t>Key Takeaways</a:t>
            </a:r>
            <a:endParaRPr b="1" i="0" sz="2200">
              <a:solidFill>
                <a:srgbClr val="1E293B"/>
              </a:solidFill>
              <a:latin typeface="Arial"/>
              <a:ea typeface="Arial"/>
              <a:cs typeface="Arial"/>
              <a:sym typeface="Arial"/>
            </a:endParaRPr>
          </a:p>
        </p:txBody>
      </p:sp>
      <p:grpSp>
        <p:nvGrpSpPr>
          <p:cNvPr descr="This image displays the text message &quot; Start now&quot;." id="577" name="Google Shape;577;p19"/>
          <p:cNvGrpSpPr/>
          <p:nvPr/>
        </p:nvGrpSpPr>
        <p:grpSpPr>
          <a:xfrm>
            <a:off x="428625" y="1714500"/>
            <a:ext cx="1238400" cy="2667000"/>
            <a:chOff x="0" y="0"/>
            <a:chExt cx="1238400" cy="2667000"/>
          </a:xfrm>
        </p:grpSpPr>
        <p:sp>
          <p:nvSpPr>
            <p:cNvPr id="578" name="Google Shape;578;p19"/>
            <p:cNvSpPr/>
            <p:nvPr/>
          </p:nvSpPr>
          <p:spPr>
            <a:xfrm>
              <a:off x="0" y="0"/>
              <a:ext cx="1238400" cy="2667000"/>
            </a:xfrm>
            <a:prstGeom prst="roundRect">
              <a:avLst>
                <a:gd fmla="val 4614"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9" name="Google Shape;579;p19"/>
            <p:cNvSpPr/>
            <p:nvPr/>
          </p:nvSpPr>
          <p:spPr>
            <a:xfrm>
              <a:off x="0" y="0"/>
              <a:ext cx="12384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0" name="Google Shape;580;p19"/>
            <p:cNvSpPr txBox="1"/>
            <p:nvPr/>
          </p:nvSpPr>
          <p:spPr>
            <a:xfrm>
              <a:off x="0" y="0"/>
              <a:ext cx="1238400" cy="2667000"/>
            </a:xfrm>
            <a:prstGeom prst="rect">
              <a:avLst/>
            </a:prstGeom>
            <a:solidFill>
              <a:srgbClr val="000000">
                <a:alpha val="0"/>
              </a:srgbClr>
            </a:solidFill>
            <a:ln>
              <a:noFill/>
            </a:ln>
          </p:spPr>
          <p:txBody>
            <a:bodyPr anchorCtr="0" anchor="t" bIns="152400" lIns="114300" spcFirstLastPara="1" rIns="114300" wrap="square" tIns="152400">
              <a:noAutofit/>
            </a:bodyPr>
            <a:lstStyle/>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F76120"/>
                </a:solidFill>
                <a:latin typeface="Mate"/>
                <a:ea typeface="Mate"/>
                <a:cs typeface="Mate"/>
                <a:sym typeface="Mate"/>
              </a:endParaRPr>
            </a:p>
            <a:p>
              <a:pPr indent="0" lvl="0" marL="0" marR="0" rtl="0" algn="l">
                <a:lnSpc>
                  <a:spcPct val="100000"/>
                </a:lnSpc>
                <a:spcBef>
                  <a:spcPts val="1200"/>
                </a:spcBef>
                <a:spcAft>
                  <a:spcPts val="0"/>
                </a:spcAft>
                <a:buClr>
                  <a:srgbClr val="000000"/>
                </a:buClr>
                <a:buSzPts val="1300"/>
                <a:buFont typeface="Arial"/>
                <a:buNone/>
              </a:pPr>
              <a:r>
                <a:rPr b="1" i="0" lang="en" sz="1300" u="none" cap="none" strike="noStrike">
                  <a:solidFill>
                    <a:srgbClr val="0F172A"/>
                  </a:solidFill>
                  <a:latin typeface="Arial"/>
                  <a:ea typeface="Arial"/>
                  <a:cs typeface="Arial"/>
                  <a:sym typeface="Arial"/>
                </a:rPr>
                <a:t>Start now</a:t>
              </a:r>
              <a:endParaRPr b="0" i="0" sz="1300" u="none" cap="none" strike="noStrike">
                <a:solidFill>
                  <a:srgbClr val="F76120"/>
                </a:solidFill>
                <a:latin typeface="Mate"/>
                <a:ea typeface="Mate"/>
                <a:cs typeface="Mate"/>
                <a:sym typeface="Mate"/>
              </a:endParaRPr>
            </a:p>
          </p:txBody>
        </p:sp>
      </p:grpSp>
      <p:pic>
        <p:nvPicPr>
          <p:cNvPr id="581" name="Google Shape;581;p19"/>
          <p:cNvPicPr preferRelativeResize="0"/>
          <p:nvPr/>
        </p:nvPicPr>
        <p:blipFill rotWithShape="1">
          <a:blip r:embed="rId4">
            <a:alphaModFix/>
          </a:blip>
          <a:srcRect b="0" l="0" r="0" t="0"/>
          <a:stretch/>
        </p:blipFill>
        <p:spPr>
          <a:xfrm>
            <a:off x="533843" y="1867651"/>
            <a:ext cx="513982" cy="322198"/>
          </a:xfrm>
          <a:prstGeom prst="rect">
            <a:avLst/>
          </a:prstGeom>
          <a:noFill/>
          <a:ln>
            <a:noFill/>
          </a:ln>
        </p:spPr>
      </p:pic>
      <p:grpSp>
        <p:nvGrpSpPr>
          <p:cNvPr descr="This image displays the text message &quot; Know what you have&quot;." id="582" name="Google Shape;582;p19"/>
          <p:cNvGrpSpPr/>
          <p:nvPr/>
        </p:nvGrpSpPr>
        <p:grpSpPr>
          <a:xfrm>
            <a:off x="1838325" y="1714500"/>
            <a:ext cx="1238400" cy="2667000"/>
            <a:chOff x="0" y="0"/>
            <a:chExt cx="1238400" cy="2667000"/>
          </a:xfrm>
        </p:grpSpPr>
        <p:sp>
          <p:nvSpPr>
            <p:cNvPr id="583" name="Google Shape;583;p19"/>
            <p:cNvSpPr/>
            <p:nvPr/>
          </p:nvSpPr>
          <p:spPr>
            <a:xfrm>
              <a:off x="0" y="0"/>
              <a:ext cx="1238400" cy="2667000"/>
            </a:xfrm>
            <a:prstGeom prst="roundRect">
              <a:avLst>
                <a:gd fmla="val 4614"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4" name="Google Shape;584;p19"/>
            <p:cNvSpPr/>
            <p:nvPr/>
          </p:nvSpPr>
          <p:spPr>
            <a:xfrm>
              <a:off x="0" y="0"/>
              <a:ext cx="12384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5" name="Google Shape;585;p19"/>
            <p:cNvSpPr txBox="1"/>
            <p:nvPr/>
          </p:nvSpPr>
          <p:spPr>
            <a:xfrm>
              <a:off x="0" y="0"/>
              <a:ext cx="1238400" cy="2667000"/>
            </a:xfrm>
            <a:prstGeom prst="rect">
              <a:avLst/>
            </a:prstGeom>
            <a:solidFill>
              <a:srgbClr val="000000">
                <a:alpha val="0"/>
              </a:srgbClr>
            </a:solidFill>
            <a:ln>
              <a:noFill/>
            </a:ln>
          </p:spPr>
          <p:txBody>
            <a:bodyPr anchorCtr="0" anchor="t" bIns="152400" lIns="114300" spcFirstLastPara="1" rIns="114300" wrap="square" tIns="152400">
              <a:noAutofit/>
            </a:bodyPr>
            <a:lstStyle/>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F76120"/>
                </a:solidFill>
                <a:latin typeface="Mate"/>
                <a:ea typeface="Mate"/>
                <a:cs typeface="Mate"/>
                <a:sym typeface="Mate"/>
              </a:endParaRPr>
            </a:p>
            <a:p>
              <a:pPr indent="0" lvl="0" marL="0" marR="0" rtl="0" algn="l">
                <a:lnSpc>
                  <a:spcPct val="100000"/>
                </a:lnSpc>
                <a:spcBef>
                  <a:spcPts val="1200"/>
                </a:spcBef>
                <a:spcAft>
                  <a:spcPts val="0"/>
                </a:spcAft>
                <a:buClr>
                  <a:srgbClr val="000000"/>
                </a:buClr>
                <a:buSzPts val="1300"/>
                <a:buFont typeface="Arial"/>
                <a:buNone/>
              </a:pPr>
              <a:r>
                <a:rPr b="1" i="0" lang="en" sz="1300" u="none" cap="none" strike="noStrike">
                  <a:solidFill>
                    <a:srgbClr val="0F172A"/>
                  </a:solidFill>
                  <a:latin typeface="Arial"/>
                  <a:ea typeface="Arial"/>
                  <a:cs typeface="Arial"/>
                  <a:sym typeface="Arial"/>
                </a:rPr>
                <a:t>Know what you have</a:t>
              </a:r>
              <a:endParaRPr b="0" i="0" sz="1300" u="none" cap="none" strike="noStrike">
                <a:solidFill>
                  <a:srgbClr val="F76120"/>
                </a:solidFill>
                <a:latin typeface="Mate"/>
                <a:ea typeface="Mate"/>
                <a:cs typeface="Mate"/>
                <a:sym typeface="Mate"/>
              </a:endParaRPr>
            </a:p>
          </p:txBody>
        </p:sp>
      </p:grpSp>
      <p:pic>
        <p:nvPicPr>
          <p:cNvPr id="586" name="Google Shape;586;p19"/>
          <p:cNvPicPr preferRelativeResize="0"/>
          <p:nvPr/>
        </p:nvPicPr>
        <p:blipFill rotWithShape="1">
          <a:blip r:embed="rId4">
            <a:alphaModFix/>
          </a:blip>
          <a:srcRect b="0" l="0" r="0" t="0"/>
          <a:stretch/>
        </p:blipFill>
        <p:spPr>
          <a:xfrm>
            <a:off x="1895918" y="1867651"/>
            <a:ext cx="513982" cy="322198"/>
          </a:xfrm>
          <a:prstGeom prst="rect">
            <a:avLst/>
          </a:prstGeom>
          <a:noFill/>
          <a:ln>
            <a:noFill/>
          </a:ln>
        </p:spPr>
      </p:pic>
      <p:grpSp>
        <p:nvGrpSpPr>
          <p:cNvPr descr="This image displays the text message &quot; Assign clear ownership, funding, and staff&quot;." id="587" name="Google Shape;587;p19"/>
          <p:cNvGrpSpPr/>
          <p:nvPr/>
        </p:nvGrpSpPr>
        <p:grpSpPr>
          <a:xfrm>
            <a:off x="3248025" y="1714500"/>
            <a:ext cx="1238400" cy="2667000"/>
            <a:chOff x="0" y="0"/>
            <a:chExt cx="1238400" cy="2667000"/>
          </a:xfrm>
        </p:grpSpPr>
        <p:sp>
          <p:nvSpPr>
            <p:cNvPr id="588" name="Google Shape;588;p19"/>
            <p:cNvSpPr/>
            <p:nvPr/>
          </p:nvSpPr>
          <p:spPr>
            <a:xfrm>
              <a:off x="0" y="0"/>
              <a:ext cx="1238400" cy="2667000"/>
            </a:xfrm>
            <a:prstGeom prst="roundRect">
              <a:avLst>
                <a:gd fmla="val 4614"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9" name="Google Shape;589;p19"/>
            <p:cNvSpPr/>
            <p:nvPr/>
          </p:nvSpPr>
          <p:spPr>
            <a:xfrm>
              <a:off x="0" y="0"/>
              <a:ext cx="12384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0" name="Google Shape;590;p19"/>
            <p:cNvSpPr txBox="1"/>
            <p:nvPr/>
          </p:nvSpPr>
          <p:spPr>
            <a:xfrm>
              <a:off x="0" y="0"/>
              <a:ext cx="1238400" cy="2667000"/>
            </a:xfrm>
            <a:prstGeom prst="rect">
              <a:avLst/>
            </a:prstGeom>
            <a:solidFill>
              <a:srgbClr val="000000">
                <a:alpha val="0"/>
              </a:srgbClr>
            </a:solidFill>
            <a:ln>
              <a:noFill/>
            </a:ln>
          </p:spPr>
          <p:txBody>
            <a:bodyPr anchorCtr="0" anchor="t" bIns="152400" lIns="114300" spcFirstLastPara="1" rIns="114300" wrap="square" tIns="152400">
              <a:noAutofit/>
            </a:bodyPr>
            <a:lstStyle/>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F76120"/>
                </a:solidFill>
                <a:latin typeface="Mate"/>
                <a:ea typeface="Mate"/>
                <a:cs typeface="Mate"/>
                <a:sym typeface="Mate"/>
              </a:endParaRPr>
            </a:p>
            <a:p>
              <a:pPr indent="0" lvl="0" marL="0" marR="0" rtl="0" algn="l">
                <a:lnSpc>
                  <a:spcPct val="100000"/>
                </a:lnSpc>
                <a:spcBef>
                  <a:spcPts val="1200"/>
                </a:spcBef>
                <a:spcAft>
                  <a:spcPts val="0"/>
                </a:spcAft>
                <a:buClr>
                  <a:srgbClr val="000000"/>
                </a:buClr>
                <a:buSzPts val="1300"/>
                <a:buFont typeface="Arial"/>
                <a:buNone/>
              </a:pPr>
              <a:r>
                <a:rPr b="1" i="0" lang="en" sz="1300" u="none" cap="none" strike="noStrike">
                  <a:solidFill>
                    <a:srgbClr val="0F172A"/>
                  </a:solidFill>
                  <a:latin typeface="Arial"/>
                  <a:ea typeface="Arial"/>
                  <a:cs typeface="Arial"/>
                  <a:sym typeface="Arial"/>
                </a:rPr>
                <a:t>Assign clear ownership, funding, and staff</a:t>
              </a:r>
              <a:endParaRPr b="0" i="0" sz="1300" u="none" cap="none" strike="noStrike">
                <a:solidFill>
                  <a:srgbClr val="F76120"/>
                </a:solidFill>
                <a:latin typeface="Mate"/>
                <a:ea typeface="Mate"/>
                <a:cs typeface="Mate"/>
                <a:sym typeface="Mate"/>
              </a:endParaRPr>
            </a:p>
          </p:txBody>
        </p:sp>
      </p:grpSp>
      <p:pic>
        <p:nvPicPr>
          <p:cNvPr id="591" name="Google Shape;591;p19"/>
          <p:cNvPicPr preferRelativeResize="0"/>
          <p:nvPr/>
        </p:nvPicPr>
        <p:blipFill rotWithShape="1">
          <a:blip r:embed="rId4">
            <a:alphaModFix/>
          </a:blip>
          <a:srcRect b="0" l="0" r="0" t="0"/>
          <a:stretch/>
        </p:blipFill>
        <p:spPr>
          <a:xfrm>
            <a:off x="3302792" y="1867651"/>
            <a:ext cx="513982" cy="322198"/>
          </a:xfrm>
          <a:prstGeom prst="rect">
            <a:avLst/>
          </a:prstGeom>
          <a:noFill/>
          <a:ln>
            <a:noFill/>
          </a:ln>
        </p:spPr>
      </p:pic>
      <p:grpSp>
        <p:nvGrpSpPr>
          <p:cNvPr descr="This image displays the text message &quot; Combine migrating with modernizing&quot;." id="592" name="Google Shape;592;p19"/>
          <p:cNvGrpSpPr/>
          <p:nvPr/>
        </p:nvGrpSpPr>
        <p:grpSpPr>
          <a:xfrm>
            <a:off x="4657725" y="1714500"/>
            <a:ext cx="1238400" cy="2667000"/>
            <a:chOff x="0" y="0"/>
            <a:chExt cx="1238400" cy="2667000"/>
          </a:xfrm>
        </p:grpSpPr>
        <p:sp>
          <p:nvSpPr>
            <p:cNvPr id="593" name="Google Shape;593;p19"/>
            <p:cNvSpPr/>
            <p:nvPr/>
          </p:nvSpPr>
          <p:spPr>
            <a:xfrm>
              <a:off x="0" y="0"/>
              <a:ext cx="1238400" cy="2667000"/>
            </a:xfrm>
            <a:prstGeom prst="roundRect">
              <a:avLst>
                <a:gd fmla="val 4614"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4" name="Google Shape;594;p19"/>
            <p:cNvSpPr/>
            <p:nvPr/>
          </p:nvSpPr>
          <p:spPr>
            <a:xfrm>
              <a:off x="0" y="0"/>
              <a:ext cx="12384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5" name="Google Shape;595;p19"/>
            <p:cNvSpPr txBox="1"/>
            <p:nvPr/>
          </p:nvSpPr>
          <p:spPr>
            <a:xfrm>
              <a:off x="0" y="0"/>
              <a:ext cx="1238400" cy="2667000"/>
            </a:xfrm>
            <a:prstGeom prst="rect">
              <a:avLst/>
            </a:prstGeom>
            <a:solidFill>
              <a:srgbClr val="000000">
                <a:alpha val="0"/>
              </a:srgbClr>
            </a:solidFill>
            <a:ln>
              <a:noFill/>
            </a:ln>
          </p:spPr>
          <p:txBody>
            <a:bodyPr anchorCtr="0" anchor="t" bIns="152400" lIns="114300" spcFirstLastPara="1" rIns="114300" wrap="square" tIns="152400">
              <a:noAutofit/>
            </a:bodyPr>
            <a:lstStyle/>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F76120"/>
                </a:solidFill>
                <a:latin typeface="Mate"/>
                <a:ea typeface="Mate"/>
                <a:cs typeface="Mate"/>
                <a:sym typeface="Mate"/>
              </a:endParaRPr>
            </a:p>
            <a:p>
              <a:pPr indent="0" lvl="0" marL="0" marR="0" rtl="0" algn="l">
                <a:lnSpc>
                  <a:spcPct val="100000"/>
                </a:lnSpc>
                <a:spcBef>
                  <a:spcPts val="1200"/>
                </a:spcBef>
                <a:spcAft>
                  <a:spcPts val="0"/>
                </a:spcAft>
                <a:buClr>
                  <a:srgbClr val="000000"/>
                </a:buClr>
                <a:buSzPts val="1300"/>
                <a:buFont typeface="Arial"/>
                <a:buNone/>
              </a:pPr>
              <a:r>
                <a:rPr b="1" i="0" lang="en" sz="1300" u="none" cap="none" strike="noStrike">
                  <a:solidFill>
                    <a:srgbClr val="0F172A"/>
                  </a:solidFill>
                  <a:latin typeface="Arial"/>
                  <a:ea typeface="Arial"/>
                  <a:cs typeface="Arial"/>
                  <a:sym typeface="Arial"/>
                </a:rPr>
                <a:t>Combine migrating with modernizing</a:t>
              </a:r>
              <a:endParaRPr b="0" i="0" sz="1300" u="none" cap="none" strike="noStrike">
                <a:solidFill>
                  <a:srgbClr val="F76120"/>
                </a:solidFill>
                <a:latin typeface="Mate"/>
                <a:ea typeface="Mate"/>
                <a:cs typeface="Mate"/>
                <a:sym typeface="Mate"/>
              </a:endParaRPr>
            </a:p>
          </p:txBody>
        </p:sp>
      </p:grpSp>
      <p:pic>
        <p:nvPicPr>
          <p:cNvPr id="596" name="Google Shape;596;p19"/>
          <p:cNvPicPr preferRelativeResize="0"/>
          <p:nvPr/>
        </p:nvPicPr>
        <p:blipFill rotWithShape="1">
          <a:blip r:embed="rId4">
            <a:alphaModFix/>
          </a:blip>
          <a:srcRect b="0" l="0" r="0" t="0"/>
          <a:stretch/>
        </p:blipFill>
        <p:spPr>
          <a:xfrm>
            <a:off x="4758716" y="1867651"/>
            <a:ext cx="513982" cy="322198"/>
          </a:xfrm>
          <a:prstGeom prst="rect">
            <a:avLst/>
          </a:prstGeom>
          <a:noFill/>
          <a:ln>
            <a:noFill/>
          </a:ln>
        </p:spPr>
      </p:pic>
      <p:grpSp>
        <p:nvGrpSpPr>
          <p:cNvPr descr="This image displays the text message &quot; address hard cases early&quot;." id="597" name="Google Shape;597;p19"/>
          <p:cNvGrpSpPr/>
          <p:nvPr/>
        </p:nvGrpSpPr>
        <p:grpSpPr>
          <a:xfrm>
            <a:off x="6067425" y="1714500"/>
            <a:ext cx="1238400" cy="2667000"/>
            <a:chOff x="0" y="0"/>
            <a:chExt cx="1238400" cy="2667000"/>
          </a:xfrm>
        </p:grpSpPr>
        <p:sp>
          <p:nvSpPr>
            <p:cNvPr id="598" name="Google Shape;598;p19"/>
            <p:cNvSpPr/>
            <p:nvPr/>
          </p:nvSpPr>
          <p:spPr>
            <a:xfrm>
              <a:off x="0" y="0"/>
              <a:ext cx="1238400" cy="2667000"/>
            </a:xfrm>
            <a:prstGeom prst="roundRect">
              <a:avLst>
                <a:gd fmla="val 4614"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9" name="Google Shape;599;p19"/>
            <p:cNvSpPr/>
            <p:nvPr/>
          </p:nvSpPr>
          <p:spPr>
            <a:xfrm>
              <a:off x="0" y="0"/>
              <a:ext cx="12384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0" name="Google Shape;600;p19"/>
            <p:cNvSpPr txBox="1"/>
            <p:nvPr/>
          </p:nvSpPr>
          <p:spPr>
            <a:xfrm>
              <a:off x="0" y="0"/>
              <a:ext cx="1238400" cy="2667000"/>
            </a:xfrm>
            <a:prstGeom prst="rect">
              <a:avLst/>
            </a:prstGeom>
            <a:solidFill>
              <a:srgbClr val="000000">
                <a:alpha val="0"/>
              </a:srgbClr>
            </a:solidFill>
            <a:ln>
              <a:noFill/>
            </a:ln>
          </p:spPr>
          <p:txBody>
            <a:bodyPr anchorCtr="0" anchor="t" bIns="152400" lIns="114300" spcFirstLastPara="1" rIns="114300" wrap="square" tIns="152400">
              <a:noAutofit/>
            </a:bodyPr>
            <a:lstStyle/>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F76120"/>
                </a:solidFill>
                <a:latin typeface="Mate"/>
                <a:ea typeface="Mate"/>
                <a:cs typeface="Mate"/>
                <a:sym typeface="Mate"/>
              </a:endParaRPr>
            </a:p>
            <a:p>
              <a:pPr indent="0" lvl="0" marL="0" marR="0" rtl="0" algn="l">
                <a:lnSpc>
                  <a:spcPct val="100000"/>
                </a:lnSpc>
                <a:spcBef>
                  <a:spcPts val="1200"/>
                </a:spcBef>
                <a:spcAft>
                  <a:spcPts val="0"/>
                </a:spcAft>
                <a:buClr>
                  <a:srgbClr val="000000"/>
                </a:buClr>
                <a:buSzPts val="1300"/>
                <a:buFont typeface="Arial"/>
                <a:buNone/>
              </a:pPr>
              <a:r>
                <a:rPr b="1" i="0" lang="en" sz="1300" u="none" cap="none" strike="noStrike">
                  <a:solidFill>
                    <a:srgbClr val="0F172A"/>
                  </a:solidFill>
                  <a:latin typeface="Arial"/>
                  <a:ea typeface="Arial"/>
                  <a:cs typeface="Arial"/>
                  <a:sym typeface="Arial"/>
                </a:rPr>
                <a:t>Address hard cases early</a:t>
              </a:r>
              <a:endParaRPr b="0" i="0" sz="1300" u="none" cap="none" strike="noStrike">
                <a:solidFill>
                  <a:srgbClr val="F76120"/>
                </a:solidFill>
                <a:latin typeface="Mate"/>
                <a:ea typeface="Mate"/>
                <a:cs typeface="Mate"/>
                <a:sym typeface="Mate"/>
              </a:endParaRPr>
            </a:p>
          </p:txBody>
        </p:sp>
      </p:grpSp>
      <p:pic>
        <p:nvPicPr>
          <p:cNvPr id="601" name="Google Shape;601;p19"/>
          <p:cNvPicPr preferRelativeResize="0"/>
          <p:nvPr/>
        </p:nvPicPr>
        <p:blipFill rotWithShape="1">
          <a:blip r:embed="rId4">
            <a:alphaModFix/>
          </a:blip>
          <a:srcRect b="0" l="0" r="0" t="0"/>
          <a:stretch/>
        </p:blipFill>
        <p:spPr>
          <a:xfrm>
            <a:off x="6178249" y="1867651"/>
            <a:ext cx="513982" cy="322198"/>
          </a:xfrm>
          <a:prstGeom prst="rect">
            <a:avLst/>
          </a:prstGeom>
          <a:noFill/>
          <a:ln>
            <a:noFill/>
          </a:ln>
        </p:spPr>
      </p:pic>
      <p:grpSp>
        <p:nvGrpSpPr>
          <p:cNvPr descr="This image displays the text message &quot; Maintain open comms&quot;." id="602" name="Google Shape;602;p19"/>
          <p:cNvGrpSpPr/>
          <p:nvPr/>
        </p:nvGrpSpPr>
        <p:grpSpPr>
          <a:xfrm>
            <a:off x="7477125" y="1714500"/>
            <a:ext cx="1238400" cy="2667000"/>
            <a:chOff x="0" y="0"/>
            <a:chExt cx="1238400" cy="2667000"/>
          </a:xfrm>
        </p:grpSpPr>
        <p:sp>
          <p:nvSpPr>
            <p:cNvPr id="603" name="Google Shape;603;p19"/>
            <p:cNvSpPr/>
            <p:nvPr/>
          </p:nvSpPr>
          <p:spPr>
            <a:xfrm>
              <a:off x="0" y="0"/>
              <a:ext cx="1238400" cy="2667000"/>
            </a:xfrm>
            <a:prstGeom prst="roundRect">
              <a:avLst>
                <a:gd fmla="val 4614"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4" name="Google Shape;604;p19"/>
            <p:cNvSpPr/>
            <p:nvPr/>
          </p:nvSpPr>
          <p:spPr>
            <a:xfrm>
              <a:off x="0" y="0"/>
              <a:ext cx="12384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5" name="Google Shape;605;p19"/>
            <p:cNvSpPr txBox="1"/>
            <p:nvPr/>
          </p:nvSpPr>
          <p:spPr>
            <a:xfrm>
              <a:off x="0" y="0"/>
              <a:ext cx="1238400" cy="2667000"/>
            </a:xfrm>
            <a:prstGeom prst="rect">
              <a:avLst/>
            </a:prstGeom>
            <a:solidFill>
              <a:srgbClr val="000000">
                <a:alpha val="0"/>
              </a:srgbClr>
            </a:solidFill>
            <a:ln>
              <a:noFill/>
            </a:ln>
          </p:spPr>
          <p:txBody>
            <a:bodyPr anchorCtr="0" anchor="t" bIns="152400" lIns="114300" spcFirstLastPara="1" rIns="114300" wrap="square" tIns="152400">
              <a:noAutofit/>
            </a:bodyPr>
            <a:lstStyle/>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rgbClr val="F76120"/>
                </a:solidFill>
                <a:latin typeface="Mate"/>
                <a:ea typeface="Mate"/>
                <a:cs typeface="Mate"/>
                <a:sym typeface="Mate"/>
              </a:endParaRPr>
            </a:p>
            <a:p>
              <a:pPr indent="0" lvl="0" marL="0" marR="0" rtl="0" algn="l">
                <a:lnSpc>
                  <a:spcPct val="100000"/>
                </a:lnSpc>
                <a:spcBef>
                  <a:spcPts val="1200"/>
                </a:spcBef>
                <a:spcAft>
                  <a:spcPts val="0"/>
                </a:spcAft>
                <a:buClr>
                  <a:srgbClr val="000000"/>
                </a:buClr>
                <a:buSzPts val="1300"/>
                <a:buFont typeface="Arial"/>
                <a:buNone/>
              </a:pPr>
              <a:r>
                <a:rPr b="1" i="0" lang="en" sz="1300" u="none" cap="none" strike="noStrike">
                  <a:solidFill>
                    <a:srgbClr val="0F172A"/>
                  </a:solidFill>
                  <a:latin typeface="Arial"/>
                  <a:ea typeface="Arial"/>
                  <a:cs typeface="Arial"/>
                  <a:sym typeface="Arial"/>
                </a:rPr>
                <a:t>Maintain open comms</a:t>
              </a:r>
              <a:endParaRPr b="0" i="0" sz="1300" u="none" cap="none" strike="noStrike">
                <a:solidFill>
                  <a:srgbClr val="F76120"/>
                </a:solidFill>
                <a:latin typeface="Mate"/>
                <a:ea typeface="Mate"/>
                <a:cs typeface="Mate"/>
                <a:sym typeface="Mate"/>
              </a:endParaRPr>
            </a:p>
          </p:txBody>
        </p:sp>
      </p:grpSp>
      <p:pic>
        <p:nvPicPr>
          <p:cNvPr id="606" name="Google Shape;606;p19"/>
          <p:cNvPicPr preferRelativeResize="0"/>
          <p:nvPr/>
        </p:nvPicPr>
        <p:blipFill rotWithShape="1">
          <a:blip r:embed="rId4">
            <a:alphaModFix/>
          </a:blip>
          <a:srcRect b="0" l="0" r="0" t="0"/>
          <a:stretch/>
        </p:blipFill>
        <p:spPr>
          <a:xfrm>
            <a:off x="7582343" y="1867651"/>
            <a:ext cx="513982" cy="322198"/>
          </a:xfrm>
          <a:prstGeom prst="rect">
            <a:avLst/>
          </a:prstGeom>
          <a:noFill/>
          <a:ln>
            <a:noFill/>
          </a:ln>
        </p:spPr>
      </p:pic>
      <p:sp>
        <p:nvSpPr>
          <p:cNvPr id="607" name="Google Shape;607;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 name="Shape 611"/>
        <p:cNvGrpSpPr/>
        <p:nvPr/>
      </p:nvGrpSpPr>
      <p:grpSpPr>
        <a:xfrm>
          <a:off x="0" y="0"/>
          <a:ext cx="0" cy="0"/>
          <a:chOff x="0" y="0"/>
          <a:chExt cx="0" cy="0"/>
        </a:xfrm>
      </p:grpSpPr>
      <p:pic>
        <p:nvPicPr>
          <p:cNvPr descr="FY27 ATRW-5-FAST 26 April Header &amp; Signature " id="612" name="Google Shape;612;p20"/>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613" name="Google Shape;613;p20"/>
          <p:cNvSpPr txBox="1"/>
          <p:nvPr>
            <p:ph type="title"/>
          </p:nvPr>
        </p:nvSpPr>
        <p:spPr>
          <a:xfrm>
            <a:off x="428625" y="904875"/>
            <a:ext cx="8286900" cy="5715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lnSpc>
                <a:spcPct val="100000"/>
              </a:lnSpc>
              <a:spcBef>
                <a:spcPts val="0"/>
              </a:spcBef>
              <a:spcAft>
                <a:spcPts val="0"/>
              </a:spcAft>
              <a:buSzPts val="2800"/>
              <a:buNone/>
            </a:pPr>
            <a:r>
              <a:rPr b="1" lang="en" sz="2200">
                <a:solidFill>
                  <a:srgbClr val="1E293B"/>
                </a:solidFill>
                <a:latin typeface="Arial"/>
                <a:ea typeface="Arial"/>
                <a:cs typeface="Arial"/>
                <a:sym typeface="Arial"/>
              </a:rPr>
              <a:t>Discussion Prompts</a:t>
            </a:r>
            <a:endParaRPr b="1" i="0" sz="2200">
              <a:solidFill>
                <a:srgbClr val="1E293B"/>
              </a:solidFill>
              <a:latin typeface="Arial"/>
              <a:ea typeface="Arial"/>
              <a:cs typeface="Arial"/>
              <a:sym typeface="Arial"/>
            </a:endParaRPr>
          </a:p>
        </p:txBody>
      </p:sp>
      <p:grpSp>
        <p:nvGrpSpPr>
          <p:cNvPr descr="This image displays the text message &quot;Where do our inventory, operational records, and invoices disagree?&quot;" id="614" name="Google Shape;614;p20"/>
          <p:cNvGrpSpPr/>
          <p:nvPr/>
        </p:nvGrpSpPr>
        <p:grpSpPr>
          <a:xfrm>
            <a:off x="428625" y="1714500"/>
            <a:ext cx="1886100" cy="2667000"/>
            <a:chOff x="0" y="0"/>
            <a:chExt cx="1886100" cy="2667000"/>
          </a:xfrm>
        </p:grpSpPr>
        <p:sp>
          <p:nvSpPr>
            <p:cNvPr id="615" name="Google Shape;615;p20"/>
            <p:cNvSpPr/>
            <p:nvPr/>
          </p:nvSpPr>
          <p:spPr>
            <a:xfrm>
              <a:off x="0" y="0"/>
              <a:ext cx="1886100" cy="2667000"/>
            </a:xfrm>
            <a:prstGeom prst="roundRect">
              <a:avLst>
                <a:gd fmla="val 3030"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6" name="Google Shape;616;p20"/>
            <p:cNvSpPr/>
            <p:nvPr/>
          </p:nvSpPr>
          <p:spPr>
            <a:xfrm>
              <a:off x="0" y="0"/>
              <a:ext cx="18861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7" name="Google Shape;617;p20"/>
            <p:cNvSpPr txBox="1"/>
            <p:nvPr/>
          </p:nvSpPr>
          <p:spPr>
            <a:xfrm>
              <a:off x="0" y="0"/>
              <a:ext cx="1886100" cy="2667000"/>
            </a:xfrm>
            <a:prstGeom prst="rect">
              <a:avLst/>
            </a:prstGeom>
            <a:solidFill>
              <a:srgbClr val="000000">
                <a:alpha val="0"/>
              </a:srgbClr>
            </a:solidFill>
            <a:ln>
              <a:noFill/>
            </a:ln>
          </p:spPr>
          <p:txBody>
            <a:bodyPr anchorCtr="0" anchor="t" bIns="190500" lIns="152400" spcFirstLastPara="1" rIns="152400" wrap="square" tIns="190500">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F76120"/>
                </a:solidFill>
                <a:latin typeface="Mate"/>
                <a:ea typeface="Mate"/>
                <a:cs typeface="Mate"/>
                <a:sym typeface="Mate"/>
              </a:endParaRPr>
            </a:p>
            <a:p>
              <a:pPr indent="0" lvl="0" marL="0" marR="0" rtl="0" algn="l">
                <a:lnSpc>
                  <a:spcPct val="100000"/>
                </a:lnSpc>
                <a:spcBef>
                  <a:spcPts val="1400"/>
                </a:spcBef>
                <a:spcAft>
                  <a:spcPts val="0"/>
                </a:spcAft>
                <a:buClr>
                  <a:srgbClr val="000000"/>
                </a:buClr>
                <a:buSzPts val="1500"/>
                <a:buFont typeface="Arial"/>
                <a:buNone/>
              </a:pPr>
              <a:r>
                <a:rPr b="1" i="0" lang="en" sz="1500" u="none" cap="none" strike="noStrike">
                  <a:solidFill>
                    <a:srgbClr val="0F172A"/>
                  </a:solidFill>
                  <a:latin typeface="Arial"/>
                  <a:ea typeface="Arial"/>
                  <a:cs typeface="Arial"/>
                  <a:sym typeface="Arial"/>
                </a:rPr>
                <a:t>Where do our inventory, operational records, and invoices disagree?</a:t>
              </a:r>
              <a:endParaRPr b="0" i="0" sz="1500" u="none" cap="none" strike="noStrike">
                <a:solidFill>
                  <a:srgbClr val="F76120"/>
                </a:solidFill>
                <a:latin typeface="Mate"/>
                <a:ea typeface="Mate"/>
                <a:cs typeface="Mate"/>
                <a:sym typeface="Mate"/>
              </a:endParaRPr>
            </a:p>
          </p:txBody>
        </p:sp>
      </p:grpSp>
      <p:pic>
        <p:nvPicPr>
          <p:cNvPr id="618" name="Google Shape;618;p20"/>
          <p:cNvPicPr preferRelativeResize="0"/>
          <p:nvPr/>
        </p:nvPicPr>
        <p:blipFill rotWithShape="1">
          <a:blip r:embed="rId4">
            <a:alphaModFix/>
          </a:blip>
          <a:srcRect b="0" l="0" r="0" t="0"/>
          <a:stretch/>
        </p:blipFill>
        <p:spPr>
          <a:xfrm>
            <a:off x="554097" y="1817413"/>
            <a:ext cx="419122" cy="419122"/>
          </a:xfrm>
          <a:prstGeom prst="rect">
            <a:avLst/>
          </a:prstGeom>
          <a:noFill/>
          <a:ln>
            <a:noFill/>
          </a:ln>
        </p:spPr>
      </p:pic>
      <p:grpSp>
        <p:nvGrpSpPr>
          <p:cNvPr descr="This image displays the text message &quot;Which sites, services, or dependencies pose the greatest transition risk?&quot;" id="619" name="Google Shape;619;p20"/>
          <p:cNvGrpSpPr/>
          <p:nvPr/>
        </p:nvGrpSpPr>
        <p:grpSpPr>
          <a:xfrm>
            <a:off x="2562225" y="1714500"/>
            <a:ext cx="1886100" cy="2667000"/>
            <a:chOff x="0" y="0"/>
            <a:chExt cx="1886100" cy="2667000"/>
          </a:xfrm>
        </p:grpSpPr>
        <p:sp>
          <p:nvSpPr>
            <p:cNvPr id="620" name="Google Shape;620;p20"/>
            <p:cNvSpPr/>
            <p:nvPr/>
          </p:nvSpPr>
          <p:spPr>
            <a:xfrm>
              <a:off x="0" y="0"/>
              <a:ext cx="1886100" cy="2667000"/>
            </a:xfrm>
            <a:prstGeom prst="roundRect">
              <a:avLst>
                <a:gd fmla="val 3030"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1" name="Google Shape;621;p20"/>
            <p:cNvSpPr/>
            <p:nvPr/>
          </p:nvSpPr>
          <p:spPr>
            <a:xfrm>
              <a:off x="0" y="0"/>
              <a:ext cx="18861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2" name="Google Shape;622;p20"/>
            <p:cNvSpPr txBox="1"/>
            <p:nvPr/>
          </p:nvSpPr>
          <p:spPr>
            <a:xfrm>
              <a:off x="0" y="0"/>
              <a:ext cx="1886100" cy="2667000"/>
            </a:xfrm>
            <a:prstGeom prst="rect">
              <a:avLst/>
            </a:prstGeom>
            <a:solidFill>
              <a:srgbClr val="000000">
                <a:alpha val="0"/>
              </a:srgbClr>
            </a:solidFill>
            <a:ln>
              <a:noFill/>
            </a:ln>
          </p:spPr>
          <p:txBody>
            <a:bodyPr anchorCtr="0" anchor="t" bIns="190500" lIns="152400" spcFirstLastPara="1" rIns="152400" wrap="square" tIns="190500">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F76120"/>
                </a:solidFill>
                <a:latin typeface="Mate"/>
                <a:ea typeface="Mate"/>
                <a:cs typeface="Mate"/>
                <a:sym typeface="Mate"/>
              </a:endParaRPr>
            </a:p>
            <a:p>
              <a:pPr indent="0" lvl="0" marL="0" marR="0" rtl="0" algn="l">
                <a:lnSpc>
                  <a:spcPct val="100000"/>
                </a:lnSpc>
                <a:spcBef>
                  <a:spcPts val="1400"/>
                </a:spcBef>
                <a:spcAft>
                  <a:spcPts val="0"/>
                </a:spcAft>
                <a:buClr>
                  <a:srgbClr val="000000"/>
                </a:buClr>
                <a:buSzPts val="1500"/>
                <a:buFont typeface="Arial"/>
                <a:buNone/>
              </a:pPr>
              <a:r>
                <a:rPr b="1" i="0" lang="en" sz="1500" u="none" cap="none" strike="noStrike">
                  <a:solidFill>
                    <a:srgbClr val="0F172A"/>
                  </a:solidFill>
                  <a:latin typeface="Arial"/>
                  <a:ea typeface="Arial"/>
                  <a:cs typeface="Arial"/>
                  <a:sym typeface="Arial"/>
                </a:rPr>
                <a:t>Which sites, services, or dependencies pose the greatest transition risk?</a:t>
              </a:r>
              <a:endParaRPr b="0" i="0" sz="1500" u="none" cap="none" strike="noStrike">
                <a:solidFill>
                  <a:srgbClr val="F76120"/>
                </a:solidFill>
                <a:latin typeface="Mate"/>
                <a:ea typeface="Mate"/>
                <a:cs typeface="Mate"/>
                <a:sym typeface="Mate"/>
              </a:endParaRPr>
            </a:p>
          </p:txBody>
        </p:sp>
      </p:grpSp>
      <p:pic>
        <p:nvPicPr>
          <p:cNvPr id="623" name="Google Shape;623;p20"/>
          <p:cNvPicPr preferRelativeResize="0"/>
          <p:nvPr/>
        </p:nvPicPr>
        <p:blipFill rotWithShape="1">
          <a:blip r:embed="rId4">
            <a:alphaModFix/>
          </a:blip>
          <a:srcRect b="0" l="0" r="0" t="0"/>
          <a:stretch/>
        </p:blipFill>
        <p:spPr>
          <a:xfrm>
            <a:off x="2667150" y="1817413"/>
            <a:ext cx="419122" cy="419122"/>
          </a:xfrm>
          <a:prstGeom prst="rect">
            <a:avLst/>
          </a:prstGeom>
          <a:noFill/>
          <a:ln>
            <a:noFill/>
          </a:ln>
        </p:spPr>
      </p:pic>
      <p:grpSp>
        <p:nvGrpSpPr>
          <p:cNvPr descr="This image displays the text message &quot;What mission outcomes should improve beyond replacing current services?&quot;" id="624" name="Google Shape;624;p20"/>
          <p:cNvGrpSpPr/>
          <p:nvPr/>
        </p:nvGrpSpPr>
        <p:grpSpPr>
          <a:xfrm>
            <a:off x="4695825" y="1714500"/>
            <a:ext cx="1886100" cy="2667000"/>
            <a:chOff x="0" y="0"/>
            <a:chExt cx="1886100" cy="2667000"/>
          </a:xfrm>
        </p:grpSpPr>
        <p:sp>
          <p:nvSpPr>
            <p:cNvPr id="625" name="Google Shape;625;p20"/>
            <p:cNvSpPr/>
            <p:nvPr/>
          </p:nvSpPr>
          <p:spPr>
            <a:xfrm>
              <a:off x="0" y="0"/>
              <a:ext cx="1886100" cy="2667000"/>
            </a:xfrm>
            <a:prstGeom prst="roundRect">
              <a:avLst>
                <a:gd fmla="val 3030"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6" name="Google Shape;626;p20"/>
            <p:cNvSpPr/>
            <p:nvPr/>
          </p:nvSpPr>
          <p:spPr>
            <a:xfrm>
              <a:off x="0" y="0"/>
              <a:ext cx="18861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7" name="Google Shape;627;p20"/>
            <p:cNvSpPr txBox="1"/>
            <p:nvPr/>
          </p:nvSpPr>
          <p:spPr>
            <a:xfrm>
              <a:off x="0" y="0"/>
              <a:ext cx="1886100" cy="2667000"/>
            </a:xfrm>
            <a:prstGeom prst="rect">
              <a:avLst/>
            </a:prstGeom>
            <a:solidFill>
              <a:srgbClr val="000000">
                <a:alpha val="0"/>
              </a:srgbClr>
            </a:solidFill>
            <a:ln>
              <a:noFill/>
            </a:ln>
          </p:spPr>
          <p:txBody>
            <a:bodyPr anchorCtr="0" anchor="t" bIns="190500" lIns="152400" spcFirstLastPara="1" rIns="152400" wrap="square" tIns="190500">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F76120"/>
                </a:solidFill>
                <a:latin typeface="Mate"/>
                <a:ea typeface="Mate"/>
                <a:cs typeface="Mate"/>
                <a:sym typeface="Mate"/>
              </a:endParaRPr>
            </a:p>
            <a:p>
              <a:pPr indent="0" lvl="0" marL="0" marR="0" rtl="0" algn="l">
                <a:lnSpc>
                  <a:spcPct val="100000"/>
                </a:lnSpc>
                <a:spcBef>
                  <a:spcPts val="1400"/>
                </a:spcBef>
                <a:spcAft>
                  <a:spcPts val="0"/>
                </a:spcAft>
                <a:buClr>
                  <a:srgbClr val="000000"/>
                </a:buClr>
                <a:buSzPts val="1500"/>
                <a:buFont typeface="Arial"/>
                <a:buNone/>
              </a:pPr>
              <a:r>
                <a:rPr b="1" i="0" lang="en" sz="1500" u="none" cap="none" strike="noStrike">
                  <a:solidFill>
                    <a:srgbClr val="0F172A"/>
                  </a:solidFill>
                  <a:latin typeface="Arial"/>
                  <a:ea typeface="Arial"/>
                  <a:cs typeface="Arial"/>
                  <a:sym typeface="Arial"/>
                </a:rPr>
                <a:t>What mission outcomes should improve beyond replacing current services?</a:t>
              </a:r>
              <a:endParaRPr b="0" i="0" sz="1500" u="none" cap="none" strike="noStrike">
                <a:solidFill>
                  <a:srgbClr val="F76120"/>
                </a:solidFill>
                <a:latin typeface="Mate"/>
                <a:ea typeface="Mate"/>
                <a:cs typeface="Mate"/>
                <a:sym typeface="Mate"/>
              </a:endParaRPr>
            </a:p>
          </p:txBody>
        </p:sp>
      </p:grpSp>
      <p:pic>
        <p:nvPicPr>
          <p:cNvPr id="628" name="Google Shape;628;p20"/>
          <p:cNvPicPr preferRelativeResize="0"/>
          <p:nvPr/>
        </p:nvPicPr>
        <p:blipFill rotWithShape="1">
          <a:blip r:embed="rId4">
            <a:alphaModFix/>
          </a:blip>
          <a:srcRect b="0" l="0" r="0" t="0"/>
          <a:stretch/>
        </p:blipFill>
        <p:spPr>
          <a:xfrm>
            <a:off x="4817383" y="1817413"/>
            <a:ext cx="419122" cy="419122"/>
          </a:xfrm>
          <a:prstGeom prst="rect">
            <a:avLst/>
          </a:prstGeom>
          <a:noFill/>
          <a:ln>
            <a:noFill/>
          </a:ln>
        </p:spPr>
      </p:pic>
      <p:grpSp>
        <p:nvGrpSpPr>
          <p:cNvPr descr="This image displays the text message &quot;What staffing, funding, acceptance criteria, and contingencies must be established now?&quot;" id="629" name="Google Shape;629;p20"/>
          <p:cNvGrpSpPr/>
          <p:nvPr/>
        </p:nvGrpSpPr>
        <p:grpSpPr>
          <a:xfrm>
            <a:off x="6829425" y="1714500"/>
            <a:ext cx="1886100" cy="2667000"/>
            <a:chOff x="0" y="0"/>
            <a:chExt cx="1886100" cy="2667000"/>
          </a:xfrm>
        </p:grpSpPr>
        <p:sp>
          <p:nvSpPr>
            <p:cNvPr id="630" name="Google Shape;630;p20"/>
            <p:cNvSpPr/>
            <p:nvPr/>
          </p:nvSpPr>
          <p:spPr>
            <a:xfrm>
              <a:off x="0" y="0"/>
              <a:ext cx="1886100" cy="2667000"/>
            </a:xfrm>
            <a:prstGeom prst="roundRect">
              <a:avLst>
                <a:gd fmla="val 3030"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1" name="Google Shape;631;p20"/>
            <p:cNvSpPr/>
            <p:nvPr/>
          </p:nvSpPr>
          <p:spPr>
            <a:xfrm>
              <a:off x="0" y="0"/>
              <a:ext cx="18861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2" name="Google Shape;632;p20"/>
            <p:cNvSpPr txBox="1"/>
            <p:nvPr/>
          </p:nvSpPr>
          <p:spPr>
            <a:xfrm>
              <a:off x="0" y="0"/>
              <a:ext cx="1886100" cy="2667000"/>
            </a:xfrm>
            <a:prstGeom prst="rect">
              <a:avLst/>
            </a:prstGeom>
            <a:solidFill>
              <a:srgbClr val="000000">
                <a:alpha val="0"/>
              </a:srgbClr>
            </a:solidFill>
            <a:ln>
              <a:noFill/>
            </a:ln>
          </p:spPr>
          <p:txBody>
            <a:bodyPr anchorCtr="0" anchor="t" bIns="190500" lIns="152400" spcFirstLastPara="1" rIns="152400" wrap="square" tIns="190500">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F76120"/>
                </a:solidFill>
                <a:latin typeface="Mate"/>
                <a:ea typeface="Mate"/>
                <a:cs typeface="Mate"/>
                <a:sym typeface="Mate"/>
              </a:endParaRPr>
            </a:p>
            <a:p>
              <a:pPr indent="0" lvl="0" marL="0" marR="0" rtl="0" algn="l">
                <a:lnSpc>
                  <a:spcPct val="100000"/>
                </a:lnSpc>
                <a:spcBef>
                  <a:spcPts val="1400"/>
                </a:spcBef>
                <a:spcAft>
                  <a:spcPts val="0"/>
                </a:spcAft>
                <a:buClr>
                  <a:srgbClr val="000000"/>
                </a:buClr>
                <a:buSzPts val="1500"/>
                <a:buFont typeface="Arial"/>
                <a:buNone/>
              </a:pPr>
              <a:r>
                <a:rPr b="1" i="0" lang="en" sz="1500" u="none" cap="none" strike="noStrike">
                  <a:solidFill>
                    <a:srgbClr val="0F172A"/>
                  </a:solidFill>
                  <a:latin typeface="Arial"/>
                  <a:ea typeface="Arial"/>
                  <a:cs typeface="Arial"/>
                  <a:sym typeface="Arial"/>
                </a:rPr>
                <a:t>What staffing, funding, acceptance criteria, and contingencies must be established now?</a:t>
              </a:r>
              <a:endParaRPr b="0" i="0" sz="1500" u="none" cap="none" strike="noStrike">
                <a:solidFill>
                  <a:srgbClr val="F76120"/>
                </a:solidFill>
                <a:latin typeface="Mate"/>
                <a:ea typeface="Mate"/>
                <a:cs typeface="Mate"/>
                <a:sym typeface="Mate"/>
              </a:endParaRPr>
            </a:p>
          </p:txBody>
        </p:sp>
      </p:grpSp>
      <p:pic>
        <p:nvPicPr>
          <p:cNvPr id="633" name="Google Shape;633;p20"/>
          <p:cNvPicPr preferRelativeResize="0"/>
          <p:nvPr/>
        </p:nvPicPr>
        <p:blipFill rotWithShape="1">
          <a:blip r:embed="rId4">
            <a:alphaModFix/>
          </a:blip>
          <a:srcRect b="0" l="0" r="0" t="0"/>
          <a:stretch/>
        </p:blipFill>
        <p:spPr>
          <a:xfrm>
            <a:off x="6921486" y="1817413"/>
            <a:ext cx="419122" cy="419122"/>
          </a:xfrm>
          <a:prstGeom prst="rect">
            <a:avLst/>
          </a:prstGeom>
          <a:noFill/>
          <a:ln>
            <a:noFill/>
          </a:ln>
        </p:spPr>
      </p:pic>
      <p:sp>
        <p:nvSpPr>
          <p:cNvPr id="634" name="Google Shape;634;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8" name="Shape 638"/>
        <p:cNvGrpSpPr/>
        <p:nvPr/>
      </p:nvGrpSpPr>
      <p:grpSpPr>
        <a:xfrm>
          <a:off x="0" y="0"/>
          <a:ext cx="0" cy="0"/>
          <a:chOff x="0" y="0"/>
          <a:chExt cx="0" cy="0"/>
        </a:xfrm>
      </p:grpSpPr>
      <p:pic>
        <p:nvPicPr>
          <p:cNvPr descr="FY27 ATRW-5-FAST 26 April Header &amp; Signature " id="639" name="Google Shape;639;p21"/>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640" name="Google Shape;640;p21"/>
          <p:cNvSpPr txBox="1"/>
          <p:nvPr>
            <p:ph type="title"/>
          </p:nvPr>
        </p:nvSpPr>
        <p:spPr>
          <a:xfrm>
            <a:off x="428625" y="904875"/>
            <a:ext cx="8286900" cy="5715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lnSpc>
                <a:spcPct val="100000"/>
              </a:lnSpc>
              <a:spcBef>
                <a:spcPts val="0"/>
              </a:spcBef>
              <a:spcAft>
                <a:spcPts val="0"/>
              </a:spcAft>
              <a:buSzPts val="2800"/>
              <a:buNone/>
            </a:pPr>
            <a:r>
              <a:rPr b="1" lang="en" sz="2200">
                <a:solidFill>
                  <a:srgbClr val="1E293B"/>
                </a:solidFill>
                <a:latin typeface="Arial"/>
                <a:ea typeface="Arial"/>
                <a:cs typeface="Arial"/>
                <a:sym typeface="Arial"/>
              </a:rPr>
              <a:t>How do we get started?</a:t>
            </a:r>
            <a:endParaRPr b="1" i="0" sz="2200">
              <a:solidFill>
                <a:srgbClr val="1E293B"/>
              </a:solidFill>
              <a:latin typeface="Arial"/>
              <a:ea typeface="Arial"/>
              <a:cs typeface="Arial"/>
              <a:sym typeface="Arial"/>
            </a:endParaRPr>
          </a:p>
        </p:txBody>
      </p:sp>
      <p:grpSp>
        <p:nvGrpSpPr>
          <p:cNvPr descr="This image displays the text message &quot;Begin a transition-readiness review.&quot;" id="641" name="Google Shape;641;p21"/>
          <p:cNvGrpSpPr/>
          <p:nvPr/>
        </p:nvGrpSpPr>
        <p:grpSpPr>
          <a:xfrm>
            <a:off x="428625" y="1714500"/>
            <a:ext cx="1886100" cy="2667000"/>
            <a:chOff x="0" y="0"/>
            <a:chExt cx="1886100" cy="2667000"/>
          </a:xfrm>
        </p:grpSpPr>
        <p:sp>
          <p:nvSpPr>
            <p:cNvPr id="642" name="Google Shape;642;p21"/>
            <p:cNvSpPr/>
            <p:nvPr/>
          </p:nvSpPr>
          <p:spPr>
            <a:xfrm>
              <a:off x="0" y="0"/>
              <a:ext cx="1886100" cy="2667000"/>
            </a:xfrm>
            <a:prstGeom prst="roundRect">
              <a:avLst>
                <a:gd fmla="val 3030"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3" name="Google Shape;643;p21"/>
            <p:cNvSpPr/>
            <p:nvPr/>
          </p:nvSpPr>
          <p:spPr>
            <a:xfrm>
              <a:off x="0" y="0"/>
              <a:ext cx="18861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4" name="Google Shape;644;p21"/>
            <p:cNvSpPr txBox="1"/>
            <p:nvPr/>
          </p:nvSpPr>
          <p:spPr>
            <a:xfrm>
              <a:off x="0" y="0"/>
              <a:ext cx="1886100" cy="2667000"/>
            </a:xfrm>
            <a:prstGeom prst="rect">
              <a:avLst/>
            </a:prstGeom>
            <a:solidFill>
              <a:srgbClr val="000000">
                <a:alpha val="0"/>
              </a:srgbClr>
            </a:solidFill>
            <a:ln>
              <a:noFill/>
            </a:ln>
          </p:spPr>
          <p:txBody>
            <a:bodyPr anchorCtr="0" anchor="t" bIns="190500" lIns="152400" spcFirstLastPara="1" rIns="152400" wrap="square" tIns="190500">
              <a:noAutofit/>
            </a:bodyPr>
            <a:lstStyle/>
            <a:p>
              <a:pPr indent="0" lvl="0" marL="0" marR="0" rtl="0" algn="l">
                <a:lnSpc>
                  <a:spcPct val="100000"/>
                </a:lnSpc>
                <a:spcBef>
                  <a:spcPts val="1400"/>
                </a:spcBef>
                <a:spcAft>
                  <a:spcPts val="0"/>
                </a:spcAft>
                <a:buClr>
                  <a:srgbClr val="000000"/>
                </a:buClr>
                <a:buSzPts val="1295"/>
                <a:buFont typeface="Arial"/>
                <a:buNone/>
              </a:pPr>
              <a:r>
                <a:t/>
              </a:r>
              <a:endParaRPr b="1" i="0" sz="1295" u="none" cap="none" strike="noStrike">
                <a:solidFill>
                  <a:srgbClr val="0F172A"/>
                </a:solidFill>
                <a:latin typeface="Arial"/>
                <a:ea typeface="Arial"/>
                <a:cs typeface="Arial"/>
                <a:sym typeface="Arial"/>
              </a:endParaRPr>
            </a:p>
            <a:p>
              <a:pPr indent="0" lvl="0" marL="0" marR="0" rtl="0" algn="l">
                <a:lnSpc>
                  <a:spcPct val="100000"/>
                </a:lnSpc>
                <a:spcBef>
                  <a:spcPts val="1400"/>
                </a:spcBef>
                <a:spcAft>
                  <a:spcPts val="0"/>
                </a:spcAft>
                <a:buClr>
                  <a:srgbClr val="000000"/>
                </a:buClr>
                <a:buSzPts val="1295"/>
                <a:buFont typeface="Arial"/>
                <a:buNone/>
              </a:pPr>
              <a:r>
                <a:t/>
              </a:r>
              <a:endParaRPr b="1" i="0" sz="1295" u="none" cap="none" strike="noStrike">
                <a:solidFill>
                  <a:srgbClr val="0F172A"/>
                </a:solidFill>
                <a:latin typeface="Arial"/>
                <a:ea typeface="Arial"/>
                <a:cs typeface="Arial"/>
                <a:sym typeface="Arial"/>
              </a:endParaRPr>
            </a:p>
            <a:p>
              <a:pPr indent="0" lvl="0" marL="0" marR="0" rtl="0" algn="l">
                <a:lnSpc>
                  <a:spcPct val="100000"/>
                </a:lnSpc>
                <a:spcBef>
                  <a:spcPts val="1400"/>
                </a:spcBef>
                <a:spcAft>
                  <a:spcPts val="0"/>
                </a:spcAft>
                <a:buClr>
                  <a:srgbClr val="000000"/>
                </a:buClr>
                <a:buSzPts val="1295"/>
                <a:buFont typeface="Arial"/>
                <a:buNone/>
              </a:pPr>
              <a:r>
                <a:rPr b="1" i="0" lang="en" sz="1295" u="none" cap="none" strike="noStrike">
                  <a:solidFill>
                    <a:srgbClr val="0F172A"/>
                  </a:solidFill>
                  <a:latin typeface="Arial"/>
                  <a:ea typeface="Arial"/>
                  <a:cs typeface="Arial"/>
                  <a:sym typeface="Arial"/>
                </a:rPr>
                <a:t>Begin a transition-readiness review</a:t>
              </a:r>
              <a:endParaRPr b="0" i="0" sz="1295" u="none" cap="none" strike="noStrike">
                <a:solidFill>
                  <a:srgbClr val="F76120"/>
                </a:solidFill>
                <a:latin typeface="Mate"/>
                <a:ea typeface="Mate"/>
                <a:cs typeface="Mate"/>
                <a:sym typeface="Mate"/>
              </a:endParaRPr>
            </a:p>
          </p:txBody>
        </p:sp>
      </p:grpSp>
      <p:pic>
        <p:nvPicPr>
          <p:cNvPr id="645" name="Google Shape;645;p21"/>
          <p:cNvPicPr preferRelativeResize="0"/>
          <p:nvPr/>
        </p:nvPicPr>
        <p:blipFill rotWithShape="1">
          <a:blip r:embed="rId4">
            <a:alphaModFix/>
          </a:blip>
          <a:srcRect b="0" l="0" r="0" t="0"/>
          <a:stretch/>
        </p:blipFill>
        <p:spPr>
          <a:xfrm>
            <a:off x="492646" y="1904842"/>
            <a:ext cx="500607" cy="408829"/>
          </a:xfrm>
          <a:prstGeom prst="rect">
            <a:avLst/>
          </a:prstGeom>
          <a:noFill/>
          <a:ln>
            <a:noFill/>
          </a:ln>
        </p:spPr>
      </p:pic>
      <p:grpSp>
        <p:nvGrpSpPr>
          <p:cNvPr descr="This image displays the text message &quot;Bring inventory gaps, difficult dependencies, target outcomes, and acquisition artifacts to an early GSA discussion.&quot;" id="646" name="Google Shape;646;p21"/>
          <p:cNvGrpSpPr/>
          <p:nvPr/>
        </p:nvGrpSpPr>
        <p:grpSpPr>
          <a:xfrm>
            <a:off x="2562225" y="1714500"/>
            <a:ext cx="1886100" cy="2667000"/>
            <a:chOff x="0" y="0"/>
            <a:chExt cx="1886100" cy="2667000"/>
          </a:xfrm>
        </p:grpSpPr>
        <p:sp>
          <p:nvSpPr>
            <p:cNvPr id="647" name="Google Shape;647;p21"/>
            <p:cNvSpPr/>
            <p:nvPr/>
          </p:nvSpPr>
          <p:spPr>
            <a:xfrm>
              <a:off x="0" y="0"/>
              <a:ext cx="1886100" cy="2667000"/>
            </a:xfrm>
            <a:prstGeom prst="roundRect">
              <a:avLst>
                <a:gd fmla="val 3030"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8" name="Google Shape;648;p21"/>
            <p:cNvSpPr/>
            <p:nvPr/>
          </p:nvSpPr>
          <p:spPr>
            <a:xfrm>
              <a:off x="0" y="0"/>
              <a:ext cx="18861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9" name="Google Shape;649;p21"/>
            <p:cNvSpPr txBox="1"/>
            <p:nvPr/>
          </p:nvSpPr>
          <p:spPr>
            <a:xfrm>
              <a:off x="0" y="0"/>
              <a:ext cx="1886100" cy="2667000"/>
            </a:xfrm>
            <a:prstGeom prst="rect">
              <a:avLst/>
            </a:prstGeom>
            <a:solidFill>
              <a:srgbClr val="000000">
                <a:alpha val="0"/>
              </a:srgbClr>
            </a:solidFill>
            <a:ln>
              <a:noFill/>
            </a:ln>
          </p:spPr>
          <p:txBody>
            <a:bodyPr anchorCtr="0" anchor="t" bIns="190500" lIns="152400" spcFirstLastPara="1" rIns="152400" wrap="square" tIns="190500">
              <a:noAutofit/>
            </a:bodyPr>
            <a:lstStyle/>
            <a:p>
              <a:pPr indent="0" lvl="0" marL="0" marR="0" rtl="0" algn="l">
                <a:lnSpc>
                  <a:spcPct val="100000"/>
                </a:lnSpc>
                <a:spcBef>
                  <a:spcPts val="1400"/>
                </a:spcBef>
                <a:spcAft>
                  <a:spcPts val="0"/>
                </a:spcAft>
                <a:buClr>
                  <a:srgbClr val="000000"/>
                </a:buClr>
                <a:buSzPts val="1300"/>
                <a:buFont typeface="Arial"/>
                <a:buNone/>
              </a:pPr>
              <a:r>
                <a:t/>
              </a:r>
              <a:endParaRPr b="1" i="0" sz="1300" u="none" cap="none" strike="noStrike">
                <a:solidFill>
                  <a:srgbClr val="0F172A"/>
                </a:solidFill>
                <a:latin typeface="Arial"/>
                <a:ea typeface="Arial"/>
                <a:cs typeface="Arial"/>
                <a:sym typeface="Arial"/>
              </a:endParaRPr>
            </a:p>
            <a:p>
              <a:pPr indent="0" lvl="0" marL="0" marR="0" rtl="0" algn="l">
                <a:lnSpc>
                  <a:spcPct val="100000"/>
                </a:lnSpc>
                <a:spcBef>
                  <a:spcPts val="1400"/>
                </a:spcBef>
                <a:spcAft>
                  <a:spcPts val="0"/>
                </a:spcAft>
                <a:buClr>
                  <a:srgbClr val="000000"/>
                </a:buClr>
                <a:buSzPts val="1300"/>
                <a:buFont typeface="Arial"/>
                <a:buNone/>
              </a:pPr>
              <a:r>
                <a:t/>
              </a:r>
              <a:endParaRPr b="1" i="0" sz="1300" u="none" cap="none" strike="noStrike">
                <a:solidFill>
                  <a:srgbClr val="0F172A"/>
                </a:solidFill>
                <a:latin typeface="Arial"/>
                <a:ea typeface="Arial"/>
                <a:cs typeface="Arial"/>
                <a:sym typeface="Arial"/>
              </a:endParaRPr>
            </a:p>
            <a:p>
              <a:pPr indent="0" lvl="0" marL="0" marR="0" rtl="0" algn="l">
                <a:lnSpc>
                  <a:spcPct val="100000"/>
                </a:lnSpc>
                <a:spcBef>
                  <a:spcPts val="1400"/>
                </a:spcBef>
                <a:spcAft>
                  <a:spcPts val="0"/>
                </a:spcAft>
                <a:buClr>
                  <a:srgbClr val="000000"/>
                </a:buClr>
                <a:buSzPts val="1300"/>
                <a:buFont typeface="Arial"/>
                <a:buNone/>
              </a:pPr>
              <a:r>
                <a:rPr b="1" i="0" lang="en" sz="1300" u="none" cap="none" strike="noStrike">
                  <a:solidFill>
                    <a:srgbClr val="0F172A"/>
                  </a:solidFill>
                  <a:latin typeface="Arial"/>
                  <a:ea typeface="Arial"/>
                  <a:cs typeface="Arial"/>
                  <a:sym typeface="Arial"/>
                </a:rPr>
                <a:t>Bring inventory gaps, difficult dependencies, target outcomes, and acquisition artifacts to an early GSA discussion</a:t>
              </a:r>
              <a:endParaRPr b="0" i="0" sz="1300" u="none" cap="none" strike="noStrike">
                <a:solidFill>
                  <a:srgbClr val="F76120"/>
                </a:solidFill>
                <a:latin typeface="Mate"/>
                <a:ea typeface="Mate"/>
                <a:cs typeface="Mate"/>
                <a:sym typeface="Mate"/>
              </a:endParaRPr>
            </a:p>
          </p:txBody>
        </p:sp>
      </p:grpSp>
      <p:pic>
        <p:nvPicPr>
          <p:cNvPr id="650" name="Google Shape;650;p21"/>
          <p:cNvPicPr preferRelativeResize="0"/>
          <p:nvPr/>
        </p:nvPicPr>
        <p:blipFill rotWithShape="1">
          <a:blip r:embed="rId4">
            <a:alphaModFix/>
          </a:blip>
          <a:srcRect b="0" l="0" r="0" t="0"/>
          <a:stretch/>
        </p:blipFill>
        <p:spPr>
          <a:xfrm>
            <a:off x="2696646" y="1904842"/>
            <a:ext cx="500607" cy="408829"/>
          </a:xfrm>
          <a:prstGeom prst="rect">
            <a:avLst/>
          </a:prstGeom>
          <a:noFill/>
          <a:ln>
            <a:noFill/>
          </a:ln>
        </p:spPr>
      </p:pic>
      <p:grpSp>
        <p:nvGrpSpPr>
          <p:cNvPr descr="This image displays the text message &quot;Share requirement priorities and transition lessons through GSA stakeholder engagement and follow-on feedback channels.&quot;" id="651" name="Google Shape;651;p21"/>
          <p:cNvGrpSpPr/>
          <p:nvPr/>
        </p:nvGrpSpPr>
        <p:grpSpPr>
          <a:xfrm>
            <a:off x="4695825" y="1714500"/>
            <a:ext cx="1886100" cy="2667000"/>
            <a:chOff x="0" y="0"/>
            <a:chExt cx="1886100" cy="2667000"/>
          </a:xfrm>
        </p:grpSpPr>
        <p:sp>
          <p:nvSpPr>
            <p:cNvPr id="652" name="Google Shape;652;p21"/>
            <p:cNvSpPr/>
            <p:nvPr/>
          </p:nvSpPr>
          <p:spPr>
            <a:xfrm>
              <a:off x="0" y="0"/>
              <a:ext cx="1886100" cy="2667000"/>
            </a:xfrm>
            <a:prstGeom prst="roundRect">
              <a:avLst>
                <a:gd fmla="val 3030"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3" name="Google Shape;653;p21"/>
            <p:cNvSpPr/>
            <p:nvPr/>
          </p:nvSpPr>
          <p:spPr>
            <a:xfrm>
              <a:off x="0" y="0"/>
              <a:ext cx="18861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4" name="Google Shape;654;p21"/>
            <p:cNvSpPr txBox="1"/>
            <p:nvPr/>
          </p:nvSpPr>
          <p:spPr>
            <a:xfrm>
              <a:off x="0" y="0"/>
              <a:ext cx="1886100" cy="2667000"/>
            </a:xfrm>
            <a:prstGeom prst="rect">
              <a:avLst/>
            </a:prstGeom>
            <a:solidFill>
              <a:srgbClr val="000000">
                <a:alpha val="0"/>
              </a:srgbClr>
            </a:solidFill>
            <a:ln>
              <a:noFill/>
            </a:ln>
          </p:spPr>
          <p:txBody>
            <a:bodyPr anchorCtr="0" anchor="t" bIns="190500" lIns="152400" spcFirstLastPara="1" rIns="152400" wrap="square" tIns="190500">
              <a:noAutofit/>
            </a:bodyPr>
            <a:lstStyle/>
            <a:p>
              <a:pPr indent="0" lvl="0" marL="0" marR="0" rtl="0" algn="l">
                <a:lnSpc>
                  <a:spcPct val="100000"/>
                </a:lnSpc>
                <a:spcBef>
                  <a:spcPts val="1400"/>
                </a:spcBef>
                <a:spcAft>
                  <a:spcPts val="0"/>
                </a:spcAft>
                <a:buClr>
                  <a:srgbClr val="000000"/>
                </a:buClr>
                <a:buSzPts val="1300"/>
                <a:buFont typeface="Arial"/>
                <a:buNone/>
              </a:pPr>
              <a:r>
                <a:t/>
              </a:r>
              <a:endParaRPr b="1" i="0" sz="1300" u="none" cap="none" strike="noStrike">
                <a:solidFill>
                  <a:srgbClr val="0F172A"/>
                </a:solidFill>
                <a:latin typeface="Arial"/>
                <a:ea typeface="Arial"/>
                <a:cs typeface="Arial"/>
                <a:sym typeface="Arial"/>
              </a:endParaRPr>
            </a:p>
            <a:p>
              <a:pPr indent="0" lvl="0" marL="0" marR="0" rtl="0" algn="l">
                <a:lnSpc>
                  <a:spcPct val="100000"/>
                </a:lnSpc>
                <a:spcBef>
                  <a:spcPts val="1400"/>
                </a:spcBef>
                <a:spcAft>
                  <a:spcPts val="0"/>
                </a:spcAft>
                <a:buClr>
                  <a:srgbClr val="000000"/>
                </a:buClr>
                <a:buSzPts val="1300"/>
                <a:buFont typeface="Arial"/>
                <a:buNone/>
              </a:pPr>
              <a:r>
                <a:t/>
              </a:r>
              <a:endParaRPr b="1" i="0" sz="1300" u="none" cap="none" strike="noStrike">
                <a:solidFill>
                  <a:srgbClr val="0F172A"/>
                </a:solidFill>
                <a:latin typeface="Arial"/>
                <a:ea typeface="Arial"/>
                <a:cs typeface="Arial"/>
                <a:sym typeface="Arial"/>
              </a:endParaRPr>
            </a:p>
            <a:p>
              <a:pPr indent="0" lvl="0" marL="0" marR="0" rtl="0" algn="l">
                <a:lnSpc>
                  <a:spcPct val="100000"/>
                </a:lnSpc>
                <a:spcBef>
                  <a:spcPts val="1400"/>
                </a:spcBef>
                <a:spcAft>
                  <a:spcPts val="0"/>
                </a:spcAft>
                <a:buClr>
                  <a:srgbClr val="000000"/>
                </a:buClr>
                <a:buSzPts val="1300"/>
                <a:buFont typeface="Arial"/>
                <a:buNone/>
              </a:pPr>
              <a:r>
                <a:rPr b="1" i="0" lang="en" sz="1300" u="none" cap="none" strike="noStrike">
                  <a:solidFill>
                    <a:srgbClr val="0F172A"/>
                  </a:solidFill>
                  <a:latin typeface="Arial"/>
                  <a:ea typeface="Arial"/>
                  <a:cs typeface="Arial"/>
                  <a:sym typeface="Arial"/>
                </a:rPr>
                <a:t>Share requirement priorities and transition lessons through GSA stakeholder engagement and follow-on feedback channels</a:t>
              </a:r>
              <a:endParaRPr b="0" i="0" sz="1300" u="none" cap="none" strike="noStrike">
                <a:solidFill>
                  <a:srgbClr val="F76120"/>
                </a:solidFill>
                <a:latin typeface="Mate"/>
                <a:ea typeface="Mate"/>
                <a:cs typeface="Mate"/>
                <a:sym typeface="Mate"/>
              </a:endParaRPr>
            </a:p>
          </p:txBody>
        </p:sp>
      </p:grpSp>
      <p:pic>
        <p:nvPicPr>
          <p:cNvPr id="655" name="Google Shape;655;p21"/>
          <p:cNvPicPr preferRelativeResize="0"/>
          <p:nvPr/>
        </p:nvPicPr>
        <p:blipFill rotWithShape="1">
          <a:blip r:embed="rId4">
            <a:alphaModFix/>
          </a:blip>
          <a:srcRect b="0" l="0" r="0" t="0"/>
          <a:stretch/>
        </p:blipFill>
        <p:spPr>
          <a:xfrm>
            <a:off x="4813920" y="1904841"/>
            <a:ext cx="500607" cy="408829"/>
          </a:xfrm>
          <a:prstGeom prst="rect">
            <a:avLst/>
          </a:prstGeom>
          <a:noFill/>
          <a:ln>
            <a:noFill/>
          </a:ln>
        </p:spPr>
      </p:pic>
      <p:grpSp>
        <p:nvGrpSpPr>
          <p:cNvPr descr="This image displays the text message &quot;Request vendor deployment evidence, lifecycle dates, replacement paths, pricing, and support information.&quot;" id="656" name="Google Shape;656;p21"/>
          <p:cNvGrpSpPr/>
          <p:nvPr/>
        </p:nvGrpSpPr>
        <p:grpSpPr>
          <a:xfrm>
            <a:off x="6829425" y="1714500"/>
            <a:ext cx="1886100" cy="2667000"/>
            <a:chOff x="0" y="0"/>
            <a:chExt cx="1886100" cy="2667000"/>
          </a:xfrm>
        </p:grpSpPr>
        <p:sp>
          <p:nvSpPr>
            <p:cNvPr id="657" name="Google Shape;657;p21"/>
            <p:cNvSpPr/>
            <p:nvPr/>
          </p:nvSpPr>
          <p:spPr>
            <a:xfrm>
              <a:off x="0" y="0"/>
              <a:ext cx="1886100" cy="2667000"/>
            </a:xfrm>
            <a:prstGeom prst="roundRect">
              <a:avLst>
                <a:gd fmla="val 3030"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8" name="Google Shape;658;p21"/>
            <p:cNvSpPr/>
            <p:nvPr/>
          </p:nvSpPr>
          <p:spPr>
            <a:xfrm>
              <a:off x="0" y="0"/>
              <a:ext cx="18861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9" name="Google Shape;659;p21"/>
            <p:cNvSpPr txBox="1"/>
            <p:nvPr/>
          </p:nvSpPr>
          <p:spPr>
            <a:xfrm>
              <a:off x="0" y="0"/>
              <a:ext cx="1886100" cy="2667000"/>
            </a:xfrm>
            <a:prstGeom prst="rect">
              <a:avLst/>
            </a:prstGeom>
            <a:solidFill>
              <a:srgbClr val="000000">
                <a:alpha val="0"/>
              </a:srgbClr>
            </a:solidFill>
            <a:ln>
              <a:noFill/>
            </a:ln>
          </p:spPr>
          <p:txBody>
            <a:bodyPr anchorCtr="0" anchor="t" bIns="190500" lIns="152400" spcFirstLastPara="1" rIns="152400" wrap="square" tIns="190500">
              <a:noAutofit/>
            </a:bodyPr>
            <a:lstStyle/>
            <a:p>
              <a:pPr indent="0" lvl="0" marL="0" marR="0" rtl="0" algn="l">
                <a:lnSpc>
                  <a:spcPct val="100000"/>
                </a:lnSpc>
                <a:spcBef>
                  <a:spcPts val="1400"/>
                </a:spcBef>
                <a:spcAft>
                  <a:spcPts val="0"/>
                </a:spcAft>
                <a:buClr>
                  <a:srgbClr val="000000"/>
                </a:buClr>
                <a:buSzPts val="1300"/>
                <a:buFont typeface="Arial"/>
                <a:buNone/>
              </a:pPr>
              <a:r>
                <a:t/>
              </a:r>
              <a:endParaRPr b="1" i="0" sz="1300" u="none" cap="none" strike="noStrike">
                <a:solidFill>
                  <a:srgbClr val="0F172A"/>
                </a:solidFill>
                <a:latin typeface="Arial"/>
                <a:ea typeface="Arial"/>
                <a:cs typeface="Arial"/>
                <a:sym typeface="Arial"/>
              </a:endParaRPr>
            </a:p>
            <a:p>
              <a:pPr indent="0" lvl="0" marL="0" marR="0" rtl="0" algn="l">
                <a:lnSpc>
                  <a:spcPct val="100000"/>
                </a:lnSpc>
                <a:spcBef>
                  <a:spcPts val="1400"/>
                </a:spcBef>
                <a:spcAft>
                  <a:spcPts val="0"/>
                </a:spcAft>
                <a:buClr>
                  <a:srgbClr val="000000"/>
                </a:buClr>
                <a:buSzPts val="1300"/>
                <a:buFont typeface="Arial"/>
                <a:buNone/>
              </a:pPr>
              <a:r>
                <a:t/>
              </a:r>
              <a:endParaRPr b="1" i="0" sz="1300" u="none" cap="none" strike="noStrike">
                <a:solidFill>
                  <a:srgbClr val="0F172A"/>
                </a:solidFill>
                <a:latin typeface="Arial"/>
                <a:ea typeface="Arial"/>
                <a:cs typeface="Arial"/>
                <a:sym typeface="Arial"/>
              </a:endParaRPr>
            </a:p>
            <a:p>
              <a:pPr indent="0" lvl="0" marL="0" marR="0" rtl="0" algn="l">
                <a:lnSpc>
                  <a:spcPct val="100000"/>
                </a:lnSpc>
                <a:spcBef>
                  <a:spcPts val="1400"/>
                </a:spcBef>
                <a:spcAft>
                  <a:spcPts val="0"/>
                </a:spcAft>
                <a:buClr>
                  <a:srgbClr val="000000"/>
                </a:buClr>
                <a:buSzPts val="1300"/>
                <a:buFont typeface="Arial"/>
                <a:buNone/>
              </a:pPr>
              <a:r>
                <a:rPr b="1" i="0" lang="en" sz="1300" u="none" cap="none" strike="noStrike">
                  <a:solidFill>
                    <a:srgbClr val="0F172A"/>
                  </a:solidFill>
                  <a:latin typeface="Arial"/>
                  <a:ea typeface="Arial"/>
                  <a:cs typeface="Arial"/>
                  <a:sym typeface="Arial"/>
                </a:rPr>
                <a:t>Request vendor deployment evidence, lifecycle dates, replacement paths, pricing, and support information</a:t>
              </a:r>
              <a:endParaRPr b="0" i="0" sz="1300" u="none" cap="none" strike="noStrike">
                <a:solidFill>
                  <a:srgbClr val="F76120"/>
                </a:solidFill>
                <a:latin typeface="Mate"/>
                <a:ea typeface="Mate"/>
                <a:cs typeface="Mate"/>
                <a:sym typeface="Mate"/>
              </a:endParaRPr>
            </a:p>
          </p:txBody>
        </p:sp>
      </p:grpSp>
      <p:pic>
        <p:nvPicPr>
          <p:cNvPr id="660" name="Google Shape;660;p21"/>
          <p:cNvPicPr preferRelativeResize="0"/>
          <p:nvPr/>
        </p:nvPicPr>
        <p:blipFill rotWithShape="1">
          <a:blip r:embed="rId4">
            <a:alphaModFix/>
          </a:blip>
          <a:srcRect b="0" l="0" r="0" t="0"/>
          <a:stretch/>
        </p:blipFill>
        <p:spPr>
          <a:xfrm>
            <a:off x="6965320" y="1904840"/>
            <a:ext cx="500607" cy="408829"/>
          </a:xfrm>
          <a:prstGeom prst="rect">
            <a:avLst/>
          </a:prstGeom>
          <a:noFill/>
          <a:ln>
            <a:noFill/>
          </a:ln>
        </p:spPr>
      </p:pic>
      <p:sp>
        <p:nvSpPr>
          <p:cNvPr id="661" name="Google Shape;661;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5" name="Shape 665"/>
        <p:cNvGrpSpPr/>
        <p:nvPr/>
      </p:nvGrpSpPr>
      <p:grpSpPr>
        <a:xfrm>
          <a:off x="0" y="0"/>
          <a:ext cx="0" cy="0"/>
          <a:chOff x="0" y="0"/>
          <a:chExt cx="0" cy="0"/>
        </a:xfrm>
      </p:grpSpPr>
      <p:sp>
        <p:nvSpPr>
          <p:cNvPr id="666" name="Google Shape;666;p22"/>
          <p:cNvSpPr txBox="1"/>
          <p:nvPr>
            <p:ph idx="4294967295" type="title"/>
          </p:nvPr>
        </p:nvSpPr>
        <p:spPr>
          <a:xfrm>
            <a:off x="311700" y="-572700"/>
            <a:ext cx="8520600" cy="572700"/>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00000"/>
              </a:lnSpc>
              <a:spcBef>
                <a:spcPts val="0"/>
              </a:spcBef>
              <a:spcAft>
                <a:spcPts val="0"/>
              </a:spcAft>
              <a:buClr>
                <a:schemeClr val="dk1"/>
              </a:buClr>
              <a:buSzPct val="111111"/>
              <a:buNone/>
            </a:pPr>
            <a:r>
              <a:rPr lang="en"/>
              <a:t>Resources &amp; Next Steps</a:t>
            </a:r>
            <a:endParaRPr/>
          </a:p>
        </p:txBody>
      </p:sp>
      <p:pic>
        <p:nvPicPr>
          <p:cNvPr descr="This image displays a banner featuring the GSA seal and acquisition training for real-world applications." id="667" name="Google Shape;667;p22"/>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668" name="Google Shape;668;p22"/>
          <p:cNvSpPr txBox="1"/>
          <p:nvPr/>
        </p:nvSpPr>
        <p:spPr>
          <a:xfrm>
            <a:off x="428625" y="904875"/>
            <a:ext cx="8286900" cy="5715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200"/>
              <a:buFont typeface="Arial"/>
              <a:buNone/>
            </a:pPr>
            <a:r>
              <a:rPr b="1" i="0" lang="en" sz="2200" u="none" cap="none" strike="noStrike">
                <a:solidFill>
                  <a:srgbClr val="1E293B"/>
                </a:solidFill>
                <a:latin typeface="Arial"/>
                <a:ea typeface="Arial"/>
                <a:cs typeface="Arial"/>
                <a:sym typeface="Arial"/>
              </a:rPr>
              <a:t>Resources &amp; Next Steps</a:t>
            </a:r>
            <a:endParaRPr b="1" i="0" sz="2200" u="none" cap="none" strike="noStrike">
              <a:solidFill>
                <a:srgbClr val="1E293B"/>
              </a:solidFill>
              <a:latin typeface="Arial"/>
              <a:ea typeface="Arial"/>
              <a:cs typeface="Arial"/>
              <a:sym typeface="Arial"/>
            </a:endParaRPr>
          </a:p>
        </p:txBody>
      </p:sp>
      <p:grpSp>
        <p:nvGrpSpPr>
          <p:cNvPr descr="This image displays the text message &quot;GSA Engagement &amp; Strategy Development.&quot;" id="669" name="Google Shape;669;p22"/>
          <p:cNvGrpSpPr/>
          <p:nvPr/>
        </p:nvGrpSpPr>
        <p:grpSpPr>
          <a:xfrm>
            <a:off x="428625" y="1714500"/>
            <a:ext cx="2533800" cy="2667000"/>
            <a:chOff x="0" y="0"/>
            <a:chExt cx="2533800" cy="2667000"/>
          </a:xfrm>
        </p:grpSpPr>
        <p:sp>
          <p:nvSpPr>
            <p:cNvPr id="670" name="Google Shape;670;p22"/>
            <p:cNvSpPr/>
            <p:nvPr/>
          </p:nvSpPr>
          <p:spPr>
            <a:xfrm>
              <a:off x="0" y="0"/>
              <a:ext cx="2533800" cy="2667000"/>
            </a:xfrm>
            <a:prstGeom prst="roundRect">
              <a:avLst>
                <a:gd fmla="val 2255"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1" name="Google Shape;671;p22"/>
            <p:cNvSpPr/>
            <p:nvPr/>
          </p:nvSpPr>
          <p:spPr>
            <a:xfrm>
              <a:off x="0" y="0"/>
              <a:ext cx="25338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2" name="Google Shape;672;p22"/>
            <p:cNvSpPr txBox="1"/>
            <p:nvPr/>
          </p:nvSpPr>
          <p:spPr>
            <a:xfrm>
              <a:off x="0" y="0"/>
              <a:ext cx="2533800" cy="2667000"/>
            </a:xfrm>
            <a:prstGeom prst="rect">
              <a:avLst/>
            </a:prstGeom>
            <a:solidFill>
              <a:srgbClr val="000000">
                <a:alpha val="0"/>
              </a:srgbClr>
            </a:solidFill>
            <a:ln>
              <a:noFill/>
            </a:ln>
          </p:spPr>
          <p:txBody>
            <a:bodyPr anchorCtr="0" anchor="t" bIns="228600" lIns="190500" spcFirstLastPara="1" rIns="190500" wrap="square" tIns="228600">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F76120"/>
                </a:solidFill>
                <a:latin typeface="Mate"/>
                <a:ea typeface="Mate"/>
                <a:cs typeface="Mate"/>
                <a:sym typeface="Mate"/>
              </a:endParaRPr>
            </a:p>
            <a:p>
              <a:pPr indent="0" lvl="0" marL="0" marR="0" rtl="0" algn="l">
                <a:lnSpc>
                  <a:spcPct val="100000"/>
                </a:lnSpc>
                <a:spcBef>
                  <a:spcPts val="1400"/>
                </a:spcBef>
                <a:spcAft>
                  <a:spcPts val="0"/>
                </a:spcAft>
                <a:buClr>
                  <a:srgbClr val="000000"/>
                </a:buClr>
                <a:buSzPts val="1400"/>
                <a:buFont typeface="Arial"/>
                <a:buNone/>
              </a:pPr>
              <a:r>
                <a:rPr b="1" i="0" lang="en" sz="1400" u="none" cap="none" strike="noStrike">
                  <a:solidFill>
                    <a:srgbClr val="0F172A"/>
                  </a:solidFill>
                  <a:latin typeface="Arial"/>
                  <a:ea typeface="Arial"/>
                  <a:cs typeface="Arial"/>
                  <a:sym typeface="Arial"/>
                </a:rPr>
                <a:t>GSA Engagement &amp; Strategy Development</a:t>
              </a:r>
              <a:endParaRPr b="1" i="0" sz="1400" u="none" cap="none" strike="noStrike">
                <a:solidFill>
                  <a:srgbClr val="0F172A"/>
                </a:solidFill>
                <a:latin typeface="Arial"/>
                <a:ea typeface="Arial"/>
                <a:cs typeface="Arial"/>
                <a:sym typeface="Arial"/>
              </a:endParaRPr>
            </a:p>
            <a:p>
              <a:pPr indent="0" lvl="0" marL="0" marR="0" rtl="0" algn="l">
                <a:lnSpc>
                  <a:spcPct val="100000"/>
                </a:lnSpc>
                <a:spcBef>
                  <a:spcPts val="1000"/>
                </a:spcBef>
                <a:spcAft>
                  <a:spcPts val="0"/>
                </a:spcAft>
                <a:buClr>
                  <a:srgbClr val="000000"/>
                </a:buClr>
                <a:buSzPts val="1100"/>
                <a:buFont typeface="Arial"/>
                <a:buNone/>
              </a:pPr>
              <a:r>
                <a:rPr b="0" i="0" lang="en" sz="1100" u="none" cap="none" strike="noStrike">
                  <a:solidFill>
                    <a:srgbClr val="475569"/>
                  </a:solidFill>
                  <a:latin typeface="Arial"/>
                  <a:ea typeface="Arial"/>
                  <a:cs typeface="Arial"/>
                  <a:sym typeface="Arial"/>
                </a:rPr>
                <a:t>Contact your Solutions Broker - </a:t>
              </a:r>
              <a:r>
                <a:rPr b="0" i="0" lang="en" sz="1000" u="none" cap="none" strike="noStrike">
                  <a:solidFill>
                    <a:srgbClr val="475569"/>
                  </a:solidFill>
                  <a:latin typeface="Arial"/>
                  <a:ea typeface="Arial"/>
                  <a:cs typeface="Arial"/>
                  <a:sym typeface="Arial"/>
                </a:rPr>
                <a:t>Find “Resources” on </a:t>
              </a:r>
              <a:r>
                <a:rPr b="0" i="0" lang="en" sz="1000" u="sng" cap="none" strike="noStrike">
                  <a:solidFill>
                    <a:schemeClr val="hlink"/>
                  </a:solidFill>
                  <a:latin typeface="Arial"/>
                  <a:ea typeface="Arial"/>
                  <a:cs typeface="Arial"/>
                  <a:sym typeface="Arial"/>
                  <a:hlinkClick r:id="rId4"/>
                </a:rPr>
                <a:t>GSA.GOV/EIS</a:t>
              </a:r>
              <a:endParaRPr b="0" i="0" sz="1000" u="none" cap="none" strike="noStrike">
                <a:solidFill>
                  <a:srgbClr val="475569"/>
                </a:solidFill>
                <a:latin typeface="Arial"/>
                <a:ea typeface="Arial"/>
                <a:cs typeface="Arial"/>
                <a:sym typeface="Arial"/>
              </a:endParaRPr>
            </a:p>
          </p:txBody>
        </p:sp>
      </p:grpSp>
      <p:pic>
        <p:nvPicPr>
          <p:cNvPr id="673" name="Google Shape;673;p22"/>
          <p:cNvPicPr preferRelativeResize="0"/>
          <p:nvPr/>
        </p:nvPicPr>
        <p:blipFill rotWithShape="1">
          <a:blip r:embed="rId5">
            <a:alphaModFix/>
          </a:blip>
          <a:srcRect b="0" l="0" r="0" t="0"/>
          <a:stretch/>
        </p:blipFill>
        <p:spPr>
          <a:xfrm>
            <a:off x="609588" y="1972748"/>
            <a:ext cx="457223" cy="349268"/>
          </a:xfrm>
          <a:prstGeom prst="rect">
            <a:avLst/>
          </a:prstGeom>
          <a:noFill/>
          <a:ln>
            <a:noFill/>
          </a:ln>
        </p:spPr>
      </p:pic>
      <p:grpSp>
        <p:nvGrpSpPr>
          <p:cNvPr descr="This image displays the text message &quot;Future Strategy.&quot;" id="674" name="Google Shape;674;p22"/>
          <p:cNvGrpSpPr/>
          <p:nvPr/>
        </p:nvGrpSpPr>
        <p:grpSpPr>
          <a:xfrm>
            <a:off x="3305175" y="1714500"/>
            <a:ext cx="2533800" cy="2667000"/>
            <a:chOff x="0" y="0"/>
            <a:chExt cx="2533800" cy="2667000"/>
          </a:xfrm>
        </p:grpSpPr>
        <p:sp>
          <p:nvSpPr>
            <p:cNvPr id="675" name="Google Shape;675;p22"/>
            <p:cNvSpPr/>
            <p:nvPr/>
          </p:nvSpPr>
          <p:spPr>
            <a:xfrm>
              <a:off x="0" y="0"/>
              <a:ext cx="2533800" cy="2667000"/>
            </a:xfrm>
            <a:prstGeom prst="roundRect">
              <a:avLst>
                <a:gd fmla="val 2255"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6" name="Google Shape;676;p22"/>
            <p:cNvSpPr/>
            <p:nvPr/>
          </p:nvSpPr>
          <p:spPr>
            <a:xfrm>
              <a:off x="0" y="0"/>
              <a:ext cx="25338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7" name="Google Shape;677;p22"/>
            <p:cNvSpPr txBox="1"/>
            <p:nvPr/>
          </p:nvSpPr>
          <p:spPr>
            <a:xfrm>
              <a:off x="0" y="0"/>
              <a:ext cx="2533800" cy="2667000"/>
            </a:xfrm>
            <a:prstGeom prst="rect">
              <a:avLst/>
            </a:prstGeom>
            <a:solidFill>
              <a:srgbClr val="000000">
                <a:alpha val="0"/>
              </a:srgbClr>
            </a:solidFill>
            <a:ln>
              <a:noFill/>
            </a:ln>
          </p:spPr>
          <p:txBody>
            <a:bodyPr anchorCtr="0" anchor="t" bIns="228600" lIns="190500" spcFirstLastPara="1" rIns="190500" wrap="square" tIns="228600">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F76120"/>
                </a:solidFill>
                <a:latin typeface="Mate"/>
                <a:ea typeface="Mate"/>
                <a:cs typeface="Mate"/>
                <a:sym typeface="Mate"/>
              </a:endParaRPr>
            </a:p>
            <a:p>
              <a:pPr indent="0" lvl="0" marL="0" marR="0" rtl="0" algn="l">
                <a:lnSpc>
                  <a:spcPct val="100000"/>
                </a:lnSpc>
                <a:spcBef>
                  <a:spcPts val="1400"/>
                </a:spcBef>
                <a:spcAft>
                  <a:spcPts val="0"/>
                </a:spcAft>
                <a:buClr>
                  <a:srgbClr val="000000"/>
                </a:buClr>
                <a:buSzPts val="1400"/>
                <a:buFont typeface="Arial"/>
                <a:buNone/>
              </a:pPr>
              <a:r>
                <a:rPr b="1" i="0" lang="en" sz="1400" u="none" cap="none" strike="noStrike">
                  <a:solidFill>
                    <a:srgbClr val="0F172A"/>
                  </a:solidFill>
                  <a:latin typeface="Arial"/>
                  <a:ea typeface="Arial"/>
                  <a:cs typeface="Arial"/>
                  <a:sym typeface="Arial"/>
                </a:rPr>
                <a:t>Future Strategy</a:t>
              </a:r>
              <a:endParaRPr b="1" i="0" sz="1400" u="none" cap="none" strike="noStrike">
                <a:solidFill>
                  <a:srgbClr val="0F172A"/>
                </a:solidFill>
                <a:latin typeface="Arial"/>
                <a:ea typeface="Arial"/>
                <a:cs typeface="Arial"/>
                <a:sym typeface="Arial"/>
              </a:endParaRPr>
            </a:p>
            <a:p>
              <a:pPr indent="0" lvl="0" marL="0" marR="0" rtl="0" algn="l">
                <a:lnSpc>
                  <a:spcPct val="100000"/>
                </a:lnSpc>
                <a:spcBef>
                  <a:spcPts val="1000"/>
                </a:spcBef>
                <a:spcAft>
                  <a:spcPts val="0"/>
                </a:spcAft>
                <a:buClr>
                  <a:srgbClr val="000000"/>
                </a:buClr>
                <a:buSzPts val="1100"/>
                <a:buFont typeface="Arial"/>
                <a:buNone/>
              </a:pPr>
              <a:r>
                <a:rPr b="1" i="0" lang="en" sz="1100" u="sng" cap="none" strike="noStrike">
                  <a:solidFill>
                    <a:srgbClr val="0097A7"/>
                  </a:solidFill>
                  <a:latin typeface="Arial"/>
                  <a:ea typeface="Arial"/>
                  <a:cs typeface="Arial"/>
                  <a:sym typeface="Arial"/>
                </a:rPr>
                <a:t>EISFollowOn@gsa.gov</a:t>
              </a:r>
              <a:endParaRPr b="1" i="0" sz="1100" u="sng" cap="none" strike="noStrike">
                <a:solidFill>
                  <a:srgbClr val="0097A7"/>
                </a:solidFill>
                <a:latin typeface="Arial"/>
                <a:ea typeface="Arial"/>
                <a:cs typeface="Arial"/>
                <a:sym typeface="Arial"/>
              </a:endParaRPr>
            </a:p>
          </p:txBody>
        </p:sp>
      </p:grpSp>
      <p:pic>
        <p:nvPicPr>
          <p:cNvPr id="678" name="Google Shape;678;p22"/>
          <p:cNvPicPr preferRelativeResize="0"/>
          <p:nvPr/>
        </p:nvPicPr>
        <p:blipFill rotWithShape="1">
          <a:blip r:embed="rId6">
            <a:alphaModFix/>
          </a:blip>
          <a:srcRect b="0" l="0" r="0" t="0"/>
          <a:stretch/>
        </p:blipFill>
        <p:spPr>
          <a:xfrm>
            <a:off x="3465708" y="1994638"/>
            <a:ext cx="444523" cy="368319"/>
          </a:xfrm>
          <a:prstGeom prst="rect">
            <a:avLst/>
          </a:prstGeom>
          <a:noFill/>
          <a:ln>
            <a:noFill/>
          </a:ln>
        </p:spPr>
      </p:pic>
      <p:grpSp>
        <p:nvGrpSpPr>
          <p:cNvPr descr="This image displays the text message &quot;Leverage Tools to Begin Transition Planning.&quot;" id="679" name="Google Shape;679;p22"/>
          <p:cNvGrpSpPr/>
          <p:nvPr/>
        </p:nvGrpSpPr>
        <p:grpSpPr>
          <a:xfrm>
            <a:off x="6181725" y="1714500"/>
            <a:ext cx="2533800" cy="2667000"/>
            <a:chOff x="0" y="0"/>
            <a:chExt cx="2533800" cy="2667000"/>
          </a:xfrm>
        </p:grpSpPr>
        <p:sp>
          <p:nvSpPr>
            <p:cNvPr id="680" name="Google Shape;680;p22"/>
            <p:cNvSpPr/>
            <p:nvPr/>
          </p:nvSpPr>
          <p:spPr>
            <a:xfrm>
              <a:off x="0" y="0"/>
              <a:ext cx="2533800" cy="2667000"/>
            </a:xfrm>
            <a:prstGeom prst="roundRect">
              <a:avLst>
                <a:gd fmla="val 2255" name="adj"/>
              </a:avLst>
            </a:prstGeom>
            <a:solidFill>
              <a:srgbClr val="FFFFFF"/>
            </a:solidFill>
            <a:ln cap="flat" cmpd="sng" w="9525">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1" name="Google Shape;681;p22"/>
            <p:cNvSpPr/>
            <p:nvPr/>
          </p:nvSpPr>
          <p:spPr>
            <a:xfrm>
              <a:off x="0" y="0"/>
              <a:ext cx="2533800" cy="38100"/>
            </a:xfrm>
            <a:prstGeom prst="roundRect">
              <a:avLst>
                <a:gd fmla="val 50000" name="adj"/>
              </a:avLst>
            </a:pr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2" name="Google Shape;682;p22"/>
            <p:cNvSpPr txBox="1"/>
            <p:nvPr/>
          </p:nvSpPr>
          <p:spPr>
            <a:xfrm>
              <a:off x="0" y="0"/>
              <a:ext cx="2533800" cy="2667000"/>
            </a:xfrm>
            <a:prstGeom prst="rect">
              <a:avLst/>
            </a:prstGeom>
            <a:solidFill>
              <a:srgbClr val="000000">
                <a:alpha val="0"/>
              </a:srgbClr>
            </a:solidFill>
            <a:ln>
              <a:noFill/>
            </a:ln>
          </p:spPr>
          <p:txBody>
            <a:bodyPr anchorCtr="0" anchor="t" bIns="228600" lIns="190500" spcFirstLastPara="1" rIns="190500" wrap="square" tIns="228600">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F76120"/>
                </a:solidFill>
                <a:latin typeface="Mate"/>
                <a:ea typeface="Mate"/>
                <a:cs typeface="Mate"/>
                <a:sym typeface="Mate"/>
              </a:endParaRPr>
            </a:p>
            <a:p>
              <a:pPr indent="0" lvl="0" marL="0" marR="0" rtl="0" algn="l">
                <a:lnSpc>
                  <a:spcPct val="100000"/>
                </a:lnSpc>
                <a:spcBef>
                  <a:spcPts val="1400"/>
                </a:spcBef>
                <a:spcAft>
                  <a:spcPts val="0"/>
                </a:spcAft>
                <a:buClr>
                  <a:srgbClr val="000000"/>
                </a:buClr>
                <a:buSzPts val="1400"/>
                <a:buFont typeface="Arial"/>
                <a:buNone/>
              </a:pPr>
              <a:r>
                <a:rPr b="1" i="0" lang="en" sz="1400" u="none" cap="none" strike="noStrike">
                  <a:solidFill>
                    <a:srgbClr val="0F172A"/>
                  </a:solidFill>
                  <a:latin typeface="Arial"/>
                  <a:ea typeface="Arial"/>
                  <a:cs typeface="Arial"/>
                  <a:sym typeface="Arial"/>
                </a:rPr>
                <a:t>Leverage Tools to Begin Transition Planning</a:t>
              </a:r>
              <a:endParaRPr b="1" i="0" sz="1400" u="none" cap="none" strike="noStrike">
                <a:solidFill>
                  <a:srgbClr val="0F172A"/>
                </a:solidFill>
                <a:latin typeface="Arial"/>
                <a:ea typeface="Arial"/>
                <a:cs typeface="Arial"/>
                <a:sym typeface="Arial"/>
              </a:endParaRPr>
            </a:p>
            <a:p>
              <a:pPr indent="0" lvl="0" marL="0" marR="0" rtl="0" algn="l">
                <a:lnSpc>
                  <a:spcPct val="100000"/>
                </a:lnSpc>
                <a:spcBef>
                  <a:spcPts val="1000"/>
                </a:spcBef>
                <a:spcAft>
                  <a:spcPts val="0"/>
                </a:spcAft>
                <a:buClr>
                  <a:srgbClr val="000000"/>
                </a:buClr>
                <a:buSzPts val="1100"/>
                <a:buFont typeface="Arial"/>
                <a:buNone/>
              </a:pPr>
              <a:r>
                <a:rPr b="0" i="0" lang="en" sz="1100" u="none" cap="none" strike="noStrike">
                  <a:solidFill>
                    <a:srgbClr val="475569"/>
                  </a:solidFill>
                  <a:latin typeface="Arial"/>
                  <a:ea typeface="Arial"/>
                  <a:cs typeface="Arial"/>
                  <a:sym typeface="Arial"/>
                </a:rPr>
                <a:t>→ GSA Use Cases</a:t>
              </a:r>
              <a:endParaRPr b="0" i="0" sz="1100" u="none" cap="none" strike="noStrike">
                <a:solidFill>
                  <a:srgbClr val="475569"/>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100"/>
                <a:buFont typeface="Arial"/>
                <a:buNone/>
              </a:pPr>
              <a:r>
                <a:rPr b="0" i="0" lang="en" sz="1100" u="none" cap="none" strike="noStrike">
                  <a:solidFill>
                    <a:srgbClr val="475569"/>
                  </a:solidFill>
                  <a:latin typeface="Arial"/>
                  <a:ea typeface="Arial"/>
                  <a:cs typeface="Arial"/>
                  <a:sym typeface="Arial"/>
                </a:rPr>
                <a:t>→ Market Research As a Service (MRAS)</a:t>
              </a:r>
              <a:endParaRPr b="0" i="0" sz="1100" u="none" cap="none" strike="noStrike">
                <a:solidFill>
                  <a:srgbClr val="475569"/>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100"/>
                <a:buFont typeface="Arial"/>
                <a:buNone/>
              </a:pPr>
              <a:r>
                <a:rPr b="0" i="0" lang="en" sz="1100" u="none" cap="none" strike="noStrike">
                  <a:solidFill>
                    <a:srgbClr val="475569"/>
                  </a:solidFill>
                  <a:latin typeface="Arial"/>
                  <a:ea typeface="Arial"/>
                  <a:cs typeface="Arial"/>
                  <a:sym typeface="Arial"/>
                </a:rPr>
                <a:t>→ Self-service tools</a:t>
              </a:r>
              <a:endParaRPr b="0" i="0" sz="1100" u="none" cap="none" strike="noStrike">
                <a:solidFill>
                  <a:srgbClr val="475569"/>
                </a:solidFill>
                <a:latin typeface="Arial"/>
                <a:ea typeface="Arial"/>
                <a:cs typeface="Arial"/>
                <a:sym typeface="Arial"/>
              </a:endParaRPr>
            </a:p>
          </p:txBody>
        </p:sp>
      </p:grpSp>
      <p:pic>
        <p:nvPicPr>
          <p:cNvPr id="683" name="Google Shape;683;p22"/>
          <p:cNvPicPr preferRelativeResize="0"/>
          <p:nvPr/>
        </p:nvPicPr>
        <p:blipFill rotWithShape="1">
          <a:blip r:embed="rId7">
            <a:alphaModFix/>
          </a:blip>
          <a:srcRect b="0" l="0" r="0" t="0"/>
          <a:stretch/>
        </p:blipFill>
        <p:spPr>
          <a:xfrm>
            <a:off x="6403275" y="1991287"/>
            <a:ext cx="400071" cy="38737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7" name="Shape 687"/>
        <p:cNvGrpSpPr/>
        <p:nvPr/>
      </p:nvGrpSpPr>
      <p:grpSpPr>
        <a:xfrm>
          <a:off x="0" y="0"/>
          <a:ext cx="0" cy="0"/>
          <a:chOff x="0" y="0"/>
          <a:chExt cx="0" cy="0"/>
        </a:xfrm>
      </p:grpSpPr>
      <p:sp>
        <p:nvSpPr>
          <p:cNvPr id="688" name="Google Shape;688;p23"/>
          <p:cNvSpPr txBox="1"/>
          <p:nvPr>
            <p:ph idx="4294967295" type="title"/>
          </p:nvPr>
        </p:nvSpPr>
        <p:spPr>
          <a:xfrm>
            <a:off x="311700" y="-572700"/>
            <a:ext cx="8520600" cy="572700"/>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00000"/>
              </a:lnSpc>
              <a:spcBef>
                <a:spcPts val="0"/>
              </a:spcBef>
              <a:spcAft>
                <a:spcPts val="0"/>
              </a:spcAft>
              <a:buClr>
                <a:schemeClr val="dk1"/>
              </a:buClr>
              <a:buSzPct val="111111"/>
              <a:buNone/>
            </a:pPr>
            <a:r>
              <a:rPr lang="en"/>
              <a:t>Q &amp; A</a:t>
            </a:r>
            <a:endParaRPr/>
          </a:p>
        </p:txBody>
      </p:sp>
      <p:pic>
        <p:nvPicPr>
          <p:cNvPr descr="This image displays a banner featuring the GSA seal and acquisition training for real-world applications." id="689" name="Google Shape;689;p23"/>
          <p:cNvPicPr preferRelativeResize="0"/>
          <p:nvPr/>
        </p:nvPicPr>
        <p:blipFill rotWithShape="1">
          <a:blip r:embed="rId3">
            <a:alphaModFix/>
          </a:blip>
          <a:srcRect b="0" l="0" r="0" t="0"/>
          <a:stretch/>
        </p:blipFill>
        <p:spPr>
          <a:xfrm>
            <a:off x="0" y="0"/>
            <a:ext cx="9144000" cy="5143500"/>
          </a:xfrm>
          <a:prstGeom prst="rect">
            <a:avLst/>
          </a:prstGeom>
          <a:noFill/>
          <a:ln>
            <a:noFill/>
          </a:ln>
        </p:spPr>
      </p:pic>
      <p:grpSp>
        <p:nvGrpSpPr>
          <p:cNvPr descr="This image displays the text message&quot;Q and A.&quot;" id="690" name="Google Shape;690;p23"/>
          <p:cNvGrpSpPr/>
          <p:nvPr/>
        </p:nvGrpSpPr>
        <p:grpSpPr>
          <a:xfrm>
            <a:off x="2381250" y="1524000"/>
            <a:ext cx="4381500" cy="2857500"/>
            <a:chOff x="0" y="0"/>
            <a:chExt cx="4381500" cy="2857500"/>
          </a:xfrm>
        </p:grpSpPr>
        <p:sp>
          <p:nvSpPr>
            <p:cNvPr id="691" name="Google Shape;691;p23"/>
            <p:cNvSpPr/>
            <p:nvPr/>
          </p:nvSpPr>
          <p:spPr>
            <a:xfrm>
              <a:off x="0" y="0"/>
              <a:ext cx="4381500" cy="2857500"/>
            </a:xfrm>
            <a:custGeom>
              <a:rect b="b" l="l" r="r" t="t"/>
              <a:pathLst>
                <a:path extrusionOk="0" h="120000" w="120000">
                  <a:moveTo>
                    <a:pt x="10435" y="0"/>
                  </a:moveTo>
                  <a:lnTo>
                    <a:pt x="109565" y="0"/>
                  </a:lnTo>
                  <a:cubicBezTo>
                    <a:pt x="112333" y="0"/>
                    <a:pt x="114987" y="1686"/>
                    <a:pt x="116944" y="4686"/>
                  </a:cubicBezTo>
                  <a:cubicBezTo>
                    <a:pt x="118901" y="7687"/>
                    <a:pt x="120000" y="11756"/>
                    <a:pt x="120000" y="16000"/>
                  </a:cubicBezTo>
                  <a:lnTo>
                    <a:pt x="120000" y="80000"/>
                  </a:lnTo>
                  <a:cubicBezTo>
                    <a:pt x="120000" y="84243"/>
                    <a:pt x="118901" y="88313"/>
                    <a:pt x="116944" y="91314"/>
                  </a:cubicBezTo>
                  <a:cubicBezTo>
                    <a:pt x="114987" y="94314"/>
                    <a:pt x="112333" y="96000"/>
                    <a:pt x="109565" y="96000"/>
                  </a:cubicBezTo>
                  <a:lnTo>
                    <a:pt x="41739" y="96000"/>
                  </a:lnTo>
                  <a:lnTo>
                    <a:pt x="20870" y="120000"/>
                  </a:lnTo>
                  <a:lnTo>
                    <a:pt x="26087" y="96000"/>
                  </a:lnTo>
                  <a:lnTo>
                    <a:pt x="10435" y="96000"/>
                  </a:lnTo>
                  <a:cubicBezTo>
                    <a:pt x="7667" y="96000"/>
                    <a:pt x="5013" y="94314"/>
                    <a:pt x="3056" y="91314"/>
                  </a:cubicBezTo>
                  <a:cubicBezTo>
                    <a:pt x="1099" y="88313"/>
                    <a:pt x="0" y="84244"/>
                    <a:pt x="0" y="80000"/>
                  </a:cubicBezTo>
                  <a:lnTo>
                    <a:pt x="0" y="16000"/>
                  </a:lnTo>
                  <a:cubicBezTo>
                    <a:pt x="0" y="11757"/>
                    <a:pt x="1099" y="7687"/>
                    <a:pt x="3056" y="4686"/>
                  </a:cubicBezTo>
                  <a:cubicBezTo>
                    <a:pt x="5013" y="1686"/>
                    <a:pt x="7667" y="0"/>
                    <a:pt x="10435" y="0"/>
                  </a:cubicBezTo>
                  <a:close/>
                </a:path>
              </a:pathLst>
            </a:custGeom>
            <a:solidFill>
              <a:srgbClr val="FFFFFF"/>
            </a:solidFill>
            <a:ln cap="flat" cmpd="sng" w="1905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2" name="Google Shape;692;p23"/>
            <p:cNvSpPr txBox="1"/>
            <p:nvPr/>
          </p:nvSpPr>
          <p:spPr>
            <a:xfrm>
              <a:off x="285750" y="666750"/>
              <a:ext cx="3810000" cy="13335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3060"/>
                <a:buFont typeface="Arial"/>
                <a:buNone/>
              </a:pPr>
              <a:r>
                <a:rPr b="1" i="0" lang="en" sz="3060" u="none" cap="none" strike="noStrike">
                  <a:solidFill>
                    <a:srgbClr val="0F172A"/>
                  </a:solidFill>
                  <a:latin typeface="Arial"/>
                  <a:ea typeface="Arial"/>
                  <a:cs typeface="Arial"/>
                  <a:sym typeface="Arial"/>
                </a:rPr>
                <a:t>Q &amp; A</a:t>
              </a:r>
              <a:endParaRPr b="1" i="0" sz="3060" u="none" cap="none" strike="noStrike">
                <a:solidFill>
                  <a:srgbClr val="0F172A"/>
                </a:solidFill>
                <a:latin typeface="Arial"/>
                <a:ea typeface="Arial"/>
                <a:cs typeface="Arial"/>
                <a:sym typeface="Arial"/>
              </a:endParaRPr>
            </a:p>
            <a:p>
              <a:pPr indent="0" lvl="0" marL="0" marR="0" rtl="0" algn="ctr">
                <a:lnSpc>
                  <a:spcPct val="100000"/>
                </a:lnSpc>
                <a:spcBef>
                  <a:spcPts val="900"/>
                </a:spcBef>
                <a:spcAft>
                  <a:spcPts val="0"/>
                </a:spcAft>
                <a:buClr>
                  <a:srgbClr val="000000"/>
                </a:buClr>
                <a:buSzPts val="1360"/>
                <a:buFont typeface="Arial"/>
                <a:buNone/>
              </a:pPr>
              <a:r>
                <a:t/>
              </a:r>
              <a:endParaRPr b="0" i="0" sz="1360" u="none" cap="none" strike="noStrike">
                <a:solidFill>
                  <a:srgbClr val="475569"/>
                </a:solidFill>
                <a:latin typeface="Arial"/>
                <a:ea typeface="Arial"/>
                <a:cs typeface="Arial"/>
                <a:sym typeface="Arial"/>
              </a:endParaRPr>
            </a:p>
          </p:txBody>
        </p:sp>
        <p:sp>
          <p:nvSpPr>
            <p:cNvPr id="693" name="Google Shape;693;p23"/>
            <p:cNvSpPr/>
            <p:nvPr/>
          </p:nvSpPr>
          <p:spPr>
            <a:xfrm>
              <a:off x="0" y="0"/>
              <a:ext cx="4381500" cy="457200"/>
            </a:xfrm>
            <a:custGeom>
              <a:rect b="b" l="l" r="r" t="t"/>
              <a:pathLst>
                <a:path extrusionOk="0" h="120000" w="120000">
                  <a:moveTo>
                    <a:pt x="10435" y="0"/>
                  </a:moveTo>
                  <a:lnTo>
                    <a:pt x="109565" y="0"/>
                  </a:lnTo>
                  <a:cubicBezTo>
                    <a:pt x="112333" y="-1"/>
                    <a:pt x="114987" y="10535"/>
                    <a:pt x="116944" y="29289"/>
                  </a:cubicBezTo>
                  <a:cubicBezTo>
                    <a:pt x="118901" y="48042"/>
                    <a:pt x="120000" y="73478"/>
                    <a:pt x="120000" y="100000"/>
                  </a:cubicBezTo>
                  <a:lnTo>
                    <a:pt x="120000" y="120000"/>
                  </a:lnTo>
                  <a:lnTo>
                    <a:pt x="0" y="120000"/>
                  </a:lnTo>
                  <a:lnTo>
                    <a:pt x="0" y="100000"/>
                  </a:lnTo>
                  <a:cubicBezTo>
                    <a:pt x="0" y="73478"/>
                    <a:pt x="1099" y="48043"/>
                    <a:pt x="3056" y="29289"/>
                  </a:cubicBezTo>
                  <a:cubicBezTo>
                    <a:pt x="5013" y="10536"/>
                    <a:pt x="7667" y="0"/>
                    <a:pt x="10435" y="0"/>
                  </a:cubicBezTo>
                  <a:close/>
                </a:path>
              </a:pathLst>
            </a:custGeom>
            <a:solidFill>
              <a:srgbClr val="F761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7" name="Shape 697"/>
        <p:cNvGrpSpPr/>
        <p:nvPr/>
      </p:nvGrpSpPr>
      <p:grpSpPr>
        <a:xfrm>
          <a:off x="0" y="0"/>
          <a:ext cx="0" cy="0"/>
          <a:chOff x="0" y="0"/>
          <a:chExt cx="0" cy="0"/>
        </a:xfrm>
      </p:grpSpPr>
      <p:sp>
        <p:nvSpPr>
          <p:cNvPr id="698" name="Google Shape;698;h6416f2230510a72c_0_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en"/>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03BF6682-EE3F-496C-BC4A-0093A887B4ED</vt:lpwstr>
  </property>
  <property fmtid="{D5CDD505-2E9C-101B-9397-08002B2CF9AE}" pid="3" name="ArticulatePath">
    <vt:lpwstr>FY27 ATRW_ Preparing Now for Future Network and Telecommunications Transitions_508_10_1626</vt:lpwstr>
  </property>
</Properties>
</file>