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Mate"/>
      <p:regular r:id="rId33"/>
      <p:italic r:id="rId34"/>
    </p:embeddedFont>
    <p:embeddedFont>
      <p:font typeface="Roboto"/>
      <p:regular r:id="rId35"/>
      <p:bold r:id="rId36"/>
      <p:italic r:id="rId37"/>
      <p:boldItalic r:id="rId38"/>
    </p:embeddedFont>
    <p:embeddedFont>
      <p:font typeface="Merriweather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3" roundtripDataSignature="AMtx7mi3bK0RGTjFvtO6Ue+a/9wA/gu9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erriweather-bold.fntdata"/><Relationship Id="rId20" Type="http://schemas.openxmlformats.org/officeDocument/2006/relationships/slide" Target="slides/slide15.xml"/><Relationship Id="rId42" Type="http://schemas.openxmlformats.org/officeDocument/2006/relationships/font" Target="fonts/Merriweather-boldItalic.fntdata"/><Relationship Id="rId41" Type="http://schemas.openxmlformats.org/officeDocument/2006/relationships/font" Target="fonts/Merriweather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Mate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Roboto-regular.fntdata"/><Relationship Id="rId12" Type="http://schemas.openxmlformats.org/officeDocument/2006/relationships/slide" Target="slides/slide7.xml"/><Relationship Id="rId34" Type="http://schemas.openxmlformats.org/officeDocument/2006/relationships/font" Target="fonts/Mate-italic.fntdata"/><Relationship Id="rId15" Type="http://schemas.openxmlformats.org/officeDocument/2006/relationships/slide" Target="slides/slide10.xml"/><Relationship Id="rId37" Type="http://schemas.openxmlformats.org/officeDocument/2006/relationships/font" Target="fonts/Roboto-italic.fntdata"/><Relationship Id="rId14" Type="http://schemas.openxmlformats.org/officeDocument/2006/relationships/slide" Target="slides/slide9.xml"/><Relationship Id="rId36" Type="http://schemas.openxmlformats.org/officeDocument/2006/relationships/font" Target="fonts/Roboto-bold.fntdata"/><Relationship Id="rId17" Type="http://schemas.openxmlformats.org/officeDocument/2006/relationships/slide" Target="slides/slide12.xml"/><Relationship Id="rId39" Type="http://schemas.openxmlformats.org/officeDocument/2006/relationships/font" Target="fonts/Merriweather-regular.fntdata"/><Relationship Id="rId16" Type="http://schemas.openxmlformats.org/officeDocument/2006/relationships/slide" Target="slides/slide11.xml"/><Relationship Id="rId38" Type="http://schemas.openxmlformats.org/officeDocument/2006/relationships/font" Target="fonts/Roboto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Agency Engagment-Implementaion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Training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Performance of Procurement Consolidation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3 MOUS Signed-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DOS A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Why Do We Need You to support consolidation!?? --- We’re not buying as one and taxpayers are not receiving benefits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Lee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050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2.3M (77,283 x 30) Cumulative lead-time days</a:t>
            </a:r>
            <a:r>
              <a:rPr lang="en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WS 1 -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Reduce contract Duplication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Mitsu/Amber revisit the $4B number again (no impact on deck..but impact in research)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PALT FAS vehicles vs NOT FAS Vehicles comparison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--- if we have this, and take the number of procurements and times that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--- TOTAL Number of procurements across government that are NOT going through FAS vehicles  X 30 (use Beck’s data source to identify # of PIIDs in WS1) .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7" name="Google Shape;36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8" name="Google Shape;38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9" name="Google Shape;40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6" name="Google Shape;41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3" name="Google Shape;42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Formalized Strategic Partnership: GSA and the Department of State (DoS) formalized a strategic partnership via a Memorandum of Understanding (MOU) to implement a Procurement Transition Plan (PTP), aligning with Executive Order 14240.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Pilot Agency Success: DoS is one of only two agencies selected to pilot the Procurement Consolidation process with GSA, and is the first agency to sign an MOU formalizing this groundbreaking process.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Collaborative, Data-Driven Approach: GSA partnered with DoS's Chief Acquisition Officer (Rudy Strom), Deputy CAO (Kyle Ilgenfritz), and Senior Procurement Executive (Sharon James) to conduct a joint contract inventory analysis. Data was the primary driver for decisions, ensuring alignment on approach.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Repeatable Blueprint: The implementation strategy was designed to achieve significant long-term results while preventing operational interruptions, establishing a repeatable and scalable blueprint for other federal entities to convert regulatory policy into tangible execution.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Impactful Results and Metrics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Contracting Actions Transitioned: Identified $896 million in contracting actions suitable for transition to existing government-wide solutions on GSA vehicles.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Previously Uncredited Requirements: Identified $345.6 million in requirements already aligned with government-wide solutions but for which DoS was not receiving credit due to FPDS limitations.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Labor Savings and Cost Avoidance: The projected labor savings from transitioning these contracts totaled approximately $1.986 million in cost avoidance.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Mission Support: The effort is explicitly focused on supporting administration priorities and the State Department’s critical mission, positioning GSA as a crucial collaborator.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8" name="Google Shape;43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5" name="Google Shape;44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8" name="Google Shape;45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4" name="Google Shape;50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8" name="Google Shape;51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Relationship Id="rId3" Type="http://schemas.openxmlformats.org/officeDocument/2006/relationships/image" Target="../media/image19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9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9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/>
          <p:nvPr/>
        </p:nvSpPr>
        <p:spPr>
          <a:xfrm>
            <a:off x="-18150" y="-34575"/>
            <a:ext cx="9162300" cy="5178000"/>
          </a:xfrm>
          <a:prstGeom prst="rect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9"/>
          <p:cNvSpPr/>
          <p:nvPr/>
        </p:nvSpPr>
        <p:spPr>
          <a:xfrm>
            <a:off x="-18150" y="1020350"/>
            <a:ext cx="3227100" cy="41316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9"/>
          <p:cNvSpPr/>
          <p:nvPr/>
        </p:nvSpPr>
        <p:spPr>
          <a:xfrm rot="5400000">
            <a:off x="-637950" y="581925"/>
            <a:ext cx="5186400" cy="3946800"/>
          </a:xfrm>
          <a:prstGeom prst="rtTriangle">
            <a:avLst/>
          </a:prstGeom>
          <a:solidFill>
            <a:srgbClr val="F7612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9"/>
          <p:cNvSpPr txBox="1"/>
          <p:nvPr>
            <p:ph type="ctrTitle"/>
          </p:nvPr>
        </p:nvSpPr>
        <p:spPr>
          <a:xfrm>
            <a:off x="2551602" y="1529025"/>
            <a:ext cx="62808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9"/>
          <p:cNvSpPr txBox="1"/>
          <p:nvPr>
            <p:ph idx="1" type="subTitle"/>
          </p:nvPr>
        </p:nvSpPr>
        <p:spPr>
          <a:xfrm>
            <a:off x="3208950" y="3618575"/>
            <a:ext cx="5623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5" name="Google Shape;15;p29"/>
          <p:cNvGrpSpPr/>
          <p:nvPr/>
        </p:nvGrpSpPr>
        <p:grpSpPr>
          <a:xfrm>
            <a:off x="-16650" y="-37134"/>
            <a:ext cx="9160500" cy="1036500"/>
            <a:chOff x="-16650" y="-37134"/>
            <a:chExt cx="9160500" cy="1036500"/>
          </a:xfrm>
        </p:grpSpPr>
        <p:sp>
          <p:nvSpPr>
            <p:cNvPr id="16" name="Google Shape;16;p29"/>
            <p:cNvSpPr/>
            <p:nvPr/>
          </p:nvSpPr>
          <p:spPr>
            <a:xfrm>
              <a:off x="-16650" y="-37134"/>
              <a:ext cx="9160500" cy="10365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" name="Google Shape;17;p29" title="ATFRW_black.png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7509250" y="218337"/>
              <a:ext cx="1265929" cy="569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9" title="GSA Star Mark 250 2026 Logo STARMARK SIGNATURE_300dpi.png"/>
            <p:cNvPicPr preferRelativeResize="0"/>
            <p:nvPr/>
          </p:nvPicPr>
          <p:blipFill rotWithShape="1">
            <a:blip r:embed="rId3">
              <a:alphaModFix/>
            </a:blip>
            <a:srcRect b="0" l="29478" r="0" t="0"/>
            <a:stretch/>
          </p:blipFill>
          <p:spPr>
            <a:xfrm>
              <a:off x="1067874" y="174191"/>
              <a:ext cx="1483725" cy="61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29" title="gsa-seal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80150" y="207516"/>
              <a:ext cx="548700" cy="548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20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Presenters">
  <p:cSld name="BLANK_1_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/>
          <p:nvPr>
            <p:ph idx="12" type="sldNum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3" name="Google Shape;23;p30"/>
          <p:cNvGrpSpPr/>
          <p:nvPr/>
        </p:nvGrpSpPr>
        <p:grpSpPr>
          <a:xfrm>
            <a:off x="1673938" y="1221550"/>
            <a:ext cx="2123600" cy="2131650"/>
            <a:chOff x="3388225" y="1623400"/>
            <a:chExt cx="2123600" cy="2131650"/>
          </a:xfrm>
        </p:grpSpPr>
        <p:sp>
          <p:nvSpPr>
            <p:cNvPr id="24" name="Google Shape;24;p30"/>
            <p:cNvSpPr/>
            <p:nvPr/>
          </p:nvSpPr>
          <p:spPr>
            <a:xfrm>
              <a:off x="3388225" y="1623400"/>
              <a:ext cx="548700" cy="5487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rgbClr val="1F2D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30"/>
            <p:cNvSpPr/>
            <p:nvPr/>
          </p:nvSpPr>
          <p:spPr>
            <a:xfrm rot="10800000">
              <a:off x="4963125" y="3206350"/>
              <a:ext cx="548700" cy="5487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rgbClr val="1F2D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" name="Google Shape;26;p30"/>
          <p:cNvGrpSpPr/>
          <p:nvPr/>
        </p:nvGrpSpPr>
        <p:grpSpPr>
          <a:xfrm>
            <a:off x="5346438" y="1221550"/>
            <a:ext cx="2123600" cy="2131650"/>
            <a:chOff x="3388225" y="1623400"/>
            <a:chExt cx="2123600" cy="2131650"/>
          </a:xfrm>
        </p:grpSpPr>
        <p:sp>
          <p:nvSpPr>
            <p:cNvPr id="27" name="Google Shape;27;p30"/>
            <p:cNvSpPr/>
            <p:nvPr/>
          </p:nvSpPr>
          <p:spPr>
            <a:xfrm>
              <a:off x="3388225" y="1623400"/>
              <a:ext cx="548700" cy="5487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rgbClr val="1F2D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30"/>
            <p:cNvSpPr/>
            <p:nvPr/>
          </p:nvSpPr>
          <p:spPr>
            <a:xfrm rot="10800000">
              <a:off x="4963125" y="3206350"/>
              <a:ext cx="548700" cy="548700"/>
            </a:xfrm>
            <a:prstGeom prst="halfFrame">
              <a:avLst>
                <a:gd fmla="val 33333" name="adj1"/>
                <a:gd fmla="val 33333" name="adj2"/>
              </a:avLst>
            </a:prstGeom>
            <a:solidFill>
              <a:srgbClr val="1F2D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31" title="FY27 ATRW-4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34225"/>
            <a:ext cx="9144000" cy="51777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3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2" name="Google Shape;32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" name="Google Shape;33;p31"/>
          <p:cNvGrpSpPr/>
          <p:nvPr/>
        </p:nvGrpSpPr>
        <p:grpSpPr>
          <a:xfrm>
            <a:off x="-16650" y="-37134"/>
            <a:ext cx="9160500" cy="1036500"/>
            <a:chOff x="-16650" y="-37134"/>
            <a:chExt cx="9160500" cy="1036500"/>
          </a:xfrm>
        </p:grpSpPr>
        <p:sp>
          <p:nvSpPr>
            <p:cNvPr id="34" name="Google Shape;34;p31"/>
            <p:cNvSpPr/>
            <p:nvPr/>
          </p:nvSpPr>
          <p:spPr>
            <a:xfrm>
              <a:off x="-16650" y="-37134"/>
              <a:ext cx="9160500" cy="10365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" name="Google Shape;35;p31" title="ATFRW_black.png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09250" y="218337"/>
              <a:ext cx="1265929" cy="569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31" title="GSA Star Mark 250 2026 Logo STARMARK SIGNATURE_300dpi.png"/>
            <p:cNvPicPr preferRelativeResize="0"/>
            <p:nvPr/>
          </p:nvPicPr>
          <p:blipFill rotWithShape="1">
            <a:blip r:embed="rId4">
              <a:alphaModFix/>
            </a:blip>
            <a:srcRect b="0" l="29478" r="0" t="0"/>
            <a:stretch/>
          </p:blipFill>
          <p:spPr>
            <a:xfrm>
              <a:off x="1067874" y="174191"/>
              <a:ext cx="1483725" cy="61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31" title="gsa-seal.png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80150" y="207516"/>
              <a:ext cx="548700" cy="5487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32" title="FY27 ATRW-5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(h5ae2e364d2050389_22_0)">
  <p:cSld name="Blank (h5ae2e364d2050389_22_0)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SA Starmark End Slide">
  <p:cSld name="BLANK_2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4"/>
          <p:cNvSpPr/>
          <p:nvPr/>
        </p:nvSpPr>
        <p:spPr>
          <a:xfrm>
            <a:off x="0" y="10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.S. General Services Administration Logo" id="45" name="Google Shape;45;p34" title="250 Signature.png"/>
          <p:cNvPicPr preferRelativeResize="0"/>
          <p:nvPr/>
        </p:nvPicPr>
        <p:blipFill rotWithShape="1">
          <a:blip r:embed="rId2">
            <a:alphaModFix/>
          </a:blip>
          <a:srcRect b="0" l="661" r="661" t="0"/>
          <a:stretch/>
        </p:blipFill>
        <p:spPr>
          <a:xfrm>
            <a:off x="4013551" y="1984975"/>
            <a:ext cx="1238875" cy="111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35" title="FY27 ATRW-5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35"/>
          <p:cNvSpPr txBox="1"/>
          <p:nvPr>
            <p:ph type="title"/>
          </p:nvPr>
        </p:nvSpPr>
        <p:spPr>
          <a:xfrm>
            <a:off x="311700" y="3900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" name="Google Shape;49;p35"/>
          <p:cNvSpPr txBox="1"/>
          <p:nvPr>
            <p:ph idx="1" type="body"/>
          </p:nvPr>
        </p:nvSpPr>
        <p:spPr>
          <a:xfrm>
            <a:off x="311700" y="1097500"/>
            <a:ext cx="8520600" cy="3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36" title="FY27 ATRW-5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3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5" name="Google Shape;55;p3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6" name="Google Shape;56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Speaker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37" title="FY27 ATRW-5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0" name="Google Shape;60;p37"/>
          <p:cNvGrpSpPr/>
          <p:nvPr/>
        </p:nvGrpSpPr>
        <p:grpSpPr>
          <a:xfrm>
            <a:off x="3511607" y="1233605"/>
            <a:ext cx="2120768" cy="2120768"/>
            <a:chOff x="3059125" y="889175"/>
            <a:chExt cx="2743200" cy="2743200"/>
          </a:xfrm>
        </p:grpSpPr>
        <p:sp>
          <p:nvSpPr>
            <p:cNvPr id="61" name="Google Shape;61;p37"/>
            <p:cNvSpPr/>
            <p:nvPr/>
          </p:nvSpPr>
          <p:spPr>
            <a:xfrm>
              <a:off x="3059125" y="889175"/>
              <a:ext cx="2743200" cy="2743200"/>
            </a:xfrm>
            <a:prstGeom prst="rect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ctr" bIns="70675" lIns="70675" spcFirstLastPara="1" rIns="70675" wrap="square" tIns="706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2"/>
                <a:buFont typeface="Arial"/>
                <a:buNone/>
              </a:pPr>
              <a:r>
                <a:t/>
              </a:r>
              <a:endParaRPr b="0" i="0" sz="108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37"/>
            <p:cNvSpPr/>
            <p:nvPr/>
          </p:nvSpPr>
          <p:spPr>
            <a:xfrm>
              <a:off x="3140125" y="992375"/>
              <a:ext cx="2581200" cy="253680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70675" lIns="70675" spcFirstLastPara="1" rIns="70675" wrap="square" tIns="706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2"/>
                <a:buFont typeface="Arial"/>
                <a:buNone/>
              </a:pPr>
              <a:r>
                <a:t/>
              </a:r>
              <a:endParaRPr b="0" i="0" sz="108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" name="Google Shape;63;p37"/>
          <p:cNvGrpSpPr/>
          <p:nvPr/>
        </p:nvGrpSpPr>
        <p:grpSpPr>
          <a:xfrm>
            <a:off x="-16650" y="-37134"/>
            <a:ext cx="9160500" cy="1036500"/>
            <a:chOff x="-16650" y="-37134"/>
            <a:chExt cx="9160500" cy="1036500"/>
          </a:xfrm>
        </p:grpSpPr>
        <p:sp>
          <p:nvSpPr>
            <p:cNvPr id="64" name="Google Shape;64;p37"/>
            <p:cNvSpPr/>
            <p:nvPr/>
          </p:nvSpPr>
          <p:spPr>
            <a:xfrm>
              <a:off x="-16650" y="-37134"/>
              <a:ext cx="9160500" cy="10365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5" name="Google Shape;65;p37" title="ATFRW_black.png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09250" y="218337"/>
              <a:ext cx="1265929" cy="569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37" title="GSA Star Mark 250 2026 Logo STARMARK SIGNATURE_300dpi.png"/>
            <p:cNvPicPr preferRelativeResize="0"/>
            <p:nvPr/>
          </p:nvPicPr>
          <p:blipFill rotWithShape="1">
            <a:blip r:embed="rId4">
              <a:alphaModFix/>
            </a:blip>
            <a:srcRect b="0" l="29478" r="0" t="0"/>
            <a:stretch/>
          </p:blipFill>
          <p:spPr>
            <a:xfrm>
              <a:off x="1067874" y="174191"/>
              <a:ext cx="1483725" cy="61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37" title="gsa-seal.png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80150" y="207516"/>
              <a:ext cx="548700" cy="5487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peakers">
  <p:cSld name="TITLE_ONLY_1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38" title="FY27 ATRW-5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8"/>
          <p:cNvSpPr txBox="1"/>
          <p:nvPr>
            <p:ph idx="12" type="sldNum"/>
          </p:nvPr>
        </p:nvSpPr>
        <p:spPr>
          <a:xfrm>
            <a:off x="8462933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1" name="Google Shape;71;p38"/>
          <p:cNvGrpSpPr/>
          <p:nvPr/>
        </p:nvGrpSpPr>
        <p:grpSpPr>
          <a:xfrm>
            <a:off x="1659020" y="1227167"/>
            <a:ext cx="2120768" cy="2120768"/>
            <a:chOff x="3059125" y="889175"/>
            <a:chExt cx="2743200" cy="2743200"/>
          </a:xfrm>
        </p:grpSpPr>
        <p:sp>
          <p:nvSpPr>
            <p:cNvPr id="72" name="Google Shape;72;p38"/>
            <p:cNvSpPr/>
            <p:nvPr/>
          </p:nvSpPr>
          <p:spPr>
            <a:xfrm>
              <a:off x="3059125" y="889175"/>
              <a:ext cx="2743200" cy="2743200"/>
            </a:xfrm>
            <a:prstGeom prst="rect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ctr" bIns="70675" lIns="70675" spcFirstLastPara="1" rIns="70675" wrap="square" tIns="706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2"/>
                <a:buFont typeface="Arial"/>
                <a:buNone/>
              </a:pPr>
              <a:r>
                <a:t/>
              </a:r>
              <a:endParaRPr b="0" i="0" sz="108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38"/>
            <p:cNvSpPr/>
            <p:nvPr/>
          </p:nvSpPr>
          <p:spPr>
            <a:xfrm>
              <a:off x="3140125" y="992375"/>
              <a:ext cx="2581200" cy="253680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70675" lIns="70675" spcFirstLastPara="1" rIns="70675" wrap="square" tIns="706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2"/>
                <a:buFont typeface="Arial"/>
                <a:buNone/>
              </a:pPr>
              <a:r>
                <a:t/>
              </a:r>
              <a:endParaRPr b="0" i="0" sz="108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" name="Google Shape;74;p38"/>
          <p:cNvGrpSpPr/>
          <p:nvPr/>
        </p:nvGrpSpPr>
        <p:grpSpPr>
          <a:xfrm>
            <a:off x="5364232" y="1227167"/>
            <a:ext cx="2120768" cy="2120768"/>
            <a:chOff x="3059125" y="889175"/>
            <a:chExt cx="2743200" cy="2743200"/>
          </a:xfrm>
        </p:grpSpPr>
        <p:sp>
          <p:nvSpPr>
            <p:cNvPr id="75" name="Google Shape;75;p38"/>
            <p:cNvSpPr/>
            <p:nvPr/>
          </p:nvSpPr>
          <p:spPr>
            <a:xfrm>
              <a:off x="3059125" y="889175"/>
              <a:ext cx="2743200" cy="2743200"/>
            </a:xfrm>
            <a:prstGeom prst="rect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ctr" bIns="70675" lIns="70675" spcFirstLastPara="1" rIns="70675" wrap="square" tIns="706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2"/>
                <a:buFont typeface="Arial"/>
                <a:buNone/>
              </a:pPr>
              <a:r>
                <a:t/>
              </a:r>
              <a:endParaRPr b="0" i="0" sz="108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38"/>
            <p:cNvSpPr/>
            <p:nvPr/>
          </p:nvSpPr>
          <p:spPr>
            <a:xfrm>
              <a:off x="3140125" y="992375"/>
              <a:ext cx="2581200" cy="253680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70675" lIns="70675" spcFirstLastPara="1" rIns="70675" wrap="square" tIns="706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2"/>
                <a:buFont typeface="Arial"/>
                <a:buNone/>
              </a:pPr>
              <a:r>
                <a:t/>
              </a:r>
              <a:endParaRPr b="0" i="0" sz="108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" name="Google Shape;77;p38"/>
          <p:cNvGrpSpPr/>
          <p:nvPr/>
        </p:nvGrpSpPr>
        <p:grpSpPr>
          <a:xfrm>
            <a:off x="-16650" y="-37134"/>
            <a:ext cx="9160500" cy="1036500"/>
            <a:chOff x="-16650" y="-37134"/>
            <a:chExt cx="9160500" cy="1036500"/>
          </a:xfrm>
        </p:grpSpPr>
        <p:sp>
          <p:nvSpPr>
            <p:cNvPr id="78" name="Google Shape;78;p38"/>
            <p:cNvSpPr/>
            <p:nvPr/>
          </p:nvSpPr>
          <p:spPr>
            <a:xfrm>
              <a:off x="-16650" y="-37134"/>
              <a:ext cx="9160500" cy="10365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9" name="Google Shape;79;p38" title="ATFRW_black.png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09250" y="218337"/>
              <a:ext cx="1265929" cy="569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38" title="GSA Star Mark 250 2026 Logo STARMARK SIGNATURE_300dpi.png"/>
            <p:cNvPicPr preferRelativeResize="0"/>
            <p:nvPr/>
          </p:nvPicPr>
          <p:blipFill rotWithShape="1">
            <a:blip r:embed="rId4">
              <a:alphaModFix/>
            </a:blip>
            <a:srcRect b="0" l="29478" r="0" t="0"/>
            <a:stretch/>
          </p:blipFill>
          <p:spPr>
            <a:xfrm>
              <a:off x="1067874" y="174191"/>
              <a:ext cx="1483725" cy="61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38" title="gsa-seal.png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80150" y="207516"/>
              <a:ext cx="548700" cy="54872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39" title="FY27 ATRW-5-FAST 26 April Header &amp; Signature 600x155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39"/>
          <p:cNvSpPr txBox="1"/>
          <p:nvPr>
            <p:ph type="title"/>
          </p:nvPr>
        </p:nvSpPr>
        <p:spPr>
          <a:xfrm>
            <a:off x="311700" y="555600"/>
            <a:ext cx="42618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5" name="Google Shape;85;p39"/>
          <p:cNvSpPr txBox="1"/>
          <p:nvPr>
            <p:ph idx="1" type="body"/>
          </p:nvPr>
        </p:nvSpPr>
        <p:spPr>
          <a:xfrm>
            <a:off x="311700" y="1389600"/>
            <a:ext cx="42618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9" name="Google Shape;89;p40" title="gsa-seal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13551" y="1925525"/>
            <a:ext cx="1238875" cy="123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1"/>
          <p:cNvSpPr/>
          <p:nvPr/>
        </p:nvSpPr>
        <p:spPr>
          <a:xfrm flipH="1">
            <a:off x="0" y="1035300"/>
            <a:ext cx="9140700" cy="4108500"/>
          </a:xfrm>
          <a:prstGeom prst="rect">
            <a:avLst/>
          </a:prstGeom>
          <a:gradFill>
            <a:gsLst>
              <a:gs pos="0">
                <a:srgbClr val="B11116"/>
              </a:gs>
              <a:gs pos="100000">
                <a:srgbClr val="C8102E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1"/>
          <p:cNvSpPr/>
          <p:nvPr/>
        </p:nvSpPr>
        <p:spPr>
          <a:xfrm flipH="1">
            <a:off x="0" y="4577825"/>
            <a:ext cx="9140700" cy="565500"/>
          </a:xfrm>
          <a:prstGeom prst="rect">
            <a:avLst/>
          </a:prstGeom>
          <a:gradFill>
            <a:gsLst>
              <a:gs pos="0">
                <a:srgbClr val="5B6770"/>
              </a:gs>
              <a:gs pos="100000">
                <a:srgbClr val="862633"/>
              </a:gs>
            </a:gsLst>
            <a:lin ang="1890004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1"/>
          <p:cNvSpPr/>
          <p:nvPr/>
        </p:nvSpPr>
        <p:spPr>
          <a:xfrm flipH="1">
            <a:off x="3187" y="3298993"/>
            <a:ext cx="9140688" cy="1599588"/>
          </a:xfrm>
          <a:prstGeom prst="flowChartDocument">
            <a:avLst/>
          </a:prstGeom>
          <a:gradFill>
            <a:gsLst>
              <a:gs pos="0">
                <a:srgbClr val="B11116"/>
              </a:gs>
              <a:gs pos="100000">
                <a:srgbClr val="C8102E"/>
              </a:gs>
            </a:gsLst>
            <a:lin ang="18900044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1"/>
          <p:cNvSpPr txBox="1"/>
          <p:nvPr>
            <p:ph type="title"/>
          </p:nvPr>
        </p:nvSpPr>
        <p:spPr>
          <a:xfrm>
            <a:off x="782025" y="1651975"/>
            <a:ext cx="75765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41"/>
          <p:cNvSpPr txBox="1"/>
          <p:nvPr>
            <p:ph idx="1" type="subTitle"/>
          </p:nvPr>
        </p:nvSpPr>
        <p:spPr>
          <a:xfrm>
            <a:off x="808650" y="2927475"/>
            <a:ext cx="75657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41"/>
          <p:cNvSpPr txBox="1"/>
          <p:nvPr>
            <p:ph idx="2" type="subTitle"/>
          </p:nvPr>
        </p:nvSpPr>
        <p:spPr>
          <a:xfrm>
            <a:off x="808650" y="3821650"/>
            <a:ext cx="75657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97" name="Google Shape;97;p41" title="250 Starmark.png"/>
          <p:cNvPicPr preferRelativeResize="0"/>
          <p:nvPr/>
        </p:nvPicPr>
        <p:blipFill rotWithShape="1">
          <a:blip r:embed="rId2">
            <a:alphaModFix/>
          </a:blip>
          <a:srcRect b="3772" l="0" r="0" t="3772"/>
          <a:stretch/>
        </p:blipFill>
        <p:spPr>
          <a:xfrm>
            <a:off x="522452" y="184656"/>
            <a:ext cx="2111295" cy="61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813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Relationship Id="rId4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6.png"/><Relationship Id="rId5" Type="http://schemas.openxmlformats.org/officeDocument/2006/relationships/image" Target="../media/image29.png"/><Relationship Id="rId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Relationship Id="rId4" Type="http://schemas.openxmlformats.org/officeDocument/2006/relationships/image" Target="../media/image28.png"/><Relationship Id="rId5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22.png"/><Relationship Id="rId5" Type="http://schemas.openxmlformats.org/officeDocument/2006/relationships/image" Target="../media/image38.png"/><Relationship Id="rId6" Type="http://schemas.openxmlformats.org/officeDocument/2006/relationships/image" Target="../media/image21.png"/><Relationship Id="rId7" Type="http://schemas.openxmlformats.org/officeDocument/2006/relationships/image" Target="../media/image3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go.gov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 txBox="1"/>
          <p:nvPr>
            <p:ph type="ctrTitle"/>
          </p:nvPr>
        </p:nvSpPr>
        <p:spPr>
          <a:xfrm>
            <a:off x="2551602" y="1529025"/>
            <a:ext cx="62808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/>
              <a:t>Federal Procurement Consolidation Training: Current State &amp; Updates</a:t>
            </a:r>
            <a:endParaRPr/>
          </a:p>
        </p:txBody>
      </p:sp>
      <p:sp>
        <p:nvSpPr>
          <p:cNvPr id="104" name="Google Shape;104;p1"/>
          <p:cNvSpPr txBox="1"/>
          <p:nvPr>
            <p:ph idx="4294967295" type="subTitle"/>
          </p:nvPr>
        </p:nvSpPr>
        <p:spPr>
          <a:xfrm>
            <a:off x="808650" y="3821650"/>
            <a:ext cx="75657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en" sz="23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Acquisition Training for the Real World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en" sz="23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October 28, 2026</a:t>
            </a:r>
            <a:endParaRPr b="0" i="0" sz="23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68201" y="168559"/>
            <a:ext cx="1892397" cy="615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 txBox="1"/>
          <p:nvPr>
            <p:ph idx="4294967295" type="title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Presenters</a:t>
            </a:r>
            <a:endParaRPr/>
          </a:p>
        </p:txBody>
      </p:sp>
      <p:pic>
        <p:nvPicPr>
          <p:cNvPr descr="This image features Josilyn Reed, who is the Event Coordinator." id="111" name="Google Shape;111;p2"/>
          <p:cNvPicPr preferRelativeResize="0"/>
          <p:nvPr/>
        </p:nvPicPr>
        <p:blipFill rotWithShape="1">
          <a:blip r:embed="rId3">
            <a:alphaModFix/>
          </a:blip>
          <a:srcRect b="33131" l="22159" r="17676" t="17838"/>
          <a:stretch/>
        </p:blipFill>
        <p:spPr>
          <a:xfrm>
            <a:off x="1856750" y="1406425"/>
            <a:ext cx="1764908" cy="17982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image features Jose Palos, who is the Marketing Program Manager." id="112" name="Google Shape;112;p2"/>
          <p:cNvPicPr preferRelativeResize="0"/>
          <p:nvPr/>
        </p:nvPicPr>
        <p:blipFill rotWithShape="1">
          <a:blip r:embed="rId4">
            <a:alphaModFix/>
          </a:blip>
          <a:srcRect b="3236" l="0" r="0" t="3236"/>
          <a:stretch/>
        </p:blipFill>
        <p:spPr>
          <a:xfrm>
            <a:off x="5522206" y="1406433"/>
            <a:ext cx="1798250" cy="1798274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"/>
          <p:cNvSpPr txBox="1"/>
          <p:nvPr/>
        </p:nvSpPr>
        <p:spPr>
          <a:xfrm>
            <a:off x="1033925" y="3407575"/>
            <a:ext cx="3193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Josilyn Reed</a:t>
            </a:r>
            <a:endParaRPr b="0" i="0" sz="1500" u="none" cap="none" strike="noStrik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Event Coordinator</a:t>
            </a:r>
            <a:endParaRPr b="0" i="0" sz="1500" u="none" cap="none" strike="noStrik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Customer Education Service Center </a:t>
            </a:r>
            <a:endParaRPr b="0" i="0" sz="15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4811400" y="3407575"/>
            <a:ext cx="3193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Jose Palos</a:t>
            </a:r>
            <a:endParaRPr b="0" i="0" sz="1500" u="none" cap="none" strike="noStrik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Marketing Program Manager</a:t>
            </a:r>
            <a:endParaRPr b="0" i="0" sz="1500" u="none" cap="none" strike="noStrik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500" u="none" cap="none" strike="noStrik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Customer Education Service Center </a:t>
            </a:r>
            <a:endParaRPr b="0" i="0" sz="15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15" name="Google Shape;115;p2"/>
          <p:cNvSpPr txBox="1"/>
          <p:nvPr>
            <p:ph idx="12" type="sldNum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 txBox="1"/>
          <p:nvPr>
            <p:ph type="title"/>
          </p:nvPr>
        </p:nvSpPr>
        <p:spPr>
          <a:xfrm>
            <a:off x="311700" y="-8418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">
                <a:solidFill>
                  <a:schemeClr val="dk1"/>
                </a:solidFill>
              </a:rPr>
              <a:t>Agenda</a:t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1704375" y="1778825"/>
            <a:ext cx="56175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98"/>
              <a:buFont typeface="Arial"/>
              <a:buNone/>
            </a:pPr>
            <a:r>
              <a:rPr b="0" i="0" lang="en" sz="4098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Agenda</a:t>
            </a:r>
            <a:endParaRPr b="0" i="0" sz="4098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1617750" y="2722100"/>
            <a:ext cx="5908500" cy="21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" sz="21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Procurement Consolidation Overview</a:t>
            </a:r>
            <a:endParaRPr b="0" i="0" sz="2100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" sz="21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Implementation and Impact</a:t>
            </a:r>
            <a:endParaRPr b="0" i="0" sz="2100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" sz="21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Communication and Training Strateg</a:t>
            </a:r>
            <a:r>
              <a:rPr b="0" i="0" lang="en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" sz="2100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Q&amp;A / Closeout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86803" y="174584"/>
            <a:ext cx="1892397" cy="68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 txBox="1"/>
          <p:nvPr>
            <p:ph type="title"/>
          </p:nvPr>
        </p:nvSpPr>
        <p:spPr>
          <a:xfrm>
            <a:off x="311700" y="-8418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3200">
                <a:solidFill>
                  <a:schemeClr val="dk1"/>
                </a:solidFill>
              </a:rPr>
              <a:t>Procurement Consolidation Overview</a:t>
            </a:r>
            <a:endParaRPr sz="3200"/>
          </a:p>
        </p:txBody>
      </p:sp>
      <p:sp>
        <p:nvSpPr>
          <p:cNvPr id="130" name="Google Shape;130;p4"/>
          <p:cNvSpPr txBox="1"/>
          <p:nvPr/>
        </p:nvSpPr>
        <p:spPr>
          <a:xfrm>
            <a:off x="559825" y="1525575"/>
            <a:ext cx="79125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098" u="none" cap="none" strike="noStrik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Procurement Consolidation Overview</a:t>
            </a:r>
            <a:endParaRPr b="1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98"/>
              <a:buFont typeface="Arial"/>
              <a:buNone/>
            </a:pPr>
            <a:r>
              <a:t/>
            </a:r>
            <a:endParaRPr b="0" i="0" sz="4098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131" name="Google Shape;131;p4"/>
          <p:cNvCxnSpPr/>
          <p:nvPr/>
        </p:nvCxnSpPr>
        <p:spPr>
          <a:xfrm>
            <a:off x="2190750" y="3452825"/>
            <a:ext cx="4776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" name="Google Shape;132;p4"/>
          <p:cNvSpPr txBox="1"/>
          <p:nvPr/>
        </p:nvSpPr>
        <p:spPr>
          <a:xfrm>
            <a:off x="1558875" y="3025000"/>
            <a:ext cx="5908500" cy="18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Josilyn Reed, Events Management Specialist</a:t>
            </a:r>
            <a:endParaRPr b="0" i="0" sz="2100" u="none" cap="none" strike="noStrik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3" name="Google Shape;13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 sz="1000">
                <a:solidFill>
                  <a:schemeClr val="lt1"/>
                </a:solidFill>
              </a:rPr>
              <a:t>‹#›</a:t>
            </a:fld>
            <a:endParaRPr sz="1000">
              <a:solidFill>
                <a:schemeClr val="lt1"/>
              </a:solidFill>
            </a:endParaRPr>
          </a:p>
        </p:txBody>
      </p:sp>
      <p:pic>
        <p:nvPicPr>
          <p:cNvPr id="134" name="Google Shape;1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7650" y="195243"/>
            <a:ext cx="1892397" cy="615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 txBox="1"/>
          <p:nvPr>
            <p:ph idx="4294967295" type="title"/>
          </p:nvPr>
        </p:nvSpPr>
        <p:spPr>
          <a:xfrm>
            <a:off x="304800" y="361950"/>
            <a:ext cx="85344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24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Procurement Consolidation: What is it?</a:t>
            </a:r>
            <a:endParaRPr b="1" sz="24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140" name="Google Shape;140;p5"/>
          <p:cNvCxnSpPr/>
          <p:nvPr/>
        </p:nvCxnSpPr>
        <p:spPr>
          <a:xfrm>
            <a:off x="304800" y="933450"/>
            <a:ext cx="85344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descr="This image discusses the Governance Framework that &quot;Executive Order 14240 and the OMB Procurement Consolidation Implementation Plan govern Procurement Consolidation.&quot;" id="141" name="Google Shape;141;p5"/>
          <p:cNvGrpSpPr/>
          <p:nvPr/>
        </p:nvGrpSpPr>
        <p:grpSpPr>
          <a:xfrm>
            <a:off x="304800" y="1219200"/>
            <a:ext cx="1981200" cy="2857500"/>
            <a:chOff x="0" y="0"/>
            <a:chExt cx="1981200" cy="2857500"/>
          </a:xfrm>
        </p:grpSpPr>
        <p:sp>
          <p:nvSpPr>
            <p:cNvPr id="142" name="Google Shape;142;p5"/>
            <p:cNvSpPr/>
            <p:nvPr/>
          </p:nvSpPr>
          <p:spPr>
            <a:xfrm>
              <a:off x="0" y="0"/>
              <a:ext cx="1981200" cy="2857500"/>
            </a:xfrm>
            <a:prstGeom prst="roundRect">
              <a:avLst>
                <a:gd fmla="val 3845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0" y="0"/>
              <a:ext cx="1981200" cy="57300"/>
            </a:xfrm>
            <a:prstGeom prst="roundRect">
              <a:avLst>
                <a:gd fmla="val 49999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5"/>
            <p:cNvSpPr txBox="1"/>
            <p:nvPr/>
          </p:nvSpPr>
          <p:spPr>
            <a:xfrm>
              <a:off x="152400" y="190500"/>
              <a:ext cx="1676400" cy="2476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1" i="0" sz="13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1" i="0" lang="en" sz="13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Governance Framework</a:t>
              </a:r>
              <a:endParaRPr b="1" i="0" sz="13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Procurement Consolidation is governed by </a:t>
              </a:r>
              <a:r>
                <a:rPr b="1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Executive Order 14240</a:t>
              </a:r>
              <a:r>
                <a:rPr b="0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 and the </a:t>
              </a:r>
              <a:r>
                <a:rPr b="1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OMB Procurement Consolidation Implementation Plan</a:t>
              </a:r>
              <a:r>
                <a:rPr b="0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b="0" i="0" sz="10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account balance." id="145" name="Google Shape;1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409700"/>
            <a:ext cx="514350" cy="425328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This image discusses the Data and savings: &quot;The effort asks agencies for data to help understand the big picture and identify where potential savings can be delivered.&quot;" id="146" name="Google Shape;146;p5"/>
          <p:cNvGrpSpPr/>
          <p:nvPr/>
        </p:nvGrpSpPr>
        <p:grpSpPr>
          <a:xfrm>
            <a:off x="2486025" y="1219200"/>
            <a:ext cx="1981200" cy="2857500"/>
            <a:chOff x="-752475" y="0"/>
            <a:chExt cx="1981200" cy="2857500"/>
          </a:xfrm>
        </p:grpSpPr>
        <p:sp>
          <p:nvSpPr>
            <p:cNvPr id="147" name="Google Shape;147;p5"/>
            <p:cNvSpPr/>
            <p:nvPr/>
          </p:nvSpPr>
          <p:spPr>
            <a:xfrm>
              <a:off x="-752475" y="0"/>
              <a:ext cx="1981200" cy="2857500"/>
            </a:xfrm>
            <a:prstGeom prst="roundRect">
              <a:avLst>
                <a:gd fmla="val 3845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-752475" y="0"/>
              <a:ext cx="1981200" cy="57300"/>
            </a:xfrm>
            <a:prstGeom prst="roundRect">
              <a:avLst>
                <a:gd fmla="val 49999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5"/>
            <p:cNvSpPr txBox="1"/>
            <p:nvPr/>
          </p:nvSpPr>
          <p:spPr>
            <a:xfrm>
              <a:off x="-600075" y="190500"/>
              <a:ext cx="1676400" cy="2476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1" i="0" sz="13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1" i="0" lang="en" sz="13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Data &amp; Savings</a:t>
              </a:r>
              <a:endParaRPr b="1" i="0" sz="13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The effort asks agencies for data to help understand the </a:t>
              </a:r>
              <a:r>
                <a:rPr b="1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big picture</a:t>
              </a:r>
              <a:r>
                <a:rPr b="0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 and identify where </a:t>
              </a:r>
              <a:r>
                <a:rPr b="1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potential savings</a:t>
              </a:r>
              <a:r>
                <a:rPr b="0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 can be delivered.</a:t>
              </a:r>
              <a:endParaRPr b="0" i="0" sz="10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analytics. " id="150" name="Google Shape;15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09850" y="1349254"/>
            <a:ext cx="514349" cy="485774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This image discusses the Implementation Structure: &quot;The OMB implementation memo suggests there should be two major groupings to structure execution effectively.&quot;" id="151" name="Google Shape;151;p5"/>
          <p:cNvGrpSpPr/>
          <p:nvPr/>
        </p:nvGrpSpPr>
        <p:grpSpPr>
          <a:xfrm>
            <a:off x="4667250" y="1219200"/>
            <a:ext cx="1981200" cy="2857500"/>
            <a:chOff x="-1504950" y="0"/>
            <a:chExt cx="1981200" cy="2857500"/>
          </a:xfrm>
        </p:grpSpPr>
        <p:sp>
          <p:nvSpPr>
            <p:cNvPr id="152" name="Google Shape;152;p5"/>
            <p:cNvSpPr/>
            <p:nvPr/>
          </p:nvSpPr>
          <p:spPr>
            <a:xfrm>
              <a:off x="-1504950" y="0"/>
              <a:ext cx="1981200" cy="2857500"/>
            </a:xfrm>
            <a:prstGeom prst="roundRect">
              <a:avLst>
                <a:gd fmla="val 3845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-1504950" y="0"/>
              <a:ext cx="1981200" cy="57300"/>
            </a:xfrm>
            <a:prstGeom prst="roundRect">
              <a:avLst>
                <a:gd fmla="val 49999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5"/>
            <p:cNvSpPr txBox="1"/>
            <p:nvPr/>
          </p:nvSpPr>
          <p:spPr>
            <a:xfrm>
              <a:off x="-1352550" y="190500"/>
              <a:ext cx="1676400" cy="2476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1" i="0" sz="13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1" i="0" lang="en" sz="13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Implementation Structure</a:t>
              </a:r>
              <a:endParaRPr b="1" i="0" sz="13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The OMB implementation memo suggests there should be </a:t>
              </a:r>
              <a:r>
                <a:rPr b="1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two major groupings</a:t>
              </a:r>
              <a:r>
                <a:rPr b="0" i="0" lang="en" sz="10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 to structure execution effectively.</a:t>
              </a:r>
              <a:endParaRPr b="0" i="0" sz="10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alt route. " id="155" name="Google Shape;15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19650" y="1463482"/>
            <a:ext cx="450143" cy="371546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This image discusses FAR 8.104, which &quot;Establishes prioritization of existing sources and contracts, supports use of governmentwide acquisition and solutions.&quot;" id="156" name="Google Shape;156;p5"/>
          <p:cNvGrpSpPr/>
          <p:nvPr/>
        </p:nvGrpSpPr>
        <p:grpSpPr>
          <a:xfrm>
            <a:off x="6848475" y="1219200"/>
            <a:ext cx="1981200" cy="2857500"/>
            <a:chOff x="0" y="0"/>
            <a:chExt cx="1981200" cy="2857500"/>
          </a:xfrm>
        </p:grpSpPr>
        <p:sp>
          <p:nvSpPr>
            <p:cNvPr id="157" name="Google Shape;157;p5"/>
            <p:cNvSpPr/>
            <p:nvPr/>
          </p:nvSpPr>
          <p:spPr>
            <a:xfrm>
              <a:off x="0" y="0"/>
              <a:ext cx="1981200" cy="2857500"/>
            </a:xfrm>
            <a:prstGeom prst="roundRect">
              <a:avLst>
                <a:gd fmla="val 3845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0" y="0"/>
              <a:ext cx="1981200" cy="57300"/>
            </a:xfrm>
            <a:prstGeom prst="roundRect">
              <a:avLst>
                <a:gd fmla="val 49999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5"/>
            <p:cNvSpPr txBox="1"/>
            <p:nvPr/>
          </p:nvSpPr>
          <p:spPr>
            <a:xfrm>
              <a:off x="152400" y="190500"/>
              <a:ext cx="1676400" cy="2476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0000"/>
                </a:buClr>
                <a:buSzPts val="1203"/>
                <a:buFont typeface="Arial"/>
                <a:buNone/>
              </a:pPr>
              <a:r>
                <a:t/>
              </a:r>
              <a:endParaRPr b="1" i="0" sz="1203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0000"/>
                </a:buClr>
                <a:buSzPts val="1203"/>
                <a:buFont typeface="Arial"/>
                <a:buNone/>
              </a:pPr>
              <a:r>
                <a:rPr b="1" i="0" lang="en" sz="1203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FAR 8.104</a:t>
              </a:r>
              <a:endParaRPr b="1" i="0" sz="1203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-284401" lvl="0" marL="457200" marR="0" rtl="0" algn="l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334155"/>
                </a:buClr>
                <a:buSzPts val="879"/>
                <a:buFont typeface="Arial"/>
                <a:buChar char="●"/>
              </a:pPr>
              <a:r>
                <a:rPr b="0" i="0" lang="en" sz="879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Establishes prioritization of existing sources and contracts</a:t>
              </a:r>
              <a:endParaRPr b="0" i="0" sz="879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4401" lvl="0" marL="457200" marR="0" rtl="0" algn="l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rgbClr val="334155"/>
                </a:buClr>
                <a:buSzPts val="879"/>
                <a:buFont typeface="Arial"/>
                <a:buChar char="●"/>
              </a:pPr>
              <a:r>
                <a:rPr b="0" i="0" lang="en" sz="879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Supports use of governmentwide acquisition and solutions</a:t>
              </a:r>
              <a:endParaRPr b="0" i="0" sz="879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4401" lvl="0" marL="457200" marR="0" rtl="0" algn="l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rgbClr val="334155"/>
                </a:buClr>
                <a:buSzPts val="879"/>
                <a:buFont typeface="Arial"/>
                <a:buChar char="●"/>
              </a:pPr>
              <a:r>
                <a:rPr b="0" i="0" lang="en" sz="879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Aligns with Procurement Consolidation objectives</a:t>
              </a:r>
              <a:endParaRPr b="0" i="0" sz="879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4401" lvl="0" marL="457200" marR="0" rtl="0" algn="l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>
                  <a:srgbClr val="334155"/>
                </a:buClr>
                <a:buSzPts val="879"/>
                <a:buFont typeface="Arial"/>
                <a:buChar char="●"/>
              </a:pPr>
              <a:r>
                <a:rPr b="0" i="0" lang="en" sz="879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Will be reflected in future regulatory updates</a:t>
              </a:r>
              <a:endParaRPr b="0" i="0" sz="879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gavel." id="160" name="Google Shape;160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51865" y="1389041"/>
            <a:ext cx="619426" cy="445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"/>
          <p:cNvSpPr txBox="1"/>
          <p:nvPr>
            <p:ph idx="4294967295" type="title"/>
          </p:nvPr>
        </p:nvSpPr>
        <p:spPr>
          <a:xfrm>
            <a:off x="474986" y="-74414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Federal Procurement Consolidation Timeline</a:t>
            </a:r>
            <a:endParaRPr/>
          </a:p>
        </p:txBody>
      </p:sp>
      <p:sp>
        <p:nvSpPr>
          <p:cNvPr id="166" name="Google Shape;166;p6"/>
          <p:cNvSpPr txBox="1"/>
          <p:nvPr/>
        </p:nvSpPr>
        <p:spPr>
          <a:xfrm>
            <a:off x="304800" y="333375"/>
            <a:ext cx="78105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Federal Procurement Consolidation Timeline</a:t>
            </a:r>
            <a:endParaRPr b="1" i="0" sz="24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167" name="Google Shape;167;p6"/>
          <p:cNvCxnSpPr/>
          <p:nvPr/>
        </p:nvCxnSpPr>
        <p:spPr>
          <a:xfrm>
            <a:off x="304800" y="904875"/>
            <a:ext cx="54960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" name="Google Shape;168;p6"/>
          <p:cNvCxnSpPr/>
          <p:nvPr/>
        </p:nvCxnSpPr>
        <p:spPr>
          <a:xfrm>
            <a:off x="1762125" y="1095375"/>
            <a:ext cx="0" cy="3000300"/>
          </a:xfrm>
          <a:prstGeom prst="straightConnector1">
            <a:avLst/>
          </a:prstGeom>
          <a:solidFill>
            <a:srgbClr val="FFFFFF"/>
          </a:solidFill>
          <a:ln cap="flat" cmpd="sng" w="28575">
            <a:solidFill>
              <a:srgbClr val="0579BD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descr="This image discusses &quot;Executive Order 14240: Eliminating Waste and Saving Taxpayer Dollars by Consolidating Procurement.&quot;" id="169" name="Google Shape;169;p6"/>
          <p:cNvGrpSpPr/>
          <p:nvPr/>
        </p:nvGrpSpPr>
        <p:grpSpPr>
          <a:xfrm>
            <a:off x="304800" y="1028700"/>
            <a:ext cx="8382075" cy="362100"/>
            <a:chOff x="0" y="-66675"/>
            <a:chExt cx="8382075" cy="362100"/>
          </a:xfrm>
        </p:grpSpPr>
        <p:sp>
          <p:nvSpPr>
            <p:cNvPr id="170" name="Google Shape;170;p6"/>
            <p:cNvSpPr txBox="1"/>
            <p:nvPr/>
          </p:nvSpPr>
          <p:spPr>
            <a:xfrm>
              <a:off x="0" y="-66675"/>
              <a:ext cx="1285800" cy="362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Mar 20, 2025</a:t>
              </a:r>
              <a:endParaRPr b="1" i="0" sz="11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1390650" y="114300"/>
              <a:ext cx="133500" cy="133500"/>
            </a:xfrm>
            <a:prstGeom prst="ellipse">
              <a:avLst/>
            </a:prstGeom>
            <a:solidFill>
              <a:srgbClr val="0579BD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1666875" y="-66675"/>
              <a:ext cx="6715200" cy="362100"/>
            </a:xfrm>
            <a:prstGeom prst="roundRect">
              <a:avLst>
                <a:gd fmla="val 15794" name="adj"/>
              </a:avLst>
            </a:prstGeom>
            <a:solidFill>
              <a:srgbClr val="F4F6F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6"/>
            <p:cNvSpPr txBox="1"/>
            <p:nvPr/>
          </p:nvSpPr>
          <p:spPr>
            <a:xfrm>
              <a:off x="1781175" y="-66675"/>
              <a:ext cx="6486600" cy="362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1" i="0" lang="en" sz="1050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Executive Order 14240:</a:t>
              </a:r>
              <a:r>
                <a:rPr b="0" i="0" lang="en" sz="105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rPr>
                <a:t> Eliminating Waste and Saving Taxpayer Dollars by Consolidating Procurement</a:t>
              </a:r>
              <a:endParaRPr b="1" i="0" sz="10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his image discusses &quot;Centralized Procurement Plans: GSA released template for agency plans&quot;" id="174" name="Google Shape;174;p6"/>
          <p:cNvGrpSpPr/>
          <p:nvPr/>
        </p:nvGrpSpPr>
        <p:grpSpPr>
          <a:xfrm>
            <a:off x="304800" y="1504950"/>
            <a:ext cx="8382075" cy="362100"/>
            <a:chOff x="0" y="-133350"/>
            <a:chExt cx="8382075" cy="362100"/>
          </a:xfrm>
        </p:grpSpPr>
        <p:sp>
          <p:nvSpPr>
            <p:cNvPr id="175" name="Google Shape;175;p6"/>
            <p:cNvSpPr txBox="1"/>
            <p:nvPr/>
          </p:nvSpPr>
          <p:spPr>
            <a:xfrm>
              <a:off x="0" y="-133350"/>
              <a:ext cx="1285800" cy="362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Apr 8, 2025</a:t>
              </a:r>
              <a:endParaRPr b="1" i="0" sz="11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1390650" y="47625"/>
              <a:ext cx="133500" cy="133500"/>
            </a:xfrm>
            <a:prstGeom prst="ellipse">
              <a:avLst/>
            </a:prstGeom>
            <a:solidFill>
              <a:srgbClr val="0579BD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1666875" y="-133350"/>
              <a:ext cx="6715200" cy="362100"/>
            </a:xfrm>
            <a:prstGeom prst="roundRect">
              <a:avLst>
                <a:gd fmla="val 15794" name="adj"/>
              </a:avLst>
            </a:prstGeom>
            <a:solidFill>
              <a:srgbClr val="F4F6F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6"/>
            <p:cNvSpPr txBox="1"/>
            <p:nvPr/>
          </p:nvSpPr>
          <p:spPr>
            <a:xfrm>
              <a:off x="1781175" y="-133350"/>
              <a:ext cx="6486600" cy="362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1" i="0" lang="en" sz="1050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Centralized Procurement Plans:</a:t>
              </a:r>
              <a:r>
                <a:rPr b="0" i="0" lang="en" sz="105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rPr>
                <a:t> GSA released template for agency plans</a:t>
              </a:r>
              <a:endParaRPr b="1" i="0" sz="10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his image discusses &quot;Plan Submission: Agencies submitted completed Centralized Procurement Plans to GSA Administrator.&quot;" id="179" name="Google Shape;179;p6"/>
          <p:cNvGrpSpPr/>
          <p:nvPr/>
        </p:nvGrpSpPr>
        <p:grpSpPr>
          <a:xfrm>
            <a:off x="304800" y="1981200"/>
            <a:ext cx="8382075" cy="362100"/>
            <a:chOff x="0" y="-200025"/>
            <a:chExt cx="8382075" cy="362100"/>
          </a:xfrm>
        </p:grpSpPr>
        <p:sp>
          <p:nvSpPr>
            <p:cNvPr id="180" name="Google Shape;180;p6"/>
            <p:cNvSpPr txBox="1"/>
            <p:nvPr/>
          </p:nvSpPr>
          <p:spPr>
            <a:xfrm>
              <a:off x="0" y="-200025"/>
              <a:ext cx="1285800" cy="362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May 19, 2025</a:t>
              </a:r>
              <a:endParaRPr b="1" i="0" sz="11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1390650" y="-19050"/>
              <a:ext cx="133500" cy="133500"/>
            </a:xfrm>
            <a:prstGeom prst="ellipse">
              <a:avLst/>
            </a:prstGeom>
            <a:solidFill>
              <a:srgbClr val="0579BD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1666875" y="-200025"/>
              <a:ext cx="6715200" cy="362100"/>
            </a:xfrm>
            <a:prstGeom prst="roundRect">
              <a:avLst>
                <a:gd fmla="val 15794" name="adj"/>
              </a:avLst>
            </a:prstGeom>
            <a:solidFill>
              <a:srgbClr val="F4F6F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6"/>
            <p:cNvSpPr txBox="1"/>
            <p:nvPr/>
          </p:nvSpPr>
          <p:spPr>
            <a:xfrm>
              <a:off x="1781175" y="-200025"/>
              <a:ext cx="6486600" cy="362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1" i="0" lang="en" sz="1050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Plan Submission:</a:t>
              </a:r>
              <a:r>
                <a:rPr b="0" i="0" lang="en" sz="105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rPr>
                <a:t> Agencies submitted completed Centralized Procurement Plans to GSA Administrator</a:t>
              </a:r>
              <a:endParaRPr b="1" i="0" sz="10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his image discusses &quot;Proposal Review: GSA began reviewing agency proposals to determine centralization suitability.&quot;" id="184" name="Google Shape;184;p6"/>
          <p:cNvGrpSpPr/>
          <p:nvPr/>
        </p:nvGrpSpPr>
        <p:grpSpPr>
          <a:xfrm>
            <a:off x="304800" y="2457450"/>
            <a:ext cx="8382075" cy="362100"/>
            <a:chOff x="0" y="-266700"/>
            <a:chExt cx="8382075" cy="362100"/>
          </a:xfrm>
        </p:grpSpPr>
        <p:sp>
          <p:nvSpPr>
            <p:cNvPr id="185" name="Google Shape;185;p6"/>
            <p:cNvSpPr txBox="1"/>
            <p:nvPr/>
          </p:nvSpPr>
          <p:spPr>
            <a:xfrm>
              <a:off x="0" y="-266700"/>
              <a:ext cx="1285800" cy="362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May 2025</a:t>
              </a:r>
              <a:endParaRPr b="1" i="0" sz="11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1390650" y="-85725"/>
              <a:ext cx="133500" cy="133500"/>
            </a:xfrm>
            <a:prstGeom prst="ellipse">
              <a:avLst/>
            </a:prstGeom>
            <a:solidFill>
              <a:srgbClr val="0579BD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1666875" y="-266700"/>
              <a:ext cx="6715200" cy="362100"/>
            </a:xfrm>
            <a:prstGeom prst="roundRect">
              <a:avLst>
                <a:gd fmla="val 15794" name="adj"/>
              </a:avLst>
            </a:prstGeom>
            <a:solidFill>
              <a:srgbClr val="F4F6F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6"/>
            <p:cNvSpPr txBox="1"/>
            <p:nvPr/>
          </p:nvSpPr>
          <p:spPr>
            <a:xfrm>
              <a:off x="1781175" y="-266700"/>
              <a:ext cx="6486600" cy="362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1" i="0" lang="en" sz="1050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Proposal Review:</a:t>
              </a:r>
              <a:r>
                <a:rPr b="0" i="0" lang="en" sz="105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rPr>
                <a:t> GSA began reviewing agency proposals to determine centralization suitability</a:t>
              </a:r>
              <a:endParaRPr b="1" i="0" sz="10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his image discusses &quot;OMB Guidance (M-25-31): Provided implementation guidance for EO 14240 across two main workstreams:&#10;WS1: Consolidation Workstream |  WS2: Centralize Workstream.&quot;" id="189" name="Google Shape;189;p6"/>
          <p:cNvGrpSpPr/>
          <p:nvPr/>
        </p:nvGrpSpPr>
        <p:grpSpPr>
          <a:xfrm>
            <a:off x="304800" y="2933700"/>
            <a:ext cx="8382075" cy="438300"/>
            <a:chOff x="0" y="-333375"/>
            <a:chExt cx="8382075" cy="438300"/>
          </a:xfrm>
        </p:grpSpPr>
        <p:sp>
          <p:nvSpPr>
            <p:cNvPr id="190" name="Google Shape;190;p6"/>
            <p:cNvSpPr txBox="1"/>
            <p:nvPr/>
          </p:nvSpPr>
          <p:spPr>
            <a:xfrm>
              <a:off x="0" y="-333375"/>
              <a:ext cx="1285800" cy="438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Jul 18, 2025</a:t>
              </a:r>
              <a:endParaRPr b="1" i="0" sz="11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1390650" y="-190500"/>
              <a:ext cx="133500" cy="133500"/>
            </a:xfrm>
            <a:prstGeom prst="ellipse">
              <a:avLst/>
            </a:prstGeom>
            <a:solidFill>
              <a:srgbClr val="0579BD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1666875" y="-333375"/>
              <a:ext cx="6715200" cy="438300"/>
            </a:xfrm>
            <a:prstGeom prst="roundRect">
              <a:avLst>
                <a:gd fmla="val 13042" name="adj"/>
              </a:avLst>
            </a:prstGeom>
            <a:solidFill>
              <a:srgbClr val="F4F6F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6"/>
            <p:cNvSpPr txBox="1"/>
            <p:nvPr/>
          </p:nvSpPr>
          <p:spPr>
            <a:xfrm>
              <a:off x="1781175" y="-333375"/>
              <a:ext cx="6486600" cy="438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1" i="0" lang="en" sz="1050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OMB Guidance (M-25-31):</a:t>
              </a:r>
              <a:r>
                <a:rPr b="0" i="0" lang="en" sz="105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rPr>
                <a:t> Provided implementation guidance for EO 14240 across two main workstreams:</a:t>
              </a:r>
              <a:endParaRPr b="1" i="0" sz="10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1" i="0" lang="en" sz="95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WS1:</a:t>
              </a:r>
              <a:r>
                <a:rPr b="0" i="0" lang="en" sz="950" u="none" cap="none" strike="noStrik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 Consolidation Workstream  |  </a:t>
              </a:r>
              <a:r>
                <a:rPr b="1" i="0" lang="en" sz="95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WS2:</a:t>
              </a:r>
              <a:r>
                <a:rPr b="0" i="0" lang="en" sz="950" u="none" cap="none" strike="noStrik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 Centralize Workstream</a:t>
              </a:r>
              <a:endParaRPr b="1" i="0" sz="9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his image discusses &quot;Data &amp; Contract Analysis: GSA conducted additional reviews of agency submissions (WS2) and line-item analysis of FPDS data for consolidation opportunities (WS1).&quot;" id="194" name="Google Shape;194;p6"/>
          <p:cNvGrpSpPr/>
          <p:nvPr/>
        </p:nvGrpSpPr>
        <p:grpSpPr>
          <a:xfrm>
            <a:off x="304800" y="3409950"/>
            <a:ext cx="8382075" cy="400200"/>
            <a:chOff x="0" y="-495300"/>
            <a:chExt cx="8382075" cy="400200"/>
          </a:xfrm>
        </p:grpSpPr>
        <p:sp>
          <p:nvSpPr>
            <p:cNvPr id="195" name="Google Shape;195;p6"/>
            <p:cNvSpPr txBox="1"/>
            <p:nvPr/>
          </p:nvSpPr>
          <p:spPr>
            <a:xfrm>
              <a:off x="0" y="-495300"/>
              <a:ext cx="1285800" cy="400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Jul – Aug 2025</a:t>
              </a:r>
              <a:endParaRPr b="1" i="0" sz="11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1390650" y="-361950"/>
              <a:ext cx="133500" cy="133500"/>
            </a:xfrm>
            <a:prstGeom prst="ellipse">
              <a:avLst/>
            </a:prstGeom>
            <a:solidFill>
              <a:srgbClr val="0579BD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1666875" y="-495300"/>
              <a:ext cx="6715200" cy="400200"/>
            </a:xfrm>
            <a:prstGeom prst="roundRect">
              <a:avLst>
                <a:gd fmla="val 14285" name="adj"/>
              </a:avLst>
            </a:prstGeom>
            <a:solidFill>
              <a:srgbClr val="F4F6F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6"/>
            <p:cNvSpPr txBox="1"/>
            <p:nvPr/>
          </p:nvSpPr>
          <p:spPr>
            <a:xfrm>
              <a:off x="1781175" y="-495300"/>
              <a:ext cx="6486600" cy="400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1" i="0" lang="en" sz="1050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Data &amp; Contract Analysis:</a:t>
              </a:r>
              <a:r>
                <a:rPr b="0" i="0" lang="en" sz="105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rPr>
                <a:t> GSA conducted additional reviews of agency submissions (WS2) and line-item analysis of FPDS data for consolidation opportunities (WS1)</a:t>
              </a:r>
              <a:endParaRPr b="1" i="0" sz="10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his image discusses &quot;Agency Engagement &amp; Implementation: Working with participating agencies on implementation steps (e.g. MOU's, etc).&quot;" id="199" name="Google Shape;199;p6"/>
          <p:cNvGrpSpPr/>
          <p:nvPr/>
        </p:nvGrpSpPr>
        <p:grpSpPr>
          <a:xfrm>
            <a:off x="304800" y="3829050"/>
            <a:ext cx="8382075" cy="362100"/>
            <a:chOff x="0" y="0"/>
            <a:chExt cx="8382075" cy="362100"/>
          </a:xfrm>
        </p:grpSpPr>
        <p:sp>
          <p:nvSpPr>
            <p:cNvPr id="200" name="Google Shape;200;p6"/>
            <p:cNvSpPr txBox="1"/>
            <p:nvPr/>
          </p:nvSpPr>
          <p:spPr>
            <a:xfrm>
              <a:off x="0" y="0"/>
              <a:ext cx="1285800" cy="362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Aug 2025 – Present</a:t>
              </a:r>
              <a:endParaRPr b="1" i="0" sz="11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1390650" y="114300"/>
              <a:ext cx="133500" cy="133500"/>
            </a:xfrm>
            <a:prstGeom prst="ellipse">
              <a:avLst/>
            </a:prstGeom>
            <a:solidFill>
              <a:srgbClr val="0579BD"/>
            </a:solidFill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1666875" y="0"/>
              <a:ext cx="6715200" cy="362100"/>
            </a:xfrm>
            <a:prstGeom prst="roundRect">
              <a:avLst>
                <a:gd fmla="val 15789" name="adj"/>
              </a:avLst>
            </a:prstGeom>
            <a:solidFill>
              <a:srgbClr val="F4F6F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6"/>
            <p:cNvSpPr txBox="1"/>
            <p:nvPr/>
          </p:nvSpPr>
          <p:spPr>
            <a:xfrm>
              <a:off x="1781175" y="0"/>
              <a:ext cx="6486600" cy="362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1" i="0" lang="en" sz="1050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Agency Engagement &amp; Implementation:</a:t>
              </a:r>
              <a:r>
                <a:rPr b="0" i="0" lang="en" sz="105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rPr>
                <a:t> Working with participating agencies on implementation steps (e.g. MOU’s, etc)</a:t>
              </a:r>
              <a:endParaRPr b="1" i="0" sz="10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 txBox="1"/>
          <p:nvPr>
            <p:ph idx="4294967295" type="title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Two Workstreams</a:t>
            </a:r>
            <a:endParaRPr/>
          </a:p>
        </p:txBody>
      </p:sp>
      <p:grpSp>
        <p:nvGrpSpPr>
          <p:cNvPr id="209" name="Google Shape;209;p7"/>
          <p:cNvGrpSpPr/>
          <p:nvPr/>
        </p:nvGrpSpPr>
        <p:grpSpPr>
          <a:xfrm>
            <a:off x="304800" y="361950"/>
            <a:ext cx="8534400" cy="476400"/>
            <a:chOff x="0" y="0"/>
            <a:chExt cx="8534400" cy="476400"/>
          </a:xfrm>
        </p:grpSpPr>
        <p:sp>
          <p:nvSpPr>
            <p:cNvPr id="210" name="Google Shape;210;p7"/>
            <p:cNvSpPr/>
            <p:nvPr/>
          </p:nvSpPr>
          <p:spPr>
            <a:xfrm>
              <a:off x="0" y="0"/>
              <a:ext cx="85344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7"/>
            <p:cNvSpPr txBox="1"/>
            <p:nvPr/>
          </p:nvSpPr>
          <p:spPr>
            <a:xfrm>
              <a:off x="0" y="0"/>
              <a:ext cx="85344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400" u="none" cap="none" strike="noStrike">
                  <a:solidFill>
                    <a:srgbClr val="000000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Two Workstreams</a:t>
              </a:r>
              <a:endParaRPr b="1" i="0" sz="24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cxnSp>
        <p:nvCxnSpPr>
          <p:cNvPr id="212" name="Google Shape;212;p7"/>
          <p:cNvCxnSpPr/>
          <p:nvPr/>
        </p:nvCxnSpPr>
        <p:spPr>
          <a:xfrm>
            <a:off x="304800" y="933450"/>
            <a:ext cx="85344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descr="This image discusses&quot;Workstream 1: Governmentwide IDVs and Shared Services -Agencies retain internal contracting authority while prioritizing the use of existing governmentwide contract vehicles and shared acquisition services.&quot;" id="213" name="Google Shape;213;p7"/>
          <p:cNvGrpSpPr/>
          <p:nvPr/>
        </p:nvGrpSpPr>
        <p:grpSpPr>
          <a:xfrm>
            <a:off x="304800" y="1219200"/>
            <a:ext cx="4114800" cy="2667000"/>
            <a:chOff x="0" y="0"/>
            <a:chExt cx="4114800" cy="2667000"/>
          </a:xfrm>
        </p:grpSpPr>
        <p:sp>
          <p:nvSpPr>
            <p:cNvPr id="214" name="Google Shape;214;p7"/>
            <p:cNvSpPr/>
            <p:nvPr/>
          </p:nvSpPr>
          <p:spPr>
            <a:xfrm>
              <a:off x="0" y="0"/>
              <a:ext cx="4114800" cy="2667000"/>
            </a:xfrm>
            <a:prstGeom prst="roundRect">
              <a:avLst>
                <a:gd fmla="val 2857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0" y="0"/>
              <a:ext cx="41148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7"/>
            <p:cNvSpPr txBox="1"/>
            <p:nvPr/>
          </p:nvSpPr>
          <p:spPr>
            <a:xfrm>
              <a:off x="266700" y="228600"/>
              <a:ext cx="3581400" cy="220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1" i="0" sz="16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" sz="16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Workstream 1</a:t>
              </a:r>
              <a:endParaRPr b="1" i="0" sz="16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0579BD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Government-Wide IDVs and Shared Services</a:t>
              </a:r>
              <a:endParaRPr b="1" i="0" sz="1100" u="none" cap="none" strike="noStrike">
                <a:solidFill>
                  <a:srgbClr val="0579BD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Agencies retain internal contracting authority while prioritizing the use of existing governmentwide contract vehicles and shared acquisition services.</a:t>
              </a:r>
              <a:endParaRPr b="0" i="0" sz="11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widgets." id="217" name="Google Shape;21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522886"/>
            <a:ext cx="368319" cy="330217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This image discusses&quot;Workstream 2: Assisted and Centralized Acquisition- Agencies may elect to receive centralized acquisition support from GSA for planning, strategy development, or contract execution.&quot;" id="218" name="Google Shape;218;p7"/>
          <p:cNvGrpSpPr/>
          <p:nvPr/>
        </p:nvGrpSpPr>
        <p:grpSpPr>
          <a:xfrm>
            <a:off x="4724400" y="1219200"/>
            <a:ext cx="4114800" cy="2667000"/>
            <a:chOff x="0" y="0"/>
            <a:chExt cx="4114800" cy="2667000"/>
          </a:xfrm>
        </p:grpSpPr>
        <p:sp>
          <p:nvSpPr>
            <p:cNvPr id="219" name="Google Shape;219;p7"/>
            <p:cNvSpPr/>
            <p:nvPr/>
          </p:nvSpPr>
          <p:spPr>
            <a:xfrm>
              <a:off x="0" y="0"/>
              <a:ext cx="4114800" cy="2667000"/>
            </a:xfrm>
            <a:prstGeom prst="roundRect">
              <a:avLst>
                <a:gd fmla="val 2857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7"/>
            <p:cNvSpPr/>
            <p:nvPr/>
          </p:nvSpPr>
          <p:spPr>
            <a:xfrm>
              <a:off x="0" y="0"/>
              <a:ext cx="41148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7"/>
            <p:cNvSpPr txBox="1"/>
            <p:nvPr/>
          </p:nvSpPr>
          <p:spPr>
            <a:xfrm>
              <a:off x="266700" y="228600"/>
              <a:ext cx="3581400" cy="220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1" i="0" sz="16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" sz="16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Workstream 2</a:t>
              </a:r>
              <a:endParaRPr b="1" i="0" sz="16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0579BD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Assisted and Centralized Acquisition</a:t>
              </a:r>
              <a:endParaRPr b="1" i="0" sz="1100" u="none" cap="none" strike="noStrike">
                <a:solidFill>
                  <a:srgbClr val="0579BD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Agencies may elect to receive centralized acquisition support from GSA for planning, strategy development, or contract execution.</a:t>
              </a:r>
              <a:endParaRPr b="0" i="0" sz="11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handshake." id="222" name="Google Shape;22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91100" y="1489874"/>
            <a:ext cx="330217" cy="304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"/>
          <p:cNvSpPr txBox="1"/>
          <p:nvPr>
            <p:ph idx="4294967295" type="title"/>
          </p:nvPr>
        </p:nvSpPr>
        <p:spPr>
          <a:xfrm>
            <a:off x="304800" y="361950"/>
            <a:ext cx="85344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222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Workstream 1: Government-Wide IDVs and Shared Services</a:t>
            </a:r>
            <a:endParaRPr b="1" sz="222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228" name="Google Shape;228;p8"/>
          <p:cNvCxnSpPr/>
          <p:nvPr/>
        </p:nvCxnSpPr>
        <p:spPr>
          <a:xfrm>
            <a:off x="304800" y="933450"/>
            <a:ext cx="85344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descr="This image discusses &quot;Agency-Led Execution- Agency-led execution providing many governmentwide vehicles.&quot;" id="229" name="Google Shape;229;p8"/>
          <p:cNvGrpSpPr/>
          <p:nvPr/>
        </p:nvGrpSpPr>
        <p:grpSpPr>
          <a:xfrm>
            <a:off x="304800" y="1162050"/>
            <a:ext cx="2628900" cy="2809800"/>
            <a:chOff x="0" y="0"/>
            <a:chExt cx="2628900" cy="2809800"/>
          </a:xfrm>
        </p:grpSpPr>
        <p:sp>
          <p:nvSpPr>
            <p:cNvPr id="230" name="Google Shape;230;p8"/>
            <p:cNvSpPr/>
            <p:nvPr/>
          </p:nvSpPr>
          <p:spPr>
            <a:xfrm>
              <a:off x="0" y="0"/>
              <a:ext cx="2628900" cy="2809800"/>
            </a:xfrm>
            <a:prstGeom prst="roundRect">
              <a:avLst>
                <a:gd fmla="val 2898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0" y="0"/>
              <a:ext cx="2628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8"/>
            <p:cNvSpPr txBox="1"/>
            <p:nvPr/>
          </p:nvSpPr>
          <p:spPr>
            <a:xfrm>
              <a:off x="190500" y="209550"/>
              <a:ext cx="2247900" cy="240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Agency-Led Execution</a:t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Agency led execution providing many governmentwide vehicles.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1" i="0" lang="en" sz="950" u="none" cap="none" strike="noStrike">
                  <a:solidFill>
                    <a:srgbClr val="1E40AF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Examples:</a:t>
              </a:r>
              <a:endParaRPr b="1" i="0" sz="950" u="none" cap="none" strike="noStrike">
                <a:solidFill>
                  <a:srgbClr val="1E40AF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0" i="0" lang="en" sz="950" u="none" cap="none" strike="noStrike">
                  <a:solidFill>
                    <a:srgbClr val="1E3A8A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Schedules, GWACs, and Governmentwide IDIQs like OASIS+.</a:t>
              </a:r>
              <a:endParaRPr b="0" i="0" sz="950" u="none" cap="none" strike="noStrike">
                <a:solidFill>
                  <a:srgbClr val="1E3A8A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account tree." id="233" name="Google Shape;23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300" y="1371600"/>
            <a:ext cx="349268" cy="311166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This image discusses &quot;Shared Solutions- offers a number of shared service solutions, managing central support providing streamlined efficiency for agencies.&quot;&#10;" id="234" name="Google Shape;234;p8"/>
          <p:cNvGrpSpPr/>
          <p:nvPr/>
        </p:nvGrpSpPr>
        <p:grpSpPr>
          <a:xfrm>
            <a:off x="3257550" y="1162050"/>
            <a:ext cx="2628900" cy="2809800"/>
            <a:chOff x="0" y="0"/>
            <a:chExt cx="2628900" cy="2809800"/>
          </a:xfrm>
        </p:grpSpPr>
        <p:sp>
          <p:nvSpPr>
            <p:cNvPr id="235" name="Google Shape;235;p8"/>
            <p:cNvSpPr/>
            <p:nvPr/>
          </p:nvSpPr>
          <p:spPr>
            <a:xfrm>
              <a:off x="0" y="0"/>
              <a:ext cx="2628900" cy="2809800"/>
            </a:xfrm>
            <a:prstGeom prst="roundRect">
              <a:avLst>
                <a:gd fmla="val 2898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0" y="0"/>
              <a:ext cx="2628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8"/>
            <p:cNvSpPr txBox="1"/>
            <p:nvPr/>
          </p:nvSpPr>
          <p:spPr>
            <a:xfrm>
              <a:off x="190500" y="209550"/>
              <a:ext cx="2247900" cy="240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Shared Solutions</a:t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Offers a number of shared service solutions managing central support providing streamlined efficiency for agencies.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1" i="0" lang="en" sz="950" u="none" cap="none" strike="noStrike">
                  <a:solidFill>
                    <a:srgbClr val="1E40AF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Examples:</a:t>
              </a:r>
              <a:endParaRPr b="1" i="0" sz="950" u="none" cap="none" strike="noStrike">
                <a:solidFill>
                  <a:srgbClr val="1E40AF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0" i="0" lang="en" sz="950" u="none" cap="none" strike="noStrike">
                  <a:solidFill>
                    <a:srgbClr val="1E3A8A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GO.gov, Fleet, GSA SmartPay, City Pairs, etc.</a:t>
              </a:r>
              <a:endParaRPr b="0" i="0" sz="950" u="none" cap="none" strike="noStrike">
                <a:solidFill>
                  <a:srgbClr val="1E3A8A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hub." id="238" name="Google Shape;23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48051" y="1329976"/>
            <a:ext cx="403188" cy="352790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This image discusses &quot;Data &amp; Guidance-The plan provides agencies with data, advisement, and recommendations.&quot;" id="239" name="Google Shape;239;p8"/>
          <p:cNvGrpSpPr/>
          <p:nvPr/>
        </p:nvGrpSpPr>
        <p:grpSpPr>
          <a:xfrm>
            <a:off x="6210300" y="1162050"/>
            <a:ext cx="2628900" cy="2809800"/>
            <a:chOff x="0" y="0"/>
            <a:chExt cx="2628900" cy="2809800"/>
          </a:xfrm>
        </p:grpSpPr>
        <p:sp>
          <p:nvSpPr>
            <p:cNvPr id="240" name="Google Shape;240;p8"/>
            <p:cNvSpPr/>
            <p:nvPr/>
          </p:nvSpPr>
          <p:spPr>
            <a:xfrm>
              <a:off x="0" y="0"/>
              <a:ext cx="2628900" cy="2809800"/>
            </a:xfrm>
            <a:prstGeom prst="roundRect">
              <a:avLst>
                <a:gd fmla="val 2898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0" y="0"/>
              <a:ext cx="2628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8"/>
            <p:cNvSpPr txBox="1"/>
            <p:nvPr/>
          </p:nvSpPr>
          <p:spPr>
            <a:xfrm>
              <a:off x="190500" y="209550"/>
              <a:ext cx="2247900" cy="240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Data &amp; Guidance</a:t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The plan provides agencies with data, advisement, and recommendations.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8925" lvl="0" marL="457200" marR="0" rtl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334155"/>
                </a:buClr>
                <a:buSzPts val="950"/>
                <a:buFont typeface="Arial"/>
                <a:buChar char="●"/>
              </a:pPr>
              <a:r>
                <a:rPr b="0" i="0" lang="en" sz="9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Solutions are available to support agency objectives</a:t>
              </a:r>
              <a:endParaRPr b="0" i="0" sz="9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8925" lvl="0" marL="45720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334155"/>
                </a:buClr>
                <a:buSzPts val="950"/>
                <a:buFont typeface="Arial"/>
                <a:buChar char="●"/>
              </a:pPr>
              <a:r>
                <a:rPr b="0" i="0" lang="en" sz="9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Agencies determine how to meet consolidation targets</a:t>
              </a:r>
              <a:endParaRPr b="0" i="0" sz="9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analytics." id="243" name="Google Shape;24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0" y="1371600"/>
            <a:ext cx="368319" cy="323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"/>
          <p:cNvSpPr txBox="1"/>
          <p:nvPr>
            <p:ph idx="4294967295" type="title"/>
          </p:nvPr>
        </p:nvSpPr>
        <p:spPr>
          <a:xfrm>
            <a:off x="304800" y="361950"/>
            <a:ext cx="85344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22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Workstream 2: Assisted Acquisition Solutions</a:t>
            </a:r>
            <a:endParaRPr b="1" sz="22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249" name="Google Shape;249;p9"/>
          <p:cNvCxnSpPr/>
          <p:nvPr/>
        </p:nvCxnSpPr>
        <p:spPr>
          <a:xfrm>
            <a:off x="304800" y="933450"/>
            <a:ext cx="85344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descr="This image discusses &quot;Assisted Acquisition- provides full assisted acquisition support to customer agencies.&quot;" id="250" name="Google Shape;250;p9"/>
          <p:cNvGrpSpPr/>
          <p:nvPr/>
        </p:nvGrpSpPr>
        <p:grpSpPr>
          <a:xfrm>
            <a:off x="304800" y="1162050"/>
            <a:ext cx="2628900" cy="2857500"/>
            <a:chOff x="0" y="0"/>
            <a:chExt cx="2628900" cy="2857500"/>
          </a:xfrm>
        </p:grpSpPr>
        <p:sp>
          <p:nvSpPr>
            <p:cNvPr id="251" name="Google Shape;251;p9"/>
            <p:cNvSpPr/>
            <p:nvPr/>
          </p:nvSpPr>
          <p:spPr>
            <a:xfrm>
              <a:off x="0" y="0"/>
              <a:ext cx="2628900" cy="2857500"/>
            </a:xfrm>
            <a:prstGeom prst="roundRect">
              <a:avLst>
                <a:gd fmla="val 2898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0" y="0"/>
              <a:ext cx="2628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9"/>
            <p:cNvSpPr txBox="1"/>
            <p:nvPr/>
          </p:nvSpPr>
          <p:spPr>
            <a:xfrm>
              <a:off x="190500" y="209550"/>
              <a:ext cx="2247900" cy="24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Assisted Acquisition</a:t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Provides full assisted acquisition support to customer agencies.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1" i="0" lang="en" sz="950" u="none" cap="none" strike="noStrike">
                  <a:solidFill>
                    <a:srgbClr val="1E40AF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Examples:</a:t>
              </a:r>
              <a:endParaRPr b="1" i="0" sz="950" u="none" cap="none" strike="noStrike">
                <a:solidFill>
                  <a:srgbClr val="1E40AF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0" i="0" lang="en" sz="950" u="none" cap="none" strike="noStrike">
                  <a:solidFill>
                    <a:srgbClr val="1E3A8A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RWAs, requisitions, assisted acquisition services, etc.</a:t>
              </a:r>
              <a:endParaRPr b="0" i="0" sz="950" u="none" cap="none" strike="noStrike">
                <a:solidFill>
                  <a:srgbClr val="1E3A8A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handshake." id="254" name="Google Shape;25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300" y="1371600"/>
            <a:ext cx="400071" cy="330217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This image discusses &quot;FAS Portfolio &amp; AAS-Within FAS, every business portfolio maintains an assisted acquisition version.&quot;" id="255" name="Google Shape;255;p9"/>
          <p:cNvGrpSpPr/>
          <p:nvPr/>
        </p:nvGrpSpPr>
        <p:grpSpPr>
          <a:xfrm>
            <a:off x="3257550" y="1162050"/>
            <a:ext cx="2628900" cy="2857500"/>
            <a:chOff x="0" y="0"/>
            <a:chExt cx="2628900" cy="2857500"/>
          </a:xfrm>
        </p:grpSpPr>
        <p:sp>
          <p:nvSpPr>
            <p:cNvPr id="256" name="Google Shape;256;p9"/>
            <p:cNvSpPr/>
            <p:nvPr/>
          </p:nvSpPr>
          <p:spPr>
            <a:xfrm>
              <a:off x="0" y="0"/>
              <a:ext cx="2628900" cy="2857500"/>
            </a:xfrm>
            <a:prstGeom prst="roundRect">
              <a:avLst>
                <a:gd fmla="val 2898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0" y="0"/>
              <a:ext cx="2628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9"/>
            <p:cNvSpPr txBox="1"/>
            <p:nvPr/>
          </p:nvSpPr>
          <p:spPr>
            <a:xfrm>
              <a:off x="190500" y="209550"/>
              <a:ext cx="2247900" cy="24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FAS Portfolio &amp; AAS</a:t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Within FAS, every business portfolio maintains an assisted acquisition version.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1" i="0" lang="en" sz="950" u="none" cap="none" strike="noStrike">
                  <a:solidFill>
                    <a:srgbClr val="1E40AF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Largest Portfolio: AAS</a:t>
              </a:r>
              <a:endParaRPr b="1" i="0" sz="950" u="none" cap="none" strike="noStrike">
                <a:solidFill>
                  <a:srgbClr val="1E40AF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0" i="0" lang="en" sz="950" u="none" cap="none" strike="noStrike">
                  <a:solidFill>
                    <a:srgbClr val="1E3A8A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High-dollar, high-complexity actions with dedicated contracting staff &amp; program support (e.g., CORs).</a:t>
              </a:r>
              <a:endParaRPr b="0" i="0" sz="950" u="none" cap="none" strike="noStrike">
                <a:solidFill>
                  <a:srgbClr val="1E3A8A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corporate fare." id="259" name="Google Shape;25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48050" y="1348113"/>
            <a:ext cx="406421" cy="311166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This image discusses &quot;OCAS-Customers consistently request support for non-complex acquisitions.&quot;" id="260" name="Google Shape;260;p9"/>
          <p:cNvGrpSpPr/>
          <p:nvPr/>
        </p:nvGrpSpPr>
        <p:grpSpPr>
          <a:xfrm>
            <a:off x="6210300" y="1162050"/>
            <a:ext cx="2628900" cy="2857500"/>
            <a:chOff x="0" y="0"/>
            <a:chExt cx="2628900" cy="2857500"/>
          </a:xfrm>
        </p:grpSpPr>
        <p:sp>
          <p:nvSpPr>
            <p:cNvPr id="261" name="Google Shape;261;p9"/>
            <p:cNvSpPr/>
            <p:nvPr/>
          </p:nvSpPr>
          <p:spPr>
            <a:xfrm>
              <a:off x="0" y="0"/>
              <a:ext cx="2628900" cy="2857500"/>
            </a:xfrm>
            <a:prstGeom prst="roundRect">
              <a:avLst>
                <a:gd fmla="val 2898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9"/>
            <p:cNvSpPr/>
            <p:nvPr/>
          </p:nvSpPr>
          <p:spPr>
            <a:xfrm>
              <a:off x="0" y="0"/>
              <a:ext cx="2628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9"/>
            <p:cNvSpPr txBox="1"/>
            <p:nvPr/>
          </p:nvSpPr>
          <p:spPr>
            <a:xfrm>
              <a:off x="190500" y="209550"/>
              <a:ext cx="2247900" cy="24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OCAS</a:t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Customers consistently request support for non-complex acquisitions.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8925" lvl="0" marL="457200" marR="0" rtl="0" algn="l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334155"/>
                </a:buClr>
                <a:buSzPts val="950"/>
                <a:buFont typeface="Arial"/>
                <a:buChar char="●"/>
              </a:pPr>
              <a:r>
                <a:rPr b="0" i="0" lang="en" sz="9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Common use products and services</a:t>
              </a:r>
              <a:endParaRPr b="0" i="0" sz="9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8925" lvl="0" marL="457200" marR="0" rtl="0" algn="l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334155"/>
                </a:buClr>
                <a:buSzPts val="950"/>
                <a:buFont typeface="Arial"/>
                <a:buChar char="●"/>
              </a:pPr>
              <a:r>
                <a:rPr b="1" i="0" lang="en" sz="9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Establishment of OCAS to fill the critical gap</a:t>
              </a:r>
              <a:endParaRPr b="1" i="0" sz="9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add shopping cart. " id="264" name="Google Shape;26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62666" y="1371600"/>
            <a:ext cx="444523" cy="368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"/>
          <p:cNvSpPr txBox="1"/>
          <p:nvPr>
            <p:ph idx="4294967295" type="title"/>
          </p:nvPr>
        </p:nvSpPr>
        <p:spPr>
          <a:xfrm>
            <a:off x="304800" y="361950"/>
            <a:ext cx="85344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22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Workstream 2: Operational &amp; Transition Strategy</a:t>
            </a:r>
            <a:endParaRPr b="1" sz="22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270" name="Google Shape;270;p10"/>
          <p:cNvCxnSpPr/>
          <p:nvPr/>
        </p:nvCxnSpPr>
        <p:spPr>
          <a:xfrm>
            <a:off x="304800" y="933450"/>
            <a:ext cx="85344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descr="This image discusses &quot;Opt-In Model-Unlike Workstream 1, solutions are offered strictly on an 'opt-in' basis.&quot;" id="271" name="Google Shape;271;p10"/>
          <p:cNvGrpSpPr/>
          <p:nvPr/>
        </p:nvGrpSpPr>
        <p:grpSpPr>
          <a:xfrm>
            <a:off x="304800" y="1162050"/>
            <a:ext cx="2628900" cy="2857500"/>
            <a:chOff x="0" y="0"/>
            <a:chExt cx="2628900" cy="2857500"/>
          </a:xfrm>
        </p:grpSpPr>
        <p:sp>
          <p:nvSpPr>
            <p:cNvPr id="272" name="Google Shape;272;p10"/>
            <p:cNvSpPr/>
            <p:nvPr/>
          </p:nvSpPr>
          <p:spPr>
            <a:xfrm>
              <a:off x="0" y="0"/>
              <a:ext cx="2628900" cy="2857500"/>
            </a:xfrm>
            <a:prstGeom prst="roundRect">
              <a:avLst>
                <a:gd fmla="val 2898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10"/>
            <p:cNvSpPr/>
            <p:nvPr/>
          </p:nvSpPr>
          <p:spPr>
            <a:xfrm>
              <a:off x="0" y="0"/>
              <a:ext cx="2628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10"/>
            <p:cNvSpPr txBox="1"/>
            <p:nvPr/>
          </p:nvSpPr>
          <p:spPr>
            <a:xfrm>
              <a:off x="190500" y="209550"/>
              <a:ext cx="2247900" cy="24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Opt-In Model</a:t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Unlike Workstream 1, solutions are offered strictly on an </a:t>
              </a:r>
              <a:r>
                <a:rPr b="1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"opt-in"</a:t>
              </a: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 basis.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1E3A8A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Provides assisted acquisition support directly as customer agencies ask for assistance.</a:t>
              </a:r>
              <a:endParaRPr b="0" i="0" sz="1000" u="none" cap="none" strike="noStrike">
                <a:solidFill>
                  <a:srgbClr val="1E3A8A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ads click." id="275" name="Google Shape;27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300" y="1371600"/>
            <a:ext cx="406421" cy="387370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This image discusses &quot;Transition Intelligence- to ensure transition success, key focus areas are analyzed.&quot;" id="276" name="Google Shape;276;p10"/>
          <p:cNvGrpSpPr/>
          <p:nvPr/>
        </p:nvGrpSpPr>
        <p:grpSpPr>
          <a:xfrm>
            <a:off x="3257550" y="1162050"/>
            <a:ext cx="2628900" cy="2857500"/>
            <a:chOff x="0" y="0"/>
            <a:chExt cx="2628900" cy="2857500"/>
          </a:xfrm>
        </p:grpSpPr>
        <p:sp>
          <p:nvSpPr>
            <p:cNvPr id="277" name="Google Shape;277;p10"/>
            <p:cNvSpPr/>
            <p:nvPr/>
          </p:nvSpPr>
          <p:spPr>
            <a:xfrm>
              <a:off x="0" y="0"/>
              <a:ext cx="2628900" cy="2857500"/>
            </a:xfrm>
            <a:prstGeom prst="roundRect">
              <a:avLst>
                <a:gd fmla="val 2898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10"/>
            <p:cNvSpPr/>
            <p:nvPr/>
          </p:nvSpPr>
          <p:spPr>
            <a:xfrm>
              <a:off x="0" y="0"/>
              <a:ext cx="2628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0"/>
            <p:cNvSpPr txBox="1"/>
            <p:nvPr/>
          </p:nvSpPr>
          <p:spPr>
            <a:xfrm>
              <a:off x="190500" y="209550"/>
              <a:ext cx="2247900" cy="24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Transition Intelligence</a:t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To ensure transition success, key focus areas are analyzed: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8925" lvl="0" marL="45720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334155"/>
                </a:buClr>
                <a:buSzPts val="950"/>
                <a:buFont typeface="Arial"/>
                <a:buChar char="●"/>
              </a:pPr>
              <a:r>
                <a:rPr b="0" i="0" lang="en" sz="9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Overall federal marketplace</a:t>
              </a:r>
              <a:endParaRPr b="0" i="0" sz="9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8925" lvl="0" marL="457200" marR="0" rtl="0" algn="l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334155"/>
                </a:buClr>
                <a:buSzPts val="950"/>
                <a:buFont typeface="Arial"/>
                <a:buChar char="●"/>
              </a:pPr>
              <a:r>
                <a:rPr b="0" i="0" lang="en" sz="9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Contracts currently held by agencies</a:t>
              </a:r>
              <a:endParaRPr b="0" i="0" sz="9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8925" lvl="0" marL="457200" marR="0" rtl="0" algn="l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334155"/>
                </a:buClr>
                <a:buSzPts val="950"/>
                <a:buFont typeface="Arial"/>
                <a:buChar char="●"/>
              </a:pPr>
              <a:r>
                <a:rPr b="0" i="0" lang="en" sz="9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Renewal timelines for transition planning</a:t>
              </a:r>
              <a:endParaRPr b="0" i="0" sz="9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manage search." id="280" name="Google Shape;28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90865" y="1393826"/>
            <a:ext cx="463574" cy="342918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This image discusses &quot;Data-Driven Support- leveraging procurement data to identify high-impact support opportunities.&quot;" id="281" name="Google Shape;281;p10"/>
          <p:cNvGrpSpPr/>
          <p:nvPr/>
        </p:nvGrpSpPr>
        <p:grpSpPr>
          <a:xfrm>
            <a:off x="6210300" y="1162050"/>
            <a:ext cx="2628900" cy="2857500"/>
            <a:chOff x="0" y="0"/>
            <a:chExt cx="2628900" cy="2857500"/>
          </a:xfrm>
        </p:grpSpPr>
        <p:sp>
          <p:nvSpPr>
            <p:cNvPr id="282" name="Google Shape;282;p10"/>
            <p:cNvSpPr/>
            <p:nvPr/>
          </p:nvSpPr>
          <p:spPr>
            <a:xfrm>
              <a:off x="0" y="0"/>
              <a:ext cx="2628900" cy="2857500"/>
            </a:xfrm>
            <a:prstGeom prst="roundRect">
              <a:avLst>
                <a:gd fmla="val 2898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0"/>
            <p:cNvSpPr/>
            <p:nvPr/>
          </p:nvSpPr>
          <p:spPr>
            <a:xfrm>
              <a:off x="0" y="0"/>
              <a:ext cx="2628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10"/>
            <p:cNvSpPr txBox="1"/>
            <p:nvPr/>
          </p:nvSpPr>
          <p:spPr>
            <a:xfrm>
              <a:off x="190500" y="209550"/>
              <a:ext cx="2247900" cy="24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Data-Driven Support</a:t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Leveraging procurement data to identify high-impact support opportunities.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1E3A8A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Targeting assistance precisely where agencies need it most.</a:t>
              </a:r>
              <a:endParaRPr b="0" i="0" sz="1000" u="none" cap="none" strike="noStrike">
                <a:solidFill>
                  <a:srgbClr val="1E3A8A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insights. " id="285" name="Google Shape;285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0" y="1400176"/>
            <a:ext cx="444523" cy="330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"/>
          <p:cNvSpPr txBox="1"/>
          <p:nvPr>
            <p:ph idx="4294967295" type="title"/>
          </p:nvPr>
        </p:nvSpPr>
        <p:spPr>
          <a:xfrm>
            <a:off x="318600" y="-649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Why Procurement Consolidation</a:t>
            </a:r>
            <a:endParaRPr/>
          </a:p>
        </p:txBody>
      </p:sp>
      <p:sp>
        <p:nvSpPr>
          <p:cNvPr id="291" name="Google Shape;291;p11"/>
          <p:cNvSpPr txBox="1"/>
          <p:nvPr/>
        </p:nvSpPr>
        <p:spPr>
          <a:xfrm>
            <a:off x="304800" y="304800"/>
            <a:ext cx="853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Why Procurement Consolidation?</a:t>
            </a:r>
            <a:endParaRPr b="1" i="0" sz="2200" u="none" cap="none" strike="noStrike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292" name="Google Shape;292;p11"/>
          <p:cNvCxnSpPr/>
          <p:nvPr/>
        </p:nvCxnSpPr>
        <p:spPr>
          <a:xfrm>
            <a:off x="304800" y="838200"/>
            <a:ext cx="85344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3" name="Google Shape;293;p11"/>
          <p:cNvSpPr txBox="1"/>
          <p:nvPr/>
        </p:nvSpPr>
        <p:spPr>
          <a:xfrm>
            <a:off x="304800" y="971550"/>
            <a:ext cx="85344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rPr>
              <a:t>The Problem: </a:t>
            </a:r>
            <a:r>
              <a:rPr b="0" i="0" lang="en" sz="13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Contract duplication is occurring at scale across the federal marketplace</a:t>
            </a:r>
            <a:endParaRPr b="1" i="0" sz="1300" u="none" cap="none" strike="noStrike">
              <a:solidFill>
                <a:srgbClr val="003B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The image shows the text: &quot;Over 10,000 Duplicate Contracts.&quot;" id="294" name="Google Shape;294;p11"/>
          <p:cNvGrpSpPr/>
          <p:nvPr/>
        </p:nvGrpSpPr>
        <p:grpSpPr>
          <a:xfrm>
            <a:off x="304800" y="1333500"/>
            <a:ext cx="2628900" cy="952500"/>
            <a:chOff x="0" y="0"/>
            <a:chExt cx="2628900" cy="952500"/>
          </a:xfrm>
        </p:grpSpPr>
        <p:sp>
          <p:nvSpPr>
            <p:cNvPr id="295" name="Google Shape;295;p11"/>
            <p:cNvSpPr/>
            <p:nvPr/>
          </p:nvSpPr>
          <p:spPr>
            <a:xfrm>
              <a:off x="0" y="0"/>
              <a:ext cx="2628900" cy="952500"/>
            </a:xfrm>
            <a:prstGeom prst="roundRect">
              <a:avLst>
                <a:gd fmla="val 8000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0" y="0"/>
              <a:ext cx="2628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1"/>
            <p:cNvSpPr txBox="1"/>
            <p:nvPr/>
          </p:nvSpPr>
          <p:spPr>
            <a:xfrm>
              <a:off x="190500" y="171450"/>
              <a:ext cx="22479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4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10,000+</a:t>
              </a:r>
              <a:endParaRPr b="1" i="0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Duplicative Contracts</a:t>
              </a:r>
              <a:endParaRPr b="1" i="0" sz="11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he image shows the text: &quot;Over 440 Million Annual Duplication Cost.&quot;" id="298" name="Google Shape;298;p11"/>
          <p:cNvGrpSpPr/>
          <p:nvPr/>
        </p:nvGrpSpPr>
        <p:grpSpPr>
          <a:xfrm>
            <a:off x="3257550" y="1333500"/>
            <a:ext cx="2628900" cy="952500"/>
            <a:chOff x="0" y="0"/>
            <a:chExt cx="2628900" cy="952500"/>
          </a:xfrm>
        </p:grpSpPr>
        <p:sp>
          <p:nvSpPr>
            <p:cNvPr id="299" name="Google Shape;299;p11"/>
            <p:cNvSpPr/>
            <p:nvPr/>
          </p:nvSpPr>
          <p:spPr>
            <a:xfrm>
              <a:off x="0" y="0"/>
              <a:ext cx="2628900" cy="952500"/>
            </a:xfrm>
            <a:prstGeom prst="roundRect">
              <a:avLst>
                <a:gd fmla="val 8000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1"/>
            <p:cNvSpPr/>
            <p:nvPr/>
          </p:nvSpPr>
          <p:spPr>
            <a:xfrm>
              <a:off x="0" y="0"/>
              <a:ext cx="2628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1"/>
            <p:cNvSpPr txBox="1"/>
            <p:nvPr/>
          </p:nvSpPr>
          <p:spPr>
            <a:xfrm>
              <a:off x="190500" y="171450"/>
              <a:ext cx="22479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4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$440M+</a:t>
              </a:r>
              <a:endParaRPr b="1" i="0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Annual Duplication Cost</a:t>
              </a:r>
              <a:endParaRPr b="1" i="0" sz="11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he image shows the text: &quot;Over 600 FTE Capacity Misallocated.&quot;" id="302" name="Google Shape;302;p11"/>
          <p:cNvGrpSpPr/>
          <p:nvPr/>
        </p:nvGrpSpPr>
        <p:grpSpPr>
          <a:xfrm>
            <a:off x="6210300" y="1333500"/>
            <a:ext cx="2628900" cy="952500"/>
            <a:chOff x="0" y="0"/>
            <a:chExt cx="2628900" cy="952500"/>
          </a:xfrm>
        </p:grpSpPr>
        <p:sp>
          <p:nvSpPr>
            <p:cNvPr id="303" name="Google Shape;303;p11"/>
            <p:cNvSpPr/>
            <p:nvPr/>
          </p:nvSpPr>
          <p:spPr>
            <a:xfrm>
              <a:off x="0" y="0"/>
              <a:ext cx="2628900" cy="952500"/>
            </a:xfrm>
            <a:prstGeom prst="roundRect">
              <a:avLst>
                <a:gd fmla="val 8000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1"/>
            <p:cNvSpPr/>
            <p:nvPr/>
          </p:nvSpPr>
          <p:spPr>
            <a:xfrm>
              <a:off x="0" y="0"/>
              <a:ext cx="2628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11"/>
            <p:cNvSpPr txBox="1"/>
            <p:nvPr/>
          </p:nvSpPr>
          <p:spPr>
            <a:xfrm>
              <a:off x="190500" y="171450"/>
              <a:ext cx="22479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4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600+</a:t>
              </a:r>
              <a:endParaRPr b="1" i="0" sz="24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FTE Capacity Misallocated</a:t>
              </a:r>
              <a:endParaRPr b="1" i="0" sz="11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his image discusses &quot;Without realizing it, agencies are paying more to recreate solutions that already exist.&quot;" id="306" name="Google Shape;306;p11"/>
          <p:cNvGrpSpPr/>
          <p:nvPr/>
        </p:nvGrpSpPr>
        <p:grpSpPr>
          <a:xfrm>
            <a:off x="304800" y="2438400"/>
            <a:ext cx="8534400" cy="1714500"/>
            <a:chOff x="0" y="0"/>
            <a:chExt cx="8534400" cy="1714500"/>
          </a:xfrm>
        </p:grpSpPr>
        <p:sp>
          <p:nvSpPr>
            <p:cNvPr id="307" name="Google Shape;307;p11"/>
            <p:cNvSpPr/>
            <p:nvPr/>
          </p:nvSpPr>
          <p:spPr>
            <a:xfrm>
              <a:off x="0" y="0"/>
              <a:ext cx="8534400" cy="1714500"/>
            </a:xfrm>
            <a:prstGeom prst="roundRect">
              <a:avLst>
                <a:gd fmla="val 4444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1"/>
            <p:cNvSpPr txBox="1"/>
            <p:nvPr/>
          </p:nvSpPr>
          <p:spPr>
            <a:xfrm>
              <a:off x="228600" y="190500"/>
              <a:ext cx="80772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18"/>
                <a:buFont typeface="Arial"/>
                <a:buNone/>
              </a:pPr>
              <a:r>
                <a:rPr b="0" i="0" lang="en" sz="1018" u="none" cap="none" strike="noStrike">
                  <a:solidFill>
                    <a:srgbClr val="1E3A8A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Without realizing it, agencies are </a:t>
              </a:r>
              <a:r>
                <a:rPr b="1" i="0" lang="en" sz="1018" u="none" cap="none" strike="noStrike">
                  <a:solidFill>
                    <a:srgbClr val="1E3A8A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paying more to recreate solutions that already exist</a:t>
              </a:r>
              <a:r>
                <a:rPr b="0" i="0" lang="en" sz="1018" u="none" cap="none" strike="noStrike">
                  <a:solidFill>
                    <a:srgbClr val="1E3A8A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b="0" i="0" sz="1018" u="none" cap="none" strike="noStrike">
                <a:solidFill>
                  <a:srgbClr val="1E3A8A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Pts val="1064"/>
                <a:buFont typeface="Arial"/>
                <a:buNone/>
              </a:pPr>
              <a:r>
                <a:rPr b="1" i="0" lang="en" sz="1064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How This Happens: </a:t>
              </a:r>
              <a:r>
                <a:rPr b="0" i="0" lang="en" sz="1064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Agencies are unintentionally duplicating contracts when they:</a:t>
              </a:r>
              <a:endParaRPr b="1" i="0" sz="1064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0274" lvl="0" marL="457200" marR="0" rtl="0" algn="l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334155"/>
                </a:buClr>
                <a:buSzPts val="971"/>
                <a:buFont typeface="Arial"/>
                <a:buChar char="●"/>
              </a:pPr>
              <a:r>
                <a:rPr b="0" i="0" lang="en" sz="971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Create new vehicles for common services or IT requirements</a:t>
              </a:r>
              <a:endParaRPr b="0" i="0" sz="971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0274" lvl="0" marL="457200" marR="0" rtl="0" algn="l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334155"/>
                </a:buClr>
                <a:buSzPts val="971"/>
                <a:buFont typeface="Arial"/>
                <a:buChar char="●"/>
              </a:pPr>
              <a:r>
                <a:rPr b="0" i="0" lang="en" sz="971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Negotiate with vendors already on existing government-wide contracts</a:t>
              </a:r>
              <a:endParaRPr b="0" i="0" sz="971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0274" lvl="0" marL="457200" marR="0" rtl="0" algn="l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334155"/>
                </a:buClr>
                <a:buSzPts val="971"/>
                <a:buFont typeface="Arial"/>
                <a:buChar char="●"/>
              </a:pPr>
              <a:r>
                <a:rPr b="0" i="0" lang="en" sz="971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Invest significant time and resources into contract development</a:t>
              </a:r>
              <a:endParaRPr b="0" i="0" sz="971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0274" lvl="0" marL="457200" marR="0" rtl="0" algn="l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334155"/>
                </a:buClr>
                <a:buSzPts val="971"/>
                <a:buFont typeface="Arial"/>
                <a:buChar char="●"/>
              </a:pPr>
              <a:r>
                <a:rPr b="0" i="0" lang="en" sz="971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Seek speed or flexibility outside of existing acquisition solutions</a:t>
              </a:r>
              <a:endParaRPr b="0" i="0" sz="971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2"/>
          <p:cNvSpPr txBox="1"/>
          <p:nvPr>
            <p:ph idx="4294967295" type="title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How it works: Workstreams</a:t>
            </a:r>
            <a:endParaRPr/>
          </a:p>
        </p:txBody>
      </p:sp>
      <p:grpSp>
        <p:nvGrpSpPr>
          <p:cNvPr id="314" name="Google Shape;314;p12"/>
          <p:cNvGrpSpPr/>
          <p:nvPr/>
        </p:nvGrpSpPr>
        <p:grpSpPr>
          <a:xfrm>
            <a:off x="304800" y="304800"/>
            <a:ext cx="8534400" cy="457200"/>
            <a:chOff x="0" y="0"/>
            <a:chExt cx="8534400" cy="457200"/>
          </a:xfrm>
        </p:grpSpPr>
        <p:sp>
          <p:nvSpPr>
            <p:cNvPr id="315" name="Google Shape;315;p12"/>
            <p:cNvSpPr/>
            <p:nvPr/>
          </p:nvSpPr>
          <p:spPr>
            <a:xfrm>
              <a:off x="0" y="0"/>
              <a:ext cx="8534400" cy="457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12"/>
            <p:cNvSpPr txBox="1"/>
            <p:nvPr/>
          </p:nvSpPr>
          <p:spPr>
            <a:xfrm>
              <a:off x="0" y="0"/>
              <a:ext cx="85344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1" i="0" lang="en" sz="2200" u="none" cap="none" strike="noStrike">
                  <a:solidFill>
                    <a:srgbClr val="000000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How it works: Workstreams</a:t>
              </a:r>
              <a:endParaRPr b="1" i="0" sz="2200" u="none" cap="none" strike="noStrike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</p:grpSp>
      <p:cxnSp>
        <p:nvCxnSpPr>
          <p:cNvPr id="317" name="Google Shape;317;p12"/>
          <p:cNvCxnSpPr/>
          <p:nvPr/>
        </p:nvCxnSpPr>
        <p:spPr>
          <a:xfrm>
            <a:off x="304800" y="809625"/>
            <a:ext cx="85344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descr="This image discusses &quot;GSA proposes a phased and iterative approach to achieve the savings envisioned by EO 14240, addressing the two concurrent workstreams described in OMB M-25-31.&quot;" id="318" name="Google Shape;318;p12"/>
          <p:cNvGrpSpPr/>
          <p:nvPr/>
        </p:nvGrpSpPr>
        <p:grpSpPr>
          <a:xfrm>
            <a:off x="304800" y="933450"/>
            <a:ext cx="8534400" cy="495300"/>
            <a:chOff x="0" y="0"/>
            <a:chExt cx="8534400" cy="495300"/>
          </a:xfrm>
        </p:grpSpPr>
        <p:sp>
          <p:nvSpPr>
            <p:cNvPr id="319" name="Google Shape;319;p12"/>
            <p:cNvSpPr/>
            <p:nvPr/>
          </p:nvSpPr>
          <p:spPr>
            <a:xfrm>
              <a:off x="0" y="0"/>
              <a:ext cx="8534400" cy="495300"/>
            </a:xfrm>
            <a:prstGeom prst="roundRect">
              <a:avLst>
                <a:gd fmla="val 11538" name="adj"/>
              </a:avLst>
            </a:prstGeom>
            <a:solidFill>
              <a:srgbClr val="EFF6FF"/>
            </a:solidFill>
            <a:ln cap="flat" cmpd="sng" w="9525">
              <a:solidFill>
                <a:srgbClr val="BFDB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12"/>
            <p:cNvSpPr txBox="1"/>
            <p:nvPr/>
          </p:nvSpPr>
          <p:spPr>
            <a:xfrm>
              <a:off x="0" y="0"/>
              <a:ext cx="8534400" cy="4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52400" spcFirstLastPara="1" rIns="15240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rPr>
                <a:t>GSA proposes a phased and iterative approach to achieve the savings envisioned by EO 14240, addressing the two concurrent workstreams described in OMB M-25-31.</a:t>
              </a:r>
              <a:endParaRPr b="0" i="0" sz="11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his image discusses &quot;WS1 - Retain Execution&#10;Leverage Governmentwide Solutions.&quot;" id="321" name="Google Shape;321;p12"/>
          <p:cNvGrpSpPr/>
          <p:nvPr/>
        </p:nvGrpSpPr>
        <p:grpSpPr>
          <a:xfrm>
            <a:off x="304800" y="1571625"/>
            <a:ext cx="4114800" cy="3095700"/>
            <a:chOff x="0" y="0"/>
            <a:chExt cx="4114800" cy="3095700"/>
          </a:xfrm>
        </p:grpSpPr>
        <p:sp>
          <p:nvSpPr>
            <p:cNvPr id="322" name="Google Shape;322;p12"/>
            <p:cNvSpPr/>
            <p:nvPr/>
          </p:nvSpPr>
          <p:spPr>
            <a:xfrm>
              <a:off x="0" y="0"/>
              <a:ext cx="4114800" cy="3095700"/>
            </a:xfrm>
            <a:prstGeom prst="roundRect">
              <a:avLst>
                <a:gd fmla="val 2461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12"/>
            <p:cNvSpPr/>
            <p:nvPr/>
          </p:nvSpPr>
          <p:spPr>
            <a:xfrm>
              <a:off x="0" y="0"/>
              <a:ext cx="41148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12"/>
            <p:cNvSpPr txBox="1"/>
            <p:nvPr/>
          </p:nvSpPr>
          <p:spPr>
            <a:xfrm>
              <a:off x="0" y="0"/>
              <a:ext cx="4114800" cy="309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90500" lIns="190500" spcFirstLastPara="1" rIns="190500" wrap="square" tIns="1905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WS1 - Retain Execution</a:t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" sz="1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Leverage Governmentwide Solutions</a:t>
              </a:r>
              <a:endParaRPr b="1" i="0" sz="1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5275" lvl="0" marL="457200" marR="0" rtl="0" algn="l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334155"/>
                </a:buClr>
                <a:buSzPts val="1050"/>
                <a:buFont typeface="Arial"/>
                <a:buChar char="●"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Increased use of government-wide contract vehicles or shared services.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5275" lvl="0" marL="457200" marR="0" rtl="0" algn="l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334155"/>
                </a:buClr>
                <a:buSzPts val="1050"/>
                <a:buFont typeface="Arial"/>
                <a:buChar char="●"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GSA establishes contract solutions while agencies define their requirements and fulfill them by placing, managing, and administering their own orders.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5275" lvl="0" marL="457200" marR="0" rtl="0" algn="l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334155"/>
                </a:buClr>
                <a:buSzPts val="1050"/>
                <a:buFont typeface="Arial"/>
                <a:buChar char="●"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Leverage GSA’s expertise in creating and managing gov-wide vehicles and shared services and working with agencies towards effectively using the solutions.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hub." id="325" name="Google Shape;32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1214" y="1843025"/>
            <a:ext cx="406421" cy="323867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This image discusses &quot;WS2 - Centralized Contracting&#10;Utilize Centralized Contracting Services.&quot;" id="326" name="Google Shape;326;p12"/>
          <p:cNvGrpSpPr/>
          <p:nvPr/>
        </p:nvGrpSpPr>
        <p:grpSpPr>
          <a:xfrm>
            <a:off x="4724400" y="1571625"/>
            <a:ext cx="4114800" cy="3095700"/>
            <a:chOff x="0" y="0"/>
            <a:chExt cx="4114800" cy="3095700"/>
          </a:xfrm>
        </p:grpSpPr>
        <p:sp>
          <p:nvSpPr>
            <p:cNvPr id="327" name="Google Shape;327;p12"/>
            <p:cNvSpPr/>
            <p:nvPr/>
          </p:nvSpPr>
          <p:spPr>
            <a:xfrm>
              <a:off x="0" y="0"/>
              <a:ext cx="4114800" cy="3095700"/>
            </a:xfrm>
            <a:prstGeom prst="roundRect">
              <a:avLst>
                <a:gd fmla="val 2461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12"/>
            <p:cNvSpPr/>
            <p:nvPr/>
          </p:nvSpPr>
          <p:spPr>
            <a:xfrm>
              <a:off x="0" y="0"/>
              <a:ext cx="41148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12"/>
            <p:cNvSpPr txBox="1"/>
            <p:nvPr/>
          </p:nvSpPr>
          <p:spPr>
            <a:xfrm>
              <a:off x="0" y="0"/>
              <a:ext cx="4114800" cy="309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90500" lIns="190500" spcFirstLastPara="1" rIns="190500" wrap="square" tIns="1905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WS2 - Centralized Contracting</a:t>
              </a:r>
              <a:endParaRPr b="1" i="0" sz="1400" u="none" cap="none" strike="noStrike">
                <a:solidFill>
                  <a:srgbClr val="003B5C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" sz="100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Utilize Centralized Contracting Services</a:t>
              </a:r>
              <a:endParaRPr b="1" i="0" sz="10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5275" lvl="0" marL="457200" marR="0" rtl="0" algn="l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334155"/>
                </a:buClr>
                <a:buSzPts val="1050"/>
                <a:buFont typeface="Arial"/>
                <a:buChar char="●"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Centralize procurement functions at GSA, where doing so promotes greater economy and efficiency.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5275" lvl="0" marL="457200" marR="0" rtl="0" algn="l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334155"/>
                </a:buClr>
                <a:buSzPts val="1050"/>
                <a:buFont typeface="Arial"/>
                <a:buChar char="●"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Provides expanded contracting support to agencies needing additional procurement assistance.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5275" lvl="0" marL="457200" marR="0" rtl="0" algn="l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334155"/>
                </a:buClr>
                <a:buSzPts val="1050"/>
                <a:buFont typeface="Arial"/>
                <a:buChar char="●"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Agencies can opt in to leverage GSA’s expertise and infrastructure for acquiring highly commercial, common goods and services.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account tree. " id="330" name="Google Shape;33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27962" y="1881127"/>
            <a:ext cx="444523" cy="285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3"/>
          <p:cNvSpPr txBox="1"/>
          <p:nvPr>
            <p:ph idx="4294967295" type="title"/>
          </p:nvPr>
        </p:nvSpPr>
        <p:spPr>
          <a:xfrm>
            <a:off x="304800" y="266700"/>
            <a:ext cx="8534400" cy="40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22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Workstream Benefits</a:t>
            </a:r>
            <a:endParaRPr b="1" sz="22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336" name="Google Shape;336;p13"/>
          <p:cNvCxnSpPr/>
          <p:nvPr/>
        </p:nvCxnSpPr>
        <p:spPr>
          <a:xfrm>
            <a:off x="304800" y="714375"/>
            <a:ext cx="8534400" cy="0"/>
          </a:xfrm>
          <a:prstGeom prst="straightConnector1">
            <a:avLst/>
          </a:prstGeom>
          <a:solidFill>
            <a:srgbClr val="FFFFFF"/>
          </a:solidFill>
          <a:ln cap="flat" cmpd="sng" w="9525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descr="This image discusses &quot;WS1: Consolidated Contracts&#10;Retain Execution. Leverage Solutions.&quot;" id="337" name="Google Shape;337;p13"/>
          <p:cNvGrpSpPr/>
          <p:nvPr/>
        </p:nvGrpSpPr>
        <p:grpSpPr>
          <a:xfrm>
            <a:off x="304800" y="857250"/>
            <a:ext cx="4152900" cy="3810000"/>
            <a:chOff x="0" y="0"/>
            <a:chExt cx="4152900" cy="3810000"/>
          </a:xfrm>
        </p:grpSpPr>
        <p:sp>
          <p:nvSpPr>
            <p:cNvPr id="338" name="Google Shape;338;p13"/>
            <p:cNvSpPr/>
            <p:nvPr/>
          </p:nvSpPr>
          <p:spPr>
            <a:xfrm>
              <a:off x="0" y="0"/>
              <a:ext cx="4152900" cy="3810000"/>
            </a:xfrm>
            <a:prstGeom prst="roundRect">
              <a:avLst>
                <a:gd fmla="val 2000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13"/>
            <p:cNvSpPr/>
            <p:nvPr/>
          </p:nvSpPr>
          <p:spPr>
            <a:xfrm>
              <a:off x="0" y="0"/>
              <a:ext cx="4152900" cy="57300"/>
            </a:xfrm>
            <a:prstGeom prst="roundRect">
              <a:avLst>
                <a:gd fmla="val 50000" name="adj"/>
              </a:avLst>
            </a:prstGeom>
            <a:solidFill>
              <a:srgbClr val="003B5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13"/>
            <p:cNvSpPr txBox="1"/>
            <p:nvPr/>
          </p:nvSpPr>
          <p:spPr>
            <a:xfrm>
              <a:off x="190500" y="152400"/>
              <a:ext cx="3771900" cy="35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800" u="none" cap="none" strike="noStrike">
                  <a:solidFill>
                    <a:srgbClr val="0579BD"/>
                  </a:solidFill>
                  <a:latin typeface="Mate"/>
                  <a:ea typeface="Mate"/>
                  <a:cs typeface="Mate"/>
                  <a:sym typeface="Mate"/>
                </a:rPr>
                <a:t>      </a:t>
              </a:r>
              <a:r>
                <a:rPr b="0" i="0" lang="en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1" i="0" lang="en" sz="13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WS1: Consolidated Contracts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1" i="0" lang="en" sz="95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Retain Execution. Leverage Solutions.</a:t>
              </a:r>
              <a:endParaRPr b="1" i="0" sz="95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" sz="900" u="none" cap="none" strike="noStrike">
                  <a:solidFill>
                    <a:srgbClr val="1E3A8A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$176K Lifecycle Cost Savings</a:t>
              </a:r>
              <a:endParaRPr b="1" i="0" sz="900" u="none" cap="none" strike="noStrike">
                <a:solidFill>
                  <a:srgbClr val="1E3A8A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850"/>
                <a:buFont typeface="Arial"/>
                <a:buNone/>
              </a:pPr>
              <a:r>
                <a:rPr b="0" i="0" lang="en" sz="850" u="none" cap="none" strike="noStrike">
                  <a:solidFill>
                    <a:srgbClr val="334155"/>
                  </a:solidFill>
                  <a:highlight>
                    <a:srgbClr val="EFF6FF"/>
                  </a:highlight>
                  <a:latin typeface="Arial"/>
                  <a:ea typeface="Arial"/>
                  <a:cs typeface="Arial"/>
                  <a:sym typeface="Arial"/>
                </a:rPr>
                <a:t>Est. admin savings per contract over 5 years (~$35K annually). Targets over $4B total.</a:t>
              </a:r>
              <a:endParaRPr b="0" i="0" sz="850" u="none" cap="none" strike="noStrike">
                <a:solidFill>
                  <a:srgbClr val="334155"/>
                </a:solidFill>
                <a:highlight>
                  <a:srgbClr val="EFF6FF"/>
                </a:highlight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>
                  <a:srgbClr val="334155"/>
                </a:buClr>
                <a:buSzPts val="900"/>
                <a:buFont typeface="Arial"/>
                <a:buChar char="●"/>
              </a:pPr>
              <a:r>
                <a:rPr b="1" i="0" lang="en" sz="9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Retain Authority:</a:t>
              </a:r>
              <a:r>
                <a:rPr b="0" i="0" lang="en" sz="9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 Agencies keep full contracting authority while prioritizing existing solutions.</a:t>
              </a:r>
              <a:endParaRPr b="0" i="0" sz="9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334155"/>
                </a:buClr>
                <a:buSzPts val="900"/>
                <a:buFont typeface="Arial"/>
                <a:buChar char="●"/>
              </a:pPr>
              <a:r>
                <a:rPr b="1" i="0" lang="en" sz="9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Force Multiplier:</a:t>
              </a:r>
              <a:r>
                <a:rPr b="0" i="0" lang="en" sz="9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 Improved pricing via government-wide buying power.</a:t>
              </a:r>
              <a:endParaRPr b="0" i="0" sz="9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334155"/>
                </a:buClr>
                <a:buSzPts val="900"/>
                <a:buFont typeface="Arial"/>
                <a:buChar char="●"/>
              </a:pPr>
              <a:r>
                <a:rPr b="1" i="0" lang="en" sz="9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Mission Accelerator:</a:t>
              </a:r>
              <a:r>
                <a:rPr b="0" i="0" lang="en" sz="9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 30-day avg. timeline reduction per contract.</a:t>
              </a:r>
              <a:endParaRPr b="0" i="0" sz="9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0" marL="457200" marR="0" rtl="0" algn="l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334155"/>
                </a:buClr>
                <a:buSzPts val="900"/>
                <a:buFont typeface="Arial"/>
                <a:buChar char="●"/>
              </a:pPr>
              <a:r>
                <a:rPr b="1" i="0" lang="en" sz="9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GSA Tools:</a:t>
              </a:r>
              <a:r>
                <a:rPr b="0" i="0" lang="en" sz="90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 Avg. 3 quotes per RFQ for manageable evaluation.</a:t>
              </a:r>
              <a:endParaRPr b="0" i="0" sz="9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850"/>
                <a:buFont typeface="Arial"/>
                <a:buNone/>
              </a:pPr>
              <a:r>
                <a:rPr b="1" i="0" lang="en" sz="850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Socio-Economic Spend Targets:</a:t>
              </a:r>
              <a:endParaRPr b="1" i="0" sz="8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850"/>
                <a:buFont typeface="Arial"/>
                <a:buNone/>
              </a:pPr>
              <a:r>
                <a:rPr b="1" i="0" lang="en" sz="850" u="none" cap="none" strike="noStrike">
                  <a:solidFill>
                    <a:srgbClr val="0369A1"/>
                  </a:solidFill>
                  <a:latin typeface="Arial"/>
                  <a:ea typeface="Arial"/>
                  <a:cs typeface="Arial"/>
                  <a:sym typeface="Arial"/>
                </a:rPr>
                <a:t>37% WOSB</a:t>
              </a:r>
              <a:r>
                <a:rPr b="1" i="0" lang="en" sz="85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1" i="0" lang="en" sz="850" u="none" cap="none" strike="noStrike">
                  <a:solidFill>
                    <a:srgbClr val="0369A1"/>
                  </a:solidFill>
                  <a:latin typeface="Arial"/>
                  <a:ea typeface="Arial"/>
                  <a:cs typeface="Arial"/>
                  <a:sym typeface="Arial"/>
                </a:rPr>
                <a:t>28% VOSB</a:t>
              </a:r>
              <a:r>
                <a:rPr b="1" i="0" lang="en" sz="85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1" i="0" lang="en" sz="850" u="none" cap="none" strike="noStrike">
                  <a:solidFill>
                    <a:srgbClr val="15803D"/>
                  </a:solidFill>
                  <a:latin typeface="Arial"/>
                  <a:ea typeface="Arial"/>
                  <a:cs typeface="Arial"/>
                  <a:sym typeface="Arial"/>
                </a:rPr>
                <a:t>58% Small Biz</a:t>
              </a:r>
              <a:endParaRPr b="1" i="0" sz="850" u="none" cap="none" strike="noStrike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hub. " id="341" name="Google Shape;34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5300" y="1009650"/>
            <a:ext cx="313892" cy="250133"/>
          </a:xfrm>
          <a:prstGeom prst="rect">
            <a:avLst/>
          </a:prstGeom>
          <a:noFill/>
          <a:ln>
            <a:noFill/>
          </a:ln>
        </p:spPr>
      </p:pic>
      <p:grpSp>
        <p:nvGrpSpPr>
          <p:cNvPr descr="This image discusses &quot;WS2: Centralized Pathways&#10;Utilize Centralized Contracting Services.&quot;" id="342" name="Google Shape;342;p13"/>
          <p:cNvGrpSpPr/>
          <p:nvPr/>
        </p:nvGrpSpPr>
        <p:grpSpPr>
          <a:xfrm>
            <a:off x="4686300" y="857250"/>
            <a:ext cx="4152900" cy="3810000"/>
            <a:chOff x="0" y="0"/>
            <a:chExt cx="4152900" cy="3810000"/>
          </a:xfrm>
        </p:grpSpPr>
        <p:sp>
          <p:nvSpPr>
            <p:cNvPr id="343" name="Google Shape;343;p13"/>
            <p:cNvSpPr/>
            <p:nvPr/>
          </p:nvSpPr>
          <p:spPr>
            <a:xfrm>
              <a:off x="0" y="0"/>
              <a:ext cx="4152900" cy="3810000"/>
            </a:xfrm>
            <a:prstGeom prst="roundRect">
              <a:avLst>
                <a:gd fmla="val 2000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3"/>
            <p:cNvSpPr/>
            <p:nvPr/>
          </p:nvSpPr>
          <p:spPr>
            <a:xfrm>
              <a:off x="0" y="0"/>
              <a:ext cx="4152900" cy="57300"/>
            </a:xfrm>
            <a:prstGeom prst="roundRect">
              <a:avLst>
                <a:gd fmla="val 50000" name="adj"/>
              </a:avLst>
            </a:prstGeom>
            <a:solidFill>
              <a:srgbClr val="0579B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13"/>
            <p:cNvSpPr txBox="1"/>
            <p:nvPr/>
          </p:nvSpPr>
          <p:spPr>
            <a:xfrm>
              <a:off x="190500" y="152400"/>
              <a:ext cx="3771900" cy="35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800" u="none" cap="none" strike="noStrike">
                  <a:solidFill>
                    <a:srgbClr val="0579BD"/>
                  </a:solidFill>
                  <a:latin typeface="Mate"/>
                  <a:ea typeface="Mate"/>
                  <a:cs typeface="Mate"/>
                  <a:sym typeface="Mate"/>
                </a:rPr>
                <a:t>        </a:t>
              </a:r>
              <a:r>
                <a:rPr b="1" i="0" lang="en" sz="1300" u="none" cap="none" strike="noStrike">
                  <a:solidFill>
                    <a:srgbClr val="003B5C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WS2: Centralized Pathways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1" i="0" lang="en" sz="950" u="none" cap="none" strike="noStrike">
                  <a:solidFill>
                    <a:srgbClr val="0579BD"/>
                  </a:solidFill>
                  <a:latin typeface="Arial"/>
                  <a:ea typeface="Arial"/>
                  <a:cs typeface="Arial"/>
                  <a:sym typeface="Arial"/>
                </a:rPr>
                <a:t>Utilize Centralized Contracting Services.</a:t>
              </a:r>
              <a:endParaRPr b="1" i="0" sz="95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05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1" i="0" lang="en" sz="950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Competitive Services</a:t>
              </a:r>
              <a:endParaRPr b="1" i="0" sz="9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850"/>
                <a:buFont typeface="Arial"/>
                <a:buNone/>
              </a:pPr>
              <a:r>
                <a:rPr b="0" i="0" lang="en" sz="8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Offering procurement services to federal agencies on a fee-for-service basis.</a:t>
              </a:r>
              <a:endParaRPr b="0" i="0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1" i="0" lang="en" sz="950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Extension of Your Team</a:t>
              </a:r>
              <a:endParaRPr b="1" i="0" sz="9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850"/>
                <a:buFont typeface="Arial"/>
                <a:buNone/>
              </a:pPr>
              <a:r>
                <a:rPr b="0" i="0" lang="en" sz="8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Dedicated points of contact and a strong commitment to results.</a:t>
              </a:r>
              <a:endParaRPr b="0" i="0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1" i="0" lang="en" sz="950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Focus on Mission Critical</a:t>
              </a:r>
              <a:endParaRPr b="1" i="0" sz="9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850"/>
                <a:buFont typeface="Arial"/>
                <a:buNone/>
              </a:pPr>
              <a:r>
                <a:rPr b="0" i="0" lang="en" sz="8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Enabling staff to focus on strategic procurements by shifting acquisitions to GSA.</a:t>
              </a:r>
              <a:endParaRPr b="0" i="0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50"/>
                <a:buFont typeface="Arial"/>
                <a:buNone/>
              </a:pPr>
              <a:r>
                <a:rPr b="1" i="0" lang="en" sz="950" u="none" cap="none" strike="noStrike">
                  <a:solidFill>
                    <a:srgbClr val="003B5C"/>
                  </a:solidFill>
                  <a:latin typeface="Arial"/>
                  <a:ea typeface="Arial"/>
                  <a:cs typeface="Arial"/>
                  <a:sym typeface="Arial"/>
                </a:rPr>
                <a:t>Transparent Reporting &amp; Savings</a:t>
              </a:r>
              <a:endParaRPr b="1" i="0" sz="950" u="none" cap="none" strike="noStrike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850"/>
                <a:buFont typeface="Arial"/>
                <a:buNone/>
              </a:pPr>
              <a:r>
                <a:rPr b="0" i="0" lang="en" sz="8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Visibility, accountability, and long-term sourcing leading to increased efficiency.</a:t>
              </a:r>
              <a:endParaRPr b="0" i="0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account tree." id="346" name="Google Shape;34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76800" y="1009649"/>
            <a:ext cx="389095" cy="250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4"/>
          <p:cNvSpPr txBox="1"/>
          <p:nvPr>
            <p:ph idx="4294967295" type="title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Implementation and Impact</a:t>
            </a:r>
            <a:endParaRPr/>
          </a:p>
        </p:txBody>
      </p:sp>
      <p:sp>
        <p:nvSpPr>
          <p:cNvPr id="352" name="Google Shape;352;p14"/>
          <p:cNvSpPr txBox="1"/>
          <p:nvPr/>
        </p:nvSpPr>
        <p:spPr>
          <a:xfrm>
            <a:off x="559825" y="1525575"/>
            <a:ext cx="79125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98"/>
              <a:buFont typeface="Arial"/>
              <a:buNone/>
            </a:pPr>
            <a:r>
              <a:rPr b="0" i="0" lang="en" sz="4098" u="none" cap="none" strike="noStrik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Implementation and Impact</a:t>
            </a:r>
            <a:endParaRPr b="1" i="0" sz="30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98"/>
              <a:buFont typeface="Arial"/>
              <a:buNone/>
            </a:pPr>
            <a:r>
              <a:t/>
            </a:r>
            <a:endParaRPr b="0" i="0" sz="4098" u="none" cap="none" strike="noStrik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353" name="Google Shape;353;p14"/>
          <p:cNvCxnSpPr/>
          <p:nvPr/>
        </p:nvCxnSpPr>
        <p:spPr>
          <a:xfrm>
            <a:off x="2190750" y="2790800"/>
            <a:ext cx="4776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4" name="Google Shape;354;p14"/>
          <p:cNvSpPr txBox="1"/>
          <p:nvPr/>
        </p:nvSpPr>
        <p:spPr>
          <a:xfrm>
            <a:off x="1558875" y="2362975"/>
            <a:ext cx="5908500" cy="18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Jose Palos, Marketing and Communications Program Manager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5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Engagement Philosophy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360" name="Google Shape;360;p15"/>
          <p:cNvCxnSpPr/>
          <p:nvPr/>
        </p:nvCxnSpPr>
        <p:spPr>
          <a:xfrm>
            <a:off x="305390" y="1076925"/>
            <a:ext cx="549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Decorative Image" id="361" name="Google Shape;361;p15"/>
          <p:cNvPicPr preferRelativeResize="0"/>
          <p:nvPr/>
        </p:nvPicPr>
        <p:blipFill rotWithShape="1">
          <a:blip r:embed="rId3">
            <a:alphaModFix/>
          </a:blip>
          <a:srcRect b="60224" l="1691" r="10" t="10619"/>
          <a:stretch/>
        </p:blipFill>
        <p:spPr>
          <a:xfrm>
            <a:off x="1116774" y="1150875"/>
            <a:ext cx="6910455" cy="125792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5"/>
          <p:cNvSpPr txBox="1"/>
          <p:nvPr>
            <p:ph idx="4294967295" type="body"/>
          </p:nvPr>
        </p:nvSpPr>
        <p:spPr>
          <a:xfrm>
            <a:off x="317817" y="2408800"/>
            <a:ext cx="8141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7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1200"/>
              </a:spcAft>
              <a:buSzPct val="172249"/>
              <a:buNone/>
            </a:pPr>
            <a:r>
              <a:rPr b="1" lang="en" sz="2200">
                <a:solidFill>
                  <a:srgbClr val="0D2549"/>
                </a:solidFill>
              </a:rPr>
              <a:t>GSA’s ROLE - </a:t>
            </a:r>
            <a:r>
              <a:rPr b="1" lang="en" sz="2300">
                <a:solidFill>
                  <a:srgbClr val="0D2549"/>
                </a:solidFill>
              </a:rPr>
              <a:t>THE PORTFOLIO ACQUISITION ADVISOR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63" name="Google Shape;363;p15"/>
          <p:cNvSpPr txBox="1"/>
          <p:nvPr/>
        </p:nvSpPr>
        <p:spPr>
          <a:xfrm>
            <a:off x="317817" y="3037525"/>
            <a:ext cx="53649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0D2549"/>
                </a:solidFill>
                <a:latin typeface="Arial"/>
                <a:ea typeface="Arial"/>
                <a:cs typeface="Arial"/>
                <a:sym typeface="Arial"/>
              </a:rPr>
              <a:t>Similar to a ‘Financial Advisor’ -</a:t>
            </a:r>
            <a:r>
              <a:rPr b="1" i="0" lang="en" sz="1900" u="none" cap="none" strike="noStrike">
                <a:solidFill>
                  <a:srgbClr val="0D2549"/>
                </a:solidFill>
                <a:latin typeface="Arial"/>
                <a:ea typeface="Arial"/>
                <a:cs typeface="Arial"/>
                <a:sym typeface="Arial"/>
              </a:rPr>
              <a:t> Partner </a:t>
            </a:r>
            <a:r>
              <a:rPr b="0" i="0" lang="en" sz="1900" u="none" cap="none" strike="noStrike">
                <a:solidFill>
                  <a:srgbClr val="0D2549"/>
                </a:solidFill>
                <a:latin typeface="Arial"/>
                <a:ea typeface="Arial"/>
                <a:cs typeface="Arial"/>
                <a:sym typeface="Arial"/>
              </a:rPr>
              <a:t>with agencies and category managers to review acquisition and optimize outcomes for both workstreams through data-driven recommendations.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ecorative Image" id="364" name="Google Shape;364;p15"/>
          <p:cNvPicPr preferRelativeResize="0"/>
          <p:nvPr/>
        </p:nvPicPr>
        <p:blipFill rotWithShape="1">
          <a:blip r:embed="rId3">
            <a:alphaModFix/>
          </a:blip>
          <a:srcRect b="7003" l="67949" r="0" t="54024"/>
          <a:stretch/>
        </p:blipFill>
        <p:spPr>
          <a:xfrm>
            <a:off x="5802600" y="3037524"/>
            <a:ext cx="2286319" cy="155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 image features a gray border surrounding the information about establishing open communication channels." id="369" name="Google Shape;36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16"/>
          <p:cNvSpPr txBox="1"/>
          <p:nvPr>
            <p:ph idx="4294967295" type="title"/>
          </p:nvPr>
        </p:nvSpPr>
        <p:spPr>
          <a:xfrm>
            <a:off x="476250" y="381000"/>
            <a:ext cx="81915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100">
                <a:solidFill>
                  <a:srgbClr val="0284C7"/>
                </a:solidFill>
                <a:latin typeface="Arial"/>
                <a:ea typeface="Arial"/>
                <a:cs typeface="Arial"/>
                <a:sym typeface="Arial"/>
              </a:rPr>
              <a:t>Agency Engagement</a:t>
            </a:r>
            <a:endParaRPr b="1" sz="1100">
              <a:solidFill>
                <a:srgbClr val="0284C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2800"/>
              <a:buNone/>
            </a:pPr>
            <a:r>
              <a:rPr b="1" lang="en" sz="2200">
                <a:solidFill>
                  <a:srgbClr val="0F172A"/>
                </a:solidFill>
                <a:latin typeface="Merriweather"/>
                <a:ea typeface="Merriweather"/>
                <a:cs typeface="Merriweather"/>
                <a:sym typeface="Merriweather"/>
              </a:rPr>
              <a:t>Establishing Open Communication Channels</a:t>
            </a:r>
            <a:endParaRPr b="1" sz="2200">
              <a:solidFill>
                <a:srgbClr val="0F172A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descr="This image discusses outreach for holistic agency engagement and support from GSA through direct contact at customerengagement@gsa.gov." id="371" name="Google Shape;371;p16"/>
          <p:cNvGrpSpPr/>
          <p:nvPr/>
        </p:nvGrpSpPr>
        <p:grpSpPr>
          <a:xfrm>
            <a:off x="476250" y="1285875"/>
            <a:ext cx="8191500" cy="3429000"/>
            <a:chOff x="476250" y="1285875"/>
            <a:chExt cx="8191500" cy="3429000"/>
          </a:xfrm>
        </p:grpSpPr>
        <p:sp>
          <p:nvSpPr>
            <p:cNvPr id="372" name="Google Shape;372;p16"/>
            <p:cNvSpPr/>
            <p:nvPr/>
          </p:nvSpPr>
          <p:spPr>
            <a:xfrm>
              <a:off x="476250" y="1285875"/>
              <a:ext cx="3810000" cy="3429000"/>
            </a:xfrm>
            <a:prstGeom prst="roundRect">
              <a:avLst>
                <a:gd fmla="val 4444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6"/>
            <p:cNvSpPr/>
            <p:nvPr/>
          </p:nvSpPr>
          <p:spPr>
            <a:xfrm>
              <a:off x="476250" y="1285875"/>
              <a:ext cx="3810000" cy="57300"/>
            </a:xfrm>
            <a:prstGeom prst="roundRect">
              <a:avLst>
                <a:gd fmla="val 50000" name="adj"/>
              </a:avLst>
            </a:pr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16"/>
            <p:cNvSpPr txBox="1"/>
            <p:nvPr/>
          </p:nvSpPr>
          <p:spPr>
            <a:xfrm>
              <a:off x="1200150" y="1524000"/>
              <a:ext cx="28575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rPr>
                <a:t>Outreach for Holistic Agency Engagement</a:t>
              </a:r>
              <a:endParaRPr b="1" i="0" sz="140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16"/>
            <p:cNvSpPr txBox="1"/>
            <p:nvPr/>
          </p:nvSpPr>
          <p:spPr>
            <a:xfrm>
              <a:off x="704850" y="2143125"/>
              <a:ext cx="3352800" cy="23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50"/>
                <a:buFont typeface="Arial"/>
                <a:buNone/>
              </a:pPr>
              <a:r>
                <a:rPr b="0" i="0" lang="en" sz="11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We will collaborate with agencies individually to review spend and align solutions based on capacity and agreed timelines.</a:t>
              </a:r>
              <a:endParaRPr b="0" i="0" sz="11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" sz="1000" u="none" cap="none" strike="noStrike">
                  <a:solidFill>
                    <a:srgbClr val="0284C7"/>
                  </a:solidFill>
                  <a:latin typeface="Arial"/>
                  <a:ea typeface="Arial"/>
                  <a:cs typeface="Arial"/>
                  <a:sym typeface="Arial"/>
                </a:rPr>
                <a:t>Key Focus Areas</a:t>
              </a:r>
              <a:endParaRPr b="1" i="0" sz="1000" u="none" cap="none" strike="noStrike">
                <a:solidFill>
                  <a:srgbClr val="0284C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5275" lvl="0" marL="45720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334155"/>
                </a:buClr>
                <a:buSzPts val="1050"/>
                <a:buFont typeface="Arial"/>
                <a:buChar char="●"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Individual agency collaboration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5275" lvl="0" marL="457200" marR="0" rtl="0" algn="l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334155"/>
                </a:buClr>
                <a:buSzPts val="1050"/>
                <a:buFont typeface="Arial"/>
                <a:buChar char="●"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Holistic spend review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5275" lvl="0" marL="457200" marR="0" rtl="0" algn="l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>
                  <a:srgbClr val="334155"/>
                </a:buClr>
                <a:buSzPts val="1050"/>
                <a:buFont typeface="Arial"/>
                <a:buChar char="●"/>
              </a:pPr>
              <a:r>
                <a:rPr b="0" i="0" lang="en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rPr>
                <a:t>Custom capacity &amp; timeline alignment</a:t>
              </a:r>
              <a:endParaRPr b="0" i="0" sz="105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16"/>
            <p:cNvSpPr/>
            <p:nvPr/>
          </p:nvSpPr>
          <p:spPr>
            <a:xfrm>
              <a:off x="4857750" y="1285875"/>
              <a:ext cx="3810000" cy="3429000"/>
            </a:xfrm>
            <a:prstGeom prst="roundRect">
              <a:avLst>
                <a:gd fmla="val 4444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16"/>
            <p:cNvSpPr/>
            <p:nvPr/>
          </p:nvSpPr>
          <p:spPr>
            <a:xfrm>
              <a:off x="4857750" y="1285875"/>
              <a:ext cx="3810000" cy="57300"/>
            </a:xfrm>
            <a:prstGeom prst="roundRect">
              <a:avLst>
                <a:gd fmla="val 50000" name="adj"/>
              </a:avLst>
            </a:pr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16"/>
            <p:cNvSpPr txBox="1"/>
            <p:nvPr/>
          </p:nvSpPr>
          <p:spPr>
            <a:xfrm>
              <a:off x="5581650" y="1524000"/>
              <a:ext cx="28575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rPr>
                <a:t>Agency Outreach to GSA for Support</a:t>
              </a:r>
              <a:endParaRPr b="1" i="0" sz="140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16"/>
            <p:cNvSpPr txBox="1"/>
            <p:nvPr/>
          </p:nvSpPr>
          <p:spPr>
            <a:xfrm>
              <a:off x="5086350" y="2143125"/>
              <a:ext cx="3352800" cy="171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50"/>
                <a:buFont typeface="Arial"/>
                <a:buNone/>
              </a:pPr>
              <a:r>
                <a:rPr b="0" i="0" lang="en" sz="11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We welcome customer agencies to reach out to GSA for holistic spend review or acquisition support in anticipation of cost savings and efficiency opportunities.</a:t>
              </a:r>
              <a:endParaRPr b="0" i="0" sz="11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16"/>
            <p:cNvSpPr/>
            <p:nvPr/>
          </p:nvSpPr>
          <p:spPr>
            <a:xfrm>
              <a:off x="5086350" y="3905250"/>
              <a:ext cx="3352800" cy="571500"/>
            </a:xfrm>
            <a:prstGeom prst="roundRect">
              <a:avLst>
                <a:gd fmla="val 20000" name="adj"/>
              </a:avLst>
            </a:pr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6"/>
            <p:cNvSpPr txBox="1"/>
            <p:nvPr/>
          </p:nvSpPr>
          <p:spPr>
            <a:xfrm>
              <a:off x="5200650" y="3981450"/>
              <a:ext cx="31242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1" i="0" lang="en" sz="850" u="none" cap="none" strike="noStrike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Direct Contact Channel</a:t>
              </a:r>
              <a:r>
                <a:rPr b="0" i="0" lang="en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1" i="0" lang="en" sz="11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customerengagement@gsa.gov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This is a generated image for the campaign." id="382" name="Google Shape;38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375" y="1555877"/>
            <a:ext cx="482625" cy="4445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is a generated image for two direction arrows. " id="383" name="Google Shape;38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59985" y="2768588"/>
            <a:ext cx="444523" cy="4635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is a generated image for the support agent. " id="384" name="Google Shape;384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89033" y="1539938"/>
            <a:ext cx="501676" cy="4445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is a generated image for the mail icon. " id="385" name="Google Shape;385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24655" y="4016289"/>
            <a:ext cx="199149" cy="173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7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Engagement Process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391" name="Google Shape;391;p17"/>
          <p:cNvCxnSpPr/>
          <p:nvPr/>
        </p:nvCxnSpPr>
        <p:spPr>
          <a:xfrm>
            <a:off x="305390" y="1076925"/>
            <a:ext cx="549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change background color to white and blue" id="392" name="Google Shape;392;p17"/>
          <p:cNvPicPr preferRelativeResize="0"/>
          <p:nvPr/>
        </p:nvPicPr>
        <p:blipFill rotWithShape="1">
          <a:blip r:embed="rId3">
            <a:alphaModFix/>
          </a:blip>
          <a:srcRect b="0" l="0" r="0" t="19788"/>
          <a:stretch/>
        </p:blipFill>
        <p:spPr>
          <a:xfrm>
            <a:off x="433850" y="1201850"/>
            <a:ext cx="7520751" cy="3368799"/>
          </a:xfrm>
          <a:prstGeom prst="rect">
            <a:avLst/>
          </a:prstGeom>
          <a:noFill/>
          <a:ln>
            <a:noFill/>
          </a:ln>
        </p:spPr>
      </p:pic>
      <p:sp>
        <p:nvSpPr>
          <p:cNvPr descr="Decorative Image" id="393" name="Google Shape;393;p17"/>
          <p:cNvSpPr/>
          <p:nvPr/>
        </p:nvSpPr>
        <p:spPr>
          <a:xfrm>
            <a:off x="770098" y="2817506"/>
            <a:ext cx="1077900" cy="142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74650" lIns="74650" spcFirstLastPara="1" rIns="74650" wrap="square" tIns="74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43"/>
              <a:buFont typeface="Arial"/>
              <a:buNone/>
            </a:pPr>
            <a:r>
              <a:t/>
            </a:r>
            <a:endParaRPr b="0" i="0" sz="114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ecorative Image" id="394" name="Google Shape;394;p17"/>
          <p:cNvSpPr/>
          <p:nvPr/>
        </p:nvSpPr>
        <p:spPr>
          <a:xfrm>
            <a:off x="1169097" y="2992792"/>
            <a:ext cx="1077900" cy="1095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74650" lIns="74650" spcFirstLastPara="1" rIns="74650" wrap="square" tIns="746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43"/>
              <a:buFont typeface="Arial"/>
              <a:buNone/>
            </a:pPr>
            <a:r>
              <a:t/>
            </a:r>
            <a:endParaRPr b="0" i="0" sz="114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7"/>
          <p:cNvSpPr txBox="1"/>
          <p:nvPr/>
        </p:nvSpPr>
        <p:spPr>
          <a:xfrm>
            <a:off x="817290" y="2744328"/>
            <a:ext cx="1518600" cy="13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74650" lIns="74650" spcFirstLastPara="1" rIns="74650" wrap="square" tIns="74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7"/>
              </a:spcBef>
              <a:spcAft>
                <a:spcPts val="0"/>
              </a:spcAft>
              <a:buClr>
                <a:srgbClr val="000000"/>
              </a:buClr>
              <a:buSzPts val="1306"/>
              <a:buFont typeface="Arial"/>
              <a:buNone/>
            </a:pPr>
            <a:r>
              <a:rPr b="1" i="0" lang="en" sz="1306" u="none" cap="none" strike="noStrike">
                <a:solidFill>
                  <a:srgbClr val="132F54"/>
                </a:solidFill>
                <a:latin typeface="Arial"/>
                <a:ea typeface="Arial"/>
                <a:cs typeface="Arial"/>
                <a:sym typeface="Arial"/>
              </a:rPr>
              <a:t>Gather &amp; Classify Input</a:t>
            </a:r>
            <a:endParaRPr b="1" i="0" sz="1306" u="none" cap="none" strike="noStrike">
              <a:solidFill>
                <a:srgbClr val="132F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27"/>
              </a:spcBef>
              <a:spcAft>
                <a:spcPts val="0"/>
              </a:spcAft>
              <a:buClr>
                <a:srgbClr val="000000"/>
              </a:buClr>
              <a:buSzPts val="897"/>
              <a:buFont typeface="Arial"/>
              <a:buNone/>
            </a:pPr>
            <a:r>
              <a:rPr b="1" i="0" lang="en" sz="898" u="none" cap="none" strike="noStrike">
                <a:solidFill>
                  <a:srgbClr val="132F54"/>
                </a:solidFill>
                <a:latin typeface="Arial"/>
                <a:ea typeface="Arial"/>
                <a:cs typeface="Arial"/>
                <a:sym typeface="Arial"/>
              </a:rPr>
              <a:t>Agencies provide input to classify their contract inventory, and category managers’ input factored in (annual process).</a:t>
            </a:r>
            <a:endParaRPr b="1" i="0" sz="898" u="none" cap="none" strike="noStrike">
              <a:solidFill>
                <a:srgbClr val="132F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7"/>
          <p:cNvSpPr txBox="1"/>
          <p:nvPr/>
        </p:nvSpPr>
        <p:spPr>
          <a:xfrm>
            <a:off x="2561939" y="2749635"/>
            <a:ext cx="1518600" cy="158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74650" lIns="74650" spcFirstLastPara="1" rIns="74650" wrap="square" tIns="74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7"/>
              </a:spcBef>
              <a:spcAft>
                <a:spcPts val="0"/>
              </a:spcAft>
              <a:buClr>
                <a:srgbClr val="000000"/>
              </a:buClr>
              <a:buSzPts val="1306"/>
              <a:buFont typeface="Arial"/>
              <a:buNone/>
            </a:pPr>
            <a:r>
              <a:rPr b="1" i="0" lang="en" sz="1306" u="none" cap="none" strike="noStrike">
                <a:solidFill>
                  <a:srgbClr val="132F54"/>
                </a:solidFill>
                <a:latin typeface="Arial"/>
                <a:ea typeface="Arial"/>
                <a:cs typeface="Arial"/>
                <a:sym typeface="Arial"/>
              </a:rPr>
              <a:t>Synthesize &amp; Recommend</a:t>
            </a:r>
            <a:endParaRPr b="1" i="0" sz="1306" u="none" cap="none" strike="noStrike">
              <a:solidFill>
                <a:srgbClr val="132F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27"/>
              </a:spcBef>
              <a:spcAft>
                <a:spcPts val="0"/>
              </a:spcAft>
              <a:buClr>
                <a:srgbClr val="000000"/>
              </a:buClr>
              <a:buSzPts val="857"/>
              <a:buFont typeface="Arial"/>
              <a:buNone/>
            </a:pPr>
            <a:r>
              <a:rPr b="1" i="0" lang="en" sz="857" u="none" cap="none" strike="noStrike">
                <a:solidFill>
                  <a:srgbClr val="132F54"/>
                </a:solidFill>
                <a:latin typeface="Arial"/>
                <a:ea typeface="Arial"/>
                <a:cs typeface="Arial"/>
                <a:sym typeface="Arial"/>
              </a:rPr>
              <a:t>Synthesizes the collected feedback to develop preliminary recommendations, setting the stage for collaborative discussions with partner agencies.</a:t>
            </a:r>
            <a:endParaRPr b="1" i="0" sz="857" u="none" cap="none" strike="noStrike">
              <a:solidFill>
                <a:srgbClr val="132F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7"/>
          <p:cNvSpPr txBox="1"/>
          <p:nvPr/>
        </p:nvSpPr>
        <p:spPr>
          <a:xfrm>
            <a:off x="4354192" y="2754497"/>
            <a:ext cx="1518600" cy="13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74650" lIns="74650" spcFirstLastPara="1" rIns="74650" wrap="square" tIns="74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7"/>
              </a:spcBef>
              <a:spcAft>
                <a:spcPts val="0"/>
              </a:spcAft>
              <a:buClr>
                <a:srgbClr val="000000"/>
              </a:buClr>
              <a:buSzPts val="1306"/>
              <a:buFont typeface="Arial"/>
              <a:buNone/>
            </a:pPr>
            <a:r>
              <a:rPr b="1" i="0" lang="en" sz="1306" u="none" cap="none" strike="noStrike">
                <a:solidFill>
                  <a:srgbClr val="132F54"/>
                </a:solidFill>
                <a:latin typeface="Arial"/>
                <a:ea typeface="Arial"/>
                <a:cs typeface="Arial"/>
                <a:sym typeface="Arial"/>
              </a:rPr>
              <a:t>Partner &amp; Establish Path</a:t>
            </a:r>
            <a:endParaRPr b="1" i="0" sz="1306" u="none" cap="none" strike="noStrike">
              <a:solidFill>
                <a:srgbClr val="132F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27"/>
              </a:spcBef>
              <a:spcAft>
                <a:spcPts val="0"/>
              </a:spcAft>
              <a:buClr>
                <a:srgbClr val="000000"/>
              </a:buClr>
              <a:buSzPts val="897"/>
              <a:buFont typeface="Arial"/>
              <a:buNone/>
            </a:pPr>
            <a:r>
              <a:rPr b="1" i="0" lang="en" sz="898" u="none" cap="none" strike="noStrike">
                <a:solidFill>
                  <a:srgbClr val="132F54"/>
                </a:solidFill>
                <a:latin typeface="Arial"/>
                <a:ea typeface="Arial"/>
                <a:cs typeface="Arial"/>
                <a:sym typeface="Arial"/>
              </a:rPr>
              <a:t>Partners with agencies to gather comprehensive insights and establish the path forward.</a:t>
            </a:r>
            <a:endParaRPr b="1" i="0" sz="898" u="none" cap="none" strike="noStrike">
              <a:solidFill>
                <a:srgbClr val="132F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7"/>
          <p:cNvSpPr txBox="1"/>
          <p:nvPr/>
        </p:nvSpPr>
        <p:spPr>
          <a:xfrm>
            <a:off x="6105761" y="2749635"/>
            <a:ext cx="1518600" cy="158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74650" lIns="74650" spcFirstLastPara="1" rIns="74650" wrap="square" tIns="746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27"/>
              </a:spcBef>
              <a:spcAft>
                <a:spcPts val="0"/>
              </a:spcAft>
              <a:buClr>
                <a:srgbClr val="000000"/>
              </a:buClr>
              <a:buSzPts val="1306"/>
              <a:buFont typeface="Arial"/>
              <a:buNone/>
            </a:pPr>
            <a:r>
              <a:rPr b="1" i="0" lang="en" sz="1306" u="none" cap="none" strike="noStrike">
                <a:solidFill>
                  <a:srgbClr val="132F54"/>
                </a:solidFill>
                <a:latin typeface="Arial"/>
                <a:ea typeface="Arial"/>
                <a:cs typeface="Arial"/>
                <a:sym typeface="Arial"/>
              </a:rPr>
              <a:t>Ongoing Support &amp; Alignment</a:t>
            </a:r>
            <a:endParaRPr b="1" i="0" sz="1306" u="none" cap="none" strike="noStrike">
              <a:solidFill>
                <a:srgbClr val="132F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27"/>
              </a:spcBef>
              <a:spcAft>
                <a:spcPts val="0"/>
              </a:spcAft>
              <a:buClr>
                <a:srgbClr val="000000"/>
              </a:buClr>
              <a:buSzPts val="817"/>
              <a:buFont typeface="Arial"/>
              <a:buNone/>
            </a:pPr>
            <a:r>
              <a:rPr b="1" i="0" lang="en" sz="817" u="none" cap="none" strike="noStrike">
                <a:solidFill>
                  <a:srgbClr val="132F54"/>
                </a:solidFill>
                <a:latin typeface="Arial"/>
                <a:ea typeface="Arial"/>
                <a:cs typeface="Arial"/>
                <a:sym typeface="Arial"/>
              </a:rPr>
              <a:t>Ongoing engagement and account management provided to support implementation and ensure continued alignment.</a:t>
            </a:r>
            <a:endParaRPr b="1" i="0" sz="817" u="none" cap="none" strike="noStrike">
              <a:solidFill>
                <a:srgbClr val="132F5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8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Impact of Successful Implementation</a:t>
            </a:r>
            <a:endParaRPr b="1" sz="18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04" name="Google Shape;404;p18"/>
          <p:cNvSpPr txBox="1"/>
          <p:nvPr>
            <p:ph idx="4294967295" type="body"/>
          </p:nvPr>
        </p:nvSpPr>
        <p:spPr>
          <a:xfrm>
            <a:off x="311700" y="1152475"/>
            <a:ext cx="3771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latin typeface="Merriweather"/>
                <a:ea typeface="Merriweather"/>
                <a:cs typeface="Merriweather"/>
                <a:sym typeface="Merriweather"/>
              </a:rPr>
              <a:t>Short Term: </a:t>
            </a:r>
            <a:endParaRPr b="1"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Achieve savings of over $1 billion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Drive administrative savings through process standardization as agencies place and manage their own orders, without creating overlapping contracts. 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Eliminate Contract Duplication 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Enable Demand Management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Reduce agency involvement in acquisition management, freeing resources to focus on mission priorities</a:t>
            </a:r>
            <a:endParaRPr sz="1200">
              <a:solidFill>
                <a:srgbClr val="434343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05" name="Google Shape;405;p18"/>
          <p:cNvCxnSpPr/>
          <p:nvPr/>
        </p:nvCxnSpPr>
        <p:spPr>
          <a:xfrm>
            <a:off x="305390" y="1076925"/>
            <a:ext cx="549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6" name="Google Shape;406;p18"/>
          <p:cNvSpPr txBox="1"/>
          <p:nvPr>
            <p:ph idx="4294967295" type="body"/>
          </p:nvPr>
        </p:nvSpPr>
        <p:spPr>
          <a:xfrm>
            <a:off x="4805850" y="1152475"/>
            <a:ext cx="3666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7"/>
              <a:buFont typeface="Arial"/>
              <a:buNone/>
            </a:pPr>
            <a:r>
              <a:rPr b="1" lang="en" sz="1200">
                <a:latin typeface="Merriweather"/>
                <a:ea typeface="Merriweather"/>
                <a:cs typeface="Merriweather"/>
                <a:sym typeface="Merriweather"/>
              </a:rPr>
              <a:t>Long Term: </a:t>
            </a:r>
            <a:endParaRPr b="1" sz="1200">
              <a:solidFill>
                <a:srgbClr val="434343"/>
              </a:solidFill>
            </a:endParaRPr>
          </a:p>
          <a:p>
            <a:pPr indent="-29337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ct val="100000"/>
              <a:buChar char="●"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On-going spend optimization achieving nearly $4B in savings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337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ct val="100000"/>
              <a:buChar char="●"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Reduce agency spending by leveraging consolidation and volume purchasing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337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ct val="100000"/>
              <a:buChar char="●"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Provide compliant acquisition solutions that save agencies time and money while directly supporting mission outcomes. 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337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ct val="100000"/>
              <a:buChar char="●"/>
            </a:pPr>
            <a:r>
              <a:rPr lang="en" sz="1200">
                <a:latin typeface="Merriweather"/>
                <a:ea typeface="Merriweather"/>
                <a:cs typeface="Merriweather"/>
                <a:sym typeface="Merriweather"/>
              </a:rPr>
              <a:t>Cement through</a:t>
            </a:r>
            <a:endParaRPr sz="1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337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ct val="85714"/>
              <a:buChar char="○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Revolutionary FAR Overhaul;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337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ct val="85714"/>
              <a:buChar char="○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Federal Management Regulations;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337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ct val="85714"/>
              <a:buChar char="○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Federal Travel Regulations ;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3370" lvl="1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85714"/>
              <a:buChar char="○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President’s Management Agenda</a:t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9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Your Role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2" name="Google Shape;412;p19"/>
          <p:cNvSpPr txBox="1"/>
          <p:nvPr>
            <p:ph idx="4294967295" type="body"/>
          </p:nvPr>
        </p:nvSpPr>
        <p:spPr>
          <a:xfrm>
            <a:off x="311700" y="1152475"/>
            <a:ext cx="81417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8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Merriweather"/>
              <a:buChar char="●"/>
            </a:pPr>
            <a:r>
              <a:rPr b="1" i="1" lang="en">
                <a:latin typeface="Merriweather"/>
                <a:ea typeface="Merriweather"/>
                <a:cs typeface="Merriweather"/>
                <a:sym typeface="Merriweather"/>
              </a:rPr>
              <a:t>Consolidation is a team sport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- Although a small group of people will work the engagement and transition plan: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0832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Merriweather"/>
              <a:buChar char="○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Consolidation requires the entire workforce's contributions and collaboration for success.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0832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Merriweather"/>
              <a:buChar char="○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Everyone's efforts ensure excellent service delivery as new customers join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0832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Merriweather"/>
              <a:buChar char="○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Onboarding more customers creates exciting new missions to support.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0832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Merriweather"/>
              <a:buChar char="○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This provides a great opportunity to impact service delivery across government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4328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0000"/>
              <a:buChar char="●"/>
            </a:pPr>
            <a:r>
              <a:rPr b="1" i="1" lang="en">
                <a:latin typeface="Merriweather"/>
                <a:ea typeface="Merriweather"/>
                <a:cs typeface="Merriweather"/>
                <a:sym typeface="Merriweather"/>
              </a:rPr>
              <a:t>Greater Impact on Government’s Mission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- as we on-board more spend and customers we will have new exciting missions to support and have the opportunity to have great impact in service deliver across the Federal Government</a:t>
            </a:r>
            <a:r>
              <a:rPr lang="en" sz="1600">
                <a:solidFill>
                  <a:srgbClr val="434343"/>
                </a:solidFill>
                <a:highlight>
                  <a:schemeClr val="lt1"/>
                </a:highlight>
              </a:rPr>
              <a:t>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13" name="Google Shape;413;p19"/>
          <p:cNvCxnSpPr/>
          <p:nvPr/>
        </p:nvCxnSpPr>
        <p:spPr>
          <a:xfrm>
            <a:off x="305390" y="1076925"/>
            <a:ext cx="549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0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Wins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19" name="Google Shape;419;p20"/>
          <p:cNvSpPr txBox="1"/>
          <p:nvPr>
            <p:ph idx="4294967295" type="body"/>
          </p:nvPr>
        </p:nvSpPr>
        <p:spPr>
          <a:xfrm>
            <a:off x="311700" y="1152475"/>
            <a:ext cx="81417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60000"/>
              <a:buNone/>
            </a:pPr>
            <a:r>
              <a:rPr b="1" lang="en">
                <a:latin typeface="Merriweather"/>
                <a:ea typeface="Merriweather"/>
                <a:cs typeface="Merriweather"/>
                <a:sym typeface="Merriweather"/>
              </a:rPr>
              <a:t>Workstream 1 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- Government-Wide IDVs and Shared Services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60000"/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84163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ct val="77778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Projected savings from consolidation of 5 contracts is $64 M. 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8416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77778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163 task orders totaling $228M agreed for transition to government-wide contracts for a pilot agency.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84163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ct val="77778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Create solutions to encourage customers to leverage governmentwide solutions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84163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Char char="○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OneGov: eg - Adobe, Google, Salesforce (70-90% discounts)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84163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Char char="○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Software as a Shared Services: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Go.Gov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($2B)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60000"/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60000"/>
              <a:buNone/>
            </a:pPr>
            <a:r>
              <a:rPr b="1" lang="en">
                <a:latin typeface="Merriweather"/>
                <a:ea typeface="Merriweather"/>
                <a:cs typeface="Merriweather"/>
                <a:sym typeface="Merriweather"/>
              </a:rPr>
              <a:t>Workstream 2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- Assisted and Centralized Acquisition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60000"/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84163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ct val="77778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Centralized 908 contracts across Pilot Agencies (valued at ~$1.5B), achieving $6.5M in savings through increased visibility and reduced software license and support services spend.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8416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77778"/>
              <a:buChar char="●"/>
            </a:pP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Developed and deployed Automated Intake Tool to streamline procurement intake and triage</a:t>
            </a:r>
            <a:endParaRPr b="1" i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20" name="Google Shape;420;p20"/>
          <p:cNvCxnSpPr/>
          <p:nvPr/>
        </p:nvCxnSpPr>
        <p:spPr>
          <a:xfrm>
            <a:off x="305390" y="1076925"/>
            <a:ext cx="549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1"/>
          <p:cNvSpPr txBox="1"/>
          <p:nvPr>
            <p:ph idx="4294967295" type="title"/>
          </p:nvPr>
        </p:nvSpPr>
        <p:spPr>
          <a:xfrm>
            <a:off x="591758" y="187256"/>
            <a:ext cx="78822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USE CASE: DOS </a:t>
            </a:r>
            <a:endParaRPr/>
          </a:p>
        </p:txBody>
      </p:sp>
      <p:sp>
        <p:nvSpPr>
          <p:cNvPr id="426" name="Google Shape;426;p21"/>
          <p:cNvSpPr txBox="1"/>
          <p:nvPr>
            <p:ph idx="4294967295" type="subTitle"/>
          </p:nvPr>
        </p:nvSpPr>
        <p:spPr>
          <a:xfrm>
            <a:off x="591750" y="706374"/>
            <a:ext cx="7882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Department of State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21"/>
          <p:cNvSpPr txBox="1"/>
          <p:nvPr>
            <p:ph idx="4294967295" type="body"/>
          </p:nvPr>
        </p:nvSpPr>
        <p:spPr>
          <a:xfrm>
            <a:off x="594350" y="1196426"/>
            <a:ext cx="7882200" cy="15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5250" lIns="95250" spcFirstLastPara="1" rIns="95250" wrap="square" tIns="95250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 sz="1300">
                <a:solidFill>
                  <a:srgbClr val="003B5C"/>
                </a:solidFill>
                <a:latin typeface="Arial"/>
                <a:ea typeface="Arial"/>
                <a:cs typeface="Arial"/>
                <a:sym typeface="Arial"/>
              </a:rPr>
              <a:t>Strategic Partnership and Alignment</a:t>
            </a:r>
            <a:endParaRPr b="1" sz="1300">
              <a:solidFill>
                <a:srgbClr val="003B5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475569"/>
              </a:buClr>
              <a:buSzPts val="1300"/>
              <a:buFont typeface="Arial"/>
              <a:buChar char="●"/>
            </a:pPr>
            <a:r>
              <a:rPr b="0" lang="en" sz="13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MOU formalized for Procurement Transition Plan (PTP).</a:t>
            </a:r>
            <a:endParaRPr b="0" sz="13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475569"/>
              </a:buClr>
              <a:buSzPts val="1300"/>
              <a:buFont typeface="Arial"/>
              <a:buChar char="●"/>
            </a:pPr>
            <a:r>
              <a:rPr b="0" lang="en" sz="13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Aligned with EO 14240 and DOS mission priorities.</a:t>
            </a:r>
            <a:endParaRPr b="0" sz="13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475569"/>
              </a:buClr>
              <a:buSzPts val="1300"/>
              <a:buFont typeface="Arial"/>
              <a:buChar char="●"/>
            </a:pPr>
            <a:r>
              <a:rPr b="0" lang="en" sz="13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First agency to join GSA Procurement Consolidation pilot.</a:t>
            </a:r>
            <a:endParaRPr b="0" sz="1300">
              <a:solidFill>
                <a:srgbClr val="1F1F1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475569"/>
              </a:buClr>
              <a:buSzPts val="1300"/>
              <a:buFont typeface="Arial"/>
              <a:buChar char="●"/>
            </a:pPr>
            <a:r>
              <a:rPr b="0" i="1" lang="en" sz="13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Led by CAO Rudy Strom, Deputy CAO Kyle Ilgenfritz, and SPE Sharon James.</a:t>
            </a:r>
            <a:endParaRPr b="0" i="1" sz="13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The image displays the text: &quot;$896 million allocated for transition actions.&quot;" id="428" name="Google Shape;428;p21"/>
          <p:cNvSpPr/>
          <p:nvPr/>
        </p:nvSpPr>
        <p:spPr>
          <a:xfrm>
            <a:off x="375113" y="2781300"/>
            <a:ext cx="2032500" cy="1714500"/>
          </a:xfrm>
          <a:prstGeom prst="roundRect">
            <a:avLst>
              <a:gd fmla="val 444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21"/>
          <p:cNvSpPr txBox="1"/>
          <p:nvPr/>
        </p:nvSpPr>
        <p:spPr>
          <a:xfrm>
            <a:off x="375113" y="2781300"/>
            <a:ext cx="20325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rPr>
              <a:t>$896M</a:t>
            </a:r>
            <a:endParaRPr b="1" i="0" sz="2800" u="none" cap="none" strike="noStrike">
              <a:solidFill>
                <a:srgbClr val="0579B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Transition Actions</a:t>
            </a:r>
            <a:endParaRPr b="1" i="0" sz="11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Identified 156 task orders ready for GSA contract vehicles. </a:t>
            </a:r>
            <a:endParaRPr b="0" i="0" sz="1000" u="none" cap="none" strike="noStrike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The image displays the following text: &quot;$345.6 million allocated for aligned requirements.&quot;" id="430" name="Google Shape;430;p21"/>
          <p:cNvSpPr/>
          <p:nvPr/>
        </p:nvSpPr>
        <p:spPr>
          <a:xfrm>
            <a:off x="2492463" y="2781300"/>
            <a:ext cx="2032500" cy="1714500"/>
          </a:xfrm>
          <a:prstGeom prst="roundRect">
            <a:avLst>
              <a:gd fmla="val 444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21"/>
          <p:cNvSpPr txBox="1"/>
          <p:nvPr/>
        </p:nvSpPr>
        <p:spPr>
          <a:xfrm>
            <a:off x="2492463" y="2781300"/>
            <a:ext cx="20325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8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rPr>
              <a:t>$345.6M</a:t>
            </a:r>
            <a:endParaRPr b="1" i="0" sz="2800" u="none" cap="none" strike="noStrike">
              <a:solidFill>
                <a:srgbClr val="0579B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2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Aligned Requirements</a:t>
            </a:r>
            <a:endParaRPr b="1" i="0" sz="11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Previously uncredited requirements now recognized.</a:t>
            </a:r>
            <a:endParaRPr b="1" i="0" sz="2800" u="none" cap="none" strike="noStrike">
              <a:solidFill>
                <a:srgbClr val="0579B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The image displays the text: &quot;$1.986 million in cost savings.&quot;" id="432" name="Google Shape;432;p21"/>
          <p:cNvSpPr/>
          <p:nvPr/>
        </p:nvSpPr>
        <p:spPr>
          <a:xfrm>
            <a:off x="4615963" y="2781300"/>
            <a:ext cx="2032500" cy="1714500"/>
          </a:xfrm>
          <a:prstGeom prst="roundRect">
            <a:avLst>
              <a:gd fmla="val 444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21"/>
          <p:cNvSpPr txBox="1"/>
          <p:nvPr/>
        </p:nvSpPr>
        <p:spPr>
          <a:xfrm>
            <a:off x="4615963" y="2781300"/>
            <a:ext cx="20325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8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rPr>
              <a:t>$1.986M</a:t>
            </a:r>
            <a:endParaRPr b="1" i="0" sz="2800" u="none" cap="none" strike="noStrike">
              <a:solidFill>
                <a:srgbClr val="0579B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2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Cost Avoidance</a:t>
            </a:r>
            <a:endParaRPr b="1" i="0" sz="11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Projected labor savings through efficient decision-making.</a:t>
            </a:r>
            <a:endParaRPr b="1" i="0" sz="2800" u="none" cap="none" strike="noStrike">
              <a:solidFill>
                <a:srgbClr val="0579B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The image displays the text: &quot;76,000 in administrative lead time.&quot;" id="434" name="Google Shape;434;p21"/>
          <p:cNvSpPr/>
          <p:nvPr/>
        </p:nvSpPr>
        <p:spPr>
          <a:xfrm>
            <a:off x="6736388" y="2781300"/>
            <a:ext cx="2032500" cy="1714500"/>
          </a:xfrm>
          <a:prstGeom prst="roundRect">
            <a:avLst>
              <a:gd fmla="val 444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21"/>
          <p:cNvSpPr txBox="1"/>
          <p:nvPr/>
        </p:nvSpPr>
        <p:spPr>
          <a:xfrm>
            <a:off x="6736400" y="2781300"/>
            <a:ext cx="22755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0579BD"/>
                </a:solidFill>
                <a:latin typeface="Arial"/>
                <a:ea typeface="Arial"/>
                <a:cs typeface="Arial"/>
                <a:sym typeface="Arial"/>
              </a:rPr>
              <a:t>~76K Days</a:t>
            </a:r>
            <a:endParaRPr b="1" i="0" sz="2800" u="none" cap="none" strike="noStrike">
              <a:solidFill>
                <a:srgbClr val="0579B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Admin Lead Time</a:t>
            </a:r>
            <a:endParaRPr b="1" i="0" sz="11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Average of 30 days of administrative lead time saved per contract</a:t>
            </a:r>
            <a:endParaRPr b="0" i="0" sz="1000" u="none" cap="none" strike="noStrike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2"/>
          <p:cNvSpPr txBox="1"/>
          <p:nvPr>
            <p:ph idx="4294967295" type="title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Communication and Training Strategy</a:t>
            </a:r>
            <a:endParaRPr/>
          </a:p>
        </p:txBody>
      </p:sp>
      <p:sp>
        <p:nvSpPr>
          <p:cNvPr id="441" name="Google Shape;441;p22"/>
          <p:cNvSpPr txBox="1"/>
          <p:nvPr/>
        </p:nvSpPr>
        <p:spPr>
          <a:xfrm>
            <a:off x="559825" y="1525575"/>
            <a:ext cx="79125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98"/>
              <a:buFont typeface="Arial"/>
              <a:buNone/>
            </a:pPr>
            <a:r>
              <a:rPr b="0" i="0" lang="en" sz="4098" u="none" cap="none" strike="noStrik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Communication and Training Strategy</a:t>
            </a:r>
            <a:endParaRPr b="0" i="0" sz="3000" u="none" cap="none" strike="noStrike">
              <a:solidFill>
                <a:srgbClr val="2D2D8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98"/>
              <a:buFont typeface="Arial"/>
              <a:buNone/>
            </a:pPr>
            <a:r>
              <a:t/>
            </a:r>
            <a:endParaRPr b="0" i="0" sz="4098" u="none" cap="none" strike="noStrik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98"/>
              <a:buFont typeface="Arial"/>
              <a:buNone/>
            </a:pPr>
            <a:r>
              <a:t/>
            </a:r>
            <a:endParaRPr b="0" i="0" sz="4098" u="none" cap="none" strike="noStrike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42" name="Google Shape;442;p22"/>
          <p:cNvCxnSpPr/>
          <p:nvPr/>
        </p:nvCxnSpPr>
        <p:spPr>
          <a:xfrm>
            <a:off x="2190750" y="2790800"/>
            <a:ext cx="4776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3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Communication and Training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48" name="Google Shape;448;p23"/>
          <p:cNvCxnSpPr/>
          <p:nvPr/>
        </p:nvCxnSpPr>
        <p:spPr>
          <a:xfrm>
            <a:off x="305390" y="1076925"/>
            <a:ext cx="549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Agency by Agency Engagement, Communication Campaigns, and Training &amp; Open Office Hours" id="449" name="Google Shape;449;p23"/>
          <p:cNvPicPr preferRelativeResize="0"/>
          <p:nvPr/>
        </p:nvPicPr>
        <p:blipFill rotWithShape="1">
          <a:blip r:embed="rId3">
            <a:alphaModFix/>
          </a:blip>
          <a:srcRect b="7636" l="5756" r="1857" t="15618"/>
          <a:stretch/>
        </p:blipFill>
        <p:spPr>
          <a:xfrm>
            <a:off x="417600" y="1181500"/>
            <a:ext cx="7386400" cy="3427550"/>
          </a:xfrm>
          <a:prstGeom prst="rect">
            <a:avLst/>
          </a:prstGeom>
          <a:noFill/>
          <a:ln>
            <a:noFill/>
          </a:ln>
        </p:spPr>
      </p:pic>
      <p:sp>
        <p:nvSpPr>
          <p:cNvPr descr="This image discusses the &quot;Contract Inventory Update&quot; request. In partnership with OMB, we are engaging with agencies to conduct a holistic agency review and IDV review. Agencies are also welcome to engage earlier by contacting customerengagement@gsa.gov." id="450" name="Google Shape;450;p23"/>
          <p:cNvSpPr/>
          <p:nvPr/>
        </p:nvSpPr>
        <p:spPr>
          <a:xfrm>
            <a:off x="919333" y="2017268"/>
            <a:ext cx="1877100" cy="2303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9250" lIns="79250" spcFirstLastPara="1" rIns="79250" wrap="square" tIns="79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4"/>
              <a:buFont typeface="Arial"/>
              <a:buNone/>
            </a:pPr>
            <a:r>
              <a:t/>
            </a:r>
            <a:endParaRPr b="0" i="0" sz="121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23"/>
          <p:cNvSpPr txBox="1"/>
          <p:nvPr/>
        </p:nvSpPr>
        <p:spPr>
          <a:xfrm>
            <a:off x="949110" y="2027172"/>
            <a:ext cx="1857000" cy="23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79250" lIns="79250" spcFirstLastPara="1" rIns="79250" wrap="square" tIns="79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4"/>
              <a:buFont typeface="Arial"/>
              <a:buNone/>
            </a:pPr>
            <a:r>
              <a:rPr b="0" i="0" lang="en" sz="1214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Contract Inventory Update request, in partnership with OMB</a:t>
            </a:r>
            <a:endParaRPr b="0" i="0" sz="1214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4"/>
              <a:buFont typeface="Arial"/>
              <a:buNone/>
            </a:pPr>
            <a:r>
              <a:t/>
            </a:r>
            <a:endParaRPr b="0" i="0" sz="1214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4"/>
              <a:buFont typeface="Arial"/>
              <a:buNone/>
            </a:pPr>
            <a:r>
              <a:rPr b="0" i="0" lang="en" sz="1214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Engage with agencies to conduct holistic agency review and IDV review</a:t>
            </a:r>
            <a:endParaRPr b="0" i="0" sz="1214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4"/>
              <a:buFont typeface="Arial"/>
              <a:buNone/>
            </a:pPr>
            <a:r>
              <a:t/>
            </a:r>
            <a:endParaRPr b="0" i="0" sz="1214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4"/>
              <a:buFont typeface="Arial"/>
              <a:buNone/>
            </a:pPr>
            <a:r>
              <a:rPr b="0" i="0" lang="en" sz="1214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Agencies are welcome to engage earlier by contacting </a:t>
            </a:r>
            <a:r>
              <a:rPr b="0" i="0" lang="en" sz="867" u="sng" cap="none" strike="noStrike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customerengagement@gsa.gov</a:t>
            </a:r>
            <a:endParaRPr b="0" i="0" sz="867" u="sng" cap="none" strike="noStrik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This image discusses &quot;Monthly awareness and engagement campaigns and the website: A centralized resource hub built on the Acquisition Gateway.&quot;" id="452" name="Google Shape;452;p23"/>
          <p:cNvSpPr/>
          <p:nvPr/>
        </p:nvSpPr>
        <p:spPr>
          <a:xfrm>
            <a:off x="3451641" y="2037120"/>
            <a:ext cx="1807500" cy="1599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9250" lIns="79250" spcFirstLastPara="1" rIns="79250" wrap="square" tIns="79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4"/>
              <a:buFont typeface="Arial"/>
              <a:buNone/>
            </a:pPr>
            <a:r>
              <a:t/>
            </a:r>
            <a:endParaRPr b="0" i="0" sz="121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23"/>
          <p:cNvSpPr txBox="1"/>
          <p:nvPr/>
        </p:nvSpPr>
        <p:spPr>
          <a:xfrm>
            <a:off x="3466920" y="2027172"/>
            <a:ext cx="1791900" cy="22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79250" lIns="79250" spcFirstLastPara="1" rIns="79250" wrap="square" tIns="79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4"/>
              <a:buFont typeface="Arial"/>
              <a:buNone/>
            </a:pPr>
            <a:r>
              <a:rPr b="0" i="0" lang="en" sz="1214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Monthly awareness and engagement campaigns</a:t>
            </a:r>
            <a:endParaRPr b="0" i="0" sz="1214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4"/>
              <a:buFont typeface="Arial"/>
              <a:buNone/>
            </a:pPr>
            <a:r>
              <a:t/>
            </a:r>
            <a:endParaRPr b="0" i="0" sz="1214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4"/>
              <a:buFont typeface="Arial"/>
              <a:buNone/>
            </a:pPr>
            <a:r>
              <a:rPr b="0" i="0" lang="en" sz="1214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Website: Centralized resource hub built on the Acquisition Gateway</a:t>
            </a:r>
            <a:endParaRPr b="0" i="0" sz="1214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This image provides information on &quot;Federal Procurement Consolidation Training (Deep Dive),&quot; which offers a comprehensive overview of the consolidation process, emphasizing contract vehicles. It also mentions &quot;Federal Procurement Consolidation Open Office Hours,&quot; an informal forum for specific questions, challenges, and feedback." id="454" name="Google Shape;454;p23"/>
          <p:cNvSpPr/>
          <p:nvPr/>
        </p:nvSpPr>
        <p:spPr>
          <a:xfrm>
            <a:off x="5914424" y="1997395"/>
            <a:ext cx="1807500" cy="2234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9250" lIns="79250" spcFirstLastPara="1" rIns="79250" wrap="square" tIns="79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4"/>
              <a:buFont typeface="Arial"/>
              <a:buNone/>
            </a:pPr>
            <a:r>
              <a:t/>
            </a:r>
            <a:endParaRPr b="0" i="0" sz="121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23"/>
          <p:cNvSpPr txBox="1"/>
          <p:nvPr/>
        </p:nvSpPr>
        <p:spPr>
          <a:xfrm>
            <a:off x="5974239" y="2027172"/>
            <a:ext cx="1737300" cy="22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79250" lIns="79250" spcFirstLastPara="1" rIns="79250" wrap="square" tIns="79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b="0" i="0" lang="en" sz="104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Federal Procurement Consolidation Training (Deep Dive): Provides an in-depth overview of the consolidation process, with a focus on contract vehicles.</a:t>
            </a:r>
            <a:endParaRPr b="0" i="0" sz="104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t/>
            </a:r>
            <a:endParaRPr b="0" i="0" sz="104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4"/>
              <a:buFont typeface="Arial"/>
              <a:buNone/>
            </a:pPr>
            <a:r>
              <a:rPr b="0" i="0" lang="en" sz="104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Federal Procurement Consolidation Open Office Hours: An informal forum for addressing specific questions, challenges, and feedback.</a:t>
            </a:r>
            <a:endParaRPr b="0" i="0" sz="104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4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Procurement Consolidation Website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461" name="Google Shape;461;p24"/>
          <p:cNvCxnSpPr/>
          <p:nvPr/>
        </p:nvCxnSpPr>
        <p:spPr>
          <a:xfrm>
            <a:off x="305390" y="1076925"/>
            <a:ext cx="5497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2" name="Google Shape;462;p24"/>
          <p:cNvSpPr txBox="1"/>
          <p:nvPr/>
        </p:nvSpPr>
        <p:spPr>
          <a:xfrm>
            <a:off x="305400" y="1218788"/>
            <a:ext cx="6499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Acquisitiongateway.gov/procurement-consolidation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his is an image of the acquisition gateway homepage." id="463" name="Google Shape;46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680488"/>
            <a:ext cx="4439859" cy="3158212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24"/>
          <p:cNvSpPr/>
          <p:nvPr/>
        </p:nvSpPr>
        <p:spPr>
          <a:xfrm>
            <a:off x="5113725" y="3165725"/>
            <a:ext cx="550200" cy="366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his is an image of the acquisition gateway homepage." id="465" name="Google Shape;46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01025" y="1689800"/>
            <a:ext cx="3046333" cy="31582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>
              <a:srgbClr val="000000">
                <a:alpha val="902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5"/>
          <p:cNvSpPr txBox="1"/>
          <p:nvPr>
            <p:ph idx="4294967295" type="title"/>
          </p:nvPr>
        </p:nvSpPr>
        <p:spPr>
          <a:xfrm>
            <a:off x="381000" y="342900"/>
            <a:ext cx="8382000" cy="4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2400">
                <a:solidFill>
                  <a:srgbClr val="0F172A"/>
                </a:solidFill>
                <a:latin typeface="Merriweather"/>
                <a:ea typeface="Merriweather"/>
                <a:cs typeface="Merriweather"/>
                <a:sym typeface="Merriweather"/>
              </a:rPr>
              <a:t>Next Steps Update</a:t>
            </a:r>
            <a:endParaRPr b="1" sz="2400">
              <a:solidFill>
                <a:srgbClr val="0F172A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descr="This image shows the upcoming session." id="471" name="Google Shape;471;p25"/>
          <p:cNvGrpSpPr/>
          <p:nvPr/>
        </p:nvGrpSpPr>
        <p:grpSpPr>
          <a:xfrm>
            <a:off x="381000" y="952500"/>
            <a:ext cx="4048200" cy="3619500"/>
            <a:chOff x="0" y="0"/>
            <a:chExt cx="4048200" cy="3619500"/>
          </a:xfrm>
        </p:grpSpPr>
        <p:sp>
          <p:nvSpPr>
            <p:cNvPr id="472" name="Google Shape;472;p25"/>
            <p:cNvSpPr/>
            <p:nvPr/>
          </p:nvSpPr>
          <p:spPr>
            <a:xfrm>
              <a:off x="0" y="0"/>
              <a:ext cx="4048200" cy="3619500"/>
            </a:xfrm>
            <a:prstGeom prst="roundRect">
              <a:avLst>
                <a:gd fmla="val 3157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25"/>
            <p:cNvSpPr/>
            <p:nvPr/>
          </p:nvSpPr>
          <p:spPr>
            <a:xfrm>
              <a:off x="0" y="0"/>
              <a:ext cx="4048200" cy="495300"/>
            </a:xfrm>
            <a:prstGeom prst="roundRect">
              <a:avLst>
                <a:gd fmla="val 23076" name="adj"/>
              </a:avLst>
            </a:prstGeom>
            <a:solidFill>
              <a:srgbClr val="1E3A8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25"/>
            <p:cNvSpPr/>
            <p:nvPr/>
          </p:nvSpPr>
          <p:spPr>
            <a:xfrm>
              <a:off x="0" y="381000"/>
              <a:ext cx="4048200" cy="114300"/>
            </a:xfrm>
            <a:prstGeom prst="rect">
              <a:avLst/>
            </a:prstGeom>
            <a:solidFill>
              <a:srgbClr val="1E3A8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25"/>
            <p:cNvSpPr txBox="1"/>
            <p:nvPr/>
          </p:nvSpPr>
          <p:spPr>
            <a:xfrm>
              <a:off x="190500" y="114300"/>
              <a:ext cx="36672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FFFFFF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Forward Look — Upcoming Sessions</a:t>
              </a:r>
              <a:endParaRPr b="1" i="0" sz="1400" u="none" cap="none" strike="noStrik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grpSp>
          <p:nvGrpSpPr>
            <p:cNvPr id="476" name="Google Shape;476;p25"/>
            <p:cNvGrpSpPr/>
            <p:nvPr/>
          </p:nvGrpSpPr>
          <p:grpSpPr>
            <a:xfrm>
              <a:off x="190500" y="647700"/>
              <a:ext cx="3667200" cy="838200"/>
              <a:chOff x="0" y="0"/>
              <a:chExt cx="3667200" cy="838200"/>
            </a:xfrm>
          </p:grpSpPr>
          <p:sp>
            <p:nvSpPr>
              <p:cNvPr id="477" name="Google Shape;477;p25"/>
              <p:cNvSpPr/>
              <p:nvPr/>
            </p:nvSpPr>
            <p:spPr>
              <a:xfrm>
                <a:off x="0" y="0"/>
                <a:ext cx="3667200" cy="838200"/>
              </a:xfrm>
              <a:prstGeom prst="roundRect">
                <a:avLst>
                  <a:gd fmla="val 9090" name="adj"/>
                </a:avLst>
              </a:prstGeom>
              <a:solidFill>
                <a:srgbClr val="F1F5F9"/>
              </a:solidFill>
              <a:ln cap="flat" cmpd="sng" w="952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25"/>
              <p:cNvSpPr/>
              <p:nvPr/>
            </p:nvSpPr>
            <p:spPr>
              <a:xfrm>
                <a:off x="0" y="0"/>
                <a:ext cx="57300" cy="8382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25"/>
              <p:cNvSpPr txBox="1"/>
              <p:nvPr/>
            </p:nvSpPr>
            <p:spPr>
              <a:xfrm>
                <a:off x="152400" y="95250"/>
                <a:ext cx="338130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1" i="0" lang="en" sz="1100" u="none" cap="none" strike="noStrike">
                    <a:solidFill>
                      <a:srgbClr val="1E3A8A"/>
                    </a:solidFill>
                    <a:latin typeface="Arial"/>
                    <a:ea typeface="Arial"/>
                    <a:cs typeface="Arial"/>
                    <a:sym typeface="Arial"/>
                  </a:rPr>
                  <a:t>Procurement Consolidation Training: OCAS</a:t>
                </a:r>
                <a:endParaRPr b="1" i="0" sz="1100" u="none" cap="none" strike="noStrike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r>
                  <a:rPr b="0" i="0" lang="en" sz="1050" u="none" cap="none" strike="noStrike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October 27, 2026 | 1 PM EST</a:t>
                </a:r>
                <a:endParaRPr b="0" i="0" sz="10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0" name="Google Shape;480;p25"/>
            <p:cNvGrpSpPr/>
            <p:nvPr/>
          </p:nvGrpSpPr>
          <p:grpSpPr>
            <a:xfrm>
              <a:off x="190500" y="1600200"/>
              <a:ext cx="3667200" cy="838200"/>
              <a:chOff x="0" y="0"/>
              <a:chExt cx="3667200" cy="838200"/>
            </a:xfrm>
          </p:grpSpPr>
          <p:sp>
            <p:nvSpPr>
              <p:cNvPr id="481" name="Google Shape;481;p25"/>
              <p:cNvSpPr/>
              <p:nvPr/>
            </p:nvSpPr>
            <p:spPr>
              <a:xfrm>
                <a:off x="0" y="0"/>
                <a:ext cx="3667200" cy="838200"/>
              </a:xfrm>
              <a:prstGeom prst="roundRect">
                <a:avLst>
                  <a:gd fmla="val 9090" name="adj"/>
                </a:avLst>
              </a:prstGeom>
              <a:solidFill>
                <a:srgbClr val="F1F5F9"/>
              </a:solidFill>
              <a:ln cap="flat" cmpd="sng" w="952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25"/>
              <p:cNvSpPr/>
              <p:nvPr/>
            </p:nvSpPr>
            <p:spPr>
              <a:xfrm>
                <a:off x="0" y="0"/>
                <a:ext cx="57300" cy="838200"/>
              </a:xfrm>
              <a:prstGeom prst="roundRect">
                <a:avLst>
                  <a:gd fmla="val 50000" name="adj"/>
                </a:avLst>
              </a:prstGeom>
              <a:solidFill>
                <a:srgbClr val="0D9488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25"/>
              <p:cNvSpPr txBox="1"/>
              <p:nvPr/>
            </p:nvSpPr>
            <p:spPr>
              <a:xfrm>
                <a:off x="152400" y="95250"/>
                <a:ext cx="338130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1" i="0" lang="en" sz="1100" u="none" cap="none" strike="noStrike">
                    <a:solidFill>
                      <a:srgbClr val="0F766E"/>
                    </a:solidFill>
                    <a:latin typeface="Arial"/>
                    <a:ea typeface="Arial"/>
                    <a:cs typeface="Arial"/>
                    <a:sym typeface="Arial"/>
                  </a:rPr>
                  <a:t>Open Office Hours</a:t>
                </a:r>
                <a:endParaRPr b="1" i="0" sz="1100" u="none" cap="none" strike="noStrike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r>
                  <a:rPr b="0" i="0" lang="en" sz="1050" u="none" cap="none" strike="noStrike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October 27, 2026 | 2 PM EST</a:t>
                </a:r>
                <a:endParaRPr b="0" i="0" sz="10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4" name="Google Shape;484;p25"/>
            <p:cNvGrpSpPr/>
            <p:nvPr/>
          </p:nvGrpSpPr>
          <p:grpSpPr>
            <a:xfrm>
              <a:off x="190500" y="2552700"/>
              <a:ext cx="3667200" cy="838200"/>
              <a:chOff x="0" y="0"/>
              <a:chExt cx="3667200" cy="838200"/>
            </a:xfrm>
          </p:grpSpPr>
          <p:sp>
            <p:nvSpPr>
              <p:cNvPr id="485" name="Google Shape;485;p25"/>
              <p:cNvSpPr/>
              <p:nvPr/>
            </p:nvSpPr>
            <p:spPr>
              <a:xfrm>
                <a:off x="0" y="0"/>
                <a:ext cx="3667200" cy="838200"/>
              </a:xfrm>
              <a:prstGeom prst="roundRect">
                <a:avLst>
                  <a:gd fmla="val 9090" name="adj"/>
                </a:avLst>
              </a:prstGeom>
              <a:solidFill>
                <a:srgbClr val="F1F5F9"/>
              </a:solidFill>
              <a:ln cap="flat" cmpd="sng" w="952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25"/>
              <p:cNvSpPr/>
              <p:nvPr/>
            </p:nvSpPr>
            <p:spPr>
              <a:xfrm>
                <a:off x="0" y="0"/>
                <a:ext cx="57300" cy="8382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25"/>
              <p:cNvSpPr txBox="1"/>
              <p:nvPr/>
            </p:nvSpPr>
            <p:spPr>
              <a:xfrm>
                <a:off x="152400" y="95250"/>
                <a:ext cx="338130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1" i="0" lang="en" sz="1100" u="none" cap="none" strike="noStrike">
                    <a:solidFill>
                      <a:srgbClr val="1E3A8A"/>
                    </a:solidFill>
                    <a:latin typeface="Arial"/>
                    <a:ea typeface="Arial"/>
                    <a:cs typeface="Arial"/>
                    <a:sym typeface="Arial"/>
                  </a:rPr>
                  <a:t>Procurement Consolidation Training: GWAC</a:t>
                </a:r>
                <a:endParaRPr b="1" i="0" sz="1100" u="none" cap="none" strike="noStrike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r>
                  <a:rPr b="0" i="0" lang="en" sz="1050" u="none" cap="none" strike="noStrike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November 10, 2026 | 1 PM EST</a:t>
                </a:r>
                <a:endParaRPr b="0" i="0" sz="10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descr="This image illustrates the recurring cadence." id="488" name="Google Shape;488;p25"/>
          <p:cNvGrpSpPr/>
          <p:nvPr/>
        </p:nvGrpSpPr>
        <p:grpSpPr>
          <a:xfrm>
            <a:off x="4714875" y="952500"/>
            <a:ext cx="4048200" cy="3619500"/>
            <a:chOff x="0" y="0"/>
            <a:chExt cx="4048200" cy="3619500"/>
          </a:xfrm>
        </p:grpSpPr>
        <p:sp>
          <p:nvSpPr>
            <p:cNvPr id="489" name="Google Shape;489;p25"/>
            <p:cNvSpPr/>
            <p:nvPr/>
          </p:nvSpPr>
          <p:spPr>
            <a:xfrm>
              <a:off x="0" y="0"/>
              <a:ext cx="4048200" cy="3619500"/>
            </a:xfrm>
            <a:prstGeom prst="roundRect">
              <a:avLst>
                <a:gd fmla="val 3157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25"/>
            <p:cNvSpPr/>
            <p:nvPr/>
          </p:nvSpPr>
          <p:spPr>
            <a:xfrm>
              <a:off x="0" y="0"/>
              <a:ext cx="4048200" cy="495300"/>
            </a:xfrm>
            <a:prstGeom prst="roundRect">
              <a:avLst>
                <a:gd fmla="val 23076" name="adj"/>
              </a:avLst>
            </a:pr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25"/>
            <p:cNvSpPr/>
            <p:nvPr/>
          </p:nvSpPr>
          <p:spPr>
            <a:xfrm>
              <a:off x="0" y="381000"/>
              <a:ext cx="4048200" cy="114300"/>
            </a:xfrm>
            <a:prstGeom prst="rect">
              <a:avLst/>
            </a:pr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25"/>
            <p:cNvSpPr txBox="1"/>
            <p:nvPr/>
          </p:nvSpPr>
          <p:spPr>
            <a:xfrm>
              <a:off x="190500" y="114300"/>
              <a:ext cx="36672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FFFFFF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Future Look — Recurring Cadence</a:t>
              </a:r>
              <a:endParaRPr b="1" i="0" sz="1400" u="none" cap="none" strike="noStrik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grpSp>
          <p:nvGrpSpPr>
            <p:cNvPr id="493" name="Google Shape;493;p25"/>
            <p:cNvGrpSpPr/>
            <p:nvPr/>
          </p:nvGrpSpPr>
          <p:grpSpPr>
            <a:xfrm>
              <a:off x="190500" y="647700"/>
              <a:ext cx="3667200" cy="1352700"/>
              <a:chOff x="0" y="0"/>
              <a:chExt cx="3667200" cy="1352700"/>
            </a:xfrm>
          </p:grpSpPr>
          <p:sp>
            <p:nvSpPr>
              <p:cNvPr id="494" name="Google Shape;494;p25"/>
              <p:cNvSpPr/>
              <p:nvPr/>
            </p:nvSpPr>
            <p:spPr>
              <a:xfrm>
                <a:off x="0" y="0"/>
                <a:ext cx="3667200" cy="1352700"/>
              </a:xfrm>
              <a:prstGeom prst="roundRect">
                <a:avLst>
                  <a:gd fmla="val 5633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25"/>
              <p:cNvSpPr txBox="1"/>
              <p:nvPr/>
            </p:nvSpPr>
            <p:spPr>
              <a:xfrm>
                <a:off x="152400" y="114300"/>
                <a:ext cx="3362400" cy="112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1" i="0" lang="en" sz="1100" u="none" cap="none" strike="noStrike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Every Other Tuesday</a:t>
                </a:r>
                <a:endParaRPr b="1" i="0" sz="11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r>
                  <a:rPr b="0" i="0" lang="en" sz="1050" u="none" cap="none" strike="noStrike">
                    <a:solidFill>
                      <a:srgbClr val="2563EB"/>
                    </a:solidFill>
                    <a:latin typeface="Arial"/>
                    <a:ea typeface="Arial"/>
                    <a:cs typeface="Arial"/>
                    <a:sym typeface="Arial"/>
                  </a:rPr>
                  <a:t>Procurement Consolidation Training @ 1 PM EST</a:t>
                </a:r>
                <a:endParaRPr b="0" i="0" sz="1050" u="none" cap="none" strike="noStrike">
                  <a:solidFill>
                    <a:srgbClr val="2563EB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-295275" lvl="0" marL="457200" marR="0" rtl="0" algn="l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>
                    <a:srgbClr val="475569"/>
                  </a:buClr>
                  <a:buSzPts val="1050"/>
                  <a:buFont typeface="Arial"/>
                  <a:buChar char="●"/>
                </a:pPr>
                <a:r>
                  <a:rPr b="0" i="0" lang="en" sz="1050" u="none" cap="none" strike="noStrike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Features specific GSA offerings supporting procurement consolidation</a:t>
                </a:r>
                <a:endParaRPr b="0" i="0" sz="10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-295275" lvl="0" marL="457200" marR="0" rtl="0" algn="l">
                  <a:lnSpc>
                    <a:spcPct val="100000"/>
                  </a:lnSpc>
                  <a:spcBef>
                    <a:spcPts val="225"/>
                  </a:spcBef>
                  <a:spcAft>
                    <a:spcPts val="0"/>
                  </a:spcAft>
                  <a:buClr>
                    <a:srgbClr val="475569"/>
                  </a:buClr>
                  <a:buSzPts val="1050"/>
                  <a:buFont typeface="Arial"/>
                  <a:buChar char="●"/>
                </a:pPr>
                <a:r>
                  <a:rPr b="0" i="0" lang="en" sz="1050" u="none" cap="none" strike="noStrike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Each training session is worth </a:t>
                </a:r>
                <a:r>
                  <a:rPr b="1" i="0" lang="en" sz="1050" u="none" cap="none" strike="noStrike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1 CLP</a:t>
                </a:r>
                <a:endParaRPr b="0" i="0" sz="10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6" name="Google Shape;496;p25"/>
            <p:cNvGrpSpPr/>
            <p:nvPr/>
          </p:nvGrpSpPr>
          <p:grpSpPr>
            <a:xfrm>
              <a:off x="190500" y="2114550"/>
              <a:ext cx="3667200" cy="609600"/>
              <a:chOff x="0" y="0"/>
              <a:chExt cx="3667200" cy="609600"/>
            </a:xfrm>
          </p:grpSpPr>
          <p:sp>
            <p:nvSpPr>
              <p:cNvPr id="497" name="Google Shape;497;p25"/>
              <p:cNvSpPr/>
              <p:nvPr/>
            </p:nvSpPr>
            <p:spPr>
              <a:xfrm>
                <a:off x="0" y="0"/>
                <a:ext cx="3667200" cy="609600"/>
              </a:xfrm>
              <a:prstGeom prst="roundRect">
                <a:avLst>
                  <a:gd fmla="val 12500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25"/>
              <p:cNvSpPr txBox="1"/>
              <p:nvPr/>
            </p:nvSpPr>
            <p:spPr>
              <a:xfrm>
                <a:off x="152400" y="95250"/>
                <a:ext cx="3362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1" i="0" lang="en" sz="1100" u="none" cap="none" strike="noStrike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Monthly</a:t>
                </a:r>
                <a:endParaRPr b="1" i="0" sz="11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15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r>
                  <a:rPr b="0" i="0" lang="en" sz="1050" u="none" cap="none" strike="noStrike">
                    <a:solidFill>
                      <a:srgbClr val="0F766E"/>
                    </a:solidFill>
                    <a:latin typeface="Arial"/>
                    <a:ea typeface="Arial"/>
                    <a:cs typeface="Arial"/>
                    <a:sym typeface="Arial"/>
                  </a:rPr>
                  <a:t>Open Office Hours @ 2 PM EST</a:t>
                </a:r>
                <a:endParaRPr b="0" i="0" sz="1050" u="none" cap="none" strike="noStrike">
                  <a:solidFill>
                    <a:srgbClr val="0F766E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9" name="Google Shape;499;p25"/>
            <p:cNvGrpSpPr/>
            <p:nvPr/>
          </p:nvGrpSpPr>
          <p:grpSpPr>
            <a:xfrm>
              <a:off x="190500" y="2838450"/>
              <a:ext cx="3667200" cy="609600"/>
              <a:chOff x="0" y="0"/>
              <a:chExt cx="3667200" cy="609600"/>
            </a:xfrm>
          </p:grpSpPr>
          <p:sp>
            <p:nvSpPr>
              <p:cNvPr id="500" name="Google Shape;500;p25"/>
              <p:cNvSpPr/>
              <p:nvPr/>
            </p:nvSpPr>
            <p:spPr>
              <a:xfrm>
                <a:off x="0" y="0"/>
                <a:ext cx="3667200" cy="609600"/>
              </a:xfrm>
              <a:prstGeom prst="roundRect">
                <a:avLst>
                  <a:gd fmla="val 12500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25"/>
              <p:cNvSpPr txBox="1"/>
              <p:nvPr/>
            </p:nvSpPr>
            <p:spPr>
              <a:xfrm>
                <a:off x="152400" y="95250"/>
                <a:ext cx="3362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1" i="0" lang="en" sz="1100" u="none" cap="none" strike="noStrike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Quarterly</a:t>
                </a:r>
                <a:endParaRPr b="1" i="0" sz="1100" u="none" cap="none" strike="noStrike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15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r>
                  <a:rPr b="0" i="0" lang="en" sz="1050" u="none" cap="none" strike="noStrike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Industry Training</a:t>
                </a:r>
                <a:endParaRPr b="0" i="0" sz="10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6"/>
          <p:cNvSpPr txBox="1"/>
          <p:nvPr>
            <p:ph idx="4294967295" type="title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Q &amp; A</a:t>
            </a:r>
            <a:endParaRPr/>
          </a:p>
        </p:txBody>
      </p:sp>
      <p:sp>
        <p:nvSpPr>
          <p:cNvPr id="507" name="Google Shape;507;p26"/>
          <p:cNvSpPr txBox="1"/>
          <p:nvPr/>
        </p:nvSpPr>
        <p:spPr>
          <a:xfrm>
            <a:off x="762000" y="952500"/>
            <a:ext cx="7620000" cy="13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" sz="3800" u="none" cap="none" strike="noStrike">
                <a:solidFill>
                  <a:srgbClr val="0F172A"/>
                </a:solidFill>
                <a:latin typeface="Merriweather"/>
                <a:ea typeface="Merriweather"/>
                <a:cs typeface="Merriweather"/>
                <a:sym typeface="Merriweather"/>
              </a:rPr>
              <a:t>Q &amp; A</a:t>
            </a:r>
            <a:endParaRPr b="1" i="0" sz="3800" u="none" cap="none" strike="noStrike">
              <a:solidFill>
                <a:srgbClr val="0F172A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Thank you for your time and participation!</a:t>
            </a:r>
            <a:endParaRPr b="0" i="0" sz="14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This image shows contact information for customerengagement@gsa.gov and a link to the resource hub on Acquisition Gateway." id="508" name="Google Shape;508;p26"/>
          <p:cNvGrpSpPr/>
          <p:nvPr/>
        </p:nvGrpSpPr>
        <p:grpSpPr>
          <a:xfrm>
            <a:off x="1714500" y="2667000"/>
            <a:ext cx="5715000" cy="1333500"/>
            <a:chOff x="0" y="0"/>
            <a:chExt cx="5715000" cy="1333500"/>
          </a:xfrm>
        </p:grpSpPr>
        <p:grpSp>
          <p:nvGrpSpPr>
            <p:cNvPr id="509" name="Google Shape;509;p26"/>
            <p:cNvGrpSpPr/>
            <p:nvPr/>
          </p:nvGrpSpPr>
          <p:grpSpPr>
            <a:xfrm>
              <a:off x="0" y="0"/>
              <a:ext cx="2667000" cy="1333500"/>
              <a:chOff x="0" y="0"/>
              <a:chExt cx="2667000" cy="1333500"/>
            </a:xfrm>
          </p:grpSpPr>
          <p:sp>
            <p:nvSpPr>
              <p:cNvPr id="510" name="Google Shape;510;p26"/>
              <p:cNvSpPr/>
              <p:nvPr/>
            </p:nvSpPr>
            <p:spPr>
              <a:xfrm>
                <a:off x="0" y="0"/>
                <a:ext cx="2667000" cy="1333500"/>
              </a:xfrm>
              <a:prstGeom prst="roundRect">
                <a:avLst>
                  <a:gd fmla="val 8571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26"/>
              <p:cNvSpPr txBox="1"/>
              <p:nvPr/>
            </p:nvSpPr>
            <p:spPr>
              <a:xfrm>
                <a:off x="190500" y="190500"/>
                <a:ext cx="22860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b="1" i="0" lang="en" sz="1300" u="none" cap="none" strike="noStrike">
                    <a:solidFill>
                      <a:srgbClr val="1E3A8A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Have Questions?</a:t>
                </a:r>
                <a:endParaRPr b="1" i="0" sz="1300" u="none" cap="none" strike="noStrike">
                  <a:solidFill>
                    <a:srgbClr val="1E3A8A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r>
                  <a:rPr b="0" i="0" lang="en" sz="1050" u="none" cap="none" strike="noStrike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Reach out to our team at</a:t>
                </a:r>
                <a:endParaRPr b="0" i="0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r>
                  <a:rPr b="1" i="0" lang="en" sz="1050" u="none" cap="none" strike="noStrike">
                    <a:solidFill>
                      <a:srgbClr val="2563EB"/>
                    </a:solidFill>
                    <a:latin typeface="Arial"/>
                    <a:ea typeface="Arial"/>
                    <a:cs typeface="Arial"/>
                    <a:sym typeface="Arial"/>
                  </a:rPr>
                  <a:t>customerengagement@gsa.gov</a:t>
                </a:r>
                <a:endParaRPr b="1" i="0" sz="1050" u="none" cap="none" strike="noStrike">
                  <a:solidFill>
                    <a:srgbClr val="2563E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2" name="Google Shape;512;p26"/>
            <p:cNvGrpSpPr/>
            <p:nvPr/>
          </p:nvGrpSpPr>
          <p:grpSpPr>
            <a:xfrm>
              <a:off x="3048000" y="0"/>
              <a:ext cx="2667000" cy="1333500"/>
              <a:chOff x="0" y="0"/>
              <a:chExt cx="2667000" cy="1333500"/>
            </a:xfrm>
          </p:grpSpPr>
          <p:sp>
            <p:nvSpPr>
              <p:cNvPr id="513" name="Google Shape;513;p26"/>
              <p:cNvSpPr/>
              <p:nvPr/>
            </p:nvSpPr>
            <p:spPr>
              <a:xfrm>
                <a:off x="0" y="0"/>
                <a:ext cx="2667000" cy="1333500"/>
              </a:xfrm>
              <a:prstGeom prst="roundRect">
                <a:avLst>
                  <a:gd fmla="val 8571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26"/>
              <p:cNvSpPr txBox="1"/>
              <p:nvPr/>
            </p:nvSpPr>
            <p:spPr>
              <a:xfrm>
                <a:off x="190500" y="190500"/>
                <a:ext cx="22860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b="1" i="0" lang="en" sz="1300" u="none" cap="none" strike="noStrike">
                    <a:solidFill>
                      <a:srgbClr val="1E3A8A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Resources</a:t>
                </a:r>
                <a:endParaRPr b="1" i="0" sz="1300" u="none" cap="none" strike="noStrike">
                  <a:solidFill>
                    <a:srgbClr val="1E3A8A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r>
                  <a:rPr b="0" i="0" lang="en" sz="1050" u="none" cap="none" strike="noStrike">
                    <a:solidFill>
                      <a:srgbClr val="334155"/>
                    </a:solidFill>
                    <a:latin typeface="Arial"/>
                    <a:ea typeface="Arial"/>
                    <a:cs typeface="Arial"/>
                    <a:sym typeface="Arial"/>
                  </a:rPr>
                  <a:t>Visit the resource hub on the</a:t>
                </a:r>
                <a:endParaRPr b="0" i="0" sz="1050" u="none" cap="none" strike="noStrike">
                  <a:solidFill>
                    <a:srgbClr val="334155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r>
                  <a:rPr b="1" i="0" lang="en" sz="1050" u="none" cap="none" strike="noStrike">
                    <a:solidFill>
                      <a:srgbClr val="1E3A8A"/>
                    </a:solidFill>
                    <a:latin typeface="Arial"/>
                    <a:ea typeface="Arial"/>
                    <a:cs typeface="Arial"/>
                    <a:sym typeface="Arial"/>
                  </a:rPr>
                  <a:t>Acquisition Gateway</a:t>
                </a:r>
                <a:endParaRPr b="1" i="0" sz="1050" u="none" cap="none" strike="noStrike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15" name="Google Shape;51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7"/>
          <p:cNvSpPr txBox="1"/>
          <p:nvPr>
            <p:ph idx="4294967295" type="title"/>
          </p:nvPr>
        </p:nvSpPr>
        <p:spPr>
          <a:xfrm>
            <a:off x="311700" y="-572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None/>
            </a:pPr>
            <a:r>
              <a:rPr lang="en"/>
              <a:t>Conclusion </a:t>
            </a:r>
            <a:endParaRPr/>
          </a:p>
        </p:txBody>
      </p:sp>
      <p:pic>
        <p:nvPicPr>
          <p:cNvPr descr="This is an image of the GSA seal." id="521" name="Google Shape;52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3885" y="1905327"/>
            <a:ext cx="1376230" cy="1241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417EFC90-543E-4CEB-B897-34DE686744C5</vt:lpwstr>
  </property>
  <property fmtid="{D5CDD505-2E9C-101B-9397-08002B2CF9AE}" pid="3" name="ArticulatePath">
    <vt:lpwstr>FY27 ATRW Fall_ Procurement Consolidation_508_10_2126</vt:lpwstr>
  </property>
</Properties>
</file>