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Roboto"/>
      <p:regular r:id="rId28"/>
      <p:bold r:id="rId29"/>
      <p:italic r:id="rId30"/>
      <p:boldItalic r:id="rId31"/>
    </p:embeddedFont>
    <p:embeddedFont>
      <p:font typeface="Poppins"/>
      <p:regular r:id="rId32"/>
      <p:bold r:id="rId33"/>
      <p:italic r:id="rId34"/>
      <p:boldItalic r:id="rId35"/>
    </p:embeddedFont>
    <p:embeddedFont>
      <p:font typeface="Public Sans"/>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0" roundtripDataSignature="AMtx7mgvXjklXe9ozHhgErVp6W3i93ZZ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Roboto-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6.xml"/><Relationship Id="rId33" Type="http://schemas.openxmlformats.org/officeDocument/2006/relationships/font" Target="fonts/Poppins-bold.fntdata"/><Relationship Id="rId10" Type="http://schemas.openxmlformats.org/officeDocument/2006/relationships/slide" Target="slides/slide5.xml"/><Relationship Id="rId32" Type="http://schemas.openxmlformats.org/officeDocument/2006/relationships/font" Target="fonts/Poppins-regular.fntdata"/><Relationship Id="rId13" Type="http://schemas.openxmlformats.org/officeDocument/2006/relationships/slide" Target="slides/slide8.xml"/><Relationship Id="rId35" Type="http://schemas.openxmlformats.org/officeDocument/2006/relationships/font" Target="fonts/Poppins-boldItalic.fntdata"/><Relationship Id="rId12" Type="http://schemas.openxmlformats.org/officeDocument/2006/relationships/slide" Target="slides/slide7.xml"/><Relationship Id="rId34" Type="http://schemas.openxmlformats.org/officeDocument/2006/relationships/font" Target="fonts/Poppins-italic.fntdata"/><Relationship Id="rId15" Type="http://schemas.openxmlformats.org/officeDocument/2006/relationships/slide" Target="slides/slide10.xml"/><Relationship Id="rId37" Type="http://schemas.openxmlformats.org/officeDocument/2006/relationships/font" Target="fonts/PublicSans-bold.fntdata"/><Relationship Id="rId14" Type="http://schemas.openxmlformats.org/officeDocument/2006/relationships/slide" Target="slides/slide9.xml"/><Relationship Id="rId36" Type="http://schemas.openxmlformats.org/officeDocument/2006/relationships/font" Target="fonts/PublicSans-regular.fntdata"/><Relationship Id="rId17" Type="http://schemas.openxmlformats.org/officeDocument/2006/relationships/slide" Target="slides/slide12.xml"/><Relationship Id="rId39" Type="http://schemas.openxmlformats.org/officeDocument/2006/relationships/font" Target="fonts/PublicSans-boldItalic.fntdata"/><Relationship Id="rId16" Type="http://schemas.openxmlformats.org/officeDocument/2006/relationships/slide" Target="slides/slide11.xml"/><Relationship Id="rId38" Type="http://schemas.openxmlformats.org/officeDocument/2006/relationships/font" Target="fonts/PublicSans-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Total Agency: Line Items 2,970; Reimbursed 94%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4"/>
          <p:cNvSpPr/>
          <p:nvPr/>
        </p:nvSpPr>
        <p:spPr>
          <a:xfrm>
            <a:off x="-18150" y="-34575"/>
            <a:ext cx="9162300" cy="51780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4"/>
          <p:cNvSpPr/>
          <p:nvPr/>
        </p:nvSpPr>
        <p:spPr>
          <a:xfrm>
            <a:off x="-18150" y="1020350"/>
            <a:ext cx="3227100" cy="4131600"/>
          </a:xfrm>
          <a:prstGeom prst="rtTriangle">
            <a:avLst/>
          </a:prstGeom>
          <a:solidFill>
            <a:schemeClr val="lt1"/>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4"/>
          <p:cNvSpPr/>
          <p:nvPr/>
        </p:nvSpPr>
        <p:spPr>
          <a:xfrm rot="5400000">
            <a:off x="-637950" y="581925"/>
            <a:ext cx="5186400" cy="3946800"/>
          </a:xfrm>
          <a:prstGeom prst="rtTriangle">
            <a:avLst/>
          </a:prstGeom>
          <a:solidFill>
            <a:srgbClr val="F7612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4"/>
          <p:cNvSpPr txBox="1"/>
          <p:nvPr>
            <p:ph type="ctrTitle"/>
          </p:nvPr>
        </p:nvSpPr>
        <p:spPr>
          <a:xfrm>
            <a:off x="2551602" y="1529025"/>
            <a:ext cx="6280800" cy="2052600"/>
          </a:xfrm>
          <a:prstGeom prst="rect">
            <a:avLst/>
          </a:prstGeom>
          <a:noFill/>
          <a:ln>
            <a:noFill/>
          </a:ln>
        </p:spPr>
        <p:txBody>
          <a:bodyPr anchorCtr="0" anchor="t" bIns="91425" lIns="91425" spcFirstLastPara="1" rIns="91425" wrap="square" tIns="91425">
            <a:normAutofit/>
          </a:bodyPr>
          <a:lstStyle>
            <a:lvl1pPr lvl="0" algn="r">
              <a:lnSpc>
                <a:spcPct val="100000"/>
              </a:lnSpc>
              <a:spcBef>
                <a:spcPts val="0"/>
              </a:spcBef>
              <a:spcAft>
                <a:spcPts val="0"/>
              </a:spcAft>
              <a:buClr>
                <a:schemeClr val="lt1"/>
              </a:buClr>
              <a:buSzPts val="5200"/>
              <a:buNone/>
              <a:defRPr sz="5200">
                <a:solidFill>
                  <a:schemeClr val="lt1"/>
                </a:solidFill>
              </a:defRPr>
            </a:lvl1pPr>
            <a:lvl2pPr lvl="1" algn="r">
              <a:lnSpc>
                <a:spcPct val="100000"/>
              </a:lnSpc>
              <a:spcBef>
                <a:spcPts val="0"/>
              </a:spcBef>
              <a:spcAft>
                <a:spcPts val="0"/>
              </a:spcAft>
              <a:buClr>
                <a:schemeClr val="lt1"/>
              </a:buClr>
              <a:buSzPts val="5200"/>
              <a:buNone/>
              <a:defRPr sz="5200">
                <a:solidFill>
                  <a:schemeClr val="lt1"/>
                </a:solidFill>
              </a:defRPr>
            </a:lvl2pPr>
            <a:lvl3pPr lvl="2" algn="r">
              <a:lnSpc>
                <a:spcPct val="100000"/>
              </a:lnSpc>
              <a:spcBef>
                <a:spcPts val="0"/>
              </a:spcBef>
              <a:spcAft>
                <a:spcPts val="0"/>
              </a:spcAft>
              <a:buClr>
                <a:schemeClr val="lt1"/>
              </a:buClr>
              <a:buSzPts val="5200"/>
              <a:buNone/>
              <a:defRPr sz="5200">
                <a:solidFill>
                  <a:schemeClr val="lt1"/>
                </a:solidFill>
              </a:defRPr>
            </a:lvl3pPr>
            <a:lvl4pPr lvl="3" algn="r">
              <a:lnSpc>
                <a:spcPct val="100000"/>
              </a:lnSpc>
              <a:spcBef>
                <a:spcPts val="0"/>
              </a:spcBef>
              <a:spcAft>
                <a:spcPts val="0"/>
              </a:spcAft>
              <a:buClr>
                <a:schemeClr val="lt1"/>
              </a:buClr>
              <a:buSzPts val="5200"/>
              <a:buNone/>
              <a:defRPr sz="5200">
                <a:solidFill>
                  <a:schemeClr val="lt1"/>
                </a:solidFill>
              </a:defRPr>
            </a:lvl4pPr>
            <a:lvl5pPr lvl="4" algn="r">
              <a:lnSpc>
                <a:spcPct val="100000"/>
              </a:lnSpc>
              <a:spcBef>
                <a:spcPts val="0"/>
              </a:spcBef>
              <a:spcAft>
                <a:spcPts val="0"/>
              </a:spcAft>
              <a:buClr>
                <a:schemeClr val="lt1"/>
              </a:buClr>
              <a:buSzPts val="5200"/>
              <a:buNone/>
              <a:defRPr sz="5200">
                <a:solidFill>
                  <a:schemeClr val="lt1"/>
                </a:solidFill>
              </a:defRPr>
            </a:lvl5pPr>
            <a:lvl6pPr lvl="5" algn="r">
              <a:lnSpc>
                <a:spcPct val="100000"/>
              </a:lnSpc>
              <a:spcBef>
                <a:spcPts val="0"/>
              </a:spcBef>
              <a:spcAft>
                <a:spcPts val="0"/>
              </a:spcAft>
              <a:buClr>
                <a:schemeClr val="lt1"/>
              </a:buClr>
              <a:buSzPts val="5200"/>
              <a:buNone/>
              <a:defRPr sz="5200">
                <a:solidFill>
                  <a:schemeClr val="lt1"/>
                </a:solidFill>
              </a:defRPr>
            </a:lvl6pPr>
            <a:lvl7pPr lvl="6" algn="r">
              <a:lnSpc>
                <a:spcPct val="100000"/>
              </a:lnSpc>
              <a:spcBef>
                <a:spcPts val="0"/>
              </a:spcBef>
              <a:spcAft>
                <a:spcPts val="0"/>
              </a:spcAft>
              <a:buClr>
                <a:schemeClr val="lt1"/>
              </a:buClr>
              <a:buSzPts val="5200"/>
              <a:buNone/>
              <a:defRPr sz="5200">
                <a:solidFill>
                  <a:schemeClr val="lt1"/>
                </a:solidFill>
              </a:defRPr>
            </a:lvl7pPr>
            <a:lvl8pPr lvl="7" algn="r">
              <a:lnSpc>
                <a:spcPct val="100000"/>
              </a:lnSpc>
              <a:spcBef>
                <a:spcPts val="0"/>
              </a:spcBef>
              <a:spcAft>
                <a:spcPts val="0"/>
              </a:spcAft>
              <a:buClr>
                <a:schemeClr val="lt1"/>
              </a:buClr>
              <a:buSzPts val="5200"/>
              <a:buNone/>
              <a:defRPr sz="5200">
                <a:solidFill>
                  <a:schemeClr val="lt1"/>
                </a:solidFill>
              </a:defRPr>
            </a:lvl8pPr>
            <a:lvl9pPr lvl="8" algn="r">
              <a:lnSpc>
                <a:spcPct val="100000"/>
              </a:lnSpc>
              <a:spcBef>
                <a:spcPts val="0"/>
              </a:spcBef>
              <a:spcAft>
                <a:spcPts val="0"/>
              </a:spcAft>
              <a:buClr>
                <a:schemeClr val="lt1"/>
              </a:buClr>
              <a:buSzPts val="5200"/>
              <a:buNone/>
              <a:defRPr sz="5200">
                <a:solidFill>
                  <a:schemeClr val="lt1"/>
                </a:solidFill>
              </a:defRPr>
            </a:lvl9pPr>
          </a:lstStyle>
          <a:p/>
        </p:txBody>
      </p:sp>
      <p:sp>
        <p:nvSpPr>
          <p:cNvPr id="14" name="Google Shape;14;p24"/>
          <p:cNvSpPr txBox="1"/>
          <p:nvPr>
            <p:ph idx="1" type="subTitle"/>
          </p:nvPr>
        </p:nvSpPr>
        <p:spPr>
          <a:xfrm>
            <a:off x="3208950" y="3618575"/>
            <a:ext cx="5623500" cy="792600"/>
          </a:xfrm>
          <a:prstGeom prst="rect">
            <a:avLst/>
          </a:prstGeom>
          <a:noFill/>
          <a:ln>
            <a:noFill/>
          </a:ln>
        </p:spPr>
        <p:txBody>
          <a:bodyPr anchorCtr="0" anchor="t" bIns="91425" lIns="91425" spcFirstLastPara="1" rIns="91425" wrap="square" tIns="91425">
            <a:normAutofit/>
          </a:bodyPr>
          <a:lstStyle>
            <a:lvl1pPr lvl="0" algn="r">
              <a:lnSpc>
                <a:spcPct val="100000"/>
              </a:lnSpc>
              <a:spcBef>
                <a:spcPts val="0"/>
              </a:spcBef>
              <a:spcAft>
                <a:spcPts val="0"/>
              </a:spcAft>
              <a:buClr>
                <a:schemeClr val="lt1"/>
              </a:buClr>
              <a:buSzPts val="2800"/>
              <a:buNone/>
              <a:defRPr sz="2800">
                <a:solidFill>
                  <a:schemeClr val="lt1"/>
                </a:solidFill>
              </a:defRPr>
            </a:lvl1pPr>
            <a:lvl2pPr lvl="1" algn="r">
              <a:lnSpc>
                <a:spcPct val="100000"/>
              </a:lnSpc>
              <a:spcBef>
                <a:spcPts val="0"/>
              </a:spcBef>
              <a:spcAft>
                <a:spcPts val="0"/>
              </a:spcAft>
              <a:buClr>
                <a:schemeClr val="lt1"/>
              </a:buClr>
              <a:buSzPts val="2800"/>
              <a:buNone/>
              <a:defRPr sz="2800">
                <a:solidFill>
                  <a:schemeClr val="lt1"/>
                </a:solidFill>
              </a:defRPr>
            </a:lvl2pPr>
            <a:lvl3pPr lvl="2" algn="r">
              <a:lnSpc>
                <a:spcPct val="100000"/>
              </a:lnSpc>
              <a:spcBef>
                <a:spcPts val="0"/>
              </a:spcBef>
              <a:spcAft>
                <a:spcPts val="0"/>
              </a:spcAft>
              <a:buClr>
                <a:schemeClr val="lt1"/>
              </a:buClr>
              <a:buSzPts val="2800"/>
              <a:buNone/>
              <a:defRPr sz="2800">
                <a:solidFill>
                  <a:schemeClr val="lt1"/>
                </a:solidFill>
              </a:defRPr>
            </a:lvl3pPr>
            <a:lvl4pPr lvl="3" algn="r">
              <a:lnSpc>
                <a:spcPct val="100000"/>
              </a:lnSpc>
              <a:spcBef>
                <a:spcPts val="0"/>
              </a:spcBef>
              <a:spcAft>
                <a:spcPts val="0"/>
              </a:spcAft>
              <a:buClr>
                <a:schemeClr val="lt1"/>
              </a:buClr>
              <a:buSzPts val="2800"/>
              <a:buNone/>
              <a:defRPr sz="2800">
                <a:solidFill>
                  <a:schemeClr val="lt1"/>
                </a:solidFill>
              </a:defRPr>
            </a:lvl4pPr>
            <a:lvl5pPr lvl="4" algn="r">
              <a:lnSpc>
                <a:spcPct val="100000"/>
              </a:lnSpc>
              <a:spcBef>
                <a:spcPts val="0"/>
              </a:spcBef>
              <a:spcAft>
                <a:spcPts val="0"/>
              </a:spcAft>
              <a:buClr>
                <a:schemeClr val="lt1"/>
              </a:buClr>
              <a:buSzPts val="2800"/>
              <a:buNone/>
              <a:defRPr sz="2800">
                <a:solidFill>
                  <a:schemeClr val="lt1"/>
                </a:solidFill>
              </a:defRPr>
            </a:lvl5pPr>
            <a:lvl6pPr lvl="5" algn="r">
              <a:lnSpc>
                <a:spcPct val="100000"/>
              </a:lnSpc>
              <a:spcBef>
                <a:spcPts val="0"/>
              </a:spcBef>
              <a:spcAft>
                <a:spcPts val="0"/>
              </a:spcAft>
              <a:buClr>
                <a:schemeClr val="lt1"/>
              </a:buClr>
              <a:buSzPts val="2800"/>
              <a:buNone/>
              <a:defRPr sz="2800">
                <a:solidFill>
                  <a:schemeClr val="lt1"/>
                </a:solidFill>
              </a:defRPr>
            </a:lvl6pPr>
            <a:lvl7pPr lvl="6" algn="r">
              <a:lnSpc>
                <a:spcPct val="100000"/>
              </a:lnSpc>
              <a:spcBef>
                <a:spcPts val="0"/>
              </a:spcBef>
              <a:spcAft>
                <a:spcPts val="0"/>
              </a:spcAft>
              <a:buClr>
                <a:schemeClr val="lt1"/>
              </a:buClr>
              <a:buSzPts val="2800"/>
              <a:buNone/>
              <a:defRPr sz="2800">
                <a:solidFill>
                  <a:schemeClr val="lt1"/>
                </a:solidFill>
              </a:defRPr>
            </a:lvl7pPr>
            <a:lvl8pPr lvl="7" algn="r">
              <a:lnSpc>
                <a:spcPct val="100000"/>
              </a:lnSpc>
              <a:spcBef>
                <a:spcPts val="0"/>
              </a:spcBef>
              <a:spcAft>
                <a:spcPts val="0"/>
              </a:spcAft>
              <a:buClr>
                <a:schemeClr val="lt1"/>
              </a:buClr>
              <a:buSzPts val="2800"/>
              <a:buNone/>
              <a:defRPr sz="2800">
                <a:solidFill>
                  <a:schemeClr val="lt1"/>
                </a:solidFill>
              </a:defRPr>
            </a:lvl8pPr>
            <a:lvl9pPr lvl="8" algn="r">
              <a:lnSpc>
                <a:spcPct val="100000"/>
              </a:lnSpc>
              <a:spcBef>
                <a:spcPts val="0"/>
              </a:spcBef>
              <a:spcAft>
                <a:spcPts val="0"/>
              </a:spcAft>
              <a:buClr>
                <a:schemeClr val="lt1"/>
              </a:buClr>
              <a:buSzPts val="2800"/>
              <a:buNone/>
              <a:defRPr sz="2800">
                <a:solidFill>
                  <a:schemeClr val="lt1"/>
                </a:solidFill>
              </a:defRPr>
            </a:lvl9pPr>
          </a:lstStyle>
          <a:p/>
        </p:txBody>
      </p:sp>
      <p:grpSp>
        <p:nvGrpSpPr>
          <p:cNvPr id="15" name="Google Shape;15;p24"/>
          <p:cNvGrpSpPr/>
          <p:nvPr/>
        </p:nvGrpSpPr>
        <p:grpSpPr>
          <a:xfrm>
            <a:off x="-16650" y="-37134"/>
            <a:ext cx="9160500" cy="1036500"/>
            <a:chOff x="-16650" y="-37134"/>
            <a:chExt cx="9160500" cy="1036500"/>
          </a:xfrm>
        </p:grpSpPr>
        <p:sp>
          <p:nvSpPr>
            <p:cNvPr id="16" name="Google Shape;16;p24"/>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 name="Google Shape;17;p24" title="GSA Star Mark 250 2026 Logo STARMARK SIGNATURE_300dpi.png"/>
            <p:cNvPicPr preferRelativeResize="0"/>
            <p:nvPr/>
          </p:nvPicPr>
          <p:blipFill rotWithShape="1">
            <a:blip r:embed="rId2">
              <a:alphaModFix/>
            </a:blip>
            <a:srcRect b="0" l="29478" r="0" t="0"/>
            <a:stretch/>
          </p:blipFill>
          <p:spPr>
            <a:xfrm>
              <a:off x="1067874" y="174191"/>
              <a:ext cx="1483725" cy="613825"/>
            </a:xfrm>
            <a:prstGeom prst="rect">
              <a:avLst/>
            </a:prstGeom>
            <a:noFill/>
            <a:ln>
              <a:noFill/>
            </a:ln>
          </p:spPr>
        </p:pic>
        <p:pic>
          <p:nvPicPr>
            <p:cNvPr id="18" name="Google Shape;18;p24" title="gsa-seal.png"/>
            <p:cNvPicPr preferRelativeResize="0"/>
            <p:nvPr/>
          </p:nvPicPr>
          <p:blipFill rotWithShape="1">
            <a:blip r:embed="rId3">
              <a:alphaModFix/>
            </a:blip>
            <a:srcRect b="0" l="0" r="0" t="0"/>
            <a:stretch/>
          </p:blipFill>
          <p:spPr>
            <a:xfrm>
              <a:off x="480150" y="207516"/>
              <a:ext cx="548700" cy="548722"/>
            </a:xfrm>
            <a:prstGeom prst="rect">
              <a:avLst/>
            </a:prstGeom>
            <a:noFill/>
            <a:ln>
              <a:noFill/>
            </a:ln>
          </p:spPr>
        </p:pic>
      </p:grpSp>
      <p:sp>
        <p:nvSpPr>
          <p:cNvPr id="19" name="Google Shape;1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pic>
        <p:nvPicPr>
          <p:cNvPr id="21" name="Google Shape;21;p25" title="FY27 ATRW-4-FAST 26 April Header &amp; Signature 600x155.png"/>
          <p:cNvPicPr preferRelativeResize="0"/>
          <p:nvPr/>
        </p:nvPicPr>
        <p:blipFill rotWithShape="1">
          <a:blip r:embed="rId2">
            <a:alphaModFix/>
          </a:blip>
          <a:srcRect b="0" l="0" r="0" t="0"/>
          <a:stretch/>
        </p:blipFill>
        <p:spPr>
          <a:xfrm>
            <a:off x="0" y="-34225"/>
            <a:ext cx="9144000" cy="5177725"/>
          </a:xfrm>
          <a:prstGeom prst="rect">
            <a:avLst/>
          </a:prstGeom>
          <a:noFill/>
          <a:ln>
            <a:noFill/>
          </a:ln>
        </p:spPr>
      </p:pic>
      <p:sp>
        <p:nvSpPr>
          <p:cNvPr id="22" name="Google Shape;22;p2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 name="Google Shape;2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24" name="Google Shape;24;p25"/>
          <p:cNvGrpSpPr/>
          <p:nvPr/>
        </p:nvGrpSpPr>
        <p:grpSpPr>
          <a:xfrm>
            <a:off x="-16650" y="-37134"/>
            <a:ext cx="9160500" cy="1036500"/>
            <a:chOff x="-16650" y="-37134"/>
            <a:chExt cx="9160500" cy="1036500"/>
          </a:xfrm>
        </p:grpSpPr>
        <p:sp>
          <p:nvSpPr>
            <p:cNvPr id="25" name="Google Shape;25;p25"/>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 name="Google Shape;26;p25"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27" name="Google Shape;27;p25"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pic>
        <p:nvPicPr>
          <p:cNvPr id="29" name="Google Shape;29;p26"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0" name="Google Shape;30;p26"/>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1" name="Google Shape;31;p26"/>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2" name="Google Shape;32;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pic>
        <p:nvPicPr>
          <p:cNvPr id="34" name="Google Shape;34;p27"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5" name="Google Shape;35;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6" name="Google Shape;36;p2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2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8" name="Google Shape;38;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Speaker" type="titleOnly">
  <p:cSld name="TITLE_ONLY">
    <p:spTree>
      <p:nvGrpSpPr>
        <p:cNvPr id="39" name="Shape 39"/>
        <p:cNvGrpSpPr/>
        <p:nvPr/>
      </p:nvGrpSpPr>
      <p:grpSpPr>
        <a:xfrm>
          <a:off x="0" y="0"/>
          <a:ext cx="0" cy="0"/>
          <a:chOff x="0" y="0"/>
          <a:chExt cx="0" cy="0"/>
        </a:xfrm>
      </p:grpSpPr>
      <p:pic>
        <p:nvPicPr>
          <p:cNvPr id="40" name="Google Shape;40;p28"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1" name="Google Shape;41;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42" name="Google Shape;42;p28"/>
          <p:cNvGrpSpPr/>
          <p:nvPr/>
        </p:nvGrpSpPr>
        <p:grpSpPr>
          <a:xfrm>
            <a:off x="3511607" y="1233605"/>
            <a:ext cx="2120768" cy="2120768"/>
            <a:chOff x="3059125" y="889175"/>
            <a:chExt cx="2743200" cy="2743200"/>
          </a:xfrm>
        </p:grpSpPr>
        <p:sp>
          <p:nvSpPr>
            <p:cNvPr id="43" name="Google Shape;43;p28"/>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44" name="Google Shape;44;p28"/>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45" name="Google Shape;45;p28"/>
          <p:cNvGrpSpPr/>
          <p:nvPr/>
        </p:nvGrpSpPr>
        <p:grpSpPr>
          <a:xfrm>
            <a:off x="-16650" y="-37134"/>
            <a:ext cx="9160500" cy="1036500"/>
            <a:chOff x="-16650" y="-37134"/>
            <a:chExt cx="9160500" cy="1036500"/>
          </a:xfrm>
        </p:grpSpPr>
        <p:sp>
          <p:nvSpPr>
            <p:cNvPr id="46" name="Google Shape;46;p28"/>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7" name="Google Shape;47;p28"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48" name="Google Shape;48;p28"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49" name="Shape 49"/>
        <p:cNvGrpSpPr/>
        <p:nvPr/>
      </p:nvGrpSpPr>
      <p:grpSpPr>
        <a:xfrm>
          <a:off x="0" y="0"/>
          <a:ext cx="0" cy="0"/>
          <a:chOff x="0" y="0"/>
          <a:chExt cx="0" cy="0"/>
        </a:xfrm>
      </p:grpSpPr>
      <p:sp>
        <p:nvSpPr>
          <p:cNvPr id="50" name="Google Shape;50;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51" name="Google Shape;51;p29" title="gsa-seal.png"/>
          <p:cNvPicPr preferRelativeResize="0"/>
          <p:nvPr/>
        </p:nvPicPr>
        <p:blipFill rotWithShape="1">
          <a:blip r:embed="rId2">
            <a:alphaModFix/>
          </a:blip>
          <a:srcRect b="0" l="0" r="0" t="0"/>
          <a:stretch/>
        </p:blipFill>
        <p:spPr>
          <a:xfrm>
            <a:off x="4013551" y="1925525"/>
            <a:ext cx="1238875" cy="12388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peakers">
  <p:cSld name="TITLE_ONLY_1">
    <p:spTree>
      <p:nvGrpSpPr>
        <p:cNvPr id="52" name="Shape 52"/>
        <p:cNvGrpSpPr/>
        <p:nvPr/>
      </p:nvGrpSpPr>
      <p:grpSpPr>
        <a:xfrm>
          <a:off x="0" y="0"/>
          <a:ext cx="0" cy="0"/>
          <a:chOff x="0" y="0"/>
          <a:chExt cx="0" cy="0"/>
        </a:xfrm>
      </p:grpSpPr>
      <p:pic>
        <p:nvPicPr>
          <p:cNvPr id="53" name="Google Shape;53;p30"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4" name="Google Shape;54;p30"/>
          <p:cNvSpPr txBox="1"/>
          <p:nvPr>
            <p:ph idx="12" type="sldNum"/>
          </p:nvPr>
        </p:nvSpPr>
        <p:spPr>
          <a:xfrm>
            <a:off x="8462933"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55" name="Google Shape;55;p30"/>
          <p:cNvGrpSpPr/>
          <p:nvPr/>
        </p:nvGrpSpPr>
        <p:grpSpPr>
          <a:xfrm>
            <a:off x="1659020" y="1227167"/>
            <a:ext cx="2120768" cy="2120768"/>
            <a:chOff x="3059125" y="889175"/>
            <a:chExt cx="2743200" cy="2743200"/>
          </a:xfrm>
        </p:grpSpPr>
        <p:sp>
          <p:nvSpPr>
            <p:cNvPr id="56" name="Google Shape;56;p30"/>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57" name="Google Shape;57;p30"/>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58" name="Google Shape;58;p30"/>
          <p:cNvGrpSpPr/>
          <p:nvPr/>
        </p:nvGrpSpPr>
        <p:grpSpPr>
          <a:xfrm>
            <a:off x="5364232" y="1227167"/>
            <a:ext cx="2120768" cy="2120768"/>
            <a:chOff x="3059125" y="889175"/>
            <a:chExt cx="2743200" cy="2743200"/>
          </a:xfrm>
        </p:grpSpPr>
        <p:sp>
          <p:nvSpPr>
            <p:cNvPr id="59" name="Google Shape;59;p30"/>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60" name="Google Shape;60;p30"/>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61" name="Google Shape;61;p30"/>
          <p:cNvGrpSpPr/>
          <p:nvPr/>
        </p:nvGrpSpPr>
        <p:grpSpPr>
          <a:xfrm>
            <a:off x="-16650" y="-37134"/>
            <a:ext cx="9160500" cy="1036500"/>
            <a:chOff x="-16650" y="-37134"/>
            <a:chExt cx="9160500" cy="1036500"/>
          </a:xfrm>
        </p:grpSpPr>
        <p:sp>
          <p:nvSpPr>
            <p:cNvPr id="62" name="Google Shape;62;p30"/>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3" name="Google Shape;63;p30"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64" name="Google Shape;64;p30"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5" name="Shape 65"/>
        <p:cNvGrpSpPr/>
        <p:nvPr/>
      </p:nvGrpSpPr>
      <p:grpSpPr>
        <a:xfrm>
          <a:off x="0" y="0"/>
          <a:ext cx="0" cy="0"/>
          <a:chOff x="0" y="0"/>
          <a:chExt cx="0" cy="0"/>
        </a:xfrm>
      </p:grpSpPr>
      <p:pic>
        <p:nvPicPr>
          <p:cNvPr id="66" name="Google Shape;66;p31"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7" name="Google Shape;67;p31"/>
          <p:cNvSpPr txBox="1"/>
          <p:nvPr>
            <p:ph type="title"/>
          </p:nvPr>
        </p:nvSpPr>
        <p:spPr>
          <a:xfrm>
            <a:off x="311700" y="555600"/>
            <a:ext cx="42618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8" name="Google Shape;68;p31"/>
          <p:cNvSpPr txBox="1"/>
          <p:nvPr>
            <p:ph idx="1" type="body"/>
          </p:nvPr>
        </p:nvSpPr>
        <p:spPr>
          <a:xfrm>
            <a:off x="311700" y="1389600"/>
            <a:ext cx="42618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9" name="Google Shape;69;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0" name="Shape 70"/>
        <p:cNvGrpSpPr/>
        <p:nvPr/>
      </p:nvGrpSpPr>
      <p:grpSpPr>
        <a:xfrm>
          <a:off x="0" y="0"/>
          <a:ext cx="0" cy="0"/>
          <a:chOff x="0" y="0"/>
          <a:chExt cx="0" cy="0"/>
        </a:xfrm>
      </p:grpSpPr>
      <p:pic>
        <p:nvPicPr>
          <p:cNvPr id="71" name="Google Shape;71;p32"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72" name="Google Shape;72;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
              <a:t>1</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7.png"/><Relationship Id="rId6" Type="http://schemas.openxmlformats.org/officeDocument/2006/relationships/hyperlink" Target="https://www.gsa.gov/system/files/General_Supplies__Services/20-01148_PPMFactSheet_final508.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gsa.gov/nuo" TargetMode="External"/><Relationship Id="rId4" Type="http://schemas.openxmlformats.org/officeDocument/2006/relationships/hyperlink" Target="http://ppms.gov" TargetMode="External"/><Relationship Id="rId5" Type="http://schemas.openxmlformats.org/officeDocument/2006/relationships/hyperlink" Target="https://ppms.gov/user-guides" TargetMode="External"/><Relationship Id="rId6" Type="http://schemas.openxmlformats.org/officeDocument/2006/relationships/hyperlink" Target="http://gsa.gov/apo" TargetMode="External"/><Relationship Id="rId7" Type="http://schemas.openxmlformats.org/officeDocument/2006/relationships/hyperlink" Target="https://www.ppms.gov/user-guides/Acquiring%20Excess%20Personal%20Property.pptx"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hyperlink" Target="mailto:christina.shaw@gsa.gov"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3.jpg"/><Relationship Id="rId4" Type="http://schemas.openxmlformats.org/officeDocument/2006/relationships/hyperlink" Target="mailto:tara.hightower@gsa.gov"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
          <p:cNvSpPr txBox="1"/>
          <p:nvPr>
            <p:ph type="ctrTitle"/>
          </p:nvPr>
        </p:nvSpPr>
        <p:spPr>
          <a:xfrm>
            <a:off x="2551602" y="1529025"/>
            <a:ext cx="6280800" cy="2052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990"/>
              <a:buNone/>
            </a:pPr>
            <a:r>
              <a:rPr lang="en" sz="3980"/>
              <a:t>From Cluttered to Curated: Utilizing Personal Property for Inventory Management</a:t>
            </a:r>
            <a:endParaRPr sz="3980"/>
          </a:p>
        </p:txBody>
      </p:sp>
      <p:sp>
        <p:nvSpPr>
          <p:cNvPr id="78" name="Google Shape;78;p1"/>
          <p:cNvSpPr txBox="1"/>
          <p:nvPr>
            <p:ph idx="1" type="subTitle"/>
          </p:nvPr>
        </p:nvSpPr>
        <p:spPr>
          <a:xfrm>
            <a:off x="3251325" y="3669075"/>
            <a:ext cx="5623500" cy="9963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3294"/>
              <a:buNone/>
            </a:pPr>
            <a:r>
              <a:rPr lang="en" sz="2300"/>
              <a:t>Acquisition Training for the Real World</a:t>
            </a:r>
            <a:endParaRPr sz="2300"/>
          </a:p>
          <a:p>
            <a:pPr indent="0" lvl="0" marL="0" rtl="0" algn="r">
              <a:lnSpc>
                <a:spcPct val="100000"/>
              </a:lnSpc>
              <a:spcBef>
                <a:spcPts val="0"/>
              </a:spcBef>
              <a:spcAft>
                <a:spcPts val="0"/>
              </a:spcAft>
              <a:buSzPts val="3294"/>
              <a:buNone/>
            </a:pPr>
            <a:r>
              <a:rPr lang="en" sz="2300"/>
              <a:t>October 29, 2026</a:t>
            </a:r>
            <a:endParaRPr sz="2300"/>
          </a:p>
          <a:p>
            <a:pPr indent="0" lvl="0" marL="0" rtl="0" algn="r">
              <a:lnSpc>
                <a:spcPct val="100000"/>
              </a:lnSpc>
              <a:spcBef>
                <a:spcPts val="0"/>
              </a:spcBef>
              <a:spcAft>
                <a:spcPts val="0"/>
              </a:spcAft>
              <a:buSzPts val="3294"/>
              <a:buNone/>
            </a:pPr>
            <a:r>
              <a:rPr lang="en" sz="2300"/>
              <a:t> </a:t>
            </a:r>
            <a:endParaRPr sz="2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Personal Property: </a:t>
            </a:r>
            <a:endParaRPr/>
          </a:p>
          <a:p>
            <a:pPr indent="0" lvl="0" marL="0" rtl="0" algn="ctr">
              <a:lnSpc>
                <a:spcPct val="100000"/>
              </a:lnSpc>
              <a:spcBef>
                <a:spcPts val="0"/>
              </a:spcBef>
              <a:spcAft>
                <a:spcPts val="0"/>
              </a:spcAft>
              <a:buSzPct val="111111"/>
              <a:buNone/>
            </a:pPr>
            <a:r>
              <a:rPr lang="en"/>
              <a:t>Excess as the first source of supply</a:t>
            </a:r>
            <a:endParaRPr/>
          </a:p>
        </p:txBody>
      </p:sp>
      <p:sp>
        <p:nvSpPr>
          <p:cNvPr id="84" name="Google Shape;84;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3"/>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Table of Contents</a:t>
            </a:r>
            <a:endParaRPr/>
          </a:p>
        </p:txBody>
      </p:sp>
      <p:sp>
        <p:nvSpPr>
          <p:cNvPr id="90" name="Google Shape;90;p3"/>
          <p:cNvSpPr txBox="1"/>
          <p:nvPr/>
        </p:nvSpPr>
        <p:spPr>
          <a:xfrm>
            <a:off x="665075" y="1305975"/>
            <a:ext cx="595200" cy="57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ublic Sans"/>
                <a:ea typeface="Public Sans"/>
                <a:cs typeface="Public Sans"/>
                <a:sym typeface="Public Sans"/>
              </a:rPr>
              <a:t>01</a:t>
            </a:r>
            <a:endParaRPr b="1" i="0" sz="1800" u="none" cap="none" strike="noStrike">
              <a:solidFill>
                <a:srgbClr val="FFFFFF"/>
              </a:solidFill>
              <a:latin typeface="Public Sans"/>
              <a:ea typeface="Public Sans"/>
              <a:cs typeface="Public Sans"/>
              <a:sym typeface="Public Sans"/>
            </a:endParaRPr>
          </a:p>
        </p:txBody>
      </p:sp>
      <p:sp>
        <p:nvSpPr>
          <p:cNvPr id="91" name="Google Shape;91;p3"/>
          <p:cNvSpPr txBox="1"/>
          <p:nvPr/>
        </p:nvSpPr>
        <p:spPr>
          <a:xfrm>
            <a:off x="1456675" y="1351475"/>
            <a:ext cx="19659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accent3"/>
                </a:solidFill>
                <a:latin typeface="Arial"/>
                <a:ea typeface="Arial"/>
                <a:cs typeface="Arial"/>
                <a:sym typeface="Arial"/>
              </a:rPr>
              <a:t>Excess First!</a:t>
            </a:r>
            <a:endParaRPr b="1" i="0" sz="1800" u="none" cap="none" strike="noStrike">
              <a:solidFill>
                <a:schemeClr val="accent3"/>
              </a:solidFill>
              <a:latin typeface="Arial"/>
              <a:ea typeface="Arial"/>
              <a:cs typeface="Arial"/>
              <a:sym typeface="Arial"/>
            </a:endParaRPr>
          </a:p>
        </p:txBody>
      </p:sp>
      <p:sp>
        <p:nvSpPr>
          <p:cNvPr id="92" name="Google Shape;92;p3"/>
          <p:cNvSpPr txBox="1"/>
          <p:nvPr/>
        </p:nvSpPr>
        <p:spPr>
          <a:xfrm>
            <a:off x="665075" y="2123225"/>
            <a:ext cx="595200" cy="5760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ublic Sans"/>
                <a:ea typeface="Public Sans"/>
                <a:cs typeface="Public Sans"/>
                <a:sym typeface="Public Sans"/>
              </a:rPr>
              <a:t>02</a:t>
            </a:r>
            <a:endParaRPr b="1" i="0" sz="1800" u="none" cap="none" strike="noStrike">
              <a:solidFill>
                <a:srgbClr val="FFFFFF"/>
              </a:solidFill>
              <a:latin typeface="Public Sans"/>
              <a:ea typeface="Public Sans"/>
              <a:cs typeface="Public Sans"/>
              <a:sym typeface="Public Sans"/>
            </a:endParaRPr>
          </a:p>
        </p:txBody>
      </p:sp>
      <p:sp>
        <p:nvSpPr>
          <p:cNvPr id="93" name="Google Shape;93;p3"/>
          <p:cNvSpPr txBox="1"/>
          <p:nvPr/>
        </p:nvSpPr>
        <p:spPr>
          <a:xfrm>
            <a:off x="1456675" y="2182625"/>
            <a:ext cx="19659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accent3"/>
                </a:solidFill>
                <a:latin typeface="Arial"/>
                <a:ea typeface="Arial"/>
                <a:cs typeface="Arial"/>
                <a:sym typeface="Arial"/>
              </a:rPr>
              <a:t>Benefits</a:t>
            </a:r>
            <a:endParaRPr b="1" i="0" sz="1800" u="none" cap="none" strike="noStrike">
              <a:solidFill>
                <a:schemeClr val="accent3"/>
              </a:solidFill>
              <a:latin typeface="Arial"/>
              <a:ea typeface="Arial"/>
              <a:cs typeface="Arial"/>
              <a:sym typeface="Arial"/>
            </a:endParaRPr>
          </a:p>
        </p:txBody>
      </p:sp>
      <p:sp>
        <p:nvSpPr>
          <p:cNvPr id="94" name="Google Shape;94;p3"/>
          <p:cNvSpPr txBox="1"/>
          <p:nvPr/>
        </p:nvSpPr>
        <p:spPr>
          <a:xfrm>
            <a:off x="665075" y="2940475"/>
            <a:ext cx="595200" cy="5760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ublic Sans"/>
                <a:ea typeface="Public Sans"/>
                <a:cs typeface="Public Sans"/>
                <a:sym typeface="Public Sans"/>
              </a:rPr>
              <a:t>03</a:t>
            </a:r>
            <a:endParaRPr b="1" i="0" sz="1800" u="none" cap="none" strike="noStrike">
              <a:solidFill>
                <a:srgbClr val="FFFFFF"/>
              </a:solidFill>
              <a:latin typeface="Public Sans"/>
              <a:ea typeface="Public Sans"/>
              <a:cs typeface="Public Sans"/>
              <a:sym typeface="Public Sans"/>
            </a:endParaRPr>
          </a:p>
        </p:txBody>
      </p:sp>
      <p:sp>
        <p:nvSpPr>
          <p:cNvPr id="95" name="Google Shape;95;p3"/>
          <p:cNvSpPr txBox="1"/>
          <p:nvPr/>
        </p:nvSpPr>
        <p:spPr>
          <a:xfrm>
            <a:off x="1456675" y="3013775"/>
            <a:ext cx="24207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accent3"/>
                </a:solidFill>
                <a:latin typeface="Arial"/>
                <a:ea typeface="Arial"/>
                <a:cs typeface="Arial"/>
                <a:sym typeface="Arial"/>
              </a:rPr>
              <a:t>Examples</a:t>
            </a:r>
            <a:endParaRPr b="1" i="0" sz="1800" u="none" cap="none" strike="noStrike">
              <a:solidFill>
                <a:schemeClr val="accent3"/>
              </a:solidFill>
              <a:latin typeface="Arial"/>
              <a:ea typeface="Arial"/>
              <a:cs typeface="Arial"/>
              <a:sym typeface="Arial"/>
            </a:endParaRPr>
          </a:p>
        </p:txBody>
      </p:sp>
      <p:sp>
        <p:nvSpPr>
          <p:cNvPr id="96" name="Google Shape;9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4"/>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It’s the law!</a:t>
            </a:r>
            <a:endParaRPr/>
          </a:p>
        </p:txBody>
      </p:sp>
      <p:pic>
        <p:nvPicPr>
          <p:cNvPr descr="This image displays the text &quot;We Want You&quot; alongside a person who is pointing directly at you." id="102" name="Google Shape;102;p4"/>
          <p:cNvPicPr preferRelativeResize="0"/>
          <p:nvPr/>
        </p:nvPicPr>
        <p:blipFill rotWithShape="1">
          <a:blip r:embed="rId3">
            <a:alphaModFix/>
          </a:blip>
          <a:srcRect b="0" l="0" r="0" t="0"/>
          <a:stretch/>
        </p:blipFill>
        <p:spPr>
          <a:xfrm>
            <a:off x="2566375" y="1276900"/>
            <a:ext cx="4011249" cy="2957024"/>
          </a:xfrm>
          <a:prstGeom prst="rect">
            <a:avLst/>
          </a:prstGeom>
          <a:noFill/>
          <a:ln>
            <a:noFill/>
          </a:ln>
        </p:spPr>
      </p:pic>
      <p:sp>
        <p:nvSpPr>
          <p:cNvPr id="103" name="Google Shape;103;p4"/>
          <p:cNvSpPr txBox="1"/>
          <p:nvPr/>
        </p:nvSpPr>
        <p:spPr>
          <a:xfrm>
            <a:off x="1981500" y="4233925"/>
            <a:ext cx="5181000" cy="672600"/>
          </a:xfrm>
          <a:prstGeom prst="rect">
            <a:avLst/>
          </a:prstGeom>
          <a:noFill/>
          <a:ln>
            <a:noFill/>
          </a:ln>
        </p:spPr>
        <p:txBody>
          <a:bodyPr anchorCtr="0" anchor="t" bIns="91425" lIns="91425" spcFirstLastPara="1" rIns="91425" wrap="square" tIns="91425">
            <a:normAutofit fontScale="85000" lnSpcReduction="20000"/>
          </a:bodyPr>
          <a:lstStyle/>
          <a:p>
            <a:pPr indent="0" lvl="0" marL="0" marR="0" rtl="0" algn="ctr">
              <a:lnSpc>
                <a:spcPct val="115000"/>
              </a:lnSpc>
              <a:spcBef>
                <a:spcPts val="0"/>
              </a:spcBef>
              <a:spcAft>
                <a:spcPts val="1200"/>
              </a:spcAft>
              <a:buClr>
                <a:srgbClr val="000000"/>
              </a:buClr>
              <a:buSzPct val="100000"/>
              <a:buFont typeface="Arial"/>
              <a:buNone/>
            </a:pPr>
            <a:r>
              <a:rPr b="0" i="0" lang="en" sz="2700" u="none" cap="none" strike="noStrike">
                <a:solidFill>
                  <a:srgbClr val="595959"/>
                </a:solidFill>
                <a:latin typeface="Arial"/>
                <a:ea typeface="Arial"/>
                <a:cs typeface="Arial"/>
                <a:sym typeface="Arial"/>
              </a:rPr>
              <a:t>…to consider excess first.</a:t>
            </a:r>
            <a:endParaRPr b="0" i="0" sz="2700" u="none" cap="none" strike="noStrike">
              <a:solidFill>
                <a:srgbClr val="595959"/>
              </a:solidFill>
              <a:latin typeface="Arial"/>
              <a:ea typeface="Arial"/>
              <a:cs typeface="Arial"/>
              <a:sym typeface="Arial"/>
            </a:endParaRPr>
          </a:p>
        </p:txBody>
      </p:sp>
      <p:sp>
        <p:nvSpPr>
          <p:cNvPr id="104" name="Google Shape;104;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5"/>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Benefits</a:t>
            </a:r>
            <a:endParaRPr/>
          </a:p>
        </p:txBody>
      </p:sp>
      <p:pic>
        <p:nvPicPr>
          <p:cNvPr descr="This generated image features a green arrow pointing up and a cash symbol." id="110" name="Google Shape;110;p5"/>
          <p:cNvPicPr preferRelativeResize="0"/>
          <p:nvPr/>
        </p:nvPicPr>
        <p:blipFill rotWithShape="1">
          <a:blip r:embed="rId3">
            <a:alphaModFix/>
          </a:blip>
          <a:srcRect b="6899" l="0" r="52616" t="0"/>
          <a:stretch/>
        </p:blipFill>
        <p:spPr>
          <a:xfrm>
            <a:off x="442813" y="1251785"/>
            <a:ext cx="548700" cy="552155"/>
          </a:xfrm>
          <a:prstGeom prst="rect">
            <a:avLst/>
          </a:prstGeom>
          <a:noFill/>
          <a:ln>
            <a:noFill/>
          </a:ln>
        </p:spPr>
      </p:pic>
      <p:pic>
        <p:nvPicPr>
          <p:cNvPr descr="This generated image features a red arrow pointing down and a cash symbol." id="111" name="Google Shape;111;p5"/>
          <p:cNvPicPr preferRelativeResize="0"/>
          <p:nvPr/>
        </p:nvPicPr>
        <p:blipFill rotWithShape="1">
          <a:blip r:embed="rId3">
            <a:alphaModFix/>
          </a:blip>
          <a:srcRect b="6899" l="52616" r="0" t="0"/>
          <a:stretch/>
        </p:blipFill>
        <p:spPr>
          <a:xfrm>
            <a:off x="442825" y="2105088"/>
            <a:ext cx="548675" cy="552174"/>
          </a:xfrm>
          <a:prstGeom prst="rect">
            <a:avLst/>
          </a:prstGeom>
          <a:noFill/>
          <a:ln>
            <a:noFill/>
          </a:ln>
        </p:spPr>
      </p:pic>
      <p:pic>
        <p:nvPicPr>
          <p:cNvPr descr="This generated image features a black arrow pointing to the right and a cash symbol.&#10;" id="112" name="Google Shape;112;p5"/>
          <p:cNvPicPr preferRelativeResize="0"/>
          <p:nvPr/>
        </p:nvPicPr>
        <p:blipFill rotWithShape="1">
          <a:blip r:embed="rId4">
            <a:alphaModFix/>
          </a:blip>
          <a:srcRect b="0" l="0" r="0" t="0"/>
          <a:stretch/>
        </p:blipFill>
        <p:spPr>
          <a:xfrm>
            <a:off x="472250" y="2950545"/>
            <a:ext cx="548675" cy="546281"/>
          </a:xfrm>
          <a:prstGeom prst="rect">
            <a:avLst/>
          </a:prstGeom>
          <a:noFill/>
          <a:ln>
            <a:noFill/>
          </a:ln>
        </p:spPr>
      </p:pic>
      <p:pic>
        <p:nvPicPr>
          <p:cNvPr descr="This generated image shows a recycle bin that is crossed out in red." id="113" name="Google Shape;113;p5"/>
          <p:cNvPicPr preferRelativeResize="0"/>
          <p:nvPr/>
        </p:nvPicPr>
        <p:blipFill rotWithShape="1">
          <a:blip r:embed="rId5">
            <a:alphaModFix/>
          </a:blip>
          <a:srcRect b="0" l="0" r="0" t="0"/>
          <a:stretch/>
        </p:blipFill>
        <p:spPr>
          <a:xfrm>
            <a:off x="472238" y="3790090"/>
            <a:ext cx="548700" cy="548700"/>
          </a:xfrm>
          <a:prstGeom prst="rect">
            <a:avLst/>
          </a:prstGeom>
          <a:noFill/>
          <a:ln>
            <a:noFill/>
          </a:ln>
        </p:spPr>
      </p:pic>
      <p:sp>
        <p:nvSpPr>
          <p:cNvPr id="114" name="Google Shape;114;p5"/>
          <p:cNvSpPr txBox="1"/>
          <p:nvPr/>
        </p:nvSpPr>
        <p:spPr>
          <a:xfrm>
            <a:off x="1050350" y="1251790"/>
            <a:ext cx="7125000" cy="3087000"/>
          </a:xfrm>
          <a:prstGeom prst="rect">
            <a:avLst/>
          </a:prstGeom>
          <a:noFill/>
          <a:ln>
            <a:noFill/>
          </a:ln>
        </p:spPr>
        <p:txBody>
          <a:bodyPr anchorCtr="0" anchor="t" bIns="91425" lIns="91425" spcFirstLastPara="1" rIns="91425" wrap="square" tIns="91425">
            <a:normAutofit fontScale="92500" lnSpcReduction="10000"/>
          </a:bodyPr>
          <a:lstStyle/>
          <a:p>
            <a:pPr indent="0" lvl="0" marL="0" marR="0" rtl="0" algn="l">
              <a:lnSpc>
                <a:spcPct val="200000"/>
              </a:lnSpc>
              <a:spcBef>
                <a:spcPts val="0"/>
              </a:spcBef>
              <a:spcAft>
                <a:spcPts val="0"/>
              </a:spcAft>
              <a:buClr>
                <a:srgbClr val="000000"/>
              </a:buClr>
              <a:buSzPct val="100000"/>
              <a:buFont typeface="Arial"/>
              <a:buNone/>
            </a:pPr>
            <a:r>
              <a:rPr b="1" i="0" lang="en" sz="2100" u="none" cap="none" strike="noStrike">
                <a:solidFill>
                  <a:srgbClr val="595959"/>
                </a:solidFill>
                <a:latin typeface="Arial"/>
                <a:ea typeface="Arial"/>
                <a:cs typeface="Arial"/>
                <a:sym typeface="Arial"/>
              </a:rPr>
              <a:t>Maximizes </a:t>
            </a:r>
            <a:r>
              <a:rPr b="0" i="0" lang="en" sz="2100" u="none" cap="none" strike="noStrike">
                <a:solidFill>
                  <a:srgbClr val="595959"/>
                </a:solidFill>
                <a:latin typeface="Arial"/>
                <a:ea typeface="Arial"/>
                <a:cs typeface="Arial"/>
                <a:sym typeface="Arial"/>
              </a:rPr>
              <a:t>the return on Government dollars spent.</a:t>
            </a:r>
            <a:endParaRPr b="0" i="0" sz="2100" u="none" cap="none" strike="noStrike">
              <a:solidFill>
                <a:srgbClr val="595959"/>
              </a:solidFill>
              <a:latin typeface="Arial"/>
              <a:ea typeface="Arial"/>
              <a:cs typeface="Arial"/>
              <a:sym typeface="Arial"/>
            </a:endParaRPr>
          </a:p>
          <a:p>
            <a:pPr indent="0" lvl="0" marL="0" marR="0" rtl="0" algn="l">
              <a:lnSpc>
                <a:spcPct val="200000"/>
              </a:lnSpc>
              <a:spcBef>
                <a:spcPts val="1200"/>
              </a:spcBef>
              <a:spcAft>
                <a:spcPts val="0"/>
              </a:spcAft>
              <a:buClr>
                <a:srgbClr val="000000"/>
              </a:buClr>
              <a:buSzPct val="100000"/>
              <a:buFont typeface="Arial"/>
              <a:buNone/>
            </a:pPr>
            <a:r>
              <a:rPr b="1" i="0" lang="en" sz="2100" u="none" cap="none" strike="noStrike">
                <a:solidFill>
                  <a:srgbClr val="595959"/>
                </a:solidFill>
                <a:latin typeface="Arial"/>
                <a:ea typeface="Arial"/>
                <a:cs typeface="Arial"/>
                <a:sym typeface="Arial"/>
              </a:rPr>
              <a:t>Minimizes </a:t>
            </a:r>
            <a:r>
              <a:rPr b="0" i="0" lang="en" sz="2100" u="none" cap="none" strike="noStrike">
                <a:solidFill>
                  <a:srgbClr val="595959"/>
                </a:solidFill>
                <a:latin typeface="Arial"/>
                <a:ea typeface="Arial"/>
                <a:cs typeface="Arial"/>
                <a:sym typeface="Arial"/>
              </a:rPr>
              <a:t>expenditures for new procurement.</a:t>
            </a:r>
            <a:endParaRPr b="0" i="0" sz="2100" u="none" cap="none" strike="noStrike">
              <a:solidFill>
                <a:srgbClr val="595959"/>
              </a:solidFill>
              <a:latin typeface="Arial"/>
              <a:ea typeface="Arial"/>
              <a:cs typeface="Arial"/>
              <a:sym typeface="Arial"/>
            </a:endParaRPr>
          </a:p>
          <a:p>
            <a:pPr indent="0" lvl="0" marL="0" marR="0" rtl="0" algn="l">
              <a:lnSpc>
                <a:spcPct val="200000"/>
              </a:lnSpc>
              <a:spcBef>
                <a:spcPts val="1200"/>
              </a:spcBef>
              <a:spcAft>
                <a:spcPts val="0"/>
              </a:spcAft>
              <a:buClr>
                <a:srgbClr val="000000"/>
              </a:buClr>
              <a:buSzPct val="100000"/>
              <a:buFont typeface="Arial"/>
              <a:buNone/>
            </a:pPr>
            <a:r>
              <a:rPr b="1" i="0" lang="en" sz="2100" u="none" cap="none" strike="noStrike">
                <a:solidFill>
                  <a:srgbClr val="595959"/>
                </a:solidFill>
                <a:latin typeface="Arial"/>
                <a:ea typeface="Arial"/>
                <a:cs typeface="Arial"/>
                <a:sym typeface="Arial"/>
              </a:rPr>
              <a:t>Stretches</a:t>
            </a:r>
            <a:r>
              <a:rPr b="0" i="0" lang="en" sz="2100" u="none" cap="none" strike="noStrike">
                <a:solidFill>
                  <a:srgbClr val="595959"/>
                </a:solidFill>
                <a:latin typeface="Arial"/>
                <a:ea typeface="Arial"/>
                <a:cs typeface="Arial"/>
                <a:sym typeface="Arial"/>
              </a:rPr>
              <a:t> your </a:t>
            </a:r>
            <a:r>
              <a:rPr b="0" i="0" lang="en" sz="2100" u="sng" cap="none" strike="noStrike">
                <a:solidFill>
                  <a:srgbClr val="0097A7"/>
                </a:solidFill>
                <a:latin typeface="Arial"/>
                <a:ea typeface="Arial"/>
                <a:cs typeface="Arial"/>
                <a:sym typeface="Arial"/>
                <a:hlinkClick r:id="rId6">
                  <a:extLst>
                    <a:ext uri="{A12FA001-AC4F-418D-AE19-62706E023703}">
                      <ahyp:hlinkClr val="tx"/>
                    </a:ext>
                  </a:extLst>
                </a:hlinkClick>
              </a:rPr>
              <a:t>budget</a:t>
            </a:r>
            <a:r>
              <a:rPr b="0" i="0" lang="en" sz="2100" u="none" cap="none" strike="noStrike">
                <a:solidFill>
                  <a:srgbClr val="595959"/>
                </a:solidFill>
                <a:latin typeface="Arial"/>
                <a:ea typeface="Arial"/>
                <a:cs typeface="Arial"/>
                <a:sym typeface="Arial"/>
              </a:rPr>
              <a:t>!</a:t>
            </a:r>
            <a:endParaRPr b="0" i="0" sz="2100" u="none" cap="none" strike="noStrike">
              <a:solidFill>
                <a:srgbClr val="595959"/>
              </a:solidFill>
              <a:latin typeface="Arial"/>
              <a:ea typeface="Arial"/>
              <a:cs typeface="Arial"/>
              <a:sym typeface="Arial"/>
            </a:endParaRPr>
          </a:p>
          <a:p>
            <a:pPr indent="0" lvl="0" marL="0" marR="0" rtl="0" algn="l">
              <a:lnSpc>
                <a:spcPct val="200000"/>
              </a:lnSpc>
              <a:spcBef>
                <a:spcPts val="1200"/>
              </a:spcBef>
              <a:spcAft>
                <a:spcPts val="1200"/>
              </a:spcAft>
              <a:buClr>
                <a:srgbClr val="000000"/>
              </a:buClr>
              <a:buSzPct val="100000"/>
              <a:buFont typeface="Arial"/>
              <a:buNone/>
            </a:pPr>
            <a:r>
              <a:rPr b="1" i="0" lang="en" sz="2100" u="none" cap="none" strike="noStrike">
                <a:solidFill>
                  <a:srgbClr val="595959"/>
                </a:solidFill>
                <a:latin typeface="Arial"/>
                <a:ea typeface="Arial"/>
                <a:cs typeface="Arial"/>
                <a:sym typeface="Arial"/>
              </a:rPr>
              <a:t>Reduces </a:t>
            </a:r>
            <a:r>
              <a:rPr b="0" i="0" lang="en" sz="2100" u="none" cap="none" strike="noStrike">
                <a:solidFill>
                  <a:srgbClr val="595959"/>
                </a:solidFill>
                <a:latin typeface="Arial"/>
                <a:ea typeface="Arial"/>
                <a:cs typeface="Arial"/>
                <a:sym typeface="Arial"/>
              </a:rPr>
              <a:t>environmental impact.</a:t>
            </a:r>
            <a:endParaRPr b="0" i="0" sz="2100" u="none" cap="none" strike="noStrike">
              <a:solidFill>
                <a:srgbClr val="595959"/>
              </a:solidFill>
              <a:latin typeface="Arial"/>
              <a:ea typeface="Arial"/>
              <a:cs typeface="Arial"/>
              <a:sym typeface="Arial"/>
            </a:endParaRPr>
          </a:p>
        </p:txBody>
      </p:sp>
      <p:sp>
        <p:nvSpPr>
          <p:cNvPr id="115" name="Google Shape;1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6"/>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Plus…</a:t>
            </a:r>
            <a:endParaRPr/>
          </a:p>
        </p:txBody>
      </p:sp>
      <p:sp>
        <p:nvSpPr>
          <p:cNvPr id="121" name="Google Shape;121;p6"/>
          <p:cNvSpPr/>
          <p:nvPr/>
        </p:nvSpPr>
        <p:spPr>
          <a:xfrm>
            <a:off x="3079450" y="795750"/>
            <a:ext cx="5361600" cy="1362000"/>
          </a:xfrm>
          <a:prstGeom prst="wedgeEllipseCallout">
            <a:avLst>
              <a:gd fmla="val -47028" name="adj1"/>
              <a:gd fmla="val 55023" name="adj2"/>
            </a:avLst>
          </a:prstGeom>
          <a:solidFill>
            <a:srgbClr val="EAD1DC"/>
          </a:solidFill>
          <a:ln cap="flat" cmpd="sng" w="10400">
            <a:solidFill>
              <a:srgbClr val="EEFF41"/>
            </a:solidFill>
            <a:prstDash val="solid"/>
            <a:round/>
            <a:headEnd len="sm" w="sm" type="none"/>
            <a:tailEnd len="sm" w="sm" type="none"/>
          </a:ln>
        </p:spPr>
        <p:txBody>
          <a:bodyPr anchorCtr="0" anchor="ctr" bIns="99850" lIns="99850" spcFirstLastPara="1" rIns="99850" wrap="square" tIns="99850">
            <a:noAutofit/>
          </a:bodyPr>
          <a:lstStyle/>
          <a:p>
            <a:pPr indent="0" lvl="0" marL="0" marR="0" rtl="0" algn="ctr">
              <a:lnSpc>
                <a:spcPct val="100000"/>
              </a:lnSpc>
              <a:spcBef>
                <a:spcPts val="0"/>
              </a:spcBef>
              <a:spcAft>
                <a:spcPts val="0"/>
              </a:spcAft>
              <a:buClr>
                <a:srgbClr val="000000"/>
              </a:buClr>
              <a:buSzPts val="2621"/>
              <a:buFont typeface="Arial"/>
              <a:buNone/>
            </a:pPr>
            <a:r>
              <a:rPr b="0" i="0" lang="en" sz="2621" u="none" cap="none" strike="noStrike">
                <a:solidFill>
                  <a:srgbClr val="000000"/>
                </a:solidFill>
                <a:latin typeface="Public Sans"/>
                <a:ea typeface="Public Sans"/>
                <a:cs typeface="Public Sans"/>
                <a:sym typeface="Public Sans"/>
              </a:rPr>
              <a:t>Excess is </a:t>
            </a:r>
            <a:endParaRPr b="0" i="0" sz="2621" u="none" cap="none" strike="noStrike">
              <a:solidFill>
                <a:srgbClr val="000000"/>
              </a:solidFill>
              <a:latin typeface="Public Sans"/>
              <a:ea typeface="Public Sans"/>
              <a:cs typeface="Public Sans"/>
              <a:sym typeface="Public Sans"/>
            </a:endParaRPr>
          </a:p>
          <a:p>
            <a:pPr indent="0" lvl="0" marL="0" marR="0" rtl="0" algn="ctr">
              <a:lnSpc>
                <a:spcPct val="100000"/>
              </a:lnSpc>
              <a:spcBef>
                <a:spcPts val="0"/>
              </a:spcBef>
              <a:spcAft>
                <a:spcPts val="0"/>
              </a:spcAft>
              <a:buClr>
                <a:srgbClr val="000000"/>
              </a:buClr>
              <a:buSzPts val="2621"/>
              <a:buFont typeface="Arial"/>
              <a:buNone/>
            </a:pPr>
            <a:r>
              <a:rPr b="0" i="0" lang="en" sz="2621" u="none" cap="none" strike="noStrike">
                <a:solidFill>
                  <a:srgbClr val="000000"/>
                </a:solidFill>
                <a:latin typeface="Public Sans"/>
                <a:ea typeface="Public Sans"/>
                <a:cs typeface="Public Sans"/>
                <a:sym typeface="Public Sans"/>
              </a:rPr>
              <a:t>CHEAP CHEAP CHEAP!</a:t>
            </a:r>
            <a:endParaRPr b="0" i="0" sz="2621" u="none" cap="none" strike="noStrike">
              <a:solidFill>
                <a:srgbClr val="000000"/>
              </a:solidFill>
              <a:latin typeface="Public Sans"/>
              <a:ea typeface="Public Sans"/>
              <a:cs typeface="Public Sans"/>
              <a:sym typeface="Public Sans"/>
            </a:endParaRPr>
          </a:p>
        </p:txBody>
      </p:sp>
      <p:pic>
        <p:nvPicPr>
          <p:cNvPr descr="This image depicts a yellow chicken." id="122" name="Google Shape;122;p6"/>
          <p:cNvPicPr preferRelativeResize="0"/>
          <p:nvPr/>
        </p:nvPicPr>
        <p:blipFill rotWithShape="1">
          <a:blip r:embed="rId3">
            <a:alphaModFix/>
          </a:blip>
          <a:srcRect b="0" l="0" r="0" t="0"/>
          <a:stretch/>
        </p:blipFill>
        <p:spPr>
          <a:xfrm>
            <a:off x="113175" y="1515914"/>
            <a:ext cx="4255182" cy="3540911"/>
          </a:xfrm>
          <a:prstGeom prst="rect">
            <a:avLst/>
          </a:prstGeom>
          <a:noFill/>
          <a:ln>
            <a:noFill/>
          </a:ln>
        </p:spPr>
      </p:pic>
      <p:sp>
        <p:nvSpPr>
          <p:cNvPr id="123" name="Google Shape;123;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7"/>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Why?</a:t>
            </a:r>
            <a:endParaRPr/>
          </a:p>
        </p:txBody>
      </p:sp>
      <p:sp>
        <p:nvSpPr>
          <p:cNvPr id="129" name="Google Shape;129;p7"/>
          <p:cNvSpPr txBox="1"/>
          <p:nvPr/>
        </p:nvSpPr>
        <p:spPr>
          <a:xfrm>
            <a:off x="311700" y="1472575"/>
            <a:ext cx="4580100" cy="3087000"/>
          </a:xfrm>
          <a:prstGeom prst="rect">
            <a:avLst/>
          </a:prstGeom>
          <a:noFill/>
          <a:ln>
            <a:noFill/>
          </a:ln>
        </p:spPr>
        <p:txBody>
          <a:bodyPr anchorCtr="0" anchor="t" bIns="91425" lIns="91425" spcFirstLastPara="1" rIns="91425" wrap="square" tIns="91425">
            <a:normAutofit fontScale="92500"/>
          </a:bodyPr>
          <a:lstStyle/>
          <a:p>
            <a:pPr indent="0" lvl="0" marL="0" marR="0" rtl="0" algn="l">
              <a:lnSpc>
                <a:spcPct val="115000"/>
              </a:lnSpc>
              <a:spcBef>
                <a:spcPts val="0"/>
              </a:spcBef>
              <a:spcAft>
                <a:spcPts val="0"/>
              </a:spcAft>
              <a:buClr>
                <a:srgbClr val="000000"/>
              </a:buClr>
              <a:buSzPct val="100000"/>
              <a:buFont typeface="Arial"/>
              <a:buNone/>
            </a:pPr>
            <a:r>
              <a:rPr b="0" i="0" lang="en" sz="2100" u="none" cap="none" strike="noStrike">
                <a:solidFill>
                  <a:srgbClr val="595959"/>
                </a:solidFill>
                <a:latin typeface="Arial"/>
                <a:ea typeface="Arial"/>
                <a:cs typeface="Arial"/>
                <a:sym typeface="Arial"/>
              </a:rPr>
              <a:t>Excess is </a:t>
            </a:r>
            <a:r>
              <a:rPr b="1" i="0" lang="en" sz="2100" u="none" cap="none" strike="noStrike">
                <a:solidFill>
                  <a:srgbClr val="595959"/>
                </a:solidFill>
                <a:latin typeface="Arial"/>
                <a:ea typeface="Arial"/>
                <a:cs typeface="Arial"/>
                <a:sym typeface="Arial"/>
              </a:rPr>
              <a:t>no cost</a:t>
            </a:r>
            <a:r>
              <a:rPr b="0" i="0" lang="en" sz="2100" u="none" cap="none" strike="noStrike">
                <a:solidFill>
                  <a:srgbClr val="595959"/>
                </a:solidFill>
                <a:latin typeface="Arial"/>
                <a:ea typeface="Arial"/>
                <a:cs typeface="Arial"/>
                <a:sym typeface="Arial"/>
              </a:rPr>
              <a:t> to request - so you can </a:t>
            </a:r>
            <a:r>
              <a:rPr b="1" i="0" lang="en" sz="2100" u="none" cap="none" strike="noStrike">
                <a:solidFill>
                  <a:srgbClr val="595959"/>
                </a:solidFill>
                <a:latin typeface="Arial"/>
                <a:ea typeface="Arial"/>
                <a:cs typeface="Arial"/>
                <a:sym typeface="Arial"/>
              </a:rPr>
              <a:t>save money for your mission</a:t>
            </a:r>
            <a:r>
              <a:rPr b="0" i="0" lang="en" sz="2100" u="none" cap="none" strike="noStrike">
                <a:solidFill>
                  <a:srgbClr val="595959"/>
                </a:solidFill>
                <a:latin typeface="Arial"/>
                <a:ea typeface="Arial"/>
                <a:cs typeface="Arial"/>
                <a:sym typeface="Arial"/>
              </a:rPr>
              <a:t>!</a:t>
            </a:r>
            <a:endParaRPr b="0" i="0" sz="2100" u="none" cap="none" strike="noStrike">
              <a:solidFill>
                <a:srgbClr val="595959"/>
              </a:solidFill>
              <a:latin typeface="Arial"/>
              <a:ea typeface="Arial"/>
              <a:cs typeface="Arial"/>
              <a:sym typeface="Arial"/>
            </a:endParaRPr>
          </a:p>
          <a:p>
            <a:pPr indent="0" lvl="0" marL="0" marR="0" rtl="0" algn="l">
              <a:lnSpc>
                <a:spcPct val="115000"/>
              </a:lnSpc>
              <a:spcBef>
                <a:spcPts val="1200"/>
              </a:spcBef>
              <a:spcAft>
                <a:spcPts val="0"/>
              </a:spcAft>
              <a:buClr>
                <a:srgbClr val="000000"/>
              </a:buClr>
              <a:buSzPct val="100000"/>
              <a:buFont typeface="Arial"/>
              <a:buNone/>
            </a:pPr>
            <a:r>
              <a:t/>
            </a:r>
            <a:endParaRPr b="0" i="0" sz="2100" u="none" cap="none" strike="noStrike">
              <a:solidFill>
                <a:srgbClr val="595959"/>
              </a:solidFill>
              <a:latin typeface="Arial"/>
              <a:ea typeface="Arial"/>
              <a:cs typeface="Arial"/>
              <a:sym typeface="Arial"/>
            </a:endParaRPr>
          </a:p>
          <a:p>
            <a:pPr indent="0" lvl="0" marL="0" marR="0" rtl="0" algn="l">
              <a:lnSpc>
                <a:spcPct val="115000"/>
              </a:lnSpc>
              <a:spcBef>
                <a:spcPts val="1200"/>
              </a:spcBef>
              <a:spcAft>
                <a:spcPts val="0"/>
              </a:spcAft>
              <a:buClr>
                <a:srgbClr val="000000"/>
              </a:buClr>
              <a:buSzPct val="100000"/>
              <a:buFont typeface="Arial"/>
              <a:buNone/>
            </a:pPr>
            <a:r>
              <a:rPr b="0" i="0" lang="en" sz="2100" u="none" cap="none" strike="noStrike">
                <a:solidFill>
                  <a:srgbClr val="595959"/>
                </a:solidFill>
                <a:latin typeface="Arial"/>
                <a:ea typeface="Arial"/>
                <a:cs typeface="Arial"/>
                <a:sym typeface="Arial"/>
              </a:rPr>
              <a:t>But:</a:t>
            </a:r>
            <a:endParaRPr b="0" i="0" sz="2100" u="none" cap="none" strike="noStrike">
              <a:solidFill>
                <a:srgbClr val="595959"/>
              </a:solidFill>
              <a:latin typeface="Arial"/>
              <a:ea typeface="Arial"/>
              <a:cs typeface="Arial"/>
              <a:sym typeface="Arial"/>
            </a:endParaRPr>
          </a:p>
          <a:p>
            <a:pPr indent="-361950" lvl="0" marL="457200" marR="0" rtl="0" algn="l">
              <a:lnSpc>
                <a:spcPct val="115000"/>
              </a:lnSpc>
              <a:spcBef>
                <a:spcPts val="1200"/>
              </a:spcBef>
              <a:spcAft>
                <a:spcPts val="0"/>
              </a:spcAft>
              <a:buClr>
                <a:srgbClr val="595959"/>
              </a:buClr>
              <a:buSzPct val="108108"/>
              <a:buFont typeface="Arial"/>
              <a:buChar char="●"/>
            </a:pPr>
            <a:r>
              <a:rPr b="0" i="0" lang="en" sz="2100" u="none" cap="none" strike="noStrike">
                <a:solidFill>
                  <a:srgbClr val="595959"/>
                </a:solidFill>
                <a:latin typeface="Arial"/>
                <a:ea typeface="Arial"/>
                <a:cs typeface="Arial"/>
                <a:sym typeface="Arial"/>
              </a:rPr>
              <a:t>Must remove at your cost</a:t>
            </a:r>
            <a:endParaRPr b="0" i="0" sz="2100" u="none" cap="none" strike="noStrike">
              <a:solidFill>
                <a:srgbClr val="595959"/>
              </a:solidFill>
              <a:latin typeface="Arial"/>
              <a:ea typeface="Arial"/>
              <a:cs typeface="Arial"/>
              <a:sym typeface="Arial"/>
            </a:endParaRPr>
          </a:p>
          <a:p>
            <a:pPr indent="-361950" lvl="0" marL="457200" marR="0" rtl="0" algn="l">
              <a:lnSpc>
                <a:spcPct val="115000"/>
              </a:lnSpc>
              <a:spcBef>
                <a:spcPts val="0"/>
              </a:spcBef>
              <a:spcAft>
                <a:spcPts val="0"/>
              </a:spcAft>
              <a:buClr>
                <a:srgbClr val="595959"/>
              </a:buClr>
              <a:buSzPct val="108108"/>
              <a:buFont typeface="Arial"/>
              <a:buChar char="●"/>
            </a:pPr>
            <a:r>
              <a:rPr b="0" i="0" lang="en" sz="2100" u="none" cap="none" strike="noStrike">
                <a:solidFill>
                  <a:srgbClr val="595959"/>
                </a:solidFill>
                <a:latin typeface="Arial"/>
                <a:ea typeface="Arial"/>
                <a:cs typeface="Arial"/>
                <a:sym typeface="Arial"/>
              </a:rPr>
              <a:t>Cost of excess must not exceed cost of new</a:t>
            </a:r>
            <a:endParaRPr b="0" i="0" sz="2100" u="none" cap="none" strike="noStrike">
              <a:solidFill>
                <a:srgbClr val="595959"/>
              </a:solidFill>
              <a:latin typeface="Arial"/>
              <a:ea typeface="Arial"/>
              <a:cs typeface="Arial"/>
              <a:sym typeface="Arial"/>
            </a:endParaRPr>
          </a:p>
        </p:txBody>
      </p:sp>
      <p:pic>
        <p:nvPicPr>
          <p:cNvPr descr="This image shows a yellow chicken standing on coins with money falling from the air." id="130" name="Google Shape;130;p7"/>
          <p:cNvPicPr preferRelativeResize="0"/>
          <p:nvPr/>
        </p:nvPicPr>
        <p:blipFill rotWithShape="1">
          <a:blip r:embed="rId3">
            <a:alphaModFix/>
          </a:blip>
          <a:srcRect b="0" l="0" r="0" t="0"/>
          <a:stretch/>
        </p:blipFill>
        <p:spPr>
          <a:xfrm>
            <a:off x="5095800" y="1098488"/>
            <a:ext cx="3429000" cy="3429000"/>
          </a:xfrm>
          <a:prstGeom prst="rect">
            <a:avLst/>
          </a:prstGeom>
          <a:noFill/>
          <a:ln>
            <a:noFill/>
          </a:ln>
        </p:spPr>
      </p:pic>
      <p:sp>
        <p:nvSpPr>
          <p:cNvPr id="131" name="Google Shape;1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If it’s good enough for POTUS…</a:t>
            </a:r>
            <a:endParaRPr/>
          </a:p>
        </p:txBody>
      </p:sp>
      <p:pic>
        <p:nvPicPr>
          <p:cNvPr descr="This image depicts an executive desk with a row of family photos on the table behind it." id="137" name="Google Shape;137;p8"/>
          <p:cNvPicPr preferRelativeResize="0"/>
          <p:nvPr/>
        </p:nvPicPr>
        <p:blipFill rotWithShape="1">
          <a:blip r:embed="rId3">
            <a:alphaModFix/>
          </a:blip>
          <a:srcRect b="0" l="0" r="0" t="0"/>
          <a:stretch/>
        </p:blipFill>
        <p:spPr>
          <a:xfrm>
            <a:off x="562883" y="1246825"/>
            <a:ext cx="4340581" cy="3416400"/>
          </a:xfrm>
          <a:prstGeom prst="rect">
            <a:avLst/>
          </a:prstGeom>
          <a:noFill/>
          <a:ln>
            <a:noFill/>
          </a:ln>
        </p:spPr>
      </p:pic>
      <p:pic>
        <p:nvPicPr>
          <p:cNvPr descr="SF-122 form with an &quot;EXCESS APPROVED!&quot; stamp, showing property transfer details." id="138" name="Google Shape;138;p8"/>
          <p:cNvPicPr preferRelativeResize="0"/>
          <p:nvPr/>
        </p:nvPicPr>
        <p:blipFill rotWithShape="1">
          <a:blip r:embed="rId4">
            <a:alphaModFix/>
          </a:blip>
          <a:srcRect b="0" l="6931" r="6533" t="7485"/>
          <a:stretch/>
        </p:blipFill>
        <p:spPr>
          <a:xfrm>
            <a:off x="5530613" y="1433775"/>
            <a:ext cx="2607781" cy="2788255"/>
          </a:xfrm>
          <a:prstGeom prst="rect">
            <a:avLst/>
          </a:prstGeom>
          <a:noFill/>
          <a:ln>
            <a:noFill/>
          </a:ln>
        </p:spPr>
      </p:pic>
      <p:sp>
        <p:nvSpPr>
          <p:cNvPr id="139" name="Google Shape;139;p8"/>
          <p:cNvSpPr/>
          <p:nvPr/>
        </p:nvSpPr>
        <p:spPr>
          <a:xfrm>
            <a:off x="5177500" y="3409950"/>
            <a:ext cx="3373500" cy="942600"/>
          </a:xfrm>
          <a:prstGeom prst="roundRect">
            <a:avLst>
              <a:gd fmla="val 10434" name="adj"/>
            </a:avLst>
          </a:prstGeom>
          <a:solidFill>
            <a:srgbClr val="FFFFFF"/>
          </a:solidFill>
          <a:ln cap="flat" cmpd="sng" w="10875">
            <a:solidFill>
              <a:srgbClr val="E2E8F0"/>
            </a:solidFill>
            <a:prstDash val="solid"/>
            <a:round/>
            <a:headEnd len="sm" w="sm" type="none"/>
            <a:tailEnd len="sm" w="sm" type="none"/>
          </a:ln>
        </p:spPr>
        <p:txBody>
          <a:bodyPr anchorCtr="0" anchor="ctr" bIns="0" lIns="0" spcFirstLastPara="1" rIns="0" wrap="square" tIns="0">
            <a:noAutofit/>
          </a:bodyPr>
          <a:lstStyle/>
          <a:p>
            <a:pPr indent="0" lvl="0" marL="223652" marR="148704" rtl="0" algn="ctr">
              <a:lnSpc>
                <a:spcPct val="100000"/>
              </a:lnSpc>
              <a:spcBef>
                <a:spcPts val="0"/>
              </a:spcBef>
              <a:spcAft>
                <a:spcPts val="428"/>
              </a:spcAft>
              <a:buClr>
                <a:srgbClr val="000000"/>
              </a:buClr>
              <a:buSzPts val="1386"/>
              <a:buFont typeface="Arial"/>
              <a:buNone/>
            </a:pPr>
            <a:r>
              <a:rPr b="0" i="0" lang="en" sz="1386" u="none" cap="none" strike="noStrike">
                <a:solidFill>
                  <a:srgbClr val="222222"/>
                </a:solidFill>
                <a:latin typeface="Arial"/>
                <a:ea typeface="Arial"/>
                <a:cs typeface="Arial"/>
                <a:sym typeface="Arial"/>
              </a:rPr>
              <a:t>A former POTUS gave excess the “seal of approval” by securing this executive desk for use in their office.</a:t>
            </a:r>
            <a:endParaRPr b="0" i="0" sz="1386" u="none" cap="none" strike="noStrike">
              <a:solidFill>
                <a:srgbClr val="000000"/>
              </a:solidFill>
              <a:latin typeface="Arial"/>
              <a:ea typeface="Arial"/>
              <a:cs typeface="Arial"/>
              <a:sym typeface="Arial"/>
            </a:endParaRPr>
          </a:p>
        </p:txBody>
      </p:sp>
      <p:sp>
        <p:nvSpPr>
          <p:cNvPr id="140" name="Google Shape;140;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Federal Excess in Action</a:t>
            </a:r>
            <a:endParaRPr/>
          </a:p>
        </p:txBody>
      </p:sp>
      <p:pic>
        <p:nvPicPr>
          <p:cNvPr id="146" name="Google Shape;146;p9"/>
          <p:cNvPicPr preferRelativeResize="0"/>
          <p:nvPr/>
        </p:nvPicPr>
        <p:blipFill rotWithShape="1">
          <a:blip r:embed="rId3">
            <a:alphaModFix/>
          </a:blip>
          <a:srcRect b="0" l="0" r="0" t="0"/>
          <a:stretch/>
        </p:blipFill>
        <p:spPr>
          <a:xfrm>
            <a:off x="4987002" y="305125"/>
            <a:ext cx="2888824" cy="1856364"/>
          </a:xfrm>
          <a:prstGeom prst="rect">
            <a:avLst/>
          </a:prstGeom>
          <a:noFill/>
          <a:ln cap="flat" cmpd="sng" w="26050">
            <a:solidFill>
              <a:srgbClr val="005870"/>
            </a:solidFill>
            <a:prstDash val="solid"/>
            <a:round/>
            <a:headEnd len="sm" w="sm" type="none"/>
            <a:tailEnd len="sm" w="sm" type="none"/>
          </a:ln>
        </p:spPr>
      </p:pic>
      <p:pic>
        <p:nvPicPr>
          <p:cNvPr id="147" name="Google Shape;147;p9"/>
          <p:cNvPicPr preferRelativeResize="0"/>
          <p:nvPr/>
        </p:nvPicPr>
        <p:blipFill rotWithShape="1">
          <a:blip r:embed="rId4">
            <a:alphaModFix/>
          </a:blip>
          <a:srcRect b="0" l="0" r="0" t="7003"/>
          <a:stretch/>
        </p:blipFill>
        <p:spPr>
          <a:xfrm>
            <a:off x="682910" y="1201684"/>
            <a:ext cx="4182076" cy="2849226"/>
          </a:xfrm>
          <a:prstGeom prst="rect">
            <a:avLst/>
          </a:prstGeom>
          <a:noFill/>
          <a:ln cap="flat" cmpd="sng" w="28575">
            <a:solidFill>
              <a:srgbClr val="005870"/>
            </a:solidFill>
            <a:prstDash val="solid"/>
            <a:round/>
            <a:headEnd len="sm" w="sm" type="none"/>
            <a:tailEnd len="sm" w="sm" type="none"/>
          </a:ln>
        </p:spPr>
      </p:pic>
      <p:pic>
        <p:nvPicPr>
          <p:cNvPr id="148" name="Google Shape;148;p9"/>
          <p:cNvPicPr preferRelativeResize="0"/>
          <p:nvPr/>
        </p:nvPicPr>
        <p:blipFill rotWithShape="1">
          <a:blip r:embed="rId5">
            <a:alphaModFix/>
          </a:blip>
          <a:srcRect b="0" l="0" r="0" t="0"/>
          <a:stretch/>
        </p:blipFill>
        <p:spPr>
          <a:xfrm>
            <a:off x="5604080" y="1851212"/>
            <a:ext cx="2946172" cy="2155014"/>
          </a:xfrm>
          <a:prstGeom prst="rect">
            <a:avLst/>
          </a:prstGeom>
          <a:noFill/>
          <a:ln cap="flat" cmpd="sng" w="26050">
            <a:solidFill>
              <a:srgbClr val="005870"/>
            </a:solidFill>
            <a:prstDash val="solid"/>
            <a:round/>
            <a:headEnd len="sm" w="sm" type="none"/>
            <a:tailEnd len="sm" w="sm" type="none"/>
          </a:ln>
        </p:spPr>
      </p:pic>
      <p:sp>
        <p:nvSpPr>
          <p:cNvPr id="149" name="Google Shape;149;p9"/>
          <p:cNvSpPr txBox="1"/>
          <p:nvPr/>
        </p:nvSpPr>
        <p:spPr>
          <a:xfrm>
            <a:off x="682900" y="4234850"/>
            <a:ext cx="7867200" cy="79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0" i="0" lang="en" sz="1700" u="none" cap="none" strike="noStrike">
                <a:solidFill>
                  <a:srgbClr val="434343"/>
                </a:solidFill>
                <a:latin typeface="Roboto"/>
                <a:ea typeface="Roboto"/>
                <a:cs typeface="Roboto"/>
                <a:sym typeface="Roboto"/>
              </a:rPr>
              <a:t>FEPP turned </a:t>
            </a:r>
            <a:r>
              <a:rPr b="1" i="0" lang="en" sz="1700" u="none" cap="none" strike="noStrike">
                <a:solidFill>
                  <a:srgbClr val="434343"/>
                </a:solidFill>
                <a:latin typeface="Roboto"/>
                <a:ea typeface="Roboto"/>
                <a:cs typeface="Roboto"/>
                <a:sym typeface="Roboto"/>
              </a:rPr>
              <a:t>excess property </a:t>
            </a:r>
            <a:r>
              <a:rPr b="0" i="0" lang="en" sz="1700" u="none" cap="none" strike="noStrike">
                <a:solidFill>
                  <a:srgbClr val="434343"/>
                </a:solidFill>
                <a:latin typeface="Roboto"/>
                <a:ea typeface="Roboto"/>
                <a:cs typeface="Roboto"/>
                <a:sym typeface="Roboto"/>
              </a:rPr>
              <a:t>into emergency impact during the October ‘26 New Jersey nor’easter, using excess trucks for critical emergency support.</a:t>
            </a:r>
            <a:endParaRPr b="0" i="0" sz="1700" u="none" cap="none" strike="noStrike">
              <a:solidFill>
                <a:srgbClr val="434343"/>
              </a:solidFill>
              <a:latin typeface="Roboto"/>
              <a:ea typeface="Roboto"/>
              <a:cs typeface="Roboto"/>
              <a:sym typeface="Roboto"/>
            </a:endParaRPr>
          </a:p>
        </p:txBody>
      </p:sp>
      <p:sp>
        <p:nvSpPr>
          <p:cNvPr id="150" name="Google Shape;15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I’m in! What’s next?</a:t>
            </a:r>
            <a:endParaRPr/>
          </a:p>
        </p:txBody>
      </p:sp>
      <p:sp>
        <p:nvSpPr>
          <p:cNvPr id="156" name="Google Shape;156;p10"/>
          <p:cNvSpPr txBox="1"/>
          <p:nvPr/>
        </p:nvSpPr>
        <p:spPr>
          <a:xfrm>
            <a:off x="665075" y="1305975"/>
            <a:ext cx="595200" cy="57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ublic Sans"/>
                <a:ea typeface="Public Sans"/>
                <a:cs typeface="Public Sans"/>
                <a:sym typeface="Public Sans"/>
              </a:rPr>
              <a:t>01</a:t>
            </a:r>
            <a:endParaRPr b="1" i="0" sz="1800" u="none" cap="none" strike="noStrike">
              <a:solidFill>
                <a:srgbClr val="FFFFFF"/>
              </a:solidFill>
              <a:latin typeface="Public Sans"/>
              <a:ea typeface="Public Sans"/>
              <a:cs typeface="Public Sans"/>
              <a:sym typeface="Public Sans"/>
            </a:endParaRPr>
          </a:p>
        </p:txBody>
      </p:sp>
      <p:sp>
        <p:nvSpPr>
          <p:cNvPr id="157" name="Google Shape;157;p10"/>
          <p:cNvSpPr txBox="1"/>
          <p:nvPr/>
        </p:nvSpPr>
        <p:spPr>
          <a:xfrm>
            <a:off x="1456675" y="1351475"/>
            <a:ext cx="67815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accent3"/>
                </a:solidFill>
                <a:latin typeface="Arial"/>
                <a:ea typeface="Arial"/>
                <a:cs typeface="Arial"/>
                <a:sym typeface="Arial"/>
              </a:rPr>
              <a:t>Contact your </a:t>
            </a:r>
            <a:r>
              <a:rPr b="1" i="0" lang="en" sz="1800" u="sng" cap="none" strike="noStrike">
                <a:solidFill>
                  <a:schemeClr val="hlink"/>
                </a:solidFill>
                <a:latin typeface="Arial"/>
                <a:ea typeface="Arial"/>
                <a:cs typeface="Arial"/>
                <a:sym typeface="Arial"/>
                <a:hlinkClick r:id="rId3"/>
              </a:rPr>
              <a:t>National Utilization Officer</a:t>
            </a:r>
            <a:r>
              <a:rPr b="1" i="0" lang="en" sz="1800" u="none" cap="none" strike="noStrike">
                <a:solidFill>
                  <a:schemeClr val="accent3"/>
                </a:solidFill>
                <a:latin typeface="Arial"/>
                <a:ea typeface="Arial"/>
                <a:cs typeface="Arial"/>
                <a:sym typeface="Arial"/>
              </a:rPr>
              <a:t> for access to </a:t>
            </a:r>
            <a:r>
              <a:rPr b="1" i="0" lang="en" sz="1800" u="sng" cap="none" strike="noStrike">
                <a:solidFill>
                  <a:schemeClr val="hlink"/>
                </a:solidFill>
                <a:latin typeface="Arial"/>
                <a:ea typeface="Arial"/>
                <a:cs typeface="Arial"/>
                <a:sym typeface="Arial"/>
                <a:hlinkClick r:id="rId4"/>
              </a:rPr>
              <a:t>PPMS</a:t>
            </a:r>
            <a:r>
              <a:rPr b="1" i="0" lang="en" sz="1800" u="none" cap="none" strike="noStrike">
                <a:solidFill>
                  <a:schemeClr val="accent3"/>
                </a:solidFill>
                <a:latin typeface="Arial"/>
                <a:ea typeface="Arial"/>
                <a:cs typeface="Arial"/>
                <a:sym typeface="Arial"/>
              </a:rPr>
              <a:t>.</a:t>
            </a:r>
            <a:endParaRPr b="1" i="0" sz="1800" u="none" cap="none" strike="noStrike">
              <a:solidFill>
                <a:schemeClr val="accent3"/>
              </a:solidFill>
              <a:latin typeface="Arial"/>
              <a:ea typeface="Arial"/>
              <a:cs typeface="Arial"/>
              <a:sym typeface="Arial"/>
            </a:endParaRPr>
          </a:p>
        </p:txBody>
      </p:sp>
      <p:sp>
        <p:nvSpPr>
          <p:cNvPr id="158" name="Google Shape;158;p10"/>
          <p:cNvSpPr txBox="1"/>
          <p:nvPr/>
        </p:nvSpPr>
        <p:spPr>
          <a:xfrm>
            <a:off x="665075" y="2123225"/>
            <a:ext cx="595200" cy="5760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ublic Sans"/>
                <a:ea typeface="Public Sans"/>
                <a:cs typeface="Public Sans"/>
                <a:sym typeface="Public Sans"/>
              </a:rPr>
              <a:t>02</a:t>
            </a:r>
            <a:endParaRPr b="1" i="0" sz="1800" u="none" cap="none" strike="noStrike">
              <a:solidFill>
                <a:srgbClr val="FFFFFF"/>
              </a:solidFill>
              <a:latin typeface="Public Sans"/>
              <a:ea typeface="Public Sans"/>
              <a:cs typeface="Public Sans"/>
              <a:sym typeface="Public Sans"/>
            </a:endParaRPr>
          </a:p>
        </p:txBody>
      </p:sp>
      <p:sp>
        <p:nvSpPr>
          <p:cNvPr id="159" name="Google Shape;159;p10"/>
          <p:cNvSpPr txBox="1"/>
          <p:nvPr/>
        </p:nvSpPr>
        <p:spPr>
          <a:xfrm>
            <a:off x="1456675" y="2182625"/>
            <a:ext cx="67815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sng" cap="none" strike="noStrike">
                <a:solidFill>
                  <a:schemeClr val="hlink"/>
                </a:solidFill>
                <a:latin typeface="Arial"/>
                <a:ea typeface="Arial"/>
                <a:cs typeface="Arial"/>
                <a:sym typeface="Arial"/>
                <a:hlinkClick r:id="rId5"/>
              </a:rPr>
              <a:t>Learn more</a:t>
            </a:r>
            <a:r>
              <a:rPr b="1" i="0" lang="en" sz="1800" u="none" cap="none" strike="noStrike">
                <a:solidFill>
                  <a:schemeClr val="accent3"/>
                </a:solidFill>
                <a:latin typeface="Arial"/>
                <a:ea typeface="Arial"/>
                <a:cs typeface="Arial"/>
                <a:sym typeface="Arial"/>
              </a:rPr>
              <a:t> or get training from your </a:t>
            </a:r>
            <a:r>
              <a:rPr b="1" i="0" lang="en" sz="1800" u="sng" cap="none" strike="noStrike">
                <a:solidFill>
                  <a:schemeClr val="hlink"/>
                </a:solidFill>
                <a:latin typeface="Arial"/>
                <a:ea typeface="Arial"/>
                <a:cs typeface="Arial"/>
                <a:sym typeface="Arial"/>
                <a:hlinkClick r:id="rId6"/>
              </a:rPr>
              <a:t>Area Property Officer</a:t>
            </a:r>
            <a:r>
              <a:rPr b="1" i="0" lang="en" sz="1800" u="none" cap="none" strike="noStrike">
                <a:solidFill>
                  <a:schemeClr val="accent3"/>
                </a:solidFill>
                <a:latin typeface="Arial"/>
                <a:ea typeface="Arial"/>
                <a:cs typeface="Arial"/>
                <a:sym typeface="Arial"/>
              </a:rPr>
              <a:t>.</a:t>
            </a:r>
            <a:endParaRPr b="1" i="0" sz="1800" u="none" cap="none" strike="noStrike">
              <a:solidFill>
                <a:schemeClr val="accent3"/>
              </a:solidFill>
              <a:latin typeface="Arial"/>
              <a:ea typeface="Arial"/>
              <a:cs typeface="Arial"/>
              <a:sym typeface="Arial"/>
            </a:endParaRPr>
          </a:p>
        </p:txBody>
      </p:sp>
      <p:sp>
        <p:nvSpPr>
          <p:cNvPr id="160" name="Google Shape;160;p10"/>
          <p:cNvSpPr txBox="1"/>
          <p:nvPr/>
        </p:nvSpPr>
        <p:spPr>
          <a:xfrm>
            <a:off x="665075" y="2940475"/>
            <a:ext cx="595200" cy="5760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Public Sans"/>
                <a:ea typeface="Public Sans"/>
                <a:cs typeface="Public Sans"/>
                <a:sym typeface="Public Sans"/>
              </a:rPr>
              <a:t>03</a:t>
            </a:r>
            <a:endParaRPr b="1" i="0" sz="1800" u="none" cap="none" strike="noStrike">
              <a:solidFill>
                <a:srgbClr val="FFFFFF"/>
              </a:solidFill>
              <a:latin typeface="Public Sans"/>
              <a:ea typeface="Public Sans"/>
              <a:cs typeface="Public Sans"/>
              <a:sym typeface="Public Sans"/>
            </a:endParaRPr>
          </a:p>
        </p:txBody>
      </p:sp>
      <p:sp>
        <p:nvSpPr>
          <p:cNvPr id="161" name="Google Shape;161;p10"/>
          <p:cNvSpPr txBox="1"/>
          <p:nvPr/>
        </p:nvSpPr>
        <p:spPr>
          <a:xfrm>
            <a:off x="1456675" y="3013775"/>
            <a:ext cx="67815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accent3"/>
                </a:solidFill>
                <a:latin typeface="Arial"/>
                <a:ea typeface="Arial"/>
                <a:cs typeface="Arial"/>
                <a:sym typeface="Arial"/>
              </a:rPr>
              <a:t>Start searching and </a:t>
            </a:r>
            <a:r>
              <a:rPr b="1" i="0" lang="en" sz="1800" u="sng" cap="none" strike="noStrike">
                <a:solidFill>
                  <a:schemeClr val="hlink"/>
                </a:solidFill>
                <a:latin typeface="Arial"/>
                <a:ea typeface="Arial"/>
                <a:cs typeface="Arial"/>
                <a:sym typeface="Arial"/>
                <a:hlinkClick r:id="rId7"/>
              </a:rPr>
              <a:t>acquiring excess</a:t>
            </a:r>
            <a:r>
              <a:rPr b="1" i="0" lang="en" sz="1800" u="none" cap="none" strike="noStrike">
                <a:solidFill>
                  <a:schemeClr val="accent3"/>
                </a:solidFill>
                <a:latin typeface="Arial"/>
                <a:ea typeface="Arial"/>
                <a:cs typeface="Arial"/>
                <a:sym typeface="Arial"/>
              </a:rPr>
              <a:t> TODAY!</a:t>
            </a:r>
            <a:endParaRPr b="1" i="0" sz="1800" u="none" cap="none" strike="noStrike">
              <a:solidFill>
                <a:schemeClr val="accent3"/>
              </a:solidFill>
              <a:latin typeface="Arial"/>
              <a:ea typeface="Arial"/>
              <a:cs typeface="Arial"/>
              <a:sym typeface="Arial"/>
            </a:endParaRPr>
          </a:p>
        </p:txBody>
      </p:sp>
      <p:sp>
        <p:nvSpPr>
          <p:cNvPr id="162" name="Google Shape;16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1"/>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
              <a:t>Deputy Director Information</a:t>
            </a:r>
            <a:endParaRPr/>
          </a:p>
        </p:txBody>
      </p:sp>
      <p:pic>
        <p:nvPicPr>
          <p:cNvPr descr="This image features Christina Shaw, who is the Deputy Director." id="168" name="Google Shape;168;p11"/>
          <p:cNvPicPr preferRelativeResize="0"/>
          <p:nvPr/>
        </p:nvPicPr>
        <p:blipFill rotWithShape="1">
          <a:blip r:embed="rId3">
            <a:alphaModFix/>
          </a:blip>
          <a:srcRect b="0" l="0" r="0" t="0"/>
          <a:stretch/>
        </p:blipFill>
        <p:spPr>
          <a:xfrm>
            <a:off x="3583288" y="1299012"/>
            <a:ext cx="1977425" cy="1977425"/>
          </a:xfrm>
          <a:prstGeom prst="rect">
            <a:avLst/>
          </a:prstGeom>
          <a:noFill/>
          <a:ln cap="flat" cmpd="sng" w="9525">
            <a:solidFill>
              <a:schemeClr val="accent4"/>
            </a:solidFill>
            <a:prstDash val="solid"/>
            <a:round/>
            <a:headEnd len="sm" w="sm" type="none"/>
            <a:tailEnd len="sm" w="sm" type="none"/>
          </a:ln>
        </p:spPr>
      </p:pic>
      <p:sp>
        <p:nvSpPr>
          <p:cNvPr id="169" name="Google Shape;169;p11"/>
          <p:cNvSpPr txBox="1"/>
          <p:nvPr/>
        </p:nvSpPr>
        <p:spPr>
          <a:xfrm>
            <a:off x="3072000" y="3424154"/>
            <a:ext cx="30000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Christina Shaw</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Deputy Director, PPM</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 sz="2000" u="sng" cap="none" strike="noStrike">
                <a:solidFill>
                  <a:schemeClr val="hlink"/>
                </a:solidFill>
                <a:latin typeface="Arial"/>
                <a:ea typeface="Arial"/>
                <a:cs typeface="Arial"/>
                <a:sym typeface="Arial"/>
                <a:hlinkClick r:id="rId4"/>
              </a:rPr>
              <a:t>christina.shaw@gsa.gov</a:t>
            </a:r>
            <a:r>
              <a:rPr b="0" i="0" lang="en" sz="2000" u="none" cap="none" strike="noStrike">
                <a:solidFill>
                  <a:srgbClr val="000000"/>
                </a:solidFill>
                <a:latin typeface="Arial"/>
                <a:ea typeface="Arial"/>
                <a:cs typeface="Arial"/>
                <a:sym typeface="Arial"/>
              </a:rPr>
              <a:t> </a:t>
            </a:r>
            <a:endParaRPr b="0" i="0" sz="2000" u="none" cap="none" strike="noStrike">
              <a:solidFill>
                <a:srgbClr val="000000"/>
              </a:solidFill>
              <a:latin typeface="Arial"/>
              <a:ea typeface="Arial"/>
              <a:cs typeface="Arial"/>
              <a:sym typeface="Arial"/>
            </a:endParaRPr>
          </a:p>
        </p:txBody>
      </p:sp>
      <p:sp>
        <p:nvSpPr>
          <p:cNvPr id="170" name="Google Shape;17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Exchange Sale Program Overview</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What if Old Property Could Help Pay for What Comes Next?</a:t>
            </a:r>
            <a:endParaRPr/>
          </a:p>
        </p:txBody>
      </p:sp>
      <p:sp>
        <p:nvSpPr>
          <p:cNvPr id="176" name="Google Shape;176;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3"/>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Turning Aged Property into Buying Power</a:t>
            </a:r>
            <a:endParaRPr/>
          </a:p>
        </p:txBody>
      </p:sp>
      <p:sp>
        <p:nvSpPr>
          <p:cNvPr id="182" name="Google Shape;182;p13"/>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fontScale="25000" lnSpcReduction="20000"/>
          </a:bodyPr>
          <a:lstStyle/>
          <a:p>
            <a:pPr indent="0" lvl="0" marL="0" rtl="0" algn="l">
              <a:lnSpc>
                <a:spcPct val="115000"/>
              </a:lnSpc>
              <a:spcBef>
                <a:spcPts val="0"/>
              </a:spcBef>
              <a:spcAft>
                <a:spcPts val="0"/>
              </a:spcAft>
              <a:buClr>
                <a:schemeClr val="dk1"/>
              </a:buClr>
              <a:buSzPts val="275"/>
              <a:buFont typeface="Arial"/>
              <a:buNone/>
            </a:pPr>
            <a:r>
              <a:rPr lang="en" sz="6550"/>
              <a:t>Exchange/Sale allows an agency to use the value of old personal property to help pay for similar replacement property.</a:t>
            </a:r>
            <a:endParaRPr sz="6550"/>
          </a:p>
          <a:p>
            <a:pPr indent="0" lvl="0" marL="0" rtl="0" algn="l">
              <a:lnSpc>
                <a:spcPct val="115000"/>
              </a:lnSpc>
              <a:spcBef>
                <a:spcPts val="1200"/>
              </a:spcBef>
              <a:spcAft>
                <a:spcPts val="0"/>
              </a:spcAft>
              <a:buClr>
                <a:schemeClr val="dk1"/>
              </a:buClr>
              <a:buSzPts val="275"/>
              <a:buFont typeface="Arial"/>
              <a:buNone/>
            </a:pPr>
            <a:r>
              <a:rPr lang="en" sz="6550"/>
              <a:t>Two options:</a:t>
            </a:r>
            <a:endParaRPr sz="6550"/>
          </a:p>
          <a:p>
            <a:pPr indent="-332613" lvl="0" marL="457200" rtl="0" algn="l">
              <a:lnSpc>
                <a:spcPct val="115000"/>
              </a:lnSpc>
              <a:spcBef>
                <a:spcPts val="1200"/>
              </a:spcBef>
              <a:spcAft>
                <a:spcPts val="0"/>
              </a:spcAft>
              <a:buSzPct val="100000"/>
              <a:buAutoNum type="arabicPeriod"/>
            </a:pPr>
            <a:r>
              <a:rPr lang="en" sz="6550"/>
              <a:t>Exchange: Trade in old property for credit toward replacement</a:t>
            </a:r>
            <a:endParaRPr sz="6550"/>
          </a:p>
          <a:p>
            <a:pPr indent="-332613" lvl="0" marL="457200" rtl="0" algn="l">
              <a:lnSpc>
                <a:spcPct val="115000"/>
              </a:lnSpc>
              <a:spcBef>
                <a:spcPts val="0"/>
              </a:spcBef>
              <a:spcAft>
                <a:spcPts val="0"/>
              </a:spcAft>
              <a:buSzPct val="100000"/>
              <a:buAutoNum type="arabicPeriod"/>
            </a:pPr>
            <a:r>
              <a:rPr lang="en" sz="6550"/>
              <a:t>Sale: Sell old property and apply proceeds toward replacement</a:t>
            </a:r>
            <a:endParaRPr sz="6550"/>
          </a:p>
          <a:p>
            <a:pPr indent="0" lvl="0" marL="457200" rtl="0" algn="l">
              <a:lnSpc>
                <a:spcPct val="115000"/>
              </a:lnSpc>
              <a:spcBef>
                <a:spcPts val="1200"/>
              </a:spcBef>
              <a:spcAft>
                <a:spcPts val="0"/>
              </a:spcAft>
              <a:buClr>
                <a:schemeClr val="dk1"/>
              </a:buClr>
              <a:buSzPts val="275"/>
              <a:buFont typeface="Arial"/>
              <a:buNone/>
            </a:pPr>
            <a:r>
              <a:rPr lang="en" sz="6550"/>
              <a:t>Authority: 40 U.S.C. § 503</a:t>
            </a:r>
            <a:br>
              <a:rPr lang="en" sz="6550"/>
            </a:br>
            <a:r>
              <a:rPr lang="en" sz="6550"/>
              <a:t>Regulation: 41 CFR Part 102-39</a:t>
            </a:r>
            <a:endParaRPr sz="6550"/>
          </a:p>
          <a:p>
            <a:pPr indent="0" lvl="0" marL="0" rtl="0" algn="l">
              <a:lnSpc>
                <a:spcPct val="115000"/>
              </a:lnSpc>
              <a:spcBef>
                <a:spcPts val="1200"/>
              </a:spcBef>
              <a:spcAft>
                <a:spcPts val="0"/>
              </a:spcAft>
              <a:buClr>
                <a:schemeClr val="dk1"/>
              </a:buClr>
              <a:buSzPts val="275"/>
              <a:buFont typeface="Arial"/>
              <a:buNone/>
            </a:pPr>
            <a:r>
              <a:t/>
            </a:r>
            <a:endParaRPr sz="6550"/>
          </a:p>
          <a:p>
            <a:pPr indent="0" lvl="0" marL="0" rtl="0" algn="l">
              <a:lnSpc>
                <a:spcPct val="115000"/>
              </a:lnSpc>
              <a:spcBef>
                <a:spcPts val="1200"/>
              </a:spcBef>
              <a:spcAft>
                <a:spcPts val="0"/>
              </a:spcAft>
              <a:buClr>
                <a:schemeClr val="dk1"/>
              </a:buClr>
              <a:buSzPts val="275"/>
              <a:buFont typeface="Arial"/>
              <a:buNone/>
            </a:pPr>
            <a:r>
              <a:rPr i="1" lang="en" sz="6550"/>
              <a:t>“The simplest way to explain this to a customer is: if you have old property that needs to be replaced, and that property still has value, Exchange/Sale may allow you to use that value to reduce the cost of buying the replacement.”</a:t>
            </a:r>
            <a:endParaRPr i="1" sz="6550">
              <a:solidFill>
                <a:srgbClr val="1C4587"/>
              </a:solidFill>
              <a:latin typeface="Poppins"/>
              <a:ea typeface="Poppins"/>
              <a:cs typeface="Poppins"/>
              <a:sym typeface="Poppins"/>
            </a:endParaRPr>
          </a:p>
          <a:p>
            <a:pPr indent="0" lvl="0" marL="457200" rtl="0" algn="l">
              <a:lnSpc>
                <a:spcPct val="115000"/>
              </a:lnSpc>
              <a:spcBef>
                <a:spcPts val="1200"/>
              </a:spcBef>
              <a:spcAft>
                <a:spcPts val="0"/>
              </a:spcAft>
              <a:buClr>
                <a:schemeClr val="dk1"/>
              </a:buClr>
              <a:buSzPct val="64706"/>
              <a:buFont typeface="Arial"/>
              <a:buNone/>
            </a:pPr>
            <a:r>
              <a:t/>
            </a:r>
            <a:endParaRPr sz="1700">
              <a:solidFill>
                <a:srgbClr val="1C4587"/>
              </a:solidFill>
              <a:latin typeface="Poppins"/>
              <a:ea typeface="Poppins"/>
              <a:cs typeface="Poppins"/>
              <a:sym typeface="Poppins"/>
            </a:endParaRPr>
          </a:p>
          <a:p>
            <a:pPr indent="0" lvl="0" marL="0" rtl="0" algn="l">
              <a:lnSpc>
                <a:spcPct val="115000"/>
              </a:lnSpc>
              <a:spcBef>
                <a:spcPts val="0"/>
              </a:spcBef>
              <a:spcAft>
                <a:spcPts val="0"/>
              </a:spcAft>
              <a:buClr>
                <a:schemeClr val="dk1"/>
              </a:buClr>
              <a:buSzPct val="64706"/>
              <a:buFont typeface="Arial"/>
              <a:buNone/>
            </a:pPr>
            <a:r>
              <a:t/>
            </a:r>
            <a:endParaRPr sz="1700">
              <a:solidFill>
                <a:srgbClr val="1C4587"/>
              </a:solidFill>
              <a:latin typeface="Poppins"/>
              <a:ea typeface="Poppins"/>
              <a:cs typeface="Poppins"/>
              <a:sym typeface="Poppins"/>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1200"/>
              </a:spcBef>
              <a:spcAft>
                <a:spcPts val="0"/>
              </a:spcAft>
              <a:buSzPts val="1800"/>
              <a:buNone/>
            </a:pPr>
            <a:r>
              <a:t/>
            </a:r>
            <a:endParaRPr>
              <a:highlight>
                <a:schemeClr val="lt1"/>
              </a:highlight>
            </a:endParaRPr>
          </a:p>
          <a:p>
            <a:pPr indent="0" lvl="0" marL="0" rtl="0" algn="l">
              <a:lnSpc>
                <a:spcPct val="115000"/>
              </a:lnSpc>
              <a:spcBef>
                <a:spcPts val="1200"/>
              </a:spcBef>
              <a:spcAft>
                <a:spcPts val="0"/>
              </a:spcAft>
              <a:buSzPts val="1800"/>
              <a:buNone/>
            </a:pPr>
            <a:r>
              <a:t/>
            </a:r>
            <a:endParaRPr>
              <a:highlight>
                <a:schemeClr val="lt1"/>
              </a:highlight>
            </a:endParaRPr>
          </a:p>
          <a:p>
            <a:pPr indent="0" lvl="0" marL="0" rtl="0" algn="l">
              <a:lnSpc>
                <a:spcPct val="115000"/>
              </a:lnSpc>
              <a:spcBef>
                <a:spcPts val="1200"/>
              </a:spcBef>
              <a:spcAft>
                <a:spcPts val="0"/>
              </a:spcAft>
              <a:buSzPts val="1800"/>
              <a:buNone/>
            </a:pPr>
            <a:r>
              <a:t/>
            </a:r>
            <a:endParaRPr>
              <a:highlight>
                <a:schemeClr val="lt1"/>
              </a:highlight>
            </a:endParaRPr>
          </a:p>
          <a:p>
            <a:pPr indent="0" lvl="0" marL="0" rtl="0" algn="l">
              <a:lnSpc>
                <a:spcPct val="115000"/>
              </a:lnSpc>
              <a:spcBef>
                <a:spcPts val="1200"/>
              </a:spcBef>
              <a:spcAft>
                <a:spcPts val="1200"/>
              </a:spcAft>
              <a:buSzPts val="1800"/>
              <a:buNone/>
            </a:pPr>
            <a:r>
              <a:t/>
            </a:r>
            <a:endParaRPr>
              <a:highlight>
                <a:schemeClr val="lt1"/>
              </a:highlight>
            </a:endParaRPr>
          </a:p>
        </p:txBody>
      </p:sp>
      <p:sp>
        <p:nvSpPr>
          <p:cNvPr id="183" name="Google Shape;18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4"/>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9286"/>
              <a:buFont typeface="Arial"/>
              <a:buNone/>
            </a:pPr>
            <a:r>
              <a:rPr lang="en"/>
              <a:t>Why Use Exchange/Sale</a:t>
            </a:r>
            <a:endParaRPr/>
          </a:p>
          <a:p>
            <a:pPr indent="0" lvl="0" marL="0" rtl="0" algn="l">
              <a:lnSpc>
                <a:spcPct val="100000"/>
              </a:lnSpc>
              <a:spcBef>
                <a:spcPts val="0"/>
              </a:spcBef>
              <a:spcAft>
                <a:spcPts val="0"/>
              </a:spcAft>
              <a:buSzPct val="111111"/>
              <a:buNone/>
            </a:pPr>
            <a:r>
              <a:t/>
            </a:r>
            <a:endParaRPr/>
          </a:p>
        </p:txBody>
      </p:sp>
      <p:sp>
        <p:nvSpPr>
          <p:cNvPr id="189" name="Google Shape;189;p14"/>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2100"/>
              <a:t>Cost savings.</a:t>
            </a:r>
            <a:endParaRPr sz="2100"/>
          </a:p>
          <a:p>
            <a:pPr indent="-273050" lvl="0" marL="457200" rtl="0" algn="l">
              <a:lnSpc>
                <a:spcPct val="115000"/>
              </a:lnSpc>
              <a:spcBef>
                <a:spcPts val="800"/>
              </a:spcBef>
              <a:spcAft>
                <a:spcPts val="0"/>
              </a:spcAft>
              <a:buClr>
                <a:schemeClr val="dk2"/>
              </a:buClr>
              <a:buSzPts val="700"/>
              <a:buChar char="●"/>
            </a:pPr>
            <a:r>
              <a:rPr lang="en" sz="2100"/>
              <a:t>Reduces the agency’s cost of replacing personal property</a:t>
            </a:r>
            <a:endParaRPr sz="2100"/>
          </a:p>
          <a:p>
            <a:pPr indent="-273050" lvl="0" marL="457200" rtl="0" algn="l">
              <a:lnSpc>
                <a:spcPct val="115000"/>
              </a:lnSpc>
              <a:spcBef>
                <a:spcPts val="0"/>
              </a:spcBef>
              <a:spcAft>
                <a:spcPts val="0"/>
              </a:spcAft>
              <a:buClr>
                <a:schemeClr val="dk2"/>
              </a:buClr>
              <a:buSzPts val="700"/>
              <a:buChar char="●"/>
            </a:pPr>
            <a:r>
              <a:rPr lang="en" sz="2100"/>
              <a:t>Allows the agency to retain more money for its mission</a:t>
            </a:r>
            <a:endParaRPr sz="2100"/>
          </a:p>
          <a:p>
            <a:pPr indent="0" lvl="0" marL="0" rtl="0" algn="l">
              <a:lnSpc>
                <a:spcPct val="100000"/>
              </a:lnSpc>
              <a:spcBef>
                <a:spcPts val="0"/>
              </a:spcBef>
              <a:spcAft>
                <a:spcPts val="0"/>
              </a:spcAft>
              <a:buClr>
                <a:schemeClr val="dk1"/>
              </a:buClr>
              <a:buSzPts val="1100"/>
              <a:buFont typeface="Arial"/>
              <a:buNone/>
            </a:pPr>
            <a:r>
              <a:t/>
            </a:r>
            <a:endParaRPr sz="2100"/>
          </a:p>
          <a:p>
            <a:pPr indent="0" lvl="0" marL="0" rtl="0" algn="l">
              <a:lnSpc>
                <a:spcPct val="100000"/>
              </a:lnSpc>
              <a:spcBef>
                <a:spcPts val="0"/>
              </a:spcBef>
              <a:spcAft>
                <a:spcPts val="0"/>
              </a:spcAft>
              <a:buClr>
                <a:schemeClr val="dk1"/>
              </a:buClr>
              <a:buSzPts val="1100"/>
              <a:buFont typeface="Arial"/>
              <a:buNone/>
            </a:pPr>
            <a:r>
              <a:rPr i="1" lang="en" sz="2100"/>
              <a:t>“Instead of treating old property as the end of the story, Exchange/Sale lets us make it part of the next chapter. The value of the old asset helps fund the new one.”</a:t>
            </a:r>
            <a:endParaRPr i="1" sz="1500"/>
          </a:p>
        </p:txBody>
      </p:sp>
      <p:sp>
        <p:nvSpPr>
          <p:cNvPr id="190" name="Google Shape;19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6667"/>
              <a:buFont typeface="Arial"/>
              <a:buNone/>
            </a:pPr>
            <a:r>
              <a:rPr lang="en" sz="3000"/>
              <a:t>Two Ways to Use the Authority</a:t>
            </a:r>
            <a:endParaRPr sz="3000"/>
          </a:p>
          <a:p>
            <a:pPr indent="0" lvl="0" marL="0" rtl="0" algn="l">
              <a:lnSpc>
                <a:spcPct val="100000"/>
              </a:lnSpc>
              <a:spcBef>
                <a:spcPts val="0"/>
              </a:spcBef>
              <a:spcAft>
                <a:spcPts val="0"/>
              </a:spcAft>
              <a:buSzPct val="111111"/>
              <a:buNone/>
            </a:pPr>
            <a:r>
              <a:t/>
            </a:r>
            <a:endParaRPr b="1"/>
          </a:p>
        </p:txBody>
      </p:sp>
      <p:sp>
        <p:nvSpPr>
          <p:cNvPr id="196" name="Google Shape;196;p1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400"/>
              <a:buNone/>
            </a:pPr>
            <a:r>
              <a:rPr lang="en" sz="2400"/>
              <a:t>Exchange:</a:t>
            </a:r>
            <a:endParaRPr sz="2400"/>
          </a:p>
          <a:p>
            <a:pPr indent="0" lvl="0" marL="0" rtl="0" algn="l">
              <a:lnSpc>
                <a:spcPct val="100000"/>
              </a:lnSpc>
              <a:spcBef>
                <a:spcPts val="0"/>
              </a:spcBef>
              <a:spcAft>
                <a:spcPts val="0"/>
              </a:spcAft>
              <a:buSzPts val="1400"/>
              <a:buNone/>
            </a:pPr>
            <a:r>
              <a:t/>
            </a:r>
            <a:endParaRPr sz="1200"/>
          </a:p>
          <a:p>
            <a:pPr indent="-374650" lvl="0" marL="457200" rtl="0" algn="l">
              <a:lnSpc>
                <a:spcPct val="100000"/>
              </a:lnSpc>
              <a:spcBef>
                <a:spcPts val="0"/>
              </a:spcBef>
              <a:spcAft>
                <a:spcPts val="0"/>
              </a:spcAft>
              <a:buSzPts val="2300"/>
              <a:buChar char="●"/>
            </a:pPr>
            <a:r>
              <a:rPr lang="en" sz="2300"/>
              <a:t>Trade in the property</a:t>
            </a:r>
            <a:endParaRPr sz="2300"/>
          </a:p>
          <a:p>
            <a:pPr indent="-374650" lvl="0" marL="457200" rtl="0" algn="l">
              <a:lnSpc>
                <a:spcPct val="100000"/>
              </a:lnSpc>
              <a:spcBef>
                <a:spcPts val="1000"/>
              </a:spcBef>
              <a:spcAft>
                <a:spcPts val="0"/>
              </a:spcAft>
              <a:buSzPts val="2300"/>
              <a:buChar char="●"/>
            </a:pPr>
            <a:r>
              <a:rPr lang="en" sz="2300"/>
              <a:t>Receive credit toward replacement property</a:t>
            </a:r>
            <a:endParaRPr sz="2300"/>
          </a:p>
          <a:p>
            <a:pPr indent="-374650" lvl="0" marL="457200" rtl="0" algn="l">
              <a:lnSpc>
                <a:spcPct val="100000"/>
              </a:lnSpc>
              <a:spcBef>
                <a:spcPts val="1000"/>
              </a:spcBef>
              <a:spcAft>
                <a:spcPts val="0"/>
              </a:spcAft>
              <a:buSzPts val="2300"/>
              <a:buChar char="●"/>
            </a:pPr>
            <a:r>
              <a:rPr lang="en" sz="2300"/>
              <a:t>Transaction is between the agency and vendor</a:t>
            </a:r>
            <a:endParaRPr sz="2300"/>
          </a:p>
          <a:p>
            <a:pPr indent="-374650" lvl="0" marL="457200" rtl="0" algn="l">
              <a:lnSpc>
                <a:spcPct val="100000"/>
              </a:lnSpc>
              <a:spcBef>
                <a:spcPts val="1000"/>
              </a:spcBef>
              <a:spcAft>
                <a:spcPts val="1000"/>
              </a:spcAft>
              <a:buSzPts val="2300"/>
              <a:buChar char="●"/>
            </a:pPr>
            <a:r>
              <a:rPr lang="en" sz="2300"/>
              <a:t>No GSA involvement</a:t>
            </a:r>
            <a:endParaRPr sz="1300"/>
          </a:p>
        </p:txBody>
      </p:sp>
      <p:sp>
        <p:nvSpPr>
          <p:cNvPr id="197" name="Google Shape;197;p1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sz="2400"/>
              <a:t>Sale:</a:t>
            </a:r>
            <a:endParaRPr sz="2400"/>
          </a:p>
          <a:p>
            <a:pPr indent="0" lvl="0" marL="0" rtl="0" algn="l">
              <a:lnSpc>
                <a:spcPct val="100000"/>
              </a:lnSpc>
              <a:spcBef>
                <a:spcPts val="0"/>
              </a:spcBef>
              <a:spcAft>
                <a:spcPts val="0"/>
              </a:spcAft>
              <a:buClr>
                <a:schemeClr val="dk1"/>
              </a:buClr>
              <a:buSzPts val="1100"/>
              <a:buFont typeface="Arial"/>
              <a:buNone/>
            </a:pPr>
            <a:r>
              <a:t/>
            </a:r>
            <a:endParaRPr sz="1200"/>
          </a:p>
          <a:p>
            <a:pPr indent="-374650" lvl="0" marL="457200" rtl="0" algn="l">
              <a:lnSpc>
                <a:spcPct val="100000"/>
              </a:lnSpc>
              <a:spcBef>
                <a:spcPts val="0"/>
              </a:spcBef>
              <a:spcAft>
                <a:spcPts val="0"/>
              </a:spcAft>
              <a:buSzPts val="2300"/>
              <a:buChar char="●"/>
            </a:pPr>
            <a:r>
              <a:rPr lang="en" sz="2300"/>
              <a:t>Sell replacement property through GSA</a:t>
            </a:r>
            <a:endParaRPr sz="2300"/>
          </a:p>
          <a:p>
            <a:pPr indent="-374650" lvl="0" marL="457200" rtl="0" algn="l">
              <a:lnSpc>
                <a:spcPct val="100000"/>
              </a:lnSpc>
              <a:spcBef>
                <a:spcPts val="1000"/>
              </a:spcBef>
              <a:spcAft>
                <a:spcPts val="0"/>
              </a:spcAft>
              <a:buSzPts val="2300"/>
              <a:buChar char="●"/>
            </a:pPr>
            <a:r>
              <a:rPr lang="en" sz="2300"/>
              <a:t>Apply proceeds toward purchase of new property</a:t>
            </a:r>
            <a:endParaRPr sz="2300"/>
          </a:p>
          <a:p>
            <a:pPr indent="-374650" lvl="0" marL="457200" rtl="0" algn="l">
              <a:lnSpc>
                <a:spcPct val="100000"/>
              </a:lnSpc>
              <a:spcBef>
                <a:spcPts val="1000"/>
              </a:spcBef>
              <a:spcAft>
                <a:spcPts val="1000"/>
              </a:spcAft>
              <a:buSzPts val="2300"/>
              <a:buChar char="●"/>
            </a:pPr>
            <a:r>
              <a:rPr lang="en" sz="2300"/>
              <a:t>GSA sales fee: $250 minimum</a:t>
            </a:r>
            <a:endParaRPr sz="1300"/>
          </a:p>
        </p:txBody>
      </p:sp>
      <p:sp>
        <p:nvSpPr>
          <p:cNvPr id="198" name="Google Shape;19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6667"/>
              <a:buFont typeface="Arial"/>
              <a:buNone/>
            </a:pPr>
            <a:r>
              <a:rPr lang="en" sz="3000"/>
              <a:t>When NOT to Use Exchange/Sale</a:t>
            </a:r>
            <a:endParaRPr sz="3000"/>
          </a:p>
          <a:p>
            <a:pPr indent="0" lvl="0" marL="0" rtl="0" algn="l">
              <a:lnSpc>
                <a:spcPct val="100000"/>
              </a:lnSpc>
              <a:spcBef>
                <a:spcPts val="0"/>
              </a:spcBef>
              <a:spcAft>
                <a:spcPts val="0"/>
              </a:spcAft>
              <a:buSzPct val="111111"/>
              <a:buNone/>
            </a:pPr>
            <a:r>
              <a:t/>
            </a:r>
            <a:endParaRPr/>
          </a:p>
        </p:txBody>
      </p:sp>
      <p:sp>
        <p:nvSpPr>
          <p:cNvPr id="204" name="Google Shape;204;p1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fontScale="92500"/>
          </a:bodyPr>
          <a:lstStyle/>
          <a:p>
            <a:pPr indent="0" lvl="0" marL="0" rtl="0" algn="l">
              <a:lnSpc>
                <a:spcPct val="115000"/>
              </a:lnSpc>
              <a:spcBef>
                <a:spcPts val="0"/>
              </a:spcBef>
              <a:spcAft>
                <a:spcPts val="0"/>
              </a:spcAft>
              <a:buClr>
                <a:schemeClr val="dk1"/>
              </a:buClr>
              <a:buSzPct val="66066"/>
              <a:buFont typeface="Arial"/>
              <a:buNone/>
            </a:pPr>
            <a:r>
              <a:rPr lang="en" sz="1800"/>
              <a:t>Key restrictions:</a:t>
            </a:r>
            <a:endParaRPr sz="1800"/>
          </a:p>
          <a:p>
            <a:pPr indent="-342900" lvl="0" marL="457200" rtl="0" algn="l">
              <a:lnSpc>
                <a:spcPct val="115000"/>
              </a:lnSpc>
              <a:spcBef>
                <a:spcPts val="800"/>
              </a:spcBef>
              <a:spcAft>
                <a:spcPts val="0"/>
              </a:spcAft>
              <a:buClr>
                <a:schemeClr val="dk2"/>
              </a:buClr>
              <a:buSzPct val="108108"/>
              <a:buChar char="●"/>
            </a:pPr>
            <a:r>
              <a:rPr lang="en" sz="1800"/>
              <a:t>If estimated sale proceeds will be unreasonably low, such as </a:t>
            </a:r>
            <a:r>
              <a:rPr b="1" lang="en" sz="1800"/>
              <a:t>less than $1,000</a:t>
            </a:r>
            <a:endParaRPr b="1" sz="1800"/>
          </a:p>
          <a:p>
            <a:pPr indent="-342900" lvl="0" marL="457200" rtl="0" algn="l">
              <a:lnSpc>
                <a:spcPct val="115000"/>
              </a:lnSpc>
              <a:spcBef>
                <a:spcPts val="0"/>
              </a:spcBef>
              <a:spcAft>
                <a:spcPts val="0"/>
              </a:spcAft>
              <a:buClr>
                <a:schemeClr val="dk2"/>
              </a:buClr>
              <a:buSzPct val="108108"/>
              <a:buChar char="●"/>
            </a:pPr>
            <a:r>
              <a:rPr lang="en" sz="1800"/>
              <a:t>If the agency wants the property to screen through the surplus donation program</a:t>
            </a:r>
            <a:endParaRPr sz="1800"/>
          </a:p>
          <a:p>
            <a:pPr indent="-342900" lvl="0" marL="457200" rtl="0" algn="l">
              <a:lnSpc>
                <a:spcPct val="115000"/>
              </a:lnSpc>
              <a:spcBef>
                <a:spcPts val="0"/>
              </a:spcBef>
              <a:spcAft>
                <a:spcPts val="0"/>
              </a:spcAft>
              <a:buClr>
                <a:schemeClr val="dk2"/>
              </a:buClr>
              <a:buSzPct val="108108"/>
              <a:buChar char="●"/>
            </a:pPr>
            <a:r>
              <a:rPr lang="en" sz="1800"/>
              <a:t>Sales proceeds/exchange credit may only be used to acquire like items (e.g., in the same Federal supply class). </a:t>
            </a:r>
            <a:endParaRPr/>
          </a:p>
        </p:txBody>
      </p:sp>
      <p:sp>
        <p:nvSpPr>
          <p:cNvPr id="205" name="Google Shape;205;p1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t/>
            </a:r>
            <a:endParaRPr b="1" sz="1800">
              <a:solidFill>
                <a:srgbClr val="003C71"/>
              </a:solidFill>
            </a:endParaRPr>
          </a:p>
          <a:p>
            <a:pPr indent="0" lvl="0" marL="0" rtl="0" algn="l">
              <a:lnSpc>
                <a:spcPct val="115000"/>
              </a:lnSpc>
              <a:spcBef>
                <a:spcPts val="800"/>
              </a:spcBef>
              <a:spcAft>
                <a:spcPts val="800"/>
              </a:spcAft>
              <a:buClr>
                <a:schemeClr val="dk1"/>
              </a:buClr>
              <a:buSzPts val="1100"/>
              <a:buFont typeface="Arial"/>
              <a:buNone/>
            </a:pPr>
            <a:r>
              <a:rPr i="1" lang="en" sz="1800"/>
              <a:t>“Exchange/Sale is for replacing property the agency already uses — not for generating revenue, bypassing donation screening, or creating a workaround.”</a:t>
            </a:r>
            <a:endParaRPr i="1"/>
          </a:p>
        </p:txBody>
      </p:sp>
      <p:sp>
        <p:nvSpPr>
          <p:cNvPr id="206" name="Google Shape;20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7"/>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6667"/>
              <a:buFont typeface="Arial"/>
              <a:buNone/>
            </a:pPr>
            <a:r>
              <a:rPr lang="en" sz="3000"/>
              <a:t>Ineligible Federal Supply Groups</a:t>
            </a:r>
            <a:endParaRPr sz="3000">
              <a:latin typeface="Poppins"/>
              <a:ea typeface="Poppins"/>
              <a:cs typeface="Poppins"/>
              <a:sym typeface="Poppins"/>
            </a:endParaRPr>
          </a:p>
          <a:p>
            <a:pPr indent="0" lvl="0" marL="0" rtl="0" algn="l">
              <a:lnSpc>
                <a:spcPct val="100000"/>
              </a:lnSpc>
              <a:spcBef>
                <a:spcPts val="0"/>
              </a:spcBef>
              <a:spcAft>
                <a:spcPts val="0"/>
              </a:spcAft>
              <a:buSzPct val="111111"/>
              <a:buNone/>
            </a:pPr>
            <a:r>
              <a:t/>
            </a:r>
            <a:endParaRPr/>
          </a:p>
        </p:txBody>
      </p:sp>
      <p:sp>
        <p:nvSpPr>
          <p:cNvPr id="212" name="Google Shape;212;p17"/>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1700"/>
              <a:t>FSGs under </a:t>
            </a:r>
            <a:r>
              <a:rPr b="1" lang="en" sz="1700"/>
              <a:t>41 CFR 102-39.20(a)(1) </a:t>
            </a:r>
            <a:r>
              <a:rPr lang="en" sz="1700"/>
              <a:t>are ineligible exchange/sale</a:t>
            </a:r>
            <a:r>
              <a:rPr b="1" lang="en" sz="1700"/>
              <a:t>:</a:t>
            </a:r>
            <a:endParaRPr b="1" sz="1700"/>
          </a:p>
          <a:p>
            <a:pPr indent="-336550" lvl="0" marL="457200" rtl="0" algn="l">
              <a:lnSpc>
                <a:spcPct val="115000"/>
              </a:lnSpc>
              <a:spcBef>
                <a:spcPts val="800"/>
              </a:spcBef>
              <a:spcAft>
                <a:spcPts val="0"/>
              </a:spcAft>
              <a:buClr>
                <a:schemeClr val="dk2"/>
              </a:buClr>
              <a:buSzPts val="1700"/>
              <a:buChar char="●"/>
            </a:pPr>
            <a:r>
              <a:rPr b="1" lang="en" sz="1700"/>
              <a:t>10 — Weapons</a:t>
            </a:r>
            <a:endParaRPr b="1" sz="1700"/>
          </a:p>
          <a:p>
            <a:pPr indent="-336550" lvl="1" marL="914400" rtl="0" algn="l">
              <a:lnSpc>
                <a:spcPct val="115000"/>
              </a:lnSpc>
              <a:spcBef>
                <a:spcPts val="0"/>
              </a:spcBef>
              <a:spcAft>
                <a:spcPts val="0"/>
              </a:spcAft>
              <a:buClr>
                <a:schemeClr val="dk2"/>
              </a:buClr>
              <a:buSzPts val="1700"/>
              <a:buChar char="○"/>
            </a:pPr>
            <a:r>
              <a:rPr lang="en" sz="1700"/>
              <a:t>Exception noted for </a:t>
            </a:r>
            <a:r>
              <a:rPr b="1" lang="en" sz="1700"/>
              <a:t>FSC 1005</a:t>
            </a:r>
            <a:r>
              <a:rPr lang="en" sz="1700"/>
              <a:t> when conducting exchange/sales with the original equipment manufacturer</a:t>
            </a:r>
            <a:endParaRPr sz="1700"/>
          </a:p>
          <a:p>
            <a:pPr indent="-336550" lvl="0" marL="457200" rtl="0" algn="l">
              <a:lnSpc>
                <a:spcPct val="115000"/>
              </a:lnSpc>
              <a:spcBef>
                <a:spcPts val="0"/>
              </a:spcBef>
              <a:spcAft>
                <a:spcPts val="0"/>
              </a:spcAft>
              <a:buClr>
                <a:schemeClr val="dk2"/>
              </a:buClr>
              <a:buSzPts val="1700"/>
              <a:buChar char="●"/>
            </a:pPr>
            <a:r>
              <a:rPr b="1" lang="en" sz="1700"/>
              <a:t>11 — Nuclear ordnance</a:t>
            </a:r>
            <a:endParaRPr b="1" sz="1700"/>
          </a:p>
          <a:p>
            <a:pPr indent="-336550" lvl="0" marL="457200" rtl="0" algn="l">
              <a:lnSpc>
                <a:spcPct val="115000"/>
              </a:lnSpc>
              <a:spcBef>
                <a:spcPts val="0"/>
              </a:spcBef>
              <a:spcAft>
                <a:spcPts val="0"/>
              </a:spcAft>
              <a:buClr>
                <a:schemeClr val="dk2"/>
              </a:buClr>
              <a:buSzPts val="1700"/>
              <a:buChar char="●"/>
            </a:pPr>
            <a:r>
              <a:rPr b="1" lang="en" sz="1700"/>
              <a:t>44 — Nuclear reactors</a:t>
            </a:r>
            <a:r>
              <a:rPr lang="en" sz="1700"/>
              <a:t>, FSC Class 4470 only</a:t>
            </a:r>
            <a:endParaRPr sz="1700"/>
          </a:p>
          <a:p>
            <a:pPr indent="-336550" lvl="0" marL="457200" rtl="0" algn="l">
              <a:lnSpc>
                <a:spcPct val="115000"/>
              </a:lnSpc>
              <a:spcBef>
                <a:spcPts val="0"/>
              </a:spcBef>
              <a:spcAft>
                <a:spcPts val="0"/>
              </a:spcAft>
              <a:buClr>
                <a:schemeClr val="dk2"/>
              </a:buClr>
              <a:buSzPts val="1700"/>
              <a:buChar char="●"/>
            </a:pPr>
            <a:r>
              <a:rPr b="1" lang="en" sz="1700"/>
              <a:t>68 — Chemicals and chemical products</a:t>
            </a:r>
            <a:r>
              <a:rPr lang="en" sz="1700"/>
              <a:t>, except medicinal</a:t>
            </a:r>
            <a:endParaRPr sz="1700"/>
          </a:p>
          <a:p>
            <a:pPr indent="-336550" lvl="0" marL="457200" rtl="0" algn="l">
              <a:lnSpc>
                <a:spcPct val="115000"/>
              </a:lnSpc>
              <a:spcBef>
                <a:spcPts val="0"/>
              </a:spcBef>
              <a:spcAft>
                <a:spcPts val="0"/>
              </a:spcAft>
              <a:buClr>
                <a:schemeClr val="dk2"/>
              </a:buClr>
              <a:buSzPts val="1700"/>
              <a:buChar char="●"/>
            </a:pPr>
            <a:r>
              <a:rPr b="1" lang="en" sz="1700"/>
              <a:t>84 — Clothing, individual equipment, and insignia</a:t>
            </a:r>
            <a:endParaRPr b="1" sz="1700"/>
          </a:p>
          <a:p>
            <a:pPr indent="0" lvl="0" marL="0" rtl="0" algn="l">
              <a:lnSpc>
                <a:spcPct val="115000"/>
              </a:lnSpc>
              <a:spcBef>
                <a:spcPts val="0"/>
              </a:spcBef>
              <a:spcAft>
                <a:spcPts val="0"/>
              </a:spcAft>
              <a:buSzPts val="1800"/>
              <a:buNone/>
            </a:pPr>
            <a:r>
              <a:t/>
            </a:r>
            <a:endParaRPr b="1" sz="1700">
              <a:solidFill>
                <a:srgbClr val="003C71"/>
              </a:solidFill>
            </a:endParaRPr>
          </a:p>
          <a:p>
            <a:pPr indent="0" lvl="0" marL="0" rtl="0" algn="l">
              <a:lnSpc>
                <a:spcPct val="115000"/>
              </a:lnSpc>
              <a:spcBef>
                <a:spcPts val="0"/>
              </a:spcBef>
              <a:spcAft>
                <a:spcPts val="0"/>
              </a:spcAft>
              <a:buSzPts val="1800"/>
              <a:buNone/>
            </a:pPr>
            <a:r>
              <a:rPr b="1" i="1" lang="en" sz="1700"/>
              <a:t>“</a:t>
            </a:r>
            <a:r>
              <a:rPr i="1" lang="en" sz="1700"/>
              <a:t>Some categories are restricted or excluded. Check eligibility before promising the program to a customer.” </a:t>
            </a:r>
            <a:r>
              <a:rPr b="1" i="1" lang="en" sz="1700"/>
              <a:t> </a:t>
            </a:r>
            <a:endParaRPr b="1" i="1" sz="1700"/>
          </a:p>
        </p:txBody>
      </p:sp>
      <p:sp>
        <p:nvSpPr>
          <p:cNvPr id="213" name="Google Shape;21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8"/>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03704"/>
              <a:buNone/>
            </a:pPr>
            <a:r>
              <a:rPr lang="en" sz="3000"/>
              <a:t>How Long to Obligate Proceeds</a:t>
            </a:r>
            <a:endParaRPr sz="3000"/>
          </a:p>
          <a:p>
            <a:pPr indent="0" lvl="0" marL="0" rtl="0" algn="l">
              <a:lnSpc>
                <a:spcPct val="100000"/>
              </a:lnSpc>
              <a:spcBef>
                <a:spcPts val="0"/>
              </a:spcBef>
              <a:spcAft>
                <a:spcPts val="0"/>
              </a:spcAft>
              <a:buSzPct val="103704"/>
              <a:buNone/>
            </a:pPr>
            <a:r>
              <a:rPr lang="en" sz="3000"/>
              <a:t> (Use it or Lose it)</a:t>
            </a:r>
            <a:endParaRPr sz="3000">
              <a:latin typeface="Poppins"/>
              <a:ea typeface="Poppins"/>
              <a:cs typeface="Poppins"/>
              <a:sym typeface="Poppins"/>
            </a:endParaRPr>
          </a:p>
          <a:p>
            <a:pPr indent="0" lvl="0" marL="0" rtl="0" algn="l">
              <a:lnSpc>
                <a:spcPct val="100000"/>
              </a:lnSpc>
              <a:spcBef>
                <a:spcPts val="0"/>
              </a:spcBef>
              <a:spcAft>
                <a:spcPts val="0"/>
              </a:spcAft>
              <a:buClr>
                <a:schemeClr val="dk1"/>
              </a:buClr>
              <a:buSzPct val="36667"/>
              <a:buFont typeface="Arial"/>
              <a:buNone/>
            </a:pPr>
            <a:r>
              <a:t/>
            </a:r>
            <a:endParaRPr b="1" sz="3000">
              <a:solidFill>
                <a:srgbClr val="003C71"/>
              </a:solidFill>
            </a:endParaRPr>
          </a:p>
          <a:p>
            <a:pPr indent="0" lvl="0" marL="0" rtl="0" algn="l">
              <a:lnSpc>
                <a:spcPct val="100000"/>
              </a:lnSpc>
              <a:spcBef>
                <a:spcPts val="0"/>
              </a:spcBef>
              <a:spcAft>
                <a:spcPts val="0"/>
              </a:spcAft>
              <a:buSzPct val="111111"/>
              <a:buNone/>
            </a:pPr>
            <a:r>
              <a:t/>
            </a:r>
            <a:endParaRPr/>
          </a:p>
        </p:txBody>
      </p:sp>
      <p:sp>
        <p:nvSpPr>
          <p:cNvPr id="219" name="Google Shape;219;p18"/>
          <p:cNvSpPr txBox="1"/>
          <p:nvPr>
            <p:ph idx="1" type="body"/>
          </p:nvPr>
        </p:nvSpPr>
        <p:spPr>
          <a:xfrm>
            <a:off x="311700" y="1651400"/>
            <a:ext cx="8520600" cy="301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1900"/>
              <a:t>Proceeds must be obligated:</a:t>
            </a:r>
            <a:endParaRPr sz="1900"/>
          </a:p>
          <a:p>
            <a:pPr indent="-349250" lvl="0" marL="457200" rtl="0" algn="l">
              <a:lnSpc>
                <a:spcPct val="115000"/>
              </a:lnSpc>
              <a:spcBef>
                <a:spcPts val="800"/>
              </a:spcBef>
              <a:spcAft>
                <a:spcPts val="0"/>
              </a:spcAft>
              <a:buClr>
                <a:schemeClr val="dk2"/>
              </a:buClr>
              <a:buSzPts val="1900"/>
              <a:buChar char="●"/>
            </a:pPr>
            <a:r>
              <a:rPr lang="en" sz="1900"/>
              <a:t>During the fiscal year the item was sold, or</a:t>
            </a:r>
            <a:endParaRPr sz="1900"/>
          </a:p>
          <a:p>
            <a:pPr indent="-349250" lvl="0" marL="457200" rtl="0" algn="l">
              <a:lnSpc>
                <a:spcPct val="115000"/>
              </a:lnSpc>
              <a:spcBef>
                <a:spcPts val="0"/>
              </a:spcBef>
              <a:spcAft>
                <a:spcPts val="0"/>
              </a:spcAft>
              <a:buClr>
                <a:schemeClr val="dk2"/>
              </a:buClr>
              <a:buSzPts val="1900"/>
              <a:buChar char="●"/>
            </a:pPr>
            <a:r>
              <a:rPr lang="en" sz="1900"/>
              <a:t>Within one fiscal year thereafter</a:t>
            </a:r>
            <a:endParaRPr sz="1900"/>
          </a:p>
          <a:p>
            <a:pPr indent="0" lvl="0" marL="0" rtl="0" algn="l">
              <a:lnSpc>
                <a:spcPct val="115000"/>
              </a:lnSpc>
              <a:spcBef>
                <a:spcPts val="0"/>
              </a:spcBef>
              <a:spcAft>
                <a:spcPts val="0"/>
              </a:spcAft>
              <a:buClr>
                <a:schemeClr val="dk1"/>
              </a:buClr>
              <a:buSzPts val="1100"/>
              <a:buFont typeface="Arial"/>
              <a:buNone/>
            </a:pPr>
            <a:r>
              <a:t/>
            </a:r>
            <a:endParaRPr sz="1900"/>
          </a:p>
          <a:p>
            <a:pPr indent="0" lvl="0" marL="0" rtl="0" algn="l">
              <a:lnSpc>
                <a:spcPct val="115000"/>
              </a:lnSpc>
              <a:spcBef>
                <a:spcPts val="0"/>
              </a:spcBef>
              <a:spcAft>
                <a:spcPts val="800"/>
              </a:spcAft>
              <a:buClr>
                <a:schemeClr val="dk1"/>
              </a:buClr>
              <a:buSzPts val="1100"/>
              <a:buFont typeface="Arial"/>
              <a:buNone/>
            </a:pPr>
            <a:r>
              <a:rPr lang="en" sz="1900"/>
              <a:t>If not used during that period, proceeds must be sent to the </a:t>
            </a:r>
            <a:r>
              <a:rPr b="1" lang="en" sz="1900"/>
              <a:t>General Fund of the U.S. Treasury</a:t>
            </a:r>
            <a:r>
              <a:rPr lang="en" sz="1900"/>
              <a:t> (</a:t>
            </a:r>
            <a:r>
              <a:rPr b="1" lang="en" sz="1900"/>
              <a:t>41 CFR 102-39.30).</a:t>
            </a:r>
            <a:endParaRPr/>
          </a:p>
        </p:txBody>
      </p:sp>
      <p:sp>
        <p:nvSpPr>
          <p:cNvPr id="220" name="Google Shape;220;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9"/>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9286"/>
              <a:buFont typeface="Arial"/>
              <a:buNone/>
            </a:pPr>
            <a:r>
              <a:rPr lang="en"/>
              <a:t>Exchange/Sale DOW Stats</a:t>
            </a:r>
            <a:endParaRPr/>
          </a:p>
          <a:p>
            <a:pPr indent="0" lvl="0" marL="0" rtl="0" algn="l">
              <a:lnSpc>
                <a:spcPct val="100000"/>
              </a:lnSpc>
              <a:spcBef>
                <a:spcPts val="0"/>
              </a:spcBef>
              <a:spcAft>
                <a:spcPts val="0"/>
              </a:spcAft>
              <a:buSzPct val="111111"/>
              <a:buNone/>
            </a:pPr>
            <a:r>
              <a:t/>
            </a:r>
            <a:endParaRPr/>
          </a:p>
        </p:txBody>
      </p:sp>
      <p:sp>
        <p:nvSpPr>
          <p:cNvPr id="226" name="Google Shape;22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227" name="Google Shape;227;p19"/>
          <p:cNvPicPr preferRelativeResize="0"/>
          <p:nvPr/>
        </p:nvPicPr>
        <p:blipFill rotWithShape="1">
          <a:blip r:embed="rId3">
            <a:alphaModFix/>
          </a:blip>
          <a:srcRect b="0" l="0" r="0" t="0"/>
          <a:stretch/>
        </p:blipFill>
        <p:spPr>
          <a:xfrm>
            <a:off x="311700" y="1043725"/>
            <a:ext cx="6522249" cy="3925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0"/>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9286"/>
              <a:buFont typeface="Arial"/>
              <a:buNone/>
            </a:pPr>
            <a:r>
              <a:rPr lang="en"/>
              <a:t>Exchange/Sale Success Story</a:t>
            </a:r>
            <a:endParaRPr/>
          </a:p>
          <a:p>
            <a:pPr indent="0" lvl="0" marL="0" rtl="0" algn="l">
              <a:lnSpc>
                <a:spcPct val="100000"/>
              </a:lnSpc>
              <a:spcBef>
                <a:spcPts val="0"/>
              </a:spcBef>
              <a:spcAft>
                <a:spcPts val="0"/>
              </a:spcAft>
              <a:buSzPct val="111111"/>
              <a:buNone/>
            </a:pPr>
            <a:r>
              <a:t/>
            </a:r>
            <a:endParaRPr/>
          </a:p>
        </p:txBody>
      </p:sp>
      <p:sp>
        <p:nvSpPr>
          <p:cNvPr id="233" name="Google Shape;233;p20"/>
          <p:cNvSpPr txBox="1"/>
          <p:nvPr>
            <p:ph idx="1" type="body"/>
          </p:nvPr>
        </p:nvSpPr>
        <p:spPr>
          <a:xfrm>
            <a:off x="311700" y="1097500"/>
            <a:ext cx="4054200" cy="3565800"/>
          </a:xfrm>
          <a:prstGeom prst="rect">
            <a:avLst/>
          </a:prstGeom>
          <a:noFill/>
          <a:ln>
            <a:noFill/>
          </a:ln>
        </p:spPr>
        <p:txBody>
          <a:bodyPr anchorCtr="0" anchor="t" bIns="91425" lIns="91425" spcFirstLastPara="1" rIns="91425" wrap="square" tIns="91425">
            <a:normAutofit fontScale="70000" lnSpcReduction="20000"/>
          </a:bodyPr>
          <a:lstStyle/>
          <a:p>
            <a:pPr indent="0" lvl="0" marL="0" rtl="0" algn="l">
              <a:lnSpc>
                <a:spcPct val="115000"/>
              </a:lnSpc>
              <a:spcBef>
                <a:spcPts val="0"/>
              </a:spcBef>
              <a:spcAft>
                <a:spcPts val="0"/>
              </a:spcAft>
              <a:buClr>
                <a:schemeClr val="dk1"/>
              </a:buClr>
              <a:buSzPct val="88000"/>
              <a:buFont typeface="Arial"/>
              <a:buNone/>
            </a:pPr>
            <a:r>
              <a:rPr lang="en"/>
              <a:t>Our Western Zone is currently in its 13th year with one of its biggest recurring partnerships with the U.S. Army.  For fiscal year 2024, we have completed auctions on 53 Black Hawks, with sales exceeding $68 million. The helicopters are demiled, requiring all military components be removed or modified to make the unit the same as a commercial equivalent. We coordinate with DOD Trade Security Controls to review our sales, vet the successful high bidders, and give final approval before we award the sales contracts. The Army receives the majority of the proceeds back, that’s 94%, to purchase replacements. Many of the Black Hawks sold to the public have been repurposed and put to use helping fight wildfires, and they have been also used for personnel transport, search and rescue, law enforcement, and medical evacuation.</a:t>
            </a:r>
            <a:endParaRPr sz="1500">
              <a:highlight>
                <a:schemeClr val="lt1"/>
              </a:highlight>
            </a:endParaRPr>
          </a:p>
          <a:p>
            <a:pPr indent="0" lvl="0" marL="0" rtl="0" algn="l">
              <a:lnSpc>
                <a:spcPct val="115000"/>
              </a:lnSpc>
              <a:spcBef>
                <a:spcPts val="1200"/>
              </a:spcBef>
              <a:spcAft>
                <a:spcPts val="1200"/>
              </a:spcAft>
              <a:buSzPct val="142857"/>
              <a:buNone/>
            </a:pPr>
            <a:r>
              <a:t/>
            </a:r>
            <a:endParaRPr/>
          </a:p>
        </p:txBody>
      </p:sp>
      <p:sp>
        <p:nvSpPr>
          <p:cNvPr id="234" name="Google Shape;23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235" name="Google Shape;235;p20"/>
          <p:cNvPicPr preferRelativeResize="0"/>
          <p:nvPr/>
        </p:nvPicPr>
        <p:blipFill rotWithShape="1">
          <a:blip r:embed="rId3">
            <a:alphaModFix/>
          </a:blip>
          <a:srcRect b="0" l="0" r="0" t="0"/>
          <a:stretch/>
        </p:blipFill>
        <p:spPr>
          <a:xfrm>
            <a:off x="4654950" y="1097499"/>
            <a:ext cx="3771425" cy="28119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1"/>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
              <a:t>Lead Property Disposal Specialist Information</a:t>
            </a:r>
            <a:endParaRPr/>
          </a:p>
        </p:txBody>
      </p:sp>
      <p:pic>
        <p:nvPicPr>
          <p:cNvPr descr="IThis image shows Tara Hightower, the Lead Property Disposal Specialist." id="241" name="Google Shape;241;p21"/>
          <p:cNvPicPr preferRelativeResize="0"/>
          <p:nvPr/>
        </p:nvPicPr>
        <p:blipFill rotWithShape="1">
          <a:blip r:embed="rId3">
            <a:alphaModFix/>
          </a:blip>
          <a:srcRect b="0" l="12335" r="0" t="12793"/>
          <a:stretch/>
        </p:blipFill>
        <p:spPr>
          <a:xfrm>
            <a:off x="3505200" y="1208314"/>
            <a:ext cx="2136651" cy="2133600"/>
          </a:xfrm>
          <a:prstGeom prst="rect">
            <a:avLst/>
          </a:prstGeom>
          <a:noFill/>
          <a:ln>
            <a:noFill/>
          </a:ln>
        </p:spPr>
      </p:pic>
      <p:sp>
        <p:nvSpPr>
          <p:cNvPr id="242" name="Google Shape;242;p21"/>
          <p:cNvSpPr txBox="1"/>
          <p:nvPr/>
        </p:nvSpPr>
        <p:spPr>
          <a:xfrm>
            <a:off x="1909663" y="3472950"/>
            <a:ext cx="53247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Tara Hightower</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Lead Property Disposal Specialist, PPM</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 sz="2000" u="sng" cap="none" strike="noStrike">
                <a:solidFill>
                  <a:schemeClr val="hlink"/>
                </a:solidFill>
                <a:latin typeface="Arial"/>
                <a:ea typeface="Arial"/>
                <a:cs typeface="Arial"/>
                <a:sym typeface="Arial"/>
                <a:hlinkClick r:id="rId4"/>
              </a:rPr>
              <a:t>tara.hightower@gsa.gov</a:t>
            </a:r>
            <a:endParaRPr b="0" i="0" sz="2000" u="none" cap="none" strike="noStrike">
              <a:solidFill>
                <a:srgbClr val="000000"/>
              </a:solidFill>
              <a:latin typeface="Arial"/>
              <a:ea typeface="Arial"/>
              <a:cs typeface="Arial"/>
              <a:sym typeface="Arial"/>
            </a:endParaRPr>
          </a:p>
        </p:txBody>
      </p:sp>
      <p:sp>
        <p:nvSpPr>
          <p:cNvPr id="243" name="Google Shape;243;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2"/>
          <p:cNvSpPr txBox="1"/>
          <p:nvPr>
            <p:ph idx="4294967295" type="title"/>
          </p:nvPr>
        </p:nvSpPr>
        <p:spPr>
          <a:xfrm>
            <a:off x="90488" y="-714375"/>
            <a:ext cx="8878887" cy="604837"/>
          </a:xfrm>
          <a:prstGeom prst="rect">
            <a:avLst/>
          </a:prstGeom>
          <a:noFill/>
          <a:ln>
            <a:noFill/>
          </a:ln>
        </p:spPr>
        <p:txBody>
          <a:bodyPr anchorCtr="0" anchor="ctr" bIns="91425" lIns="91425" spcFirstLastPara="1" rIns="91425" wrap="square" tIns="91425">
            <a:normAutofit fontScale="90000"/>
          </a:bodyPr>
          <a:lstStyle/>
          <a:p>
            <a:pPr indent="0" lvl="0" marL="0" marR="0" rtl="0" algn="l">
              <a:lnSpc>
                <a:spcPct val="100000"/>
              </a:lnSpc>
              <a:spcBef>
                <a:spcPts val="0"/>
              </a:spcBef>
              <a:spcAft>
                <a:spcPts val="0"/>
              </a:spcAft>
              <a:buClr>
                <a:srgbClr val="000000"/>
              </a:buClr>
              <a:buSzPct val="100000"/>
              <a:buFont typeface="Arial"/>
              <a:buNone/>
            </a:pPr>
            <a:r>
              <a:rPr b="0" i="0" lang="en" sz="3200" u="none" cap="none" strike="noStrike">
                <a:solidFill>
                  <a:schemeClr val="dk2"/>
                </a:solidFill>
                <a:latin typeface="Arial"/>
                <a:ea typeface="Arial"/>
                <a:cs typeface="Arial"/>
                <a:sym typeface="Arial"/>
              </a:rPr>
              <a:t>Conclusion</a:t>
            </a:r>
            <a:r>
              <a:rPr b="0" i="0" lang="en" sz="1000" u="none" cap="none" strike="noStrike">
                <a:solidFill>
                  <a:schemeClr val="dk2"/>
                </a:solidFill>
                <a:latin typeface="Arial"/>
                <a:ea typeface="Arial"/>
                <a:cs typeface="Arial"/>
                <a:sym typeface="Arial"/>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B5C0D560-FD64-4333-8C5E-2ADA579FD41F</vt:lpwstr>
  </property>
  <property fmtid="{D5CDD505-2E9C-101B-9397-08002B2CF9AE}" pid="3" name="ArticulatePath">
    <vt:lpwstr>FY27 ATRW Fall_ PPM Excess and Exchange Sale _From Cluttered to Curated_ Utilizing Personal Property for Inventory Management_508_10_1626</vt:lpwstr>
  </property>
</Properties>
</file>