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SYVKLQYPOe2r9IdLuQSnRbIzJ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h4ea653cffbeb693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h4ea653cffbeb693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-18150" y="-34575"/>
            <a:ext cx="9162300" cy="5178000"/>
          </a:xfrm>
          <a:prstGeom prst="rect">
            <a:avLst/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/>
          <p:nvPr/>
        </p:nvSpPr>
        <p:spPr>
          <a:xfrm>
            <a:off x="-18150" y="1020350"/>
            <a:ext cx="3227100" cy="41316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3"/>
          <p:cNvSpPr/>
          <p:nvPr/>
        </p:nvSpPr>
        <p:spPr>
          <a:xfrm rot="5400000">
            <a:off x="-637950" y="581925"/>
            <a:ext cx="5186400" cy="3946800"/>
          </a:xfrm>
          <a:prstGeom prst="rtTriangle">
            <a:avLst/>
          </a:prstGeom>
          <a:solidFill>
            <a:srgbClr val="F76120"/>
          </a:solidFill>
          <a:ln>
            <a:noFill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3"/>
          <p:cNvSpPr txBox="1">
            <a:spLocks noGrp="1"/>
          </p:cNvSpPr>
          <p:nvPr>
            <p:ph type="ctrTitle"/>
          </p:nvPr>
        </p:nvSpPr>
        <p:spPr>
          <a:xfrm>
            <a:off x="2551602" y="1529025"/>
            <a:ext cx="62808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ubTitle" idx="1"/>
          </p:nvPr>
        </p:nvSpPr>
        <p:spPr>
          <a:xfrm>
            <a:off x="3208950" y="3618575"/>
            <a:ext cx="56235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5" name="Google Shape;15;p13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16" name="Google Shape;16;p13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" name="Google Shape;17;p13" title="GSA Star Mark 250 2026 Logo STARMARK SIGNATURE_300dpi.png"/>
            <p:cNvPicPr preferRelativeResize="0"/>
            <p:nvPr/>
          </p:nvPicPr>
          <p:blipFill rotWithShape="1">
            <a:blip r:embed="rId2">
              <a:alphaModFix/>
            </a:blip>
            <a:srcRect l="29478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13" title="gsa-seal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" name="Google Shape;1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1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" name="Google Shape;25;p22" title="gsa-seal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3551" y="1925525"/>
            <a:ext cx="1238875" cy="123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14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311700" y="3900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311700" y="1097500"/>
            <a:ext cx="8520600" cy="3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(ha0ed02dd097267b_7_0)">
  <p:cSld name="Generated (ha0ed02dd097267b_7_0)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6" title="FY27 ATRW-4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4225"/>
            <a:ext cx="9144000" cy="517772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6" name="Google Shape;36;p16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37" name="Google Shape;37;p16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" name="Google Shape;38;p16" title="GSA Star Mark 250 2026 Logo STARMARK SIGNATURE_300dpi.png"/>
            <p:cNvPicPr preferRelativeResize="0"/>
            <p:nvPr/>
          </p:nvPicPr>
          <p:blipFill rotWithShape="1">
            <a:blip r:embed="rId3">
              <a:alphaModFix/>
            </a:blip>
            <a:srcRect l="29478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39;p16" title="gsa-seal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7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Speaker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8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9" name="Google Shape;49;p18"/>
          <p:cNvGrpSpPr/>
          <p:nvPr/>
        </p:nvGrpSpPr>
        <p:grpSpPr>
          <a:xfrm>
            <a:off x="3511607" y="1233605"/>
            <a:ext cx="2120768" cy="2120768"/>
            <a:chOff x="3059125" y="889175"/>
            <a:chExt cx="2743200" cy="2743200"/>
          </a:xfrm>
        </p:grpSpPr>
        <p:sp>
          <p:nvSpPr>
            <p:cNvPr id="50" name="Google Shape;50;p18"/>
            <p:cNvSpPr/>
            <p:nvPr/>
          </p:nvSpPr>
          <p:spPr>
            <a:xfrm>
              <a:off x="3059125" y="889175"/>
              <a:ext cx="2743200" cy="27432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spcFirstLastPara="1" wrap="square" lIns="70675" tIns="70675" rIns="70675" bIns="70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endParaRPr sz="108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8"/>
            <p:cNvSpPr/>
            <p:nvPr/>
          </p:nvSpPr>
          <p:spPr>
            <a:xfrm>
              <a:off x="3140125" y="992375"/>
              <a:ext cx="2581200" cy="25368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spcFirstLastPara="1" wrap="square" lIns="70675" tIns="70675" rIns="70675" bIns="70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endParaRPr sz="108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" name="Google Shape;52;p18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53" name="Google Shape;53;p18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4" name="Google Shape;54;p18" title="GSA Star Mark 250 2026 Logo STARMARK SIGNATURE_300dpi.png"/>
            <p:cNvPicPr preferRelativeResize="0"/>
            <p:nvPr/>
          </p:nvPicPr>
          <p:blipFill rotWithShape="1">
            <a:blip r:embed="rId3">
              <a:alphaModFix/>
            </a:blip>
            <a:srcRect l="29478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55;p18" title="gsa-seal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peakers">
  <p:cSld name="TITLE_ONLY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9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9"/>
          <p:cNvSpPr txBox="1">
            <a:spLocks noGrp="1"/>
          </p:cNvSpPr>
          <p:nvPr>
            <p:ph type="sldNum" idx="12"/>
          </p:nvPr>
        </p:nvSpPr>
        <p:spPr>
          <a:xfrm>
            <a:off x="8462933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9" name="Google Shape;59;p19"/>
          <p:cNvGrpSpPr/>
          <p:nvPr/>
        </p:nvGrpSpPr>
        <p:grpSpPr>
          <a:xfrm>
            <a:off x="1659020" y="1227167"/>
            <a:ext cx="2120768" cy="2120768"/>
            <a:chOff x="3059125" y="889175"/>
            <a:chExt cx="2743200" cy="2743200"/>
          </a:xfrm>
        </p:grpSpPr>
        <p:sp>
          <p:nvSpPr>
            <p:cNvPr id="60" name="Google Shape;60;p19"/>
            <p:cNvSpPr/>
            <p:nvPr/>
          </p:nvSpPr>
          <p:spPr>
            <a:xfrm>
              <a:off x="3059125" y="889175"/>
              <a:ext cx="2743200" cy="27432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spcFirstLastPara="1" wrap="square" lIns="70675" tIns="70675" rIns="70675" bIns="70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endParaRPr sz="108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9"/>
            <p:cNvSpPr/>
            <p:nvPr/>
          </p:nvSpPr>
          <p:spPr>
            <a:xfrm>
              <a:off x="3140125" y="992375"/>
              <a:ext cx="2581200" cy="25368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spcFirstLastPara="1" wrap="square" lIns="70675" tIns="70675" rIns="70675" bIns="70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endParaRPr sz="108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62;p19"/>
          <p:cNvGrpSpPr/>
          <p:nvPr/>
        </p:nvGrpSpPr>
        <p:grpSpPr>
          <a:xfrm>
            <a:off x="5364232" y="1227167"/>
            <a:ext cx="2120768" cy="2120768"/>
            <a:chOff x="3059125" y="889175"/>
            <a:chExt cx="2743200" cy="2743200"/>
          </a:xfrm>
        </p:grpSpPr>
        <p:sp>
          <p:nvSpPr>
            <p:cNvPr id="63" name="Google Shape;63;p19"/>
            <p:cNvSpPr/>
            <p:nvPr/>
          </p:nvSpPr>
          <p:spPr>
            <a:xfrm>
              <a:off x="3059125" y="889175"/>
              <a:ext cx="2743200" cy="27432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spcFirstLastPara="1" wrap="square" lIns="70675" tIns="70675" rIns="70675" bIns="70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endParaRPr sz="108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9"/>
            <p:cNvSpPr/>
            <p:nvPr/>
          </p:nvSpPr>
          <p:spPr>
            <a:xfrm>
              <a:off x="3140125" y="992375"/>
              <a:ext cx="2581200" cy="25368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spcFirstLastPara="1" wrap="square" lIns="70675" tIns="70675" rIns="70675" bIns="70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endParaRPr sz="108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19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66" name="Google Shape;66;p19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7" name="Google Shape;67;p19" title="GSA Star Mark 250 2026 Logo STARMARK SIGNATURE_300dpi.png"/>
            <p:cNvPicPr preferRelativeResize="0"/>
            <p:nvPr/>
          </p:nvPicPr>
          <p:blipFill rotWithShape="1">
            <a:blip r:embed="rId3">
              <a:alphaModFix/>
            </a:blip>
            <a:srcRect l="29478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9" title="gsa-seal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0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42618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42618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 txBox="1">
            <a:spLocks noGrp="1"/>
          </p:cNvSpPr>
          <p:nvPr>
            <p:ph type="ctrTitle"/>
          </p:nvPr>
        </p:nvSpPr>
        <p:spPr>
          <a:xfrm>
            <a:off x="2551602" y="-587829"/>
            <a:ext cx="6280800" cy="58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</a:pPr>
            <a:r>
              <a:rPr lang="en" sz="2000" b="1">
                <a:solidFill>
                  <a:schemeClr val="dk1"/>
                </a:solidFill>
              </a:rPr>
              <a:t>Prompt Renovation</a:t>
            </a:r>
            <a:endParaRPr sz="2000" b="1"/>
          </a:p>
        </p:txBody>
      </p:sp>
      <p:grpSp>
        <p:nvGrpSpPr>
          <p:cNvPr id="79" name="Google Shape;79;p1" descr="This slide is titled &quot;Prompt Renovation: Turning Good AI Prompts into Great Ones.&quot;"/>
          <p:cNvGrpSpPr/>
          <p:nvPr/>
        </p:nvGrpSpPr>
        <p:grpSpPr>
          <a:xfrm>
            <a:off x="366129" y="1459100"/>
            <a:ext cx="8572800" cy="1905000"/>
            <a:chOff x="0" y="0"/>
            <a:chExt cx="8572800" cy="1905000"/>
          </a:xfrm>
        </p:grpSpPr>
        <p:sp>
          <p:nvSpPr>
            <p:cNvPr id="80" name="Google Shape;80;p1"/>
            <p:cNvSpPr/>
            <p:nvPr/>
          </p:nvSpPr>
          <p:spPr>
            <a:xfrm>
              <a:off x="0" y="0"/>
              <a:ext cx="4286400" cy="1905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"/>
            <p:cNvSpPr txBox="1"/>
            <p:nvPr/>
          </p:nvSpPr>
          <p:spPr>
            <a:xfrm>
              <a:off x="4286400" y="0"/>
              <a:ext cx="4286400" cy="1905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90"/>
                <a:buFont typeface="Arial"/>
                <a:buNone/>
              </a:pPr>
              <a:r>
                <a:rPr lang="en" sz="2590" b="1" i="0" u="none" strike="noStrike" cap="none" dirty="0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Prompt Renovation: Turning Good </a:t>
              </a:r>
              <a:r>
                <a:rPr lang="en" sz="2590" b="1" dirty="0">
                  <a:solidFill>
                    <a:srgbClr val="182F66"/>
                  </a:solidFill>
                </a:rPr>
                <a:t>S</a:t>
              </a:r>
              <a:r>
                <a:rPr lang="en" sz="2590" b="1" i="0" u="none" strike="noStrike" cap="none" dirty="0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I Prompts into Great Ones</a:t>
              </a:r>
              <a:endParaRPr sz="2590" b="1" i="0" u="none" strike="noStrike" cap="none" dirty="0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400"/>
                </a:spcBef>
                <a:spcAft>
                  <a:spcPts val="0"/>
                </a:spcAft>
                <a:buClr>
                  <a:srgbClr val="000000"/>
                </a:buClr>
                <a:buSzPts val="1480"/>
                <a:buFont typeface="Arial"/>
                <a:buNone/>
              </a:pPr>
              <a:r>
                <a:rPr lang="en" sz="148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Inspect the prompt. Test the output. Protect the judgment. And your sanity.</a:t>
              </a:r>
              <a:endParaRPr sz="148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" name="Google Shape;82;p1" descr="This image features the names of the presenters: Andrea Azarcon Heller and Ryan Williams."/>
          <p:cNvGrpSpPr/>
          <p:nvPr/>
        </p:nvGrpSpPr>
        <p:grpSpPr>
          <a:xfrm>
            <a:off x="4546000" y="3489500"/>
            <a:ext cx="4286400" cy="1047900"/>
            <a:chOff x="0" y="0"/>
            <a:chExt cx="4286400" cy="1047900"/>
          </a:xfrm>
        </p:grpSpPr>
        <p:sp>
          <p:nvSpPr>
            <p:cNvPr id="83" name="Google Shape;83;p1"/>
            <p:cNvSpPr/>
            <p:nvPr/>
          </p:nvSpPr>
          <p:spPr>
            <a:xfrm>
              <a:off x="0" y="0"/>
              <a:ext cx="4286400" cy="1047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"/>
            <p:cNvSpPr txBox="1"/>
            <p:nvPr/>
          </p:nvSpPr>
          <p:spPr>
            <a:xfrm>
              <a:off x="0" y="0"/>
              <a:ext cx="4286400" cy="33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Andrea Azarcon Heller and Ryan Williams</a:t>
              </a:r>
              <a:endParaRPr sz="13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" name="Google Shape;85;p1"/>
          <p:cNvSpPr txBox="1"/>
          <p:nvPr/>
        </p:nvSpPr>
        <p:spPr>
          <a:xfrm>
            <a:off x="3120525" y="3940225"/>
            <a:ext cx="5623500" cy="9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Acquisition Training for the Real World</a:t>
            </a:r>
            <a:endParaRPr sz="2300">
              <a:solidFill>
                <a:srgbClr val="FFFFFF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October 28, 2026</a:t>
            </a:r>
            <a:endParaRPr sz="2300">
              <a:solidFill>
                <a:srgbClr val="FFFFFF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</a:rPr>
              <a:t> </a:t>
            </a:r>
            <a:endParaRPr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 idx="4294967295"/>
          </p:nvPr>
        </p:nvSpPr>
        <p:spPr>
          <a:xfrm>
            <a:off x="311700" y="-66841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AI in Acquisition</a:t>
            </a:r>
            <a:endParaRPr/>
          </a:p>
        </p:txBody>
      </p:sp>
      <p:sp>
        <p:nvSpPr>
          <p:cNvPr id="91" name="Google Shape;91;p2"/>
          <p:cNvSpPr txBox="1"/>
          <p:nvPr/>
        </p:nvSpPr>
        <p:spPr>
          <a:xfrm>
            <a:off x="438150" y="1123950"/>
            <a:ext cx="82677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>
                <a:solidFill>
                  <a:srgbClr val="182F66"/>
                </a:solidFill>
              </a:rPr>
              <a:t>S</a:t>
            </a: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I in Acquisition: Assistance vs. Trust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2" descr="This image offers insights into &quot;AI assistance possibilities (Can AI help with critical tasks?)&quot; and &quot;Risks &amp; Key Takeaways (The dangers of poor prompts).&quot; "/>
          <p:cNvGrpSpPr/>
          <p:nvPr/>
        </p:nvGrpSpPr>
        <p:grpSpPr>
          <a:xfrm>
            <a:off x="438150" y="1714500"/>
            <a:ext cx="8267850" cy="3000300"/>
            <a:chOff x="0" y="0"/>
            <a:chExt cx="8267850" cy="3000300"/>
          </a:xfrm>
        </p:grpSpPr>
        <p:grpSp>
          <p:nvGrpSpPr>
            <p:cNvPr id="93" name="Google Shape;93;p2"/>
            <p:cNvGrpSpPr/>
            <p:nvPr/>
          </p:nvGrpSpPr>
          <p:grpSpPr>
            <a:xfrm>
              <a:off x="0" y="0"/>
              <a:ext cx="3905400" cy="3000300"/>
              <a:chOff x="0" y="0"/>
              <a:chExt cx="3905400" cy="3000300"/>
            </a:xfrm>
          </p:grpSpPr>
          <p:sp>
            <p:nvSpPr>
              <p:cNvPr id="94" name="Google Shape;94;p2"/>
              <p:cNvSpPr/>
              <p:nvPr/>
            </p:nvSpPr>
            <p:spPr>
              <a:xfrm>
                <a:off x="0" y="0"/>
                <a:ext cx="3905400" cy="3000300"/>
              </a:xfrm>
              <a:prstGeom prst="roundRect">
                <a:avLst>
                  <a:gd name="adj" fmla="val 2539"/>
                </a:avLst>
              </a:prstGeom>
              <a:solidFill>
                <a:srgbClr val="FFFFFF"/>
              </a:solidFill>
              <a:ln w="14300" cap="flat" cmpd="sng">
                <a:solidFill>
                  <a:srgbClr val="78909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2"/>
              <p:cNvSpPr txBox="1"/>
              <p:nvPr/>
            </p:nvSpPr>
            <p:spPr>
              <a:xfrm>
                <a:off x="228600" y="190500"/>
                <a:ext cx="3448200" cy="26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1" i="0" u="none" strike="noStrike" cap="none">
                    <a:solidFill>
                      <a:srgbClr val="78909C"/>
                    </a:solidFill>
                    <a:latin typeface="Arial"/>
                    <a:ea typeface="Arial"/>
                    <a:cs typeface="Arial"/>
                    <a:sym typeface="Arial"/>
                  </a:rPr>
                  <a:t>AI Assistance Possibilities</a:t>
                </a:r>
                <a:endParaRPr sz="1100" b="1" i="0" u="none" strike="noStrike" cap="none">
                  <a:solidFill>
                    <a:srgbClr val="78909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r>
                  <a:rPr lang="en" sz="15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Can AI help with critical tasks?</a:t>
                </a:r>
                <a:endParaRPr sz="15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105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en" sz="1200" b="0" i="0" u="none" strike="noStrike" cap="none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Yes!  It can help with:</a:t>
                </a:r>
                <a:endParaRPr sz="12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4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lang="en" sz="12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Market research synthesis</a:t>
                </a:r>
                <a:endParaRPr sz="12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4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lang="en" sz="12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Proposal analysis &amp; evaluation</a:t>
                </a:r>
                <a:endParaRPr sz="12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4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lang="en" sz="12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Clarification question drafting</a:t>
                </a:r>
                <a:endParaRPr sz="12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4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lang="en" sz="12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Negotiation preparation</a:t>
                </a:r>
                <a:endParaRPr sz="12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6" name="Google Shape;96;p2"/>
            <p:cNvGrpSpPr/>
            <p:nvPr/>
          </p:nvGrpSpPr>
          <p:grpSpPr>
            <a:xfrm>
              <a:off x="4362450" y="0"/>
              <a:ext cx="3905400" cy="3000300"/>
              <a:chOff x="0" y="0"/>
              <a:chExt cx="3905400" cy="3000300"/>
            </a:xfrm>
          </p:grpSpPr>
          <p:sp>
            <p:nvSpPr>
              <p:cNvPr id="97" name="Google Shape;97;p2"/>
              <p:cNvSpPr/>
              <p:nvPr/>
            </p:nvSpPr>
            <p:spPr>
              <a:xfrm>
                <a:off x="0" y="0"/>
                <a:ext cx="3905400" cy="3000300"/>
              </a:xfrm>
              <a:prstGeom prst="roundRect">
                <a:avLst>
                  <a:gd name="adj" fmla="val 2539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2"/>
              <p:cNvSpPr txBox="1"/>
              <p:nvPr/>
            </p:nvSpPr>
            <p:spPr>
              <a:xfrm>
                <a:off x="228600" y="190500"/>
                <a:ext cx="3448200" cy="26193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18"/>
                  <a:buFont typeface="Arial"/>
                  <a:buNone/>
                </a:pPr>
                <a:r>
                  <a:rPr lang="en" sz="1018" b="1" i="0" u="none" strike="noStrike" cap="none">
                    <a:solidFill>
                      <a:srgbClr val="FFD54F"/>
                    </a:solidFill>
                    <a:latin typeface="Arial"/>
                    <a:ea typeface="Arial"/>
                    <a:cs typeface="Arial"/>
                    <a:sym typeface="Arial"/>
                  </a:rPr>
                  <a:t>Risks &amp; Key Takeaways</a:t>
                </a:r>
                <a:endParaRPr sz="1018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388"/>
                  <a:buFont typeface="Arial"/>
                  <a:buNone/>
                </a:pPr>
                <a:r>
                  <a:rPr lang="en" sz="1388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The danger of bad prompts</a:t>
                </a:r>
                <a:endParaRPr sz="1018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110"/>
                  <a:buFont typeface="Arial"/>
                  <a:buNone/>
                </a:pPr>
                <a:r>
                  <a:rPr lang="en" sz="111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Bad prompts can generate</a:t>
                </a:r>
                <a:endParaRPr sz="1018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295"/>
                  <a:buFont typeface="Arial"/>
                  <a:buNone/>
                </a:pPr>
                <a:r>
                  <a:rPr lang="en" sz="1295" b="1" i="0" u="none" strike="noStrike" cap="none">
                    <a:solidFill>
                      <a:srgbClr val="FFD54F"/>
                    </a:solidFill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lang="en" sz="111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Missing context</a:t>
                </a:r>
                <a:endParaRPr sz="1018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295"/>
                  <a:buFont typeface="Arial"/>
                  <a:buNone/>
                </a:pPr>
                <a:r>
                  <a:rPr lang="en" sz="1295" b="1" i="0" u="none" strike="noStrike" cap="none">
                    <a:solidFill>
                      <a:srgbClr val="FFD54F"/>
                    </a:solidFill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lang="en" sz="111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Fabricated facts &amp; hallucinations</a:t>
                </a:r>
                <a:endParaRPr sz="1018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295"/>
                  <a:buFont typeface="Arial"/>
                  <a:buNone/>
                </a:pPr>
                <a:r>
                  <a:rPr lang="en" sz="1295" b="1" i="0" u="none" strike="noStrike" cap="none">
                    <a:solidFill>
                      <a:srgbClr val="FFD54F"/>
                    </a:solidFill>
                    <a:latin typeface="Arial"/>
                    <a:ea typeface="Arial"/>
                    <a:cs typeface="Arial"/>
                    <a:sym typeface="Arial"/>
                  </a:rPr>
                  <a:t>• </a:t>
                </a:r>
                <a:r>
                  <a:rPr lang="en" sz="111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Overconfident wrong answers</a:t>
                </a:r>
                <a:br>
                  <a:rPr lang="en" sz="111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</a:br>
                <a:endParaRPr sz="1018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750"/>
                  </a:spcAft>
                  <a:buClr>
                    <a:srgbClr val="000000"/>
                  </a:buClr>
                  <a:buSzPts val="1203"/>
                  <a:buFont typeface="Arial"/>
                  <a:buNone/>
                </a:pPr>
                <a:r>
                  <a:rPr lang="en" sz="1203" b="1" i="0" u="none" strike="noStrike" cap="none">
                    <a:solidFill>
                      <a:srgbClr val="FFD54F"/>
                    </a:solidFill>
                    <a:latin typeface="Arial"/>
                    <a:ea typeface="Arial"/>
                    <a:cs typeface="Arial"/>
                    <a:sym typeface="Arial"/>
                  </a:rPr>
                  <a:t>AI doesn't just speed up good work—it speeds up bad work too </a:t>
                </a:r>
                <a:endParaRPr sz="1018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4 Questions Before Typing Into Any AI Tool</a:t>
            </a:r>
            <a:endParaRPr/>
          </a:p>
        </p:txBody>
      </p:sp>
      <p:pic>
        <p:nvPicPr>
          <p:cNvPr id="106" name="Google Shape;106;p3" descr="a cartoon cat wearing glasses has a question mark above his head (Provided by Tenor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1825" y="725675"/>
            <a:ext cx="935900" cy="87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438150" y="1066800"/>
            <a:ext cx="8267700" cy="42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4 Questions Before Typing Into Any </a:t>
            </a:r>
            <a:r>
              <a:rPr lang="en" sz="2400" b="1">
                <a:solidFill>
                  <a:srgbClr val="182F66"/>
                </a:solidFill>
              </a:rPr>
              <a:t>S</a:t>
            </a: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I Tool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3" descr="The image displays question one: What information are you using?"/>
          <p:cNvGrpSpPr/>
          <p:nvPr/>
        </p:nvGrpSpPr>
        <p:grpSpPr>
          <a:xfrm>
            <a:off x="438150" y="1600200"/>
            <a:ext cx="4019700" cy="1238400"/>
            <a:chOff x="0" y="0"/>
            <a:chExt cx="4019700" cy="1238400"/>
          </a:xfrm>
        </p:grpSpPr>
        <p:sp>
          <p:nvSpPr>
            <p:cNvPr id="109" name="Google Shape;109;p3"/>
            <p:cNvSpPr/>
            <p:nvPr/>
          </p:nvSpPr>
          <p:spPr>
            <a:xfrm>
              <a:off x="0" y="0"/>
              <a:ext cx="4019700" cy="266700"/>
            </a:xfrm>
            <a:prstGeom prst="roundRect">
              <a:avLst>
                <a:gd name="adj" fmla="val 7142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 txBox="1"/>
            <p:nvPr/>
          </p:nvSpPr>
          <p:spPr>
            <a:xfrm>
              <a:off x="0" y="0"/>
              <a:ext cx="4019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1. WHAT INFORMATION ARE YOU USING?</a:t>
              </a:r>
              <a:endParaRPr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0" y="266700"/>
              <a:ext cx="4019700" cy="971700"/>
            </a:xfrm>
            <a:prstGeom prst="roundRect">
              <a:avLst>
                <a:gd name="adj" fmla="val 1960"/>
              </a:avLst>
            </a:prstGeom>
            <a:solidFill>
              <a:srgbClr val="FFFFFF"/>
            </a:solidFill>
            <a:ln w="9525" cap="flat" cmpd="sng">
              <a:solidFill>
                <a:srgbClr val="182F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 txBox="1"/>
            <p:nvPr/>
          </p:nvSpPr>
          <p:spPr>
            <a:xfrm>
              <a:off x="133350" y="361950"/>
              <a:ext cx="37530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Identify the classification and sensitivity of the data: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Is it </a:t>
              </a:r>
              <a:r>
                <a:rPr lang="en" sz="10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Public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" sz="10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Synthetic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" sz="10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Sensitive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or </a:t>
              </a:r>
              <a:r>
                <a:rPr lang="en" sz="10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PII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" name="Google Shape;113;p3" descr="The image displays question two: Is the tool approved for this data?"/>
          <p:cNvGrpSpPr/>
          <p:nvPr/>
        </p:nvGrpSpPr>
        <p:grpSpPr>
          <a:xfrm>
            <a:off x="4686300" y="1600200"/>
            <a:ext cx="4019700" cy="1238400"/>
            <a:chOff x="0" y="0"/>
            <a:chExt cx="4019700" cy="1238400"/>
          </a:xfrm>
        </p:grpSpPr>
        <p:sp>
          <p:nvSpPr>
            <p:cNvPr id="114" name="Google Shape;114;p3"/>
            <p:cNvSpPr/>
            <p:nvPr/>
          </p:nvSpPr>
          <p:spPr>
            <a:xfrm>
              <a:off x="0" y="0"/>
              <a:ext cx="4019700" cy="266700"/>
            </a:xfrm>
            <a:prstGeom prst="roundRect">
              <a:avLst>
                <a:gd name="adj" fmla="val 7142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 txBox="1"/>
            <p:nvPr/>
          </p:nvSpPr>
          <p:spPr>
            <a:xfrm>
              <a:off x="0" y="0"/>
              <a:ext cx="4019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2. IS THE TOOL APPROVED FOR THIS DATA?</a:t>
              </a:r>
              <a:endParaRPr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0" y="266700"/>
              <a:ext cx="4019700" cy="971700"/>
            </a:xfrm>
            <a:prstGeom prst="roundRect">
              <a:avLst>
                <a:gd name="adj" fmla="val 1960"/>
              </a:avLst>
            </a:prstGeom>
            <a:solidFill>
              <a:srgbClr val="FFFFFF"/>
            </a:solidFill>
            <a:ln w="9525" cap="flat" cmpd="sng">
              <a:solidFill>
                <a:srgbClr val="182F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133350" y="361950"/>
              <a:ext cx="37530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Verify security compliance and authorization: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Is the specific AI tool officially authorized for that exact classification level of information?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3" descr="The image displays question three: Can you use less data?"/>
          <p:cNvGrpSpPr/>
          <p:nvPr/>
        </p:nvGrpSpPr>
        <p:grpSpPr>
          <a:xfrm>
            <a:off x="438150" y="2933700"/>
            <a:ext cx="4019700" cy="1238400"/>
            <a:chOff x="0" y="0"/>
            <a:chExt cx="4019700" cy="1238400"/>
          </a:xfrm>
        </p:grpSpPr>
        <p:sp>
          <p:nvSpPr>
            <p:cNvPr id="119" name="Google Shape;119;p3"/>
            <p:cNvSpPr/>
            <p:nvPr/>
          </p:nvSpPr>
          <p:spPr>
            <a:xfrm>
              <a:off x="0" y="0"/>
              <a:ext cx="4019700" cy="266700"/>
            </a:xfrm>
            <a:prstGeom prst="roundRect">
              <a:avLst>
                <a:gd name="adj" fmla="val 7142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0" y="0"/>
              <a:ext cx="4019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3. CAN YOU USE LESS DATA?</a:t>
              </a:r>
              <a:endParaRPr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0" y="266700"/>
              <a:ext cx="4019700" cy="971700"/>
            </a:xfrm>
            <a:prstGeom prst="roundRect">
              <a:avLst>
                <a:gd name="adj" fmla="val 1960"/>
              </a:avLst>
            </a:prstGeom>
            <a:solidFill>
              <a:srgbClr val="FFFFFF"/>
            </a:solidFill>
            <a:ln w="9525" cap="flat" cmpd="sng">
              <a:solidFill>
                <a:srgbClr val="182F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3350" y="361950"/>
              <a:ext cx="37530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Practice input minimization before submission: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Can you </a:t>
              </a:r>
              <a:r>
                <a:rPr lang="en" sz="10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redact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" sz="10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generalize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or </a:t>
              </a:r>
              <a:r>
                <a:rPr lang="en" sz="10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fictionalize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the inputs first?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3" descr="The image displays question four: Unsure? Stop and Check"/>
          <p:cNvGrpSpPr/>
          <p:nvPr/>
        </p:nvGrpSpPr>
        <p:grpSpPr>
          <a:xfrm>
            <a:off x="4686300" y="2933700"/>
            <a:ext cx="4019700" cy="1238400"/>
            <a:chOff x="0" y="0"/>
            <a:chExt cx="4019700" cy="1238400"/>
          </a:xfrm>
        </p:grpSpPr>
        <p:sp>
          <p:nvSpPr>
            <p:cNvPr id="124" name="Google Shape;124;p3"/>
            <p:cNvSpPr/>
            <p:nvPr/>
          </p:nvSpPr>
          <p:spPr>
            <a:xfrm>
              <a:off x="0" y="0"/>
              <a:ext cx="4019700" cy="266700"/>
            </a:xfrm>
            <a:prstGeom prst="roundRect">
              <a:avLst>
                <a:gd name="adj" fmla="val 7142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0" y="0"/>
              <a:ext cx="4019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4. UNSURE? STOP AND CHECK</a:t>
              </a:r>
              <a:endParaRPr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0" y="266700"/>
              <a:ext cx="4019700" cy="971700"/>
            </a:xfrm>
            <a:prstGeom prst="roundRect">
              <a:avLst>
                <a:gd name="adj" fmla="val 1960"/>
              </a:avLst>
            </a:prstGeom>
            <a:solidFill>
              <a:srgbClr val="FFFFFF"/>
            </a:solidFill>
            <a:ln w="9525" cap="flat" cmpd="sng">
              <a:solidFill>
                <a:srgbClr val="182F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133350" y="361950"/>
              <a:ext cx="37530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When guidance is unclear: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Stop immediately and review your agency's specific AI governance policy.</a:t>
              </a:r>
              <a:endParaRPr sz="10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128;p3" descr="The image displays the fundamental rule: Use public or synthetic data for demonstrations, use approved tools for real work, and when in doubt, stop entirely."/>
          <p:cNvGrpSpPr/>
          <p:nvPr/>
        </p:nvGrpSpPr>
        <p:grpSpPr>
          <a:xfrm>
            <a:off x="438150" y="4305300"/>
            <a:ext cx="8267700" cy="457200"/>
            <a:chOff x="0" y="0"/>
            <a:chExt cx="8267700" cy="457200"/>
          </a:xfrm>
        </p:grpSpPr>
        <p:sp>
          <p:nvSpPr>
            <p:cNvPr id="129" name="Google Shape;129;p3"/>
            <p:cNvSpPr/>
            <p:nvPr/>
          </p:nvSpPr>
          <p:spPr>
            <a:xfrm>
              <a:off x="0" y="0"/>
              <a:ext cx="38100" cy="457200"/>
            </a:xfrm>
            <a:prstGeom prst="rect">
              <a:avLst/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3"/>
            <p:cNvSpPr txBox="1"/>
            <p:nvPr/>
          </p:nvSpPr>
          <p:spPr>
            <a:xfrm>
              <a:off x="152400" y="0"/>
              <a:ext cx="81153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" sz="105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The Fundamental Rule: </a:t>
              </a:r>
              <a:r>
                <a:rPr lang="en" sz="10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Use public or synthetic data for demonstrations, use approved tools for real work, and when in doubt, stop entirely.</a:t>
              </a:r>
              <a:endParaRPr sz="105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Evaluating AI Prompts</a:t>
            </a:r>
            <a:endParaRPr/>
          </a:p>
        </p:txBody>
      </p:sp>
      <p:sp>
        <p:nvSpPr>
          <p:cNvPr id="136" name="Google Shape;136;p4"/>
          <p:cNvSpPr txBox="1"/>
          <p:nvPr/>
        </p:nvSpPr>
        <p:spPr>
          <a:xfrm>
            <a:off x="444000" y="1066800"/>
            <a:ext cx="8256000" cy="61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Evaluating </a:t>
            </a:r>
            <a:r>
              <a:rPr lang="en" sz="2400" b="1">
                <a:solidFill>
                  <a:srgbClr val="182F66"/>
                </a:solidFill>
              </a:rPr>
              <a:t>S</a:t>
            </a: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I Prompts: Three Key Questions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4" descr="The image showcases three essential questions: What does the prompt actually ask for? Which sources can the AI utilize, and how will you determine if the answer is good enough?"/>
          <p:cNvGrpSpPr/>
          <p:nvPr/>
        </p:nvGrpSpPr>
        <p:grpSpPr>
          <a:xfrm>
            <a:off x="438150" y="1857375"/>
            <a:ext cx="8267700" cy="2857500"/>
            <a:chOff x="0" y="0"/>
            <a:chExt cx="8267700" cy="2857500"/>
          </a:xfrm>
        </p:grpSpPr>
        <p:grpSp>
          <p:nvGrpSpPr>
            <p:cNvPr id="138" name="Google Shape;138;p4"/>
            <p:cNvGrpSpPr/>
            <p:nvPr/>
          </p:nvGrpSpPr>
          <p:grpSpPr>
            <a:xfrm>
              <a:off x="0" y="0"/>
              <a:ext cx="2628900" cy="2857500"/>
              <a:chOff x="0" y="0"/>
              <a:chExt cx="2628900" cy="2857500"/>
            </a:xfrm>
          </p:grpSpPr>
          <p:sp>
            <p:nvSpPr>
              <p:cNvPr id="139" name="Google Shape;139;p4"/>
              <p:cNvSpPr/>
              <p:nvPr/>
            </p:nvSpPr>
            <p:spPr>
              <a:xfrm>
                <a:off x="0" y="0"/>
                <a:ext cx="2628900" cy="2857500"/>
              </a:xfrm>
              <a:prstGeom prst="roundRect">
                <a:avLst>
                  <a:gd name="adj" fmla="val 2898"/>
                </a:avLst>
              </a:prstGeom>
              <a:solidFill>
                <a:srgbClr val="FFFFFF">
                  <a:alpha val="94902"/>
                </a:srgbClr>
              </a:solidFill>
              <a:ln w="9525" cap="flat" cmpd="sng">
                <a:solidFill>
                  <a:srgbClr val="78909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0" y="0"/>
                <a:ext cx="57300" cy="2857500"/>
              </a:xfrm>
              <a:prstGeom prst="roundRect">
                <a:avLst>
                  <a:gd name="adj" fmla="val 33333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4"/>
              <p:cNvSpPr txBox="1"/>
              <p:nvPr/>
            </p:nvSpPr>
            <p:spPr>
              <a:xfrm>
                <a:off x="190500" y="190500"/>
                <a:ext cx="2247900" cy="247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1" i="0" u="none" strike="noStrike" cap="none">
                    <a:solidFill>
                      <a:srgbClr val="78909C"/>
                    </a:solidFill>
                    <a:latin typeface="Arial"/>
                    <a:ea typeface="Arial"/>
                    <a:cs typeface="Arial"/>
                    <a:sym typeface="Arial"/>
                  </a:rPr>
                  <a:t>QUESTION 1</a:t>
                </a:r>
                <a:endParaRPr sz="1100" b="1" i="0" u="none" strike="noStrike" cap="none">
                  <a:solidFill>
                    <a:srgbClr val="78909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4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What does the prompt actually ask for?</a:t>
                </a:r>
                <a:endParaRPr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105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Determine the core intent of the prompt and evaluate whether the requested task is clear or vague before proceeding.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2" name="Google Shape;142;p4"/>
            <p:cNvGrpSpPr/>
            <p:nvPr/>
          </p:nvGrpSpPr>
          <p:grpSpPr>
            <a:xfrm>
              <a:off x="2819400" y="0"/>
              <a:ext cx="2628900" cy="2857500"/>
              <a:chOff x="0" y="0"/>
              <a:chExt cx="2628900" cy="2857500"/>
            </a:xfrm>
          </p:grpSpPr>
          <p:sp>
            <p:nvSpPr>
              <p:cNvPr id="143" name="Google Shape;143;p4"/>
              <p:cNvSpPr/>
              <p:nvPr/>
            </p:nvSpPr>
            <p:spPr>
              <a:xfrm>
                <a:off x="0" y="0"/>
                <a:ext cx="2628900" cy="2857500"/>
              </a:xfrm>
              <a:prstGeom prst="roundRect">
                <a:avLst>
                  <a:gd name="adj" fmla="val 2898"/>
                </a:avLst>
              </a:prstGeom>
              <a:solidFill>
                <a:srgbClr val="FFFFFF">
                  <a:alpha val="94902"/>
                </a:srgbClr>
              </a:solidFill>
              <a:ln w="9525" cap="flat" cmpd="sng">
                <a:solidFill>
                  <a:srgbClr val="78909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0" y="0"/>
                <a:ext cx="57300" cy="2857500"/>
              </a:xfrm>
              <a:prstGeom prst="roundRect">
                <a:avLst>
                  <a:gd name="adj" fmla="val 33333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4"/>
              <p:cNvSpPr txBox="1"/>
              <p:nvPr/>
            </p:nvSpPr>
            <p:spPr>
              <a:xfrm>
                <a:off x="190500" y="190500"/>
                <a:ext cx="2247900" cy="247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1" i="0" u="none" strike="noStrike" cap="none">
                    <a:solidFill>
                      <a:srgbClr val="78909C"/>
                    </a:solidFill>
                    <a:latin typeface="Arial"/>
                    <a:ea typeface="Arial"/>
                    <a:cs typeface="Arial"/>
                    <a:sym typeface="Arial"/>
                  </a:rPr>
                  <a:t>QUESTION 2</a:t>
                </a:r>
                <a:endParaRPr sz="1100" b="1" i="0" u="none" strike="noStrike" cap="none">
                  <a:solidFill>
                    <a:srgbClr val="78909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4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What sources is the AI allowed to use?</a:t>
                </a:r>
                <a:endParaRPr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105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Identify the permitted information and boundaries to ensure the AI relies on authoritative data rather than guessing.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6" name="Google Shape;146;p4"/>
            <p:cNvGrpSpPr/>
            <p:nvPr/>
          </p:nvGrpSpPr>
          <p:grpSpPr>
            <a:xfrm>
              <a:off x="5638800" y="0"/>
              <a:ext cx="2628900" cy="2857500"/>
              <a:chOff x="0" y="0"/>
              <a:chExt cx="2628900" cy="2857500"/>
            </a:xfrm>
          </p:grpSpPr>
          <p:sp>
            <p:nvSpPr>
              <p:cNvPr id="147" name="Google Shape;147;p4"/>
              <p:cNvSpPr/>
              <p:nvPr/>
            </p:nvSpPr>
            <p:spPr>
              <a:xfrm>
                <a:off x="0" y="0"/>
                <a:ext cx="2628900" cy="2857500"/>
              </a:xfrm>
              <a:prstGeom prst="roundRect">
                <a:avLst>
                  <a:gd name="adj" fmla="val 2898"/>
                </a:avLst>
              </a:prstGeom>
              <a:solidFill>
                <a:srgbClr val="FFFFFF">
                  <a:alpha val="94902"/>
                </a:srgbClr>
              </a:solidFill>
              <a:ln w="9525" cap="flat" cmpd="sng">
                <a:solidFill>
                  <a:srgbClr val="78909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0" y="0"/>
                <a:ext cx="57300" cy="2857500"/>
              </a:xfrm>
              <a:prstGeom prst="roundRect">
                <a:avLst>
                  <a:gd name="adj" fmla="val 33333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4"/>
              <p:cNvSpPr txBox="1"/>
              <p:nvPr/>
            </p:nvSpPr>
            <p:spPr>
              <a:xfrm>
                <a:off x="190500" y="190500"/>
                <a:ext cx="2247900" cy="247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1" i="0" u="none" strike="noStrike" cap="none">
                    <a:solidFill>
                      <a:srgbClr val="78909C"/>
                    </a:solidFill>
                    <a:latin typeface="Arial"/>
                    <a:ea typeface="Arial"/>
                    <a:cs typeface="Arial"/>
                    <a:sym typeface="Arial"/>
                  </a:rPr>
                  <a:t>QUESTION 3</a:t>
                </a:r>
                <a:endParaRPr sz="1100" b="1" i="0" u="none" strike="noStrike" cap="none">
                  <a:solidFill>
                    <a:srgbClr val="78909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4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How will you know if the answer is good enough?</a:t>
                </a:r>
                <a:endParaRPr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105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Establish explicit criteria for success by defining exactly what a completed, successful output looks like.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Acquisition Scenario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438150" y="1095375"/>
            <a:ext cx="8267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Acquisition Scenario &amp; Exercise Ground Rules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5" descr="The image showcases that the program office needs to understand key elements for a new acquisition."/>
          <p:cNvGrpSpPr/>
          <p:nvPr/>
        </p:nvGrpSpPr>
        <p:grpSpPr>
          <a:xfrm>
            <a:off x="438150" y="1714500"/>
            <a:ext cx="4038600" cy="3095700"/>
            <a:chOff x="0" y="0"/>
            <a:chExt cx="4038600" cy="3095700"/>
          </a:xfrm>
        </p:grpSpPr>
        <p:sp>
          <p:nvSpPr>
            <p:cNvPr id="158" name="Google Shape;158;p5"/>
            <p:cNvSpPr/>
            <p:nvPr/>
          </p:nvSpPr>
          <p:spPr>
            <a:xfrm>
              <a:off x="0" y="0"/>
              <a:ext cx="4038600" cy="3095700"/>
            </a:xfrm>
            <a:prstGeom prst="roundRect">
              <a:avLst>
                <a:gd name="adj" fmla="val 2461"/>
              </a:avLst>
            </a:prstGeom>
            <a:solidFill>
              <a:srgbClr val="FFFFFF"/>
            </a:solidFill>
            <a:ln w="14300" cap="flat" cmpd="sng">
              <a:solidFill>
                <a:srgbClr val="7890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0" y="0"/>
              <a:ext cx="4038600" cy="457200"/>
            </a:xfrm>
            <a:prstGeom prst="roundRect">
              <a:avLst>
                <a:gd name="adj" fmla="val 16666"/>
              </a:avLst>
            </a:prstGeom>
            <a:solidFill>
              <a:srgbClr val="F4F6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0" y="361950"/>
              <a:ext cx="4038600" cy="95400"/>
            </a:xfrm>
            <a:prstGeom prst="rect">
              <a:avLst/>
            </a:prstGeom>
            <a:solidFill>
              <a:srgbClr val="F4F6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1" name="Google Shape;161;p5"/>
            <p:cNvCxnSpPr/>
            <p:nvPr/>
          </p:nvCxnSpPr>
          <p:spPr>
            <a:xfrm>
              <a:off x="0" y="457200"/>
              <a:ext cx="40386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78909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62" name="Google Shape;162;p5"/>
            <p:cNvSpPr txBox="1"/>
            <p:nvPr/>
          </p:nvSpPr>
          <p:spPr>
            <a:xfrm>
              <a:off x="190500" y="114300"/>
              <a:ext cx="36576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PROGRAM OFFICE SCENARIO NEEDS</a:t>
              </a:r>
              <a:endParaRPr sz="15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"/>
            <p:cNvSpPr txBox="1"/>
            <p:nvPr/>
          </p:nvSpPr>
          <p:spPr>
            <a:xfrm>
              <a:off x="190500" y="609600"/>
              <a:ext cx="3657600" cy="233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50"/>
                <a:buFont typeface="Arial"/>
                <a:buNone/>
              </a:pPr>
              <a:r>
                <a:rPr lang="en" sz="115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In this scenario, a program office needs to understand key elements for a new acquisition:</a:t>
              </a:r>
              <a:endParaRPr sz="115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5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Commercial Solutions:</a:t>
              </a:r>
              <a:r>
                <a:rPr lang="en" sz="115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Available market solutions and technologies.</a:t>
              </a:r>
              <a:endParaRPr sz="115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5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Small-Business Participation:</a:t>
              </a:r>
              <a:r>
                <a:rPr lang="en" sz="115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Strategies and opportunities for small business engagement.</a:t>
              </a:r>
              <a:endParaRPr sz="115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5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Contracting &amp; Delivery:</a:t>
              </a:r>
              <a:r>
                <a:rPr lang="en" sz="115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Optimal contracting approaches and delivery models.</a:t>
              </a:r>
              <a:endParaRPr sz="115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5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Key Constraints:</a:t>
              </a:r>
              <a:r>
                <a:rPr lang="en" sz="115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Operational, policy, and acquisition constraints.</a:t>
              </a:r>
              <a:endParaRPr sz="115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5" descr="The image displays the rules for exercising on the ground."/>
          <p:cNvGrpSpPr/>
          <p:nvPr/>
        </p:nvGrpSpPr>
        <p:grpSpPr>
          <a:xfrm>
            <a:off x="4667250" y="1714500"/>
            <a:ext cx="4038600" cy="3095700"/>
            <a:chOff x="0" y="0"/>
            <a:chExt cx="4038600" cy="3095700"/>
          </a:xfrm>
        </p:grpSpPr>
        <p:sp>
          <p:nvSpPr>
            <p:cNvPr id="165" name="Google Shape;165;p5"/>
            <p:cNvSpPr/>
            <p:nvPr/>
          </p:nvSpPr>
          <p:spPr>
            <a:xfrm>
              <a:off x="0" y="0"/>
              <a:ext cx="4038600" cy="3095700"/>
            </a:xfrm>
            <a:prstGeom prst="roundRect">
              <a:avLst>
                <a:gd name="adj" fmla="val 2461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0" y="0"/>
              <a:ext cx="4038600" cy="57300"/>
            </a:xfrm>
            <a:prstGeom prst="roundRect">
              <a:avLst>
                <a:gd name="adj" fmla="val 50000"/>
              </a:avLst>
            </a:prstGeom>
            <a:solidFill>
              <a:srgbClr val="FFD54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"/>
            <p:cNvSpPr txBox="1"/>
            <p:nvPr/>
          </p:nvSpPr>
          <p:spPr>
            <a:xfrm>
              <a:off x="228600" y="190500"/>
              <a:ext cx="3581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rPr>
                <a:t>EXERCISE GROUND RULES</a:t>
              </a:r>
              <a:endParaRPr sz="1500" b="1" i="0" u="none" strike="noStrike" cap="none">
                <a:solidFill>
                  <a:srgbClr val="FFD54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5"/>
            <p:cNvSpPr txBox="1"/>
            <p:nvPr/>
          </p:nvSpPr>
          <p:spPr>
            <a:xfrm>
              <a:off x="228600" y="571500"/>
              <a:ext cx="3581400" cy="233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5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Synthetic &amp; Public Data:</a:t>
              </a:r>
              <a:r>
                <a:rPr lang="en" sz="11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All information used in this exercise is synthetic or public.</a:t>
              </a:r>
              <a:endParaRPr sz="1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5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Demonstration Only:</a:t>
              </a:r>
              <a:r>
                <a:rPr lang="en" sz="11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The AI output generated is strictly for demonstration purposes and does not constitute an acquisition determination.</a:t>
              </a:r>
              <a:endParaRPr sz="1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5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No Formal Advice:</a:t>
              </a:r>
              <a:r>
                <a:rPr lang="en" sz="11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This scenario demonstrates a workflow process and does not provide legal or contracting advice.</a:t>
              </a:r>
              <a:endParaRPr sz="1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Evaluating Prompt Approaches </a:t>
            </a:r>
            <a:endParaRPr/>
          </a:p>
        </p:txBody>
      </p:sp>
      <p:sp>
        <p:nvSpPr>
          <p:cNvPr id="174" name="Google Shape;174;p6"/>
          <p:cNvSpPr txBox="1"/>
          <p:nvPr/>
        </p:nvSpPr>
        <p:spPr>
          <a:xfrm>
            <a:off x="438150" y="1095375"/>
            <a:ext cx="8267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Evaluating Prompt Approaches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6" descr="The image displays three approaches to prompts: Prompt A (the minimalist), Prompt B (the overloaded prompt), and Prompt C (the structured prompt)."/>
          <p:cNvGrpSpPr/>
          <p:nvPr/>
        </p:nvGrpSpPr>
        <p:grpSpPr>
          <a:xfrm>
            <a:off x="438150" y="1619250"/>
            <a:ext cx="8267700" cy="2667000"/>
            <a:chOff x="0" y="0"/>
            <a:chExt cx="8267700" cy="2667000"/>
          </a:xfrm>
        </p:grpSpPr>
        <p:grpSp>
          <p:nvGrpSpPr>
            <p:cNvPr id="176" name="Google Shape;176;p6"/>
            <p:cNvGrpSpPr/>
            <p:nvPr/>
          </p:nvGrpSpPr>
          <p:grpSpPr>
            <a:xfrm>
              <a:off x="0" y="0"/>
              <a:ext cx="2628900" cy="2667000"/>
              <a:chOff x="0" y="0"/>
              <a:chExt cx="2628900" cy="2667000"/>
            </a:xfrm>
          </p:grpSpPr>
          <p:sp>
            <p:nvSpPr>
              <p:cNvPr id="177" name="Google Shape;177;p6"/>
              <p:cNvSpPr/>
              <p:nvPr/>
            </p:nvSpPr>
            <p:spPr>
              <a:xfrm>
                <a:off x="0" y="0"/>
                <a:ext cx="2628900" cy="2667000"/>
              </a:xfrm>
              <a:prstGeom prst="roundRect">
                <a:avLst>
                  <a:gd name="adj" fmla="val 2898"/>
                </a:avLst>
              </a:prstGeom>
              <a:solidFill>
                <a:srgbClr val="FFFFFF"/>
              </a:solidFill>
              <a:ln w="14300" cap="flat" cmpd="sng">
                <a:solidFill>
                  <a:srgbClr val="EEEEE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6"/>
              <p:cNvSpPr/>
              <p:nvPr/>
            </p:nvSpPr>
            <p:spPr>
              <a:xfrm>
                <a:off x="0" y="0"/>
                <a:ext cx="57300" cy="2667000"/>
              </a:xfrm>
              <a:prstGeom prst="roundRect">
                <a:avLst>
                  <a:gd name="adj" fmla="val 50000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6"/>
              <p:cNvSpPr txBox="1"/>
              <p:nvPr/>
            </p:nvSpPr>
            <p:spPr>
              <a:xfrm>
                <a:off x="171450" y="171450"/>
                <a:ext cx="2286000" cy="23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r>
                  <a:rPr lang="en" sz="15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PROMPT A</a:t>
                </a:r>
                <a:endParaRPr sz="15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" sz="13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The Minimalist</a:t>
                </a:r>
                <a:endParaRPr sz="13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0" i="0" u="none" strike="noStrike" cap="none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Simply asks the AI to create market research questions for the acquisition without additional context, framing, or constraints.</a:t>
                </a:r>
                <a:endParaRPr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0" name="Google Shape;180;p6"/>
            <p:cNvGrpSpPr/>
            <p:nvPr/>
          </p:nvGrpSpPr>
          <p:grpSpPr>
            <a:xfrm>
              <a:off x="2819400" y="0"/>
              <a:ext cx="2628900" cy="2667000"/>
              <a:chOff x="0" y="0"/>
              <a:chExt cx="2628900" cy="2667000"/>
            </a:xfrm>
          </p:grpSpPr>
          <p:sp>
            <p:nvSpPr>
              <p:cNvPr id="181" name="Google Shape;181;p6"/>
              <p:cNvSpPr/>
              <p:nvPr/>
            </p:nvSpPr>
            <p:spPr>
              <a:xfrm>
                <a:off x="0" y="0"/>
                <a:ext cx="2628900" cy="2667000"/>
              </a:xfrm>
              <a:prstGeom prst="roundRect">
                <a:avLst>
                  <a:gd name="adj" fmla="val 2898"/>
                </a:avLst>
              </a:prstGeom>
              <a:solidFill>
                <a:srgbClr val="FFFFFF"/>
              </a:solidFill>
              <a:ln w="14300" cap="flat" cmpd="sng">
                <a:solidFill>
                  <a:srgbClr val="EEEEE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0" y="0"/>
                <a:ext cx="57300" cy="2667000"/>
              </a:xfrm>
              <a:prstGeom prst="roundRect">
                <a:avLst>
                  <a:gd name="adj" fmla="val 50000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6"/>
              <p:cNvSpPr txBox="1"/>
              <p:nvPr/>
            </p:nvSpPr>
            <p:spPr>
              <a:xfrm>
                <a:off x="171450" y="171450"/>
                <a:ext cx="2286000" cy="23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r>
                  <a:rPr lang="en" sz="15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PROMPT B</a:t>
                </a:r>
                <a:endParaRPr sz="15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" sz="13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The Overloaded Prompt</a:t>
                </a:r>
                <a:endParaRPr sz="13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0" i="0" u="none" strike="noStrike" cap="none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Features a dense, unstructured paragraph containing multiple competing objectives and conflicting instructions.</a:t>
                </a:r>
                <a:endParaRPr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" name="Google Shape;184;p6"/>
            <p:cNvGrpSpPr/>
            <p:nvPr/>
          </p:nvGrpSpPr>
          <p:grpSpPr>
            <a:xfrm>
              <a:off x="5638800" y="0"/>
              <a:ext cx="2628900" cy="2667000"/>
              <a:chOff x="0" y="0"/>
              <a:chExt cx="2628900" cy="2667000"/>
            </a:xfrm>
          </p:grpSpPr>
          <p:sp>
            <p:nvSpPr>
              <p:cNvPr id="185" name="Google Shape;185;p6"/>
              <p:cNvSpPr/>
              <p:nvPr/>
            </p:nvSpPr>
            <p:spPr>
              <a:xfrm>
                <a:off x="0" y="0"/>
                <a:ext cx="2628900" cy="2667000"/>
              </a:xfrm>
              <a:prstGeom prst="roundRect">
                <a:avLst>
                  <a:gd name="adj" fmla="val 2898"/>
                </a:avLst>
              </a:prstGeom>
              <a:solidFill>
                <a:srgbClr val="FFFFFF"/>
              </a:solidFill>
              <a:ln w="14300" cap="flat" cmpd="sng">
                <a:solidFill>
                  <a:srgbClr val="EEEEE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6"/>
              <p:cNvSpPr/>
              <p:nvPr/>
            </p:nvSpPr>
            <p:spPr>
              <a:xfrm>
                <a:off x="0" y="0"/>
                <a:ext cx="57300" cy="2667000"/>
              </a:xfrm>
              <a:prstGeom prst="roundRect">
                <a:avLst>
                  <a:gd name="adj" fmla="val 50000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6"/>
              <p:cNvSpPr txBox="1"/>
              <p:nvPr/>
            </p:nvSpPr>
            <p:spPr>
              <a:xfrm>
                <a:off x="171450" y="171450"/>
                <a:ext cx="2286000" cy="23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r>
                  <a:rPr lang="en" sz="15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PROMPT C</a:t>
                </a:r>
                <a:endParaRPr sz="15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n" sz="13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The Structured Prompt</a:t>
                </a:r>
                <a:endParaRPr sz="13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0" i="0" u="none" strike="noStrike" cap="none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Clearly defines the explicit role, background context, authorized sources, required output format, and operational constraints.</a:t>
                </a:r>
                <a:endParaRPr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88" name="Google Shape;188;p6" descr="Minimalist stylish workspace and copy space (Provided by Getty Images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375" y="3171150"/>
            <a:ext cx="1555154" cy="103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6" descr="Instructions - Free of Charge Creative Commons Handwriting 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2950" y="3121660"/>
            <a:ext cx="1703199" cy="1135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6" descr="The image displays the polling question: Which of the three approaches will perform best?"/>
          <p:cNvGrpSpPr/>
          <p:nvPr/>
        </p:nvGrpSpPr>
        <p:grpSpPr>
          <a:xfrm>
            <a:off x="438150" y="4400550"/>
            <a:ext cx="8267700" cy="533400"/>
            <a:chOff x="0" y="0"/>
            <a:chExt cx="8267700" cy="533400"/>
          </a:xfrm>
        </p:grpSpPr>
        <p:sp>
          <p:nvSpPr>
            <p:cNvPr id="192" name="Google Shape;192;p6"/>
            <p:cNvSpPr/>
            <p:nvPr/>
          </p:nvSpPr>
          <p:spPr>
            <a:xfrm>
              <a:off x="0" y="0"/>
              <a:ext cx="8267700" cy="5334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228605" y="171455"/>
              <a:ext cx="171300" cy="17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997" y="0"/>
                  </a:moveTo>
                  <a:lnTo>
                    <a:pt x="12004" y="0"/>
                  </a:lnTo>
                  <a:cubicBezTo>
                    <a:pt x="5389" y="0"/>
                    <a:pt x="52" y="5389"/>
                    <a:pt x="52" y="12004"/>
                  </a:cubicBezTo>
                  <a:lnTo>
                    <a:pt x="0" y="120000"/>
                  </a:lnTo>
                  <a:lnTo>
                    <a:pt x="23990" y="95993"/>
                  </a:lnTo>
                  <a:lnTo>
                    <a:pt x="107997" y="95993"/>
                  </a:lnTo>
                  <a:cubicBezTo>
                    <a:pt x="114593" y="95993"/>
                    <a:pt x="120000" y="90604"/>
                    <a:pt x="120000" y="83990"/>
                  </a:cubicBezTo>
                  <a:lnTo>
                    <a:pt x="120000" y="12004"/>
                  </a:lnTo>
                  <a:cubicBezTo>
                    <a:pt x="120000" y="5389"/>
                    <a:pt x="114593" y="0"/>
                    <a:pt x="1079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6"/>
            <p:cNvSpPr txBox="1"/>
            <p:nvPr/>
          </p:nvSpPr>
          <p:spPr>
            <a:xfrm>
              <a:off x="514350" y="0"/>
              <a:ext cx="75249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POLL: Which prompt will perform best? </a:t>
              </a:r>
              <a:r>
                <a:rPr lang="en" sz="1100" b="0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rPr>
                <a:t>[A] Prompt A  |  [B] Prompt B  |  [C] Prompt C  |  [D] It depends on other factors</a:t>
              </a:r>
              <a:endParaRPr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Demonstration – Evaluating AI Outputs</a:t>
            </a:r>
            <a:endParaRPr/>
          </a:p>
        </p:txBody>
      </p:sp>
      <p:sp>
        <p:nvSpPr>
          <p:cNvPr id="200" name="Google Shape;200;p7"/>
          <p:cNvSpPr txBox="1"/>
          <p:nvPr/>
        </p:nvSpPr>
        <p:spPr>
          <a:xfrm>
            <a:off x="438150" y="1104900"/>
            <a:ext cx="8267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Demonstration - Evaluating </a:t>
            </a:r>
            <a:r>
              <a:rPr lang="en" sz="2400" b="1">
                <a:solidFill>
                  <a:srgbClr val="182F66"/>
                </a:solidFill>
              </a:rPr>
              <a:t>S</a:t>
            </a: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I Outputs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1" name="Google Shape;201;p7" descr="The image displays the text: Watch the prerecorded demonstration to observe outputs from Prompt A, Prompt B, and Prompt C generated back-to-back."/>
          <p:cNvGrpSpPr/>
          <p:nvPr/>
        </p:nvGrpSpPr>
        <p:grpSpPr>
          <a:xfrm>
            <a:off x="438150" y="1543050"/>
            <a:ext cx="8267700" cy="457200"/>
            <a:chOff x="0" y="0"/>
            <a:chExt cx="8267700" cy="457200"/>
          </a:xfrm>
        </p:grpSpPr>
        <p:sp>
          <p:nvSpPr>
            <p:cNvPr id="202" name="Google Shape;202;p7"/>
            <p:cNvSpPr/>
            <p:nvPr/>
          </p:nvSpPr>
          <p:spPr>
            <a:xfrm>
              <a:off x="0" y="0"/>
              <a:ext cx="8267700" cy="457200"/>
            </a:xfrm>
            <a:prstGeom prst="roundRect">
              <a:avLst>
                <a:gd name="adj" fmla="val 12500"/>
              </a:avLst>
            </a:prstGeom>
            <a:solidFill>
              <a:srgbClr val="78909C">
                <a:alpha val="12157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0" y="0"/>
              <a:ext cx="47700" cy="4572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7"/>
            <p:cNvSpPr txBox="1"/>
            <p:nvPr/>
          </p:nvSpPr>
          <p:spPr>
            <a:xfrm>
              <a:off x="171450" y="0"/>
              <a:ext cx="79629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Watch the prerecorded demonstration to observe outputs from </a:t>
              </a:r>
              <a:r>
                <a:rPr lang="en" sz="15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Prompt A</a:t>
              </a:r>
              <a:r>
                <a:rPr lang="en" sz="15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" sz="15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Prompt B</a:t>
              </a:r>
              <a:r>
                <a:rPr lang="en" sz="15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and </a:t>
              </a:r>
              <a:r>
                <a:rPr lang="en" sz="15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Prompt C</a:t>
              </a:r>
              <a:r>
                <a:rPr lang="en" sz="15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generated back-to-back.</a:t>
              </a:r>
              <a:endParaRPr sz="15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7" descr="The image presents the analysis of output issues for Prompt A, Prompt B, and Prompt C.&#10;"/>
          <p:cNvGrpSpPr/>
          <p:nvPr/>
        </p:nvGrpSpPr>
        <p:grpSpPr>
          <a:xfrm>
            <a:off x="438150" y="2114550"/>
            <a:ext cx="8267700" cy="2114700"/>
            <a:chOff x="0" y="0"/>
            <a:chExt cx="8267700" cy="2114700"/>
          </a:xfrm>
        </p:grpSpPr>
        <p:grpSp>
          <p:nvGrpSpPr>
            <p:cNvPr id="206" name="Google Shape;206;p7"/>
            <p:cNvGrpSpPr/>
            <p:nvPr/>
          </p:nvGrpSpPr>
          <p:grpSpPr>
            <a:xfrm>
              <a:off x="0" y="0"/>
              <a:ext cx="2628900" cy="2114700"/>
              <a:chOff x="0" y="0"/>
              <a:chExt cx="2628900" cy="2114700"/>
            </a:xfrm>
          </p:grpSpPr>
          <p:sp>
            <p:nvSpPr>
              <p:cNvPr id="207" name="Google Shape;207;p7"/>
              <p:cNvSpPr/>
              <p:nvPr/>
            </p:nvSpPr>
            <p:spPr>
              <a:xfrm>
                <a:off x="0" y="0"/>
                <a:ext cx="2628900" cy="2114700"/>
              </a:xfrm>
              <a:prstGeom prst="roundRect">
                <a:avLst>
                  <a:gd name="adj" fmla="val 360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7"/>
              <p:cNvSpPr/>
              <p:nvPr/>
            </p:nvSpPr>
            <p:spPr>
              <a:xfrm>
                <a:off x="0" y="0"/>
                <a:ext cx="57300" cy="2114700"/>
              </a:xfrm>
              <a:prstGeom prst="roundRect">
                <a:avLst>
                  <a:gd name="adj" fmla="val 50000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7"/>
              <p:cNvSpPr txBox="1"/>
              <p:nvPr/>
            </p:nvSpPr>
            <p:spPr>
              <a:xfrm>
                <a:off x="190500" y="152400"/>
                <a:ext cx="2247900" cy="18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PROMPT A</a:t>
                </a:r>
                <a:endParaRPr sz="16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1" i="0" u="none" strike="noStrike" cap="none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Analyze Output Issues:</a:t>
                </a:r>
                <a:endParaRPr sz="1100" b="1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Did it answer the real question?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Did it fabricate information?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45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Unwarranted confidence?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0" name="Google Shape;210;p7"/>
            <p:cNvGrpSpPr/>
            <p:nvPr/>
          </p:nvGrpSpPr>
          <p:grpSpPr>
            <a:xfrm>
              <a:off x="2819400" y="0"/>
              <a:ext cx="2628900" cy="2114700"/>
              <a:chOff x="0" y="0"/>
              <a:chExt cx="2628900" cy="2114700"/>
            </a:xfrm>
          </p:grpSpPr>
          <p:sp>
            <p:nvSpPr>
              <p:cNvPr id="211" name="Google Shape;211;p7"/>
              <p:cNvSpPr/>
              <p:nvPr/>
            </p:nvSpPr>
            <p:spPr>
              <a:xfrm>
                <a:off x="0" y="0"/>
                <a:ext cx="2628900" cy="2114700"/>
              </a:xfrm>
              <a:prstGeom prst="roundRect">
                <a:avLst>
                  <a:gd name="adj" fmla="val 360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7"/>
              <p:cNvSpPr/>
              <p:nvPr/>
            </p:nvSpPr>
            <p:spPr>
              <a:xfrm>
                <a:off x="0" y="0"/>
                <a:ext cx="57300" cy="2114700"/>
              </a:xfrm>
              <a:prstGeom prst="roundRect">
                <a:avLst>
                  <a:gd name="adj" fmla="val 50000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7"/>
              <p:cNvSpPr txBox="1"/>
              <p:nvPr/>
            </p:nvSpPr>
            <p:spPr>
              <a:xfrm>
                <a:off x="190500" y="152400"/>
                <a:ext cx="2247900" cy="18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PROMPT B</a:t>
                </a:r>
                <a:endParaRPr sz="16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1" i="0" u="none" strike="noStrike" cap="none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Analyze Output Issues:</a:t>
                </a:r>
                <a:endParaRPr sz="1100" b="1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Did it answer the real question?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Did it fabricate information?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45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Unwarranted confidence?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4" name="Google Shape;214;p7"/>
            <p:cNvGrpSpPr/>
            <p:nvPr/>
          </p:nvGrpSpPr>
          <p:grpSpPr>
            <a:xfrm>
              <a:off x="5638800" y="0"/>
              <a:ext cx="2628900" cy="2114700"/>
              <a:chOff x="0" y="0"/>
              <a:chExt cx="2628900" cy="2114700"/>
            </a:xfrm>
          </p:grpSpPr>
          <p:sp>
            <p:nvSpPr>
              <p:cNvPr id="215" name="Google Shape;215;p7"/>
              <p:cNvSpPr/>
              <p:nvPr/>
            </p:nvSpPr>
            <p:spPr>
              <a:xfrm>
                <a:off x="0" y="0"/>
                <a:ext cx="2628900" cy="2114700"/>
              </a:xfrm>
              <a:prstGeom prst="roundRect">
                <a:avLst>
                  <a:gd name="adj" fmla="val 360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7"/>
              <p:cNvSpPr/>
              <p:nvPr/>
            </p:nvSpPr>
            <p:spPr>
              <a:xfrm>
                <a:off x="0" y="0"/>
                <a:ext cx="57300" cy="2114700"/>
              </a:xfrm>
              <a:prstGeom prst="roundRect">
                <a:avLst>
                  <a:gd name="adj" fmla="val 50000"/>
                </a:avLst>
              </a:prstGeom>
              <a:solidFill>
                <a:srgbClr val="182F6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7"/>
              <p:cNvSpPr txBox="1"/>
              <p:nvPr/>
            </p:nvSpPr>
            <p:spPr>
              <a:xfrm>
                <a:off x="190500" y="152400"/>
                <a:ext cx="2247900" cy="18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0" u="none" strike="noStrike" cap="none">
                    <a:solidFill>
                      <a:srgbClr val="182F66"/>
                    </a:solidFill>
                    <a:latin typeface="Arial"/>
                    <a:ea typeface="Arial"/>
                    <a:cs typeface="Arial"/>
                    <a:sym typeface="Arial"/>
                  </a:rPr>
                  <a:t>PROMPT C</a:t>
                </a:r>
                <a:endParaRPr sz="16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100" b="1" i="0" u="none" strike="noStrike" cap="none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Analyze Output Issues:</a:t>
                </a:r>
                <a:endParaRPr sz="1100" b="1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Did it answer the real question?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Did it fabricate information?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marR="0" lvl="0" indent="-317500" algn="l" rtl="0">
                  <a:lnSpc>
                    <a:spcPct val="100000"/>
                  </a:lnSpc>
                  <a:spcBef>
                    <a:spcPts val="450"/>
                  </a:spcBef>
                  <a:spcAft>
                    <a:spcPts val="450"/>
                  </a:spcAft>
                  <a:buClr>
                    <a:srgbClr val="000000"/>
                  </a:buClr>
                  <a:buSzPts val="1400"/>
                  <a:buFont typeface="Arial"/>
                  <a:buChar char="●"/>
                </a:pPr>
                <a:r>
                  <a:rPr lang="en" sz="1100" b="0" i="0" u="none" strike="noStrike" cap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  <a:sym typeface="Arial"/>
                  </a:rPr>
                  <a:t>Unwarranted confidence?</a:t>
                </a:r>
                <a:endParaRPr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18" name="Google Shape;218;p7" descr="The image shows the text: Be prepared to summarize the biggest problem seen in each output using ONLY ONE WORD in the chat!"/>
          <p:cNvGrpSpPr/>
          <p:nvPr/>
        </p:nvGrpSpPr>
        <p:grpSpPr>
          <a:xfrm>
            <a:off x="438150" y="4362450"/>
            <a:ext cx="8267700" cy="495300"/>
            <a:chOff x="0" y="0"/>
            <a:chExt cx="8267700" cy="495300"/>
          </a:xfrm>
        </p:grpSpPr>
        <p:sp>
          <p:nvSpPr>
            <p:cNvPr id="219" name="Google Shape;219;p7"/>
            <p:cNvSpPr/>
            <p:nvPr/>
          </p:nvSpPr>
          <p:spPr>
            <a:xfrm>
              <a:off x="0" y="0"/>
              <a:ext cx="8267700" cy="4953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285755" y="161930"/>
              <a:ext cx="171300" cy="17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997" y="0"/>
                  </a:moveTo>
                  <a:lnTo>
                    <a:pt x="12004" y="0"/>
                  </a:lnTo>
                  <a:cubicBezTo>
                    <a:pt x="5389" y="0"/>
                    <a:pt x="52" y="5389"/>
                    <a:pt x="52" y="12004"/>
                  </a:cubicBezTo>
                  <a:lnTo>
                    <a:pt x="0" y="120000"/>
                  </a:lnTo>
                  <a:lnTo>
                    <a:pt x="23990" y="95993"/>
                  </a:lnTo>
                  <a:lnTo>
                    <a:pt x="107997" y="95993"/>
                  </a:lnTo>
                  <a:cubicBezTo>
                    <a:pt x="114593" y="95993"/>
                    <a:pt x="120000" y="90604"/>
                    <a:pt x="120000" y="83990"/>
                  </a:cubicBezTo>
                  <a:lnTo>
                    <a:pt x="120000" y="12004"/>
                  </a:lnTo>
                  <a:cubicBezTo>
                    <a:pt x="120000" y="5389"/>
                    <a:pt x="114593" y="0"/>
                    <a:pt x="1079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7"/>
            <p:cNvSpPr txBox="1"/>
            <p:nvPr/>
          </p:nvSpPr>
          <p:spPr>
            <a:xfrm>
              <a:off x="571500" y="0"/>
              <a:ext cx="75057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Be prepared to summarize the biggest problem seen in each output using JUST ONE WORD in the chat!</a:t>
              </a:r>
              <a:endParaRPr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Transforming Prompts Through Live Renovation</a:t>
            </a:r>
            <a:endParaRPr/>
          </a:p>
        </p:txBody>
      </p:sp>
      <p:sp>
        <p:nvSpPr>
          <p:cNvPr id="227" name="Google Shape;227;p8"/>
          <p:cNvSpPr txBox="1"/>
          <p:nvPr/>
        </p:nvSpPr>
        <p:spPr>
          <a:xfrm>
            <a:off x="438150" y="1047750"/>
            <a:ext cx="8267700" cy="523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0"/>
              <a:buFont typeface="Arial"/>
              <a:buNone/>
            </a:pPr>
            <a:r>
              <a:rPr lang="en" sz="204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Transforming Prompts Through Live Renovation</a:t>
            </a:r>
            <a:endParaRPr sz="204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>
                <a:srgbClr val="000000"/>
              </a:buClr>
              <a:buSzPts val="1022"/>
              <a:buFont typeface="Arial"/>
              <a:buNone/>
            </a:pPr>
            <a:r>
              <a:rPr lang="en" sz="1022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Systematically adding essential elements to close identified output gaps</a:t>
            </a:r>
            <a:endParaRPr sz="1022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" name="Google Shape;228;p8" descr="The image presents information that has been simplified for a minimalist approach."/>
          <p:cNvGrpSpPr/>
          <p:nvPr/>
        </p:nvGrpSpPr>
        <p:grpSpPr>
          <a:xfrm>
            <a:off x="438150" y="1666875"/>
            <a:ext cx="3619500" cy="3143400"/>
            <a:chOff x="0" y="0"/>
            <a:chExt cx="3619500" cy="3143400"/>
          </a:xfrm>
        </p:grpSpPr>
        <p:sp>
          <p:nvSpPr>
            <p:cNvPr id="229" name="Google Shape;229;p8"/>
            <p:cNvSpPr/>
            <p:nvPr/>
          </p:nvSpPr>
          <p:spPr>
            <a:xfrm>
              <a:off x="0" y="0"/>
              <a:ext cx="3619500" cy="3143400"/>
            </a:xfrm>
            <a:prstGeom prst="roundRect">
              <a:avLst>
                <a:gd name="adj" fmla="val 2424"/>
              </a:avLst>
            </a:prstGeom>
            <a:solidFill>
              <a:srgbClr val="FFFFFF"/>
            </a:solidFill>
            <a:ln w="14300" cap="flat" cmpd="sng">
              <a:solidFill>
                <a:srgbClr val="7890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0" y="0"/>
              <a:ext cx="3619500" cy="400200"/>
            </a:xfrm>
            <a:prstGeom prst="roundRect">
              <a:avLst>
                <a:gd name="adj" fmla="val 19047"/>
              </a:avLst>
            </a:prstGeom>
            <a:solidFill>
              <a:srgbClr val="78909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0" y="304800"/>
              <a:ext cx="3619500" cy="95400"/>
            </a:xfrm>
            <a:prstGeom prst="rect">
              <a:avLst/>
            </a:prstGeom>
            <a:solidFill>
              <a:srgbClr val="78909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8"/>
            <p:cNvSpPr txBox="1"/>
            <p:nvPr/>
          </p:nvSpPr>
          <p:spPr>
            <a:xfrm>
              <a:off x="171450" y="95250"/>
              <a:ext cx="32766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BEFORE: Minimalist Approach</a:t>
              </a:r>
              <a:endParaRPr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8"/>
            <p:cNvSpPr txBox="1"/>
            <p:nvPr/>
          </p:nvSpPr>
          <p:spPr>
            <a:xfrm>
              <a:off x="190500" y="533400"/>
              <a:ext cx="3238500" cy="245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1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Starting Initial Prompt:</a:t>
              </a:r>
              <a:endParaRPr sz="1100" b="0" i="1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1" u="none" strike="noStrike" cap="none">
                  <a:solidFill>
                    <a:srgbClr val="182F66"/>
                  </a:solidFill>
                  <a:highlight>
                    <a:srgbClr val="F4F6F9"/>
                  </a:highlight>
                  <a:latin typeface="Arial"/>
                  <a:ea typeface="Arial"/>
                  <a:cs typeface="Arial"/>
                  <a:sym typeface="Arial"/>
                </a:rPr>
                <a:t>“Create market research questions for this acquisition”</a:t>
              </a:r>
              <a:endParaRPr sz="1300" b="1" i="1" u="none" strike="noStrike" cap="none">
                <a:solidFill>
                  <a:srgbClr val="182F66"/>
                </a:solidFill>
                <a:highlight>
                  <a:srgbClr val="F4F6F9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Identified Gaps &amp; Deficiencies:</a:t>
              </a:r>
              <a:endParaRPr sz="12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Vague background and missing context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Unspecified data sources or guidance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Unclear constraints and assumptions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Undefined formatting and target audience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4" name="Google Shape;234;p8" descr="The image displays information following the renovation process."/>
          <p:cNvGrpSpPr/>
          <p:nvPr/>
        </p:nvGrpSpPr>
        <p:grpSpPr>
          <a:xfrm>
            <a:off x="4286250" y="1666875"/>
            <a:ext cx="4419600" cy="3143400"/>
            <a:chOff x="0" y="0"/>
            <a:chExt cx="4419600" cy="3143400"/>
          </a:xfrm>
        </p:grpSpPr>
        <p:sp>
          <p:nvSpPr>
            <p:cNvPr id="235" name="Google Shape;235;p8"/>
            <p:cNvSpPr/>
            <p:nvPr/>
          </p:nvSpPr>
          <p:spPr>
            <a:xfrm>
              <a:off x="0" y="0"/>
              <a:ext cx="4419600" cy="3143400"/>
            </a:xfrm>
            <a:prstGeom prst="roundRect">
              <a:avLst>
                <a:gd name="adj" fmla="val 2424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8"/>
            <p:cNvSpPr txBox="1"/>
            <p:nvPr/>
          </p:nvSpPr>
          <p:spPr>
            <a:xfrm>
              <a:off x="209550" y="152400"/>
              <a:ext cx="4000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" sz="1500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rPr>
                <a:t>AFTER: The Renovation Process</a:t>
              </a:r>
              <a:endParaRPr sz="1500" b="1" i="0" u="none" strike="noStrike" cap="none">
                <a:solidFill>
                  <a:srgbClr val="FFD54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7" name="Google Shape;237;p8"/>
            <p:cNvGrpSpPr/>
            <p:nvPr/>
          </p:nvGrpSpPr>
          <p:grpSpPr>
            <a:xfrm>
              <a:off x="228600" y="476250"/>
              <a:ext cx="3981600" cy="2229000"/>
              <a:chOff x="19050" y="19050"/>
              <a:chExt cx="3981600" cy="2229000"/>
            </a:xfrm>
          </p:grpSpPr>
          <p:grpSp>
            <p:nvGrpSpPr>
              <p:cNvPr id="238" name="Google Shape;238;p8"/>
              <p:cNvGrpSpPr/>
              <p:nvPr/>
            </p:nvGrpSpPr>
            <p:grpSpPr>
              <a:xfrm>
                <a:off x="19050" y="19050"/>
                <a:ext cx="3981600" cy="400200"/>
                <a:chOff x="19050" y="19050"/>
                <a:chExt cx="3981600" cy="400200"/>
              </a:xfrm>
            </p:grpSpPr>
            <p:sp>
              <p:nvSpPr>
                <p:cNvPr id="239" name="Google Shape;239;p8"/>
                <p:cNvSpPr/>
                <p:nvPr/>
              </p:nvSpPr>
              <p:spPr>
                <a:xfrm>
                  <a:off x="19050" y="19050"/>
                  <a:ext cx="190500" cy="190500"/>
                </a:xfrm>
                <a:prstGeom prst="ellipse">
                  <a:avLst/>
                </a:prstGeom>
                <a:solidFill>
                  <a:srgbClr val="FFD54F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0" name="Google Shape;240;p8"/>
                <p:cNvSpPr/>
                <p:nvPr/>
              </p:nvSpPr>
              <p:spPr>
                <a:xfrm>
                  <a:off x="76200" y="76200"/>
                  <a:ext cx="76200" cy="6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68571"/>
                      </a:moveTo>
                      <a:lnTo>
                        <a:pt x="45000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3825" cap="rnd" cmpd="sng">
                  <a:solidFill>
                    <a:srgbClr val="182F6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" name="Google Shape;241;p8"/>
                <p:cNvSpPr txBox="1"/>
                <p:nvPr/>
              </p:nvSpPr>
              <p:spPr>
                <a:xfrm>
                  <a:off x="285750" y="19050"/>
                  <a:ext cx="3714900" cy="400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50"/>
                    <a:buFont typeface="Arial"/>
                    <a:buNone/>
                  </a:pPr>
                  <a:r>
                    <a:rPr lang="en" sz="115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1. Define a Clear Objective</a:t>
                  </a:r>
                  <a:endParaRPr sz="11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rPr lang="en" sz="1050" b="0" i="0" u="none" strike="noStrike" cap="none">
                      <a:solidFill>
                        <a:srgbClr val="E2E8F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Specify exact goals and procurement background.</a:t>
                  </a:r>
                  <a:endParaRPr sz="1050" b="0" i="0" u="none" strike="noStrike" cap="none">
                    <a:solidFill>
                      <a:srgbClr val="E2E8F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2" name="Google Shape;242;p8"/>
              <p:cNvGrpSpPr/>
              <p:nvPr/>
            </p:nvGrpSpPr>
            <p:grpSpPr>
              <a:xfrm>
                <a:off x="19050" y="476250"/>
                <a:ext cx="3981600" cy="400200"/>
                <a:chOff x="19050" y="19050"/>
                <a:chExt cx="3981600" cy="400200"/>
              </a:xfrm>
            </p:grpSpPr>
            <p:sp>
              <p:nvSpPr>
                <p:cNvPr id="243" name="Google Shape;243;p8"/>
                <p:cNvSpPr/>
                <p:nvPr/>
              </p:nvSpPr>
              <p:spPr>
                <a:xfrm>
                  <a:off x="19050" y="19050"/>
                  <a:ext cx="190500" cy="190500"/>
                </a:xfrm>
                <a:prstGeom prst="ellipse">
                  <a:avLst/>
                </a:prstGeom>
                <a:solidFill>
                  <a:srgbClr val="FFD54F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4" name="Google Shape;244;p8"/>
                <p:cNvSpPr/>
                <p:nvPr/>
              </p:nvSpPr>
              <p:spPr>
                <a:xfrm>
                  <a:off x="76200" y="76200"/>
                  <a:ext cx="76200" cy="6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68571"/>
                      </a:moveTo>
                      <a:lnTo>
                        <a:pt x="45000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3825" cap="rnd" cmpd="sng">
                  <a:solidFill>
                    <a:srgbClr val="182F6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" name="Google Shape;245;p8"/>
                <p:cNvSpPr txBox="1"/>
                <p:nvPr/>
              </p:nvSpPr>
              <p:spPr>
                <a:xfrm>
                  <a:off x="285750" y="19050"/>
                  <a:ext cx="3714900" cy="400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50"/>
                    <a:buFont typeface="Arial"/>
                    <a:buNone/>
                  </a:pPr>
                  <a:r>
                    <a:rPr lang="en" sz="115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2. Specify Authorized Sources</a:t>
                  </a:r>
                  <a:endParaRPr sz="11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rPr lang="en" sz="1050" b="0" i="0" u="none" strike="noStrike" cap="none">
                      <a:solidFill>
                        <a:srgbClr val="E2E8F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Restrict references to official FAR, policy, or internal docs.</a:t>
                  </a:r>
                  <a:endParaRPr sz="1050" b="0" i="0" u="none" strike="noStrike" cap="none">
                    <a:solidFill>
                      <a:srgbClr val="E2E8F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6" name="Google Shape;246;p8"/>
              <p:cNvGrpSpPr/>
              <p:nvPr/>
            </p:nvGrpSpPr>
            <p:grpSpPr>
              <a:xfrm>
                <a:off x="19050" y="933450"/>
                <a:ext cx="3981600" cy="400200"/>
                <a:chOff x="19050" y="19050"/>
                <a:chExt cx="3981600" cy="400200"/>
              </a:xfrm>
            </p:grpSpPr>
            <p:sp>
              <p:nvSpPr>
                <p:cNvPr id="247" name="Google Shape;247;p8"/>
                <p:cNvSpPr/>
                <p:nvPr/>
              </p:nvSpPr>
              <p:spPr>
                <a:xfrm>
                  <a:off x="19050" y="19050"/>
                  <a:ext cx="190500" cy="190500"/>
                </a:xfrm>
                <a:prstGeom prst="ellipse">
                  <a:avLst/>
                </a:prstGeom>
                <a:solidFill>
                  <a:srgbClr val="FFD54F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" name="Google Shape;248;p8"/>
                <p:cNvSpPr/>
                <p:nvPr/>
              </p:nvSpPr>
              <p:spPr>
                <a:xfrm>
                  <a:off x="76200" y="76200"/>
                  <a:ext cx="76200" cy="6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68571"/>
                      </a:moveTo>
                      <a:lnTo>
                        <a:pt x="45000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3825" cap="rnd" cmpd="sng">
                  <a:solidFill>
                    <a:srgbClr val="182F6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" name="Google Shape;249;p8"/>
                <p:cNvSpPr txBox="1"/>
                <p:nvPr/>
              </p:nvSpPr>
              <p:spPr>
                <a:xfrm>
                  <a:off x="285750" y="19050"/>
                  <a:ext cx="3714900" cy="400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50"/>
                    <a:buFont typeface="Arial"/>
                    <a:buNone/>
                  </a:pPr>
                  <a:r>
                    <a:rPr lang="en" sz="115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3. State What AI Should NOT Assume</a:t>
                  </a:r>
                  <a:endParaRPr sz="11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rPr lang="en" sz="1050" b="0" i="0" u="none" strike="noStrike" cap="none">
                      <a:solidFill>
                        <a:srgbClr val="E2E8F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Explicitly eliminate unsupported premises or hallucinated facts.</a:t>
                  </a:r>
                  <a:endParaRPr sz="1050" b="0" i="0" u="none" strike="noStrike" cap="none">
                    <a:solidFill>
                      <a:srgbClr val="E2E8F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0" name="Google Shape;250;p8"/>
              <p:cNvGrpSpPr/>
              <p:nvPr/>
            </p:nvGrpSpPr>
            <p:grpSpPr>
              <a:xfrm>
                <a:off x="19050" y="1390650"/>
                <a:ext cx="3981600" cy="400200"/>
                <a:chOff x="19050" y="19050"/>
                <a:chExt cx="3981600" cy="400200"/>
              </a:xfrm>
            </p:grpSpPr>
            <p:sp>
              <p:nvSpPr>
                <p:cNvPr id="251" name="Google Shape;251;p8"/>
                <p:cNvSpPr/>
                <p:nvPr/>
              </p:nvSpPr>
              <p:spPr>
                <a:xfrm>
                  <a:off x="19050" y="19050"/>
                  <a:ext cx="190500" cy="190500"/>
                </a:xfrm>
                <a:prstGeom prst="ellipse">
                  <a:avLst/>
                </a:prstGeom>
                <a:solidFill>
                  <a:srgbClr val="FFD54F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" name="Google Shape;252;p8"/>
                <p:cNvSpPr/>
                <p:nvPr/>
              </p:nvSpPr>
              <p:spPr>
                <a:xfrm>
                  <a:off x="76200" y="76200"/>
                  <a:ext cx="76200" cy="6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68571"/>
                      </a:moveTo>
                      <a:lnTo>
                        <a:pt x="45000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3825" cap="rnd" cmpd="sng">
                  <a:solidFill>
                    <a:srgbClr val="182F6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253;p8"/>
                <p:cNvSpPr txBox="1"/>
                <p:nvPr/>
              </p:nvSpPr>
              <p:spPr>
                <a:xfrm>
                  <a:off x="285750" y="19050"/>
                  <a:ext cx="3714900" cy="400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50"/>
                    <a:buFont typeface="Arial"/>
                    <a:buNone/>
                  </a:pPr>
                  <a:r>
                    <a:rPr lang="en" sz="115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4. Outline Required Format</a:t>
                  </a:r>
                  <a:endParaRPr sz="11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rPr lang="en" sz="1050" b="0" i="0" u="none" strike="noStrike" cap="none">
                      <a:solidFill>
                        <a:srgbClr val="E2E8F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Structure output into targeted tables, bullet points, or sections.</a:t>
                  </a:r>
                  <a:endParaRPr sz="1050" b="0" i="0" u="none" strike="noStrike" cap="none">
                    <a:solidFill>
                      <a:srgbClr val="E2E8F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4" name="Google Shape;254;p8"/>
              <p:cNvGrpSpPr/>
              <p:nvPr/>
            </p:nvGrpSpPr>
            <p:grpSpPr>
              <a:xfrm>
                <a:off x="19050" y="1847850"/>
                <a:ext cx="3981600" cy="400200"/>
                <a:chOff x="19050" y="19050"/>
                <a:chExt cx="3981600" cy="400200"/>
              </a:xfrm>
            </p:grpSpPr>
            <p:sp>
              <p:nvSpPr>
                <p:cNvPr id="255" name="Google Shape;255;p8"/>
                <p:cNvSpPr/>
                <p:nvPr/>
              </p:nvSpPr>
              <p:spPr>
                <a:xfrm>
                  <a:off x="19050" y="19050"/>
                  <a:ext cx="190500" cy="190500"/>
                </a:xfrm>
                <a:prstGeom prst="ellipse">
                  <a:avLst/>
                </a:prstGeom>
                <a:solidFill>
                  <a:srgbClr val="FFD54F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6" name="Google Shape;256;p8"/>
                <p:cNvSpPr/>
                <p:nvPr/>
              </p:nvSpPr>
              <p:spPr>
                <a:xfrm>
                  <a:off x="76200" y="76200"/>
                  <a:ext cx="76200" cy="6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68571"/>
                      </a:moveTo>
                      <a:lnTo>
                        <a:pt x="45000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3825" cap="rnd" cmpd="sng">
                  <a:solidFill>
                    <a:srgbClr val="182F6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7" name="Google Shape;257;p8"/>
                <p:cNvSpPr txBox="1"/>
                <p:nvPr/>
              </p:nvSpPr>
              <p:spPr>
                <a:xfrm>
                  <a:off x="285750" y="19050"/>
                  <a:ext cx="3714900" cy="400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50"/>
                    <a:buFont typeface="Arial"/>
                    <a:buNone/>
                  </a:pPr>
                  <a:r>
                    <a:rPr lang="en" sz="115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5. Identify Final Reviewer / Audience</a:t>
                  </a:r>
                  <a:endParaRPr sz="11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r>
                    <a:rPr lang="en" sz="1050" b="0" i="0" u="none" strike="noStrike" cap="none">
                      <a:solidFill>
                        <a:srgbClr val="E2E8F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Tailor tone and detail for Contracting Officers or stakeholders.</a:t>
                  </a:r>
                  <a:endParaRPr sz="1050" b="0" i="0" u="none" strike="noStrike" cap="none">
                    <a:solidFill>
                      <a:srgbClr val="E2E8F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Evaluating the Renovated Output</a:t>
            </a:r>
            <a:endParaRPr/>
          </a:p>
        </p:txBody>
      </p:sp>
      <p:sp>
        <p:nvSpPr>
          <p:cNvPr id="264" name="Google Shape;264;p9"/>
          <p:cNvSpPr txBox="1"/>
          <p:nvPr/>
        </p:nvSpPr>
        <p:spPr>
          <a:xfrm>
            <a:off x="438150" y="1095375"/>
            <a:ext cx="8267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Evaluating the Renovated Output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9" descr="The image provides information for analyzing changes."/>
          <p:cNvGrpSpPr/>
          <p:nvPr/>
        </p:nvGrpSpPr>
        <p:grpSpPr>
          <a:xfrm>
            <a:off x="438150" y="1666875"/>
            <a:ext cx="2628900" cy="2238300"/>
            <a:chOff x="0" y="0"/>
            <a:chExt cx="2628900" cy="2238300"/>
          </a:xfrm>
        </p:grpSpPr>
        <p:sp>
          <p:nvSpPr>
            <p:cNvPr id="266" name="Google Shape;266;p9"/>
            <p:cNvSpPr/>
            <p:nvPr/>
          </p:nvSpPr>
          <p:spPr>
            <a:xfrm>
              <a:off x="0" y="0"/>
              <a:ext cx="2628900" cy="2238300"/>
            </a:xfrm>
            <a:prstGeom prst="roundRect">
              <a:avLst>
                <a:gd name="adj" fmla="val 3404"/>
              </a:avLst>
            </a:prstGeom>
            <a:solidFill>
              <a:srgbClr val="FFFFFF"/>
            </a:solidFill>
            <a:ln w="143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0" y="0"/>
              <a:ext cx="57300" cy="22383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9"/>
            <p:cNvSpPr txBox="1"/>
            <p:nvPr/>
          </p:nvSpPr>
          <p:spPr>
            <a:xfrm>
              <a:off x="171450" y="171450"/>
              <a:ext cx="2286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ANALYSIS OF CHANGES</a:t>
              </a:r>
              <a:endParaRPr sz="1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Review output generated by the renovated prompt applied to the exact same market research task.</a:t>
              </a:r>
              <a:endParaRPr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Determine specific elements that changed after introducing objectives, sources, constraints, and formatting requirements.</a:t>
              </a:r>
              <a:endParaRPr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" name="Google Shape;269;p9" descr="The image contains information for comparing outputs."/>
          <p:cNvGrpSpPr/>
          <p:nvPr/>
        </p:nvGrpSpPr>
        <p:grpSpPr>
          <a:xfrm>
            <a:off x="3257550" y="1666875"/>
            <a:ext cx="2628900" cy="2238300"/>
            <a:chOff x="0" y="0"/>
            <a:chExt cx="2628900" cy="2238300"/>
          </a:xfrm>
        </p:grpSpPr>
        <p:sp>
          <p:nvSpPr>
            <p:cNvPr id="270" name="Google Shape;270;p9"/>
            <p:cNvSpPr/>
            <p:nvPr/>
          </p:nvSpPr>
          <p:spPr>
            <a:xfrm>
              <a:off x="0" y="0"/>
              <a:ext cx="2628900" cy="2238300"/>
            </a:xfrm>
            <a:prstGeom prst="roundRect">
              <a:avLst>
                <a:gd name="adj" fmla="val 3404"/>
              </a:avLst>
            </a:prstGeom>
            <a:solidFill>
              <a:srgbClr val="FFFFFF"/>
            </a:solidFill>
            <a:ln w="143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0" y="0"/>
              <a:ext cx="57300" cy="22383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9"/>
            <p:cNvSpPr txBox="1"/>
            <p:nvPr/>
          </p:nvSpPr>
          <p:spPr>
            <a:xfrm>
              <a:off x="171450" y="171450"/>
              <a:ext cx="2286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OUTPUT COMPARISON</a:t>
              </a:r>
              <a:endParaRPr sz="1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Compare the new structured output directly against the original minimalist attempt.</a:t>
              </a:r>
              <a:endParaRPr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Examine structural differences, formatting compliance, and depth of analysis provided between both iterations.</a:t>
              </a:r>
              <a:endParaRPr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9" descr="The image provides information for evaluating quality."/>
          <p:cNvGrpSpPr/>
          <p:nvPr/>
        </p:nvGrpSpPr>
        <p:grpSpPr>
          <a:xfrm>
            <a:off x="6076950" y="1666875"/>
            <a:ext cx="2628900" cy="2238300"/>
            <a:chOff x="0" y="0"/>
            <a:chExt cx="2628900" cy="2238300"/>
          </a:xfrm>
        </p:grpSpPr>
        <p:sp>
          <p:nvSpPr>
            <p:cNvPr id="274" name="Google Shape;274;p9"/>
            <p:cNvSpPr/>
            <p:nvPr/>
          </p:nvSpPr>
          <p:spPr>
            <a:xfrm>
              <a:off x="0" y="0"/>
              <a:ext cx="2628900" cy="2238300"/>
            </a:xfrm>
            <a:prstGeom prst="roundRect">
              <a:avLst>
                <a:gd name="adj" fmla="val 3404"/>
              </a:avLst>
            </a:prstGeom>
            <a:solidFill>
              <a:srgbClr val="FFFFFF"/>
            </a:solidFill>
            <a:ln w="143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0" y="0"/>
              <a:ext cx="57300" cy="22383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"/>
            <p:cNvSpPr txBox="1"/>
            <p:nvPr/>
          </p:nvSpPr>
          <p:spPr>
            <a:xfrm>
              <a:off x="171450" y="171450"/>
              <a:ext cx="2286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QUALITY EVALUATION</a:t>
              </a:r>
              <a:endParaRPr sz="1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Evaluate whether structural additions actually fixed underlying issues and improved overall response quality.</a:t>
              </a:r>
              <a:endParaRPr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Assess whether the extra guidance yielded actionable precision or merely a longer, more verbose output.</a:t>
              </a:r>
              <a:endParaRPr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9" descr="The image displays the polling question: Did adding explicit objectives, constraints, and formatting actually improve prompt performance, or increase word count?"/>
          <p:cNvGrpSpPr/>
          <p:nvPr/>
        </p:nvGrpSpPr>
        <p:grpSpPr>
          <a:xfrm>
            <a:off x="438150" y="4114800"/>
            <a:ext cx="8267700" cy="514500"/>
            <a:chOff x="0" y="0"/>
            <a:chExt cx="8267700" cy="514500"/>
          </a:xfrm>
        </p:grpSpPr>
        <p:sp>
          <p:nvSpPr>
            <p:cNvPr id="278" name="Google Shape;278;p9"/>
            <p:cNvSpPr/>
            <p:nvPr/>
          </p:nvSpPr>
          <p:spPr>
            <a:xfrm>
              <a:off x="0" y="0"/>
              <a:ext cx="8267700" cy="5145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228605" y="171455"/>
              <a:ext cx="171300" cy="17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997" y="0"/>
                  </a:moveTo>
                  <a:lnTo>
                    <a:pt x="12004" y="0"/>
                  </a:lnTo>
                  <a:cubicBezTo>
                    <a:pt x="5389" y="0"/>
                    <a:pt x="52" y="5389"/>
                    <a:pt x="52" y="12004"/>
                  </a:cubicBezTo>
                  <a:lnTo>
                    <a:pt x="0" y="120000"/>
                  </a:lnTo>
                  <a:lnTo>
                    <a:pt x="23990" y="95993"/>
                  </a:lnTo>
                  <a:lnTo>
                    <a:pt x="107997" y="95993"/>
                  </a:lnTo>
                  <a:cubicBezTo>
                    <a:pt x="114593" y="95993"/>
                    <a:pt x="120000" y="90604"/>
                    <a:pt x="120000" y="83990"/>
                  </a:cubicBezTo>
                  <a:lnTo>
                    <a:pt x="120000" y="12004"/>
                  </a:lnTo>
                  <a:cubicBezTo>
                    <a:pt x="120000" y="5389"/>
                    <a:pt x="114593" y="0"/>
                    <a:pt x="107997" y="0"/>
                  </a:cubicBezTo>
                  <a:close/>
                </a:path>
              </a:pathLst>
            </a:custGeom>
            <a:solidFill>
              <a:srgbClr val="FFD54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9"/>
            <p:cNvSpPr txBox="1"/>
            <p:nvPr/>
          </p:nvSpPr>
          <p:spPr>
            <a:xfrm>
              <a:off x="514350" y="0"/>
              <a:ext cx="75249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rPr>
                <a:t>POLL QUESTION:</a:t>
              </a:r>
              <a:r>
                <a:rPr lang="en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Did adding explicit objectives, constraints, and formatting actually improve prompt performance, or just increase word count?</a:t>
              </a:r>
              <a:endPara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0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AI Capabilities &amp; Human Boundaries</a:t>
            </a:r>
            <a:endParaRPr/>
          </a:p>
        </p:txBody>
      </p:sp>
      <p:pic>
        <p:nvPicPr>
          <p:cNvPr id="286" name="Google Shape;286;p10" descr="a brain with a magnifying glass attached to it 's eye (Provided by Tenor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5070" y="747800"/>
            <a:ext cx="776350" cy="7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0"/>
          <p:cNvSpPr txBox="1"/>
          <p:nvPr/>
        </p:nvSpPr>
        <p:spPr>
          <a:xfrm>
            <a:off x="438150" y="1047750"/>
            <a:ext cx="8267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>
                <a:solidFill>
                  <a:srgbClr val="182F66"/>
                </a:solidFill>
              </a:rPr>
              <a:t>S</a:t>
            </a: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I Capabilities &amp; Human Boundaries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8" name="Google Shape;288;p10" descr="The image displays information for the core AI role."/>
          <p:cNvGrpSpPr/>
          <p:nvPr/>
        </p:nvGrpSpPr>
        <p:grpSpPr>
          <a:xfrm>
            <a:off x="438150" y="1571625"/>
            <a:ext cx="4038600" cy="1476300"/>
            <a:chOff x="0" y="0"/>
            <a:chExt cx="4038600" cy="1476300"/>
          </a:xfrm>
        </p:grpSpPr>
        <p:sp>
          <p:nvSpPr>
            <p:cNvPr id="289" name="Google Shape;289;p10"/>
            <p:cNvSpPr/>
            <p:nvPr/>
          </p:nvSpPr>
          <p:spPr>
            <a:xfrm>
              <a:off x="0" y="0"/>
              <a:ext cx="4038600" cy="1476300"/>
            </a:xfrm>
            <a:prstGeom prst="roundRect">
              <a:avLst>
                <a:gd name="adj" fmla="val 5161"/>
              </a:avLst>
            </a:prstGeom>
            <a:solidFill>
              <a:srgbClr val="FFFFFF"/>
            </a:solidFill>
            <a:ln w="143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0"/>
            <p:cNvSpPr/>
            <p:nvPr/>
          </p:nvSpPr>
          <p:spPr>
            <a:xfrm>
              <a:off x="0" y="0"/>
              <a:ext cx="57300" cy="14763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0"/>
            <p:cNvSpPr txBox="1"/>
            <p:nvPr/>
          </p:nvSpPr>
          <p:spPr>
            <a:xfrm>
              <a:off x="190500" y="142875"/>
              <a:ext cx="36957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CORE AI ROLE</a:t>
              </a:r>
              <a:endParaRPr sz="1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AI is a powerful tool designed to assist with document drafting and initial analysis.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Limitation: AI cannot make final decisions.</a:t>
              </a:r>
              <a:endParaRPr sz="11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10" descr="The image displays information for mandatory human judgment."/>
          <p:cNvGrpSpPr/>
          <p:nvPr/>
        </p:nvGrpSpPr>
        <p:grpSpPr>
          <a:xfrm>
            <a:off x="4667250" y="1571625"/>
            <a:ext cx="4038600" cy="1476300"/>
            <a:chOff x="0" y="0"/>
            <a:chExt cx="4038600" cy="1476300"/>
          </a:xfrm>
        </p:grpSpPr>
        <p:sp>
          <p:nvSpPr>
            <p:cNvPr id="293" name="Google Shape;293;p10"/>
            <p:cNvSpPr/>
            <p:nvPr/>
          </p:nvSpPr>
          <p:spPr>
            <a:xfrm>
              <a:off x="0" y="0"/>
              <a:ext cx="4038600" cy="1476300"/>
            </a:xfrm>
            <a:prstGeom prst="roundRect">
              <a:avLst>
                <a:gd name="adj" fmla="val 5161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0"/>
            <p:cNvSpPr txBox="1"/>
            <p:nvPr/>
          </p:nvSpPr>
          <p:spPr>
            <a:xfrm>
              <a:off x="190500" y="142875"/>
              <a:ext cx="36957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95"/>
                <a:buFont typeface="Arial"/>
                <a:buNone/>
              </a:pPr>
              <a:r>
                <a:rPr lang="en" sz="1295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rPr>
                <a:t>MANDATORY HUMAN JUDGMENT</a:t>
              </a:r>
              <a:endParaRPr sz="1295" b="1" i="0" u="none" strike="noStrike" cap="none">
                <a:solidFill>
                  <a:srgbClr val="FFD54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018"/>
                <a:buFont typeface="Arial"/>
                <a:buNone/>
              </a:pPr>
              <a:r>
                <a:rPr lang="en" sz="1018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Strict human sign-off is required for:</a:t>
              </a:r>
              <a:endParaRPr sz="101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0833" algn="l" rtl="0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000000"/>
                </a:buClr>
                <a:buSzPts val="1295"/>
                <a:buFont typeface="Arial"/>
                <a:buChar char="●"/>
              </a:pPr>
              <a:r>
                <a:rPr lang="en" sz="1018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Acquisition strategy and legal interpretation</a:t>
              </a:r>
              <a:endParaRPr sz="101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0833" algn="l" rtl="0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>
                  <a:srgbClr val="000000"/>
                </a:buClr>
                <a:buSzPts val="1295"/>
                <a:buFont typeface="Arial"/>
                <a:buChar char="●"/>
              </a:pPr>
              <a:r>
                <a:rPr lang="en" sz="1018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Fairness and competition determinations</a:t>
              </a:r>
              <a:endParaRPr sz="101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0833" algn="l" rtl="0">
                <a:lnSpc>
                  <a:spcPct val="100000"/>
                </a:lnSpc>
                <a:spcBef>
                  <a:spcPts val="225"/>
                </a:spcBef>
                <a:spcAft>
                  <a:spcPts val="0"/>
                </a:spcAft>
                <a:buClr>
                  <a:srgbClr val="000000"/>
                </a:buClr>
                <a:buSzPts val="1295"/>
                <a:buFont typeface="Arial"/>
                <a:buChar char="●"/>
              </a:pPr>
              <a:r>
                <a:rPr lang="en" sz="1018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Final approvals and sign-offs</a:t>
              </a:r>
              <a:endParaRPr sz="101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5" name="Google Shape;295;p10" descr="The image displays information for key takeaways."/>
          <p:cNvGrpSpPr/>
          <p:nvPr/>
        </p:nvGrpSpPr>
        <p:grpSpPr>
          <a:xfrm>
            <a:off x="438150" y="3190875"/>
            <a:ext cx="4038600" cy="1666800"/>
            <a:chOff x="0" y="0"/>
            <a:chExt cx="4038600" cy="1666800"/>
          </a:xfrm>
        </p:grpSpPr>
        <p:sp>
          <p:nvSpPr>
            <p:cNvPr id="296" name="Google Shape;296;p10"/>
            <p:cNvSpPr/>
            <p:nvPr/>
          </p:nvSpPr>
          <p:spPr>
            <a:xfrm>
              <a:off x="0" y="0"/>
              <a:ext cx="4038600" cy="1666800"/>
            </a:xfrm>
            <a:prstGeom prst="roundRect">
              <a:avLst>
                <a:gd name="adj" fmla="val 4571"/>
              </a:avLst>
            </a:prstGeom>
            <a:solidFill>
              <a:srgbClr val="FFFFFF"/>
            </a:solidFill>
            <a:ln w="143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0"/>
            <p:cNvSpPr/>
            <p:nvPr/>
          </p:nvSpPr>
          <p:spPr>
            <a:xfrm>
              <a:off x="0" y="0"/>
              <a:ext cx="57300" cy="1666800"/>
            </a:xfrm>
            <a:prstGeom prst="roundRect">
              <a:avLst>
                <a:gd name="adj" fmla="val 50000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0"/>
            <p:cNvSpPr txBox="1"/>
            <p:nvPr/>
          </p:nvSpPr>
          <p:spPr>
            <a:xfrm>
              <a:off x="190500" y="142875"/>
              <a:ext cx="3695700" cy="13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>
                  <a:solidFill>
                    <a:srgbClr val="182F66"/>
                  </a:solidFill>
                  <a:latin typeface="Arial"/>
                  <a:ea typeface="Arial"/>
                  <a:cs typeface="Arial"/>
                  <a:sym typeface="Arial"/>
                </a:rPr>
                <a:t>KEY TAKEAWAYS</a:t>
              </a:r>
              <a:endParaRPr sz="1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Protect information before prompting the tool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Always ask the three evaluation questions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Test outputs thoroughly before trusting them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●"/>
              </a:pP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Ensure a human signs off on all final work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10" descr="The image displays information for the required workflow."/>
          <p:cNvGrpSpPr/>
          <p:nvPr/>
        </p:nvGrpSpPr>
        <p:grpSpPr>
          <a:xfrm>
            <a:off x="4667250" y="3190875"/>
            <a:ext cx="4038600" cy="1666800"/>
            <a:chOff x="0" y="0"/>
            <a:chExt cx="4038600" cy="1666800"/>
          </a:xfrm>
        </p:grpSpPr>
        <p:sp>
          <p:nvSpPr>
            <p:cNvPr id="300" name="Google Shape;300;p10"/>
            <p:cNvSpPr/>
            <p:nvPr/>
          </p:nvSpPr>
          <p:spPr>
            <a:xfrm>
              <a:off x="0" y="0"/>
              <a:ext cx="4038600" cy="1666800"/>
            </a:xfrm>
            <a:prstGeom prst="roundRect">
              <a:avLst>
                <a:gd name="adj" fmla="val 4571"/>
              </a:avLst>
            </a:prstGeom>
            <a:solidFill>
              <a:srgbClr val="FFFFFF"/>
            </a:solidFill>
            <a:ln w="14300" cap="flat" cmpd="sng">
              <a:solidFill>
                <a:srgbClr val="7890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0"/>
            <p:cNvSpPr txBox="1"/>
            <p:nvPr/>
          </p:nvSpPr>
          <p:spPr>
            <a:xfrm>
              <a:off x="190500" y="142875"/>
              <a:ext cx="3695700" cy="13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>
                  <a:solidFill>
                    <a:srgbClr val="78909C"/>
                  </a:solidFill>
                  <a:latin typeface="Arial"/>
                  <a:ea typeface="Arial"/>
                  <a:cs typeface="Arial"/>
                  <a:sym typeface="Arial"/>
                </a:rPr>
                <a:t>REQUIRED WORKFLOW</a:t>
              </a:r>
              <a:endParaRPr sz="1400" b="1" i="0" u="none" strike="noStrike" cap="none">
                <a:solidFill>
                  <a:srgbClr val="78909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1. Secure Data:</a:t>
              </a: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Protect information before input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37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2. Prompt Tool:</a:t>
              </a: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Generate initial content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37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3. Inspect &amp; Test:</a:t>
              </a: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Evaluate and test outputs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37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1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4. Validate:</a:t>
              </a:r>
              <a:r>
                <a:rPr lang="en" sz="1100" b="0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Ensure human review and final approval</a:t>
              </a:r>
              <a:endParaRPr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Summary and Q&amp;A Session</a:t>
            </a:r>
            <a:endParaRPr/>
          </a:p>
        </p:txBody>
      </p:sp>
      <p:sp>
        <p:nvSpPr>
          <p:cNvPr id="307" name="Google Shape;307;p11"/>
          <p:cNvSpPr txBox="1"/>
          <p:nvPr/>
        </p:nvSpPr>
        <p:spPr>
          <a:xfrm>
            <a:off x="438150" y="1095375"/>
            <a:ext cx="8267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182F66"/>
                </a:solidFill>
                <a:latin typeface="Arial"/>
                <a:ea typeface="Arial"/>
                <a:cs typeface="Arial"/>
                <a:sym typeface="Arial"/>
              </a:rPr>
              <a:t>Summary &amp; Q&amp;A Session</a:t>
            </a:r>
            <a:endParaRPr sz="2400" b="1" i="0" u="none" strike="noStrike" cap="none">
              <a:solidFill>
                <a:srgbClr val="182F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8" name="Google Shape;308;p11" descr="The image shows the critical takeaway: Before you trust any AI-generated answer, you must meticulously inspect the prompt, the authorized sources, and the underlying assumptions."/>
          <p:cNvGrpSpPr/>
          <p:nvPr/>
        </p:nvGrpSpPr>
        <p:grpSpPr>
          <a:xfrm>
            <a:off x="438150" y="1638300"/>
            <a:ext cx="8267700" cy="1200300"/>
            <a:chOff x="0" y="0"/>
            <a:chExt cx="8267700" cy="1200300"/>
          </a:xfrm>
        </p:grpSpPr>
        <p:sp>
          <p:nvSpPr>
            <p:cNvPr id="309" name="Google Shape;309;p11"/>
            <p:cNvSpPr/>
            <p:nvPr/>
          </p:nvSpPr>
          <p:spPr>
            <a:xfrm>
              <a:off x="0" y="0"/>
              <a:ext cx="8267700" cy="1200300"/>
            </a:xfrm>
            <a:prstGeom prst="roundRect">
              <a:avLst>
                <a:gd name="adj" fmla="val 6349"/>
              </a:avLst>
            </a:prstGeom>
            <a:solidFill>
              <a:srgbClr val="182F6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0" y="0"/>
              <a:ext cx="76200" cy="1200300"/>
            </a:xfrm>
            <a:prstGeom prst="roundRect">
              <a:avLst>
                <a:gd name="adj" fmla="val 50000"/>
              </a:avLst>
            </a:prstGeom>
            <a:solidFill>
              <a:srgbClr val="FFD54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1"/>
            <p:cNvSpPr txBox="1"/>
            <p:nvPr/>
          </p:nvSpPr>
          <p:spPr>
            <a:xfrm>
              <a:off x="266700" y="171450"/>
              <a:ext cx="77343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FFD54F"/>
                  </a:solidFill>
                  <a:latin typeface="Arial"/>
                  <a:ea typeface="Arial"/>
                  <a:cs typeface="Arial"/>
                  <a:sym typeface="Arial"/>
                </a:rPr>
                <a:t>CRITICAL TAKEAWAY</a:t>
              </a:r>
              <a:endParaRPr sz="1300" b="1" i="0" u="none" strike="noStrike" cap="none">
                <a:solidFill>
                  <a:srgbClr val="FFD54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Before you trust any AI-generated answer, you must meticulously inspect the prompt, the authorized sources, and the underlying assumptions behind it.</a:t>
              </a:r>
              <a:endParaRPr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h4ea653cffbeb6933_1_0"/>
          <p:cNvSpPr txBox="1">
            <a:spLocks noGrp="1"/>
          </p:cNvSpPr>
          <p:nvPr>
            <p:ph type="title" idx="4294967295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Conclusion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1171</Words>
  <Application>Microsoft Office PowerPoint</Application>
  <PresentationFormat>On-screen Show (16:9)</PresentationFormat>
  <Paragraphs>151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 Light</vt:lpstr>
      <vt:lpstr>Prompt Renovation</vt:lpstr>
      <vt:lpstr>AI in Acquisition</vt:lpstr>
      <vt:lpstr>4 Questions Before Typing Into Any AI Tool</vt:lpstr>
      <vt:lpstr>Evaluating AI Prompts</vt:lpstr>
      <vt:lpstr>Acquisition Scenario</vt:lpstr>
      <vt:lpstr>Evaluating Prompt Approaches </vt:lpstr>
      <vt:lpstr>Demonstration – Evaluating AI Outputs</vt:lpstr>
      <vt:lpstr>Transforming Prompts Through Live Renovation</vt:lpstr>
      <vt:lpstr>Evaluating the Renovated Output</vt:lpstr>
      <vt:lpstr>AI Capabilities &amp; Human Boundaries</vt:lpstr>
      <vt:lpstr>Summary and Q&amp;A Session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SherellLFuller</cp:lastModifiedBy>
  <cp:revision>1</cp:revision>
  <dcterms:modified xsi:type="dcterms:W3CDTF">2026-10-26T12:25:23Z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797FB19F-7415-4591-A653-9D3F0C2ED99D</vt:lpwstr>
  </property>
  <property fmtid="{D5CDD505-2E9C-101B-9397-08002B2CF9AE}" pid="3" name="ArticulatePath">
    <vt:lpwstr>Prompt Hunters_ Finding and Fixing Better AI Prompts for the New RFO_508_10_1326</vt:lpwstr>
  </property>
</Properties>
</file>