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comments/comment1.xml" ContentType="application/vnd.openxmlformats-officedocument.presentationml.comment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Barlow" panose="00000500000000000000" pitchFamily="2"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Merriweather" panose="00000500000000000000" pitchFamily="2" charset="0"/>
      <p:regular r:id="rId40"/>
      <p:bold r:id="rId41"/>
      <p:italic r:id="rId42"/>
      <p:boldItalic r:id="rId43"/>
    </p:embeddedFont>
    <p:embeddedFont>
      <p:font typeface="Merriweather ExtraBold" panose="020B0604020202020204" charset="0"/>
      <p:bold r:id="rId44"/>
      <p:boldItalic r:id="rId45"/>
    </p:embeddedFont>
    <p:embeddedFont>
      <p:font typeface="Montserrat" pitchFamily="2" charset="0"/>
      <p:regular r:id="rId46"/>
      <p:bold r:id="rId47"/>
      <p:italic r:id="rId48"/>
      <p:boldItalic r:id="rId49"/>
    </p:embeddedFont>
    <p:embeddedFont>
      <p:font typeface="Open Sans"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Williams - FCA0E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3D669E-AE9F-4B10-9A65-842E30BEE085}">
  <a:tblStyle styleId="{573D669E-AE9F-4B10-9A65-842E30BEE085}"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432" autoAdjust="0"/>
  </p:normalViewPr>
  <p:slideViewPr>
    <p:cSldViewPr snapToGrid="0">
      <p:cViewPr>
        <p:scale>
          <a:sx n="80" d="100"/>
          <a:sy n="80" d="100"/>
        </p:scale>
        <p:origin x="330" y="780"/>
      </p:cViewPr>
      <p:guideLst/>
    </p:cSldViewPr>
  </p:slideViewPr>
  <p:outlineViewPr>
    <p:cViewPr>
      <p:scale>
        <a:sx n="33" d="100"/>
        <a:sy n="33" d="100"/>
      </p:scale>
      <p:origin x="0" y="-3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6-08T15:46:11.942" idx="1">
    <p:pos x="6000" y="0"/>
    <p:text>Ryan W speaks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scode.house.gov/view.xhtml?req=(title:41%20section:1703%20edition:prelim)%20OR%20(granuleid:USC-prelim-title41-section1703)&amp;f=treesort&amp;edition=prelim&amp;num=0&amp;jumpTo=true"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uscode.house.gov/view.xhtml?req=(title:10%20section:3453%20edition:prelim)%20OR%20(granuleid:USC-prelim-title10-section3453)&amp;f=treesort&amp;edition=prelim&amp;num=0&amp;jumpTo=true" TargetMode="External"/><Relationship Id="rId5" Type="http://schemas.openxmlformats.org/officeDocument/2006/relationships/hyperlink" Target="https://uscode.house.gov/view.xhtml?req=(title:41%20section:3307%20edition:prelim)%20OR%20(granuleid:USC-prelim-title41-section3307)&amp;f=treesort&amp;edition=prelim&amp;num=0&amp;jumpTo=true" TargetMode="External"/><Relationship Id="rId4" Type="http://schemas.openxmlformats.org/officeDocument/2006/relationships/hyperlink" Target="https://uscode.house.gov/view.xhtml?req=(title:41%20section:3306%20edition:prelim)%20OR%20(granuleid:USC-prelim-title41-section3306)&amp;f=treesort&amp;edition=prelim&amp;num=0&amp;jumpTo=tru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This training session explores how GSA is utilizing Artificial Intelligence (AI) within its operations and the significant process improvements witnessed as a result of these integrations. Participants will gain insights into industry relevance and learn to navigate the strengths and weaknesses of using Large Language Models (LLMs).</a:t>
            </a:r>
            <a:endParaRPr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e4f6d5562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e4f6d5562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e8570f8e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e8570f8e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e80ad8635f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e80ad8635f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e8570f8ea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e8570f8e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e80ad8635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e80ad8635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e4f6d5562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e4f6d5562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e4f6d556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e4f6d556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e4f6d556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e4f6d556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e8570f8ea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e8570f8e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9fa940987_3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9fa940987_3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ee8cd40139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ee8cd40139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e8570f8e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e8570f8e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e80ad8635f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e80ad8635f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3000"/>
              </a:spcBef>
              <a:spcAft>
                <a:spcPts val="0"/>
              </a:spcAft>
              <a:buClr>
                <a:schemeClr val="dk1"/>
              </a:buClr>
              <a:buSzPts val="1100"/>
              <a:buFont typeface="Arial"/>
              <a:buNone/>
            </a:pPr>
            <a:r>
              <a:rPr lang="en" sz="1800" b="1">
                <a:solidFill>
                  <a:srgbClr val="333333"/>
                </a:solidFill>
                <a:highlight>
                  <a:srgbClr val="FFFFFF"/>
                </a:highlight>
              </a:rPr>
              <a:t>10.000 Scope of part.</a:t>
            </a:r>
            <a:endParaRPr sz="1800" b="1">
              <a:solidFill>
                <a:srgbClr val="333333"/>
              </a:solidFill>
              <a:highlight>
                <a:srgbClr val="FFFFFF"/>
              </a:highlight>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This part prescribes minimum requirements for conducting market research before procuring supplies and services. See section 887 of Public Law 114-92(</a:t>
            </a:r>
            <a:r>
              <a:rPr lang="en" sz="1050" u="sng">
                <a:solidFill>
                  <a:srgbClr val="225895"/>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41 U.S.C. 1703 note</a:t>
            </a:r>
            <a:r>
              <a:rPr lang="en" sz="1050">
                <a:solidFill>
                  <a:schemeClr val="dk1"/>
                </a:solidFill>
                <a:highlight>
                  <a:srgbClr val="FFFFFF"/>
                </a:highlight>
                <a:latin typeface="Open Sans"/>
                <a:ea typeface="Open Sans"/>
                <a:cs typeface="Open Sans"/>
                <a:sym typeface="Open Sans"/>
              </a:rPr>
              <a:t>), </a:t>
            </a:r>
            <a:r>
              <a:rPr lang="en" sz="1050" u="sng">
                <a:solidFill>
                  <a:srgbClr val="225895"/>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41 U.S.C. 3306(a)(1)</a:t>
            </a:r>
            <a:r>
              <a:rPr lang="en" sz="1050">
                <a:solidFill>
                  <a:schemeClr val="dk1"/>
                </a:solidFill>
                <a:highlight>
                  <a:srgbClr val="FFFFFF"/>
                </a:highlight>
                <a:latin typeface="Open Sans"/>
                <a:ea typeface="Open Sans"/>
                <a:cs typeface="Open Sans"/>
                <a:sym typeface="Open Sans"/>
              </a:rPr>
              <a:t>, </a:t>
            </a:r>
            <a:r>
              <a:rPr lang="en" sz="1050" u="sng">
                <a:solidFill>
                  <a:srgbClr val="225895"/>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41 U.S.C. 3307</a:t>
            </a:r>
            <a:r>
              <a:rPr lang="en" sz="1050">
                <a:solidFill>
                  <a:schemeClr val="dk1"/>
                </a:solidFill>
                <a:highlight>
                  <a:srgbClr val="FFFFFF"/>
                </a:highlight>
                <a:latin typeface="Open Sans"/>
                <a:ea typeface="Open Sans"/>
                <a:cs typeface="Open Sans"/>
                <a:sym typeface="Open Sans"/>
              </a:rPr>
              <a:t>, and </a:t>
            </a:r>
            <a:r>
              <a:rPr lang="en" sz="1050" u="sng">
                <a:solidFill>
                  <a:srgbClr val="225895"/>
                </a:solidFill>
                <a:highlight>
                  <a:srgbClr val="FFFFFF"/>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10 U.S.C. 3453</a:t>
            </a:r>
            <a:r>
              <a:rPr lang="en" sz="1050">
                <a:solidFill>
                  <a:schemeClr val="dk1"/>
                </a:solidFill>
                <a:highlight>
                  <a:srgbClr val="FFFFFF"/>
                </a:highlight>
                <a:latin typeface="Open Sans"/>
                <a:ea typeface="Open Sans"/>
                <a:cs typeface="Open Sans"/>
                <a:sym typeface="Open Sans"/>
              </a:rPr>
              <a:t>.</a:t>
            </a:r>
            <a:endParaRPr sz="1050">
              <a:solidFill>
                <a:schemeClr val="dk1"/>
              </a:solidFill>
              <a:highlight>
                <a:srgbClr val="FFFFFF"/>
              </a:highlight>
              <a:latin typeface="Open Sans"/>
              <a:ea typeface="Open Sans"/>
              <a:cs typeface="Open Sans"/>
              <a:sym typeface="Open Sans"/>
            </a:endParaRPr>
          </a:p>
          <a:p>
            <a:pPr marL="0" lvl="0" indent="0" algn="l" rtl="0">
              <a:lnSpc>
                <a:spcPct val="115000"/>
              </a:lnSpc>
              <a:spcBef>
                <a:spcPts val="3000"/>
              </a:spcBef>
              <a:spcAft>
                <a:spcPts val="0"/>
              </a:spcAft>
              <a:buClr>
                <a:schemeClr val="dk1"/>
              </a:buClr>
              <a:buSzPts val="1100"/>
              <a:buFont typeface="Arial"/>
              <a:buNone/>
            </a:pPr>
            <a:r>
              <a:rPr lang="en" sz="1800" b="1">
                <a:solidFill>
                  <a:srgbClr val="333333"/>
                </a:solidFill>
                <a:highlight>
                  <a:srgbClr val="FFFFFF"/>
                </a:highlight>
              </a:rPr>
              <a:t>10.001 Market research requirements.</a:t>
            </a:r>
            <a:endParaRPr sz="1800" b="1">
              <a:solidFill>
                <a:srgbClr val="333333"/>
              </a:solidFill>
              <a:highlight>
                <a:srgbClr val="FFFFFF"/>
              </a:highlight>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(a) Agencies must describe their legitimate needs.</a:t>
            </a:r>
            <a:endParaRPr sz="1050">
              <a:solidFill>
                <a:schemeClr val="dk1"/>
              </a:solidFill>
              <a:highlight>
                <a:srgbClr val="FFFFFF"/>
              </a:highlight>
              <a:latin typeface="Open Sans"/>
              <a:ea typeface="Open Sans"/>
              <a:cs typeface="Open Sans"/>
              <a:sym typeface="Open Sans"/>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(b) Agencies must conduct market research appropriate to the circumstances before—</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(1) Developing new requirements documents;</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(2) Soliciting offers for acquisitions with an estimated value over the simplified acquisition threshold; or</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(3) Awarding a task or delivery order over the simplified acquisition threshold.</a:t>
            </a:r>
            <a:endParaRPr sz="1050">
              <a:solidFill>
                <a:schemeClr val="dk1"/>
              </a:solidFill>
              <a:highlight>
                <a:srgbClr val="FFFFFF"/>
              </a:highlight>
              <a:latin typeface="Open Sans"/>
              <a:ea typeface="Open Sans"/>
              <a:cs typeface="Open Sans"/>
              <a:sym typeface="Open Sans"/>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(c) Agencies should engage in responsible and constructive exchanges with industry. Agencies may use different strategies and methods to gather information, so long as they comply with existing law and regulation and do not provide an unfair competitive advantage to particular firms or violate the procurement integrity requirements (see 3.104).</a:t>
            </a:r>
            <a:endParaRPr sz="1050">
              <a:solidFill>
                <a:schemeClr val="dk1"/>
              </a:solidFill>
              <a:highlight>
                <a:srgbClr val="FFFFFF"/>
              </a:highlight>
              <a:latin typeface="Open Sans"/>
              <a:ea typeface="Open Sans"/>
              <a:cs typeface="Open Sans"/>
              <a:sym typeface="Open Sans"/>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(d) When conducting market research, agencies must not ask potential sources to submit more than the minimum information necessary to make the determinations required in paragraph (f).</a:t>
            </a:r>
            <a:endParaRPr sz="1050">
              <a:solidFill>
                <a:schemeClr val="dk1"/>
              </a:solidFill>
              <a:highlight>
                <a:srgbClr val="FFFFFF"/>
              </a:highlight>
              <a:latin typeface="Open Sans"/>
              <a:ea typeface="Open Sans"/>
              <a:cs typeface="Open Sans"/>
              <a:sym typeface="Open Sans"/>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(e) Agencies must document the results of market research in a manner that suits the acquisition’s size and complexity.</a:t>
            </a:r>
            <a:endParaRPr sz="1050">
              <a:solidFill>
                <a:schemeClr val="dk1"/>
              </a:solidFill>
              <a:highlight>
                <a:srgbClr val="FFFFFF"/>
              </a:highlight>
              <a:latin typeface="Open Sans"/>
              <a:ea typeface="Open Sans"/>
              <a:cs typeface="Open Sans"/>
              <a:sym typeface="Open Sans"/>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(f) Agencies must procure commercial products and commercial services to the maximum extent practicable. Using the results of market research, agencies will determine, in the following order of priority, whether—</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(1) A commercial product or commercial service on an existing governmentwide contract can meet the agency's requirements;</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(2) The requirements could be modified so the agency could use an existing governmentwide contract;</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(3) A commercial product or commercial service is available from another source;</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(4) A commercial product or commercial service could be modified to meet the agency's requirements; or</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(5) The requirement can only be satisfied by a nondevelopmental item.</a:t>
            </a:r>
            <a:endParaRPr sz="1050">
              <a:solidFill>
                <a:schemeClr val="dk1"/>
              </a:solidFill>
              <a:highlight>
                <a:srgbClr val="FFFFFF"/>
              </a:highlight>
              <a:latin typeface="Open Sans"/>
              <a:ea typeface="Open Sans"/>
              <a:cs typeface="Open Sans"/>
              <a:sym typeface="Open Sans"/>
            </a:endParaRPr>
          </a:p>
          <a:p>
            <a:pPr marL="0" lvl="0" indent="0" algn="l" rtl="0">
              <a:lnSpc>
                <a:spcPct val="115000"/>
              </a:lnSpc>
              <a:spcBef>
                <a:spcPts val="3000"/>
              </a:spcBef>
              <a:spcAft>
                <a:spcPts val="0"/>
              </a:spcAft>
              <a:buClr>
                <a:schemeClr val="dk1"/>
              </a:buClr>
              <a:buSzPts val="1100"/>
              <a:buFont typeface="Arial"/>
              <a:buNone/>
            </a:pPr>
            <a:r>
              <a:rPr lang="en" sz="1800" b="1">
                <a:solidFill>
                  <a:srgbClr val="333333"/>
                </a:solidFill>
                <a:highlight>
                  <a:srgbClr val="FFFFFF"/>
                </a:highlight>
              </a:rPr>
              <a:t>10.002 Clause.</a:t>
            </a:r>
            <a:endParaRPr sz="1800" b="1">
              <a:solidFill>
                <a:srgbClr val="333333"/>
              </a:solidFill>
              <a:highlight>
                <a:srgbClr val="FFFFFF"/>
              </a:highlight>
            </a:endParaRPr>
          </a:p>
          <a:p>
            <a:pPr marL="0" lvl="0" indent="0" algn="l" rtl="0">
              <a:lnSpc>
                <a:spcPct val="150000"/>
              </a:lnSpc>
              <a:spcBef>
                <a:spcPts val="15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The contracting officer must insert the clause at 52.210-1, Market Research, in solicitations and contracts for noncommercial acquisitions over $7.5 million. This policy was established in </a:t>
            </a:r>
            <a:r>
              <a:rPr lang="en" sz="1050" u="sng">
                <a:solidFill>
                  <a:srgbClr val="225895"/>
                </a:solidFill>
                <a:highlight>
                  <a:srgbClr val="FFFFFF"/>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10 U.S.C. 3453</a:t>
            </a:r>
            <a:r>
              <a:rPr lang="en" sz="1050">
                <a:solidFill>
                  <a:schemeClr val="dk1"/>
                </a:solidFill>
                <a:highlight>
                  <a:srgbClr val="FFFFFF"/>
                </a:highlight>
                <a:latin typeface="Open Sans"/>
                <a:ea typeface="Open Sans"/>
                <a:cs typeface="Open Sans"/>
                <a:sym typeface="Open Sans"/>
              </a:rPr>
              <a:t>(c).</a:t>
            </a:r>
            <a:endParaRPr sz="1050">
              <a:solidFill>
                <a:schemeClr val="dk1"/>
              </a:solidFill>
              <a:highlight>
                <a:srgbClr val="FFFFFF"/>
              </a:highlight>
              <a:latin typeface="Open Sans"/>
              <a:ea typeface="Open Sans"/>
              <a:cs typeface="Open Sans"/>
              <a:sym typeface="Open Sans"/>
            </a:endParaRPr>
          </a:p>
          <a:p>
            <a:pPr marL="12700" lvl="0" indent="0" algn="l" rtl="0">
              <a:lnSpc>
                <a:spcPct val="150000"/>
              </a:lnSpc>
              <a:spcBef>
                <a:spcPts val="800"/>
              </a:spcBef>
              <a:spcAft>
                <a:spcPts val="0"/>
              </a:spcAft>
              <a:buClr>
                <a:schemeClr val="dk1"/>
              </a:buClr>
              <a:buSzPts val="1100"/>
              <a:buFont typeface="Arial"/>
              <a:buNone/>
            </a:pPr>
            <a:r>
              <a:rPr lang="en" sz="1050">
                <a:solidFill>
                  <a:schemeClr val="dk1"/>
                </a:solidFill>
                <a:highlight>
                  <a:srgbClr val="FFFFFF"/>
                </a:highlight>
                <a:latin typeface="Open Sans"/>
                <a:ea typeface="Open Sans"/>
                <a:cs typeface="Open Sans"/>
                <a:sym typeface="Open Sans"/>
              </a:rPr>
              <a:t> </a:t>
            </a:r>
            <a:endParaRPr sz="1050">
              <a:solidFill>
                <a:schemeClr val="dk1"/>
              </a:solidFill>
              <a:highlight>
                <a:srgbClr val="FFFFFF"/>
              </a:highlight>
              <a:latin typeface="Open Sans"/>
              <a:ea typeface="Open Sans"/>
              <a:cs typeface="Open Sans"/>
              <a:sym typeface="Open Sans"/>
            </a:endParaRPr>
          </a:p>
          <a:p>
            <a:pPr marL="0" lvl="0" indent="0" algn="l" rtl="0">
              <a:spcBef>
                <a:spcPts val="8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e80ad8635f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e80ad8635f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Danielle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e80ad8635f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e80ad8635f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e4f6d556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e4f6d5562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e80ad8635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e80ad8635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e80ad8635f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3e80ad8635f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a9fa940987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a9fa94098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e978a11eaa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e978a11ea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e80ad8635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e80ad8635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ecbc0b6e6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ecbc0b6e6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e80ad863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e80ad863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 - tee up Ryan 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ecbc0b6e6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ecbc0b6e6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ecbc0b6e6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ecbc0b6e6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ecbc0b6e6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ecbc0b6e6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ecbc0b6e6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ecbc0b6e6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5200"/>
              <a:buNone/>
              <a:defRPr sz="5300">
                <a:solidFill>
                  <a:schemeClr val="accen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2" name="Google Shape;12;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sp>
        <p:nvSpPr>
          <p:cNvPr id="13" name="Google Shape;13;p2"/>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title="FAST 2026 Full Color.png"/>
          <p:cNvPicPr preferRelativeResize="0"/>
          <p:nvPr/>
        </p:nvPicPr>
        <p:blipFill>
          <a:blip r:embed="rId3">
            <a:alphaModFix/>
          </a:blip>
          <a:stretch>
            <a:fillRect/>
          </a:stretch>
        </p:blipFill>
        <p:spPr>
          <a:xfrm>
            <a:off x="6392225" y="1260736"/>
            <a:ext cx="2622024" cy="2622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63"/>
        <p:cNvGrpSpPr/>
        <p:nvPr/>
      </p:nvGrpSpPr>
      <p:grpSpPr>
        <a:xfrm>
          <a:off x="0" y="0"/>
          <a:ext cx="0" cy="0"/>
          <a:chOff x="0" y="0"/>
          <a:chExt cx="0" cy="0"/>
        </a:xfrm>
      </p:grpSpPr>
      <p:sp>
        <p:nvSpPr>
          <p:cNvPr id="64" name="Google Shape;64;p11"/>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1"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g3e537e2a9d4_13_0)">
  <p:cSld name="Title and body (g3e537e2a9d4_13_0)">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68" name="Google Shape;68;p1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3" title="Black theme_5.png"/>
          <p:cNvPicPr preferRelativeResize="0"/>
          <p:nvPr/>
        </p:nvPicPr>
        <p:blipFill rotWithShape="1">
          <a:blip r:embed="rId2">
            <a:alphaModFix/>
          </a:blip>
          <a:srcRect t="860" r="2028" b="-860"/>
          <a:stretch/>
        </p:blipFill>
        <p:spPr>
          <a:xfrm>
            <a:off x="-177225" y="-50600"/>
            <a:ext cx="9498326" cy="53443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ody Text and One column text">
  <p:cSld name="TITLE_AND_TWO_COLUMNS_1">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4" name="Google Shape;74;p1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75" name="Google Shape;75;p1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76" name="Google Shape;7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4" title="Black theme_2.png"/>
          <p:cNvPicPr preferRelativeResize="0"/>
          <p:nvPr/>
        </p:nvPicPr>
        <p:blipFill rotWithShape="1">
          <a:blip r:embed="rId2">
            <a:alphaModFix/>
          </a:blip>
          <a:srcRect/>
          <a:stretch/>
        </p:blipFill>
        <p:spPr>
          <a:xfrm>
            <a:off x="-168375" y="-2"/>
            <a:ext cx="9312375" cy="523975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Text and One column text 1">
  <p:cSld name="TITLE_AND_TWO_COLUMNS_2">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0" name="Google Shape;80;p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81" name="Google Shape;81;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5" title="Black theme_2.png"/>
          <p:cNvPicPr preferRelativeResize="0"/>
          <p:nvPr/>
        </p:nvPicPr>
        <p:blipFill rotWithShape="1">
          <a:blip r:embed="rId2">
            <a:alphaModFix/>
          </a:blip>
          <a:srcRect/>
          <a:stretch/>
        </p:blipFill>
        <p:spPr>
          <a:xfrm>
            <a:off x="-168375" y="-2"/>
            <a:ext cx="9312375" cy="523975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g3ee8cd40139_8_0)">
  <p:cSld name="Title and body (g3ee8cd40139_8_0)">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86" name="Google Shape;86;p1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g3ee8cd40139_15_0)">
  <p:cSld name="Title and body (g3ee8cd40139_15_0)">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89" name="Google Shape;89;p1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g3ee8cd40139_23_0)">
  <p:cSld name="Title and body (g3ee8cd40139_23_0)">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92" name="Google Shape;92;p1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g3ee8cd40139_31_0)">
  <p:cSld name="Title and body (g3ee8cd40139_31_0)">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95" name="Google Shape;95;p1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g3ee8cd40139_39_0)">
  <p:cSld name="Title and body (g3ee8cd40139_39_0)">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98" name="Google Shape;98;p2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8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19" name="Google Shape;19;p3"/>
          <p:cNvSpPr/>
          <p:nvPr/>
        </p:nvSpPr>
        <p:spPr>
          <a:xfrm rot="10800000" flipH="1">
            <a:off x="1133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3295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2" name="Google Shape;22;p3"/>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5" name="Google Shape;25;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8" name="Google Shape;28;p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713225"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2" name="Google Shape;32;p5"/>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3" name="Google Shape;33;p5"/>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body" idx="3"/>
          </p:nvPr>
        </p:nvSpPr>
        <p:spPr>
          <a:xfrm>
            <a:off x="4773950"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5" name="Google Shape;35;p5"/>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36" name="Google Shape;36;p5"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37" name="Google Shape;37;p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title="FAST 2026 Blue.png"/>
          <p:cNvPicPr preferRelativeResize="0"/>
          <p:nvPr/>
        </p:nvPicPr>
        <p:blipFill>
          <a:blip r:embed="rId2">
            <a:alphaModFix amt="15000"/>
          </a:blip>
          <a:stretch>
            <a:fillRect/>
          </a:stretch>
        </p:blipFill>
        <p:spPr>
          <a:xfrm>
            <a:off x="8500175" y="4163260"/>
            <a:ext cx="643825" cy="643825"/>
          </a:xfrm>
          <a:prstGeom prst="rect">
            <a:avLst/>
          </a:prstGeom>
          <a:noFill/>
          <a:ln>
            <a:noFill/>
          </a:ln>
        </p:spPr>
      </p:pic>
      <p:sp>
        <p:nvSpPr>
          <p:cNvPr id="42" name="Google Shape;42;p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145422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5" name="Google Shape;45;p7"/>
          <p:cNvSpPr txBox="1">
            <a:spLocks noGrp="1"/>
          </p:cNvSpPr>
          <p:nvPr>
            <p:ph type="subTitle" idx="2"/>
          </p:nvPr>
        </p:nvSpPr>
        <p:spPr>
          <a:xfrm>
            <a:off x="542787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6" name="Google Shape;46;p7"/>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Speaker">
  <p:cSld name="CUSTOM_13_1">
    <p:spTree>
      <p:nvGrpSpPr>
        <p:cNvPr id="1" name="Shape 48"/>
        <p:cNvGrpSpPr/>
        <p:nvPr/>
      </p:nvGrpSpPr>
      <p:grpSpPr>
        <a:xfrm>
          <a:off x="0" y="0"/>
          <a:ext cx="0" cy="0"/>
          <a:chOff x="0" y="0"/>
          <a:chExt cx="0" cy="0"/>
        </a:xfrm>
      </p:grpSpPr>
      <p:sp>
        <p:nvSpPr>
          <p:cNvPr id="49" name="Google Shape;49;p8"/>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50" name="Google Shape;50;p8"/>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8"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52"/>
        <p:cNvGrpSpPr/>
        <p:nvPr/>
      </p:nvGrpSpPr>
      <p:grpSpPr>
        <a:xfrm>
          <a:off x="0" y="0"/>
          <a:ext cx="0" cy="0"/>
          <a:chOff x="0" y="0"/>
          <a:chExt cx="0" cy="0"/>
        </a:xfrm>
      </p:grpSpPr>
      <p:sp>
        <p:nvSpPr>
          <p:cNvPr id="53" name="Google Shape;53;p9"/>
          <p:cNvSpPr/>
          <p:nvPr/>
        </p:nvSpPr>
        <p:spPr>
          <a:xfrm rot="10800000" flipH="1">
            <a:off x="0" y="0"/>
            <a:ext cx="8469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rot="10800000" flipH="1">
            <a:off x="0" y="2571750"/>
            <a:ext cx="8463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body" idx="1"/>
          </p:nvPr>
        </p:nvSpPr>
        <p:spPr>
          <a:xfrm>
            <a:off x="2975775" y="1222323"/>
            <a:ext cx="5485500" cy="372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56" name="Google Shape;56;p9"/>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7" name="Google Shape;57;p9"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58" name="Google Shape;58;p9"/>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61" name="Google Shape;61;p10"/>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https://www.acquisition.gov/far-overhaul" TargetMode="Externa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hyperlink" Target="https://chat.gsa.usai.gov/"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dirty="0">
                <a:latin typeface="Arial"/>
                <a:ea typeface="Arial"/>
                <a:cs typeface="Arial"/>
                <a:sym typeface="Arial"/>
              </a:rPr>
              <a:t>GSA’s Intelligent Edge: Utilizing AI (&amp; RFO) for Performance and Industry Relevance</a:t>
            </a:r>
            <a:endParaRPr sz="3700" dirty="0">
              <a:solidFill>
                <a:schemeClr val="accent1"/>
              </a:solidFill>
              <a:latin typeface="Arial"/>
              <a:ea typeface="Arial"/>
              <a:cs typeface="Arial"/>
              <a:sym typeface="Arial"/>
            </a:endParaRPr>
          </a:p>
        </p:txBody>
      </p:sp>
      <p:sp>
        <p:nvSpPr>
          <p:cNvPr id="104" name="Google Shape;104;p21"/>
          <p:cNvSpPr txBox="1">
            <a:spLocks noGrp="1"/>
          </p:cNvSpPr>
          <p:nvPr>
            <p:ph type="subTitle" idx="1"/>
          </p:nvPr>
        </p:nvSpPr>
        <p:spPr>
          <a:xfrm>
            <a:off x="439525" y="3685584"/>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Portfolio Represented | June 16, 2026   4-4:30pm EST</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Generative Artificial Intelligence</a:t>
            </a:r>
            <a:endParaRPr dirty="0">
              <a:latin typeface="Arial"/>
              <a:ea typeface="Arial"/>
              <a:cs typeface="Arial"/>
              <a:sym typeface="Arial"/>
            </a:endParaRPr>
          </a:p>
        </p:txBody>
      </p:sp>
      <p:grpSp>
        <p:nvGrpSpPr>
          <p:cNvPr id="234" name="Google Shape;234;p30" descr="This image provides the definitions for text generation and OCR (Optical Character Recognition) integration. "/>
          <p:cNvGrpSpPr/>
          <p:nvPr/>
        </p:nvGrpSpPr>
        <p:grpSpPr>
          <a:xfrm>
            <a:off x="704850" y="1333500"/>
            <a:ext cx="7715400" cy="2857500"/>
            <a:chOff x="704850" y="1333500"/>
            <a:chExt cx="7715400" cy="2857500"/>
          </a:xfrm>
        </p:grpSpPr>
        <p:sp>
          <p:nvSpPr>
            <p:cNvPr id="235" name="Google Shape;235;p30"/>
            <p:cNvSpPr/>
            <p:nvPr/>
          </p:nvSpPr>
          <p:spPr>
            <a:xfrm>
              <a:off x="704850" y="1333500"/>
              <a:ext cx="3714900" cy="2857500"/>
            </a:xfrm>
            <a:prstGeom prst="roundRect">
              <a:avLst>
                <a:gd name="adj" fmla="val 3333"/>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6" name="Google Shape;236;p30"/>
            <p:cNvSpPr txBox="1"/>
            <p:nvPr/>
          </p:nvSpPr>
          <p:spPr>
            <a:xfrm>
              <a:off x="895350" y="1524000"/>
              <a:ext cx="3333900" cy="24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690B0B"/>
                  </a:solidFill>
                  <a:latin typeface="Arial"/>
                  <a:ea typeface="Arial"/>
                  <a:cs typeface="Arial"/>
                  <a:sym typeface="Arial"/>
                </a:rPr>
                <a:t>Text Generation</a:t>
              </a:r>
              <a:endParaRPr sz="1600" b="1">
                <a:solidFill>
                  <a:srgbClr val="690B0B"/>
                </a:solidFill>
                <a:latin typeface="Arial"/>
                <a:ea typeface="Arial"/>
                <a:cs typeface="Arial"/>
                <a:sym typeface="Arial"/>
              </a:endParaRPr>
            </a:p>
            <a:p>
              <a:pPr marL="0" lvl="0" indent="0" algn="l" rtl="0">
                <a:spcBef>
                  <a:spcPts val="900"/>
                </a:spcBef>
                <a:spcAft>
                  <a:spcPts val="0"/>
                </a:spcAft>
                <a:buNone/>
              </a:pPr>
              <a:r>
                <a:rPr lang="en" sz="1300">
                  <a:solidFill>
                    <a:srgbClr val="333333"/>
                  </a:solidFill>
                  <a:latin typeface="Arial"/>
                  <a:ea typeface="Arial"/>
                  <a:cs typeface="Arial"/>
                  <a:sym typeface="Arial"/>
                </a:rPr>
                <a:t>Generative AI leverages a diverse array of pre-trained materials to produce output based on given input, utilizing knowledge acquired during training.</a:t>
              </a:r>
              <a:endParaRPr sz="1300">
                <a:solidFill>
                  <a:srgbClr val="333333"/>
                </a:solidFill>
                <a:latin typeface="Arial"/>
                <a:ea typeface="Arial"/>
                <a:cs typeface="Arial"/>
                <a:sym typeface="Arial"/>
              </a:endParaRPr>
            </a:p>
          </p:txBody>
        </p:sp>
        <p:sp>
          <p:nvSpPr>
            <p:cNvPr id="237" name="Google Shape;237;p30"/>
            <p:cNvSpPr/>
            <p:nvPr/>
          </p:nvSpPr>
          <p:spPr>
            <a:xfrm>
              <a:off x="4705350" y="1333500"/>
              <a:ext cx="3714900" cy="2857500"/>
            </a:xfrm>
            <a:prstGeom prst="roundRect">
              <a:avLst>
                <a:gd name="adj" fmla="val 3333"/>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8" name="Google Shape;238;p30"/>
            <p:cNvSpPr txBox="1"/>
            <p:nvPr/>
          </p:nvSpPr>
          <p:spPr>
            <a:xfrm>
              <a:off x="4895850" y="1524000"/>
              <a:ext cx="3333900" cy="24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690B0B"/>
                  </a:solidFill>
                  <a:latin typeface="Arial"/>
                  <a:ea typeface="Arial"/>
                  <a:cs typeface="Arial"/>
                  <a:sym typeface="Arial"/>
                </a:rPr>
                <a:t>OCR Integration</a:t>
              </a:r>
              <a:endParaRPr sz="1600" b="1">
                <a:solidFill>
                  <a:srgbClr val="690B0B"/>
                </a:solidFill>
                <a:latin typeface="Arial"/>
                <a:ea typeface="Arial"/>
                <a:cs typeface="Arial"/>
                <a:sym typeface="Arial"/>
              </a:endParaRPr>
            </a:p>
            <a:p>
              <a:pPr marL="0" lvl="0" indent="0" algn="l" rtl="0">
                <a:spcBef>
                  <a:spcPts val="900"/>
                </a:spcBef>
                <a:spcAft>
                  <a:spcPts val="0"/>
                </a:spcAft>
                <a:buNone/>
              </a:pPr>
              <a:r>
                <a:rPr lang="en" sz="1300">
                  <a:solidFill>
                    <a:srgbClr val="333333"/>
                  </a:solidFill>
                  <a:latin typeface="Arial"/>
                  <a:ea typeface="Arial"/>
                  <a:cs typeface="Arial"/>
                  <a:sym typeface="Arial"/>
                </a:rPr>
                <a:t>Optical Character Recognition (OCR) converts images like PDFs into text, enabling AI training and content generation from digitized materials.</a:t>
              </a:r>
              <a:endParaRPr sz="1300">
                <a:solidFill>
                  <a:srgbClr val="333333"/>
                </a:solidFill>
                <a:latin typeface="Arial"/>
                <a:ea typeface="Arial"/>
                <a:cs typeface="Arial"/>
                <a:sym typeface="Arial"/>
              </a:endParaRP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42"/>
        <p:cNvGrpSpPr/>
        <p:nvPr/>
      </p:nvGrpSpPr>
      <p:grpSpPr>
        <a:xfrm>
          <a:off x="0" y="0"/>
          <a:ext cx="0" cy="0"/>
          <a:chOff x="0" y="0"/>
          <a:chExt cx="0" cy="0"/>
        </a:xfrm>
      </p:grpSpPr>
      <p:sp>
        <p:nvSpPr>
          <p:cNvPr id="243" name="Google Shape;243;p31">
            <a:extLst>
              <a:ext uri="{C183D7F6-B498-43B3-948B-1728B52AA6E4}">
                <adec:decorative xmlns:adec="http://schemas.microsoft.com/office/drawing/2017/decorative" val="1"/>
              </a:ext>
            </a:extLst>
          </p:cNvPr>
          <p:cNvSpPr/>
          <p:nvPr/>
        </p:nvSpPr>
        <p:spPr>
          <a:xfrm>
            <a:off x="0" y="0"/>
            <a:ext cx="9144000" cy="762000"/>
          </a:xfrm>
          <a:prstGeom prst="rect">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6" name="Google Shape;246;p31"/>
          <p:cNvSpPr txBox="1">
            <a:spLocks noGrp="1"/>
          </p:cNvSpPr>
          <p:nvPr>
            <p:ph type="title"/>
          </p:nvPr>
        </p:nvSpPr>
        <p:spPr>
          <a:xfrm>
            <a:off x="714375" y="95250"/>
            <a:ext cx="77175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i="0" dirty="0">
                <a:solidFill>
                  <a:srgbClr val="FFFFFF"/>
                </a:solidFill>
                <a:latin typeface="Arial"/>
                <a:ea typeface="Arial"/>
                <a:cs typeface="Arial"/>
                <a:sym typeface="Arial"/>
              </a:rPr>
              <a:t>Examples of AI</a:t>
            </a:r>
            <a:endParaRPr sz="2800" b="1" i="0" dirty="0">
              <a:solidFill>
                <a:srgbClr val="FFFFFF"/>
              </a:solidFill>
              <a:latin typeface="Arial"/>
              <a:ea typeface="Arial"/>
              <a:cs typeface="Arial"/>
              <a:sym typeface="Arial"/>
            </a:endParaRPr>
          </a:p>
        </p:txBody>
      </p:sp>
      <p:sp>
        <p:nvSpPr>
          <p:cNvPr id="244" name="Google Shape;244;p31" descr="This image illustrates how AI can be useful in formatting drafts.&#10;"/>
          <p:cNvSpPr/>
          <p:nvPr/>
        </p:nvSpPr>
        <p:spPr>
          <a:xfrm>
            <a:off x="1333500" y="1333500"/>
            <a:ext cx="3048000" cy="3048000"/>
          </a:xfrm>
          <a:prstGeom prst="roundRect">
            <a:avLst>
              <a:gd name="adj" fmla="val 4687"/>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1524000" y="1524000"/>
            <a:ext cx="2667000" cy="2667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3600" dirty="0">
              <a:solidFill>
                <a:srgbClr val="690B0B"/>
              </a:solidFill>
              <a:latin typeface="Material Icons"/>
              <a:ea typeface="Material Icons"/>
              <a:cs typeface="Material Icons"/>
              <a:sym typeface="Material Icons"/>
            </a:endParaRPr>
          </a:p>
          <a:p>
            <a:pPr marL="0" lvl="0" indent="0" algn="ctr" rtl="0">
              <a:spcBef>
                <a:spcPts val="1125"/>
              </a:spcBef>
              <a:spcAft>
                <a:spcPts val="0"/>
              </a:spcAft>
              <a:buNone/>
            </a:pPr>
            <a:r>
              <a:rPr lang="en" sz="1600" b="1" dirty="0">
                <a:solidFill>
                  <a:srgbClr val="690B0B"/>
                </a:solidFill>
                <a:latin typeface="Arial"/>
                <a:ea typeface="Arial"/>
                <a:cs typeface="Arial"/>
                <a:sym typeface="Arial"/>
              </a:rPr>
              <a:t>Draft Formatting</a:t>
            </a:r>
            <a:endParaRPr sz="1600" b="1" dirty="0">
              <a:solidFill>
                <a:srgbClr val="690B0B"/>
              </a:solidFill>
              <a:latin typeface="Arial"/>
              <a:ea typeface="Arial"/>
              <a:cs typeface="Arial"/>
              <a:sym typeface="Arial"/>
            </a:endParaRPr>
          </a:p>
          <a:p>
            <a:pPr marL="0" lvl="0" indent="0" algn="l" rtl="0">
              <a:spcBef>
                <a:spcPts val="750"/>
              </a:spcBef>
              <a:spcAft>
                <a:spcPts val="0"/>
              </a:spcAft>
              <a:buNone/>
            </a:pPr>
            <a:r>
              <a:rPr lang="en" sz="1200" dirty="0">
                <a:solidFill>
                  <a:srgbClr val="333333"/>
                </a:solidFill>
                <a:latin typeface="Arial"/>
                <a:ea typeface="Arial"/>
                <a:cs typeface="Arial"/>
                <a:sym typeface="Arial"/>
              </a:rPr>
              <a:t>Provide a previously-used SOW/PWS/SOO as a PDF with drafted requirements. AI formats them into the preferred structure, saving hours of reformatting.</a:t>
            </a:r>
            <a:endParaRPr sz="1200" dirty="0">
              <a:solidFill>
                <a:srgbClr val="333333"/>
              </a:solidFill>
              <a:latin typeface="Arial"/>
              <a:ea typeface="Arial"/>
              <a:cs typeface="Arial"/>
              <a:sym typeface="Arial"/>
            </a:endParaRPr>
          </a:p>
        </p:txBody>
      </p:sp>
      <p:pic>
        <p:nvPicPr>
          <p:cNvPr id="3" name="Picture 2">
            <a:extLst>
              <a:ext uri="{FF2B5EF4-FFF2-40B4-BE49-F238E27FC236}">
                <a16:creationId xmlns:a16="http://schemas.microsoft.com/office/drawing/2014/main" id="{A6EF5192-8B8B-9A13-80D3-1187AA8E3DC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95526" y="1545055"/>
            <a:ext cx="523948" cy="543001"/>
          </a:xfrm>
          <a:prstGeom prst="rect">
            <a:avLst/>
          </a:prstGeom>
        </p:spPr>
      </p:pic>
      <p:sp>
        <p:nvSpPr>
          <p:cNvPr id="245" name="Google Shape;245;p31" descr="This image demonstrates how AI can help overcome writer's block."/>
          <p:cNvSpPr/>
          <p:nvPr/>
        </p:nvSpPr>
        <p:spPr>
          <a:xfrm>
            <a:off x="4762500" y="1333500"/>
            <a:ext cx="3048000" cy="3048000"/>
          </a:xfrm>
          <a:prstGeom prst="roundRect">
            <a:avLst>
              <a:gd name="adj" fmla="val 4687"/>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4953000" y="1524000"/>
            <a:ext cx="2667000" cy="2667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3600" dirty="0">
              <a:solidFill>
                <a:srgbClr val="690B0B"/>
              </a:solidFill>
              <a:latin typeface="Material Icons"/>
              <a:ea typeface="Material Icons"/>
              <a:cs typeface="Material Icons"/>
              <a:sym typeface="Material Icons"/>
            </a:endParaRPr>
          </a:p>
          <a:p>
            <a:pPr marL="0" lvl="0" indent="0" algn="ctr" rtl="0">
              <a:spcBef>
                <a:spcPts val="1125"/>
              </a:spcBef>
              <a:spcAft>
                <a:spcPts val="0"/>
              </a:spcAft>
              <a:buNone/>
            </a:pPr>
            <a:r>
              <a:rPr lang="en" sz="1600" b="1" dirty="0">
                <a:solidFill>
                  <a:srgbClr val="690B0B"/>
                </a:solidFill>
                <a:latin typeface="Arial"/>
                <a:ea typeface="Arial"/>
                <a:cs typeface="Arial"/>
                <a:sym typeface="Arial"/>
              </a:rPr>
              <a:t>Overcoming Writer's Block</a:t>
            </a:r>
            <a:endParaRPr sz="1600" b="1" dirty="0">
              <a:solidFill>
                <a:srgbClr val="690B0B"/>
              </a:solidFill>
              <a:latin typeface="Arial"/>
              <a:ea typeface="Arial"/>
              <a:cs typeface="Arial"/>
              <a:sym typeface="Arial"/>
            </a:endParaRPr>
          </a:p>
          <a:p>
            <a:pPr marL="0" lvl="0" indent="0" algn="l" rtl="0">
              <a:spcBef>
                <a:spcPts val="750"/>
              </a:spcBef>
              <a:spcAft>
                <a:spcPts val="0"/>
              </a:spcAft>
              <a:buNone/>
            </a:pPr>
            <a:r>
              <a:rPr lang="en" sz="1200" dirty="0">
                <a:solidFill>
                  <a:srgbClr val="333333"/>
                </a:solidFill>
                <a:latin typeface="Arial"/>
                <a:ea typeface="Arial"/>
                <a:cs typeface="Arial"/>
                <a:sym typeface="Arial"/>
              </a:rPr>
              <a:t>When facing writer's block during requirement drafting, AI helps generate new ideas or expand upon initial concepts to keep progress moving.</a:t>
            </a:r>
            <a:endParaRPr sz="1200" dirty="0">
              <a:solidFill>
                <a:srgbClr val="333333"/>
              </a:solidFill>
              <a:latin typeface="Arial"/>
              <a:ea typeface="Arial"/>
              <a:cs typeface="Arial"/>
              <a:sym typeface="Arial"/>
            </a:endParaRPr>
          </a:p>
        </p:txBody>
      </p:sp>
      <p:pic>
        <p:nvPicPr>
          <p:cNvPr id="5" name="Picture 4">
            <a:extLst>
              <a:ext uri="{FF2B5EF4-FFF2-40B4-BE49-F238E27FC236}">
                <a16:creationId xmlns:a16="http://schemas.microsoft.com/office/drawing/2014/main" id="{1D414EAC-B801-4C69-2F0C-C7E4021799C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72157" y="1592687"/>
            <a:ext cx="428685" cy="495369"/>
          </a:xfrm>
          <a:prstGeom prst="rect">
            <a:avLst/>
          </a:prstGeom>
        </p:spPr>
      </p:pic>
      <p:pic>
        <p:nvPicPr>
          <p:cNvPr id="249" name="Google Shape;249;p31" descr="This image features the FAST 2026 logo in grayscale. "/>
          <p:cNvPicPr preferRelativeResize="0"/>
          <p:nvPr/>
        </p:nvPicPr>
        <p:blipFill rotWithShape="1">
          <a:blip r:embed="rId7">
            <a:alphaModFix/>
          </a:blip>
          <a:srcRect/>
          <a:stretch/>
        </p:blipFill>
        <p:spPr>
          <a:xfrm>
            <a:off x="8500177" y="4209879"/>
            <a:ext cx="643800" cy="643800"/>
          </a:xfrm>
          <a:prstGeom prst="rect">
            <a:avLst/>
          </a:prstGeom>
          <a:noFill/>
          <a:ln>
            <a:noFill/>
          </a:ln>
        </p:spPr>
      </p:pic>
      <p:sp>
        <p:nvSpPr>
          <p:cNvPr id="250" name="Google Shape;250;p31"/>
          <p:cNvSpPr txBox="1"/>
          <p:nvPr/>
        </p:nvSpPr>
        <p:spPr>
          <a:xfrm>
            <a:off x="8472459" y="4777521"/>
            <a:ext cx="548700" cy="393600"/>
          </a:xfrm>
          <a:prstGeom prst="rect">
            <a:avLst/>
          </a:prstGeom>
          <a:solidFill>
            <a:srgbClr val="000000">
              <a:alpha val="0"/>
            </a:srgbClr>
          </a:solidFill>
          <a:ln>
            <a:noFill/>
          </a:ln>
        </p:spPr>
        <p:txBody>
          <a:bodyPr spcFirstLastPara="1" wrap="square" lIns="91400" tIns="91400" rIns="91400" bIns="91400" anchor="t" anchorCtr="0">
            <a:noAutofit/>
          </a:bodyPr>
          <a:lstStyle/>
          <a:p>
            <a:pPr marL="0" lvl="0" indent="0" algn="r" rtl="0">
              <a:spcBef>
                <a:spcPts val="0"/>
              </a:spcBef>
              <a:spcAft>
                <a:spcPts val="0"/>
              </a:spcAft>
              <a:buNone/>
            </a:pPr>
            <a:fld id="{00000000-1234-1234-1234-123412341234}" type="slidenum">
              <a:rPr lang="en" sz="1300" b="0" i="0">
                <a:solidFill>
                  <a:srgbClr val="000000"/>
                </a:solidFill>
                <a:latin typeface="Arial"/>
                <a:ea typeface="Arial"/>
                <a:cs typeface="Arial"/>
                <a:sym typeface="Arial"/>
              </a:rPr>
              <a:t>11</a:t>
            </a:fld>
            <a:endParaRPr sz="1300" b="0" i="0">
              <a:solidFill>
                <a:srgbClr val="000000"/>
              </a:solidFill>
              <a:latin typeface="Arial"/>
              <a:ea typeface="Arial"/>
              <a:cs typeface="Arial"/>
              <a:sym typeface="Aria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Title 1">
            <a:extLst>
              <a:ext uri="{FF2B5EF4-FFF2-40B4-BE49-F238E27FC236}">
                <a16:creationId xmlns:a16="http://schemas.microsoft.com/office/drawing/2014/main" id="{DE406328-79DD-6D5C-BCDC-015AC830759D}"/>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Prompt Engineering (Cheat Code)</a:t>
            </a:r>
          </a:p>
        </p:txBody>
      </p:sp>
      <p:pic>
        <p:nvPicPr>
          <p:cNvPr id="255" name="Google Shape;255;p32" descr="Change the background to this slide to white"/>
          <p:cNvPicPr preferRelativeResize="0"/>
          <p:nvPr/>
        </p:nvPicPr>
        <p:blipFill>
          <a:blip r:embed="rId4">
            <a:alphaModFix/>
          </a:blip>
          <a:stretch>
            <a:fillRect/>
          </a:stretch>
        </p:blipFill>
        <p:spPr>
          <a:xfrm>
            <a:off x="-35700" y="0"/>
            <a:ext cx="9210675" cy="5143500"/>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3" descr="This image illustrates a few prompt examples of a plain-language rewritten decision tree and memo."/>
          <p:cNvPicPr preferRelativeResize="0"/>
          <p:nvPr/>
        </p:nvPicPr>
        <p:blipFill rotWithShape="1">
          <a:blip r:embed="rId4">
            <a:alphaModFix/>
          </a:blip>
          <a:srcRect t="19475" b="8260"/>
          <a:stretch/>
        </p:blipFill>
        <p:spPr>
          <a:xfrm>
            <a:off x="544285" y="587828"/>
            <a:ext cx="7801966" cy="3831771"/>
          </a:xfrm>
          <a:prstGeom prst="rect">
            <a:avLst/>
          </a:prstGeom>
          <a:noFill/>
          <a:ln>
            <a:noFill/>
          </a:ln>
        </p:spPr>
      </p:pic>
      <p:sp>
        <p:nvSpPr>
          <p:cNvPr id="261" name="Google Shape;261;p33"/>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dirty="0">
                <a:solidFill>
                  <a:schemeClr val="lt1"/>
                </a:solidFill>
              </a:rPr>
              <a:t>Prompt Examples</a:t>
            </a:r>
            <a:endParaRPr sz="2300" b="1" dirty="0">
              <a:solidFill>
                <a:schemeClr val="lt1"/>
              </a:solidFill>
            </a:endParaRPr>
          </a:p>
          <a:p>
            <a:pPr marL="0" lvl="0" indent="0" algn="l" rtl="0">
              <a:spcBef>
                <a:spcPts val="0"/>
              </a:spcBef>
              <a:spcAft>
                <a:spcPts val="0"/>
              </a:spcAft>
              <a:buNone/>
            </a:pPr>
            <a:endParaRPr sz="2300" b="1" dirty="0">
              <a:solidFill>
                <a:schemeClr val="lt1"/>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3" name="Title 2">
            <a:extLst>
              <a:ext uri="{FF2B5EF4-FFF2-40B4-BE49-F238E27FC236}">
                <a16:creationId xmlns:a16="http://schemas.microsoft.com/office/drawing/2014/main" id="{598862B2-630B-3D26-476F-8EA1269C03BF}"/>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What an LLM Actually is</a:t>
            </a:r>
          </a:p>
        </p:txBody>
      </p:sp>
      <p:pic>
        <p:nvPicPr>
          <p:cNvPr id="266" name="Google Shape;266;p34" descr="Change the background of this slide to white"/>
          <p:cNvPicPr preferRelativeResize="0"/>
          <p:nvPr/>
        </p:nvPicPr>
        <p:blipFill>
          <a:blip r:embed="rId4">
            <a:alphaModFix/>
          </a:blip>
          <a:stretch>
            <a:fillRect/>
          </a:stretch>
        </p:blipFill>
        <p:spPr>
          <a:xfrm>
            <a:off x="-35700" y="0"/>
            <a:ext cx="9210675" cy="5143500"/>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3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 is NOT a HUMAN </a:t>
            </a:r>
            <a:endParaRPr dirty="0"/>
          </a:p>
        </p:txBody>
      </p:sp>
      <p:sp>
        <p:nvSpPr>
          <p:cNvPr id="271" name="Google Shape;271;p35"/>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Though…we humanize it a lot.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It is a pattern reader and it is only as strong as the data it is trained on. </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Use as a tool to support your human knowledge, experience and insights about your work!</a:t>
            </a:r>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Large Language Models (LLMs)</a:t>
            </a:r>
            <a:endParaRPr dirty="0">
              <a:latin typeface="Arial"/>
              <a:ea typeface="Arial"/>
              <a:cs typeface="Arial"/>
              <a:sym typeface="Arial"/>
            </a:endParaRPr>
          </a:p>
        </p:txBody>
      </p:sp>
      <p:sp>
        <p:nvSpPr>
          <p:cNvPr id="278" name="Google Shape;278;p3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AI Systems trained to generate human-like text</a:t>
            </a:r>
            <a:endParaRPr sz="2300">
              <a:solidFill>
                <a:schemeClr val="dk1"/>
              </a:solidFill>
              <a:latin typeface="Arial"/>
              <a:ea typeface="Arial"/>
              <a:cs typeface="Arial"/>
              <a:sym typeface="Arial"/>
            </a:endParaRPr>
          </a:p>
          <a:p>
            <a:pPr marL="457200" lvl="0" indent="-374650" algn="l" rtl="0">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Examples:</a:t>
            </a:r>
            <a:endParaRPr sz="2300">
              <a:solidFill>
                <a:schemeClr val="dk1"/>
              </a:solidFill>
              <a:latin typeface="Arial"/>
              <a:ea typeface="Arial"/>
              <a:cs typeface="Arial"/>
              <a:sym typeface="Arial"/>
            </a:endParaRPr>
          </a:p>
          <a:p>
            <a:pPr marL="914400" lvl="1" indent="-374650" algn="l" rtl="0">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ChatGPT</a:t>
            </a:r>
            <a:endParaRPr sz="2300">
              <a:solidFill>
                <a:schemeClr val="dk1"/>
              </a:solidFill>
              <a:latin typeface="Arial"/>
              <a:ea typeface="Arial"/>
              <a:cs typeface="Arial"/>
              <a:sym typeface="Arial"/>
            </a:endParaRPr>
          </a:p>
          <a:p>
            <a:pPr marL="914400" lvl="1" indent="-374650" algn="l" rtl="0">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Gemini </a:t>
            </a:r>
            <a:endParaRPr sz="2300">
              <a:solidFill>
                <a:schemeClr val="dk1"/>
              </a:solidFill>
              <a:latin typeface="Arial"/>
              <a:ea typeface="Arial"/>
              <a:cs typeface="Arial"/>
              <a:sym typeface="Arial"/>
            </a:endParaRPr>
          </a:p>
          <a:p>
            <a:pPr marL="914400" lvl="1" indent="-374650" algn="l" rtl="0">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LlaMa</a:t>
            </a:r>
            <a:endParaRPr sz="2300">
              <a:solidFill>
                <a:schemeClr val="dk1"/>
              </a:solidFill>
              <a:latin typeface="Arial"/>
              <a:ea typeface="Arial"/>
              <a:cs typeface="Arial"/>
              <a:sym typeface="Arial"/>
            </a:endParaRPr>
          </a:p>
          <a:p>
            <a:pPr marL="457200" lvl="0" indent="-374650" algn="l" rtl="0">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Fed use: Summarizing, drafting, market research, Q&amp;A</a:t>
            </a:r>
            <a:endParaRPr sz="23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When It Really Matters</a:t>
            </a:r>
            <a:endParaRPr dirty="0">
              <a:latin typeface="Arial"/>
              <a:ea typeface="Arial"/>
              <a:cs typeface="Arial"/>
              <a:sym typeface="Arial"/>
            </a:endParaRPr>
          </a:p>
        </p:txBody>
      </p:sp>
      <p:sp>
        <p:nvSpPr>
          <p:cNvPr id="284" name="Google Shape;284;p37"/>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Arial"/>
              <a:buChar char="●"/>
            </a:pPr>
            <a:r>
              <a:rPr lang="en" sz="2200" b="1">
                <a:solidFill>
                  <a:schemeClr val="dk1"/>
                </a:solidFill>
                <a:latin typeface="Arial"/>
                <a:ea typeface="Arial"/>
                <a:cs typeface="Arial"/>
                <a:sym typeface="Arial"/>
              </a:rPr>
              <a:t>Accuracy:</a:t>
            </a:r>
            <a:r>
              <a:rPr lang="en" sz="2200">
                <a:solidFill>
                  <a:schemeClr val="dk1"/>
                </a:solidFill>
                <a:latin typeface="Arial"/>
                <a:ea typeface="Arial"/>
                <a:cs typeface="Arial"/>
                <a:sym typeface="Arial"/>
              </a:rPr>
              <a:t> Some models are more cautious</a:t>
            </a:r>
            <a:br>
              <a:rPr lang="en" sz="2200">
                <a:solidFill>
                  <a:schemeClr val="dk1"/>
                </a:solidFill>
                <a:latin typeface="Arial"/>
                <a:ea typeface="Arial"/>
                <a:cs typeface="Arial"/>
                <a:sym typeface="Arial"/>
              </a:rPr>
            </a:br>
            <a:endParaRPr sz="2200">
              <a:solidFill>
                <a:schemeClr val="dk1"/>
              </a:solidFill>
              <a:latin typeface="Arial"/>
              <a:ea typeface="Arial"/>
              <a:cs typeface="Arial"/>
              <a:sym typeface="Arial"/>
            </a:endParaRPr>
          </a:p>
          <a:p>
            <a:pPr marL="457200" lvl="0" indent="-368300" algn="l" rtl="0">
              <a:spcBef>
                <a:spcPts val="0"/>
              </a:spcBef>
              <a:spcAft>
                <a:spcPts val="0"/>
              </a:spcAft>
              <a:buClr>
                <a:schemeClr val="dk1"/>
              </a:buClr>
              <a:buSzPts val="2200"/>
              <a:buFont typeface="Arial"/>
              <a:buChar char="●"/>
            </a:pPr>
            <a:r>
              <a:rPr lang="en" sz="2200" b="1">
                <a:solidFill>
                  <a:schemeClr val="dk1"/>
                </a:solidFill>
                <a:latin typeface="Arial"/>
                <a:ea typeface="Arial"/>
                <a:cs typeface="Arial"/>
                <a:sym typeface="Arial"/>
              </a:rPr>
              <a:t>Speed:</a:t>
            </a:r>
            <a:r>
              <a:rPr lang="en" sz="2200">
                <a:solidFill>
                  <a:schemeClr val="dk1"/>
                </a:solidFill>
                <a:latin typeface="Arial"/>
                <a:ea typeface="Arial"/>
                <a:cs typeface="Arial"/>
                <a:sym typeface="Arial"/>
              </a:rPr>
              <a:t> Some models respond faster </a:t>
            </a:r>
            <a:br>
              <a:rPr lang="en" sz="2200">
                <a:solidFill>
                  <a:schemeClr val="dk1"/>
                </a:solidFill>
                <a:latin typeface="Arial"/>
                <a:ea typeface="Arial"/>
                <a:cs typeface="Arial"/>
                <a:sym typeface="Arial"/>
              </a:rPr>
            </a:br>
            <a:endParaRPr sz="2200">
              <a:solidFill>
                <a:schemeClr val="dk1"/>
              </a:solidFill>
              <a:latin typeface="Arial"/>
              <a:ea typeface="Arial"/>
              <a:cs typeface="Arial"/>
              <a:sym typeface="Arial"/>
            </a:endParaRPr>
          </a:p>
          <a:p>
            <a:pPr marL="457200" lvl="0" indent="-368300" algn="l" rtl="0">
              <a:spcBef>
                <a:spcPts val="0"/>
              </a:spcBef>
              <a:spcAft>
                <a:spcPts val="0"/>
              </a:spcAft>
              <a:buClr>
                <a:schemeClr val="dk1"/>
              </a:buClr>
              <a:buSzPts val="2200"/>
              <a:buFont typeface="Arial"/>
              <a:buChar char="●"/>
            </a:pPr>
            <a:r>
              <a:rPr lang="en" sz="2200" b="1">
                <a:solidFill>
                  <a:schemeClr val="dk1"/>
                </a:solidFill>
                <a:latin typeface="Arial"/>
                <a:ea typeface="Arial"/>
                <a:cs typeface="Arial"/>
                <a:sym typeface="Arial"/>
              </a:rPr>
              <a:t>Security/Cost:</a:t>
            </a:r>
            <a:r>
              <a:rPr lang="en" sz="2200">
                <a:solidFill>
                  <a:schemeClr val="dk1"/>
                </a:solidFill>
                <a:latin typeface="Arial"/>
                <a:ea typeface="Arial"/>
                <a:cs typeface="Arial"/>
                <a:sym typeface="Arial"/>
              </a:rPr>
              <a:t> Open models (like LLaMA) may be used internally</a:t>
            </a:r>
            <a:br>
              <a:rPr lang="en" sz="2200">
                <a:solidFill>
                  <a:schemeClr val="dk1"/>
                </a:solidFill>
                <a:latin typeface="Arial"/>
                <a:ea typeface="Arial"/>
                <a:cs typeface="Arial"/>
                <a:sym typeface="Arial"/>
              </a:rPr>
            </a:br>
            <a:endParaRPr sz="2200">
              <a:solidFill>
                <a:schemeClr val="dk1"/>
              </a:solidFill>
              <a:latin typeface="Arial"/>
              <a:ea typeface="Arial"/>
              <a:cs typeface="Arial"/>
              <a:sym typeface="Arial"/>
            </a:endParaRPr>
          </a:p>
          <a:p>
            <a:pPr marL="457200" lvl="0" indent="-368300" algn="l" rtl="0">
              <a:spcBef>
                <a:spcPts val="0"/>
              </a:spcBef>
              <a:spcAft>
                <a:spcPts val="0"/>
              </a:spcAft>
              <a:buClr>
                <a:schemeClr val="dk1"/>
              </a:buClr>
              <a:buSzPts val="2200"/>
              <a:buFont typeface="Arial"/>
              <a:buChar char="●"/>
            </a:pPr>
            <a:r>
              <a:rPr lang="en" sz="2200" b="1">
                <a:solidFill>
                  <a:schemeClr val="dk1"/>
                </a:solidFill>
                <a:latin typeface="Arial"/>
                <a:ea typeface="Arial"/>
                <a:cs typeface="Arial"/>
                <a:sym typeface="Arial"/>
              </a:rPr>
              <a:t>Memory:</a:t>
            </a:r>
            <a:r>
              <a:rPr lang="en" sz="2200">
                <a:solidFill>
                  <a:schemeClr val="dk1"/>
                </a:solidFill>
                <a:latin typeface="Arial"/>
                <a:ea typeface="Arial"/>
                <a:cs typeface="Arial"/>
                <a:sym typeface="Arial"/>
              </a:rPr>
              <a:t> Long documents or chat history? ChatGPT Shines</a:t>
            </a:r>
            <a:endParaRPr sz="22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Arial"/>
                <a:ea typeface="Arial"/>
                <a:cs typeface="Arial"/>
                <a:sym typeface="Arial"/>
              </a:rPr>
              <a:t>What RFO &amp; AI Mean for Federal Acquisition</a:t>
            </a:r>
            <a:endParaRPr dirty="0">
              <a:latin typeface="Arial"/>
              <a:ea typeface="Arial"/>
              <a:cs typeface="Arial"/>
              <a:sym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 name="Title 1">
            <a:extLst>
              <a:ext uri="{FF2B5EF4-FFF2-40B4-BE49-F238E27FC236}">
                <a16:creationId xmlns:a16="http://schemas.microsoft.com/office/drawing/2014/main" id="{E0794955-A8EE-12B3-AA0C-51804D9BAE93}"/>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The Big 5 Changes</a:t>
            </a:r>
          </a:p>
        </p:txBody>
      </p:sp>
      <p:pic>
        <p:nvPicPr>
          <p:cNvPr id="294" name="Google Shape;294;p39" descr="Make the background of this slide white"/>
          <p:cNvPicPr preferRelativeResize="0"/>
          <p:nvPr/>
        </p:nvPicPr>
        <p:blipFill>
          <a:blip r:embed="rId4">
            <a:alphaModFix/>
          </a:blip>
          <a:stretch>
            <a:fillRect/>
          </a:stretch>
        </p:blipFill>
        <p:spPr>
          <a:xfrm>
            <a:off x="-35700" y="0"/>
            <a:ext cx="9210675" cy="5143500"/>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BA167BBA-8374-5B59-0BBC-0AFE587EA04B}"/>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Presenters</a:t>
            </a:r>
          </a:p>
        </p:txBody>
      </p:sp>
      <p:sp>
        <p:nvSpPr>
          <p:cNvPr id="109" name="Google Shape;109;p22"/>
          <p:cNvSpPr txBox="1">
            <a:spLocks noGrp="1"/>
          </p:cNvSpPr>
          <p:nvPr>
            <p:ph type="subTitle" idx="1"/>
          </p:nvPr>
        </p:nvSpPr>
        <p:spPr>
          <a:xfrm>
            <a:off x="985729" y="2894499"/>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Ryan Williams</a:t>
            </a:r>
            <a:endParaRPr dirty="0">
              <a:latin typeface="Arial"/>
              <a:ea typeface="Arial"/>
              <a:cs typeface="Arial"/>
              <a:sym typeface="Arial"/>
            </a:endParaRPr>
          </a:p>
        </p:txBody>
      </p:sp>
      <p:pic>
        <p:nvPicPr>
          <p:cNvPr id="114" name="Google Shape;114;p22" descr="This image features Ryan Williams, a Strategic Initiatives Specialist from the USAi division."/>
          <p:cNvPicPr preferRelativeResize="0"/>
          <p:nvPr/>
        </p:nvPicPr>
        <p:blipFill rotWithShape="1">
          <a:blip r:embed="rId4">
            <a:alphaModFix/>
          </a:blip>
          <a:srcRect t="1332"/>
          <a:stretch/>
        </p:blipFill>
        <p:spPr>
          <a:xfrm>
            <a:off x="1191379" y="825125"/>
            <a:ext cx="1850400" cy="1825800"/>
          </a:xfrm>
          <a:prstGeom prst="rect">
            <a:avLst/>
          </a:prstGeom>
          <a:noFill/>
          <a:ln>
            <a:noFill/>
          </a:ln>
        </p:spPr>
      </p:pic>
      <p:pic>
        <p:nvPicPr>
          <p:cNvPr id="115" name="Google Shape;115;p22" descr="make it a cirlce shape, not a square"/>
          <p:cNvPicPr preferRelativeResize="0"/>
          <p:nvPr/>
        </p:nvPicPr>
        <p:blipFill>
          <a:blip r:embed="rId5">
            <a:alphaModFix/>
          </a:blip>
          <a:stretch>
            <a:fillRect/>
          </a:stretch>
        </p:blipFill>
        <p:spPr>
          <a:xfrm>
            <a:off x="3852725" y="812825"/>
            <a:ext cx="1850400" cy="1850400"/>
          </a:xfrm>
          <a:prstGeom prst="rect">
            <a:avLst/>
          </a:prstGeom>
          <a:noFill/>
          <a:ln>
            <a:noFill/>
          </a:ln>
        </p:spPr>
      </p:pic>
      <p:pic>
        <p:nvPicPr>
          <p:cNvPr id="118" name="Google Shape;118;p22" descr="The image showcases Ryan Palmer, a lead from the USAi division.&#10;"/>
          <p:cNvPicPr preferRelativeResize="0"/>
          <p:nvPr/>
        </p:nvPicPr>
        <p:blipFill>
          <a:blip r:embed="rId6">
            <a:alphaModFix/>
          </a:blip>
          <a:stretch>
            <a:fillRect/>
          </a:stretch>
        </p:blipFill>
        <p:spPr>
          <a:xfrm>
            <a:off x="6680038" y="946025"/>
            <a:ext cx="1584000" cy="1584000"/>
          </a:xfrm>
          <a:prstGeom prst="rect">
            <a:avLst/>
          </a:prstGeom>
          <a:noFill/>
          <a:ln>
            <a:noFill/>
          </a:ln>
        </p:spPr>
      </p:pic>
      <p:sp>
        <p:nvSpPr>
          <p:cNvPr id="117" name="Google Shape;117;p22"/>
          <p:cNvSpPr txBox="1">
            <a:spLocks noGrp="1"/>
          </p:cNvSpPr>
          <p:nvPr>
            <p:ph type="subTitle" idx="1"/>
          </p:nvPr>
        </p:nvSpPr>
        <p:spPr>
          <a:xfrm>
            <a:off x="3719769" y="291427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Danielle Mouw</a:t>
            </a:r>
            <a:endParaRPr dirty="0">
              <a:latin typeface="Arial"/>
              <a:ea typeface="Arial"/>
              <a:cs typeface="Arial"/>
              <a:sym typeface="Arial"/>
            </a:endParaRPr>
          </a:p>
        </p:txBody>
      </p:sp>
      <p:sp>
        <p:nvSpPr>
          <p:cNvPr id="111" name="Google Shape;111;p22"/>
          <p:cNvSpPr txBox="1">
            <a:spLocks noGrp="1"/>
          </p:cNvSpPr>
          <p:nvPr>
            <p:ph type="subTitle" idx="2"/>
          </p:nvPr>
        </p:nvSpPr>
        <p:spPr>
          <a:xfrm>
            <a:off x="6341188" y="2951087"/>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Ryan Palmer</a:t>
            </a:r>
            <a:endParaRPr dirty="0">
              <a:latin typeface="Arial"/>
              <a:ea typeface="Arial"/>
              <a:cs typeface="Arial"/>
              <a:sym typeface="Arial"/>
            </a:endParaRPr>
          </a:p>
        </p:txBody>
      </p:sp>
      <p:sp>
        <p:nvSpPr>
          <p:cNvPr id="110" name="Google Shape;110;p22"/>
          <p:cNvSpPr txBox="1">
            <a:spLocks noGrp="1"/>
          </p:cNvSpPr>
          <p:nvPr>
            <p:ph type="subTitle" idx="4294967295"/>
          </p:nvPr>
        </p:nvSpPr>
        <p:spPr>
          <a:xfrm>
            <a:off x="839929" y="3412675"/>
            <a:ext cx="2553299" cy="90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Strategic Initiatives Specialist</a:t>
            </a:r>
            <a:endParaRPr sz="1400" dirty="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ryan.williams@gsa.gov</a:t>
            </a:r>
            <a:endParaRPr sz="1600" dirty="0">
              <a:latin typeface="Arial"/>
              <a:ea typeface="Arial"/>
              <a:cs typeface="Arial"/>
              <a:sym typeface="Arial"/>
            </a:endParaRPr>
          </a:p>
        </p:txBody>
      </p:sp>
      <p:sp>
        <p:nvSpPr>
          <p:cNvPr id="116" name="Google Shape;116;p22"/>
          <p:cNvSpPr txBox="1"/>
          <p:nvPr/>
        </p:nvSpPr>
        <p:spPr>
          <a:xfrm>
            <a:off x="3573969" y="3413208"/>
            <a:ext cx="2553300" cy="10397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C20E0E"/>
                </a:solidFill>
              </a:rPr>
              <a:t>RFO, AI &amp; GSA PILOTS Lab</a:t>
            </a:r>
            <a:endParaRPr dirty="0">
              <a:solidFill>
                <a:srgbClr val="C20E0E"/>
              </a:solidFill>
            </a:endParaRPr>
          </a:p>
          <a:p>
            <a:pPr marL="0" lvl="0" indent="0" algn="ctr" rtl="0">
              <a:spcBef>
                <a:spcPts val="0"/>
              </a:spcBef>
              <a:spcAft>
                <a:spcPts val="0"/>
              </a:spcAft>
              <a:buNone/>
            </a:pPr>
            <a:r>
              <a:rPr lang="en" dirty="0">
                <a:solidFill>
                  <a:srgbClr val="C20E0E"/>
                </a:solidFill>
              </a:rPr>
              <a:t>Danielle.Mouw@gsa.gov</a:t>
            </a:r>
            <a:endParaRPr sz="1600" dirty="0">
              <a:solidFill>
                <a:srgbClr val="C20E0E"/>
              </a:solidFill>
              <a:latin typeface="Montserrat"/>
              <a:ea typeface="Montserrat"/>
              <a:cs typeface="Montserrat"/>
              <a:sym typeface="Montserrat"/>
            </a:endParaRPr>
          </a:p>
        </p:txBody>
      </p:sp>
      <p:sp>
        <p:nvSpPr>
          <p:cNvPr id="112" name="Google Shape;112;p22"/>
          <p:cNvSpPr txBox="1">
            <a:spLocks noGrp="1"/>
          </p:cNvSpPr>
          <p:nvPr>
            <p:ph type="subTitle" idx="4294967295"/>
          </p:nvPr>
        </p:nvSpPr>
        <p:spPr>
          <a:xfrm>
            <a:off x="6433467" y="3419420"/>
            <a:ext cx="22617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USAi Lead</a:t>
            </a: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400" dirty="0">
                <a:latin typeface="Arial"/>
                <a:ea typeface="Arial"/>
                <a:cs typeface="Arial"/>
                <a:sym typeface="Arial"/>
              </a:rPr>
              <a:t>ryan.palmer@gsa.gov</a:t>
            </a:r>
            <a:endParaRPr sz="16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Acquisition Uses</a:t>
            </a:r>
            <a:endParaRPr dirty="0">
              <a:latin typeface="Arial"/>
              <a:ea typeface="Arial"/>
              <a:cs typeface="Arial"/>
              <a:sym typeface="Arial"/>
            </a:endParaRPr>
          </a:p>
        </p:txBody>
      </p:sp>
      <p:graphicFrame>
        <p:nvGraphicFramePr>
          <p:cNvPr id="300" name="Google Shape;300;p40"/>
          <p:cNvGraphicFramePr/>
          <p:nvPr>
            <p:extLst>
              <p:ext uri="{D42A27DB-BD31-4B8C-83A1-F6EECF244321}">
                <p14:modId xmlns:p14="http://schemas.microsoft.com/office/powerpoint/2010/main" val="2183149072"/>
              </p:ext>
            </p:extLst>
          </p:nvPr>
        </p:nvGraphicFramePr>
        <p:xfrm>
          <a:off x="713225" y="1077627"/>
          <a:ext cx="7626300" cy="3681825"/>
        </p:xfrm>
        <a:graphic>
          <a:graphicData uri="http://schemas.openxmlformats.org/drawingml/2006/table">
            <a:tbl>
              <a:tblPr firstRow="1">
                <a:noFill/>
                <a:tableStyleId>{573D669E-AE9F-4B10-9A65-842E30BEE085}</a:tableStyleId>
              </a:tblPr>
              <a:tblGrid>
                <a:gridCol w="4345050">
                  <a:extLst>
                    <a:ext uri="{9D8B030D-6E8A-4147-A177-3AD203B41FA5}">
                      <a16:colId xmlns:a16="http://schemas.microsoft.com/office/drawing/2014/main" val="20000"/>
                    </a:ext>
                  </a:extLst>
                </a:gridCol>
                <a:gridCol w="3281250">
                  <a:extLst>
                    <a:ext uri="{9D8B030D-6E8A-4147-A177-3AD203B41FA5}">
                      <a16:colId xmlns:a16="http://schemas.microsoft.com/office/drawing/2014/main" val="20001"/>
                    </a:ext>
                  </a:extLst>
                </a:gridCol>
              </a:tblGrid>
              <a:tr h="525975">
                <a:tc>
                  <a:txBody>
                    <a:bodyPr/>
                    <a:lstStyle/>
                    <a:p>
                      <a:pPr marL="0" lvl="0" indent="0" algn="ctr" rtl="0">
                        <a:lnSpc>
                          <a:spcPct val="115000"/>
                        </a:lnSpc>
                        <a:spcBef>
                          <a:spcPts val="0"/>
                        </a:spcBef>
                        <a:spcAft>
                          <a:spcPts val="0"/>
                        </a:spcAft>
                        <a:buNone/>
                      </a:pPr>
                      <a:r>
                        <a:rPr lang="en" sz="1800" b="1" dirty="0"/>
                        <a:t>Use Case</a:t>
                      </a:r>
                      <a:endParaRPr sz="18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b="1" dirty="0"/>
                        <a:t>Suggested Model</a:t>
                      </a:r>
                      <a:endParaRPr sz="18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25975">
                <a:tc>
                  <a:txBody>
                    <a:bodyPr/>
                    <a:lstStyle/>
                    <a:p>
                      <a:pPr marL="0" lvl="0" indent="0" algn="l" rtl="0">
                        <a:lnSpc>
                          <a:spcPct val="115000"/>
                        </a:lnSpc>
                        <a:spcBef>
                          <a:spcPts val="0"/>
                        </a:spcBef>
                        <a:spcAft>
                          <a:spcPts val="0"/>
                        </a:spcAft>
                        <a:buNone/>
                      </a:pPr>
                      <a:r>
                        <a:rPr lang="en" sz="1400" dirty="0"/>
                        <a:t>Writing a draft SOO or PWS</a:t>
                      </a:r>
                      <a:endParaRPr sz="14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t>Thinking</a:t>
                      </a:r>
                      <a:endParaRPr sz="12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5975">
                <a:tc>
                  <a:txBody>
                    <a:bodyPr/>
                    <a:lstStyle/>
                    <a:p>
                      <a:pPr marL="0" lvl="0" indent="0" algn="l" rtl="0">
                        <a:lnSpc>
                          <a:spcPct val="115000"/>
                        </a:lnSpc>
                        <a:spcBef>
                          <a:spcPts val="0"/>
                        </a:spcBef>
                        <a:spcAft>
                          <a:spcPts val="0"/>
                        </a:spcAft>
                        <a:buNone/>
                      </a:pPr>
                      <a:r>
                        <a:rPr lang="en" sz="1400"/>
                        <a:t>Summarizing a 50-page acquisition plan</a:t>
                      </a:r>
                      <a:endParaRPr sz="14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t>Thinking or Standard</a:t>
                      </a:r>
                      <a:endParaRPr sz="12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5975">
                <a:tc>
                  <a:txBody>
                    <a:bodyPr/>
                    <a:lstStyle/>
                    <a:p>
                      <a:pPr marL="0" lvl="0" indent="0" algn="l" rtl="0">
                        <a:lnSpc>
                          <a:spcPct val="115000"/>
                        </a:lnSpc>
                        <a:spcBef>
                          <a:spcPts val="0"/>
                        </a:spcBef>
                        <a:spcAft>
                          <a:spcPts val="0"/>
                        </a:spcAft>
                        <a:buNone/>
                      </a:pPr>
                      <a:r>
                        <a:rPr lang="en" sz="1400" dirty="0"/>
                        <a:t>Answering questions from acquisition staff</a:t>
                      </a:r>
                      <a:endParaRPr sz="14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dirty="0"/>
                        <a:t>Standard</a:t>
                      </a:r>
                      <a:endParaRPr sz="12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5975">
                <a:tc>
                  <a:txBody>
                    <a:bodyPr/>
                    <a:lstStyle/>
                    <a:p>
                      <a:pPr marL="0" lvl="0" indent="0" algn="l" rtl="0">
                        <a:lnSpc>
                          <a:spcPct val="115000"/>
                        </a:lnSpc>
                        <a:spcBef>
                          <a:spcPts val="0"/>
                        </a:spcBef>
                        <a:spcAft>
                          <a:spcPts val="0"/>
                        </a:spcAft>
                        <a:buNone/>
                      </a:pPr>
                      <a:r>
                        <a:rPr lang="en" sz="1400"/>
                        <a:t>Building a fast internal AI assistant</a:t>
                      </a:r>
                      <a:endParaRPr sz="14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t>Fast</a:t>
                      </a:r>
                      <a:endParaRPr sz="12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5975">
                <a:tc>
                  <a:txBody>
                    <a:bodyPr/>
                    <a:lstStyle/>
                    <a:p>
                      <a:pPr marL="0" lvl="0" indent="0" algn="l" rtl="0">
                        <a:lnSpc>
                          <a:spcPct val="115000"/>
                        </a:lnSpc>
                        <a:spcBef>
                          <a:spcPts val="0"/>
                        </a:spcBef>
                        <a:spcAft>
                          <a:spcPts val="0"/>
                        </a:spcAft>
                        <a:buNone/>
                      </a:pPr>
                      <a:r>
                        <a:rPr lang="en" sz="1400"/>
                        <a:t>Market research using web data</a:t>
                      </a:r>
                      <a:endParaRPr sz="14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t>Thinking + Web-enabled model</a:t>
                      </a:r>
                      <a:endParaRPr sz="12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25975">
                <a:tc>
                  <a:txBody>
                    <a:bodyPr/>
                    <a:lstStyle/>
                    <a:p>
                      <a:pPr marL="0" lvl="0" indent="0" algn="l" rtl="0">
                        <a:lnSpc>
                          <a:spcPct val="115000"/>
                        </a:lnSpc>
                        <a:spcBef>
                          <a:spcPts val="0"/>
                        </a:spcBef>
                        <a:spcAft>
                          <a:spcPts val="0"/>
                        </a:spcAft>
                        <a:buNone/>
                      </a:pPr>
                      <a:r>
                        <a:rPr lang="en" sz="1400" dirty="0"/>
                        <a:t>Quick rewriting or clarification of paragraphs</a:t>
                      </a:r>
                      <a:endParaRPr sz="14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dirty="0"/>
                        <a:t>Fast or Standard</a:t>
                      </a:r>
                      <a:endParaRPr sz="1200" dirty="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2" name="Title 1">
            <a:extLst>
              <a:ext uri="{FF2B5EF4-FFF2-40B4-BE49-F238E27FC236}">
                <a16:creationId xmlns:a16="http://schemas.microsoft.com/office/drawing/2014/main" id="{05ADA92B-D068-9CD5-C289-EC853BF50A2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Generative AI at Work (With You)</a:t>
            </a:r>
          </a:p>
        </p:txBody>
      </p:sp>
      <p:pic>
        <p:nvPicPr>
          <p:cNvPr id="305" name="Google Shape;305;p41" descr="Make the background of this slide white"/>
          <p:cNvPicPr preferRelativeResize="0"/>
          <p:nvPr/>
        </p:nvPicPr>
        <p:blipFill>
          <a:blip r:embed="rId4">
            <a:alphaModFix/>
          </a:blip>
          <a:stretch>
            <a:fillRect/>
          </a:stretch>
        </p:blipFill>
        <p:spPr>
          <a:xfrm>
            <a:off x="-35700" y="0"/>
            <a:ext cx="9210675" cy="5143500"/>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dirty="0">
                <a:solidFill>
                  <a:schemeClr val="lt1"/>
                </a:solidFill>
              </a:rPr>
              <a:t>Let's talk about prompting</a:t>
            </a:r>
            <a:endParaRPr sz="2300" b="1" dirty="0">
              <a:solidFill>
                <a:schemeClr val="lt1"/>
              </a:solidFill>
            </a:endParaRPr>
          </a:p>
        </p:txBody>
      </p:sp>
      <p:sp>
        <p:nvSpPr>
          <p:cNvPr id="311" name="Google Shape;311;p42"/>
          <p:cNvSpPr txBox="1">
            <a:spLocks noGrp="1"/>
          </p:cNvSpPr>
          <p:nvPr>
            <p:ph type="body" idx="1"/>
          </p:nvPr>
        </p:nvSpPr>
        <p:spPr>
          <a:xfrm>
            <a:off x="905550" y="652950"/>
            <a:ext cx="7717500" cy="4227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a:solidFill>
                  <a:srgbClr val="000000"/>
                </a:solidFill>
              </a:rPr>
              <a:t>You are helping Industry understand the Revolutionary FAR Overhaul and new Parts 10 and 12 source text below. </a:t>
            </a:r>
            <a:endParaRPr sz="1600">
              <a:solidFill>
                <a:srgbClr val="000000"/>
              </a:solidFill>
            </a:endParaRPr>
          </a:p>
          <a:p>
            <a:pPr marL="0" lvl="0" indent="0" algn="l" rtl="0">
              <a:lnSpc>
                <a:spcPct val="115000"/>
              </a:lnSpc>
              <a:spcBef>
                <a:spcPts val="1200"/>
              </a:spcBef>
              <a:spcAft>
                <a:spcPts val="0"/>
              </a:spcAft>
              <a:buNone/>
            </a:pPr>
            <a:r>
              <a:rPr lang="en" sz="1600">
                <a:solidFill>
                  <a:srgbClr val="000000"/>
                </a:solidFill>
              </a:rPr>
              <a:t>1. Explain the biggest changes in plain language. </a:t>
            </a:r>
            <a:endParaRPr sz="1600">
              <a:solidFill>
                <a:srgbClr val="000000"/>
              </a:solidFill>
            </a:endParaRPr>
          </a:p>
          <a:p>
            <a:pPr marL="0" lvl="0" indent="0" algn="l" rtl="0">
              <a:lnSpc>
                <a:spcPct val="115000"/>
              </a:lnSpc>
              <a:spcBef>
                <a:spcPts val="1200"/>
              </a:spcBef>
              <a:spcAft>
                <a:spcPts val="0"/>
              </a:spcAft>
              <a:buNone/>
            </a:pPr>
            <a:r>
              <a:rPr lang="en" sz="1600">
                <a:solidFill>
                  <a:srgbClr val="000000"/>
                </a:solidFill>
              </a:rPr>
              <a:t>2. ID what Contracting officers are now encouraged to do differently 3.Explain how Industry should adapt its approach to market research responses, capability statements, and proposal submissions. </a:t>
            </a:r>
            <a:endParaRPr sz="1600">
              <a:solidFill>
                <a:srgbClr val="000000"/>
              </a:solidFill>
            </a:endParaRPr>
          </a:p>
          <a:p>
            <a:pPr marL="0" lvl="0" indent="0" algn="l" rtl="0">
              <a:lnSpc>
                <a:spcPct val="115000"/>
              </a:lnSpc>
              <a:spcBef>
                <a:spcPts val="1200"/>
              </a:spcBef>
              <a:spcAft>
                <a:spcPts val="0"/>
              </a:spcAft>
              <a:buNone/>
            </a:pPr>
            <a:r>
              <a:rPr lang="en" sz="1600">
                <a:solidFill>
                  <a:srgbClr val="000000"/>
                </a:solidFill>
              </a:rPr>
              <a:t>4. provide 3 tactical “industry tips” based on the source material. Clearly distinguish regulatory requirements from business strategy </a:t>
            </a:r>
            <a:endParaRPr sz="1600">
              <a:solidFill>
                <a:srgbClr val="000000"/>
              </a:solidFill>
            </a:endParaRPr>
          </a:p>
          <a:p>
            <a:pPr marL="0" lvl="0" indent="0" algn="l" rtl="0">
              <a:lnSpc>
                <a:spcPct val="115000"/>
              </a:lnSpc>
              <a:spcBef>
                <a:spcPts val="1200"/>
              </a:spcBef>
              <a:spcAft>
                <a:spcPts val="0"/>
              </a:spcAft>
              <a:buNone/>
            </a:pPr>
            <a:r>
              <a:rPr lang="en">
                <a:solidFill>
                  <a:schemeClr val="dk1"/>
                </a:solidFill>
                <a:highlight>
                  <a:srgbClr val="EDEFF2"/>
                </a:highlight>
                <a:latin typeface="Roboto"/>
                <a:ea typeface="Roboto"/>
                <a:cs typeface="Roboto"/>
                <a:sym typeface="Roboto"/>
              </a:rPr>
              <a:t>Please put into this format: FAR Says: CO Behavior Shift: Industry Implications</a:t>
            </a:r>
            <a:r>
              <a:rPr lang="en" sz="1100">
                <a:solidFill>
                  <a:schemeClr val="dk1"/>
                </a:solidFill>
                <a:latin typeface="Arial"/>
                <a:ea typeface="Arial"/>
                <a:cs typeface="Arial"/>
                <a:sym typeface="Arial"/>
              </a:rPr>
              <a:t> </a:t>
            </a:r>
            <a:endParaRPr sz="1600">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 sz="1600">
                <a:solidFill>
                  <a:srgbClr val="000000"/>
                </a:solidFill>
              </a:rPr>
              <a:t>Pasted Source Text:</a:t>
            </a:r>
            <a:endParaRPr sz="1600">
              <a:solidFill>
                <a:srgbClr val="000000"/>
              </a:solidFill>
            </a:endParaRPr>
          </a:p>
          <a:p>
            <a:pPr marL="0" lvl="0" indent="0" algn="ctr" rtl="0">
              <a:spcBef>
                <a:spcPts val="1200"/>
              </a:spcBef>
              <a:spcAft>
                <a:spcPts val="0"/>
              </a:spcAft>
              <a:buNone/>
            </a:pPr>
            <a:endParaRPr sz="1600">
              <a:solidFill>
                <a:srgbClr val="000000"/>
              </a:solidFill>
            </a:endParaRPr>
          </a:p>
          <a:p>
            <a:pPr marL="0" lvl="0" indent="0" algn="l" rtl="0">
              <a:spcBef>
                <a:spcPts val="1600"/>
              </a:spcBef>
              <a:spcAft>
                <a:spcPts val="1600"/>
              </a:spcAft>
              <a:buNone/>
            </a:pPr>
            <a:br>
              <a:rPr lang="en" sz="2100">
                <a:solidFill>
                  <a:srgbClr val="000000"/>
                </a:solidFill>
              </a:rPr>
            </a:br>
            <a:endParaRPr sz="2100">
              <a:solidFill>
                <a:srgbClr val="000000"/>
              </a:solidFill>
            </a:endParaRPr>
          </a:p>
        </p:txBody>
      </p:sp>
      <p:sp>
        <p:nvSpPr>
          <p:cNvPr id="312" name="Google Shape;312;p42"/>
          <p:cNvSpPr txBox="1">
            <a:spLocks noGrp="1"/>
          </p:cNvSpPr>
          <p:nvPr>
            <p:ph type="title"/>
          </p:nvPr>
        </p:nvSpPr>
        <p:spPr>
          <a:xfrm>
            <a:off x="645650" y="1362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Prompt</a:t>
            </a:r>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564700" y="269075"/>
            <a:ext cx="7717500" cy="73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erriweather"/>
                <a:ea typeface="Merriweather"/>
                <a:cs typeface="Merriweather"/>
                <a:sym typeface="Merriweather"/>
              </a:rPr>
              <a:t>Navigating FAR Modernization - Source Information for Responsible AI Use                                 </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u="sng" dirty="0">
                <a:hlinkClick r:id="rId4"/>
              </a:rPr>
              <a:t>https://chat.gsa.usai.gov/</a:t>
            </a:r>
            <a:r>
              <a:rPr lang="en" sz="1800" dirty="0"/>
              <a:t>  DEMO</a:t>
            </a:r>
            <a:endParaRPr sz="1800" b="1" dirty="0">
              <a:latin typeface="Merriweather"/>
              <a:ea typeface="Merriweather"/>
              <a:cs typeface="Merriweather"/>
              <a:sym typeface="Merriweather"/>
            </a:endParaRPr>
          </a:p>
          <a:p>
            <a:pPr marL="0" lvl="0" indent="0" algn="l" rtl="0">
              <a:spcBef>
                <a:spcPts val="0"/>
              </a:spcBef>
              <a:spcAft>
                <a:spcPts val="0"/>
              </a:spcAft>
              <a:buNone/>
            </a:pPr>
            <a:endParaRPr sz="1800" b="1" dirty="0">
              <a:latin typeface="Merriweather"/>
              <a:ea typeface="Merriweather"/>
              <a:cs typeface="Merriweather"/>
              <a:sym typeface="Merriweather"/>
            </a:endParaRPr>
          </a:p>
        </p:txBody>
      </p:sp>
      <p:cxnSp>
        <p:nvCxnSpPr>
          <p:cNvPr id="318" name="Google Shape;318;p43">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319" name="Google Shape;319;p43"/>
          <p:cNvSpPr/>
          <p:nvPr/>
        </p:nvSpPr>
        <p:spPr>
          <a:xfrm>
            <a:off x="5768309" y="1846594"/>
            <a:ext cx="1324800" cy="416400"/>
          </a:xfrm>
          <a:prstGeom prst="roundRect">
            <a:avLst>
              <a:gd name="adj" fmla="val 16667"/>
            </a:avLst>
          </a:prstGeom>
          <a:solidFill>
            <a:srgbClr val="072334"/>
          </a:solidFill>
          <a:ln>
            <a:noFill/>
          </a:ln>
        </p:spPr>
        <p:txBody>
          <a:bodyPr spcFirstLastPara="1" wrap="square" lIns="58850" tIns="58850" rIns="58850" bIns="58850" anchor="ctr" anchorCtr="0">
            <a:noAutofit/>
          </a:bodyPr>
          <a:lstStyle/>
          <a:p>
            <a:pPr marL="0" lvl="0" indent="0" algn="l" rtl="0">
              <a:spcBef>
                <a:spcPts val="0"/>
              </a:spcBef>
              <a:spcAft>
                <a:spcPts val="0"/>
              </a:spcAft>
              <a:buNone/>
            </a:pPr>
            <a:r>
              <a:rPr lang="en" sz="801">
                <a:solidFill>
                  <a:srgbClr val="FFFFFF"/>
                </a:solidFill>
                <a:latin typeface="Merriweather"/>
                <a:ea typeface="Merriweather"/>
                <a:cs typeface="Merriweather"/>
                <a:sym typeface="Merriweather"/>
              </a:rPr>
              <a:t>Overhauled FAR parts and Agency deviations</a:t>
            </a:r>
            <a:endParaRPr sz="801">
              <a:solidFill>
                <a:srgbClr val="FFFFFF"/>
              </a:solidFill>
              <a:latin typeface="Merriweather"/>
              <a:ea typeface="Merriweather"/>
              <a:cs typeface="Merriweather"/>
              <a:sym typeface="Merriweather"/>
            </a:endParaRPr>
          </a:p>
        </p:txBody>
      </p:sp>
      <p:sp>
        <p:nvSpPr>
          <p:cNvPr id="320" name="Google Shape;320;p43"/>
          <p:cNvSpPr/>
          <p:nvPr/>
        </p:nvSpPr>
        <p:spPr>
          <a:xfrm>
            <a:off x="5768309" y="2361479"/>
            <a:ext cx="1324800" cy="416400"/>
          </a:xfrm>
          <a:prstGeom prst="roundRect">
            <a:avLst>
              <a:gd name="adj" fmla="val 16667"/>
            </a:avLst>
          </a:prstGeom>
          <a:solidFill>
            <a:srgbClr val="072334"/>
          </a:solidFill>
          <a:ln>
            <a:noFill/>
          </a:ln>
        </p:spPr>
        <p:txBody>
          <a:bodyPr spcFirstLastPara="1" wrap="square" lIns="58850" tIns="58850" rIns="58850" bIns="58850" anchor="ctr" anchorCtr="0">
            <a:noAutofit/>
          </a:bodyPr>
          <a:lstStyle/>
          <a:p>
            <a:pPr marL="0" lvl="0" indent="0" algn="l" rtl="0">
              <a:spcBef>
                <a:spcPts val="0"/>
              </a:spcBef>
              <a:spcAft>
                <a:spcPts val="0"/>
              </a:spcAft>
              <a:buNone/>
            </a:pPr>
            <a:r>
              <a:rPr lang="en" sz="901">
                <a:solidFill>
                  <a:srgbClr val="FFFFFF"/>
                </a:solidFill>
                <a:latin typeface="Merriweather"/>
                <a:ea typeface="Merriweather"/>
                <a:cs typeface="Merriweather"/>
                <a:sym typeface="Merriweather"/>
              </a:rPr>
              <a:t>FAR Companion</a:t>
            </a:r>
            <a:endParaRPr sz="901">
              <a:solidFill>
                <a:srgbClr val="FFFFFF"/>
              </a:solidFill>
              <a:latin typeface="Merriweather"/>
              <a:ea typeface="Merriweather"/>
              <a:cs typeface="Merriweather"/>
              <a:sym typeface="Merriweather"/>
            </a:endParaRPr>
          </a:p>
        </p:txBody>
      </p:sp>
      <p:sp>
        <p:nvSpPr>
          <p:cNvPr id="321" name="Google Shape;321;p43"/>
          <p:cNvSpPr/>
          <p:nvPr/>
        </p:nvSpPr>
        <p:spPr>
          <a:xfrm>
            <a:off x="5768309" y="2876364"/>
            <a:ext cx="1324800" cy="416400"/>
          </a:xfrm>
          <a:prstGeom prst="roundRect">
            <a:avLst>
              <a:gd name="adj" fmla="val 16667"/>
            </a:avLst>
          </a:prstGeom>
          <a:solidFill>
            <a:srgbClr val="072334"/>
          </a:solidFill>
          <a:ln>
            <a:noFill/>
          </a:ln>
        </p:spPr>
        <p:txBody>
          <a:bodyPr spcFirstLastPara="1" wrap="square" lIns="58850" tIns="58850" rIns="58850" bIns="58850" anchor="ctr" anchorCtr="0">
            <a:noAutofit/>
          </a:bodyPr>
          <a:lstStyle/>
          <a:p>
            <a:pPr marL="0" lvl="0" indent="0" algn="l" rtl="0">
              <a:spcBef>
                <a:spcPts val="0"/>
              </a:spcBef>
              <a:spcAft>
                <a:spcPts val="0"/>
              </a:spcAft>
              <a:buNone/>
            </a:pPr>
            <a:r>
              <a:rPr lang="en" sz="801">
                <a:solidFill>
                  <a:srgbClr val="FFFFFF"/>
                </a:solidFill>
                <a:latin typeface="Merriweather"/>
                <a:ea typeface="Merriweather"/>
                <a:cs typeface="Merriweather"/>
                <a:sym typeface="Merriweather"/>
              </a:rPr>
              <a:t>Practitioner Albums – Change Summaries and Resources</a:t>
            </a:r>
            <a:endParaRPr sz="801">
              <a:solidFill>
                <a:srgbClr val="FFFFFF"/>
              </a:solidFill>
              <a:latin typeface="Merriweather"/>
              <a:ea typeface="Merriweather"/>
              <a:cs typeface="Merriweather"/>
              <a:sym typeface="Merriweather"/>
            </a:endParaRPr>
          </a:p>
        </p:txBody>
      </p:sp>
      <p:grpSp>
        <p:nvGrpSpPr>
          <p:cNvPr id="322" name="Google Shape;322;p43" descr="This image displays a laptop screen featuring the revolutionary FAR Overhaul (RFO) home page, with three arrows pointing to the RFO Parts/Deviations, Category Management, and practitioner album access links."/>
          <p:cNvGrpSpPr/>
          <p:nvPr/>
        </p:nvGrpSpPr>
        <p:grpSpPr>
          <a:xfrm>
            <a:off x="3564625" y="1731589"/>
            <a:ext cx="5060653" cy="3220458"/>
            <a:chOff x="1398327" y="1818873"/>
            <a:chExt cx="5180318" cy="3296273"/>
          </a:xfrm>
        </p:grpSpPr>
        <p:grpSp>
          <p:nvGrpSpPr>
            <p:cNvPr id="323" name="Google Shape;323;p43"/>
            <p:cNvGrpSpPr/>
            <p:nvPr/>
          </p:nvGrpSpPr>
          <p:grpSpPr>
            <a:xfrm>
              <a:off x="1398327" y="1818873"/>
              <a:ext cx="5180318" cy="3296273"/>
              <a:chOff x="1728150" y="2143125"/>
              <a:chExt cx="4670740" cy="2972025"/>
            </a:xfrm>
          </p:grpSpPr>
          <p:pic>
            <p:nvPicPr>
              <p:cNvPr id="324" name="Google Shape;324;p43" descr="Laptop with RFO website on the screen"/>
              <p:cNvPicPr preferRelativeResize="0"/>
              <p:nvPr/>
            </p:nvPicPr>
            <p:blipFill rotWithShape="1">
              <a:blip r:embed="rId5">
                <a:alphaModFix/>
              </a:blip>
              <a:srcRect l="9030" t="11461" r="9251" b="10517"/>
              <a:stretch/>
            </p:blipFill>
            <p:spPr>
              <a:xfrm>
                <a:off x="1728150" y="2143125"/>
                <a:ext cx="4670740" cy="2972025"/>
              </a:xfrm>
              <a:prstGeom prst="rect">
                <a:avLst/>
              </a:prstGeom>
              <a:noFill/>
              <a:ln>
                <a:noFill/>
              </a:ln>
            </p:spPr>
          </p:pic>
          <p:sp>
            <p:nvSpPr>
              <p:cNvPr id="325" name="Google Shape;325;p43"/>
              <p:cNvSpPr/>
              <p:nvPr/>
            </p:nvSpPr>
            <p:spPr>
              <a:xfrm>
                <a:off x="2385050" y="2476500"/>
                <a:ext cx="3321900" cy="2019300"/>
              </a:xfrm>
              <a:prstGeom prst="rect">
                <a:avLst/>
              </a:prstGeom>
              <a:solidFill>
                <a:srgbClr val="FFFFFF"/>
              </a:solidFill>
              <a:ln>
                <a:noFill/>
              </a:ln>
            </p:spPr>
            <p:txBody>
              <a:bodyPr spcFirstLastPara="1" wrap="square" lIns="99075" tIns="99075" rIns="99075" bIns="99075" anchor="ctr" anchorCtr="0">
                <a:noAutofit/>
              </a:bodyPr>
              <a:lstStyle/>
              <a:p>
                <a:pPr marL="0" lvl="0" indent="0" algn="ctr" rtl="0">
                  <a:spcBef>
                    <a:spcPts val="0"/>
                  </a:spcBef>
                  <a:spcAft>
                    <a:spcPts val="0"/>
                  </a:spcAft>
                  <a:buNone/>
                </a:pPr>
                <a:endParaRPr sz="1517">
                  <a:solidFill>
                    <a:srgbClr val="FFFFFF"/>
                  </a:solidFill>
                </a:endParaRPr>
              </a:p>
            </p:txBody>
          </p:sp>
        </p:grpSp>
        <p:pic>
          <p:nvPicPr>
            <p:cNvPr id="326" name="Google Shape;326;p43" title="Screenshot 2026-04-30 152532.png"/>
            <p:cNvPicPr preferRelativeResize="0"/>
            <p:nvPr/>
          </p:nvPicPr>
          <p:blipFill rotWithShape="1">
            <a:blip r:embed="rId6">
              <a:alphaModFix/>
            </a:blip>
            <a:srcRect l="6707" r="-1700"/>
            <a:stretch/>
          </p:blipFill>
          <p:spPr>
            <a:xfrm>
              <a:off x="2081976" y="2087158"/>
              <a:ext cx="3813001" cy="2333150"/>
            </a:xfrm>
            <a:prstGeom prst="rect">
              <a:avLst/>
            </a:prstGeom>
            <a:noFill/>
            <a:ln>
              <a:noFill/>
            </a:ln>
          </p:spPr>
        </p:pic>
      </p:grpSp>
      <p:sp>
        <p:nvSpPr>
          <p:cNvPr id="327" name="Google Shape;327;p43"/>
          <p:cNvSpPr/>
          <p:nvPr/>
        </p:nvSpPr>
        <p:spPr>
          <a:xfrm>
            <a:off x="7096541" y="2153587"/>
            <a:ext cx="1572600" cy="493800"/>
          </a:xfrm>
          <a:prstGeom prst="roundRect">
            <a:avLst>
              <a:gd name="adj" fmla="val 16667"/>
            </a:avLst>
          </a:prstGeom>
          <a:solidFill>
            <a:srgbClr val="1D5DAD"/>
          </a:solidFill>
          <a:ln>
            <a:noFill/>
          </a:ln>
        </p:spPr>
        <p:txBody>
          <a:bodyPr spcFirstLastPara="1" wrap="square" lIns="69850" tIns="69850" rIns="69850" bIns="69850" anchor="ctr" anchorCtr="0">
            <a:noAutofit/>
          </a:bodyPr>
          <a:lstStyle/>
          <a:p>
            <a:pPr marL="0" lvl="0" indent="0" algn="l" rtl="0">
              <a:spcBef>
                <a:spcPts val="0"/>
              </a:spcBef>
              <a:spcAft>
                <a:spcPts val="0"/>
              </a:spcAft>
              <a:buNone/>
            </a:pPr>
            <a:r>
              <a:rPr lang="en" sz="1000" dirty="0">
                <a:solidFill>
                  <a:srgbClr val="FFFFFF"/>
                </a:solidFill>
              </a:rPr>
              <a:t>Overhauled FAR parts and Agency deviations</a:t>
            </a:r>
            <a:endParaRPr sz="1000" dirty="0">
              <a:solidFill>
                <a:srgbClr val="FFFFFF"/>
              </a:solidFill>
            </a:endParaRPr>
          </a:p>
        </p:txBody>
      </p:sp>
      <p:sp>
        <p:nvSpPr>
          <p:cNvPr id="328" name="Google Shape;328;p43"/>
          <p:cNvSpPr/>
          <p:nvPr/>
        </p:nvSpPr>
        <p:spPr>
          <a:xfrm>
            <a:off x="7096541" y="2794496"/>
            <a:ext cx="1572600" cy="493800"/>
          </a:xfrm>
          <a:prstGeom prst="roundRect">
            <a:avLst>
              <a:gd name="adj" fmla="val 16667"/>
            </a:avLst>
          </a:prstGeom>
          <a:solidFill>
            <a:srgbClr val="1D5DAD"/>
          </a:solidFill>
          <a:ln>
            <a:noFill/>
          </a:ln>
        </p:spPr>
        <p:txBody>
          <a:bodyPr spcFirstLastPara="1" wrap="square" lIns="69850" tIns="69850" rIns="69850" bIns="69850" anchor="ctr" anchorCtr="0">
            <a:noAutofit/>
          </a:bodyPr>
          <a:lstStyle/>
          <a:p>
            <a:pPr marL="0" lvl="0" indent="0" algn="l" rtl="0">
              <a:spcBef>
                <a:spcPts val="0"/>
              </a:spcBef>
              <a:spcAft>
                <a:spcPts val="0"/>
              </a:spcAft>
              <a:buNone/>
            </a:pPr>
            <a:r>
              <a:rPr lang="en" sz="1000" dirty="0">
                <a:solidFill>
                  <a:srgbClr val="FFFFFF"/>
                </a:solidFill>
              </a:rPr>
              <a:t>FAR Companion and Category Management Buying Guide</a:t>
            </a:r>
            <a:endParaRPr sz="1000" dirty="0">
              <a:solidFill>
                <a:srgbClr val="FFFFFF"/>
              </a:solidFill>
            </a:endParaRPr>
          </a:p>
        </p:txBody>
      </p:sp>
      <p:sp>
        <p:nvSpPr>
          <p:cNvPr id="329" name="Google Shape;329;p43"/>
          <p:cNvSpPr/>
          <p:nvPr/>
        </p:nvSpPr>
        <p:spPr>
          <a:xfrm>
            <a:off x="7117481" y="3395685"/>
            <a:ext cx="1572600" cy="493800"/>
          </a:xfrm>
          <a:prstGeom prst="roundRect">
            <a:avLst>
              <a:gd name="adj" fmla="val 16667"/>
            </a:avLst>
          </a:prstGeom>
          <a:solidFill>
            <a:srgbClr val="1D5DAD"/>
          </a:solidFill>
          <a:ln>
            <a:noFill/>
          </a:ln>
        </p:spPr>
        <p:txBody>
          <a:bodyPr spcFirstLastPara="1" wrap="square" lIns="69850" tIns="69850" rIns="69850" bIns="69850" anchor="ctr" anchorCtr="0">
            <a:noAutofit/>
          </a:bodyPr>
          <a:lstStyle/>
          <a:p>
            <a:pPr marL="0" lvl="0" indent="0" algn="l" rtl="0">
              <a:spcBef>
                <a:spcPts val="0"/>
              </a:spcBef>
              <a:spcAft>
                <a:spcPts val="0"/>
              </a:spcAft>
              <a:buNone/>
            </a:pPr>
            <a:r>
              <a:rPr lang="en" sz="1000" dirty="0">
                <a:solidFill>
                  <a:srgbClr val="FFFFFF"/>
                </a:solidFill>
              </a:rPr>
              <a:t>Practitioner Albums – Change Summaries and Resources</a:t>
            </a:r>
            <a:endParaRPr sz="1000" dirty="0">
              <a:solidFill>
                <a:srgbClr val="FFFFFF"/>
              </a:solidFill>
            </a:endParaRPr>
          </a:p>
        </p:txBody>
      </p:sp>
      <p:cxnSp>
        <p:nvCxnSpPr>
          <p:cNvPr id="330" name="Google Shape;330;p43">
            <a:extLst>
              <a:ext uri="{C183D7F6-B498-43B3-948B-1728B52AA6E4}">
                <adec:decorative xmlns:adec="http://schemas.microsoft.com/office/drawing/2017/decorative" val="1"/>
              </a:ext>
            </a:extLst>
          </p:cNvPr>
          <p:cNvCxnSpPr>
            <a:stCxn id="327" idx="1"/>
          </p:cNvCxnSpPr>
          <p:nvPr/>
        </p:nvCxnSpPr>
        <p:spPr>
          <a:xfrm flipH="1">
            <a:off x="4699841" y="2400487"/>
            <a:ext cx="2396700" cy="732600"/>
          </a:xfrm>
          <a:prstGeom prst="straightConnector1">
            <a:avLst/>
          </a:prstGeom>
          <a:noFill/>
          <a:ln w="21825" cap="flat" cmpd="sng">
            <a:solidFill>
              <a:srgbClr val="8F0000"/>
            </a:solidFill>
            <a:prstDash val="solid"/>
            <a:round/>
            <a:headEnd type="none" w="med" len="med"/>
            <a:tailEnd type="triangle" w="med" len="med"/>
          </a:ln>
        </p:spPr>
      </p:cxnSp>
      <p:cxnSp>
        <p:nvCxnSpPr>
          <p:cNvPr id="331" name="Google Shape;331;p43">
            <a:extLst>
              <a:ext uri="{C183D7F6-B498-43B3-948B-1728B52AA6E4}">
                <adec:decorative xmlns:adec="http://schemas.microsoft.com/office/drawing/2017/decorative" val="1"/>
              </a:ext>
            </a:extLst>
          </p:cNvPr>
          <p:cNvCxnSpPr>
            <a:stCxn id="328" idx="1"/>
          </p:cNvCxnSpPr>
          <p:nvPr/>
        </p:nvCxnSpPr>
        <p:spPr>
          <a:xfrm flipH="1">
            <a:off x="6120641" y="3041396"/>
            <a:ext cx="975900" cy="121500"/>
          </a:xfrm>
          <a:prstGeom prst="straightConnector1">
            <a:avLst/>
          </a:prstGeom>
          <a:noFill/>
          <a:ln w="21825" cap="flat" cmpd="sng">
            <a:solidFill>
              <a:srgbClr val="8F0000"/>
            </a:solidFill>
            <a:prstDash val="solid"/>
            <a:round/>
            <a:headEnd type="none" w="med" len="med"/>
            <a:tailEnd type="triangle" w="med" len="med"/>
          </a:ln>
        </p:spPr>
      </p:cxnSp>
      <p:cxnSp>
        <p:nvCxnSpPr>
          <p:cNvPr id="332" name="Google Shape;332;p43">
            <a:extLst>
              <a:ext uri="{C183D7F6-B498-43B3-948B-1728B52AA6E4}">
                <adec:decorative xmlns:adec="http://schemas.microsoft.com/office/drawing/2017/decorative" val="1"/>
              </a:ext>
            </a:extLst>
          </p:cNvPr>
          <p:cNvCxnSpPr/>
          <p:nvPr/>
        </p:nvCxnSpPr>
        <p:spPr>
          <a:xfrm flipH="1">
            <a:off x="4771181" y="3544051"/>
            <a:ext cx="2346300" cy="155400"/>
          </a:xfrm>
          <a:prstGeom prst="straightConnector1">
            <a:avLst/>
          </a:prstGeom>
          <a:noFill/>
          <a:ln w="21825" cap="flat" cmpd="sng">
            <a:solidFill>
              <a:srgbClr val="8F0000"/>
            </a:solidFill>
            <a:prstDash val="solid"/>
            <a:round/>
            <a:headEnd type="none" w="med" len="med"/>
            <a:tailEnd type="triangle" w="med" len="med"/>
          </a:ln>
        </p:spPr>
      </p:cxnSp>
      <p:sp>
        <p:nvSpPr>
          <p:cNvPr id="333" name="Google Shape;333;p43"/>
          <p:cNvSpPr txBox="1"/>
          <p:nvPr/>
        </p:nvSpPr>
        <p:spPr>
          <a:xfrm>
            <a:off x="532250" y="4103325"/>
            <a:ext cx="2743200" cy="754200"/>
          </a:xfrm>
          <a:prstGeom prst="rect">
            <a:avLst/>
          </a:prstGeom>
          <a:solidFill>
            <a:schemeClr val="tx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dirty="0">
                <a:solidFill>
                  <a:schemeClr val="accent2"/>
                </a:solidFill>
              </a:rPr>
              <a:t>Central location for all RFO resources</a:t>
            </a:r>
            <a:r>
              <a:rPr lang="en" sz="1300" dirty="0">
                <a:solidFill>
                  <a:schemeClr val="accent2"/>
                </a:solidFill>
              </a:rPr>
              <a:t>: </a:t>
            </a:r>
            <a:r>
              <a:rPr lang="en" sz="1100" u="sng" dirty="0">
                <a:solidFill>
                  <a:srgbClr val="006CBC"/>
                </a:solidFill>
                <a:hlinkClick r:id="rId7">
                  <a:extLst>
                    <a:ext uri="{A12FA001-AC4F-418D-AE19-62706E023703}">
                      <ahyp:hlinkClr xmlns:ahyp="http://schemas.microsoft.com/office/drawing/2018/hyperlinkcolor" val="tx"/>
                    </a:ext>
                  </a:extLst>
                </a:hlinkClick>
              </a:rPr>
              <a:t>https://www.acquisition.gov/far-overhaul</a:t>
            </a:r>
            <a:r>
              <a:rPr lang="en" sz="1100" dirty="0">
                <a:solidFill>
                  <a:srgbClr val="006CBC"/>
                </a:solidFill>
              </a:rPr>
              <a:t> </a:t>
            </a:r>
            <a:endParaRPr sz="1100" dirty="0">
              <a:solidFill>
                <a:srgbClr val="006CBC"/>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4"/>
          <p:cNvSpPr txBox="1">
            <a:spLocks noGrp="1"/>
          </p:cNvSpPr>
          <p:nvPr>
            <p:ph type="title"/>
          </p:nvPr>
        </p:nvSpPr>
        <p:spPr>
          <a:xfrm>
            <a:off x="548050" y="3014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Sample Output</a:t>
            </a:r>
            <a:endParaRPr dirty="0"/>
          </a:p>
        </p:txBody>
      </p:sp>
      <p:sp>
        <p:nvSpPr>
          <p:cNvPr id="338" name="Google Shape;338;p44"/>
          <p:cNvSpPr txBox="1">
            <a:spLocks noGrp="1"/>
          </p:cNvSpPr>
          <p:nvPr>
            <p:ph type="body" idx="1"/>
          </p:nvPr>
        </p:nvSpPr>
        <p:spPr>
          <a:xfrm>
            <a:off x="638150" y="919700"/>
            <a:ext cx="77175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Roboto"/>
                <a:ea typeface="Roboto"/>
                <a:cs typeface="Roboto"/>
                <a:sym typeface="Roboto"/>
              </a:rPr>
              <a:t>Tactical Industry Tips:</a:t>
            </a:r>
            <a:endParaRPr>
              <a:solidFill>
                <a:schemeClr val="dk1"/>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AutoNum type="arabicPeriod"/>
            </a:pPr>
            <a:r>
              <a:rPr lang="en">
                <a:solidFill>
                  <a:schemeClr val="dk1"/>
                </a:solidFill>
                <a:highlight>
                  <a:srgbClr val="FFFFFF"/>
                </a:highlight>
                <a:latin typeface="Roboto"/>
                <a:ea typeface="Roboto"/>
                <a:cs typeface="Roboto"/>
                <a:sym typeface="Roboto"/>
              </a:rPr>
              <a:t>Invest in commercial-like proposal processes that highlight adaptability</a:t>
            </a:r>
            <a:endParaRPr>
              <a:solidFill>
                <a:schemeClr val="dk1"/>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AutoNum type="arabicPeriod"/>
            </a:pPr>
            <a:r>
              <a:rPr lang="en">
                <a:solidFill>
                  <a:schemeClr val="dk1"/>
                </a:solidFill>
                <a:highlight>
                  <a:srgbClr val="FFFFFF"/>
                </a:highlight>
                <a:latin typeface="Roboto"/>
                <a:ea typeface="Roboto"/>
                <a:cs typeface="Roboto"/>
                <a:sym typeface="Roboto"/>
              </a:rPr>
              <a:t>Build comprehensive past performance documentation from commercial markets</a:t>
            </a:r>
            <a:endParaRPr>
              <a:solidFill>
                <a:schemeClr val="dk1"/>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AutoNum type="arabicPeriod"/>
            </a:pPr>
            <a:r>
              <a:rPr lang="en">
                <a:solidFill>
                  <a:schemeClr val="dk1"/>
                </a:solidFill>
                <a:highlight>
                  <a:srgbClr val="FFFFFF"/>
                </a:highlight>
                <a:latin typeface="Roboto"/>
                <a:ea typeface="Roboto"/>
                <a:cs typeface="Roboto"/>
                <a:sym typeface="Roboto"/>
              </a:rPr>
              <a:t>Develop flexible pricing models that align with government's preference for fixed-price contracts</a:t>
            </a:r>
            <a:endParaRPr>
              <a:solidFill>
                <a:schemeClr val="dk1"/>
              </a:solidFill>
              <a:highlight>
                <a:srgbClr val="FFFFFF"/>
              </a:highlight>
              <a:latin typeface="Roboto"/>
              <a:ea typeface="Roboto"/>
              <a:cs typeface="Roboto"/>
              <a:sym typeface="Roboto"/>
            </a:endParaRPr>
          </a:p>
          <a:p>
            <a:pPr marL="0" lvl="0" indent="0" algn="l" rtl="0">
              <a:spcBef>
                <a:spcPts val="0"/>
              </a:spcBef>
              <a:spcAft>
                <a:spcPts val="1600"/>
              </a:spcAft>
              <a:buNone/>
            </a:pPr>
            <a:endParaRPr/>
          </a:p>
        </p:txBody>
      </p:sp>
      <p:pic>
        <p:nvPicPr>
          <p:cNvPr id="340" name="Google Shape;340;p44" descr="This image demonstrates a sample output generated by AI that highlights information related to a proposal."/>
          <p:cNvPicPr preferRelativeResize="0"/>
          <p:nvPr/>
        </p:nvPicPr>
        <p:blipFill>
          <a:blip r:embed="rId4">
            <a:alphaModFix/>
          </a:blip>
          <a:stretch>
            <a:fillRect/>
          </a:stretch>
        </p:blipFill>
        <p:spPr>
          <a:xfrm>
            <a:off x="4034200" y="1978550"/>
            <a:ext cx="4191000" cy="2990850"/>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2959975" y="1114875"/>
            <a:ext cx="547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Arial"/>
                <a:ea typeface="Arial"/>
                <a:cs typeface="Arial"/>
                <a:sym typeface="Arial"/>
              </a:rPr>
              <a:t>Industry - Important Takeaways</a:t>
            </a:r>
            <a:endParaRPr dirty="0">
              <a:latin typeface="Arial"/>
              <a:ea typeface="Arial"/>
              <a:cs typeface="Arial"/>
              <a:sym typeface="Arial"/>
            </a:endParaRPr>
          </a:p>
        </p:txBody>
      </p:sp>
      <p:sp>
        <p:nvSpPr>
          <p:cNvPr id="346" name="Google Shape;346;p45"/>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Arial"/>
                <a:ea typeface="Arial"/>
                <a:cs typeface="Arial"/>
                <a:sym typeface="Arial"/>
              </a:rPr>
              <a:t>&amp; Resources</a:t>
            </a:r>
            <a:endParaRPr>
              <a:solidFill>
                <a:schemeClr val="accent2"/>
              </a:solidFill>
              <a:latin typeface="Arial"/>
              <a:ea typeface="Arial"/>
              <a:cs typeface="Arial"/>
              <a:sym typeface="Aria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title"/>
          </p:nvPr>
        </p:nvSpPr>
        <p:spPr>
          <a:xfrm>
            <a:off x="713225" y="384048"/>
            <a:ext cx="7717500" cy="7906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000000"/>
                </a:solidFill>
              </a:rPr>
              <a:t>AI Helps us Move Faster. RFO Helps Us Innovate. Industry Helps us Buy Smarter.</a:t>
            </a:r>
            <a:endParaRPr sz="2300" b="1" dirty="0">
              <a:solidFill>
                <a:srgbClr val="000000"/>
              </a:solidFill>
            </a:endParaRPr>
          </a:p>
        </p:txBody>
      </p:sp>
      <p:sp>
        <p:nvSpPr>
          <p:cNvPr id="352" name="Google Shape;352;p46" descr="This image illustrates how AI, along with the Revolutionary FAR Overhaul (RFO) and marketplace intelligence, helps us work more efficiently. RFO drives innovation, while industry enables smarter purchasing decisions."/>
          <p:cNvSpPr/>
          <p:nvPr/>
        </p:nvSpPr>
        <p:spPr>
          <a:xfrm>
            <a:off x="532500" y="1399613"/>
            <a:ext cx="7938900" cy="2039700"/>
          </a:xfrm>
          <a:prstGeom prst="rect">
            <a:avLst/>
          </a:prstGeom>
          <a:solidFill>
            <a:srgbClr val="740000"/>
          </a:solidFill>
          <a:ln>
            <a:noFill/>
          </a:ln>
        </p:spPr>
        <p:txBody>
          <a:bodyPr spcFirstLastPara="1" wrap="square" lIns="72925" tIns="72925" rIns="72925" bIns="72925" anchor="ctr" anchorCtr="0">
            <a:noAutofit/>
          </a:bodyPr>
          <a:lstStyle/>
          <a:p>
            <a:pPr marL="0" lvl="0" indent="0" algn="ctr" rtl="0">
              <a:spcBef>
                <a:spcPts val="0"/>
              </a:spcBef>
              <a:spcAft>
                <a:spcPts val="0"/>
              </a:spcAft>
              <a:buNone/>
            </a:pPr>
            <a:endParaRPr sz="1117"/>
          </a:p>
        </p:txBody>
      </p:sp>
      <p:sp>
        <p:nvSpPr>
          <p:cNvPr id="353" name="Google Shape;353;p46">
            <a:extLst>
              <a:ext uri="{C183D7F6-B498-43B3-948B-1728B52AA6E4}">
                <adec:decorative xmlns:adec="http://schemas.microsoft.com/office/drawing/2017/decorative" val="1"/>
              </a:ext>
            </a:extLst>
          </p:cNvPr>
          <p:cNvSpPr/>
          <p:nvPr/>
        </p:nvSpPr>
        <p:spPr>
          <a:xfrm>
            <a:off x="643200" y="1516571"/>
            <a:ext cx="7717500" cy="1863900"/>
          </a:xfrm>
          <a:prstGeom prst="rect">
            <a:avLst/>
          </a:prstGeom>
          <a:solidFill>
            <a:srgbClr val="FFFFFF"/>
          </a:solidFill>
          <a:ln>
            <a:noFill/>
          </a:ln>
        </p:spPr>
        <p:txBody>
          <a:bodyPr spcFirstLastPara="1" wrap="square" lIns="72925" tIns="72925" rIns="72925" bIns="72925" anchor="ctr" anchorCtr="0">
            <a:noAutofit/>
          </a:bodyPr>
          <a:lstStyle/>
          <a:p>
            <a:pPr marL="0" lvl="0" indent="0" algn="ctr" rtl="0">
              <a:spcBef>
                <a:spcPts val="0"/>
              </a:spcBef>
              <a:spcAft>
                <a:spcPts val="0"/>
              </a:spcAft>
              <a:buNone/>
            </a:pPr>
            <a:endParaRPr sz="1117"/>
          </a:p>
        </p:txBody>
      </p:sp>
      <p:pic>
        <p:nvPicPr>
          <p:cNvPr id="358" name="Google Shape;358;p4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21580" y="1606672"/>
            <a:ext cx="1592020" cy="1591967"/>
          </a:xfrm>
          <a:prstGeom prst="rect">
            <a:avLst/>
          </a:prstGeom>
          <a:noFill/>
          <a:ln>
            <a:noFill/>
          </a:ln>
        </p:spPr>
      </p:pic>
      <p:sp>
        <p:nvSpPr>
          <p:cNvPr id="354" name="Google Shape;354;p46">
            <a:extLst>
              <a:ext uri="{C183D7F6-B498-43B3-948B-1728B52AA6E4}">
                <adec:decorative xmlns:adec="http://schemas.microsoft.com/office/drawing/2017/decorative" val="1"/>
              </a:ext>
            </a:extLst>
          </p:cNvPr>
          <p:cNvSpPr/>
          <p:nvPr/>
        </p:nvSpPr>
        <p:spPr>
          <a:xfrm>
            <a:off x="2594763" y="2098534"/>
            <a:ext cx="548400" cy="608100"/>
          </a:xfrm>
          <a:prstGeom prst="mathPlus">
            <a:avLst>
              <a:gd name="adj1" fmla="val 23520"/>
            </a:avLst>
          </a:prstGeom>
          <a:solidFill>
            <a:srgbClr val="25354F"/>
          </a:solidFill>
          <a:ln w="7475" cap="flat" cmpd="sng">
            <a:solidFill>
              <a:srgbClr val="303030"/>
            </a:solidFill>
            <a:prstDash val="solid"/>
            <a:round/>
            <a:headEnd type="none" w="sm" len="sm"/>
            <a:tailEnd type="none" w="sm" len="sm"/>
          </a:ln>
        </p:spPr>
        <p:txBody>
          <a:bodyPr spcFirstLastPara="1" wrap="square" lIns="71800" tIns="71800" rIns="71800" bIns="71800" anchor="ctr" anchorCtr="0">
            <a:noAutofit/>
          </a:bodyPr>
          <a:lstStyle/>
          <a:p>
            <a:pPr marL="0" lvl="0" indent="0" algn="ctr" rtl="0">
              <a:spcBef>
                <a:spcPts val="0"/>
              </a:spcBef>
              <a:spcAft>
                <a:spcPts val="0"/>
              </a:spcAft>
              <a:buNone/>
            </a:pPr>
            <a:endParaRPr sz="1099"/>
          </a:p>
        </p:txBody>
      </p:sp>
      <p:sp>
        <p:nvSpPr>
          <p:cNvPr id="357" name="Google Shape;357;p46"/>
          <p:cNvSpPr txBox="1"/>
          <p:nvPr/>
        </p:nvSpPr>
        <p:spPr>
          <a:xfrm>
            <a:off x="3330401" y="1848577"/>
            <a:ext cx="2483100" cy="1141800"/>
          </a:xfrm>
          <a:prstGeom prst="rect">
            <a:avLst/>
          </a:prstGeom>
          <a:noFill/>
          <a:ln>
            <a:noFill/>
          </a:ln>
        </p:spPr>
        <p:txBody>
          <a:bodyPr spcFirstLastPara="1" wrap="square" lIns="62675" tIns="62675" rIns="62675" bIns="62675" anchor="t" anchorCtr="0">
            <a:noAutofit/>
          </a:bodyPr>
          <a:lstStyle/>
          <a:p>
            <a:pPr marL="0" lvl="0" indent="0" algn="ctr" rtl="0">
              <a:spcBef>
                <a:spcPts val="0"/>
              </a:spcBef>
              <a:spcAft>
                <a:spcPts val="0"/>
              </a:spcAft>
              <a:buNone/>
            </a:pPr>
            <a:r>
              <a:rPr lang="en" sz="2196">
                <a:solidFill>
                  <a:srgbClr val="25354F"/>
                </a:solidFill>
                <a:latin typeface="Merriweather ExtraBold"/>
                <a:ea typeface="Merriweather ExtraBold"/>
                <a:cs typeface="Merriweather ExtraBold"/>
                <a:sym typeface="Merriweather ExtraBold"/>
              </a:rPr>
              <a:t>Revolutionary FAR Overhaul (RFO)</a:t>
            </a:r>
            <a:endParaRPr sz="2196">
              <a:solidFill>
                <a:srgbClr val="25354F"/>
              </a:solidFill>
              <a:latin typeface="Merriweather ExtraBold"/>
              <a:ea typeface="Merriweather ExtraBold"/>
              <a:cs typeface="Merriweather ExtraBold"/>
              <a:sym typeface="Merriweather ExtraBold"/>
            </a:endParaRPr>
          </a:p>
          <a:p>
            <a:pPr marL="0" lvl="0" indent="0" algn="l" rtl="0">
              <a:spcBef>
                <a:spcPts val="0"/>
              </a:spcBef>
              <a:spcAft>
                <a:spcPts val="0"/>
              </a:spcAft>
              <a:buNone/>
            </a:pPr>
            <a:endParaRPr sz="2902">
              <a:solidFill>
                <a:srgbClr val="212121"/>
              </a:solidFill>
              <a:latin typeface="Merriweather ExtraBold"/>
              <a:ea typeface="Merriweather ExtraBold"/>
              <a:cs typeface="Merriweather ExtraBold"/>
              <a:sym typeface="Merriweather ExtraBold"/>
            </a:endParaRPr>
          </a:p>
        </p:txBody>
      </p:sp>
      <p:sp>
        <p:nvSpPr>
          <p:cNvPr id="359" name="Google Shape;359;p46">
            <a:extLst>
              <a:ext uri="{C183D7F6-B498-43B3-948B-1728B52AA6E4}">
                <adec:decorative xmlns:adec="http://schemas.microsoft.com/office/drawing/2017/decorative" val="1"/>
              </a:ext>
            </a:extLst>
          </p:cNvPr>
          <p:cNvSpPr/>
          <p:nvPr/>
        </p:nvSpPr>
        <p:spPr>
          <a:xfrm>
            <a:off x="5694188" y="1941884"/>
            <a:ext cx="548400" cy="608100"/>
          </a:xfrm>
          <a:prstGeom prst="mathPlus">
            <a:avLst>
              <a:gd name="adj1" fmla="val 23520"/>
            </a:avLst>
          </a:prstGeom>
          <a:solidFill>
            <a:srgbClr val="25354F"/>
          </a:solidFill>
          <a:ln w="7475" cap="flat" cmpd="sng">
            <a:solidFill>
              <a:srgbClr val="303030"/>
            </a:solidFill>
            <a:prstDash val="solid"/>
            <a:round/>
            <a:headEnd type="none" w="sm" len="sm"/>
            <a:tailEnd type="none" w="sm" len="sm"/>
          </a:ln>
        </p:spPr>
        <p:txBody>
          <a:bodyPr spcFirstLastPara="1" wrap="square" lIns="71800" tIns="71800" rIns="71800" bIns="71800" anchor="ctr" anchorCtr="0">
            <a:noAutofit/>
          </a:bodyPr>
          <a:lstStyle/>
          <a:p>
            <a:pPr marL="0" lvl="0" indent="0" algn="ctr" rtl="0">
              <a:spcBef>
                <a:spcPts val="0"/>
              </a:spcBef>
              <a:spcAft>
                <a:spcPts val="0"/>
              </a:spcAft>
              <a:buNone/>
            </a:pPr>
            <a:endParaRPr sz="1099"/>
          </a:p>
        </p:txBody>
      </p:sp>
      <p:sp>
        <p:nvSpPr>
          <p:cNvPr id="355" name="Google Shape;355;p46"/>
          <p:cNvSpPr txBox="1"/>
          <p:nvPr/>
        </p:nvSpPr>
        <p:spPr>
          <a:xfrm>
            <a:off x="6058350" y="1848575"/>
            <a:ext cx="2483100" cy="1085100"/>
          </a:xfrm>
          <a:prstGeom prst="rect">
            <a:avLst/>
          </a:prstGeom>
          <a:noFill/>
          <a:ln>
            <a:noFill/>
          </a:ln>
        </p:spPr>
        <p:txBody>
          <a:bodyPr spcFirstLastPara="1" wrap="square" lIns="62675" tIns="62675" rIns="62675" bIns="62675" anchor="t" anchorCtr="0">
            <a:noAutofit/>
          </a:bodyPr>
          <a:lstStyle/>
          <a:p>
            <a:pPr marL="0" lvl="0" indent="0" algn="ctr" rtl="0">
              <a:spcBef>
                <a:spcPts val="0"/>
              </a:spcBef>
              <a:spcAft>
                <a:spcPts val="0"/>
              </a:spcAft>
              <a:buNone/>
            </a:pPr>
            <a:r>
              <a:rPr lang="en" sz="2196">
                <a:solidFill>
                  <a:srgbClr val="25354F"/>
                </a:solidFill>
                <a:latin typeface="Merriweather ExtraBold"/>
                <a:ea typeface="Merriweather ExtraBold"/>
                <a:cs typeface="Merriweather ExtraBold"/>
                <a:sym typeface="Merriweather ExtraBold"/>
              </a:rPr>
              <a:t>Marketplace Intelligence</a:t>
            </a:r>
            <a:endParaRPr sz="2196">
              <a:solidFill>
                <a:srgbClr val="25354F"/>
              </a:solidFill>
              <a:latin typeface="Merriweather ExtraBold"/>
              <a:ea typeface="Merriweather ExtraBold"/>
              <a:cs typeface="Merriweather ExtraBold"/>
              <a:sym typeface="Merriweather ExtraBold"/>
            </a:endParaRPr>
          </a:p>
          <a:p>
            <a:pPr marL="0" lvl="0" indent="0" algn="l" rtl="0">
              <a:spcBef>
                <a:spcPts val="0"/>
              </a:spcBef>
              <a:spcAft>
                <a:spcPts val="0"/>
              </a:spcAft>
              <a:buNone/>
            </a:pPr>
            <a:endParaRPr sz="2902">
              <a:solidFill>
                <a:srgbClr val="212121"/>
              </a:solidFill>
              <a:latin typeface="Merriweather ExtraBold"/>
              <a:ea typeface="Merriweather ExtraBold"/>
              <a:cs typeface="Merriweather ExtraBold"/>
              <a:sym typeface="Merriweather ExtraBold"/>
            </a:endParaRPr>
          </a:p>
        </p:txBody>
      </p:sp>
      <p:pic>
        <p:nvPicPr>
          <p:cNvPr id="356" name="Google Shape;356;p46">
            <a:extLst>
              <a:ext uri="{C183D7F6-B498-43B3-948B-1728B52AA6E4}">
                <adec:decorative xmlns:adec="http://schemas.microsoft.com/office/drawing/2017/decorative" val="1"/>
              </a:ext>
            </a:extLst>
          </p:cNvPr>
          <p:cNvPicPr preferRelativeResize="0"/>
          <p:nvPr/>
        </p:nvPicPr>
        <p:blipFill rotWithShape="1">
          <a:blip r:embed="rId5">
            <a:alphaModFix/>
          </a:blip>
          <a:srcRect l="-31354" r="-31354" b="-62707"/>
          <a:stretch/>
        </p:blipFill>
        <p:spPr>
          <a:xfrm>
            <a:off x="6892240" y="2583088"/>
            <a:ext cx="889371" cy="889350"/>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idx="4294967295"/>
          </p:nvPr>
        </p:nvSpPr>
        <p:spPr>
          <a:xfrm>
            <a:off x="597025" y="348200"/>
            <a:ext cx="7554300" cy="538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Arial"/>
                <a:ea typeface="Arial"/>
                <a:cs typeface="Arial"/>
                <a:sym typeface="Arial"/>
              </a:rPr>
              <a:t>Why This Matters for YOU  </a:t>
            </a:r>
          </a:p>
        </p:txBody>
      </p:sp>
      <p:sp>
        <p:nvSpPr>
          <p:cNvPr id="365" name="Google Shape;365;p47"/>
          <p:cNvSpPr txBox="1">
            <a:spLocks noGrp="1"/>
          </p:cNvSpPr>
          <p:nvPr>
            <p:ph type="body" idx="1"/>
          </p:nvPr>
        </p:nvSpPr>
        <p:spPr>
          <a:xfrm>
            <a:off x="311725" y="1023725"/>
            <a:ext cx="8520600" cy="3916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The FAR got Streamlined. By a lot.</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Commercial practices matter more than ever!</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Make your Solutions Easier to Understand and be Ready to Demo Capability</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Acquisition is going to move FASTER - Early, Targeted Engagement Matters</a:t>
            </a:r>
            <a:endParaRPr sz="1600">
              <a:solidFill>
                <a:srgbClr val="000000"/>
              </a:solidFill>
            </a:endParaRPr>
          </a:p>
          <a:p>
            <a:pPr marL="0" lvl="0" indent="0" algn="l" rtl="0">
              <a:spcBef>
                <a:spcPts val="1600"/>
              </a:spcBef>
              <a:spcAft>
                <a:spcPts val="0"/>
              </a:spcAft>
              <a:buNone/>
            </a:pPr>
            <a:r>
              <a:rPr lang="en" sz="1600">
                <a:solidFill>
                  <a:srgbClr val="000000"/>
                </a:solidFill>
              </a:rPr>
              <a:t>The BEST news: People  Using AI to by Smarter</a:t>
            </a:r>
            <a:endParaRPr sz="1600">
              <a:solidFill>
                <a:srgbClr val="000000"/>
              </a:solidFill>
            </a:endParaRPr>
          </a:p>
          <a:p>
            <a:pPr marL="457200" lvl="0" indent="-330200" algn="l" rtl="0">
              <a:spcBef>
                <a:spcPts val="1600"/>
              </a:spcBef>
              <a:spcAft>
                <a:spcPts val="0"/>
              </a:spcAft>
              <a:buClr>
                <a:schemeClr val="dk1"/>
              </a:buClr>
              <a:buSzPts val="1600"/>
              <a:buChar char="●"/>
            </a:pPr>
            <a:r>
              <a:rPr lang="en" sz="1600">
                <a:solidFill>
                  <a:schemeClr val="dk1"/>
                </a:solidFill>
              </a:rPr>
              <a:t>AI accelerates the process -- HUMANs still drive decisions and ethics</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b="1">
                <a:solidFill>
                  <a:srgbClr val="000000"/>
                </a:solidFill>
                <a:latin typeface="Arial"/>
                <a:ea typeface="Arial"/>
                <a:cs typeface="Arial"/>
                <a:sym typeface="Arial"/>
              </a:rPr>
              <a:t>Get Smart on Prompting:</a:t>
            </a:r>
            <a:endParaRPr sz="1600" b="1">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Show its reasoning steps </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List assumptions </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Cite FAR text you provide</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Ask you Questions before performing a task</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Suggest Better Prompts</a:t>
            </a:r>
            <a:endParaRPr sz="160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900" b="1">
              <a:solidFill>
                <a:srgbClr val="000000"/>
              </a:solidFill>
              <a:latin typeface="Arial"/>
              <a:ea typeface="Arial"/>
              <a:cs typeface="Arial"/>
              <a:sym typeface="Arial"/>
            </a:endParaRPr>
          </a:p>
          <a:p>
            <a:pPr marL="0" lvl="0" indent="0" algn="l" rtl="0">
              <a:spcBef>
                <a:spcPts val="0"/>
              </a:spcBef>
              <a:spcAft>
                <a:spcPts val="0"/>
              </a:spcAft>
              <a:buNone/>
            </a:pPr>
            <a:endParaRPr sz="2000">
              <a:solidFill>
                <a:srgbClr val="000000"/>
              </a:solidFill>
            </a:endParaRPr>
          </a:p>
          <a:p>
            <a:pPr marL="0" lvl="0" indent="0" algn="l" rtl="0">
              <a:spcBef>
                <a:spcPts val="1600"/>
              </a:spcBef>
              <a:spcAft>
                <a:spcPts val="1600"/>
              </a:spcAft>
              <a:buNone/>
            </a:pPr>
            <a:endParaRPr>
              <a:solidFill>
                <a:srgbClr val="000000"/>
              </a:solidFil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713225" y="1566450"/>
            <a:ext cx="54297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300">
                <a:latin typeface="Arial"/>
                <a:ea typeface="Arial"/>
                <a:cs typeface="Arial"/>
                <a:sym typeface="Arial"/>
              </a:rPr>
              <a:t>Thank You.</a:t>
            </a:r>
            <a:endParaRPr sz="5300">
              <a:latin typeface="Arial"/>
              <a:ea typeface="Arial"/>
              <a:cs typeface="Arial"/>
              <a:sym typeface="Arial"/>
            </a:endParaRPr>
          </a:p>
          <a:p>
            <a:pPr marL="0" lvl="0" indent="0" algn="l" rtl="0">
              <a:spcBef>
                <a:spcPts val="0"/>
              </a:spcBef>
              <a:spcAft>
                <a:spcPts val="0"/>
              </a:spcAft>
              <a:buNone/>
            </a:pPr>
            <a:r>
              <a:rPr lang="en" sz="5300">
                <a:latin typeface="Arial"/>
                <a:ea typeface="Arial"/>
                <a:cs typeface="Arial"/>
                <a:sym typeface="Arial"/>
              </a:rPr>
              <a:t>Q&amp;A</a:t>
            </a:r>
            <a:endParaRPr sz="53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Title 1">
            <a:extLst>
              <a:ext uri="{FF2B5EF4-FFF2-40B4-BE49-F238E27FC236}">
                <a16:creationId xmlns:a16="http://schemas.microsoft.com/office/drawing/2014/main" id="{D8AD4DF5-30E6-93CA-96FD-7F109EB7CB41}"/>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GSA Trademark Icon</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body" idx="4294967295"/>
          </p:nvPr>
        </p:nvSpPr>
        <p:spPr>
          <a:xfrm>
            <a:off x="311700" y="6645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chemeClr val="lt1"/>
                </a:solidFill>
              </a:rPr>
              <a:t>📌What Comes to Mind when you think of AI? </a:t>
            </a:r>
            <a:endParaRPr sz="2300" b="1">
              <a:solidFill>
                <a:schemeClr val="lt1"/>
              </a:solidFill>
            </a:endParaRPr>
          </a:p>
          <a:p>
            <a:pPr marL="0" lvl="0" indent="0" algn="l" rtl="0">
              <a:spcBef>
                <a:spcPts val="1600"/>
              </a:spcBef>
              <a:spcAft>
                <a:spcPts val="1600"/>
              </a:spcAft>
              <a:buNone/>
            </a:pPr>
            <a:endParaRPr/>
          </a:p>
        </p:txBody>
      </p:sp>
      <p:sp>
        <p:nvSpPr>
          <p:cNvPr id="124" name="Google Shape;124;p23"/>
          <p:cNvSpPr txBox="1">
            <a:spLocks noGrp="1"/>
          </p:cNvSpPr>
          <p:nvPr>
            <p:ph type="title" idx="4294967295"/>
          </p:nvPr>
        </p:nvSpPr>
        <p:spPr>
          <a:xfrm>
            <a:off x="398500" y="366340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dirty="0">
                <a:solidFill>
                  <a:schemeClr val="lt1"/>
                </a:solidFill>
              </a:rPr>
              <a:t>📌When you think of the current FAR?</a:t>
            </a:r>
            <a:endParaRPr sz="2300" b="1" dirty="0">
              <a:solidFill>
                <a:schemeClr val="lt1"/>
              </a:solidFill>
            </a:endParaRPr>
          </a:p>
        </p:txBody>
      </p:sp>
      <p:pic>
        <p:nvPicPr>
          <p:cNvPr id="125" name="Google Shape;125;p23" descr="create an graphic that prompt its a moment of engagement for this question using the same color scheme but only one graphic and remove the star: What Comes to Mind when you think of AI?"/>
          <p:cNvPicPr preferRelativeResize="0"/>
          <p:nvPr/>
        </p:nvPicPr>
        <p:blipFill rotWithShape="1">
          <a:blip r:embed="rId4">
            <a:alphaModFix/>
          </a:blip>
          <a:srcRect l="32350" t="28015" r="32620" b="14718"/>
          <a:stretch/>
        </p:blipFill>
        <p:spPr>
          <a:xfrm>
            <a:off x="3531500" y="1449500"/>
            <a:ext cx="2254575" cy="2055625"/>
          </a:xfrm>
          <a:prstGeom prst="rect">
            <a:avLst/>
          </a:prstGeom>
          <a:solidFill>
            <a:srgbClr val="FFFFFF"/>
          </a:solid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What is AI?</a:t>
            </a:r>
            <a:endParaRPr dirty="0"/>
          </a:p>
          <a:p>
            <a:pPr marL="0" lvl="0" indent="0" algn="r" rtl="0">
              <a:spcBef>
                <a:spcPts val="0"/>
              </a:spcBef>
              <a:spcAft>
                <a:spcPts val="0"/>
              </a:spcAft>
              <a:buNone/>
            </a:pPr>
            <a:r>
              <a:rPr lang="en" dirty="0"/>
              <a:t>What is RFO? </a:t>
            </a:r>
            <a:endParaRPr dirty="0"/>
          </a:p>
        </p:txBody>
      </p:sp>
      <p:sp>
        <p:nvSpPr>
          <p:cNvPr id="131" name="Google Shape;131;p24"/>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And what this means for Industry in a Federal Acquisition Context?</a:t>
            </a:r>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Scope</a:t>
            </a:r>
            <a:endParaRPr dirty="0"/>
          </a:p>
        </p:txBody>
      </p:sp>
      <p:grpSp>
        <p:nvGrpSpPr>
          <p:cNvPr id="137" name="Google Shape;137;p25" descr="This image provides information on practical operations, AI-enabled purchasing, acquisition collaboration, and evaluation examples."/>
          <p:cNvGrpSpPr/>
          <p:nvPr/>
        </p:nvGrpSpPr>
        <p:grpSpPr>
          <a:xfrm>
            <a:off x="713225" y="1333500"/>
            <a:ext cx="7717645" cy="2809800"/>
            <a:chOff x="713225" y="1333500"/>
            <a:chExt cx="7717645" cy="2809800"/>
          </a:xfrm>
        </p:grpSpPr>
        <p:grpSp>
          <p:nvGrpSpPr>
            <p:cNvPr id="138" name="Google Shape;138;p25"/>
            <p:cNvGrpSpPr/>
            <p:nvPr/>
          </p:nvGrpSpPr>
          <p:grpSpPr>
            <a:xfrm>
              <a:off x="713225" y="1333500"/>
              <a:ext cx="3714900" cy="1285800"/>
              <a:chOff x="713225" y="1333500"/>
              <a:chExt cx="3714900" cy="1285800"/>
            </a:xfrm>
          </p:grpSpPr>
          <p:sp>
            <p:nvSpPr>
              <p:cNvPr id="139" name="Google Shape;139;p25"/>
              <p:cNvSpPr/>
              <p:nvPr/>
            </p:nvSpPr>
            <p:spPr>
              <a:xfrm>
                <a:off x="713225" y="1333500"/>
                <a:ext cx="37149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0" name="Google Shape;140;p25"/>
              <p:cNvSpPr txBox="1"/>
              <p:nvPr/>
            </p:nvSpPr>
            <p:spPr>
              <a:xfrm>
                <a:off x="808475" y="1428750"/>
                <a:ext cx="3524400" cy="109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C20E0E"/>
                    </a:solidFill>
                    <a:latin typeface="Montserrat"/>
                    <a:ea typeface="Montserrat"/>
                    <a:cs typeface="Montserrat"/>
                    <a:sym typeface="Montserrat"/>
                  </a:rPr>
                  <a:t>Practical Operations</a:t>
                </a:r>
                <a:endParaRPr sz="14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b="0">
                    <a:solidFill>
                      <a:srgbClr val="333333"/>
                    </a:solidFill>
                    <a:latin typeface="Montserrat"/>
                    <a:ea typeface="Montserrat"/>
                    <a:cs typeface="Montserrat"/>
                    <a:sym typeface="Montserrat"/>
                  </a:rPr>
                  <a:t>How AI works at a practical level</a:t>
                </a:r>
                <a:endParaRPr sz="1100" b="0">
                  <a:solidFill>
                    <a:srgbClr val="333333"/>
                  </a:solidFill>
                  <a:latin typeface="Montserrat"/>
                  <a:ea typeface="Montserrat"/>
                  <a:cs typeface="Montserrat"/>
                  <a:sym typeface="Montserrat"/>
                </a:endParaRPr>
              </a:p>
            </p:txBody>
          </p:sp>
        </p:grpSp>
        <p:grpSp>
          <p:nvGrpSpPr>
            <p:cNvPr id="141" name="Google Shape;141;p25"/>
            <p:cNvGrpSpPr/>
            <p:nvPr/>
          </p:nvGrpSpPr>
          <p:grpSpPr>
            <a:xfrm>
              <a:off x="4715970" y="1333500"/>
              <a:ext cx="3714900" cy="1285800"/>
              <a:chOff x="4715970" y="1333500"/>
              <a:chExt cx="3714900" cy="1285800"/>
            </a:xfrm>
          </p:grpSpPr>
          <p:sp>
            <p:nvSpPr>
              <p:cNvPr id="142" name="Google Shape;142;p25"/>
              <p:cNvSpPr/>
              <p:nvPr/>
            </p:nvSpPr>
            <p:spPr>
              <a:xfrm>
                <a:off x="4715970" y="1333500"/>
                <a:ext cx="37149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3" name="Google Shape;143;p25"/>
              <p:cNvSpPr txBox="1"/>
              <p:nvPr/>
            </p:nvSpPr>
            <p:spPr>
              <a:xfrm>
                <a:off x="4811220" y="1428750"/>
                <a:ext cx="3524400" cy="109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C20E0E"/>
                    </a:solidFill>
                    <a:latin typeface="Montserrat"/>
                    <a:ea typeface="Montserrat"/>
                    <a:cs typeface="Montserrat"/>
                    <a:sym typeface="Montserrat"/>
                  </a:rPr>
                  <a:t>Acquisition Collaboration</a:t>
                </a:r>
                <a:endParaRPr sz="14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b="0">
                    <a:solidFill>
                      <a:srgbClr val="333333"/>
                    </a:solidFill>
                    <a:latin typeface="Montserrat"/>
                    <a:ea typeface="Montserrat"/>
                    <a:cs typeface="Montserrat"/>
                    <a:sym typeface="Montserrat"/>
                  </a:rPr>
                  <a:t>How humans and AI work together in acquisition</a:t>
                </a:r>
                <a:endParaRPr sz="1100" b="0">
                  <a:solidFill>
                    <a:srgbClr val="333333"/>
                  </a:solidFill>
                  <a:latin typeface="Montserrat"/>
                  <a:ea typeface="Montserrat"/>
                  <a:cs typeface="Montserrat"/>
                  <a:sym typeface="Montserrat"/>
                </a:endParaRPr>
              </a:p>
            </p:txBody>
          </p:sp>
        </p:grpSp>
        <p:grpSp>
          <p:nvGrpSpPr>
            <p:cNvPr id="144" name="Google Shape;144;p25"/>
            <p:cNvGrpSpPr/>
            <p:nvPr/>
          </p:nvGrpSpPr>
          <p:grpSpPr>
            <a:xfrm>
              <a:off x="713225" y="2857500"/>
              <a:ext cx="3714900" cy="1285800"/>
              <a:chOff x="713225" y="2857500"/>
              <a:chExt cx="3714900" cy="1285800"/>
            </a:xfrm>
          </p:grpSpPr>
          <p:sp>
            <p:nvSpPr>
              <p:cNvPr id="145" name="Google Shape;145;p25"/>
              <p:cNvSpPr/>
              <p:nvPr/>
            </p:nvSpPr>
            <p:spPr>
              <a:xfrm>
                <a:off x="713225" y="2857500"/>
                <a:ext cx="37149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6" name="Google Shape;146;p25"/>
              <p:cNvSpPr txBox="1"/>
              <p:nvPr/>
            </p:nvSpPr>
            <p:spPr>
              <a:xfrm>
                <a:off x="808475" y="2952750"/>
                <a:ext cx="3524400" cy="109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C20E0E"/>
                    </a:solidFill>
                    <a:latin typeface="Montserrat"/>
                    <a:ea typeface="Montserrat"/>
                    <a:cs typeface="Montserrat"/>
                    <a:sym typeface="Montserrat"/>
                  </a:rPr>
                  <a:t>AI-Enabled Buying</a:t>
                </a:r>
                <a:endParaRPr sz="14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b="0">
                    <a:solidFill>
                      <a:srgbClr val="333333"/>
                    </a:solidFill>
                    <a:latin typeface="Montserrat"/>
                    <a:ea typeface="Montserrat"/>
                    <a:cs typeface="Montserrat"/>
                    <a:sym typeface="Montserrat"/>
                  </a:rPr>
                  <a:t>What RFO means for AI-enabled buying</a:t>
                </a:r>
                <a:endParaRPr sz="1100" b="0">
                  <a:solidFill>
                    <a:srgbClr val="333333"/>
                  </a:solidFill>
                  <a:latin typeface="Montserrat"/>
                  <a:ea typeface="Montserrat"/>
                  <a:cs typeface="Montserrat"/>
                  <a:sym typeface="Montserrat"/>
                </a:endParaRPr>
              </a:p>
            </p:txBody>
          </p:sp>
        </p:grpSp>
        <p:grpSp>
          <p:nvGrpSpPr>
            <p:cNvPr id="147" name="Google Shape;147;p25"/>
            <p:cNvGrpSpPr/>
            <p:nvPr/>
          </p:nvGrpSpPr>
          <p:grpSpPr>
            <a:xfrm>
              <a:off x="4715970" y="2857500"/>
              <a:ext cx="3714900" cy="1285800"/>
              <a:chOff x="4715970" y="2857500"/>
              <a:chExt cx="3714900" cy="1285800"/>
            </a:xfrm>
          </p:grpSpPr>
          <p:sp>
            <p:nvSpPr>
              <p:cNvPr id="148" name="Google Shape;148;p25"/>
              <p:cNvSpPr/>
              <p:nvPr/>
            </p:nvSpPr>
            <p:spPr>
              <a:xfrm>
                <a:off x="4715970" y="2857500"/>
                <a:ext cx="37149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9" name="Google Shape;149;p25"/>
              <p:cNvSpPr txBox="1"/>
              <p:nvPr/>
            </p:nvSpPr>
            <p:spPr>
              <a:xfrm>
                <a:off x="4811220" y="2952750"/>
                <a:ext cx="3524400" cy="109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C20E0E"/>
                    </a:solidFill>
                    <a:latin typeface="Montserrat"/>
                    <a:ea typeface="Montserrat"/>
                    <a:cs typeface="Montserrat"/>
                    <a:sym typeface="Montserrat"/>
                  </a:rPr>
                  <a:t>Evaluation Cases</a:t>
                </a:r>
                <a:endParaRPr sz="14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b="0">
                    <a:solidFill>
                      <a:srgbClr val="333333"/>
                    </a:solidFill>
                    <a:latin typeface="Montserrat"/>
                    <a:ea typeface="Montserrat"/>
                    <a:cs typeface="Montserrat"/>
                    <a:sym typeface="Montserrat"/>
                  </a:rPr>
                  <a:t>Acquisition use cases and examples under evaluation</a:t>
                </a:r>
                <a:endParaRPr sz="1100" b="0">
                  <a:solidFill>
                    <a:srgbClr val="333333"/>
                  </a:solidFill>
                  <a:latin typeface="Montserrat"/>
                  <a:ea typeface="Montserrat"/>
                  <a:cs typeface="Montserrat"/>
                  <a:sym typeface="Montserrat"/>
                </a:endParaRPr>
              </a:p>
            </p:txBody>
          </p:sp>
        </p:gr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 as a Practical Technology</a:t>
            </a:r>
            <a:endParaRPr dirty="0"/>
          </a:p>
        </p:txBody>
      </p:sp>
      <p:grpSp>
        <p:nvGrpSpPr>
          <p:cNvPr id="155" name="Google Shape;155;p26" descr="This image illustrates that AI encompasses multiple aspects and that context influences quality. LLMs function through language; governance establishes limits; the choice of model is significant; and acquisition has an impact."/>
          <p:cNvGrpSpPr/>
          <p:nvPr/>
        </p:nvGrpSpPr>
        <p:grpSpPr>
          <a:xfrm>
            <a:off x="714375" y="1143000"/>
            <a:ext cx="7715250" cy="3095550"/>
            <a:chOff x="714375" y="1143000"/>
            <a:chExt cx="7715250" cy="3095550"/>
          </a:xfrm>
        </p:grpSpPr>
        <p:sp>
          <p:nvSpPr>
            <p:cNvPr id="156" name="Google Shape;156;p26"/>
            <p:cNvSpPr/>
            <p:nvPr/>
          </p:nvSpPr>
          <p:spPr>
            <a:xfrm>
              <a:off x="714375" y="1143000"/>
              <a:ext cx="2476500" cy="1476300"/>
            </a:xfrm>
            <a:prstGeom prst="roundRect">
              <a:avLst>
                <a:gd name="adj" fmla="val 516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7" name="Google Shape;157;p26"/>
            <p:cNvSpPr txBox="1"/>
            <p:nvPr/>
          </p:nvSpPr>
          <p:spPr>
            <a:xfrm>
              <a:off x="809625" y="1238250"/>
              <a:ext cx="2286000" cy="128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AI Is Not One Thing</a:t>
              </a:r>
              <a:endParaRPr sz="1100" b="1">
                <a:solidFill>
                  <a:srgbClr val="C20E0E"/>
                </a:solidFill>
                <a:latin typeface="Montserrat"/>
                <a:ea typeface="Montserrat"/>
                <a:cs typeface="Montserrat"/>
                <a:sym typeface="Montserrat"/>
              </a:endParaRPr>
            </a:p>
            <a:p>
              <a:pPr marL="0" lvl="0" indent="0" algn="l" rtl="0">
                <a:spcBef>
                  <a:spcPts val="450"/>
                </a:spcBef>
                <a:spcAft>
                  <a:spcPts val="0"/>
                </a:spcAft>
                <a:buNone/>
              </a:pPr>
              <a:r>
                <a:rPr lang="en" sz="1000">
                  <a:solidFill>
                    <a:srgbClr val="333333"/>
                  </a:solidFill>
                  <a:latin typeface="Montserrat"/>
                  <a:ea typeface="Montserrat"/>
                  <a:cs typeface="Montserrat"/>
                  <a:sym typeface="Montserrat"/>
                </a:rPr>
                <a:t>Includes rules-based systems, predictive models, generative AI, and LLMs</a:t>
              </a:r>
              <a:endParaRPr sz="1000" b="0">
                <a:solidFill>
                  <a:srgbClr val="333333"/>
                </a:solidFill>
                <a:latin typeface="Montserrat"/>
                <a:ea typeface="Montserrat"/>
                <a:cs typeface="Montserrat"/>
                <a:sym typeface="Montserrat"/>
              </a:endParaRPr>
            </a:p>
          </p:txBody>
        </p:sp>
        <p:sp>
          <p:nvSpPr>
            <p:cNvPr id="158" name="Google Shape;158;p26"/>
            <p:cNvSpPr/>
            <p:nvPr/>
          </p:nvSpPr>
          <p:spPr>
            <a:xfrm>
              <a:off x="3333750" y="1143000"/>
              <a:ext cx="2476500" cy="1476300"/>
            </a:xfrm>
            <a:prstGeom prst="roundRect">
              <a:avLst>
                <a:gd name="adj" fmla="val 516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9" name="Google Shape;159;p26"/>
            <p:cNvSpPr txBox="1"/>
            <p:nvPr/>
          </p:nvSpPr>
          <p:spPr>
            <a:xfrm>
              <a:off x="3429000" y="1238250"/>
              <a:ext cx="2286000" cy="128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LLMs Work With Language</a:t>
              </a:r>
              <a:endParaRPr sz="1100" b="1">
                <a:solidFill>
                  <a:srgbClr val="C20E0E"/>
                </a:solidFill>
                <a:latin typeface="Montserrat"/>
                <a:ea typeface="Montserrat"/>
                <a:cs typeface="Montserrat"/>
                <a:sym typeface="Montserrat"/>
              </a:endParaRPr>
            </a:p>
            <a:p>
              <a:pPr marL="0" lvl="0" indent="0" algn="l" rtl="0">
                <a:spcBef>
                  <a:spcPts val="450"/>
                </a:spcBef>
                <a:spcAft>
                  <a:spcPts val="0"/>
                </a:spcAft>
                <a:buNone/>
              </a:pPr>
              <a:r>
                <a:rPr lang="en" sz="1000">
                  <a:solidFill>
                    <a:srgbClr val="333333"/>
                  </a:solidFill>
                  <a:latin typeface="Montserrat"/>
                  <a:ea typeface="Montserrat"/>
                  <a:cs typeface="Montserrat"/>
                  <a:sym typeface="Montserrat"/>
                </a:rPr>
                <a:t>They generate, summarize, classify, compare, and reason over text — but can be wrong</a:t>
              </a:r>
              <a:endParaRPr sz="1000" b="0">
                <a:solidFill>
                  <a:srgbClr val="333333"/>
                </a:solidFill>
                <a:latin typeface="Montserrat"/>
                <a:ea typeface="Montserrat"/>
                <a:cs typeface="Montserrat"/>
                <a:sym typeface="Montserrat"/>
              </a:endParaRPr>
            </a:p>
          </p:txBody>
        </p:sp>
        <p:sp>
          <p:nvSpPr>
            <p:cNvPr id="160" name="Google Shape;160;p26"/>
            <p:cNvSpPr/>
            <p:nvPr/>
          </p:nvSpPr>
          <p:spPr>
            <a:xfrm>
              <a:off x="5953125" y="1143000"/>
              <a:ext cx="2476500" cy="1476300"/>
            </a:xfrm>
            <a:prstGeom prst="roundRect">
              <a:avLst>
                <a:gd name="adj" fmla="val 516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1" name="Google Shape;161;p26"/>
            <p:cNvSpPr txBox="1"/>
            <p:nvPr/>
          </p:nvSpPr>
          <p:spPr>
            <a:xfrm>
              <a:off x="6048375" y="1238250"/>
              <a:ext cx="2286000" cy="128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Model Choice Matters</a:t>
              </a:r>
              <a:endParaRPr sz="1100" b="1">
                <a:solidFill>
                  <a:srgbClr val="C20E0E"/>
                </a:solidFill>
                <a:latin typeface="Montserrat"/>
                <a:ea typeface="Montserrat"/>
                <a:cs typeface="Montserrat"/>
                <a:sym typeface="Montserrat"/>
              </a:endParaRPr>
            </a:p>
            <a:p>
              <a:pPr marL="0" lvl="0" indent="0" algn="l" rtl="0">
                <a:spcBef>
                  <a:spcPts val="450"/>
                </a:spcBef>
                <a:spcAft>
                  <a:spcPts val="0"/>
                </a:spcAft>
                <a:buNone/>
              </a:pPr>
              <a:r>
                <a:rPr lang="en" sz="1000">
                  <a:solidFill>
                    <a:srgbClr val="333333"/>
                  </a:solidFill>
                  <a:latin typeface="Montserrat"/>
                  <a:ea typeface="Montserrat"/>
                  <a:cs typeface="Montserrat"/>
                  <a:sym typeface="Montserrat"/>
                </a:rPr>
                <a:t>Use the right tool for the task: rules, templates, predictive models, or LLMs</a:t>
              </a:r>
              <a:endParaRPr sz="1000" b="0">
                <a:solidFill>
                  <a:srgbClr val="333333"/>
                </a:solidFill>
                <a:latin typeface="Montserrat"/>
                <a:ea typeface="Montserrat"/>
                <a:cs typeface="Montserrat"/>
                <a:sym typeface="Montserrat"/>
              </a:endParaRPr>
            </a:p>
          </p:txBody>
        </p:sp>
        <p:sp>
          <p:nvSpPr>
            <p:cNvPr id="162" name="Google Shape;162;p26"/>
            <p:cNvSpPr/>
            <p:nvPr/>
          </p:nvSpPr>
          <p:spPr>
            <a:xfrm>
              <a:off x="714375" y="2762250"/>
              <a:ext cx="2476500" cy="1476300"/>
            </a:xfrm>
            <a:prstGeom prst="roundRect">
              <a:avLst>
                <a:gd name="adj" fmla="val 516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3" name="Google Shape;163;p26"/>
            <p:cNvSpPr txBox="1"/>
            <p:nvPr/>
          </p:nvSpPr>
          <p:spPr>
            <a:xfrm>
              <a:off x="809625" y="2857500"/>
              <a:ext cx="2286000" cy="128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Context Drives Quality</a:t>
              </a:r>
              <a:endParaRPr sz="1100" b="1">
                <a:solidFill>
                  <a:srgbClr val="C20E0E"/>
                </a:solidFill>
                <a:latin typeface="Montserrat"/>
                <a:ea typeface="Montserrat"/>
                <a:cs typeface="Montserrat"/>
                <a:sym typeface="Montserrat"/>
              </a:endParaRPr>
            </a:p>
            <a:p>
              <a:pPr marL="0" lvl="0" indent="0" algn="l" rtl="0">
                <a:spcBef>
                  <a:spcPts val="450"/>
                </a:spcBef>
                <a:spcAft>
                  <a:spcPts val="0"/>
                </a:spcAft>
                <a:buNone/>
              </a:pPr>
              <a:r>
                <a:rPr lang="en" sz="1000">
                  <a:solidFill>
                    <a:srgbClr val="333333"/>
                  </a:solidFill>
                  <a:latin typeface="Montserrat"/>
                  <a:ea typeface="Montserrat"/>
                  <a:cs typeface="Montserrat"/>
                  <a:sym typeface="Montserrat"/>
                </a:rPr>
                <a:t>Prompts, source documents, retrieved information, and user instructions shape outputs</a:t>
              </a:r>
              <a:endParaRPr sz="1000" b="0">
                <a:solidFill>
                  <a:srgbClr val="333333"/>
                </a:solidFill>
                <a:latin typeface="Montserrat"/>
                <a:ea typeface="Montserrat"/>
                <a:cs typeface="Montserrat"/>
                <a:sym typeface="Montserrat"/>
              </a:endParaRPr>
            </a:p>
          </p:txBody>
        </p:sp>
        <p:sp>
          <p:nvSpPr>
            <p:cNvPr id="164" name="Google Shape;164;p26"/>
            <p:cNvSpPr/>
            <p:nvPr/>
          </p:nvSpPr>
          <p:spPr>
            <a:xfrm>
              <a:off x="3333750" y="2762250"/>
              <a:ext cx="2476500" cy="1476300"/>
            </a:xfrm>
            <a:prstGeom prst="roundRect">
              <a:avLst>
                <a:gd name="adj" fmla="val 516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5" name="Google Shape;165;p26"/>
            <p:cNvSpPr txBox="1"/>
            <p:nvPr/>
          </p:nvSpPr>
          <p:spPr>
            <a:xfrm>
              <a:off x="3429000" y="2857500"/>
              <a:ext cx="2286000" cy="128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Governance Sets Boundaries</a:t>
              </a:r>
              <a:endParaRPr sz="1100" b="1">
                <a:solidFill>
                  <a:srgbClr val="C20E0E"/>
                </a:solidFill>
                <a:latin typeface="Montserrat"/>
                <a:ea typeface="Montserrat"/>
                <a:cs typeface="Montserrat"/>
                <a:sym typeface="Montserrat"/>
              </a:endParaRPr>
            </a:p>
            <a:p>
              <a:pPr marL="0" lvl="0" indent="0" algn="l" rtl="0">
                <a:spcBef>
                  <a:spcPts val="450"/>
                </a:spcBef>
                <a:spcAft>
                  <a:spcPts val="0"/>
                </a:spcAft>
                <a:buNone/>
              </a:pPr>
              <a:r>
                <a:rPr lang="en" sz="1000">
                  <a:solidFill>
                    <a:srgbClr val="333333"/>
                  </a:solidFill>
                  <a:latin typeface="Montserrat"/>
                  <a:ea typeface="Montserrat"/>
                  <a:cs typeface="Montserrat"/>
                  <a:sym typeface="Montserrat"/>
                </a:rPr>
                <a:t>Policy, privacy, security, records, evaluation, and human review define responsible use</a:t>
              </a:r>
              <a:endParaRPr sz="1000" b="0">
                <a:solidFill>
                  <a:srgbClr val="333333"/>
                </a:solidFill>
                <a:latin typeface="Montserrat"/>
                <a:ea typeface="Montserrat"/>
                <a:cs typeface="Montserrat"/>
                <a:sym typeface="Montserrat"/>
              </a:endParaRPr>
            </a:p>
          </p:txBody>
        </p:sp>
        <p:sp>
          <p:nvSpPr>
            <p:cNvPr id="166" name="Google Shape;166;p26"/>
            <p:cNvSpPr/>
            <p:nvPr/>
          </p:nvSpPr>
          <p:spPr>
            <a:xfrm>
              <a:off x="5953125" y="2762250"/>
              <a:ext cx="2476500" cy="1476300"/>
            </a:xfrm>
            <a:prstGeom prst="roundRect">
              <a:avLst>
                <a:gd name="adj" fmla="val 516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7" name="Google Shape;167;p26"/>
            <p:cNvSpPr txBox="1"/>
            <p:nvPr/>
          </p:nvSpPr>
          <p:spPr>
            <a:xfrm>
              <a:off x="6048375" y="2857500"/>
              <a:ext cx="2286000" cy="128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Acquisition Impact</a:t>
              </a:r>
              <a:endParaRPr sz="1100" b="1">
                <a:solidFill>
                  <a:srgbClr val="C20E0E"/>
                </a:solidFill>
                <a:latin typeface="Montserrat"/>
                <a:ea typeface="Montserrat"/>
                <a:cs typeface="Montserrat"/>
                <a:sym typeface="Montserrat"/>
              </a:endParaRPr>
            </a:p>
            <a:p>
              <a:pPr marL="0" lvl="0" indent="0" algn="l" rtl="0">
                <a:spcBef>
                  <a:spcPts val="450"/>
                </a:spcBef>
                <a:spcAft>
                  <a:spcPts val="0"/>
                </a:spcAft>
                <a:buNone/>
              </a:pPr>
              <a:r>
                <a:rPr lang="en" sz="1000">
                  <a:solidFill>
                    <a:srgbClr val="333333"/>
                  </a:solidFill>
                  <a:latin typeface="Montserrat"/>
                  <a:ea typeface="Montserrat"/>
                  <a:cs typeface="Montserrat"/>
                  <a:sym typeface="Montserrat"/>
                </a:rPr>
                <a:t>AI can support drafting, research, and review while humans remain accountable</a:t>
              </a:r>
              <a:endParaRPr sz="1000" b="0">
                <a:solidFill>
                  <a:srgbClr val="333333"/>
                </a:solidFill>
                <a:latin typeface="Montserrat"/>
                <a:ea typeface="Montserrat"/>
                <a:cs typeface="Montserrat"/>
                <a:sym typeface="Montserrat"/>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Guiding Requirements</a:t>
            </a:r>
            <a:endParaRPr dirty="0"/>
          </a:p>
        </p:txBody>
      </p:sp>
      <p:grpSp>
        <p:nvGrpSpPr>
          <p:cNvPr id="173" name="Google Shape;173;p27" descr="This image contains information about M-25-21 for use in AI applications."/>
          <p:cNvGrpSpPr/>
          <p:nvPr/>
        </p:nvGrpSpPr>
        <p:grpSpPr>
          <a:xfrm>
            <a:off x="714375" y="1190625"/>
            <a:ext cx="2476500" cy="1428900"/>
            <a:chOff x="714375" y="1190625"/>
            <a:chExt cx="2476500" cy="1428900"/>
          </a:xfrm>
        </p:grpSpPr>
        <p:sp>
          <p:nvSpPr>
            <p:cNvPr id="174" name="Google Shape;174;p27"/>
            <p:cNvSpPr/>
            <p:nvPr/>
          </p:nvSpPr>
          <p:spPr>
            <a:xfrm>
              <a:off x="714375" y="1190625"/>
              <a:ext cx="2476500" cy="1428900"/>
            </a:xfrm>
            <a:prstGeom prst="roundRect">
              <a:avLst>
                <a:gd name="adj" fmla="val 5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5" name="Google Shape;175;p27"/>
            <p:cNvSpPr txBox="1"/>
            <p:nvPr/>
          </p:nvSpPr>
          <p:spPr>
            <a:xfrm>
              <a:off x="857250" y="1333500"/>
              <a:ext cx="2190900" cy="114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M-25-21</a:t>
              </a:r>
              <a:endParaRPr sz="11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a:solidFill>
                    <a:srgbClr val="333333"/>
                  </a:solidFill>
                  <a:latin typeface="Montserrat"/>
                  <a:ea typeface="Montserrat"/>
                  <a:cs typeface="Montserrat"/>
                  <a:sym typeface="Montserrat"/>
                </a:rPr>
                <a:t>AI use must be governed, inventoried, risk-managed, and aligned to public trust.</a:t>
              </a:r>
              <a:endParaRPr sz="1100">
                <a:solidFill>
                  <a:srgbClr val="333333"/>
                </a:solidFill>
                <a:latin typeface="Montserrat"/>
                <a:ea typeface="Montserrat"/>
                <a:cs typeface="Montserrat"/>
                <a:sym typeface="Montserrat"/>
              </a:endParaRPr>
            </a:p>
          </p:txBody>
        </p:sp>
      </p:grpSp>
      <p:grpSp>
        <p:nvGrpSpPr>
          <p:cNvPr id="176" name="Google Shape;176;p27" descr="This image contains information about M-25-22 for AI acquisition."/>
          <p:cNvGrpSpPr/>
          <p:nvPr/>
        </p:nvGrpSpPr>
        <p:grpSpPr>
          <a:xfrm>
            <a:off x="3333750" y="1190625"/>
            <a:ext cx="2476500" cy="1428900"/>
            <a:chOff x="3333750" y="1190625"/>
            <a:chExt cx="2476500" cy="1428900"/>
          </a:xfrm>
        </p:grpSpPr>
        <p:sp>
          <p:nvSpPr>
            <p:cNvPr id="177" name="Google Shape;177;p27"/>
            <p:cNvSpPr/>
            <p:nvPr/>
          </p:nvSpPr>
          <p:spPr>
            <a:xfrm>
              <a:off x="3333750" y="1190625"/>
              <a:ext cx="2476500" cy="1428900"/>
            </a:xfrm>
            <a:prstGeom prst="roundRect">
              <a:avLst>
                <a:gd name="adj" fmla="val 5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8" name="Google Shape;178;p27"/>
            <p:cNvSpPr txBox="1"/>
            <p:nvPr/>
          </p:nvSpPr>
          <p:spPr>
            <a:xfrm>
              <a:off x="3476625" y="1333500"/>
              <a:ext cx="2190900" cy="114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M-25-22</a:t>
              </a:r>
              <a:endParaRPr sz="11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a:solidFill>
                    <a:srgbClr val="333333"/>
                  </a:solidFill>
                  <a:latin typeface="Montserrat"/>
                  <a:ea typeface="Montserrat"/>
                  <a:cs typeface="Montserrat"/>
                  <a:sym typeface="Montserrat"/>
                </a:rPr>
                <a:t>AI acquisition must be competitive, performance-based, testable, and protected from vendor lock-in.</a:t>
              </a:r>
              <a:endParaRPr sz="1100">
                <a:solidFill>
                  <a:srgbClr val="333333"/>
                </a:solidFill>
                <a:latin typeface="Montserrat"/>
                <a:ea typeface="Montserrat"/>
                <a:cs typeface="Montserrat"/>
                <a:sym typeface="Montserrat"/>
              </a:endParaRPr>
            </a:p>
          </p:txBody>
        </p:sp>
      </p:grpSp>
      <p:grpSp>
        <p:nvGrpSpPr>
          <p:cNvPr id="179" name="Google Shape;179;p27" descr="This image contains information about M-26-04/ EO 14319 for LLMs rules."/>
          <p:cNvGrpSpPr/>
          <p:nvPr/>
        </p:nvGrpSpPr>
        <p:grpSpPr>
          <a:xfrm>
            <a:off x="5953125" y="1190625"/>
            <a:ext cx="2476500" cy="1428900"/>
            <a:chOff x="5953125" y="1190625"/>
            <a:chExt cx="2476500" cy="1428900"/>
          </a:xfrm>
        </p:grpSpPr>
        <p:sp>
          <p:nvSpPr>
            <p:cNvPr id="180" name="Google Shape;180;p27"/>
            <p:cNvSpPr/>
            <p:nvPr/>
          </p:nvSpPr>
          <p:spPr>
            <a:xfrm>
              <a:off x="5953125" y="1190625"/>
              <a:ext cx="2476500" cy="1428900"/>
            </a:xfrm>
            <a:prstGeom prst="roundRect">
              <a:avLst>
                <a:gd name="adj" fmla="val 5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1" name="Google Shape;181;p27"/>
            <p:cNvSpPr txBox="1"/>
            <p:nvPr/>
          </p:nvSpPr>
          <p:spPr>
            <a:xfrm>
              <a:off x="6096000" y="1333500"/>
              <a:ext cx="2190900" cy="114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M-26-04 / EO 14319</a:t>
              </a:r>
              <a:endParaRPr sz="11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a:solidFill>
                    <a:srgbClr val="333333"/>
                  </a:solidFill>
                  <a:latin typeface="Montserrat"/>
                  <a:ea typeface="Montserrat"/>
                  <a:cs typeface="Montserrat"/>
                  <a:sym typeface="Montserrat"/>
                </a:rPr>
                <a:t>LLMs must support truth-seeking, ideological neutrality, transparency, and user feedback.</a:t>
              </a:r>
              <a:endParaRPr sz="1100">
                <a:solidFill>
                  <a:srgbClr val="333333"/>
                </a:solidFill>
                <a:latin typeface="Montserrat"/>
                <a:ea typeface="Montserrat"/>
                <a:cs typeface="Montserrat"/>
                <a:sym typeface="Montserrat"/>
              </a:endParaRPr>
            </a:p>
          </p:txBody>
        </p:sp>
      </p:grpSp>
      <p:grpSp>
        <p:nvGrpSpPr>
          <p:cNvPr id="182" name="Google Shape;182;p27" descr="This image contains information about EO 14179 for Federal AI adoption."/>
          <p:cNvGrpSpPr/>
          <p:nvPr/>
        </p:nvGrpSpPr>
        <p:grpSpPr>
          <a:xfrm>
            <a:off x="714375" y="2762250"/>
            <a:ext cx="2476500" cy="1428900"/>
            <a:chOff x="714375" y="2762250"/>
            <a:chExt cx="2476500" cy="1428900"/>
          </a:xfrm>
        </p:grpSpPr>
        <p:sp>
          <p:nvSpPr>
            <p:cNvPr id="183" name="Google Shape;183;p27"/>
            <p:cNvSpPr/>
            <p:nvPr/>
          </p:nvSpPr>
          <p:spPr>
            <a:xfrm>
              <a:off x="714375" y="2762250"/>
              <a:ext cx="2476500" cy="1428900"/>
            </a:xfrm>
            <a:prstGeom prst="roundRect">
              <a:avLst>
                <a:gd name="adj" fmla="val 5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4" name="Google Shape;184;p27"/>
            <p:cNvSpPr txBox="1"/>
            <p:nvPr/>
          </p:nvSpPr>
          <p:spPr>
            <a:xfrm>
              <a:off x="857250" y="2905125"/>
              <a:ext cx="2190900" cy="114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EO 14179</a:t>
              </a:r>
              <a:endParaRPr sz="11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a:solidFill>
                    <a:srgbClr val="333333"/>
                  </a:solidFill>
                  <a:latin typeface="Montserrat"/>
                  <a:ea typeface="Montserrat"/>
                  <a:cs typeface="Montserrat"/>
                  <a:sym typeface="Montserrat"/>
                </a:rPr>
                <a:t>Federal AI adoption should remove unnecessary barriers while advancing U.S. AI leadership.</a:t>
              </a:r>
              <a:endParaRPr sz="1100">
                <a:solidFill>
                  <a:srgbClr val="333333"/>
                </a:solidFill>
                <a:latin typeface="Montserrat"/>
                <a:ea typeface="Montserrat"/>
                <a:cs typeface="Montserrat"/>
                <a:sym typeface="Montserrat"/>
              </a:endParaRPr>
            </a:p>
          </p:txBody>
        </p:sp>
      </p:grpSp>
      <p:grpSp>
        <p:nvGrpSpPr>
          <p:cNvPr id="185" name="Google Shape;185;p27" descr="This image contains information about takeaway for human accountability and AI support."/>
          <p:cNvGrpSpPr/>
          <p:nvPr/>
        </p:nvGrpSpPr>
        <p:grpSpPr>
          <a:xfrm>
            <a:off x="3333750" y="2762250"/>
            <a:ext cx="2476500" cy="1428900"/>
            <a:chOff x="3333750" y="2762250"/>
            <a:chExt cx="2476500" cy="1428900"/>
          </a:xfrm>
        </p:grpSpPr>
        <p:sp>
          <p:nvSpPr>
            <p:cNvPr id="186" name="Google Shape;186;p27"/>
            <p:cNvSpPr/>
            <p:nvPr/>
          </p:nvSpPr>
          <p:spPr>
            <a:xfrm>
              <a:off x="3333750" y="2762250"/>
              <a:ext cx="2476500" cy="1428900"/>
            </a:xfrm>
            <a:prstGeom prst="roundRect">
              <a:avLst>
                <a:gd name="adj" fmla="val 5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7" name="Google Shape;187;p27"/>
            <p:cNvSpPr txBox="1"/>
            <p:nvPr/>
          </p:nvSpPr>
          <p:spPr>
            <a:xfrm>
              <a:off x="3476625" y="2905125"/>
              <a:ext cx="2190900" cy="114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Takeaway</a:t>
              </a:r>
              <a:endParaRPr sz="11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a:solidFill>
                    <a:srgbClr val="333333"/>
                  </a:solidFill>
                  <a:latin typeface="Montserrat"/>
                  <a:ea typeface="Montserrat"/>
                  <a:cs typeface="Montserrat"/>
                  <a:sym typeface="Montserrat"/>
                </a:rPr>
                <a:t>Humans remain accountable; AI supports drafting, analysis, market research, and monitoring.</a:t>
              </a:r>
              <a:endParaRPr sz="1100">
                <a:solidFill>
                  <a:srgbClr val="333333"/>
                </a:solidFill>
                <a:latin typeface="Montserrat"/>
                <a:ea typeface="Montserrat"/>
                <a:cs typeface="Montserrat"/>
                <a:sym typeface="Montserrat"/>
              </a:endParaRPr>
            </a:p>
          </p:txBody>
        </p:sp>
      </p:grpSp>
      <p:grpSp>
        <p:nvGrpSpPr>
          <p:cNvPr id="188" name="Google Shape;188;p27" descr="This image provides information about the expected lifecycle of contract rules."/>
          <p:cNvGrpSpPr/>
          <p:nvPr/>
        </p:nvGrpSpPr>
        <p:grpSpPr>
          <a:xfrm>
            <a:off x="5953125" y="2762250"/>
            <a:ext cx="2476500" cy="1428900"/>
            <a:chOff x="5953125" y="2762250"/>
            <a:chExt cx="2476500" cy="1428900"/>
          </a:xfrm>
        </p:grpSpPr>
        <p:sp>
          <p:nvSpPr>
            <p:cNvPr id="189" name="Google Shape;189;p27"/>
            <p:cNvSpPr/>
            <p:nvPr/>
          </p:nvSpPr>
          <p:spPr>
            <a:xfrm>
              <a:off x="5953125" y="2762250"/>
              <a:ext cx="2476500" cy="1428900"/>
            </a:xfrm>
            <a:prstGeom prst="roundRect">
              <a:avLst>
                <a:gd name="adj" fmla="val 5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6096000" y="2905125"/>
              <a:ext cx="2190900" cy="114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Lifecycle Expectation</a:t>
              </a:r>
              <a:endParaRPr sz="1100" b="1">
                <a:solidFill>
                  <a:srgbClr val="C20E0E"/>
                </a:solidFill>
                <a:latin typeface="Montserrat"/>
                <a:ea typeface="Montserrat"/>
                <a:cs typeface="Montserrat"/>
                <a:sym typeface="Montserrat"/>
              </a:endParaRPr>
            </a:p>
            <a:p>
              <a:pPr marL="0" lvl="0" indent="0" algn="l" rtl="0">
                <a:spcBef>
                  <a:spcPts val="600"/>
                </a:spcBef>
                <a:spcAft>
                  <a:spcPts val="0"/>
                </a:spcAft>
                <a:buNone/>
              </a:pPr>
              <a:r>
                <a:rPr lang="en" sz="1100">
                  <a:solidFill>
                    <a:srgbClr val="333333"/>
                  </a:solidFill>
                  <a:latin typeface="Montserrat"/>
                  <a:ea typeface="Montserrat"/>
                  <a:cs typeface="Montserrat"/>
                  <a:sym typeface="Montserrat"/>
                </a:rPr>
                <a:t>Contract for testing, auditability, updates, performance monitoring, data rights, and an exit path.</a:t>
              </a:r>
              <a:endParaRPr sz="1100">
                <a:solidFill>
                  <a:srgbClr val="333333"/>
                </a:solidFill>
                <a:latin typeface="Montserrat"/>
                <a:ea typeface="Montserrat"/>
                <a:cs typeface="Montserrat"/>
                <a:sym typeface="Montserrat"/>
              </a:endParaRP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Government Use of AI in Acquisition</a:t>
            </a:r>
            <a:endParaRPr dirty="0"/>
          </a:p>
        </p:txBody>
      </p:sp>
      <p:grpSp>
        <p:nvGrpSpPr>
          <p:cNvPr id="196" name="Google Shape;196;p28" descr="This image shows that the government's use of AI in acquisition should bolster judgment, keep humans accountable, be based on reliable sources, evaluate before scaling, reduce friction, select the right tool, protect records, and monitor progress over time."/>
          <p:cNvGrpSpPr/>
          <p:nvPr/>
        </p:nvGrpSpPr>
        <p:grpSpPr>
          <a:xfrm>
            <a:off x="714375" y="1143000"/>
            <a:ext cx="7715250" cy="3524325"/>
            <a:chOff x="714375" y="1143000"/>
            <a:chExt cx="7715250" cy="3524325"/>
          </a:xfrm>
        </p:grpSpPr>
        <p:sp>
          <p:nvSpPr>
            <p:cNvPr id="197" name="Google Shape;197;p28"/>
            <p:cNvSpPr/>
            <p:nvPr/>
          </p:nvSpPr>
          <p:spPr>
            <a:xfrm>
              <a:off x="714375" y="1143000"/>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8" name="Google Shape;198;p28"/>
            <p:cNvSpPr txBox="1"/>
            <p:nvPr/>
          </p:nvSpPr>
          <p:spPr>
            <a:xfrm>
              <a:off x="809625" y="1190625"/>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Support Judgment</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AI should support acquisition judgment — not replace it</a:t>
              </a:r>
              <a:endParaRPr sz="1000" b="0">
                <a:solidFill>
                  <a:srgbClr val="333333"/>
                </a:solidFill>
                <a:latin typeface="Montserrat"/>
                <a:ea typeface="Montserrat"/>
                <a:cs typeface="Montserrat"/>
                <a:sym typeface="Montserrat"/>
              </a:endParaRPr>
            </a:p>
          </p:txBody>
        </p:sp>
        <p:sp>
          <p:nvSpPr>
            <p:cNvPr id="199" name="Google Shape;199;p28"/>
            <p:cNvSpPr/>
            <p:nvPr/>
          </p:nvSpPr>
          <p:spPr>
            <a:xfrm>
              <a:off x="4619625" y="1143000"/>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0" name="Google Shape;200;p28"/>
            <p:cNvSpPr txBox="1"/>
            <p:nvPr/>
          </p:nvSpPr>
          <p:spPr>
            <a:xfrm>
              <a:off x="4714875" y="1190625"/>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Reduce Friction</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Use AI for summarizing, solicitation review, requirements comparison, and market research</a:t>
              </a:r>
              <a:endParaRPr sz="1000" b="0">
                <a:solidFill>
                  <a:srgbClr val="333333"/>
                </a:solidFill>
                <a:latin typeface="Montserrat"/>
                <a:ea typeface="Montserrat"/>
                <a:cs typeface="Montserrat"/>
                <a:sym typeface="Montserrat"/>
              </a:endParaRPr>
            </a:p>
          </p:txBody>
        </p:sp>
        <p:sp>
          <p:nvSpPr>
            <p:cNvPr id="201" name="Google Shape;201;p28"/>
            <p:cNvSpPr/>
            <p:nvPr/>
          </p:nvSpPr>
          <p:spPr>
            <a:xfrm>
              <a:off x="714375" y="2047875"/>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2" name="Google Shape;202;p28"/>
            <p:cNvSpPr txBox="1"/>
            <p:nvPr/>
          </p:nvSpPr>
          <p:spPr>
            <a:xfrm>
              <a:off x="809625" y="2095500"/>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Keep Humans Accountable</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Professionals validate outputs, make decisions, and document rationale</a:t>
              </a:r>
              <a:endParaRPr sz="1000" b="0">
                <a:solidFill>
                  <a:srgbClr val="333333"/>
                </a:solidFill>
                <a:latin typeface="Montserrat"/>
                <a:ea typeface="Montserrat"/>
                <a:cs typeface="Montserrat"/>
                <a:sym typeface="Montserrat"/>
              </a:endParaRPr>
            </a:p>
          </p:txBody>
        </p:sp>
        <p:sp>
          <p:nvSpPr>
            <p:cNvPr id="203" name="Google Shape;203;p28"/>
            <p:cNvSpPr/>
            <p:nvPr/>
          </p:nvSpPr>
          <p:spPr>
            <a:xfrm>
              <a:off x="4619625" y="2047875"/>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4" name="Google Shape;204;p28"/>
            <p:cNvSpPr txBox="1"/>
            <p:nvPr/>
          </p:nvSpPr>
          <p:spPr>
            <a:xfrm>
              <a:off x="4714875" y="2095500"/>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Choose the Right Tool</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LLMs are not always best; rules, templates, or structured workflows may be better</a:t>
              </a:r>
              <a:endParaRPr sz="1000" b="0">
                <a:solidFill>
                  <a:srgbClr val="333333"/>
                </a:solidFill>
                <a:latin typeface="Montserrat"/>
                <a:ea typeface="Montserrat"/>
                <a:cs typeface="Montserrat"/>
                <a:sym typeface="Montserrat"/>
              </a:endParaRPr>
            </a:p>
          </p:txBody>
        </p:sp>
        <p:sp>
          <p:nvSpPr>
            <p:cNvPr id="205" name="Google Shape;205;p28"/>
            <p:cNvSpPr/>
            <p:nvPr/>
          </p:nvSpPr>
          <p:spPr>
            <a:xfrm>
              <a:off x="714375" y="2952750"/>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6" name="Google Shape;206;p28"/>
            <p:cNvSpPr txBox="1"/>
            <p:nvPr/>
          </p:nvSpPr>
          <p:spPr>
            <a:xfrm>
              <a:off x="809625" y="3000375"/>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Ground in Reliable Sources</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Use policy, market data, contract files, and approved reference materials</a:t>
              </a:r>
              <a:endParaRPr sz="1000" b="0">
                <a:solidFill>
                  <a:srgbClr val="333333"/>
                </a:solidFill>
                <a:latin typeface="Montserrat"/>
                <a:ea typeface="Montserrat"/>
                <a:cs typeface="Montserrat"/>
                <a:sym typeface="Montserrat"/>
              </a:endParaRPr>
            </a:p>
          </p:txBody>
        </p:sp>
        <p:sp>
          <p:nvSpPr>
            <p:cNvPr id="207" name="Google Shape;207;p28"/>
            <p:cNvSpPr/>
            <p:nvPr/>
          </p:nvSpPr>
          <p:spPr>
            <a:xfrm>
              <a:off x="4619625" y="2952750"/>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8" name="Google Shape;208;p28"/>
            <p:cNvSpPr txBox="1"/>
            <p:nvPr/>
          </p:nvSpPr>
          <p:spPr>
            <a:xfrm>
              <a:off x="4714875" y="3000375"/>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Protect the Record</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Track AI use, inputs relied on, outputs generated, and human review</a:t>
              </a:r>
              <a:endParaRPr sz="1000" b="0">
                <a:solidFill>
                  <a:srgbClr val="333333"/>
                </a:solidFill>
                <a:latin typeface="Montserrat"/>
                <a:ea typeface="Montserrat"/>
                <a:cs typeface="Montserrat"/>
                <a:sym typeface="Montserrat"/>
              </a:endParaRPr>
            </a:p>
          </p:txBody>
        </p:sp>
        <p:sp>
          <p:nvSpPr>
            <p:cNvPr id="209" name="Google Shape;209;p28"/>
            <p:cNvSpPr/>
            <p:nvPr/>
          </p:nvSpPr>
          <p:spPr>
            <a:xfrm>
              <a:off x="714375" y="3857625"/>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0" name="Google Shape;210;p28"/>
            <p:cNvSpPr txBox="1"/>
            <p:nvPr/>
          </p:nvSpPr>
          <p:spPr>
            <a:xfrm>
              <a:off x="809625" y="3905250"/>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Evaluate Before Scaling</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Test for accuracy, bias, usefulness, privacy, and security before deployment</a:t>
              </a:r>
              <a:endParaRPr sz="1000" b="0">
                <a:solidFill>
                  <a:srgbClr val="333333"/>
                </a:solidFill>
                <a:latin typeface="Montserrat"/>
                <a:ea typeface="Montserrat"/>
                <a:cs typeface="Montserrat"/>
                <a:sym typeface="Montserrat"/>
              </a:endParaRPr>
            </a:p>
          </p:txBody>
        </p:sp>
        <p:sp>
          <p:nvSpPr>
            <p:cNvPr id="211" name="Google Shape;211;p28"/>
            <p:cNvSpPr/>
            <p:nvPr/>
          </p:nvSpPr>
          <p:spPr>
            <a:xfrm>
              <a:off x="4619625" y="3857625"/>
              <a:ext cx="38100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2" name="Google Shape;212;p28"/>
            <p:cNvSpPr txBox="1"/>
            <p:nvPr/>
          </p:nvSpPr>
          <p:spPr>
            <a:xfrm>
              <a:off x="4714875" y="3905250"/>
              <a:ext cx="3619500" cy="71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Monitor Over Time</a:t>
              </a:r>
              <a:endParaRPr sz="1100" b="1">
                <a:solidFill>
                  <a:srgbClr val="C20E0E"/>
                </a:solidFill>
                <a:latin typeface="Montserrat"/>
                <a:ea typeface="Montserrat"/>
                <a:cs typeface="Montserrat"/>
                <a:sym typeface="Montserrat"/>
              </a:endParaRPr>
            </a:p>
            <a:p>
              <a:pPr marL="0" lvl="0" indent="0" algn="l" rtl="0">
                <a:spcBef>
                  <a:spcPts val="300"/>
                </a:spcBef>
                <a:spcAft>
                  <a:spcPts val="0"/>
                </a:spcAft>
                <a:buNone/>
              </a:pPr>
              <a:r>
                <a:rPr lang="en" sz="1000">
                  <a:solidFill>
                    <a:srgbClr val="333333"/>
                  </a:solidFill>
                  <a:latin typeface="Montserrat"/>
                  <a:ea typeface="Montserrat"/>
                  <a:cs typeface="Montserrat"/>
                  <a:sym typeface="Montserrat"/>
                </a:rPr>
                <a:t>Model behavior, policies, data, and vendor capabilities can change</a:t>
              </a:r>
              <a:endParaRPr sz="1000" b="0">
                <a:solidFill>
                  <a:srgbClr val="333333"/>
                </a:solidFill>
                <a:latin typeface="Montserrat"/>
                <a:ea typeface="Montserrat"/>
                <a:cs typeface="Montserrat"/>
                <a:sym typeface="Montserrat"/>
              </a:endParaRP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Case Under Evaluation: Ensuring Accessibility in Solicitations</a:t>
            </a:r>
            <a:endParaRPr dirty="0"/>
          </a:p>
        </p:txBody>
      </p:sp>
      <p:grpSp>
        <p:nvGrpSpPr>
          <p:cNvPr id="218" name="Google Shape;218;p29" descr="This image illustrates that accessibility in solicitation must be evaluated based on Section 508 requirements, GSA evaluation, goals, potential value, and the gHuman role involved."/>
          <p:cNvGrpSpPr/>
          <p:nvPr/>
        </p:nvGrpSpPr>
        <p:grpSpPr>
          <a:xfrm>
            <a:off x="714375" y="1549945"/>
            <a:ext cx="7715400" cy="3119361"/>
            <a:chOff x="714375" y="1190625"/>
            <a:chExt cx="7715400" cy="3429000"/>
          </a:xfrm>
        </p:grpSpPr>
        <p:sp>
          <p:nvSpPr>
            <p:cNvPr id="219" name="Google Shape;219;p29"/>
            <p:cNvSpPr/>
            <p:nvPr/>
          </p:nvSpPr>
          <p:spPr>
            <a:xfrm>
              <a:off x="714375" y="1190625"/>
              <a:ext cx="37623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0" name="Google Shape;220;p29"/>
            <p:cNvSpPr txBox="1"/>
            <p:nvPr/>
          </p:nvSpPr>
          <p:spPr>
            <a:xfrm>
              <a:off x="809625" y="1285875"/>
              <a:ext cx="3571800" cy="1095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Section 508 Requirement</a:t>
              </a:r>
              <a:endParaRPr sz="1100" b="1">
                <a:solidFill>
                  <a:srgbClr val="C20E0E"/>
                </a:solidFill>
                <a:latin typeface="Montserrat"/>
                <a:ea typeface="Montserrat"/>
                <a:cs typeface="Montserrat"/>
                <a:sym typeface="Montserrat"/>
              </a:endParaRPr>
            </a:p>
            <a:p>
              <a:pPr marL="0" lvl="0" indent="0" algn="l" rtl="0">
                <a:spcBef>
                  <a:spcPts val="400"/>
                </a:spcBef>
                <a:spcAft>
                  <a:spcPts val="0"/>
                </a:spcAft>
                <a:buNone/>
              </a:pPr>
              <a:r>
                <a:rPr lang="en" sz="1000" b="0">
                  <a:solidFill>
                    <a:srgbClr val="333333"/>
                  </a:solidFill>
                  <a:latin typeface="Montserrat"/>
                  <a:ea typeface="Montserrat"/>
                  <a:cs typeface="Montserrat"/>
                  <a:sym typeface="Montserrat"/>
                </a:rPr>
                <a:t>Section 508 requires federal Information and Communication Technology </a:t>
              </a:r>
              <a:r>
                <a:rPr lang="en" sz="1000">
                  <a:solidFill>
                    <a:srgbClr val="333333"/>
                  </a:solidFill>
                  <a:latin typeface="Montserrat"/>
                  <a:ea typeface="Montserrat"/>
                  <a:cs typeface="Montserrat"/>
                  <a:sym typeface="Montserrat"/>
                </a:rPr>
                <a:t>(</a:t>
              </a:r>
              <a:r>
                <a:rPr lang="en" sz="1000" b="0">
                  <a:solidFill>
                    <a:srgbClr val="333333"/>
                  </a:solidFill>
                  <a:latin typeface="Montserrat"/>
                  <a:ea typeface="Montserrat"/>
                  <a:cs typeface="Montserrat"/>
                  <a:sym typeface="Montserrat"/>
                </a:rPr>
                <a:t>ICT) to be accessible to people with disabilities.</a:t>
              </a:r>
              <a:endParaRPr sz="1000" b="0">
                <a:solidFill>
                  <a:srgbClr val="333333"/>
                </a:solidFill>
                <a:latin typeface="Montserrat"/>
                <a:ea typeface="Montserrat"/>
                <a:cs typeface="Montserrat"/>
                <a:sym typeface="Montserrat"/>
              </a:endParaRPr>
            </a:p>
          </p:txBody>
        </p:sp>
        <p:sp>
          <p:nvSpPr>
            <p:cNvPr id="221" name="Google Shape;221;p29"/>
            <p:cNvSpPr/>
            <p:nvPr/>
          </p:nvSpPr>
          <p:spPr>
            <a:xfrm>
              <a:off x="4667250" y="1190625"/>
              <a:ext cx="37623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2" name="Google Shape;222;p29"/>
            <p:cNvSpPr txBox="1"/>
            <p:nvPr/>
          </p:nvSpPr>
          <p:spPr>
            <a:xfrm>
              <a:off x="4762500" y="1285875"/>
              <a:ext cx="3571800" cy="1095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GSA Evaluation</a:t>
              </a:r>
              <a:endParaRPr sz="1100" b="1">
                <a:solidFill>
                  <a:srgbClr val="C20E0E"/>
                </a:solidFill>
                <a:latin typeface="Montserrat"/>
                <a:ea typeface="Montserrat"/>
                <a:cs typeface="Montserrat"/>
                <a:sym typeface="Montserrat"/>
              </a:endParaRPr>
            </a:p>
            <a:p>
              <a:pPr marL="0" lvl="0" indent="0" algn="l" rtl="0">
                <a:spcBef>
                  <a:spcPts val="400"/>
                </a:spcBef>
                <a:spcAft>
                  <a:spcPts val="0"/>
                </a:spcAft>
                <a:buNone/>
              </a:pPr>
              <a:r>
                <a:rPr lang="en" sz="1000" b="0">
                  <a:solidFill>
                    <a:srgbClr val="333333"/>
                  </a:solidFill>
                  <a:latin typeface="Montserrat"/>
                  <a:ea typeface="Montserrat"/>
                  <a:cs typeface="Montserrat"/>
                  <a:sym typeface="Montserrat"/>
                </a:rPr>
                <a:t>GSA is evaluating LLM capabilities to support its Solicitation Review Tool.</a:t>
              </a:r>
              <a:endParaRPr sz="1000" b="0">
                <a:solidFill>
                  <a:srgbClr val="333333"/>
                </a:solidFill>
                <a:latin typeface="Montserrat"/>
                <a:ea typeface="Montserrat"/>
                <a:cs typeface="Montserrat"/>
                <a:sym typeface="Montserrat"/>
              </a:endParaRPr>
            </a:p>
          </p:txBody>
        </p:sp>
        <p:sp>
          <p:nvSpPr>
            <p:cNvPr id="223" name="Google Shape;223;p29"/>
            <p:cNvSpPr/>
            <p:nvPr/>
          </p:nvSpPr>
          <p:spPr>
            <a:xfrm>
              <a:off x="714375" y="2619375"/>
              <a:ext cx="37623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4" name="Google Shape;224;p29"/>
            <p:cNvSpPr txBox="1"/>
            <p:nvPr/>
          </p:nvSpPr>
          <p:spPr>
            <a:xfrm>
              <a:off x="809625" y="2714625"/>
              <a:ext cx="3571800" cy="1095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Goal</a:t>
              </a:r>
              <a:endParaRPr sz="1100" b="1">
                <a:solidFill>
                  <a:srgbClr val="C20E0E"/>
                </a:solidFill>
                <a:latin typeface="Montserrat"/>
                <a:ea typeface="Montserrat"/>
                <a:cs typeface="Montserrat"/>
                <a:sym typeface="Montserrat"/>
              </a:endParaRPr>
            </a:p>
            <a:p>
              <a:pPr marL="0" lvl="0" indent="0" algn="l" rtl="0">
                <a:spcBef>
                  <a:spcPts val="400"/>
                </a:spcBef>
                <a:spcAft>
                  <a:spcPts val="0"/>
                </a:spcAft>
                <a:buNone/>
              </a:pPr>
              <a:r>
                <a:rPr lang="en" sz="1000" b="0">
                  <a:solidFill>
                    <a:srgbClr val="333333"/>
                  </a:solidFill>
                  <a:latin typeface="Montserrat"/>
                  <a:ea typeface="Montserrat"/>
                  <a:cs typeface="Montserrat"/>
                  <a:sym typeface="Montserrat"/>
                </a:rPr>
                <a:t>Help ensure accessibility requirements are included consistently across solicitations.</a:t>
              </a:r>
              <a:endParaRPr sz="1000" b="0">
                <a:solidFill>
                  <a:srgbClr val="333333"/>
                </a:solidFill>
                <a:latin typeface="Montserrat"/>
                <a:ea typeface="Montserrat"/>
                <a:cs typeface="Montserrat"/>
                <a:sym typeface="Montserrat"/>
              </a:endParaRPr>
            </a:p>
          </p:txBody>
        </p:sp>
        <p:sp>
          <p:nvSpPr>
            <p:cNvPr id="225" name="Google Shape;225;p29"/>
            <p:cNvSpPr/>
            <p:nvPr/>
          </p:nvSpPr>
          <p:spPr>
            <a:xfrm>
              <a:off x="4667250" y="2619375"/>
              <a:ext cx="3762300" cy="1285800"/>
            </a:xfrm>
            <a:prstGeom prst="roundRect">
              <a:avLst>
                <a:gd name="adj" fmla="val 5925"/>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6" name="Google Shape;226;p29"/>
            <p:cNvSpPr txBox="1"/>
            <p:nvPr/>
          </p:nvSpPr>
          <p:spPr>
            <a:xfrm>
              <a:off x="4762500" y="2714625"/>
              <a:ext cx="3571800" cy="1095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Potential Value</a:t>
              </a:r>
              <a:endParaRPr sz="1100" b="1">
                <a:solidFill>
                  <a:srgbClr val="C20E0E"/>
                </a:solidFill>
                <a:latin typeface="Montserrat"/>
                <a:ea typeface="Montserrat"/>
                <a:cs typeface="Montserrat"/>
                <a:sym typeface="Montserrat"/>
              </a:endParaRPr>
            </a:p>
            <a:p>
              <a:pPr marL="0" lvl="0" indent="0" algn="l" rtl="0">
                <a:spcBef>
                  <a:spcPts val="400"/>
                </a:spcBef>
                <a:spcAft>
                  <a:spcPts val="0"/>
                </a:spcAft>
                <a:buNone/>
              </a:pPr>
              <a:r>
                <a:rPr lang="en" sz="1000">
                  <a:solidFill>
                    <a:srgbClr val="333333"/>
                  </a:solidFill>
                  <a:latin typeface="Montserrat"/>
                  <a:ea typeface="Montserrat"/>
                  <a:cs typeface="Montserrat"/>
                  <a:sym typeface="Montserrat"/>
                </a:rPr>
                <a:t>Faster review, clearer language, fewer missed requirements, and more consistent compliance support</a:t>
              </a:r>
              <a:endParaRPr sz="1000" b="0">
                <a:solidFill>
                  <a:srgbClr val="333333"/>
                </a:solidFill>
                <a:latin typeface="Montserrat"/>
                <a:ea typeface="Montserrat"/>
                <a:cs typeface="Montserrat"/>
                <a:sym typeface="Montserrat"/>
              </a:endParaRPr>
            </a:p>
          </p:txBody>
        </p:sp>
        <p:sp>
          <p:nvSpPr>
            <p:cNvPr id="227" name="Google Shape;227;p29"/>
            <p:cNvSpPr/>
            <p:nvPr/>
          </p:nvSpPr>
          <p:spPr>
            <a:xfrm>
              <a:off x="714375" y="4048125"/>
              <a:ext cx="7715400" cy="571500"/>
            </a:xfrm>
            <a:prstGeom prst="roundRect">
              <a:avLst>
                <a:gd name="adj" fmla="val 13333"/>
              </a:avLst>
            </a:prstGeom>
            <a:solidFill>
              <a:srgbClr val="FDECEA"/>
            </a:solidFill>
            <a:ln w="9525" cap="flat" cmpd="sng">
              <a:solidFill>
                <a:srgbClr val="F9D2D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8" name="Google Shape;228;p29"/>
            <p:cNvSpPr txBox="1"/>
            <p:nvPr/>
          </p:nvSpPr>
          <p:spPr>
            <a:xfrm>
              <a:off x="809625" y="4095750"/>
              <a:ext cx="7524900" cy="4764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690B0B"/>
                  </a:solidFill>
                  <a:latin typeface="Material Icons"/>
                  <a:ea typeface="Material Icons"/>
                  <a:cs typeface="Material Icons"/>
                  <a:sym typeface="Material Icons"/>
                </a:rPr>
                <a:t>g</a:t>
              </a:r>
              <a:r>
                <a:rPr lang="en" sz="1100" b="1">
                  <a:solidFill>
                    <a:srgbClr val="690B0B"/>
                  </a:solidFill>
                  <a:latin typeface="Montserrat"/>
                  <a:ea typeface="Montserrat"/>
                  <a:cs typeface="Montserrat"/>
                  <a:sym typeface="Montserrat"/>
                </a:rPr>
                <a:t>Human Role: </a:t>
              </a:r>
              <a:r>
                <a:rPr lang="en" sz="1100">
                  <a:solidFill>
                    <a:srgbClr val="333333"/>
                  </a:solidFill>
                  <a:latin typeface="Montserrat"/>
                  <a:ea typeface="Montserrat"/>
                  <a:cs typeface="Montserrat"/>
                  <a:sym typeface="Montserrat"/>
                </a:rPr>
                <a:t>Acquisition and accessibility experts validate recommendations before anything is finalized</a:t>
              </a:r>
              <a:endParaRPr sz="1100" b="1">
                <a:solidFill>
                  <a:srgbClr val="690B0B"/>
                </a:solidFill>
                <a:latin typeface="Montserrat"/>
                <a:ea typeface="Montserrat"/>
                <a:cs typeface="Montserrat"/>
                <a:sym typeface="Montserrat"/>
              </a:endParaRP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A FAST26 Virtual Acquisition Summit (Industry)">
  <a:themeElements>
    <a:clrScheme name="Simple Light">
      <a:dk1>
        <a:srgbClr val="000000"/>
      </a:dk1>
      <a:lt1>
        <a:srgbClr val="FFFFFF"/>
      </a:lt1>
      <a:dk2>
        <a:srgbClr val="C20E0E"/>
      </a:dk2>
      <a:lt2>
        <a:srgbClr val="EFEFEF"/>
      </a:lt2>
      <a:accent1>
        <a:srgbClr val="690B0B"/>
      </a:accent1>
      <a:accent2>
        <a:srgbClr val="000000"/>
      </a:accent2>
      <a:accent3>
        <a:srgbClr val="C20E0E"/>
      </a:accent3>
      <a:accent4>
        <a:srgbClr val="EFEFEF"/>
      </a:accent4>
      <a:accent5>
        <a:srgbClr val="690B0B"/>
      </a:accent5>
      <a:accent6>
        <a:srgbClr val="000000"/>
      </a:accent6>
      <a:hlink>
        <a:srgbClr val="690B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1732</Words>
  <Application>Microsoft Office PowerPoint</Application>
  <PresentationFormat>On-screen Show (16:9)</PresentationFormat>
  <Paragraphs>206</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Montserrat</vt:lpstr>
      <vt:lpstr>Quicksand Medium</vt:lpstr>
      <vt:lpstr>Merriweather ExtraBold</vt:lpstr>
      <vt:lpstr>Roboto</vt:lpstr>
      <vt:lpstr>Arial</vt:lpstr>
      <vt:lpstr>Century Gothic</vt:lpstr>
      <vt:lpstr>Barlow</vt:lpstr>
      <vt:lpstr>Open Sans</vt:lpstr>
      <vt:lpstr>Material Icons</vt:lpstr>
      <vt:lpstr>Merriweather</vt:lpstr>
      <vt:lpstr>GSA FAST26 Virtual Acquisition Summit (Industry)</vt:lpstr>
      <vt:lpstr>GSA’s Intelligent Edge: Utilizing AI (&amp; RFO) for Performance and Industry Relevance</vt:lpstr>
      <vt:lpstr>Presenters</vt:lpstr>
      <vt:lpstr>📌When you think of the current FAR?</vt:lpstr>
      <vt:lpstr>What is AI? What is RFO? </vt:lpstr>
      <vt:lpstr>Scope</vt:lpstr>
      <vt:lpstr>AI as a Practical Technology</vt:lpstr>
      <vt:lpstr>Guiding Requirements</vt:lpstr>
      <vt:lpstr>Government Use of AI in Acquisition</vt:lpstr>
      <vt:lpstr>Use Case Under Evaluation: Ensuring Accessibility in Solicitations</vt:lpstr>
      <vt:lpstr>Generative Artificial Intelligence</vt:lpstr>
      <vt:lpstr>Examples of AI</vt:lpstr>
      <vt:lpstr>Prompt Engineering (Cheat Code)</vt:lpstr>
      <vt:lpstr>Prompt Examples </vt:lpstr>
      <vt:lpstr>What an LLM Actually is</vt:lpstr>
      <vt:lpstr>AI is NOT a HUMAN </vt:lpstr>
      <vt:lpstr>Large Language Models (LLMs)</vt:lpstr>
      <vt:lpstr>When It Really Matters</vt:lpstr>
      <vt:lpstr>What RFO &amp; AI Mean for Federal Acquisition</vt:lpstr>
      <vt:lpstr>The Big 5 Changes</vt:lpstr>
      <vt:lpstr>Acquisition Uses</vt:lpstr>
      <vt:lpstr>Generative AI at Work (With You)</vt:lpstr>
      <vt:lpstr>Let's talk about prompting</vt:lpstr>
      <vt:lpstr>Navigating FAR Modernization - Source Information for Responsible AI Use                                   https://chat.gsa.usai.gov/  DEMO </vt:lpstr>
      <vt:lpstr>Sample Output</vt:lpstr>
      <vt:lpstr>Industry - Important Takeaways</vt:lpstr>
      <vt:lpstr>AI Helps us Move Faster. RFO Helps Us Innovate. Industry Helps us Buy Smarter.</vt:lpstr>
      <vt:lpstr>Why This Matters for YOU  </vt:lpstr>
      <vt:lpstr>Thank You. Q&amp;A</vt:lpstr>
      <vt:lpstr>GSA Trademark Icon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1</cp:revision>
  <dcterms:modified xsi:type="dcterms:W3CDTF">2026-06-09T13:41:51Z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B144B2B6-8635-42A8-AD8A-4C06B961EE34</vt:lpwstr>
  </property>
  <property fmtid="{D5CDD505-2E9C-101B-9397-08002B2CF9AE}" pid="3" name="ArticulatePath">
    <vt:lpwstr>GSA’s Intelligent Edge_ Utilizing AI for Performance and Industry Relevance</vt:lpwstr>
  </property>
</Properties>
</file>