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Barlow" panose="00000500000000000000" pitchFamily="2"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Comic Sans MS" panose="030F0702030302020204" pitchFamily="66" charset="0"/>
      <p:regular r:id="rId42"/>
      <p:bold r:id="rId43"/>
      <p:italic r:id="rId44"/>
      <p:boldItalic r:id="rId45"/>
    </p:embeddedFont>
    <p:embeddedFont>
      <p:font typeface="Impact" panose="020B0806030902050204" pitchFamily="34" charset="0"/>
      <p:regular r:id="rId46"/>
    </p:embeddedFont>
    <p:embeddedFont>
      <p:font typeface="Montserrat" pitchFamily="2" charset="0"/>
      <p:regular r:id="rId47"/>
      <p:bold r:id="rId48"/>
      <p:italic r:id="rId49"/>
      <p:boldItalic r:id="rId50"/>
    </p:embeddedFont>
  </p:embeddedFontLst>
  <p:custDataLst>
    <p:tags r:id="rId5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autoAdjust="0"/>
    <p:restoredTop sz="86432" autoAdjust="0"/>
  </p:normalViewPr>
  <p:slideViewPr>
    <p:cSldViewPr snapToGrid="0">
      <p:cViewPr varScale="1">
        <p:scale>
          <a:sx n="109" d="100"/>
          <a:sy n="109" d="100"/>
        </p:scale>
        <p:origin x="114" y="51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 MAKE COPY TO EDIT**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e978a11ea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e978a11ea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e753da6ba4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e753da6ba4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e753da6ba4_0_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e753da6ba4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e753da6ba4_0_6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e753da6ba4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e753da6ba4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e753da6ba4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e753da6ba4_0_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e753da6ba4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e753da6ba4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e753da6ba4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e753da6ba4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e753da6ba4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e753da6ba4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e753da6ba4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e753da6ba4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e753da6ba4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e978a11ea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e978a11ea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753da6ba4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e753da6ba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e753da6ba4_0_5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e753da6ba4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e753da6ba4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e753da6ba4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e753da6ba4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e753da6ba4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e753da6ba4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e753da6ba4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e753da6ba4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e753da6ba4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e753da6ba4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e753da6ba4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e753da6ba4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e753da6ba4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e753da6ba4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e753da6ba4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e753da6ba4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e753da6ba4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a9fa940987_3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a9fa940987_3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9fa940987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9fa94098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e978a11eaa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e978a11eaa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9fa940987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9fa940987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e753da6ba4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e753da6ba4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e753da6ba4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e753da6ba4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e753da6ba4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e753da6ba4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e753da6ba4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e753da6ba4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e753da6ba4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e753da6ba4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5200"/>
              <a:buNone/>
              <a:defRPr sz="5300">
                <a:solidFill>
                  <a:schemeClr val="accen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accent2"/>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1" name="Google Shape;11;p2"/>
          <p:cNvSpPr/>
          <p:nvPr/>
        </p:nvSpPr>
        <p:spPr>
          <a:xfrm>
            <a:off x="9525" y="0"/>
            <a:ext cx="9144000" cy="1033500"/>
          </a:xfrm>
          <a:prstGeom prst="rect">
            <a:avLst/>
          </a:prstGeom>
          <a:solidFill>
            <a:srgbClr val="FFFF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endParaRPr sz="700">
              <a:latin typeface="Century Gothic"/>
              <a:ea typeface="Century Gothic"/>
              <a:cs typeface="Century Gothic"/>
              <a:sym typeface="Century Gothic"/>
            </a:endParaRPr>
          </a:p>
        </p:txBody>
      </p:sp>
      <p:pic>
        <p:nvPicPr>
          <p:cNvPr id="12" name="Google Shape;12;p2" title="GSA Star Mark 250 2026 Logo STARMARK SIGNATURE_300dpi.png"/>
          <p:cNvPicPr preferRelativeResize="0"/>
          <p:nvPr/>
        </p:nvPicPr>
        <p:blipFill>
          <a:blip r:embed="rId2">
            <a:alphaModFix/>
          </a:blip>
          <a:stretch>
            <a:fillRect/>
          </a:stretch>
        </p:blipFill>
        <p:spPr>
          <a:xfrm>
            <a:off x="491750" y="200060"/>
            <a:ext cx="2190163" cy="638951"/>
          </a:xfrm>
          <a:prstGeom prst="rect">
            <a:avLst/>
          </a:prstGeom>
          <a:noFill/>
          <a:ln>
            <a:noFill/>
          </a:ln>
        </p:spPr>
      </p:pic>
      <p:sp>
        <p:nvSpPr>
          <p:cNvPr id="13" name="Google Shape;13;p2"/>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title="FAST 2026 Full Color.png"/>
          <p:cNvPicPr preferRelativeResize="0"/>
          <p:nvPr/>
        </p:nvPicPr>
        <p:blipFill>
          <a:blip r:embed="rId3">
            <a:alphaModFix/>
          </a:blip>
          <a:stretch>
            <a:fillRect/>
          </a:stretch>
        </p:blipFill>
        <p:spPr>
          <a:xfrm>
            <a:off x="6392225" y="1260736"/>
            <a:ext cx="2622024" cy="2622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SA Starmark End Slide">
  <p:cSld name="BLANK_2">
    <p:spTree>
      <p:nvGrpSpPr>
        <p:cNvPr id="1" name="Shape 63"/>
        <p:cNvGrpSpPr/>
        <p:nvPr/>
      </p:nvGrpSpPr>
      <p:grpSpPr>
        <a:xfrm>
          <a:off x="0" y="0"/>
          <a:ext cx="0" cy="0"/>
          <a:chOff x="0" y="0"/>
          <a:chExt cx="0" cy="0"/>
        </a:xfrm>
      </p:grpSpPr>
      <p:sp>
        <p:nvSpPr>
          <p:cNvPr id="64" name="Google Shape;64;p11"/>
          <p:cNvSpPr/>
          <p:nvPr/>
        </p:nvSpPr>
        <p:spPr>
          <a:xfrm>
            <a:off x="0" y="10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1" descr="U.S. General Services Administration Logo" title="250 Signature.png"/>
          <p:cNvPicPr preferRelativeResize="0"/>
          <p:nvPr/>
        </p:nvPicPr>
        <p:blipFill rotWithShape="1">
          <a:blip r:embed="rId2">
            <a:alphaModFix/>
          </a:blip>
          <a:srcRect l="661" r="661"/>
          <a:stretch/>
        </p:blipFill>
        <p:spPr>
          <a:xfrm>
            <a:off x="4013551" y="1984975"/>
            <a:ext cx="1238875" cy="11199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800"/>
              <a:buNone/>
              <a:defRPr sz="1400">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1600"/>
              </a:spcBef>
              <a:spcAft>
                <a:spcPts val="0"/>
              </a:spcAft>
              <a:buClr>
                <a:schemeClr val="dk1"/>
              </a:buClr>
              <a:buSzPts val="1400"/>
              <a:buNone/>
              <a:defRPr>
                <a:solidFill>
                  <a:schemeClr val="dk1"/>
                </a:solidFill>
              </a:defRPr>
            </a:lvl3pPr>
            <a:lvl4pPr lvl="3">
              <a:spcBef>
                <a:spcPts val="1600"/>
              </a:spcBef>
              <a:spcAft>
                <a:spcPts val="0"/>
              </a:spcAft>
              <a:buClr>
                <a:schemeClr val="dk1"/>
              </a:buClr>
              <a:buSzPts val="1400"/>
              <a:buNone/>
              <a:defRPr>
                <a:solidFill>
                  <a:schemeClr val="dk1"/>
                </a:solidFill>
              </a:defRPr>
            </a:lvl4pPr>
            <a:lvl5pPr lvl="4">
              <a:spcBef>
                <a:spcPts val="1600"/>
              </a:spcBef>
              <a:spcAft>
                <a:spcPts val="0"/>
              </a:spcAft>
              <a:buClr>
                <a:schemeClr val="dk1"/>
              </a:buClr>
              <a:buSzPts val="1400"/>
              <a:buNone/>
              <a:defRPr>
                <a:solidFill>
                  <a:schemeClr val="dk1"/>
                </a:solidFill>
              </a:defRPr>
            </a:lvl5pPr>
            <a:lvl6pPr lvl="5">
              <a:spcBef>
                <a:spcPts val="1600"/>
              </a:spcBef>
              <a:spcAft>
                <a:spcPts val="0"/>
              </a:spcAft>
              <a:buClr>
                <a:schemeClr val="dk1"/>
              </a:buClr>
              <a:buSzPts val="1400"/>
              <a:buNone/>
              <a:defRPr>
                <a:solidFill>
                  <a:schemeClr val="dk1"/>
                </a:solidFill>
              </a:defRPr>
            </a:lvl6pPr>
            <a:lvl7pPr lvl="6">
              <a:spcBef>
                <a:spcPts val="1600"/>
              </a:spcBef>
              <a:spcAft>
                <a:spcPts val="0"/>
              </a:spcAft>
              <a:buClr>
                <a:schemeClr val="dk1"/>
              </a:buClr>
              <a:buSzPts val="1400"/>
              <a:buNone/>
              <a:defRPr>
                <a:solidFill>
                  <a:schemeClr val="dk1"/>
                </a:solidFill>
              </a:defRPr>
            </a:lvl7pPr>
            <a:lvl8pPr lvl="7">
              <a:spcBef>
                <a:spcPts val="1600"/>
              </a:spcBef>
              <a:spcAft>
                <a:spcPts val="0"/>
              </a:spcAft>
              <a:buClr>
                <a:schemeClr val="dk1"/>
              </a:buClr>
              <a:buSzPts val="1400"/>
              <a:buNone/>
              <a:defRPr>
                <a:solidFill>
                  <a:schemeClr val="dk1"/>
                </a:solidFill>
              </a:defRPr>
            </a:lvl8pPr>
            <a:lvl9pPr lvl="8">
              <a:spcBef>
                <a:spcPts val="1600"/>
              </a:spcBef>
              <a:spcAft>
                <a:spcPts val="1600"/>
              </a:spcAft>
              <a:buClr>
                <a:schemeClr val="dk1"/>
              </a:buClr>
              <a:buSzPts val="1400"/>
              <a:buNone/>
              <a:defRPr>
                <a:solidFill>
                  <a:schemeClr val="dk1"/>
                </a:solidFill>
              </a:defRPr>
            </a:lvl9pPr>
          </a:lstStyle>
          <a:p>
            <a:endParaRPr/>
          </a:p>
        </p:txBody>
      </p:sp>
      <p:sp>
        <p:nvSpPr>
          <p:cNvPr id="19" name="Google Shape;19;p3"/>
          <p:cNvSpPr/>
          <p:nvPr/>
        </p:nvSpPr>
        <p:spPr>
          <a:xfrm rot="10800000" flipH="1">
            <a:off x="1133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flipH="1">
            <a:off x="13295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22" name="Google Shape;22;p3"/>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25" name="Google Shape;25;p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4"/>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4"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28" name="Google Shape;28;p4"/>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body" idx="1"/>
          </p:nvPr>
        </p:nvSpPr>
        <p:spPr>
          <a:xfrm>
            <a:off x="713225"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32" name="Google Shape;32;p5"/>
          <p:cNvSpPr txBox="1">
            <a:spLocks noGrp="1"/>
          </p:cNvSpPr>
          <p:nvPr>
            <p:ph type="subTitle" idx="2"/>
          </p:nvPr>
        </p:nvSpPr>
        <p:spPr>
          <a:xfrm>
            <a:off x="713225"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3" name="Google Shape;33;p5"/>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body" idx="3"/>
          </p:nvPr>
        </p:nvSpPr>
        <p:spPr>
          <a:xfrm>
            <a:off x="4773950"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35" name="Google Shape;35;p5"/>
          <p:cNvSpPr txBox="1">
            <a:spLocks noGrp="1"/>
          </p:cNvSpPr>
          <p:nvPr>
            <p:ph type="subTitle" idx="4"/>
          </p:nvPr>
        </p:nvSpPr>
        <p:spPr>
          <a:xfrm>
            <a:off x="4773950"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pic>
        <p:nvPicPr>
          <p:cNvPr id="36" name="Google Shape;36;p5"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37" name="Google Shape;37;p5"/>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6"/>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6" title="FAST 2026 Blue.png"/>
          <p:cNvPicPr preferRelativeResize="0"/>
          <p:nvPr/>
        </p:nvPicPr>
        <p:blipFill>
          <a:blip r:embed="rId2">
            <a:alphaModFix amt="15000"/>
          </a:blip>
          <a:stretch>
            <a:fillRect/>
          </a:stretch>
        </p:blipFill>
        <p:spPr>
          <a:xfrm>
            <a:off x="8500175" y="4163260"/>
            <a:ext cx="643825" cy="643825"/>
          </a:xfrm>
          <a:prstGeom prst="rect">
            <a:avLst/>
          </a:prstGeom>
          <a:noFill/>
          <a:ln>
            <a:noFill/>
          </a:ln>
        </p:spPr>
      </p:pic>
      <p:sp>
        <p:nvSpPr>
          <p:cNvPr id="42" name="Google Shape;42;p6"/>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13">
    <p:spTree>
      <p:nvGrpSpPr>
        <p:cNvPr id="1" name="Shape 43"/>
        <p:cNvGrpSpPr/>
        <p:nvPr/>
      </p:nvGrpSpPr>
      <p:grpSpPr>
        <a:xfrm>
          <a:off x="0" y="0"/>
          <a:ext cx="0" cy="0"/>
          <a:chOff x="0" y="0"/>
          <a:chExt cx="0" cy="0"/>
        </a:xfrm>
      </p:grpSpPr>
      <p:sp>
        <p:nvSpPr>
          <p:cNvPr id="44" name="Google Shape;44;p7"/>
          <p:cNvSpPr txBox="1">
            <a:spLocks noGrp="1"/>
          </p:cNvSpPr>
          <p:nvPr>
            <p:ph type="subTitle" idx="1"/>
          </p:nvPr>
        </p:nvSpPr>
        <p:spPr>
          <a:xfrm>
            <a:off x="1454225" y="3064975"/>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45" name="Google Shape;45;p7"/>
          <p:cNvSpPr txBox="1">
            <a:spLocks noGrp="1"/>
          </p:cNvSpPr>
          <p:nvPr>
            <p:ph type="subTitle" idx="2"/>
          </p:nvPr>
        </p:nvSpPr>
        <p:spPr>
          <a:xfrm>
            <a:off x="5427875" y="3064975"/>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46" name="Google Shape;46;p7"/>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7"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Speaker">
  <p:cSld name="CUSTOM_13_1">
    <p:spTree>
      <p:nvGrpSpPr>
        <p:cNvPr id="1" name="Shape 48"/>
        <p:cNvGrpSpPr/>
        <p:nvPr/>
      </p:nvGrpSpPr>
      <p:grpSpPr>
        <a:xfrm>
          <a:off x="0" y="0"/>
          <a:ext cx="0" cy="0"/>
          <a:chOff x="0" y="0"/>
          <a:chExt cx="0" cy="0"/>
        </a:xfrm>
      </p:grpSpPr>
      <p:sp>
        <p:nvSpPr>
          <p:cNvPr id="49" name="Google Shape;49;p8"/>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b="1">
                <a:solidFill>
                  <a:schemeClr val="accent1"/>
                </a:solidFill>
              </a:defRPr>
            </a:lvl1pPr>
            <a:lvl2pPr lvl="1" algn="ctr">
              <a:spcBef>
                <a:spcPts val="1600"/>
              </a:spcBef>
              <a:spcAft>
                <a:spcPts val="0"/>
              </a:spcAft>
              <a:buNone/>
              <a:defRPr b="1">
                <a:solidFill>
                  <a:schemeClr val="accent1"/>
                </a:solidFill>
              </a:defRPr>
            </a:lvl2pPr>
            <a:lvl3pPr lvl="2" algn="ctr">
              <a:spcBef>
                <a:spcPts val="1600"/>
              </a:spcBef>
              <a:spcAft>
                <a:spcPts val="0"/>
              </a:spcAft>
              <a:buNone/>
              <a:defRPr b="1">
                <a:solidFill>
                  <a:schemeClr val="accent1"/>
                </a:solidFill>
              </a:defRPr>
            </a:lvl3pPr>
            <a:lvl4pPr lvl="3" algn="ctr">
              <a:spcBef>
                <a:spcPts val="1600"/>
              </a:spcBef>
              <a:spcAft>
                <a:spcPts val="0"/>
              </a:spcAft>
              <a:buNone/>
              <a:defRPr b="1">
                <a:solidFill>
                  <a:schemeClr val="accent1"/>
                </a:solidFill>
              </a:defRPr>
            </a:lvl4pPr>
            <a:lvl5pPr lvl="4" algn="ctr">
              <a:spcBef>
                <a:spcPts val="1600"/>
              </a:spcBef>
              <a:spcAft>
                <a:spcPts val="0"/>
              </a:spcAft>
              <a:buNone/>
              <a:defRPr b="1">
                <a:solidFill>
                  <a:schemeClr val="accent1"/>
                </a:solidFill>
              </a:defRPr>
            </a:lvl5pPr>
            <a:lvl6pPr lvl="5" algn="ctr">
              <a:spcBef>
                <a:spcPts val="1600"/>
              </a:spcBef>
              <a:spcAft>
                <a:spcPts val="0"/>
              </a:spcAft>
              <a:buNone/>
              <a:defRPr b="1">
                <a:solidFill>
                  <a:schemeClr val="accent1"/>
                </a:solidFill>
              </a:defRPr>
            </a:lvl6pPr>
            <a:lvl7pPr lvl="6" algn="ctr">
              <a:spcBef>
                <a:spcPts val="1600"/>
              </a:spcBef>
              <a:spcAft>
                <a:spcPts val="0"/>
              </a:spcAft>
              <a:buNone/>
              <a:defRPr b="1">
                <a:solidFill>
                  <a:schemeClr val="accent1"/>
                </a:solidFill>
              </a:defRPr>
            </a:lvl7pPr>
            <a:lvl8pPr lvl="7" algn="ctr">
              <a:spcBef>
                <a:spcPts val="1600"/>
              </a:spcBef>
              <a:spcAft>
                <a:spcPts val="0"/>
              </a:spcAft>
              <a:buNone/>
              <a:defRPr b="1">
                <a:solidFill>
                  <a:schemeClr val="accent1"/>
                </a:solidFill>
              </a:defRPr>
            </a:lvl8pPr>
            <a:lvl9pPr lvl="8" algn="ctr">
              <a:spcBef>
                <a:spcPts val="1600"/>
              </a:spcBef>
              <a:spcAft>
                <a:spcPts val="1600"/>
              </a:spcAft>
              <a:buNone/>
              <a:defRPr b="1">
                <a:solidFill>
                  <a:schemeClr val="accent1"/>
                </a:solidFill>
              </a:defRPr>
            </a:lvl9pPr>
          </a:lstStyle>
          <a:p>
            <a:endParaRPr/>
          </a:p>
        </p:txBody>
      </p:sp>
      <p:sp>
        <p:nvSpPr>
          <p:cNvPr id="50" name="Google Shape;50;p8"/>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8"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52"/>
        <p:cNvGrpSpPr/>
        <p:nvPr/>
      </p:nvGrpSpPr>
      <p:grpSpPr>
        <a:xfrm>
          <a:off x="0" y="0"/>
          <a:ext cx="0" cy="0"/>
          <a:chOff x="0" y="0"/>
          <a:chExt cx="0" cy="0"/>
        </a:xfrm>
      </p:grpSpPr>
      <p:sp>
        <p:nvSpPr>
          <p:cNvPr id="53" name="Google Shape;53;p9"/>
          <p:cNvSpPr/>
          <p:nvPr/>
        </p:nvSpPr>
        <p:spPr>
          <a:xfrm rot="10800000" flipH="1">
            <a:off x="0" y="0"/>
            <a:ext cx="8469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rot="10800000" flipH="1">
            <a:off x="0" y="2571750"/>
            <a:ext cx="8463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body" idx="1"/>
          </p:nvPr>
        </p:nvSpPr>
        <p:spPr>
          <a:xfrm>
            <a:off x="2975775" y="1222323"/>
            <a:ext cx="5485500" cy="3726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56" name="Google Shape;56;p9"/>
          <p:cNvSpPr txBox="1">
            <a:spLocks noGrp="1"/>
          </p:cNvSpPr>
          <p:nvPr>
            <p:ph type="title"/>
          </p:nvPr>
        </p:nvSpPr>
        <p:spPr>
          <a:xfrm>
            <a:off x="2975775" y="384050"/>
            <a:ext cx="5485500" cy="624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57" name="Google Shape;57;p9"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58" name="Google Shape;58;p9"/>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713225" y="445025"/>
            <a:ext cx="3858900" cy="1338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800"/>
              <a:buNone/>
              <a:defRPr sz="72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61" name="Google Shape;61;p10"/>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3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hyperlink" Target="https://feedback.gsa.gov/jfe/form/SV_cHfsLyPMssmfae1"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gsa.gov/events/making-market-research-easy-enhancing-industry-partnerships-10-25-2022-" TargetMode="External"/><Relationship Id="rId5" Type="http://schemas.openxmlformats.org/officeDocument/2006/relationships/hyperlink" Target="http://www.buy.gsa.gov/mras" TargetMode="External"/><Relationship Id="rId4" Type="http://schemas.openxmlformats.org/officeDocument/2006/relationships/hyperlink" Target="mailto:rfi@research.gs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hyperlink" Target="https://www.acquisition.gov/far/part-10"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300" dirty="0">
                <a:latin typeface="Arial"/>
                <a:ea typeface="Arial"/>
                <a:cs typeface="Arial"/>
                <a:sym typeface="Arial"/>
              </a:rPr>
              <a:t>Industry's Guide to Market Research As a Service (MRAS)</a:t>
            </a:r>
            <a:endParaRPr sz="4300" dirty="0">
              <a:solidFill>
                <a:schemeClr val="accent1"/>
              </a:solidFill>
              <a:latin typeface="Arial"/>
              <a:ea typeface="Arial"/>
              <a:cs typeface="Arial"/>
              <a:sym typeface="Arial"/>
            </a:endParaRPr>
          </a:p>
        </p:txBody>
      </p:sp>
      <p:sp>
        <p:nvSpPr>
          <p:cNvPr id="71" name="Google Shape;71;p12"/>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Tiffany Shabanian | June 16, 2026</a:t>
            </a:r>
            <a:endParaRPr>
              <a:latin typeface="Arial"/>
              <a:ea typeface="Arial"/>
              <a:cs typeface="Arial"/>
              <a:sym typeface="Arial"/>
            </a:endParaRPr>
          </a:p>
          <a:p>
            <a:pPr marL="0" lvl="0" indent="0" algn="l" rtl="0">
              <a:spcBef>
                <a:spcPts val="0"/>
              </a:spcBef>
              <a:spcAft>
                <a:spcPts val="0"/>
              </a:spcAft>
              <a:buNone/>
            </a:pP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Available Service Options</a:t>
            </a:r>
            <a:endParaRPr dirty="0"/>
          </a:p>
          <a:p>
            <a:pPr marL="0" lvl="0" indent="0" algn="l" rtl="0">
              <a:spcBef>
                <a:spcPts val="0"/>
              </a:spcBef>
              <a:spcAft>
                <a:spcPts val="0"/>
              </a:spcAft>
              <a:buNone/>
            </a:pPr>
            <a:endParaRPr dirty="0"/>
          </a:p>
        </p:txBody>
      </p:sp>
      <p:sp>
        <p:nvSpPr>
          <p:cNvPr id="145" name="Google Shape;145;p21"/>
          <p:cNvSpPr txBox="1">
            <a:spLocks noGrp="1"/>
          </p:cNvSpPr>
          <p:nvPr>
            <p:ph type="subTitle" idx="2"/>
          </p:nvPr>
        </p:nvSpPr>
        <p:spPr>
          <a:xfrm>
            <a:off x="587318" y="1645200"/>
            <a:ext cx="1775700" cy="234600"/>
          </a:xfrm>
          <a:prstGeom prst="rect">
            <a:avLst/>
          </a:prstGeom>
        </p:spPr>
        <p:txBody>
          <a:bodyPr spcFirstLastPara="1" wrap="square" lIns="45625" tIns="45625" rIns="45625" bIns="45625" anchor="t" anchorCtr="0">
            <a:noAutofit/>
          </a:bodyPr>
          <a:lstStyle/>
          <a:p>
            <a:pPr marL="0" lvl="0" indent="0" algn="l" rtl="0">
              <a:spcBef>
                <a:spcPts val="0"/>
              </a:spcBef>
              <a:spcAft>
                <a:spcPts val="798"/>
              </a:spcAft>
              <a:buNone/>
            </a:pPr>
            <a:r>
              <a:rPr lang="en" sz="1098"/>
              <a:t>Product Market Research</a:t>
            </a:r>
            <a:endParaRPr sz="1098"/>
          </a:p>
        </p:txBody>
      </p:sp>
      <p:sp>
        <p:nvSpPr>
          <p:cNvPr id="147" name="Google Shape;147;p21"/>
          <p:cNvSpPr txBox="1">
            <a:spLocks noGrp="1"/>
          </p:cNvSpPr>
          <p:nvPr>
            <p:ph type="subTitle" idx="4"/>
          </p:nvPr>
        </p:nvSpPr>
        <p:spPr>
          <a:xfrm>
            <a:off x="2612807" y="1645200"/>
            <a:ext cx="1775700" cy="234600"/>
          </a:xfrm>
          <a:prstGeom prst="rect">
            <a:avLst/>
          </a:prstGeom>
        </p:spPr>
        <p:txBody>
          <a:bodyPr spcFirstLastPara="1" wrap="square" lIns="45625" tIns="45625" rIns="45625" bIns="45625" anchor="t" anchorCtr="0">
            <a:noAutofit/>
          </a:bodyPr>
          <a:lstStyle/>
          <a:p>
            <a:pPr marL="0" lvl="0" indent="0" algn="l" rtl="0">
              <a:spcBef>
                <a:spcPts val="0"/>
              </a:spcBef>
              <a:spcAft>
                <a:spcPts val="0"/>
              </a:spcAft>
              <a:buNone/>
            </a:pPr>
            <a:r>
              <a:rPr lang="en" sz="1098"/>
              <a:t>Rapid Review</a:t>
            </a:r>
            <a:endParaRPr sz="1098"/>
          </a:p>
          <a:p>
            <a:pPr marL="0" lvl="0" indent="0" algn="l" rtl="0">
              <a:spcBef>
                <a:spcPts val="798"/>
              </a:spcBef>
              <a:spcAft>
                <a:spcPts val="798"/>
              </a:spcAft>
              <a:buNone/>
            </a:pPr>
            <a:endParaRPr sz="1098"/>
          </a:p>
        </p:txBody>
      </p:sp>
      <p:sp>
        <p:nvSpPr>
          <p:cNvPr id="149" name="Google Shape;149;p21"/>
          <p:cNvSpPr txBox="1">
            <a:spLocks noGrp="1"/>
          </p:cNvSpPr>
          <p:nvPr>
            <p:ph type="subTitle" idx="2"/>
          </p:nvPr>
        </p:nvSpPr>
        <p:spPr>
          <a:xfrm>
            <a:off x="4790897" y="1605950"/>
            <a:ext cx="1842000" cy="243300"/>
          </a:xfrm>
          <a:prstGeom prst="rect">
            <a:avLst/>
          </a:prstGeom>
        </p:spPr>
        <p:txBody>
          <a:bodyPr spcFirstLastPara="1" wrap="square" lIns="47325" tIns="47325" rIns="47325" bIns="47325" anchor="t" anchorCtr="0">
            <a:noAutofit/>
          </a:bodyPr>
          <a:lstStyle/>
          <a:p>
            <a:pPr marL="0" lvl="0" indent="0" algn="l" rtl="0">
              <a:spcBef>
                <a:spcPts val="0"/>
              </a:spcBef>
              <a:spcAft>
                <a:spcPts val="0"/>
              </a:spcAft>
              <a:buNone/>
            </a:pPr>
            <a:r>
              <a:rPr lang="en" sz="1131"/>
              <a:t>Request for Information</a:t>
            </a:r>
            <a:endParaRPr sz="1131"/>
          </a:p>
          <a:p>
            <a:pPr marL="0" lvl="0" indent="0" algn="l" rtl="0">
              <a:spcBef>
                <a:spcPts val="828"/>
              </a:spcBef>
              <a:spcAft>
                <a:spcPts val="828"/>
              </a:spcAft>
              <a:buNone/>
            </a:pPr>
            <a:endParaRPr sz="1131"/>
          </a:p>
        </p:txBody>
      </p:sp>
      <p:sp>
        <p:nvSpPr>
          <p:cNvPr id="150" name="Google Shape;150;p21"/>
          <p:cNvSpPr txBox="1">
            <a:spLocks noGrp="1"/>
          </p:cNvSpPr>
          <p:nvPr>
            <p:ph type="subTitle" idx="4"/>
          </p:nvPr>
        </p:nvSpPr>
        <p:spPr>
          <a:xfrm>
            <a:off x="6862700" y="1645200"/>
            <a:ext cx="1842000" cy="661800"/>
          </a:xfrm>
          <a:prstGeom prst="rect">
            <a:avLst/>
          </a:prstGeom>
        </p:spPr>
        <p:txBody>
          <a:bodyPr spcFirstLastPara="1" wrap="square" lIns="47325" tIns="47325" rIns="47325" bIns="47325" anchor="t" anchorCtr="0">
            <a:noAutofit/>
          </a:bodyPr>
          <a:lstStyle/>
          <a:p>
            <a:pPr marL="0" lvl="0" indent="0" algn="l" rtl="0">
              <a:spcBef>
                <a:spcPts val="0"/>
              </a:spcBef>
              <a:spcAft>
                <a:spcPts val="0"/>
              </a:spcAft>
              <a:buNone/>
            </a:pPr>
            <a:r>
              <a:rPr lang="en" sz="1131"/>
              <a:t>Market your capabilities by participating in the MRAS program today!</a:t>
            </a:r>
            <a:endParaRPr sz="1131"/>
          </a:p>
          <a:p>
            <a:pPr marL="0" lvl="0" indent="0" algn="l" rtl="0">
              <a:spcBef>
                <a:spcPts val="828"/>
              </a:spcBef>
              <a:spcAft>
                <a:spcPts val="828"/>
              </a:spcAft>
              <a:buNone/>
            </a:pPr>
            <a:endParaRPr sz="1131"/>
          </a:p>
        </p:txBody>
      </p:sp>
      <p:sp>
        <p:nvSpPr>
          <p:cNvPr id="144" name="Google Shape;144;p21"/>
          <p:cNvSpPr txBox="1">
            <a:spLocks noGrp="1"/>
          </p:cNvSpPr>
          <p:nvPr>
            <p:ph type="body" idx="1"/>
          </p:nvPr>
        </p:nvSpPr>
        <p:spPr>
          <a:xfrm>
            <a:off x="587318" y="2061379"/>
            <a:ext cx="1775700" cy="638100"/>
          </a:xfrm>
          <a:prstGeom prst="rect">
            <a:avLst/>
          </a:prstGeom>
        </p:spPr>
        <p:txBody>
          <a:bodyPr spcFirstLastPara="1" wrap="square" lIns="45625" tIns="45625" rIns="45625" bIns="45625" anchor="t" anchorCtr="0">
            <a:noAutofit/>
          </a:bodyPr>
          <a:lstStyle/>
          <a:p>
            <a:pPr marL="0" lvl="0" indent="0" algn="l" rtl="0">
              <a:spcBef>
                <a:spcPts val="0"/>
              </a:spcBef>
              <a:spcAft>
                <a:spcPts val="0"/>
              </a:spcAft>
              <a:buNone/>
            </a:pPr>
            <a:r>
              <a:rPr lang="en" sz="898"/>
              <a:t>Report with pricing data for up to 20,000 GSA Advantage products within 48-72 hours.</a:t>
            </a:r>
            <a:endParaRPr sz="898"/>
          </a:p>
        </p:txBody>
      </p:sp>
      <p:sp>
        <p:nvSpPr>
          <p:cNvPr id="146" name="Google Shape;146;p21"/>
          <p:cNvSpPr txBox="1">
            <a:spLocks noGrp="1"/>
          </p:cNvSpPr>
          <p:nvPr>
            <p:ph type="body" idx="3"/>
          </p:nvPr>
        </p:nvSpPr>
        <p:spPr>
          <a:xfrm>
            <a:off x="2612807" y="2061379"/>
            <a:ext cx="1775700" cy="638100"/>
          </a:xfrm>
          <a:prstGeom prst="rect">
            <a:avLst/>
          </a:prstGeom>
        </p:spPr>
        <p:txBody>
          <a:bodyPr spcFirstLastPara="1" wrap="square" lIns="45625" tIns="45625" rIns="45625" bIns="45625" anchor="t" anchorCtr="0">
            <a:noAutofit/>
          </a:bodyPr>
          <a:lstStyle/>
          <a:p>
            <a:pPr marL="0" lvl="0" indent="0" algn="l" rtl="0">
              <a:spcBef>
                <a:spcPts val="0"/>
              </a:spcBef>
              <a:spcAft>
                <a:spcPts val="0"/>
              </a:spcAft>
              <a:buNone/>
            </a:pPr>
            <a:r>
              <a:rPr lang="en" sz="898"/>
              <a:t>A comprehensive list of potential GSA solutions and contract information within 48-72 hours.</a:t>
            </a:r>
            <a:endParaRPr sz="898"/>
          </a:p>
          <a:p>
            <a:pPr marL="0" lvl="0" indent="0" algn="l" rtl="0">
              <a:spcBef>
                <a:spcPts val="0"/>
              </a:spcBef>
              <a:spcAft>
                <a:spcPts val="0"/>
              </a:spcAft>
              <a:buNone/>
            </a:pPr>
            <a:endParaRPr sz="898"/>
          </a:p>
        </p:txBody>
      </p:sp>
      <p:sp>
        <p:nvSpPr>
          <p:cNvPr id="148" name="Google Shape;148;p21"/>
          <p:cNvSpPr txBox="1">
            <a:spLocks noGrp="1"/>
          </p:cNvSpPr>
          <p:nvPr>
            <p:ph type="body" idx="1"/>
          </p:nvPr>
        </p:nvSpPr>
        <p:spPr>
          <a:xfrm>
            <a:off x="4790897" y="2037663"/>
            <a:ext cx="1842000" cy="661800"/>
          </a:xfrm>
          <a:prstGeom prst="rect">
            <a:avLst/>
          </a:prstGeom>
        </p:spPr>
        <p:txBody>
          <a:bodyPr spcFirstLastPara="1" wrap="square" lIns="47325" tIns="47325" rIns="47325" bIns="47325" anchor="t" anchorCtr="0">
            <a:noAutofit/>
          </a:bodyPr>
          <a:lstStyle/>
          <a:p>
            <a:pPr marL="0" lvl="0" indent="0" algn="l" rtl="0">
              <a:spcBef>
                <a:spcPts val="0"/>
              </a:spcBef>
              <a:spcAft>
                <a:spcPts val="0"/>
              </a:spcAft>
              <a:buNone/>
            </a:pPr>
            <a:r>
              <a:rPr lang="en" sz="924"/>
              <a:t>Streamlines the RFI process and consolidates results into one report with visuals typically within 1-2 weeks</a:t>
            </a:r>
            <a:endParaRPr sz="924"/>
          </a:p>
        </p:txBody>
      </p:sp>
      <p:pic>
        <p:nvPicPr>
          <p:cNvPr id="151" name="Google Shape;151;p21" descr="Picture of two people gesturing to a computer screen"/>
          <p:cNvPicPr preferRelativeResize="0"/>
          <p:nvPr/>
        </p:nvPicPr>
        <p:blipFill rotWithShape="1">
          <a:blip r:embed="rId4">
            <a:alphaModFix amt="76000"/>
          </a:blip>
          <a:srcRect/>
          <a:stretch/>
        </p:blipFill>
        <p:spPr>
          <a:xfrm>
            <a:off x="5856210" y="3365700"/>
            <a:ext cx="2071800" cy="1495500"/>
          </a:xfrm>
          <a:prstGeom prst="snip2DiagRect">
            <a:avLst>
              <a:gd name="adj1" fmla="val 0"/>
              <a:gd name="adj2" fmla="val 16667"/>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2" name="Title 1">
            <a:extLst>
              <a:ext uri="{FF2B5EF4-FFF2-40B4-BE49-F238E27FC236}">
                <a16:creationId xmlns:a16="http://schemas.microsoft.com/office/drawing/2014/main" id="{BEC018D9-79A4-0939-AAE6-550C94D75361}"/>
              </a:ext>
            </a:extLst>
          </p:cNvPr>
          <p:cNvSpPr>
            <a:spLocks noGrp="1"/>
          </p:cNvSpPr>
          <p:nvPr>
            <p:ph type="title"/>
          </p:nvPr>
        </p:nvSpPr>
        <p:spPr>
          <a:xfrm>
            <a:off x="713225" y="-572700"/>
            <a:ext cx="7717500" cy="572700"/>
          </a:xfrm>
        </p:spPr>
        <p:txBody>
          <a:bodyPr spcFirstLastPara="1" wrap="square" lIns="91425" tIns="91425" rIns="91425" bIns="91425" anchor="b" anchorCtr="0">
            <a:noAutofit/>
          </a:bodyPr>
          <a:lstStyle/>
          <a:p>
            <a:r>
              <a:rPr lang="en-US" dirty="0"/>
              <a:t>Industry Journey</a:t>
            </a:r>
          </a:p>
        </p:txBody>
      </p:sp>
      <p:pic>
        <p:nvPicPr>
          <p:cNvPr id="156" name="Google Shape;156;p22" descr="Submits a request for an RFI: Customers complete the MRAS Service Request form.&#10;Develops the RFI with us: GSA creates a customized RFI for customer’s review based on the information they provide.&#10;Approves the RFI to post on GSA eBuy: With the customer’s approval, an RFI on their behalf will be posted on GSA eBuy to gather valuable industry data.&#10;Receives a market research report: A consolidated market research report based on industry responses is provided to the customer.&#10;Get GSA support: Customers connect with a Customer Service Director (CSD) for ongoing acquisition support.&#10;"/>
          <p:cNvPicPr preferRelativeResize="0"/>
          <p:nvPr/>
        </p:nvPicPr>
        <p:blipFill rotWithShape="1">
          <a:blip r:embed="rId4">
            <a:alphaModFix/>
          </a:blip>
          <a:srcRect/>
          <a:stretch/>
        </p:blipFill>
        <p:spPr>
          <a:xfrm>
            <a:off x="1365175" y="191675"/>
            <a:ext cx="7297500" cy="4865400"/>
          </a:xfrm>
          <a:prstGeom prst="roundRect">
            <a:avLst>
              <a:gd name="adj" fmla="val 16667"/>
            </a:avLst>
          </a:prstGeom>
          <a:noFill/>
          <a:ln>
            <a:noFill/>
          </a:ln>
          <a:effectLst>
            <a:outerShdw blurRad="57150" dist="57150" dir="5400000" algn="bl" rotWithShape="0">
              <a:srgbClr val="000000">
                <a:alpha val="50199"/>
              </a:srgbClr>
            </a:outerShdw>
          </a:effec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How to find MRAS Surveys/RFIs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62" name="Google Shape;162;p23"/>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MRAS RFIs are posted in GSA eBuy under applicable SINs</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Eligible vendors receive notifications through eBuy and rfi@research.gsa.gov</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Submit responses through the survey link only</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Keep GSA eLibrary contact information up to date</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Check spam/junk folders for confirmation emails</a:t>
            </a:r>
            <a:endParaRPr>
              <a:solidFill>
                <a:schemeClr val="dk1"/>
              </a:solidFill>
              <a:latin typeface="Arial"/>
              <a:ea typeface="Arial"/>
              <a:cs typeface="Arial"/>
              <a:sym typeface="Arial"/>
            </a:endParaRPr>
          </a:p>
          <a:p>
            <a:pPr marL="0" lvl="0" indent="0" algn="l" rtl="0">
              <a:lnSpc>
                <a:spcPct val="150000"/>
              </a:lnSpc>
              <a:spcBef>
                <a:spcPts val="0"/>
              </a:spcBef>
              <a:spcAft>
                <a:spcPts val="0"/>
              </a:spcAft>
              <a:buNone/>
            </a:pPr>
            <a:endParaRPr b="1">
              <a:solidFill>
                <a:schemeClr val="dk1"/>
              </a:solidFill>
              <a:latin typeface="Arial"/>
              <a:ea typeface="Arial"/>
              <a:cs typeface="Arial"/>
              <a:sym typeface="Arial"/>
            </a:endParaRPr>
          </a:p>
          <a:p>
            <a:pPr marL="0" lvl="0" indent="0" algn="l" rtl="0">
              <a:lnSpc>
                <a:spcPct val="150000"/>
              </a:lnSpc>
              <a:spcBef>
                <a:spcPts val="0"/>
              </a:spcBef>
              <a:spcAft>
                <a:spcPts val="0"/>
              </a:spcAft>
              <a:buNone/>
            </a:pPr>
            <a:r>
              <a:rPr lang="en" b="1">
                <a:solidFill>
                  <a:schemeClr val="dk1"/>
                </a:solidFill>
                <a:latin typeface="Arial"/>
                <a:ea typeface="Arial"/>
                <a:cs typeface="Arial"/>
                <a:sym typeface="Arial"/>
              </a:rPr>
              <a:t>Note: Not all RFIs posted on eBuy are MRAS RFIs</a:t>
            </a:r>
            <a:endParaRPr b="1">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pic>
        <p:nvPicPr>
          <p:cNvPr id="163" name="Google Shape;163;p23" descr="Image of a man holding a magnifying glass to his eye."/>
          <p:cNvPicPr preferRelativeResize="0"/>
          <p:nvPr/>
        </p:nvPicPr>
        <p:blipFill rotWithShape="1">
          <a:blip r:embed="rId3">
            <a:alphaModFix amt="68000"/>
          </a:blip>
          <a:srcRect/>
          <a:stretch/>
        </p:blipFill>
        <p:spPr>
          <a:xfrm>
            <a:off x="6290250" y="2610600"/>
            <a:ext cx="1803900" cy="1506000"/>
          </a:xfrm>
          <a:prstGeom prst="roundRect">
            <a:avLst>
              <a:gd name="adj" fmla="val 16667"/>
            </a:avLst>
          </a:prstGeom>
          <a:noFill/>
          <a:ln>
            <a:noFill/>
          </a:ln>
          <a:effectLst>
            <a:outerShdw blurRad="57150" dist="66675" dir="5400000" algn="bl" rotWithShape="0">
              <a:srgbClr val="000000">
                <a:alpha val="4902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2960225" y="1086200"/>
            <a:ext cx="5470800" cy="319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Arial"/>
                <a:ea typeface="Arial"/>
                <a:cs typeface="Arial"/>
                <a:sym typeface="Arial"/>
              </a:rPr>
              <a:t>Tips for submitting</a:t>
            </a:r>
            <a:endParaRPr>
              <a:latin typeface="Arial"/>
              <a:ea typeface="Arial"/>
              <a:cs typeface="Arial"/>
              <a:sym typeface="Arial"/>
            </a:endParaRPr>
          </a:p>
          <a:p>
            <a:pPr marL="0" lvl="0" indent="0" algn="r" rtl="0">
              <a:spcBef>
                <a:spcPts val="0"/>
              </a:spcBef>
              <a:spcAft>
                <a:spcPts val="0"/>
              </a:spcAft>
              <a:buNone/>
            </a:pPr>
            <a:r>
              <a:rPr lang="en">
                <a:latin typeface="Arial"/>
                <a:ea typeface="Arial"/>
                <a:cs typeface="Arial"/>
                <a:sym typeface="Arial"/>
              </a:rPr>
              <a:t>an RFI response</a:t>
            </a:r>
            <a:endParaRPr>
              <a:latin typeface="Arial"/>
              <a:ea typeface="Arial"/>
              <a:cs typeface="Arial"/>
              <a:sym typeface="Arial"/>
            </a:endParaRPr>
          </a:p>
          <a:p>
            <a:pPr marL="0" lvl="0" indent="0" algn="r" rtl="0">
              <a:spcBef>
                <a:spcPts val="0"/>
              </a:spcBef>
              <a:spcAft>
                <a:spcPts val="0"/>
              </a:spcAft>
              <a:buNone/>
            </a:pPr>
            <a:endParaRPr>
              <a:latin typeface="Arial"/>
              <a:ea typeface="Arial"/>
              <a:cs typeface="Arial"/>
              <a:sym typeface="Arial"/>
            </a:endParaRPr>
          </a:p>
          <a:p>
            <a:pPr marL="0" lvl="0" indent="0" algn="r" rtl="0">
              <a:spcBef>
                <a:spcPts val="0"/>
              </a:spcBef>
              <a:spcAft>
                <a:spcPts val="0"/>
              </a:spcAft>
              <a:buNone/>
            </a:pP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3966700" y="384050"/>
            <a:ext cx="446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Survey Description</a:t>
            </a:r>
            <a:endParaRPr dirty="0">
              <a:latin typeface="Arial"/>
              <a:ea typeface="Arial"/>
              <a:cs typeface="Arial"/>
              <a:sym typeface="Arial"/>
            </a:endParaRPr>
          </a:p>
        </p:txBody>
      </p:sp>
      <p:pic>
        <p:nvPicPr>
          <p:cNvPr id="175" name="Google Shape;175;p25" descr="This image shows the survey description form and emphasizes key areas for downloading and reviewing the scope description.&#10;"/>
          <p:cNvPicPr preferRelativeResize="0"/>
          <p:nvPr/>
        </p:nvPicPr>
        <p:blipFill>
          <a:blip r:embed="rId4">
            <a:alphaModFix/>
          </a:blip>
          <a:stretch>
            <a:fillRect/>
          </a:stretch>
        </p:blipFill>
        <p:spPr>
          <a:xfrm>
            <a:off x="141425" y="440600"/>
            <a:ext cx="3825275" cy="3685275"/>
          </a:xfrm>
          <a:prstGeom prst="rect">
            <a:avLst/>
          </a:prstGeom>
          <a:noFill/>
          <a:ln>
            <a:noFill/>
          </a:ln>
        </p:spPr>
      </p:pic>
      <p:cxnSp>
        <p:nvCxnSpPr>
          <p:cNvPr id="179" name="Google Shape;179;p25">
            <a:extLst>
              <a:ext uri="{C183D7F6-B498-43B3-948B-1728B52AA6E4}">
                <adec:decorative xmlns:adec="http://schemas.microsoft.com/office/drawing/2017/decorative" val="1"/>
              </a:ext>
            </a:extLst>
          </p:cNvPr>
          <p:cNvCxnSpPr>
            <a:stCxn id="176" idx="1"/>
          </p:cNvCxnSpPr>
          <p:nvPr/>
        </p:nvCxnSpPr>
        <p:spPr>
          <a:xfrm rot="10800000">
            <a:off x="3667650" y="1346175"/>
            <a:ext cx="2217000" cy="508500"/>
          </a:xfrm>
          <a:prstGeom prst="straightConnector1">
            <a:avLst/>
          </a:prstGeom>
          <a:noFill/>
          <a:ln w="9525" cap="flat" cmpd="sng">
            <a:solidFill>
              <a:srgbClr val="FF1616"/>
            </a:solidFill>
            <a:prstDash val="solid"/>
            <a:round/>
            <a:headEnd type="none" w="sm" len="sm"/>
            <a:tailEnd type="triangle" w="med" len="med"/>
          </a:ln>
        </p:spPr>
      </p:cxnSp>
      <p:cxnSp>
        <p:nvCxnSpPr>
          <p:cNvPr id="182" name="Google Shape;182;p25">
            <a:extLst>
              <a:ext uri="{C183D7F6-B498-43B3-948B-1728B52AA6E4}">
                <adec:decorative xmlns:adec="http://schemas.microsoft.com/office/drawing/2017/decorative" val="1"/>
              </a:ext>
            </a:extLst>
          </p:cNvPr>
          <p:cNvCxnSpPr>
            <a:stCxn id="178" idx="1"/>
          </p:cNvCxnSpPr>
          <p:nvPr/>
        </p:nvCxnSpPr>
        <p:spPr>
          <a:xfrm flipH="1">
            <a:off x="3821525" y="2917138"/>
            <a:ext cx="2604600" cy="521100"/>
          </a:xfrm>
          <a:prstGeom prst="straightConnector1">
            <a:avLst/>
          </a:prstGeom>
          <a:noFill/>
          <a:ln w="9525" cap="flat" cmpd="sng">
            <a:solidFill>
              <a:srgbClr val="FF1616"/>
            </a:solidFill>
            <a:prstDash val="solid"/>
            <a:round/>
            <a:headEnd type="none" w="sm" len="sm"/>
            <a:tailEnd type="triangle" w="med" len="med"/>
          </a:ln>
        </p:spPr>
      </p:cxnSp>
      <p:sp>
        <p:nvSpPr>
          <p:cNvPr id="176" name="Google Shape;176;p25"/>
          <p:cNvSpPr/>
          <p:nvPr/>
        </p:nvSpPr>
        <p:spPr>
          <a:xfrm>
            <a:off x="5884650" y="1541025"/>
            <a:ext cx="2453100" cy="62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000000"/>
                </a:solidFill>
              </a:rPr>
              <a:t>Download a copy of the survey including all questions.</a:t>
            </a:r>
            <a:endParaRPr sz="1400" i="0" u="none" strike="noStrike" cap="none">
              <a:solidFill>
                <a:srgbClr val="000000"/>
              </a:solidFill>
            </a:endParaRPr>
          </a:p>
        </p:txBody>
      </p:sp>
      <p:sp>
        <p:nvSpPr>
          <p:cNvPr id="178" name="Google Shape;178;p25"/>
          <p:cNvSpPr/>
          <p:nvPr/>
        </p:nvSpPr>
        <p:spPr>
          <a:xfrm>
            <a:off x="6426125" y="2603488"/>
            <a:ext cx="1802400" cy="62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000000"/>
                </a:solidFill>
              </a:rPr>
              <a:t>Review the Scope description in the summary</a:t>
            </a:r>
            <a:endParaRPr sz="1400" i="0" u="none" strike="noStrike" cap="none">
              <a:solidFill>
                <a:srgbClr val="000000"/>
              </a:solidFill>
            </a:endParaRPr>
          </a:p>
        </p:txBody>
      </p:sp>
      <p:pic>
        <p:nvPicPr>
          <p:cNvPr id="174" name="Google Shape;174;p25" descr="This image displays the response due date and highlights the draft requirement link."/>
          <p:cNvPicPr preferRelativeResize="0"/>
          <p:nvPr/>
        </p:nvPicPr>
        <p:blipFill rotWithShape="1">
          <a:blip r:embed="rId5">
            <a:alphaModFix/>
          </a:blip>
          <a:srcRect r="16653"/>
          <a:stretch/>
        </p:blipFill>
        <p:spPr>
          <a:xfrm>
            <a:off x="141424" y="4234900"/>
            <a:ext cx="3825274" cy="839475"/>
          </a:xfrm>
          <a:prstGeom prst="rect">
            <a:avLst/>
          </a:prstGeom>
          <a:noFill/>
          <a:ln>
            <a:noFill/>
          </a:ln>
        </p:spPr>
      </p:pic>
      <p:sp>
        <p:nvSpPr>
          <p:cNvPr id="181" name="Google Shape;181;p25">
            <a:extLst>
              <a:ext uri="{C183D7F6-B498-43B3-948B-1728B52AA6E4}">
                <adec:decorative xmlns:adec="http://schemas.microsoft.com/office/drawing/2017/decorative" val="1"/>
              </a:ext>
            </a:extLst>
          </p:cNvPr>
          <p:cNvSpPr/>
          <p:nvPr/>
        </p:nvSpPr>
        <p:spPr>
          <a:xfrm>
            <a:off x="216025" y="4800175"/>
            <a:ext cx="1474800" cy="274200"/>
          </a:xfrm>
          <a:prstGeom prst="flowChartAlternateProcess">
            <a:avLst/>
          </a:prstGeom>
          <a:noFill/>
          <a:ln w="9525" cap="flat" cmpd="sng">
            <a:solidFill>
              <a:srgbClr val="FF161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0" name="Google Shape;180;p25">
            <a:extLst>
              <a:ext uri="{C183D7F6-B498-43B3-948B-1728B52AA6E4}">
                <adec:decorative xmlns:adec="http://schemas.microsoft.com/office/drawing/2017/decorative" val="1"/>
              </a:ext>
            </a:extLst>
          </p:cNvPr>
          <p:cNvCxnSpPr>
            <a:stCxn id="177" idx="1"/>
            <a:endCxn id="181" idx="3"/>
          </p:cNvCxnSpPr>
          <p:nvPr/>
        </p:nvCxnSpPr>
        <p:spPr>
          <a:xfrm flipH="1">
            <a:off x="1690950" y="4234900"/>
            <a:ext cx="4090200" cy="702300"/>
          </a:xfrm>
          <a:prstGeom prst="straightConnector1">
            <a:avLst/>
          </a:prstGeom>
          <a:noFill/>
          <a:ln w="9525" cap="flat" cmpd="sng">
            <a:solidFill>
              <a:srgbClr val="FF1616"/>
            </a:solidFill>
            <a:prstDash val="solid"/>
            <a:round/>
            <a:headEnd type="none" w="sm" len="sm"/>
            <a:tailEnd type="triangle" w="med" len="med"/>
          </a:ln>
        </p:spPr>
      </p:cxnSp>
      <p:sp>
        <p:nvSpPr>
          <p:cNvPr id="177" name="Google Shape;177;p25"/>
          <p:cNvSpPr/>
          <p:nvPr/>
        </p:nvSpPr>
        <p:spPr>
          <a:xfrm>
            <a:off x="5781150" y="3870550"/>
            <a:ext cx="2556600" cy="72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000000"/>
                </a:solidFill>
              </a:rPr>
              <a:t>Be sure to download any requirements attachments like the PWS or SOW</a:t>
            </a:r>
            <a:endParaRPr sz="1400"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Using Socio-economic Designations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88" name="Google Shape;188;p26"/>
          <p:cNvSpPr txBox="1">
            <a:spLocks noGrp="1"/>
          </p:cNvSpPr>
          <p:nvPr>
            <p:ph type="body" idx="1"/>
          </p:nvPr>
        </p:nvSpPr>
        <p:spPr>
          <a:xfrm>
            <a:off x="713225" y="1152475"/>
            <a:ext cx="45843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Accurately list your socio-economic designation as shown on your GSA contract, as customers use this information for set-asides.</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Incorrect designations will prevent your company from seeing relevant opportunities in eBuy. </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Omitting valid designations may reduce your chances of benefiting from set-asides and winning contracts.</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pic>
        <p:nvPicPr>
          <p:cNvPr id="189" name="Google Shape;189;p26" descr="image of a tablet with a chart shown on it."/>
          <p:cNvPicPr preferRelativeResize="0"/>
          <p:nvPr/>
        </p:nvPicPr>
        <p:blipFill rotWithShape="1">
          <a:blip r:embed="rId3">
            <a:alphaModFix amt="75000"/>
          </a:blip>
          <a:srcRect/>
          <a:stretch/>
        </p:blipFill>
        <p:spPr>
          <a:xfrm>
            <a:off x="5841249" y="1190975"/>
            <a:ext cx="2626800" cy="1752300"/>
          </a:xfrm>
          <a:prstGeom prst="round2DiagRect">
            <a:avLst>
              <a:gd name="adj1" fmla="val 16667"/>
              <a:gd name="adj2" fmla="val 0"/>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4718875" y="384050"/>
            <a:ext cx="371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Technical Questions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pic>
        <p:nvPicPr>
          <p:cNvPr id="195" name="Google Shape;195;p27" descr="This image illustrates an example of the technical questions section for yes/no and multiple choice responses."/>
          <p:cNvPicPr preferRelativeResize="0"/>
          <p:nvPr/>
        </p:nvPicPr>
        <p:blipFill>
          <a:blip r:embed="rId4">
            <a:alphaModFix/>
          </a:blip>
          <a:stretch>
            <a:fillRect/>
          </a:stretch>
        </p:blipFill>
        <p:spPr>
          <a:xfrm>
            <a:off x="152400" y="414251"/>
            <a:ext cx="4566476" cy="4427426"/>
          </a:xfrm>
          <a:prstGeom prst="rect">
            <a:avLst/>
          </a:prstGeom>
          <a:noFill/>
          <a:ln>
            <a:noFill/>
          </a:ln>
        </p:spPr>
      </p:pic>
      <p:pic>
        <p:nvPicPr>
          <p:cNvPr id="198" name="Google Shape;198;p27" descr="Image of a person pressing with his finger on a screen of charts."/>
          <p:cNvPicPr preferRelativeResize="0"/>
          <p:nvPr/>
        </p:nvPicPr>
        <p:blipFill rotWithShape="1">
          <a:blip r:embed="rId5">
            <a:alphaModFix amt="66000"/>
          </a:blip>
          <a:srcRect/>
          <a:stretch/>
        </p:blipFill>
        <p:spPr>
          <a:xfrm flipH="1">
            <a:off x="4718875" y="999925"/>
            <a:ext cx="1352100" cy="880200"/>
          </a:xfrm>
          <a:prstGeom prst="homePlate">
            <a:avLst>
              <a:gd name="adj" fmla="val 49750"/>
            </a:avLst>
          </a:prstGeom>
          <a:noFill/>
          <a:ln>
            <a:noFill/>
          </a:ln>
        </p:spPr>
      </p:pic>
      <p:cxnSp>
        <p:nvCxnSpPr>
          <p:cNvPr id="197" name="Google Shape;197;p27">
            <a:extLst>
              <a:ext uri="{C183D7F6-B498-43B3-948B-1728B52AA6E4}">
                <adec:decorative xmlns:adec="http://schemas.microsoft.com/office/drawing/2017/decorative" val="1"/>
              </a:ext>
            </a:extLst>
          </p:cNvPr>
          <p:cNvCxnSpPr>
            <a:stCxn id="196" idx="1"/>
          </p:cNvCxnSpPr>
          <p:nvPr/>
        </p:nvCxnSpPr>
        <p:spPr>
          <a:xfrm rot="10800000">
            <a:off x="4301862" y="2123100"/>
            <a:ext cx="1113000" cy="1090500"/>
          </a:xfrm>
          <a:prstGeom prst="straightConnector1">
            <a:avLst/>
          </a:prstGeom>
          <a:noFill/>
          <a:ln w="9525" cap="flat" cmpd="sng">
            <a:solidFill>
              <a:srgbClr val="FF1616"/>
            </a:solidFill>
            <a:prstDash val="solid"/>
            <a:round/>
            <a:headEnd type="none" w="sm" len="sm"/>
            <a:tailEnd type="triangle" w="med" len="med"/>
          </a:ln>
        </p:spPr>
      </p:cxnSp>
      <p:sp>
        <p:nvSpPr>
          <p:cNvPr id="196" name="Google Shape;196;p27"/>
          <p:cNvSpPr/>
          <p:nvPr/>
        </p:nvSpPr>
        <p:spPr>
          <a:xfrm>
            <a:off x="5414862" y="2849250"/>
            <a:ext cx="3143100" cy="72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You can expand on responses to technical questions in your capabilities statement</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FF1616"/>
              </a:solidFill>
              <a:latin typeface="Arial"/>
              <a:ea typeface="Arial"/>
              <a:cs typeface="Arial"/>
              <a:sym typeface="Aria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Offers</a:t>
            </a:r>
            <a:endParaRPr dirty="0">
              <a:latin typeface="Arial"/>
              <a:ea typeface="Arial"/>
              <a:cs typeface="Arial"/>
              <a:sym typeface="Arial"/>
            </a:endParaRPr>
          </a:p>
        </p:txBody>
      </p:sp>
      <p:pic>
        <p:nvPicPr>
          <p:cNvPr id="204" name="Google Shape;204;p28" descr="Screenshot of MRAS RFI with a yes/no question that asks: Based on the provided Information, would your company submit a quote/proposal if this requirement was issued under your GSA contract"/>
          <p:cNvPicPr preferRelativeResize="0"/>
          <p:nvPr/>
        </p:nvPicPr>
        <p:blipFill rotWithShape="1">
          <a:blip r:embed="rId4">
            <a:alphaModFix/>
          </a:blip>
          <a:srcRect/>
          <a:stretch/>
        </p:blipFill>
        <p:spPr>
          <a:xfrm>
            <a:off x="363871" y="1028216"/>
            <a:ext cx="6656100" cy="1905000"/>
          </a:xfrm>
          <a:prstGeom prst="roundRect">
            <a:avLst>
              <a:gd name="adj" fmla="val 16667"/>
            </a:avLst>
          </a:prstGeom>
          <a:noFill/>
          <a:ln>
            <a:noFill/>
          </a:ln>
          <a:effectLst>
            <a:outerShdw blurRad="57150" dist="38100" dir="5400000" algn="bl" rotWithShape="0">
              <a:srgbClr val="000000">
                <a:alpha val="50199"/>
              </a:srgbClr>
            </a:outerShdw>
          </a:effectLst>
        </p:spPr>
      </p:pic>
      <p:sp>
        <p:nvSpPr>
          <p:cNvPr id="205" name="Google Shape;205;p28"/>
          <p:cNvSpPr/>
          <p:nvPr/>
        </p:nvSpPr>
        <p:spPr>
          <a:xfrm>
            <a:off x="2910971" y="3185666"/>
            <a:ext cx="2375400" cy="125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By selecting YES, your responses will be included in the report to the customer</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FF1616"/>
              </a:solidFill>
              <a:latin typeface="Arial"/>
              <a:ea typeface="Arial"/>
              <a:cs typeface="Arial"/>
              <a:sym typeface="Arial"/>
            </a:endParaRPr>
          </a:p>
        </p:txBody>
      </p:sp>
      <p:cxnSp>
        <p:nvCxnSpPr>
          <p:cNvPr id="206" name="Google Shape;206;p28">
            <a:extLst>
              <a:ext uri="{C183D7F6-B498-43B3-948B-1728B52AA6E4}">
                <adec:decorative xmlns:adec="http://schemas.microsoft.com/office/drawing/2017/decorative" val="1"/>
              </a:ext>
            </a:extLst>
          </p:cNvPr>
          <p:cNvCxnSpPr>
            <a:stCxn id="205" idx="0"/>
          </p:cNvCxnSpPr>
          <p:nvPr/>
        </p:nvCxnSpPr>
        <p:spPr>
          <a:xfrm rot="10800000">
            <a:off x="1129271" y="2004266"/>
            <a:ext cx="2969400" cy="1181400"/>
          </a:xfrm>
          <a:prstGeom prst="straightConnector1">
            <a:avLst/>
          </a:prstGeom>
          <a:noFill/>
          <a:ln w="9525" cap="flat" cmpd="sng">
            <a:solidFill>
              <a:srgbClr val="FF1616"/>
            </a:solidFill>
            <a:prstDash val="solid"/>
            <a:round/>
            <a:headEnd type="none" w="sm" len="sm"/>
            <a:tailEnd type="triangle" w="med" len="med"/>
          </a:ln>
        </p:spPr>
      </p:cxnSp>
      <p:pic>
        <p:nvPicPr>
          <p:cNvPr id="207" name="Google Shape;207;p28" descr="Image of a woman holding a green apple"/>
          <p:cNvPicPr preferRelativeResize="0"/>
          <p:nvPr/>
        </p:nvPicPr>
        <p:blipFill rotWithShape="1">
          <a:blip r:embed="rId5">
            <a:alphaModFix/>
          </a:blip>
          <a:srcRect/>
          <a:stretch/>
        </p:blipFill>
        <p:spPr>
          <a:xfrm>
            <a:off x="7215100" y="1337649"/>
            <a:ext cx="1768025" cy="2650775"/>
          </a:xfrm>
          <a:prstGeom prst="flowChartManualOperation">
            <a:avLst/>
          </a:prstGeom>
          <a:noFill/>
          <a:ln>
            <a:noFill/>
          </a:ln>
          <a:effectLst>
            <a:outerShdw blurRad="57150" dist="66675" dir="5400000" algn="bl" rotWithShape="0">
              <a:srgbClr val="000000">
                <a:alpha val="49020"/>
              </a:srgbClr>
            </a:outerShdw>
          </a:effectLst>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4842425" y="211450"/>
            <a:ext cx="3726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Contract/SIN/NAICS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pic>
        <p:nvPicPr>
          <p:cNvPr id="214" name="Google Shape;214;p29" descr="Screenshot of MRAS RFI that asks: Please identify all GSA contracts that your company holds and are applicable to this requirement. (Select all that apply) "/>
          <p:cNvPicPr preferRelativeResize="0"/>
          <p:nvPr/>
        </p:nvPicPr>
        <p:blipFill rotWithShape="1">
          <a:blip r:embed="rId4">
            <a:alphaModFix/>
          </a:blip>
          <a:srcRect/>
          <a:stretch/>
        </p:blipFill>
        <p:spPr>
          <a:xfrm>
            <a:off x="62175" y="638375"/>
            <a:ext cx="4632218" cy="978300"/>
          </a:xfrm>
          <a:prstGeom prst="rect">
            <a:avLst/>
          </a:prstGeom>
          <a:noFill/>
          <a:ln>
            <a:noFill/>
          </a:ln>
          <a:effectLst>
            <a:outerShdw blurRad="57150" dist="38100" dir="5400000" algn="bl" rotWithShape="0">
              <a:srgbClr val="000000">
                <a:alpha val="50199"/>
              </a:srgbClr>
            </a:outerShdw>
          </a:effectLst>
        </p:spPr>
      </p:pic>
      <p:sp>
        <p:nvSpPr>
          <p:cNvPr id="213" name="Google Shape;213;p29"/>
          <p:cNvSpPr txBox="1"/>
          <p:nvPr/>
        </p:nvSpPr>
        <p:spPr>
          <a:xfrm>
            <a:off x="5273175" y="926875"/>
            <a:ext cx="3385800" cy="85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When making your selection, be sure it relates to the scope of the requirement.</a:t>
            </a:r>
            <a:endParaRPr sz="1800" b="0" i="0" u="none" strike="noStrike" cap="none">
              <a:solidFill>
                <a:srgbClr val="000000"/>
              </a:solidFill>
              <a:latin typeface="Arial"/>
              <a:ea typeface="Arial"/>
              <a:cs typeface="Arial"/>
              <a:sym typeface="Arial"/>
            </a:endParaRPr>
          </a:p>
        </p:txBody>
      </p:sp>
      <p:cxnSp>
        <p:nvCxnSpPr>
          <p:cNvPr id="219" name="Google Shape;219;p29">
            <a:extLst>
              <a:ext uri="{C183D7F6-B498-43B3-948B-1728B52AA6E4}">
                <adec:decorative xmlns:adec="http://schemas.microsoft.com/office/drawing/2017/decorative" val="1"/>
              </a:ext>
            </a:extLst>
          </p:cNvPr>
          <p:cNvCxnSpPr>
            <a:stCxn id="215" idx="1"/>
          </p:cNvCxnSpPr>
          <p:nvPr/>
        </p:nvCxnSpPr>
        <p:spPr>
          <a:xfrm rot="10800000">
            <a:off x="3789275" y="1517875"/>
            <a:ext cx="2063700" cy="1120800"/>
          </a:xfrm>
          <a:prstGeom prst="straightConnector1">
            <a:avLst/>
          </a:prstGeom>
          <a:noFill/>
          <a:ln w="9525" cap="flat" cmpd="sng">
            <a:solidFill>
              <a:srgbClr val="FF1616"/>
            </a:solidFill>
            <a:prstDash val="solid"/>
            <a:round/>
            <a:headEnd type="none" w="sm" len="sm"/>
            <a:tailEnd type="triangle" w="med" len="med"/>
          </a:ln>
        </p:spPr>
      </p:cxnSp>
      <p:pic>
        <p:nvPicPr>
          <p:cNvPr id="216" name="Google Shape;216;p29" descr="Screenshot of MRAS RFI question that asks: Based solely on the GSA contracts your company currently holds, which of the following applies to your ability to fulfill this requirement? Please identify all applicable SIN(s), CLIN(s), or Domains. (Select all that apply)&#10;&#10;If none apply, or are not applicable please explain briefly in the optional feedback section why and what other GSA solution should be included."/>
          <p:cNvPicPr preferRelativeResize="0"/>
          <p:nvPr/>
        </p:nvPicPr>
        <p:blipFill rotWithShape="1">
          <a:blip r:embed="rId5">
            <a:alphaModFix/>
          </a:blip>
          <a:srcRect/>
          <a:stretch/>
        </p:blipFill>
        <p:spPr>
          <a:xfrm>
            <a:off x="72100" y="1713508"/>
            <a:ext cx="4632226" cy="1808679"/>
          </a:xfrm>
          <a:prstGeom prst="rect">
            <a:avLst/>
          </a:prstGeom>
          <a:noFill/>
          <a:ln>
            <a:noFill/>
          </a:ln>
          <a:effectLst>
            <a:outerShdw blurRad="57150" dist="38100" dir="5400000" algn="bl" rotWithShape="0">
              <a:srgbClr val="000000">
                <a:alpha val="50199"/>
              </a:srgbClr>
            </a:outerShdw>
          </a:effectLst>
        </p:spPr>
      </p:pic>
      <p:cxnSp>
        <p:nvCxnSpPr>
          <p:cNvPr id="221" name="Google Shape;221;p29">
            <a:extLst>
              <a:ext uri="{C183D7F6-B498-43B3-948B-1728B52AA6E4}">
                <adec:decorative xmlns:adec="http://schemas.microsoft.com/office/drawing/2017/decorative" val="1"/>
              </a:ext>
            </a:extLst>
          </p:cNvPr>
          <p:cNvCxnSpPr>
            <a:stCxn id="218" idx="1"/>
          </p:cNvCxnSpPr>
          <p:nvPr/>
        </p:nvCxnSpPr>
        <p:spPr>
          <a:xfrm rot="10800000">
            <a:off x="3700175" y="2953027"/>
            <a:ext cx="2552100" cy="436500"/>
          </a:xfrm>
          <a:prstGeom prst="straightConnector1">
            <a:avLst/>
          </a:prstGeom>
          <a:noFill/>
          <a:ln w="9525" cap="flat" cmpd="sng">
            <a:solidFill>
              <a:srgbClr val="FF1616"/>
            </a:solidFill>
            <a:prstDash val="solid"/>
            <a:round/>
            <a:headEnd type="none" w="sm" len="sm"/>
            <a:tailEnd type="triangle" w="med" len="med"/>
          </a:ln>
        </p:spPr>
      </p:cxnSp>
      <p:sp>
        <p:nvSpPr>
          <p:cNvPr id="215" name="Google Shape;215;p29"/>
          <p:cNvSpPr/>
          <p:nvPr/>
        </p:nvSpPr>
        <p:spPr>
          <a:xfrm>
            <a:off x="5852975" y="2324425"/>
            <a:ext cx="2262000" cy="62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000000"/>
                </a:solidFill>
              </a:rPr>
              <a:t>Multiple answers can be selected here. </a:t>
            </a:r>
            <a:endParaRPr sz="1100" i="0" u="none" strike="noStrike" cap="none">
              <a:solidFill>
                <a:srgbClr val="000000"/>
              </a:solidFill>
            </a:endParaRPr>
          </a:p>
        </p:txBody>
      </p:sp>
      <p:sp>
        <p:nvSpPr>
          <p:cNvPr id="218" name="Google Shape;218;p29"/>
          <p:cNvSpPr/>
          <p:nvPr/>
        </p:nvSpPr>
        <p:spPr>
          <a:xfrm>
            <a:off x="6252275" y="3160027"/>
            <a:ext cx="1862700" cy="45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000000"/>
                </a:solidFill>
              </a:rPr>
              <a:t>Choose the SIN or NAICS most appropriate for the requirement</a:t>
            </a:r>
            <a:endParaRPr sz="1400"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1616"/>
              </a:solidFill>
              <a:latin typeface="Arial"/>
              <a:ea typeface="Arial"/>
              <a:cs typeface="Arial"/>
              <a:sym typeface="Arial"/>
            </a:endParaRPr>
          </a:p>
        </p:txBody>
      </p:sp>
      <p:pic>
        <p:nvPicPr>
          <p:cNvPr id="217" name="Google Shape;217;p29" descr="Screenshot of MRAS RFI question that asks: Please select the NAICS code(s) you determine are appropriate for this requirement. (Select all that apply)"/>
          <p:cNvPicPr preferRelativeResize="0"/>
          <p:nvPr/>
        </p:nvPicPr>
        <p:blipFill rotWithShape="1">
          <a:blip r:embed="rId6">
            <a:alphaModFix/>
          </a:blip>
          <a:srcRect b="10290"/>
          <a:stretch/>
        </p:blipFill>
        <p:spPr>
          <a:xfrm>
            <a:off x="72100" y="3727729"/>
            <a:ext cx="4884126" cy="1291450"/>
          </a:xfrm>
          <a:prstGeom prst="rect">
            <a:avLst/>
          </a:prstGeom>
          <a:noFill/>
          <a:ln>
            <a:noFill/>
          </a:ln>
          <a:effectLst>
            <a:outerShdw blurRad="57150" dist="38100" dir="5400000" algn="bl" rotWithShape="0">
              <a:srgbClr val="000000">
                <a:alpha val="50199"/>
              </a:srgbClr>
            </a:outerShdw>
          </a:effectLst>
        </p:spPr>
      </p:pic>
      <p:cxnSp>
        <p:nvCxnSpPr>
          <p:cNvPr id="220" name="Google Shape;220;p29">
            <a:extLst>
              <a:ext uri="{C183D7F6-B498-43B3-948B-1728B52AA6E4}">
                <adec:decorative xmlns:adec="http://schemas.microsoft.com/office/drawing/2017/decorative" val="1"/>
              </a:ext>
            </a:extLst>
          </p:cNvPr>
          <p:cNvCxnSpPr/>
          <p:nvPr/>
        </p:nvCxnSpPr>
        <p:spPr>
          <a:xfrm flipH="1">
            <a:off x="4544775" y="3619027"/>
            <a:ext cx="1704900" cy="470100"/>
          </a:xfrm>
          <a:prstGeom prst="straightConnector1">
            <a:avLst/>
          </a:prstGeom>
          <a:noFill/>
          <a:ln w="9525" cap="flat" cmpd="sng">
            <a:solidFill>
              <a:srgbClr val="FF1616"/>
            </a:solidFill>
            <a:prstDash val="solid"/>
            <a:round/>
            <a:headEnd type="none" w="sm" len="sm"/>
            <a:tailEnd type="triangle" w="med" len="med"/>
          </a:ln>
        </p:spPr>
      </p:cxn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Feedback</a:t>
            </a:r>
            <a:endParaRPr dirty="0">
              <a:latin typeface="Arial"/>
              <a:ea typeface="Arial"/>
              <a:cs typeface="Arial"/>
              <a:sym typeface="Arial"/>
            </a:endParaRPr>
          </a:p>
        </p:txBody>
      </p:sp>
      <p:pic>
        <p:nvPicPr>
          <p:cNvPr id="227" name="Google Shape;227;p30" descr="Image of GSA RFI survey that asks: &quot;Optional Feedback: Please provide any feedback or questions you may have related to this requirement and the Draft Requirements Document. This section is only for questions or feedback to the Agency about this requirement and to further expand on any responses provided above.  If you selected &quot;Other&quot; for any of the Contracts, SINs, or NAICS selections, please include those that you would recommend with your feedback.   NOTE: Do not include capabilities information here. Any capabilities information provided in this section will be deleted and is not included in the MRAS Market Research Report of all responses provided to the Agency.&quot; Below it is a box to type text.   "/>
          <p:cNvPicPr preferRelativeResize="0"/>
          <p:nvPr/>
        </p:nvPicPr>
        <p:blipFill rotWithShape="1">
          <a:blip r:embed="rId3">
            <a:alphaModFix/>
          </a:blip>
          <a:srcRect/>
          <a:stretch/>
        </p:blipFill>
        <p:spPr>
          <a:xfrm>
            <a:off x="517875" y="1205850"/>
            <a:ext cx="5771700" cy="3095100"/>
          </a:xfrm>
          <a:prstGeom prst="roundRect">
            <a:avLst>
              <a:gd name="adj" fmla="val 16667"/>
            </a:avLst>
          </a:prstGeom>
          <a:noFill/>
          <a:ln>
            <a:noFill/>
          </a:ln>
          <a:effectLst>
            <a:outerShdw blurRad="57150" dist="66675" dir="5400000" algn="bl" rotWithShape="0">
              <a:srgbClr val="000000">
                <a:alpha val="49020"/>
              </a:srgbClr>
            </a:outerShdw>
          </a:effectLst>
        </p:spPr>
      </p:pic>
      <p:sp>
        <p:nvSpPr>
          <p:cNvPr id="228" name="Google Shape;228;p30"/>
          <p:cNvSpPr txBox="1"/>
          <p:nvPr/>
        </p:nvSpPr>
        <p:spPr>
          <a:xfrm>
            <a:off x="6584725" y="1760525"/>
            <a:ext cx="24390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Provide honest feedback about the survey</a:t>
            </a:r>
            <a:endParaRPr/>
          </a:p>
          <a:p>
            <a:pPr marL="457200" lvl="0" indent="-317500" algn="l" rtl="0">
              <a:spcBef>
                <a:spcPts val="0"/>
              </a:spcBef>
              <a:spcAft>
                <a:spcPts val="0"/>
              </a:spcAft>
              <a:buSzPts val="1400"/>
              <a:buChar char="●"/>
            </a:pPr>
            <a:r>
              <a:rPr lang="en"/>
              <a:t>Include questions or concerns you may have about the PWS/SOW or requirement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Rectangle 2">
            <a:extLst>
              <a:ext uri="{FF2B5EF4-FFF2-40B4-BE49-F238E27FC236}">
                <a16:creationId xmlns:a16="http://schemas.microsoft.com/office/drawing/2014/main" id="{92C21369-4208-1FEB-BED4-D9F97837231D}"/>
              </a:ext>
              <a:ext uri="{C183D7F6-B498-43B3-948B-1728B52AA6E4}">
                <adec:decorative xmlns:adec="http://schemas.microsoft.com/office/drawing/2017/decorative" val="1"/>
              </a:ext>
            </a:extLst>
          </p:cNvPr>
          <p:cNvSpPr/>
          <p:nvPr/>
        </p:nvSpPr>
        <p:spPr>
          <a:xfrm>
            <a:off x="3069771" y="402771"/>
            <a:ext cx="3091543" cy="404640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4AED-6500-E330-62D5-18A5E225D1AB}"/>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Presenter</a:t>
            </a:r>
          </a:p>
        </p:txBody>
      </p:sp>
      <p:sp>
        <p:nvSpPr>
          <p:cNvPr id="76" name="Google Shape;76;p13"/>
          <p:cNvSpPr txBox="1">
            <a:spLocks noGrp="1"/>
          </p:cNvSpPr>
          <p:nvPr>
            <p:ph type="subTitle" idx="4294967295"/>
          </p:nvPr>
        </p:nvSpPr>
        <p:spPr>
          <a:xfrm>
            <a:off x="3332293" y="3502600"/>
            <a:ext cx="2633079" cy="6666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a:latin typeface="Arial"/>
                <a:ea typeface="Arial"/>
                <a:cs typeface="Arial"/>
                <a:sym typeface="Arial"/>
              </a:rPr>
              <a:t>Market Research Analyst</a:t>
            </a:r>
            <a:endParaRPr sz="1400" dirty="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1400" dirty="0">
                <a:latin typeface="Arial"/>
                <a:ea typeface="Arial"/>
                <a:cs typeface="Arial"/>
                <a:sym typeface="Arial"/>
              </a:rPr>
              <a:t>rfi@research.gsa.gov</a:t>
            </a:r>
            <a:endParaRPr sz="1600" dirty="0">
              <a:latin typeface="Arial"/>
              <a:ea typeface="Arial"/>
              <a:cs typeface="Arial"/>
              <a:sym typeface="Arial"/>
            </a:endParaRPr>
          </a:p>
        </p:txBody>
      </p:sp>
      <p:sp>
        <p:nvSpPr>
          <p:cNvPr id="77" name="Google Shape;77;p13"/>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latin typeface="Arial"/>
                <a:ea typeface="Arial"/>
                <a:cs typeface="Arial"/>
                <a:sym typeface="Arial"/>
              </a:rPr>
              <a:t>Tiffany Shabanian</a:t>
            </a:r>
            <a:endParaRPr>
              <a:latin typeface="Arial"/>
              <a:ea typeface="Arial"/>
              <a:cs typeface="Arial"/>
              <a:sym typeface="Arial"/>
            </a:endParaRPr>
          </a:p>
        </p:txBody>
      </p:sp>
      <p:pic>
        <p:nvPicPr>
          <p:cNvPr id="78" name="Google Shape;78;p13" descr="This image features Tiffany Shabanian, the market research analyst for the MRAS division at the Office of Business Optimization."/>
          <p:cNvPicPr preferRelativeResize="0"/>
          <p:nvPr/>
        </p:nvPicPr>
        <p:blipFill rotWithShape="1">
          <a:blip r:embed="rId4">
            <a:alphaModFix/>
          </a:blip>
          <a:srcRect l="2410" r="-2410" b="9033"/>
          <a:stretch/>
        </p:blipFill>
        <p:spPr>
          <a:xfrm>
            <a:off x="3676050" y="694325"/>
            <a:ext cx="1791900" cy="2173500"/>
          </a:xfrm>
          <a:prstGeom prst="ellipse">
            <a:avLst/>
          </a:prstGeom>
          <a:noFill/>
          <a:ln>
            <a:noFill/>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Capabilities Statement</a:t>
            </a:r>
            <a:endParaRPr>
              <a:latin typeface="Arial"/>
              <a:ea typeface="Arial"/>
              <a:cs typeface="Arial"/>
              <a:sym typeface="Arial"/>
            </a:endParaRPr>
          </a:p>
        </p:txBody>
      </p:sp>
      <p:sp>
        <p:nvSpPr>
          <p:cNvPr id="234" name="Google Shape;234;p31"/>
          <p:cNvSpPr txBox="1">
            <a:spLocks noGrp="1"/>
          </p:cNvSpPr>
          <p:nvPr>
            <p:ph type="body" idx="1"/>
          </p:nvPr>
        </p:nvSpPr>
        <p:spPr>
          <a:xfrm>
            <a:off x="713225" y="1152475"/>
            <a:ext cx="45684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Upload a capabilities statement with your survey response</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Add a general capabilities statement URL in the “Company Information” section</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Optional, but strongly encouraged</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Include relevant experience and detailed technical capabilities</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Combine all supporting documents into one file before uploading</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Explain any “No” responses or technical limitations clearly</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pic>
        <p:nvPicPr>
          <p:cNvPr id="235" name="Google Shape;235;p31" descr="Image of GSA RFI survey that asks: &quot;Capabilities Statement:     Please note: Only one (1) file can be uploaded. Be sure you stack/combine all your documents into a single file prior to uploading. (Maximum file upload size is 100 MB)    Capabilities Statement should include relevant experience. Relevant experience includes projects that are similar to the described requirements and that have occurred in the past 5 years. Please do not provide general capabilities statements.     Provide at least 1 relevant project and include the following information:     1. Customer Name  2. Customer/Client POC Email  3. Total Contract Value  4. Period of Performance  5. Brief Description of Services Provided  6. Indicate if there is a CPARS (Contractor Performance Assessment Reporting System) Available        While optional, a capability statement relevant to this requirement is highly recommended. &quot; "/>
          <p:cNvPicPr preferRelativeResize="0"/>
          <p:nvPr/>
        </p:nvPicPr>
        <p:blipFill rotWithShape="1">
          <a:blip r:embed="rId3">
            <a:alphaModFix/>
          </a:blip>
          <a:srcRect/>
          <a:stretch/>
        </p:blipFill>
        <p:spPr>
          <a:xfrm>
            <a:off x="5083100" y="797150"/>
            <a:ext cx="3931800" cy="2764500"/>
          </a:xfrm>
          <a:prstGeom prst="roundRect">
            <a:avLst>
              <a:gd name="adj" fmla="val 16667"/>
            </a:avLst>
          </a:prstGeom>
          <a:noFill/>
          <a:ln>
            <a:noFill/>
          </a:ln>
          <a:effectLst>
            <a:outerShdw blurRad="57150" dist="66675" dir="5400000" algn="bl" rotWithShape="0">
              <a:srgbClr val="000000">
                <a:alpha val="4902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What Happens Next?</a:t>
            </a:r>
            <a:endParaRPr>
              <a:latin typeface="Arial"/>
              <a:ea typeface="Arial"/>
              <a:cs typeface="Arial"/>
              <a:sym typeface="Arial"/>
            </a:endParaRPr>
          </a:p>
        </p:txBody>
      </p:sp>
      <p:sp>
        <p:nvSpPr>
          <p:cNvPr id="241" name="Google Shape;241;p32"/>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An email confirmation with a copy of your responses will be sent to you.</a:t>
            </a:r>
            <a:endParaRPr>
              <a:solidFill>
                <a:schemeClr val="dk1"/>
              </a:solidFill>
              <a:latin typeface="Arial"/>
              <a:ea typeface="Arial"/>
              <a:cs typeface="Arial"/>
              <a:sym typeface="Arial"/>
            </a:endParaRPr>
          </a:p>
          <a:p>
            <a:pPr marL="457200" lvl="0" indent="0" algn="l" rtl="0">
              <a:spcBef>
                <a:spcPts val="0"/>
              </a:spcBef>
              <a:spcAft>
                <a:spcPts val="0"/>
              </a:spcAft>
              <a:buNone/>
            </a:pP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A market research report summarizing your responses and feedback is shared with agency acquisition professionals.</a:t>
            </a:r>
            <a:endParaRPr>
              <a:solidFill>
                <a:schemeClr val="dk1"/>
              </a:solidFill>
              <a:latin typeface="Arial"/>
              <a:ea typeface="Arial"/>
              <a:cs typeface="Arial"/>
              <a:sym typeface="Arial"/>
            </a:endParaRPr>
          </a:p>
          <a:p>
            <a:pPr marL="457200" lvl="0" indent="0" algn="l" rtl="0">
              <a:spcBef>
                <a:spcPts val="0"/>
              </a:spcBef>
              <a:spcAft>
                <a:spcPts val="0"/>
              </a:spcAft>
              <a:buNone/>
            </a:pP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Within 7–10 business days of your response, you will receive the Customer Agency and GSA Customer Service Director's contact information via email for follow-up questions.</a:t>
            </a:r>
            <a:endParaRPr>
              <a:solidFill>
                <a:schemeClr val="dk1"/>
              </a:solidFill>
              <a:latin typeface="Arial"/>
              <a:ea typeface="Arial"/>
              <a:cs typeface="Arial"/>
              <a:sym typeface="Arial"/>
            </a:endParaRPr>
          </a:p>
          <a:p>
            <a:pPr marL="457200" lvl="0" indent="0" algn="l" rtl="0">
              <a:spcBef>
                <a:spcPts val="0"/>
              </a:spcBef>
              <a:spcAft>
                <a:spcPts val="0"/>
              </a:spcAft>
              <a:buNone/>
            </a:pP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By submitting your response to the survey, you agree to have your information shared with other Government entities</a:t>
            </a:r>
            <a:endParaRPr>
              <a:solidFill>
                <a:schemeClr val="dk1"/>
              </a:solidFill>
              <a:latin typeface="Arial"/>
              <a:ea typeface="Arial"/>
              <a:cs typeface="Arial"/>
              <a:sym typeface="Arial"/>
            </a:endParaRPr>
          </a:p>
          <a:p>
            <a:pPr marL="45720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pic>
        <p:nvPicPr>
          <p:cNvPr id="242" name="Google Shape;242;p32" descr="Image of graffiti of a face asking &quot;what now?&quot;"/>
          <p:cNvPicPr preferRelativeResize="0"/>
          <p:nvPr/>
        </p:nvPicPr>
        <p:blipFill rotWithShape="1">
          <a:blip r:embed="rId3">
            <a:alphaModFix/>
          </a:blip>
          <a:srcRect/>
          <a:stretch/>
        </p:blipFill>
        <p:spPr>
          <a:xfrm>
            <a:off x="7312700" y="212150"/>
            <a:ext cx="1662600" cy="1117200"/>
          </a:xfrm>
          <a:prstGeom prst="round2SameRect">
            <a:avLst>
              <a:gd name="adj1" fmla="val 16667"/>
              <a:gd name="adj2" fmla="val 0"/>
            </a:avLst>
          </a:prstGeom>
          <a:noFill/>
          <a:ln>
            <a:noFill/>
          </a:ln>
          <a:effectLst>
            <a:outerShdw blurRad="57150" dist="66675" dir="5400000" algn="bl" rotWithShape="0">
              <a:srgbClr val="000000">
                <a:alpha val="4902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Reminders</a:t>
            </a:r>
            <a:endParaRPr dirty="0">
              <a:latin typeface="Arial"/>
              <a:ea typeface="Arial"/>
              <a:cs typeface="Arial"/>
              <a:sym typeface="Arial"/>
            </a:endParaRPr>
          </a:p>
        </p:txBody>
      </p:sp>
      <p:sp>
        <p:nvSpPr>
          <p:cNvPr id="248" name="Google Shape;248;p33"/>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Arial"/>
              <a:buChar char="●"/>
            </a:pPr>
            <a:r>
              <a:rPr lang="en" b="1">
                <a:solidFill>
                  <a:schemeClr val="dk1"/>
                </a:solidFill>
                <a:latin typeface="Arial"/>
                <a:ea typeface="Arial"/>
                <a:cs typeface="Arial"/>
                <a:sym typeface="Arial"/>
              </a:rPr>
              <a:t>Submit your response through the RFI</a:t>
            </a:r>
            <a:r>
              <a:rPr lang="en">
                <a:solidFill>
                  <a:schemeClr val="dk1"/>
                </a:solidFill>
                <a:latin typeface="Arial"/>
                <a:ea typeface="Arial"/>
                <a:cs typeface="Arial"/>
                <a:sym typeface="Arial"/>
              </a:rPr>
              <a:t> to ensure it is included in the final customer report.</a:t>
            </a:r>
            <a:endParaRPr>
              <a:solidFill>
                <a:schemeClr val="dk1"/>
              </a:solidFill>
              <a:latin typeface="Arial"/>
              <a:ea typeface="Arial"/>
              <a:cs typeface="Arial"/>
              <a:sym typeface="Arial"/>
            </a:endParaRPr>
          </a:p>
          <a:p>
            <a:pPr marL="457200" lvl="0" indent="-311150" algn="l" rtl="0">
              <a:lnSpc>
                <a:spcPct val="150000"/>
              </a:lnSpc>
              <a:spcBef>
                <a:spcPts val="0"/>
              </a:spcBef>
              <a:spcAft>
                <a:spcPts val="0"/>
              </a:spcAft>
              <a:buClr>
                <a:schemeClr val="dk1"/>
              </a:buClr>
              <a:buSzPts val="1300"/>
              <a:buFont typeface="Arial"/>
              <a:buChar char="●"/>
            </a:pPr>
            <a:r>
              <a:rPr lang="en" sz="1300" b="1">
                <a:solidFill>
                  <a:schemeClr val="dk1"/>
                </a:solidFill>
                <a:latin typeface="Arial"/>
                <a:ea typeface="Arial"/>
                <a:cs typeface="Arial"/>
                <a:sym typeface="Arial"/>
              </a:rPr>
              <a:t>No Extensions are granted:</a:t>
            </a:r>
            <a:r>
              <a:rPr lang="en" sz="1300">
                <a:solidFill>
                  <a:schemeClr val="dk1"/>
                </a:solidFill>
                <a:latin typeface="Arial"/>
                <a:ea typeface="Arial"/>
                <a:cs typeface="Arial"/>
                <a:sym typeface="Arial"/>
              </a:rPr>
              <a:t> RFIs are meant to be streamlined. Respond with whatever information you have by the due date.</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b="1">
                <a:solidFill>
                  <a:schemeClr val="dk1"/>
                </a:solidFill>
                <a:latin typeface="Arial"/>
                <a:ea typeface="Arial"/>
                <a:cs typeface="Arial"/>
                <a:sym typeface="Arial"/>
              </a:rPr>
              <a:t>Do not email attachments to MRAS</a:t>
            </a:r>
            <a:r>
              <a:rPr lang="en">
                <a:solidFill>
                  <a:schemeClr val="dk1"/>
                </a:solidFill>
                <a:latin typeface="Arial"/>
                <a:ea typeface="Arial"/>
                <a:cs typeface="Arial"/>
                <a:sym typeface="Arial"/>
              </a:rPr>
              <a:t>; they will not be included or forwarded. Send additional materials directly to the agency POC.</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b="1">
                <a:solidFill>
                  <a:schemeClr val="dk1"/>
                </a:solidFill>
                <a:latin typeface="Arial"/>
                <a:ea typeface="Arial"/>
                <a:cs typeface="Arial"/>
                <a:sym typeface="Arial"/>
              </a:rPr>
              <a:t>Agency POC information is provided by email</a:t>
            </a:r>
            <a:r>
              <a:rPr lang="en">
                <a:solidFill>
                  <a:schemeClr val="dk1"/>
                </a:solidFill>
                <a:latin typeface="Arial"/>
                <a:ea typeface="Arial"/>
                <a:cs typeface="Arial"/>
                <a:sym typeface="Arial"/>
              </a:rPr>
              <a:t> (within 7–10 business days) to vendors that submit a response.</a:t>
            </a:r>
            <a:endParaRPr>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b="1">
                <a:solidFill>
                  <a:schemeClr val="dk1"/>
                </a:solidFill>
                <a:latin typeface="Arial"/>
                <a:ea typeface="Arial"/>
                <a:cs typeface="Arial"/>
                <a:sym typeface="Arial"/>
              </a:rPr>
              <a:t>Submit questions in the Optional Feedback section.</a:t>
            </a:r>
            <a:r>
              <a:rPr lang="en">
                <a:solidFill>
                  <a:schemeClr val="dk1"/>
                </a:solidFill>
                <a:latin typeface="Arial"/>
                <a:ea typeface="Arial"/>
                <a:cs typeface="Arial"/>
                <a:sym typeface="Arial"/>
              </a:rPr>
              <a:t> For questions related to the acquisition contact the agency POC directly.</a:t>
            </a:r>
            <a:endParaRPr>
              <a:solidFill>
                <a:schemeClr val="dk1"/>
              </a:solidFill>
              <a:latin typeface="Arial"/>
              <a:ea typeface="Arial"/>
              <a:cs typeface="Arial"/>
              <a:sym typeface="Arial"/>
            </a:endParaRPr>
          </a:p>
          <a:p>
            <a:pPr marL="457200" lvl="0" indent="0" algn="l" rtl="0">
              <a:lnSpc>
                <a:spcPct val="150000"/>
              </a:lnSpc>
              <a:spcBef>
                <a:spcPts val="0"/>
              </a:spcBef>
              <a:spcAft>
                <a:spcPts val="0"/>
              </a:spcAft>
              <a:buNone/>
            </a:pPr>
            <a:r>
              <a:rPr lang="en" b="1" i="1">
                <a:solidFill>
                  <a:schemeClr val="dk1"/>
                </a:solidFill>
                <a:latin typeface="Arial"/>
                <a:ea typeface="Arial"/>
                <a:cs typeface="Arial"/>
                <a:sym typeface="Arial"/>
              </a:rPr>
              <a:t>Note: </a:t>
            </a:r>
            <a:r>
              <a:rPr lang="en" i="1">
                <a:solidFill>
                  <a:schemeClr val="dk1"/>
                </a:solidFill>
                <a:latin typeface="Arial"/>
                <a:ea typeface="Arial"/>
                <a:cs typeface="Arial"/>
                <a:sym typeface="Arial"/>
              </a:rPr>
              <a:t>MRAS does not provide information on acquisition strategy or anticipated RFP release dates.</a:t>
            </a:r>
            <a:endParaRPr i="1">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i="1">
              <a:solidFill>
                <a:schemeClr val="dk1"/>
              </a:solidFill>
              <a:latin typeface="Arial"/>
              <a:ea typeface="Arial"/>
              <a:cs typeface="Arial"/>
              <a:sym typeface="Aria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2960225" y="1086200"/>
            <a:ext cx="5470800" cy="319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Arial"/>
                <a:ea typeface="Arial"/>
                <a:cs typeface="Arial"/>
                <a:sym typeface="Arial"/>
              </a:rPr>
              <a:t>MRAS RFI Report</a:t>
            </a:r>
            <a:endParaRPr dirty="0">
              <a:latin typeface="Arial"/>
              <a:ea typeface="Arial"/>
              <a:cs typeface="Arial"/>
              <a:sym typeface="Arial"/>
            </a:endParaRPr>
          </a:p>
          <a:p>
            <a:pPr marL="0" lvl="0" indent="0" algn="r" rtl="0">
              <a:spcBef>
                <a:spcPts val="0"/>
              </a:spcBef>
              <a:spcAft>
                <a:spcPts val="0"/>
              </a:spcAft>
              <a:buNone/>
            </a:pPr>
            <a:endParaRPr dirty="0">
              <a:latin typeface="Arial"/>
              <a:ea typeface="Arial"/>
              <a:cs typeface="Arial"/>
              <a:sym typeface="Arial"/>
            </a:endParaRPr>
          </a:p>
          <a:p>
            <a:pPr marL="0" lvl="0" indent="0" algn="r" rtl="0">
              <a:spcBef>
                <a:spcPts val="0"/>
              </a:spcBef>
              <a:spcAft>
                <a:spcPts val="0"/>
              </a:spcAft>
              <a:buNone/>
            </a:pPr>
            <a:endParaRPr dirty="0">
              <a:latin typeface="Arial"/>
              <a:ea typeface="Arial"/>
              <a:cs typeface="Arial"/>
              <a:sym typeface="Arial"/>
            </a:endParaRPr>
          </a:p>
          <a:p>
            <a:pPr marL="0" lvl="0" indent="0" algn="r" rtl="0">
              <a:spcBef>
                <a:spcPts val="0"/>
              </a:spcBef>
              <a:spcAft>
                <a:spcPts val="0"/>
              </a:spcAft>
              <a:buNone/>
            </a:pPr>
            <a:endParaRPr dirty="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428425" y="8199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MRAS Executive Summary Report</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pic>
        <p:nvPicPr>
          <p:cNvPr id="260" name="Google Shape;260;p35" descr="Image of an executive summary that includes bar charts and graphs that show number of responses, of those which are interested sources, small businesses, what NAICs/SINs they hold, what GSA contracts they are on, what their small business status is, and if they offer the products/service commercially or not"/>
          <p:cNvPicPr preferRelativeResize="0"/>
          <p:nvPr/>
        </p:nvPicPr>
        <p:blipFill rotWithShape="1">
          <a:blip r:embed="rId4">
            <a:alphaModFix/>
          </a:blip>
          <a:srcRect l="5689" t="7828" r="5280" b="9949"/>
          <a:stretch/>
        </p:blipFill>
        <p:spPr>
          <a:xfrm>
            <a:off x="327150" y="654700"/>
            <a:ext cx="6298598" cy="4496199"/>
          </a:xfrm>
          <a:prstGeom prst="rect">
            <a:avLst/>
          </a:prstGeom>
          <a:noFill/>
          <a:ln>
            <a:noFill/>
          </a:ln>
        </p:spPr>
      </p:pic>
      <p:sp>
        <p:nvSpPr>
          <p:cNvPr id="259" name="Google Shape;259;p35"/>
          <p:cNvSpPr txBox="1">
            <a:spLocks noGrp="1"/>
          </p:cNvSpPr>
          <p:nvPr>
            <p:ph type="body" idx="1"/>
          </p:nvPr>
        </p:nvSpPr>
        <p:spPr>
          <a:xfrm>
            <a:off x="6625750" y="742175"/>
            <a:ext cx="2349600" cy="42783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Arial"/>
              <a:buChar char="●"/>
            </a:pPr>
            <a:r>
              <a:rPr lang="en" sz="1200">
                <a:latin typeface="Arial"/>
                <a:ea typeface="Arial"/>
                <a:cs typeface="Arial"/>
                <a:sym typeface="Arial"/>
              </a:rPr>
              <a:t>Clear response data  delivered to the customer agency.</a:t>
            </a:r>
            <a:endParaRPr sz="1200">
              <a:latin typeface="Arial"/>
              <a:ea typeface="Arial"/>
              <a:cs typeface="Arial"/>
              <a:sym typeface="Arial"/>
            </a:endParaRPr>
          </a:p>
          <a:p>
            <a:pPr marL="457200" lvl="0" indent="-304800" algn="l" rtl="0">
              <a:lnSpc>
                <a:spcPct val="150000"/>
              </a:lnSpc>
              <a:spcBef>
                <a:spcPts val="0"/>
              </a:spcBef>
              <a:spcAft>
                <a:spcPts val="0"/>
              </a:spcAft>
              <a:buSzPts val="1200"/>
              <a:buFont typeface="Arial"/>
              <a:buChar char="●"/>
            </a:pPr>
            <a:r>
              <a:rPr lang="en" sz="1200">
                <a:latin typeface="Arial"/>
                <a:ea typeface="Arial"/>
                <a:cs typeface="Arial"/>
                <a:sym typeface="Arial"/>
              </a:rPr>
              <a:t>All vendor responses are provided as received; unfiltered, unranked, and unexcluded.</a:t>
            </a:r>
            <a:endParaRPr sz="1200">
              <a:latin typeface="Arial"/>
              <a:ea typeface="Arial"/>
              <a:cs typeface="Arial"/>
              <a:sym typeface="Arial"/>
            </a:endParaRPr>
          </a:p>
          <a:p>
            <a:pPr marL="457200" lvl="0" indent="-304800" algn="l" rtl="0">
              <a:lnSpc>
                <a:spcPct val="150000"/>
              </a:lnSpc>
              <a:spcBef>
                <a:spcPts val="0"/>
              </a:spcBef>
              <a:spcAft>
                <a:spcPts val="0"/>
              </a:spcAft>
              <a:buSzPts val="1200"/>
              <a:buFont typeface="Arial"/>
              <a:buChar char="●"/>
            </a:pPr>
            <a:r>
              <a:rPr lang="en" sz="1200">
                <a:latin typeface="Arial"/>
                <a:ea typeface="Arial"/>
                <a:cs typeface="Arial"/>
                <a:sym typeface="Arial"/>
              </a:rPr>
              <a:t>MRAS supplies complete RFI data without directing vendor selection.</a:t>
            </a:r>
            <a:endParaRPr sz="12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a:latin typeface="Arial"/>
              <a:ea typeface="Arial"/>
              <a:cs typeface="Arial"/>
              <a:sym typeface="Aria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 name="Title 1">
            <a:extLst>
              <a:ext uri="{FF2B5EF4-FFF2-40B4-BE49-F238E27FC236}">
                <a16:creationId xmlns:a16="http://schemas.microsoft.com/office/drawing/2014/main" id="{391D14E8-9AEE-C946-E473-96A7B2A88D74}"/>
              </a:ext>
            </a:extLst>
          </p:cNvPr>
          <p:cNvSpPr>
            <a:spLocks noGrp="1"/>
          </p:cNvSpPr>
          <p:nvPr>
            <p:ph type="title"/>
          </p:nvPr>
        </p:nvSpPr>
        <p:spPr>
          <a:xfrm>
            <a:off x="713225" y="-572700"/>
            <a:ext cx="7717500" cy="572700"/>
          </a:xfrm>
        </p:spPr>
        <p:txBody>
          <a:bodyPr spcFirstLastPara="1" wrap="square" lIns="91425" tIns="91425" rIns="91425" bIns="91425" anchor="b" anchorCtr="0">
            <a:noAutofit/>
          </a:bodyPr>
          <a:lstStyle/>
          <a:p>
            <a:r>
              <a:rPr lang="en-US" dirty="0"/>
              <a:t>MRAS Feedback Summary</a:t>
            </a:r>
          </a:p>
        </p:txBody>
      </p:sp>
      <p:pic>
        <p:nvPicPr>
          <p:cNvPr id="265" name="Google Shape;265;p36" descr="A table that lists vendor feedback with their company name, SIN/NAICs they hold and if they would submit an offer"/>
          <p:cNvPicPr preferRelativeResize="0"/>
          <p:nvPr/>
        </p:nvPicPr>
        <p:blipFill rotWithShape="1">
          <a:blip r:embed="rId4">
            <a:alphaModFix/>
          </a:blip>
          <a:srcRect l="5662" t="9530" r="4893" b="38899"/>
          <a:stretch/>
        </p:blipFill>
        <p:spPr>
          <a:xfrm>
            <a:off x="1501500" y="436100"/>
            <a:ext cx="6522148" cy="2906301"/>
          </a:xfrm>
          <a:prstGeom prst="rect">
            <a:avLst/>
          </a:prstGeom>
          <a:noFill/>
          <a:ln>
            <a:noFill/>
          </a:ln>
        </p:spPr>
      </p:pic>
      <p:pic>
        <p:nvPicPr>
          <p:cNvPr id="266" name="Google Shape;266;p36" descr="A list of interested sources, company name, email, capabilities statement link, and contracts they hold"/>
          <p:cNvPicPr preferRelativeResize="0"/>
          <p:nvPr/>
        </p:nvPicPr>
        <p:blipFill rotWithShape="1">
          <a:blip r:embed="rId5">
            <a:alphaModFix/>
          </a:blip>
          <a:srcRect l="6077" t="8158" r="5856" b="75858"/>
          <a:stretch/>
        </p:blipFill>
        <p:spPr>
          <a:xfrm>
            <a:off x="155000" y="3718575"/>
            <a:ext cx="8597898" cy="1206100"/>
          </a:xfrm>
          <a:prstGeom prst="rect">
            <a:avLst/>
          </a:prstGeom>
          <a:noFill/>
          <a:ln>
            <a:no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 name="Title 1">
            <a:extLst>
              <a:ext uri="{FF2B5EF4-FFF2-40B4-BE49-F238E27FC236}">
                <a16:creationId xmlns:a16="http://schemas.microsoft.com/office/drawing/2014/main" id="{FB3C2FEB-51F1-60F8-8B6A-1BAB06661CDF}"/>
              </a:ext>
            </a:extLst>
          </p:cNvPr>
          <p:cNvSpPr>
            <a:spLocks noGrp="1"/>
          </p:cNvSpPr>
          <p:nvPr>
            <p:ph type="title"/>
          </p:nvPr>
        </p:nvSpPr>
        <p:spPr>
          <a:xfrm>
            <a:off x="713225" y="-572700"/>
            <a:ext cx="7717500" cy="572700"/>
          </a:xfrm>
        </p:spPr>
        <p:txBody>
          <a:bodyPr spcFirstLastPara="1" wrap="square" lIns="91425" tIns="91425" rIns="91425" bIns="91425" anchor="b" anchorCtr="0">
            <a:noAutofit/>
          </a:bodyPr>
          <a:lstStyle/>
          <a:p>
            <a:r>
              <a:rPr lang="en-US" dirty="0"/>
              <a:t>MRAS Technical Question Examples</a:t>
            </a:r>
          </a:p>
        </p:txBody>
      </p:sp>
      <p:sp>
        <p:nvSpPr>
          <p:cNvPr id="271" name="Google Shape;271;p37"/>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One column text box.</a:t>
            </a:r>
            <a:endParaRPr>
              <a:solidFill>
                <a:schemeClr val="dk1"/>
              </a:solidFill>
              <a:latin typeface="Arial"/>
              <a:ea typeface="Arial"/>
              <a:cs typeface="Arial"/>
              <a:sym typeface="Arial"/>
            </a:endParaRPr>
          </a:p>
        </p:txBody>
      </p:sp>
      <p:pic>
        <p:nvPicPr>
          <p:cNvPr id="272" name="Google Shape;272;p37" descr="Bar graph showing responses to Yes/No questions"/>
          <p:cNvPicPr preferRelativeResize="0"/>
          <p:nvPr/>
        </p:nvPicPr>
        <p:blipFill rotWithShape="1">
          <a:blip r:embed="rId4">
            <a:alphaModFix/>
          </a:blip>
          <a:srcRect l="5282" t="7632" r="4278" b="46448"/>
          <a:stretch/>
        </p:blipFill>
        <p:spPr>
          <a:xfrm>
            <a:off x="397250" y="83775"/>
            <a:ext cx="8598548" cy="3374501"/>
          </a:xfrm>
          <a:prstGeom prst="rect">
            <a:avLst/>
          </a:prstGeom>
          <a:noFill/>
          <a:ln>
            <a:noFill/>
          </a:ln>
          <a:effectLst>
            <a:outerShdw blurRad="57150" dist="38100" dir="5400000" algn="bl" rotWithShape="0">
              <a:srgbClr val="000000">
                <a:alpha val="50199"/>
              </a:srgbClr>
            </a:outerShdw>
          </a:effectLst>
        </p:spPr>
      </p:pic>
      <p:pic>
        <p:nvPicPr>
          <p:cNvPr id="273" name="Google Shape;273;p37" descr="Bar graph summarizing choices for technical question about the percentage subcontracted out to other companies"/>
          <p:cNvPicPr preferRelativeResize="0"/>
          <p:nvPr/>
        </p:nvPicPr>
        <p:blipFill rotWithShape="1">
          <a:blip r:embed="rId5">
            <a:alphaModFix/>
          </a:blip>
          <a:srcRect l="5531" t="7494" r="15455" b="27571"/>
          <a:stretch/>
        </p:blipFill>
        <p:spPr>
          <a:xfrm>
            <a:off x="4275551" y="2036650"/>
            <a:ext cx="4813901" cy="3058099"/>
          </a:xfrm>
          <a:prstGeom prst="rect">
            <a:avLst/>
          </a:prstGeom>
          <a:noFill/>
          <a:ln>
            <a:noFill/>
          </a:ln>
          <a:effectLst>
            <a:outerShdw blurRad="57150" dist="38100" dir="5400000" algn="bl" rotWithShape="0">
              <a:srgbClr val="000000">
                <a:alpha val="50199"/>
              </a:srgbClr>
            </a:outerShdw>
          </a:effec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3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Source Data</a:t>
            </a:r>
            <a:endParaRPr dirty="0">
              <a:latin typeface="Arial"/>
              <a:ea typeface="Arial"/>
              <a:cs typeface="Arial"/>
              <a:sym typeface="Arial"/>
            </a:endParaRPr>
          </a:p>
        </p:txBody>
      </p:sp>
      <p:pic>
        <p:nvPicPr>
          <p:cNvPr id="280" name="Google Shape;280;p38" descr="Image of excel data that shows company name, business size and socioeconomic status"/>
          <p:cNvPicPr preferRelativeResize="0"/>
          <p:nvPr/>
        </p:nvPicPr>
        <p:blipFill rotWithShape="1">
          <a:blip r:embed="rId4">
            <a:alphaModFix/>
          </a:blip>
          <a:srcRect/>
          <a:stretch/>
        </p:blipFill>
        <p:spPr>
          <a:xfrm>
            <a:off x="426145" y="977172"/>
            <a:ext cx="4012101" cy="1438700"/>
          </a:xfrm>
          <a:prstGeom prst="rect">
            <a:avLst/>
          </a:prstGeom>
          <a:noFill/>
          <a:ln>
            <a:noFill/>
          </a:ln>
          <a:effectLst>
            <a:outerShdw blurRad="57150" dist="38100" dir="5400000" algn="bl" rotWithShape="0">
              <a:srgbClr val="000000">
                <a:alpha val="50199"/>
              </a:srgbClr>
            </a:outerShdw>
          </a:effectLst>
        </p:spPr>
      </p:pic>
      <p:pic>
        <p:nvPicPr>
          <p:cNvPr id="278" name="Google Shape;278;p38" descr="Excel data showing RFI response timestamp, company name and if they would submit a response"/>
          <p:cNvPicPr preferRelativeResize="0"/>
          <p:nvPr/>
        </p:nvPicPr>
        <p:blipFill rotWithShape="1">
          <a:blip r:embed="rId5">
            <a:alphaModFix/>
          </a:blip>
          <a:srcRect/>
          <a:stretch/>
        </p:blipFill>
        <p:spPr>
          <a:xfrm>
            <a:off x="4284381" y="2469142"/>
            <a:ext cx="4647471" cy="1180875"/>
          </a:xfrm>
          <a:prstGeom prst="rect">
            <a:avLst/>
          </a:prstGeom>
          <a:noFill/>
          <a:ln>
            <a:noFill/>
          </a:ln>
          <a:effectLst>
            <a:outerShdw blurRad="57150" dist="38100" dir="5400000" algn="bl" rotWithShape="0">
              <a:srgbClr val="000000">
                <a:alpha val="50199"/>
              </a:srgbClr>
            </a:outerShdw>
          </a:effectLst>
        </p:spPr>
      </p:pic>
      <p:pic>
        <p:nvPicPr>
          <p:cNvPr id="281" name="Google Shape;281;p38" descr="Excel data that shows all reponse data including answers to all technical questions"/>
          <p:cNvPicPr preferRelativeResize="0"/>
          <p:nvPr/>
        </p:nvPicPr>
        <p:blipFill rotWithShape="1">
          <a:blip r:embed="rId6">
            <a:alphaModFix/>
          </a:blip>
          <a:srcRect t="21384"/>
          <a:stretch/>
        </p:blipFill>
        <p:spPr>
          <a:xfrm>
            <a:off x="426144" y="3817801"/>
            <a:ext cx="8505707" cy="1180875"/>
          </a:xfrm>
          <a:prstGeom prst="rect">
            <a:avLst/>
          </a:prstGeom>
          <a:noFill/>
          <a:ln>
            <a:noFill/>
          </a:ln>
          <a:effectLst>
            <a:outerShdw blurRad="57150" dist="38100" dir="5400000" algn="bl" rotWithShape="0">
              <a:srgbClr val="000000">
                <a:alpha val="50199"/>
              </a:srgbClr>
            </a:outerShdw>
          </a:effec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9"/>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The Results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89" name="Google Shape;289;p39"/>
          <p:cNvSpPr txBox="1">
            <a:spLocks noGrp="1"/>
          </p:cNvSpPr>
          <p:nvPr>
            <p:ph type="subTitle" idx="2"/>
          </p:nvPr>
        </p:nvSpPr>
        <p:spPr>
          <a:xfrm>
            <a:off x="713225" y="1164375"/>
            <a:ext cx="3560100" cy="47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latin typeface="Arial"/>
                <a:ea typeface="Arial"/>
                <a:cs typeface="Arial"/>
                <a:sym typeface="Arial"/>
              </a:rPr>
              <a:t>Industry</a:t>
            </a:r>
            <a:endParaRPr dirty="0">
              <a:latin typeface="Arial"/>
              <a:ea typeface="Arial"/>
              <a:cs typeface="Arial"/>
              <a:sym typeface="Arial"/>
            </a:endParaRPr>
          </a:p>
        </p:txBody>
      </p:sp>
      <p:sp>
        <p:nvSpPr>
          <p:cNvPr id="290" name="Google Shape;290;p39"/>
          <p:cNvSpPr txBox="1">
            <a:spLocks noGrp="1"/>
          </p:cNvSpPr>
          <p:nvPr>
            <p:ph type="subTitle" idx="4"/>
          </p:nvPr>
        </p:nvSpPr>
        <p:spPr>
          <a:xfrm>
            <a:off x="4773950" y="1164375"/>
            <a:ext cx="3560100" cy="4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Customer agency acquisition professionals</a:t>
            </a:r>
            <a:endParaRPr dirty="0">
              <a:latin typeface="Arial"/>
              <a:ea typeface="Arial"/>
              <a:cs typeface="Arial"/>
              <a:sym typeface="Arial"/>
            </a:endParaRPr>
          </a:p>
          <a:p>
            <a:pPr marL="0" lvl="0" indent="0" algn="l" rtl="0">
              <a:spcBef>
                <a:spcPts val="1600"/>
              </a:spcBef>
              <a:spcAft>
                <a:spcPts val="1600"/>
              </a:spcAft>
              <a:buNone/>
            </a:pPr>
            <a:endParaRPr dirty="0">
              <a:latin typeface="Arial"/>
              <a:ea typeface="Arial"/>
              <a:cs typeface="Arial"/>
              <a:sym typeface="Arial"/>
            </a:endParaRPr>
          </a:p>
        </p:txBody>
      </p:sp>
      <p:sp>
        <p:nvSpPr>
          <p:cNvPr id="287" name="Google Shape;287;p39"/>
          <p:cNvSpPr txBox="1">
            <a:spLocks noGrp="1"/>
          </p:cNvSpPr>
          <p:nvPr>
            <p:ph type="body" idx="1"/>
          </p:nvPr>
        </p:nvSpPr>
        <p:spPr>
          <a:xfrm>
            <a:off x="713225" y="1998725"/>
            <a:ext cx="3560100" cy="29355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Arial"/>
              <a:buChar char="●"/>
            </a:pPr>
            <a:r>
              <a:rPr lang="en" sz="1200" dirty="0">
                <a:latin typeface="Arial"/>
                <a:ea typeface="Arial"/>
                <a:cs typeface="Arial"/>
                <a:sym typeface="Arial"/>
              </a:rPr>
              <a:t>Visibility as a potential source in front of customers.</a:t>
            </a:r>
            <a:endParaRPr sz="1200" dirty="0">
              <a:latin typeface="Arial"/>
              <a:ea typeface="Arial"/>
              <a:cs typeface="Arial"/>
              <a:sym typeface="Arial"/>
            </a:endParaRPr>
          </a:p>
          <a:p>
            <a:pPr marL="457200" lvl="0" indent="-304800" algn="l" rtl="0">
              <a:lnSpc>
                <a:spcPct val="150000"/>
              </a:lnSpc>
              <a:spcBef>
                <a:spcPts val="0"/>
              </a:spcBef>
              <a:spcAft>
                <a:spcPts val="0"/>
              </a:spcAft>
              <a:buSzPts val="1200"/>
              <a:buFont typeface="Arial"/>
              <a:buChar char="●"/>
            </a:pPr>
            <a:r>
              <a:rPr lang="en" sz="1200" dirty="0">
                <a:latin typeface="Arial"/>
                <a:ea typeface="Arial"/>
                <a:cs typeface="Arial"/>
                <a:sym typeface="Arial"/>
              </a:rPr>
              <a:t>Access to GSA and Agency Points of Contacts.</a:t>
            </a:r>
            <a:endParaRPr sz="1200" dirty="0">
              <a:latin typeface="Arial"/>
              <a:ea typeface="Arial"/>
              <a:cs typeface="Arial"/>
              <a:sym typeface="Arial"/>
            </a:endParaRPr>
          </a:p>
          <a:p>
            <a:pPr marL="457200" lvl="0" indent="-304800" algn="l" rtl="0">
              <a:lnSpc>
                <a:spcPct val="150000"/>
              </a:lnSpc>
              <a:spcBef>
                <a:spcPts val="0"/>
              </a:spcBef>
              <a:spcAft>
                <a:spcPts val="0"/>
              </a:spcAft>
              <a:buSzPts val="1200"/>
              <a:buFont typeface="Arial"/>
              <a:buChar char="●"/>
            </a:pPr>
            <a:r>
              <a:rPr lang="en" sz="1200" dirty="0">
                <a:latin typeface="Arial"/>
                <a:ea typeface="Arial"/>
                <a:cs typeface="Arial"/>
                <a:sym typeface="Arial"/>
              </a:rPr>
              <a:t>Responses to RFIs lead to additional business</a:t>
            </a:r>
            <a:endParaRPr sz="1200" dirty="0">
              <a:latin typeface="Arial"/>
              <a:ea typeface="Arial"/>
              <a:cs typeface="Arial"/>
              <a:sym typeface="Arial"/>
            </a:endParaRPr>
          </a:p>
          <a:p>
            <a:pPr marL="457200" lvl="0" indent="0" algn="l" rtl="0">
              <a:lnSpc>
                <a:spcPct val="150000"/>
              </a:lnSpc>
              <a:spcBef>
                <a:spcPts val="0"/>
              </a:spcBef>
              <a:spcAft>
                <a:spcPts val="0"/>
              </a:spcAft>
              <a:buNone/>
            </a:pPr>
            <a:endParaRPr sz="1200" dirty="0">
              <a:latin typeface="Arial"/>
              <a:ea typeface="Arial"/>
              <a:cs typeface="Arial"/>
              <a:sym typeface="Arial"/>
            </a:endParaRPr>
          </a:p>
        </p:txBody>
      </p:sp>
      <p:sp>
        <p:nvSpPr>
          <p:cNvPr id="288" name="Google Shape;288;p39"/>
          <p:cNvSpPr txBox="1">
            <a:spLocks noGrp="1"/>
          </p:cNvSpPr>
          <p:nvPr>
            <p:ph type="body" idx="3"/>
          </p:nvPr>
        </p:nvSpPr>
        <p:spPr>
          <a:xfrm>
            <a:off x="4773950" y="1998725"/>
            <a:ext cx="3560100" cy="29355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Arial"/>
              <a:buChar char="●"/>
            </a:pPr>
            <a:r>
              <a:rPr lang="en" sz="1200" dirty="0">
                <a:latin typeface="Arial"/>
                <a:ea typeface="Arial"/>
                <a:cs typeface="Arial"/>
                <a:sym typeface="Arial"/>
              </a:rPr>
              <a:t>Data and visuals that can be included in reports to the Office of Small Business</a:t>
            </a:r>
            <a:endParaRPr sz="1200" dirty="0">
              <a:latin typeface="Arial"/>
              <a:ea typeface="Arial"/>
              <a:cs typeface="Arial"/>
              <a:sym typeface="Arial"/>
            </a:endParaRPr>
          </a:p>
          <a:p>
            <a:pPr marL="457200" lvl="0" indent="-304800" algn="l" rtl="0">
              <a:lnSpc>
                <a:spcPct val="150000"/>
              </a:lnSpc>
              <a:spcBef>
                <a:spcPts val="0"/>
              </a:spcBef>
              <a:spcAft>
                <a:spcPts val="0"/>
              </a:spcAft>
              <a:buSzPts val="1200"/>
              <a:buFont typeface="Arial"/>
              <a:buChar char="●"/>
            </a:pPr>
            <a:r>
              <a:rPr lang="en" sz="1200" dirty="0">
                <a:latin typeface="Arial"/>
                <a:ea typeface="Arial"/>
                <a:cs typeface="Arial"/>
                <a:sym typeface="Arial"/>
              </a:rPr>
              <a:t>Narratives  for acquisition planning.</a:t>
            </a:r>
            <a:endParaRPr sz="1200" dirty="0">
              <a:latin typeface="Arial"/>
              <a:ea typeface="Arial"/>
              <a:cs typeface="Arial"/>
              <a:sym typeface="Arial"/>
            </a:endParaRPr>
          </a:p>
          <a:p>
            <a:pPr marL="457200" lvl="0" indent="-304800" algn="l" rtl="0">
              <a:lnSpc>
                <a:spcPct val="150000"/>
              </a:lnSpc>
              <a:spcBef>
                <a:spcPts val="0"/>
              </a:spcBef>
              <a:spcAft>
                <a:spcPts val="0"/>
              </a:spcAft>
              <a:buSzPts val="1200"/>
              <a:buFont typeface="Arial"/>
              <a:buChar char="●"/>
            </a:pPr>
            <a:r>
              <a:rPr lang="en" sz="1200" dirty="0">
                <a:latin typeface="Arial"/>
                <a:ea typeface="Arial"/>
                <a:cs typeface="Arial"/>
                <a:sym typeface="Arial"/>
              </a:rPr>
              <a:t>Comprehensive view of the marketplace (is competition/socio-economic participation likely).</a:t>
            </a:r>
            <a:endParaRPr sz="12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dirty="0">
              <a:latin typeface="Arial"/>
              <a:ea typeface="Arial"/>
              <a:cs typeface="Arial"/>
              <a:sym typeface="Arial"/>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MRAS Resources</a:t>
            </a:r>
            <a:endParaRPr dirty="0">
              <a:latin typeface="Arial"/>
              <a:ea typeface="Arial"/>
              <a:cs typeface="Arial"/>
              <a:sym typeface="Arial"/>
            </a:endParaRPr>
          </a:p>
        </p:txBody>
      </p:sp>
      <p:sp>
        <p:nvSpPr>
          <p:cNvPr id="296" name="Google Shape;296;p40"/>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For Assistance click: </a:t>
            </a:r>
            <a:r>
              <a:rPr lang="en" sz="1800" u="sng">
                <a:solidFill>
                  <a:schemeClr val="folHlink"/>
                </a:solidFill>
                <a:latin typeface="Arial"/>
                <a:ea typeface="Arial"/>
                <a:cs typeface="Arial"/>
                <a:sym typeface="Arial"/>
                <a:hlinkClick r:id="rId3">
                  <a:extLst>
                    <a:ext uri="{A12FA001-AC4F-418D-AE19-62706E023703}">
                      <ahyp:hlinkClr xmlns:ahyp="http://schemas.microsoft.com/office/drawing/2018/hyperlinkcolor" val="tx"/>
                    </a:ext>
                  </a:extLst>
                </a:hlinkClick>
              </a:rPr>
              <a:t>Industry Help Request Form</a:t>
            </a:r>
            <a:endParaRPr sz="1800">
              <a:solidFill>
                <a:srgbClr val="0000FF"/>
              </a:solidFill>
              <a:latin typeface="Arial"/>
              <a:ea typeface="Arial"/>
              <a:cs typeface="Arial"/>
              <a:sym typeface="Arial"/>
            </a:endParaRPr>
          </a:p>
          <a:p>
            <a:pPr marL="137160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For any additional questions, email: </a:t>
            </a:r>
            <a:r>
              <a:rPr lang="en" sz="1800" u="sng">
                <a:solidFill>
                  <a:schemeClr val="folHlink"/>
                </a:solidFill>
                <a:latin typeface="Arial"/>
                <a:ea typeface="Arial"/>
                <a:cs typeface="Arial"/>
                <a:sym typeface="Arial"/>
                <a:hlinkClick r:id="rId4">
                  <a:extLst>
                    <a:ext uri="{A12FA001-AC4F-418D-AE19-62706E023703}">
                      <ahyp:hlinkClr xmlns:ahyp="http://schemas.microsoft.com/office/drawing/2018/hyperlinkcolor" val="tx"/>
                    </a:ext>
                  </a:extLst>
                </a:hlinkClick>
              </a:rPr>
              <a:t>RFI@Research.GSA.gov</a:t>
            </a:r>
            <a:endParaRPr sz="1800">
              <a:solidFill>
                <a:srgbClr val="0000FF"/>
              </a:solidFill>
              <a:latin typeface="Arial"/>
              <a:ea typeface="Arial"/>
              <a:cs typeface="Arial"/>
              <a:sym typeface="Arial"/>
            </a:endParaRPr>
          </a:p>
          <a:p>
            <a:pPr marL="137160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Visit </a:t>
            </a:r>
            <a:r>
              <a:rPr lang="en" sz="1800" u="sng">
                <a:solidFill>
                  <a:schemeClr val="folHlink"/>
                </a:solidFill>
                <a:latin typeface="Arial"/>
                <a:ea typeface="Arial"/>
                <a:cs typeface="Arial"/>
                <a:sym typeface="Arial"/>
                <a:hlinkClick r:id="rId5">
                  <a:extLst>
                    <a:ext uri="{A12FA001-AC4F-418D-AE19-62706E023703}">
                      <ahyp:hlinkClr xmlns:ahyp="http://schemas.microsoft.com/office/drawing/2018/hyperlinkcolor" val="tx"/>
                    </a:ext>
                  </a:extLst>
                </a:hlinkClick>
              </a:rPr>
              <a:t>www.Buy.GSA.gov/MRAS</a:t>
            </a:r>
            <a:r>
              <a:rPr lang="en" sz="1800">
                <a:solidFill>
                  <a:schemeClr val="dk1"/>
                </a:solidFill>
                <a:latin typeface="Arial"/>
                <a:ea typeface="Arial"/>
                <a:cs typeface="Arial"/>
                <a:sym typeface="Arial"/>
              </a:rPr>
              <a:t> for more information on GSA’s Market Research as a Service (MRAS)</a:t>
            </a:r>
            <a:endParaRPr sz="1800">
              <a:solidFill>
                <a:schemeClr val="dk1"/>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80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Click </a:t>
            </a:r>
            <a:r>
              <a:rPr lang="en" sz="1800" u="sng">
                <a:solidFill>
                  <a:schemeClr val="folHlink"/>
                </a:solidFill>
                <a:latin typeface="Arial"/>
                <a:ea typeface="Arial"/>
                <a:cs typeface="Arial"/>
                <a:sym typeface="Arial"/>
                <a:hlinkClick r:id="rId6">
                  <a:extLst>
                    <a:ext uri="{A12FA001-AC4F-418D-AE19-62706E023703}">
                      <ahyp:hlinkClr xmlns:ahyp="http://schemas.microsoft.com/office/drawing/2018/hyperlinkcolor" val="tx"/>
                    </a:ext>
                  </a:extLst>
                </a:hlinkClick>
              </a:rPr>
              <a:t>HERE</a:t>
            </a:r>
            <a:r>
              <a:rPr lang="en" sz="1800">
                <a:solidFill>
                  <a:schemeClr val="dk1"/>
                </a:solidFill>
                <a:latin typeface="Arial"/>
                <a:ea typeface="Arial"/>
                <a:cs typeface="Arial"/>
                <a:sym typeface="Arial"/>
              </a:rPr>
              <a:t> to sign up for future MRAS Industry Training</a:t>
            </a:r>
            <a:endParaRPr>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Agenda</a:t>
            </a:r>
            <a:endParaRPr dirty="0">
              <a:latin typeface="Arial"/>
              <a:ea typeface="Arial"/>
              <a:cs typeface="Arial"/>
              <a:sym typeface="Arial"/>
            </a:endParaRPr>
          </a:p>
        </p:txBody>
      </p:sp>
      <p:sp>
        <p:nvSpPr>
          <p:cNvPr id="84" name="Google Shape;84;p1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Arial"/>
              <a:buChar char="●"/>
            </a:pPr>
            <a:r>
              <a:rPr lang="en" sz="1400">
                <a:solidFill>
                  <a:schemeClr val="dk1"/>
                </a:solidFill>
                <a:latin typeface="Arial"/>
                <a:ea typeface="Arial"/>
                <a:cs typeface="Arial"/>
                <a:sym typeface="Arial"/>
              </a:rPr>
              <a:t>Market Research As a Service (MRAS) Overview</a:t>
            </a:r>
            <a:endParaRPr sz="1400">
              <a:solidFill>
                <a:schemeClr val="dk1"/>
              </a:solidFill>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400">
                <a:solidFill>
                  <a:schemeClr val="dk1"/>
                </a:solidFill>
                <a:latin typeface="Arial"/>
                <a:ea typeface="Arial"/>
                <a:cs typeface="Arial"/>
                <a:sym typeface="Arial"/>
              </a:rPr>
              <a:t>MRAS Value Proposition: What’s in It for You?</a:t>
            </a:r>
            <a:endParaRPr sz="1400">
              <a:solidFill>
                <a:schemeClr val="dk1"/>
              </a:solidFill>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400">
                <a:solidFill>
                  <a:schemeClr val="dk1"/>
                </a:solidFill>
                <a:latin typeface="Arial"/>
                <a:ea typeface="Arial"/>
                <a:cs typeface="Arial"/>
                <a:sym typeface="Arial"/>
              </a:rPr>
              <a:t>Available Services</a:t>
            </a:r>
            <a:endParaRPr sz="1400">
              <a:solidFill>
                <a:schemeClr val="dk1"/>
              </a:solidFill>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400">
                <a:solidFill>
                  <a:schemeClr val="dk1"/>
                </a:solidFill>
                <a:latin typeface="Arial"/>
                <a:ea typeface="Arial"/>
                <a:cs typeface="Arial"/>
                <a:sym typeface="Arial"/>
              </a:rPr>
              <a:t>How to Participate</a:t>
            </a:r>
            <a:endParaRPr sz="1400">
              <a:solidFill>
                <a:schemeClr val="dk1"/>
              </a:solidFill>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400">
                <a:solidFill>
                  <a:schemeClr val="dk1"/>
                </a:solidFill>
                <a:latin typeface="Arial"/>
                <a:ea typeface="Arial"/>
                <a:cs typeface="Arial"/>
                <a:sym typeface="Arial"/>
              </a:rPr>
              <a:t>Best Practices for Completing MRAS RFI Surveys</a:t>
            </a:r>
            <a:endParaRPr sz="1400">
              <a:solidFill>
                <a:schemeClr val="dk1"/>
              </a:solidFill>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400">
                <a:solidFill>
                  <a:schemeClr val="dk1"/>
                </a:solidFill>
                <a:latin typeface="Arial"/>
                <a:ea typeface="Arial"/>
                <a:cs typeface="Arial"/>
                <a:sym typeface="Arial"/>
              </a:rPr>
              <a:t>Key Tips, Reminders, and Resources</a:t>
            </a:r>
            <a:endParaRPr sz="14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a:off x="713225" y="1566450"/>
            <a:ext cx="5429700" cy="11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300">
                <a:latin typeface="Arial"/>
                <a:ea typeface="Arial"/>
                <a:cs typeface="Arial"/>
                <a:sym typeface="Arial"/>
              </a:rPr>
              <a:t>Thank You.</a:t>
            </a:r>
            <a:endParaRPr sz="53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2" name="Title 1">
            <a:extLst>
              <a:ext uri="{FF2B5EF4-FFF2-40B4-BE49-F238E27FC236}">
                <a16:creationId xmlns:a16="http://schemas.microsoft.com/office/drawing/2014/main" id="{B0973401-E35D-99B5-8441-29663BAB9937}"/>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GSA Trademark Icon</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latin typeface="Arial"/>
                <a:ea typeface="Arial"/>
                <a:cs typeface="Arial"/>
                <a:sym typeface="Arial"/>
              </a:rPr>
              <a:t>Solving the Acquisition Challenge</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92" name="Google Shape;92;p15"/>
          <p:cNvSpPr txBox="1">
            <a:spLocks noGrp="1"/>
          </p:cNvSpPr>
          <p:nvPr>
            <p:ph type="subTitle" idx="2"/>
          </p:nvPr>
        </p:nvSpPr>
        <p:spPr>
          <a:xfrm>
            <a:off x="713225" y="1164375"/>
            <a:ext cx="6475500" cy="76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Market Research as a Service (MRAS) was created as a value-added support program to help federal, state, and local agencies efficiently meet FAR Part 10 market research requirements</a:t>
            </a:r>
            <a:endParaRPr sz="1400">
              <a:latin typeface="Arial"/>
              <a:ea typeface="Arial"/>
              <a:cs typeface="Arial"/>
              <a:sym typeface="Arial"/>
            </a:endParaRPr>
          </a:p>
          <a:p>
            <a:pPr marL="0" lvl="0" indent="0" algn="l" rtl="0">
              <a:spcBef>
                <a:spcPts val="1600"/>
              </a:spcBef>
              <a:spcAft>
                <a:spcPts val="1600"/>
              </a:spcAft>
              <a:buNone/>
            </a:pPr>
            <a:endParaRPr sz="1400">
              <a:latin typeface="Arial"/>
              <a:ea typeface="Arial"/>
              <a:cs typeface="Arial"/>
              <a:sym typeface="Arial"/>
            </a:endParaRPr>
          </a:p>
        </p:txBody>
      </p:sp>
      <p:sp>
        <p:nvSpPr>
          <p:cNvPr id="90" name="Google Shape;90;p15"/>
          <p:cNvSpPr txBox="1">
            <a:spLocks noGrp="1"/>
          </p:cNvSpPr>
          <p:nvPr>
            <p:ph type="body" idx="1"/>
          </p:nvPr>
        </p:nvSpPr>
        <p:spPr>
          <a:xfrm>
            <a:off x="713225" y="1998725"/>
            <a:ext cx="3560100" cy="29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latin typeface="Arial"/>
                <a:ea typeface="Arial"/>
                <a:cs typeface="Arial"/>
                <a:sym typeface="Arial"/>
              </a:rPr>
              <a:t>Solving common acquisition challenges:</a:t>
            </a:r>
            <a:endParaRPr sz="1200" b="1">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b="1">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Time-consuming market research</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Difficulty identifying qualified vendors</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Finding GSA contract solutions</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Need for stronger acquisition planning data</a:t>
            </a:r>
            <a:endParaRPr sz="12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a:latin typeface="Arial"/>
              <a:ea typeface="Arial"/>
              <a:cs typeface="Arial"/>
              <a:sym typeface="Arial"/>
            </a:endParaRPr>
          </a:p>
        </p:txBody>
      </p:sp>
      <p:sp>
        <p:nvSpPr>
          <p:cNvPr id="91" name="Google Shape;91;p15"/>
          <p:cNvSpPr txBox="1">
            <a:spLocks noGrp="1"/>
          </p:cNvSpPr>
          <p:nvPr>
            <p:ph type="body" idx="3"/>
          </p:nvPr>
        </p:nvSpPr>
        <p:spPr>
          <a:xfrm>
            <a:off x="4773950" y="1998725"/>
            <a:ext cx="3560100" cy="29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latin typeface="Arial"/>
                <a:ea typeface="Arial"/>
                <a:cs typeface="Arial"/>
                <a:sym typeface="Arial"/>
              </a:rPr>
              <a:t>Centralizes and streamlines government market research using:</a:t>
            </a:r>
            <a:endParaRPr sz="1200" b="1">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RFIs (Requests for Information)</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Sources sought notices</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Industry engagement </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Product and pricing analysis</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GSA contract data</a:t>
            </a:r>
            <a:endParaRPr sz="12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a:latin typeface="Arial"/>
              <a:ea typeface="Arial"/>
              <a:cs typeface="Arial"/>
              <a:sym typeface="Aria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What is Market Research as a Service (MRAS)?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98" name="Google Shape;98;p16"/>
          <p:cNvSpPr txBox="1">
            <a:spLocks noGrp="1"/>
          </p:cNvSpPr>
          <p:nvPr>
            <p:ph type="body" idx="1"/>
          </p:nvPr>
        </p:nvSpPr>
        <p:spPr>
          <a:xfrm>
            <a:off x="713225" y="1562025"/>
            <a:ext cx="5051700" cy="197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Arial"/>
              <a:buChar char="●"/>
            </a:pPr>
            <a:r>
              <a:rPr lang="en" b="1">
                <a:solidFill>
                  <a:schemeClr val="dk1"/>
                </a:solidFill>
                <a:latin typeface="Arial"/>
                <a:ea typeface="Arial"/>
                <a:cs typeface="Arial"/>
                <a:sym typeface="Arial"/>
              </a:rPr>
              <a:t>Helps agencies understand the marketplace and available industry solutions </a:t>
            </a:r>
            <a:endParaRPr b="1">
              <a:solidFill>
                <a:schemeClr val="dk1"/>
              </a:solidFill>
              <a:latin typeface="Arial"/>
              <a:ea typeface="Arial"/>
              <a:cs typeface="Arial"/>
              <a:sym typeface="Arial"/>
            </a:endParaRPr>
          </a:p>
          <a:p>
            <a:pPr marL="457200" lvl="0" indent="0" algn="l" rtl="0">
              <a:spcBef>
                <a:spcPts val="0"/>
              </a:spcBef>
              <a:spcAft>
                <a:spcPts val="0"/>
              </a:spcAft>
              <a:buNone/>
            </a:pPr>
            <a:endParaRPr b="1">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b="1">
                <a:solidFill>
                  <a:schemeClr val="dk1"/>
                </a:solidFill>
                <a:latin typeface="Arial"/>
                <a:ea typeface="Arial"/>
                <a:cs typeface="Arial"/>
                <a:sym typeface="Arial"/>
              </a:rPr>
              <a:t>Provides insight into competition and business size categories for upcoming requirements.</a:t>
            </a:r>
            <a:endParaRPr b="1">
              <a:solidFill>
                <a:schemeClr val="dk1"/>
              </a:solidFill>
              <a:latin typeface="Arial"/>
              <a:ea typeface="Arial"/>
              <a:cs typeface="Arial"/>
              <a:sym typeface="Arial"/>
            </a:endParaRPr>
          </a:p>
          <a:p>
            <a:pPr marL="457200" lvl="0" indent="0" algn="l" rtl="0">
              <a:spcBef>
                <a:spcPts val="0"/>
              </a:spcBef>
              <a:spcAft>
                <a:spcPts val="0"/>
              </a:spcAft>
              <a:buNone/>
            </a:pPr>
            <a:endParaRPr b="1">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b="1">
                <a:solidFill>
                  <a:schemeClr val="dk1"/>
                </a:solidFill>
                <a:latin typeface="Arial"/>
                <a:ea typeface="Arial"/>
                <a:cs typeface="Arial"/>
                <a:sym typeface="Arial"/>
              </a:rPr>
              <a:t>Leverages industry feedback to support market research and informed acquisition decisions.</a:t>
            </a: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a:solidFill>
                <a:schemeClr val="dk1"/>
              </a:solidFill>
              <a:latin typeface="Arial"/>
              <a:ea typeface="Arial"/>
              <a:cs typeface="Arial"/>
              <a:sym typeface="Arial"/>
            </a:endParaRPr>
          </a:p>
        </p:txBody>
      </p:sp>
      <p:pic>
        <p:nvPicPr>
          <p:cNvPr id="99" name="Google Shape;99;p16" descr="An image of a woman wearing glasses and pointing to a screen with charts"/>
          <p:cNvPicPr preferRelativeResize="0"/>
          <p:nvPr/>
        </p:nvPicPr>
        <p:blipFill rotWithShape="1">
          <a:blip r:embed="rId4">
            <a:alphaModFix/>
          </a:blip>
          <a:srcRect/>
          <a:stretch/>
        </p:blipFill>
        <p:spPr>
          <a:xfrm>
            <a:off x="5928850" y="1114450"/>
            <a:ext cx="2731800" cy="1589100"/>
          </a:xfrm>
          <a:prstGeom prst="snip1Rect">
            <a:avLst>
              <a:gd name="adj" fmla="val 16667"/>
            </a:avLst>
          </a:prstGeom>
          <a:noFill/>
          <a:ln>
            <a:noFill/>
          </a:ln>
          <a:effectLst>
            <a:outerShdw blurRad="57150" dist="38100" dir="5400000" algn="bl" rotWithShape="0">
              <a:srgbClr val="000000">
                <a:alpha val="50199"/>
              </a:srgbClr>
            </a:outerShdw>
          </a:effectLst>
        </p:spPr>
      </p:pic>
      <p:sp>
        <p:nvSpPr>
          <p:cNvPr id="100" name="Google Shape;100;p16" descr="This image displays information from FAR Part 10, which guides market research procedures."/>
          <p:cNvSpPr/>
          <p:nvPr/>
        </p:nvSpPr>
        <p:spPr>
          <a:xfrm>
            <a:off x="1268618" y="3901400"/>
            <a:ext cx="3303381" cy="1040714"/>
          </a:xfrm>
          <a:prstGeom prst="rect">
            <a:avLst/>
          </a:prstGeom>
          <a:solidFill>
            <a:srgbClr val="CFE2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6"/>
          <p:cNvSpPr txBox="1"/>
          <p:nvPr/>
        </p:nvSpPr>
        <p:spPr>
          <a:xfrm>
            <a:off x="1003194" y="3961175"/>
            <a:ext cx="2629800" cy="845700"/>
          </a:xfrm>
          <a:prstGeom prst="rect">
            <a:avLst/>
          </a:prstGeom>
          <a:noFill/>
          <a:ln>
            <a:noFill/>
          </a:ln>
          <a:effectLst>
            <a:outerShdw blurRad="157163" dist="28575" dir="5580000" algn="bl" rotWithShape="0">
              <a:srgbClr val="005087">
                <a:alpha val="69020"/>
              </a:srgbClr>
            </a:outerShdw>
          </a:effectLst>
        </p:spPr>
        <p:txBody>
          <a:bodyPr spcFirstLastPara="1" wrap="square" lIns="91425" tIns="91425" rIns="91425" bIns="91425" anchor="t" anchorCtr="0">
            <a:noAutofit/>
          </a:bodyPr>
          <a:lstStyle/>
          <a:p>
            <a:pPr marL="342900" lvl="0" indent="0" algn="l" rtl="0">
              <a:spcBef>
                <a:spcPts val="0"/>
              </a:spcBef>
              <a:spcAft>
                <a:spcPts val="0"/>
              </a:spcAft>
              <a:buClr>
                <a:srgbClr val="000000"/>
              </a:buClr>
              <a:buSzPts val="1800"/>
              <a:buFont typeface="Arial"/>
              <a:buNone/>
            </a:pPr>
            <a:r>
              <a:rPr lang="en" sz="1800" u="sng">
                <a:solidFill>
                  <a:srgbClr val="0097A7"/>
                </a:solidFill>
                <a:hlinkClick r:id="rId5">
                  <a:extLst>
                    <a:ext uri="{A12FA001-AC4F-418D-AE19-62706E023703}">
                      <ahyp:hlinkClr xmlns:ahyp="http://schemas.microsoft.com/office/drawing/2018/hyperlinkcolor" val="tx"/>
                    </a:ext>
                  </a:extLst>
                </a:hlinkClick>
              </a:rPr>
              <a:t>FAR Part 10</a:t>
            </a:r>
            <a:r>
              <a:rPr lang="en" sz="1800">
                <a:solidFill>
                  <a:srgbClr val="000000"/>
                </a:solidFill>
              </a:rPr>
              <a:t> guides market research procedures.</a:t>
            </a:r>
            <a:endParaRPr sz="1400" b="0" i="0" u="none" strike="noStrike" cap="none">
              <a:solidFill>
                <a:srgbClr val="000000"/>
              </a:solidFill>
              <a:latin typeface="Comic Sans MS"/>
              <a:ea typeface="Comic Sans MS"/>
              <a:cs typeface="Comic Sans MS"/>
              <a:sym typeface="Comic Sans MS"/>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7"/>
          <p:cNvSpPr txBox="1">
            <a:spLocks noGrp="1"/>
          </p:cNvSpPr>
          <p:nvPr>
            <p:ph type="title"/>
          </p:nvPr>
        </p:nvSpPr>
        <p:spPr>
          <a:xfrm>
            <a:off x="713225" y="384050"/>
            <a:ext cx="5345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MRAS Growth</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pic>
        <p:nvPicPr>
          <p:cNvPr id="109" name="Google Shape;109;p17" descr="The image displays information on MRAS growth among the different agencies, with USAF, DHS, and GSA taking the top 3 spots."/>
          <p:cNvPicPr preferRelativeResize="0"/>
          <p:nvPr/>
        </p:nvPicPr>
        <p:blipFill>
          <a:blip r:embed="rId4">
            <a:alphaModFix/>
          </a:blip>
          <a:stretch>
            <a:fillRect/>
          </a:stretch>
        </p:blipFill>
        <p:spPr>
          <a:xfrm>
            <a:off x="460450" y="1303225"/>
            <a:ext cx="3354625" cy="3600450"/>
          </a:xfrm>
          <a:prstGeom prst="rect">
            <a:avLst/>
          </a:prstGeom>
          <a:noFill/>
          <a:ln>
            <a:noFill/>
          </a:ln>
        </p:spPr>
      </p:pic>
      <p:sp>
        <p:nvSpPr>
          <p:cNvPr id="108" name="Google Shape;108;p17"/>
          <p:cNvSpPr txBox="1">
            <a:spLocks noGrp="1"/>
          </p:cNvSpPr>
          <p:nvPr>
            <p:ph type="body" idx="1"/>
          </p:nvPr>
        </p:nvSpPr>
        <p:spPr>
          <a:xfrm>
            <a:off x="4522150" y="1152475"/>
            <a:ext cx="3908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dirty="0">
                <a:solidFill>
                  <a:schemeClr val="dk1"/>
                </a:solidFill>
                <a:latin typeface="Arial"/>
                <a:ea typeface="Arial"/>
                <a:cs typeface="Arial"/>
                <a:sym typeface="Arial"/>
              </a:rPr>
              <a:t>GSA as a Broker</a:t>
            </a:r>
            <a:endParaRPr sz="1400" b="1" u="sng" dirty="0">
              <a:solidFill>
                <a:schemeClr val="dk1"/>
              </a:solidFill>
              <a:latin typeface="Arial"/>
              <a:ea typeface="Arial"/>
              <a:cs typeface="Arial"/>
              <a:sym typeface="Arial"/>
            </a:endParaRPr>
          </a:p>
          <a:p>
            <a:pPr marL="0" lvl="0" indent="0" algn="l" rtl="0">
              <a:spcBef>
                <a:spcPts val="0"/>
              </a:spcBef>
              <a:spcAft>
                <a:spcPts val="0"/>
              </a:spcAft>
              <a:buNone/>
            </a:pPr>
            <a:endParaRPr sz="1400" b="1" u="sng" dirty="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dirty="0">
                <a:solidFill>
                  <a:schemeClr val="dk1"/>
                </a:solidFill>
                <a:latin typeface="Arial"/>
                <a:ea typeface="Arial"/>
                <a:cs typeface="Arial"/>
                <a:sym typeface="Arial"/>
              </a:rPr>
              <a:t>GSA acts as a liaison between agency customers and industry partners </a:t>
            </a:r>
            <a:endParaRPr dirty="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dirty="0">
                <a:solidFill>
                  <a:schemeClr val="dk1"/>
                </a:solidFill>
                <a:latin typeface="Arial"/>
                <a:ea typeface="Arial"/>
                <a:cs typeface="Arial"/>
                <a:sym typeface="Arial"/>
              </a:rPr>
              <a:t>Industry partners receive both agency customer and GSA POC information</a:t>
            </a:r>
            <a:endParaRPr dirty="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dirty="0">
                <a:solidFill>
                  <a:schemeClr val="dk1"/>
                </a:solidFill>
                <a:latin typeface="Arial"/>
                <a:ea typeface="Arial"/>
                <a:cs typeface="Arial"/>
                <a:sym typeface="Arial"/>
              </a:rPr>
              <a:t>Partnering  with customers to meet small business goals</a:t>
            </a:r>
            <a:endParaRPr dirty="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dirty="0">
                <a:solidFill>
                  <a:schemeClr val="dk1"/>
                </a:solidFill>
                <a:latin typeface="Arial"/>
                <a:ea typeface="Arial"/>
                <a:cs typeface="Arial"/>
                <a:sym typeface="Arial"/>
              </a:rPr>
              <a:t>Over 2,800 customers supported</a:t>
            </a:r>
            <a:endParaRPr dirty="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dirty="0">
                <a:solidFill>
                  <a:schemeClr val="dk1"/>
                </a:solidFill>
                <a:latin typeface="Arial"/>
                <a:ea typeface="Arial"/>
                <a:cs typeface="Arial"/>
                <a:sym typeface="Arial"/>
              </a:rPr>
              <a:t>Over 75 agencies served</a:t>
            </a:r>
            <a:endParaRPr dirty="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dirty="0">
                <a:solidFill>
                  <a:schemeClr val="dk1"/>
                </a:solidFill>
                <a:latin typeface="Arial"/>
                <a:ea typeface="Arial"/>
                <a:cs typeface="Arial"/>
                <a:sym typeface="Arial"/>
              </a:rPr>
              <a:t>Over 10,000 MRAS RFI surveys issued</a:t>
            </a: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p:txBody>
      </p:sp>
      <p:sp>
        <p:nvSpPr>
          <p:cNvPr id="111" name="Google Shape;111;p17"/>
          <p:cNvSpPr txBox="1"/>
          <p:nvPr/>
        </p:nvSpPr>
        <p:spPr>
          <a:xfrm>
            <a:off x="4163800" y="4645675"/>
            <a:ext cx="216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000000"/>
                </a:solidFill>
                <a:latin typeface="Arial"/>
                <a:ea typeface="Arial"/>
                <a:cs typeface="Arial"/>
                <a:sym typeface="Arial"/>
              </a:rPr>
              <a:t>Data as of </a:t>
            </a:r>
            <a:r>
              <a:rPr lang="en" sz="1100" i="1"/>
              <a:t>05/27</a:t>
            </a:r>
            <a:r>
              <a:rPr lang="en" sz="1100" b="0" i="1" u="none" strike="noStrike" cap="none">
                <a:solidFill>
                  <a:srgbClr val="000000"/>
                </a:solidFill>
                <a:latin typeface="Arial"/>
                <a:ea typeface="Arial"/>
                <a:cs typeface="Arial"/>
                <a:sym typeface="Arial"/>
              </a:rPr>
              <a:t>/2026</a:t>
            </a:r>
            <a:endParaRPr sz="1100" b="0" i="1" u="none" strike="noStrike" cap="none">
              <a:solidFill>
                <a:srgbClr val="000000"/>
              </a:solidFill>
              <a:latin typeface="Arial"/>
              <a:ea typeface="Arial"/>
              <a:cs typeface="Arial"/>
              <a:sym typeface="Arial"/>
            </a:endParaRPr>
          </a:p>
        </p:txBody>
      </p:sp>
      <p:sp>
        <p:nvSpPr>
          <p:cNvPr id="106" name="Google Shape;106;p17" descr="This image displays information that $78 billion in MRAS RFIs have been awarded to GSA contract holders."/>
          <p:cNvSpPr/>
          <p:nvPr/>
        </p:nvSpPr>
        <p:spPr>
          <a:xfrm>
            <a:off x="7029850" y="90923"/>
            <a:ext cx="1691400" cy="1212300"/>
          </a:xfrm>
          <a:prstGeom prst="roundRect">
            <a:avLst>
              <a:gd name="adj" fmla="val 16667"/>
            </a:avLst>
          </a:prstGeom>
          <a:noFill/>
          <a:ln w="17325" cap="flat" cmpd="sng">
            <a:solidFill>
              <a:srgbClr val="FF9900"/>
            </a:solidFill>
            <a:prstDash val="solid"/>
            <a:round/>
            <a:headEnd type="none" w="sm" len="sm"/>
            <a:tailEnd type="none" w="sm" len="sm"/>
          </a:ln>
          <a:effectLst>
            <a:outerShdw blurRad="51976" dist="17325" dir="5400000" algn="bl" rotWithShape="0">
              <a:srgbClr val="000000">
                <a:alpha val="49020"/>
              </a:srgbClr>
            </a:outerShdw>
          </a:effectLst>
        </p:spPr>
        <p:txBody>
          <a:bodyPr spcFirstLastPara="1" wrap="square" lIns="83150" tIns="83150" rIns="83150" bIns="83150" anchor="ctr" anchorCtr="0">
            <a:noAutofit/>
          </a:bodyPr>
          <a:lstStyle/>
          <a:p>
            <a:pPr marL="0" marR="0" lvl="0" indent="0" algn="ctr" rtl="0">
              <a:lnSpc>
                <a:spcPct val="100000"/>
              </a:lnSpc>
              <a:spcBef>
                <a:spcPts val="0"/>
              </a:spcBef>
              <a:spcAft>
                <a:spcPts val="0"/>
              </a:spcAft>
              <a:buClr>
                <a:srgbClr val="000000"/>
              </a:buClr>
              <a:buSzPts val="1273"/>
              <a:buFont typeface="Arial"/>
              <a:buNone/>
            </a:pPr>
            <a:endParaRPr sz="1273" b="0" i="0" u="none" strike="noStrike" cap="none">
              <a:solidFill>
                <a:srgbClr val="000000"/>
              </a:solidFill>
              <a:latin typeface="Arial"/>
              <a:ea typeface="Arial"/>
              <a:cs typeface="Arial"/>
              <a:sym typeface="Arial"/>
            </a:endParaRPr>
          </a:p>
        </p:txBody>
      </p:sp>
      <p:sp>
        <p:nvSpPr>
          <p:cNvPr id="110" name="Google Shape;110;p17"/>
          <p:cNvSpPr txBox="1"/>
          <p:nvPr/>
        </p:nvSpPr>
        <p:spPr>
          <a:xfrm>
            <a:off x="7143850" y="167425"/>
            <a:ext cx="1494900" cy="876900"/>
          </a:xfrm>
          <a:prstGeom prst="rect">
            <a:avLst/>
          </a:prstGeom>
          <a:noFill/>
          <a:ln>
            <a:noFill/>
          </a:ln>
        </p:spPr>
        <p:txBody>
          <a:bodyPr spcFirstLastPara="1" wrap="square" lIns="83150" tIns="83150" rIns="83150" bIns="83150"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 sz="1419" b="0" i="0" u="none" strike="noStrike" cap="none">
                <a:solidFill>
                  <a:srgbClr val="0000FF"/>
                </a:solidFill>
                <a:latin typeface="Impact"/>
                <a:ea typeface="Impact"/>
                <a:cs typeface="Impact"/>
                <a:sym typeface="Impact"/>
              </a:rPr>
              <a:t> $7</a:t>
            </a:r>
            <a:r>
              <a:rPr lang="en" sz="1419">
                <a:solidFill>
                  <a:srgbClr val="0000FF"/>
                </a:solidFill>
                <a:latin typeface="Impact"/>
                <a:ea typeface="Impact"/>
                <a:cs typeface="Impact"/>
                <a:sym typeface="Impact"/>
              </a:rPr>
              <a:t>8 </a:t>
            </a:r>
            <a:r>
              <a:rPr lang="en" sz="1419" b="0" i="0" u="none" strike="noStrike" cap="none">
                <a:solidFill>
                  <a:srgbClr val="0000FF"/>
                </a:solidFill>
                <a:latin typeface="Impact"/>
                <a:ea typeface="Impact"/>
                <a:cs typeface="Impact"/>
                <a:sym typeface="Impact"/>
              </a:rPr>
              <a:t> Billion</a:t>
            </a:r>
            <a:r>
              <a:rPr lang="en" sz="1055" b="0" i="0" u="none" strike="noStrike" cap="none">
                <a:solidFill>
                  <a:srgbClr val="0000FF"/>
                </a:solidFill>
                <a:latin typeface="Impact"/>
                <a:ea typeface="Impact"/>
                <a:cs typeface="Impact"/>
                <a:sym typeface="Impact"/>
              </a:rPr>
              <a:t> </a:t>
            </a:r>
            <a:r>
              <a:rPr lang="en" sz="1419" b="0" i="0" u="none" strike="noStrike" cap="none">
                <a:solidFill>
                  <a:srgbClr val="0000FF"/>
                </a:solidFill>
                <a:latin typeface="Impact"/>
                <a:ea typeface="Impact"/>
                <a:cs typeface="Impact"/>
                <a:sym typeface="Impact"/>
              </a:rPr>
              <a:t>in MRAS</a:t>
            </a:r>
            <a:r>
              <a:rPr lang="en" sz="1419">
                <a:solidFill>
                  <a:srgbClr val="0000FF"/>
                </a:solidFill>
                <a:latin typeface="Impact"/>
                <a:ea typeface="Impact"/>
                <a:cs typeface="Impact"/>
                <a:sym typeface="Impact"/>
              </a:rPr>
              <a:t> </a:t>
            </a:r>
            <a:r>
              <a:rPr lang="en" sz="1419" b="0" i="0" u="none" strike="noStrike" cap="none">
                <a:solidFill>
                  <a:srgbClr val="0000FF"/>
                </a:solidFill>
                <a:latin typeface="Impact"/>
                <a:ea typeface="Impact"/>
                <a:cs typeface="Impact"/>
                <a:sym typeface="Impact"/>
              </a:rPr>
              <a:t>RFIs </a:t>
            </a:r>
            <a:r>
              <a:rPr lang="en" sz="1419">
                <a:solidFill>
                  <a:srgbClr val="0000FF"/>
                </a:solidFill>
                <a:latin typeface="Impact"/>
                <a:ea typeface="Impact"/>
                <a:cs typeface="Impact"/>
                <a:sym typeface="Impact"/>
              </a:rPr>
              <a:t>awarded </a:t>
            </a:r>
            <a:r>
              <a:rPr lang="en" sz="1419" b="0" i="0" u="none" strike="noStrike" cap="none">
                <a:solidFill>
                  <a:srgbClr val="0000FF"/>
                </a:solidFill>
                <a:latin typeface="Impact"/>
                <a:ea typeface="Impact"/>
                <a:cs typeface="Impact"/>
                <a:sym typeface="Impact"/>
              </a:rPr>
              <a:t>to GSA contract holders!</a:t>
            </a:r>
            <a:r>
              <a:rPr lang="en" sz="1819" b="0" i="0" u="none" strike="noStrike" cap="none">
                <a:solidFill>
                  <a:srgbClr val="0000FF"/>
                </a:solidFill>
                <a:latin typeface="Impact"/>
                <a:ea typeface="Impact"/>
                <a:cs typeface="Impact"/>
                <a:sym typeface="Impact"/>
              </a:rPr>
              <a:t> </a:t>
            </a:r>
            <a:endParaRPr sz="1819" b="0" i="0" u="none" strike="noStrike" cap="none">
              <a:solidFill>
                <a:srgbClr val="0000FF"/>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1273"/>
              <a:buFont typeface="Arial"/>
              <a:buNone/>
            </a:pPr>
            <a:endParaRPr sz="1273"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MRAS Value Add - What’s in it for Me?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17" name="Google Shape;117;p18"/>
          <p:cNvSpPr txBox="1">
            <a:spLocks noGrp="1"/>
          </p:cNvSpPr>
          <p:nvPr>
            <p:ph type="body" idx="1"/>
          </p:nvPr>
        </p:nvSpPr>
        <p:spPr>
          <a:xfrm>
            <a:off x="713225" y="1152475"/>
            <a:ext cx="7717500" cy="71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Free Lead Sourcing: </a:t>
            </a:r>
            <a:r>
              <a:rPr lang="en">
                <a:solidFill>
                  <a:schemeClr val="dk1"/>
                </a:solidFill>
                <a:latin typeface="Arial"/>
                <a:ea typeface="Arial"/>
                <a:cs typeface="Arial"/>
                <a:sym typeface="Arial"/>
              </a:rPr>
              <a:t>MRAS RFI notifications sent to GSA industry partners based on Contracts and Categories/SINs</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
        <p:nvSpPr>
          <p:cNvPr id="120" name="Google Shape;120;p18"/>
          <p:cNvSpPr txBox="1"/>
          <p:nvPr/>
        </p:nvSpPr>
        <p:spPr>
          <a:xfrm>
            <a:off x="3469994" y="1851300"/>
            <a:ext cx="21687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1" u="none" strike="noStrike" cap="none">
                <a:solidFill>
                  <a:srgbClr val="000000"/>
                </a:solidFill>
                <a:latin typeface="Arial"/>
                <a:ea typeface="Arial"/>
                <a:cs typeface="Arial"/>
                <a:sym typeface="Arial"/>
              </a:rPr>
              <a:t>*Data as of </a:t>
            </a:r>
            <a:r>
              <a:rPr lang="en" sz="1100" i="1"/>
              <a:t>5</a:t>
            </a:r>
            <a:r>
              <a:rPr lang="en" sz="1100" b="0" i="1" u="none" strike="noStrike" cap="none">
                <a:solidFill>
                  <a:srgbClr val="000000"/>
                </a:solidFill>
                <a:latin typeface="Arial"/>
                <a:ea typeface="Arial"/>
                <a:cs typeface="Arial"/>
                <a:sym typeface="Arial"/>
              </a:rPr>
              <a:t>/</a:t>
            </a:r>
            <a:r>
              <a:rPr lang="en" sz="1100" i="1"/>
              <a:t>27</a:t>
            </a:r>
            <a:r>
              <a:rPr lang="en" sz="1100" b="0" i="1" u="none" strike="noStrike" cap="none">
                <a:solidFill>
                  <a:srgbClr val="000000"/>
                </a:solidFill>
                <a:latin typeface="Arial"/>
                <a:ea typeface="Arial"/>
                <a:cs typeface="Arial"/>
                <a:sym typeface="Arial"/>
              </a:rPr>
              <a:t>/2026</a:t>
            </a:r>
            <a:endParaRPr sz="1100" b="0" i="1" u="none" strike="noStrike" cap="none">
              <a:solidFill>
                <a:srgbClr val="000000"/>
              </a:solidFill>
              <a:latin typeface="Arial"/>
              <a:ea typeface="Arial"/>
              <a:cs typeface="Arial"/>
              <a:sym typeface="Arial"/>
            </a:endParaRPr>
          </a:p>
        </p:txBody>
      </p:sp>
      <p:pic>
        <p:nvPicPr>
          <p:cNvPr id="118" name="Google Shape;118;p18" descr="Bar chart shows RFI concentration by category. With Office Management, Industrial Products and Services, Facilities, IT and Professional Services being the top five"/>
          <p:cNvPicPr preferRelativeResize="0"/>
          <p:nvPr/>
        </p:nvPicPr>
        <p:blipFill rotWithShape="1">
          <a:blip r:embed="rId4">
            <a:alphaModFix/>
          </a:blip>
          <a:srcRect b="75198"/>
          <a:stretch/>
        </p:blipFill>
        <p:spPr>
          <a:xfrm>
            <a:off x="559075" y="2429625"/>
            <a:ext cx="4130700" cy="1698426"/>
          </a:xfrm>
          <a:prstGeom prst="rect">
            <a:avLst/>
          </a:prstGeom>
          <a:noFill/>
          <a:ln>
            <a:noFill/>
          </a:ln>
          <a:effectLst>
            <a:outerShdw blurRad="57150" dist="38100" dir="5400000" algn="bl" rotWithShape="0">
              <a:srgbClr val="000000">
                <a:alpha val="50199"/>
              </a:srgbClr>
            </a:outerShdw>
          </a:effectLst>
        </p:spPr>
      </p:pic>
      <p:pic>
        <p:nvPicPr>
          <p:cNvPr id="119" name="Google Shape;119;p18" descr="The image displays the top SIN RFI by contract for MRAS."/>
          <p:cNvPicPr preferRelativeResize="0"/>
          <p:nvPr/>
        </p:nvPicPr>
        <p:blipFill>
          <a:blip r:embed="rId5">
            <a:alphaModFix/>
          </a:blip>
          <a:stretch>
            <a:fillRect/>
          </a:stretch>
        </p:blipFill>
        <p:spPr>
          <a:xfrm>
            <a:off x="5105400" y="2429627"/>
            <a:ext cx="3325325" cy="2351150"/>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Highlighting Small Businesses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6" name="Google Shape;126;p19"/>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One column text box.</a:t>
            </a:r>
            <a:endParaRPr>
              <a:solidFill>
                <a:schemeClr val="dk1"/>
              </a:solidFill>
              <a:latin typeface="Arial"/>
              <a:ea typeface="Arial"/>
              <a:cs typeface="Arial"/>
              <a:sym typeface="Arial"/>
            </a:endParaRPr>
          </a:p>
        </p:txBody>
      </p:sp>
      <p:pic>
        <p:nvPicPr>
          <p:cNvPr id="127" name="Google Shape;127;p19" descr="Image of an executive summary that includes bar charts and graphs that show number of responses, of those which are interested sources, small businesses, what NAICs/SINs they hold, what GSA contracts they are on, what their small business status is, and if they offer the products/service commercially or not"/>
          <p:cNvPicPr preferRelativeResize="0"/>
          <p:nvPr/>
        </p:nvPicPr>
        <p:blipFill rotWithShape="1">
          <a:blip r:embed="rId4">
            <a:alphaModFix/>
          </a:blip>
          <a:srcRect l="4471" t="7410" r="5023" b="9520"/>
          <a:stretch/>
        </p:blipFill>
        <p:spPr>
          <a:xfrm>
            <a:off x="162675" y="966175"/>
            <a:ext cx="5333576" cy="3783675"/>
          </a:xfrm>
          <a:prstGeom prst="rect">
            <a:avLst/>
          </a:prstGeom>
          <a:noFill/>
          <a:ln>
            <a:noFill/>
          </a:ln>
        </p:spPr>
      </p:pic>
      <p:pic>
        <p:nvPicPr>
          <p:cNvPr id="128" name="Google Shape;128;p19" descr="Total number of vendor responses to MRAS RFIs by Business size. Large: 18% (1769), small 82% (8072)"/>
          <p:cNvPicPr preferRelativeResize="0"/>
          <p:nvPr/>
        </p:nvPicPr>
        <p:blipFill rotWithShape="1">
          <a:blip r:embed="rId5">
            <a:alphaModFix/>
          </a:blip>
          <a:srcRect/>
          <a:stretch/>
        </p:blipFill>
        <p:spPr>
          <a:xfrm>
            <a:off x="5598475" y="1316900"/>
            <a:ext cx="3299301" cy="2391550"/>
          </a:xfrm>
          <a:prstGeom prst="rect">
            <a:avLst/>
          </a:prstGeom>
          <a:noFill/>
          <a:ln>
            <a:noFill/>
          </a:ln>
          <a:effectLst>
            <a:outerShdw blurRad="57150" dist="66675" dir="5400000" algn="bl" rotWithShape="0">
              <a:srgbClr val="000000">
                <a:alpha val="50199"/>
              </a:srgbClr>
            </a:outerShdw>
          </a:effectLst>
        </p:spPr>
      </p:pic>
      <p:sp>
        <p:nvSpPr>
          <p:cNvPr id="129" name="Google Shape;129;p19"/>
          <p:cNvSpPr txBox="1"/>
          <p:nvPr/>
        </p:nvSpPr>
        <p:spPr>
          <a:xfrm>
            <a:off x="5782825" y="4560950"/>
            <a:ext cx="216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000000"/>
                </a:solidFill>
                <a:latin typeface="Arial"/>
                <a:ea typeface="Arial"/>
                <a:cs typeface="Arial"/>
                <a:sym typeface="Arial"/>
              </a:rPr>
              <a:t>**Data as of 2/13/2026</a:t>
            </a:r>
            <a:endParaRPr sz="1100" b="0" i="1" u="none" strike="noStrike" cap="none">
              <a:solidFill>
                <a:srgbClr val="000000"/>
              </a:solidFill>
              <a:latin typeface="Arial"/>
              <a:ea typeface="Arial"/>
              <a:cs typeface="Arial"/>
              <a:sym typeface="Arial"/>
            </a:endParaRPr>
          </a:p>
        </p:txBody>
      </p:sp>
      <p:sp>
        <p:nvSpPr>
          <p:cNvPr id="130" name="Google Shape;130;p19">
            <a:extLst>
              <a:ext uri="{C183D7F6-B498-43B3-948B-1728B52AA6E4}">
                <adec:decorative xmlns:adec="http://schemas.microsoft.com/office/drawing/2017/decorative" val="1"/>
              </a:ext>
            </a:extLst>
          </p:cNvPr>
          <p:cNvSpPr/>
          <p:nvPr/>
        </p:nvSpPr>
        <p:spPr>
          <a:xfrm>
            <a:off x="1988725" y="1605350"/>
            <a:ext cx="758700" cy="359400"/>
          </a:xfrm>
          <a:prstGeom prst="ellipse">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31" name="Google Shape;131;p19">
            <a:extLst>
              <a:ext uri="{C183D7F6-B498-43B3-948B-1728B52AA6E4}">
                <adec:decorative xmlns:adec="http://schemas.microsoft.com/office/drawing/2017/decorative" val="1"/>
              </a:ext>
            </a:extLst>
          </p:cNvPr>
          <p:cNvSpPr/>
          <p:nvPr/>
        </p:nvSpPr>
        <p:spPr>
          <a:xfrm>
            <a:off x="2555775" y="1573400"/>
            <a:ext cx="2940600" cy="1381800"/>
          </a:xfrm>
          <a:prstGeom prst="ellipse">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MRAS Success Story</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pic>
        <p:nvPicPr>
          <p:cNvPr id="138" name="Google Shape;138;p20" descr="An image of a woman shaking a man's hand"/>
          <p:cNvPicPr preferRelativeResize="0"/>
          <p:nvPr/>
        </p:nvPicPr>
        <p:blipFill rotWithShape="1">
          <a:blip r:embed="rId4">
            <a:alphaModFix/>
          </a:blip>
          <a:srcRect/>
          <a:stretch/>
        </p:blipFill>
        <p:spPr>
          <a:xfrm>
            <a:off x="471725" y="1172500"/>
            <a:ext cx="3441600" cy="2280900"/>
          </a:xfrm>
          <a:prstGeom prst="flowChartAlternateProcess">
            <a:avLst/>
          </a:prstGeom>
          <a:noFill/>
          <a:ln>
            <a:noFill/>
          </a:ln>
          <a:effectLst>
            <a:outerShdw blurRad="57150" dist="161925" dir="4260000" algn="bl" rotWithShape="0">
              <a:srgbClr val="434343">
                <a:alpha val="49020"/>
              </a:srgbClr>
            </a:outerShdw>
          </a:effectLst>
        </p:spPr>
      </p:pic>
      <p:sp>
        <p:nvSpPr>
          <p:cNvPr id="137" name="Google Shape;137;p20"/>
          <p:cNvSpPr txBox="1">
            <a:spLocks noGrp="1"/>
          </p:cNvSpPr>
          <p:nvPr>
            <p:ph type="body" idx="1"/>
          </p:nvPr>
        </p:nvSpPr>
        <p:spPr>
          <a:xfrm>
            <a:off x="4056125" y="997150"/>
            <a:ext cx="4499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Customer:</a:t>
            </a:r>
            <a:r>
              <a:rPr lang="en">
                <a:solidFill>
                  <a:schemeClr val="dk1"/>
                </a:solidFill>
                <a:latin typeface="Arial"/>
                <a:ea typeface="Arial"/>
                <a:cs typeface="Arial"/>
                <a:sym typeface="Arial"/>
              </a:rPr>
              <a:t> Department of Homeland Security</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Requirement: </a:t>
            </a:r>
            <a:r>
              <a:rPr lang="en">
                <a:solidFill>
                  <a:schemeClr val="dk1"/>
                </a:solidFill>
                <a:latin typeface="Arial"/>
                <a:ea typeface="Arial"/>
                <a:cs typeface="Arial"/>
                <a:sym typeface="Arial"/>
              </a:rPr>
              <a:t>Provide management, staffing, resources, and support services; including operational, administrative, financial, and budget assistance to FPS and field offices.</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Results: </a:t>
            </a:r>
            <a:r>
              <a:rPr lang="en">
                <a:solidFill>
                  <a:schemeClr val="dk1"/>
                </a:solidFill>
                <a:latin typeface="Arial"/>
                <a:ea typeface="Arial"/>
                <a:cs typeface="Arial"/>
                <a:sym typeface="Arial"/>
              </a:rPr>
              <a:t>RFI Posted to OASIS+ Small Business Management and Advisory Pool 10101. RFI resulted in 76 small business responses</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Award: </a:t>
            </a:r>
            <a:r>
              <a:rPr lang="en">
                <a:solidFill>
                  <a:schemeClr val="dk1"/>
                </a:solidFill>
                <a:latin typeface="Arial"/>
                <a:ea typeface="Arial"/>
                <a:cs typeface="Arial"/>
                <a:sym typeface="Arial"/>
              </a:rPr>
              <a:t>$3.5 million multi-year awarded to a Service-Disabled Veteran-Owned Small Business (SDVOSB)</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SA FAST26 Virtual Acquisition Summit (Industry)">
  <a:themeElements>
    <a:clrScheme name="Simple Light">
      <a:dk1>
        <a:srgbClr val="000000"/>
      </a:dk1>
      <a:lt1>
        <a:srgbClr val="FFFFFF"/>
      </a:lt1>
      <a:dk2>
        <a:srgbClr val="C20E0E"/>
      </a:dk2>
      <a:lt2>
        <a:srgbClr val="EFEFEF"/>
      </a:lt2>
      <a:accent1>
        <a:srgbClr val="690B0B"/>
      </a:accent1>
      <a:accent2>
        <a:srgbClr val="000000"/>
      </a:accent2>
      <a:accent3>
        <a:srgbClr val="C20E0E"/>
      </a:accent3>
      <a:accent4>
        <a:srgbClr val="EFEFEF"/>
      </a:accent4>
      <a:accent5>
        <a:srgbClr val="690B0B"/>
      </a:accent5>
      <a:accent6>
        <a:srgbClr val="000000"/>
      </a:accent6>
      <a:hlink>
        <a:srgbClr val="690B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1152</Words>
  <Application>Microsoft Office PowerPoint</Application>
  <PresentationFormat>On-screen Show (16:9)</PresentationFormat>
  <Paragraphs>152</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Century Gothic</vt:lpstr>
      <vt:lpstr>Quicksand Medium</vt:lpstr>
      <vt:lpstr>Montserrat</vt:lpstr>
      <vt:lpstr>Comic Sans MS</vt:lpstr>
      <vt:lpstr>Impact</vt:lpstr>
      <vt:lpstr>Barlow</vt:lpstr>
      <vt:lpstr>GSA FAST26 Virtual Acquisition Summit (Industry)</vt:lpstr>
      <vt:lpstr>Industry's Guide to Market Research As a Service (MRAS)</vt:lpstr>
      <vt:lpstr>Presenter</vt:lpstr>
      <vt:lpstr>Agenda</vt:lpstr>
      <vt:lpstr>Solving the Acquisition Challenge </vt:lpstr>
      <vt:lpstr>What is Market Research as a Service (MRAS)? </vt:lpstr>
      <vt:lpstr>MRAS Growth </vt:lpstr>
      <vt:lpstr>MRAS Value Add - What’s in it for Me?  </vt:lpstr>
      <vt:lpstr>Highlighting Small Businesses </vt:lpstr>
      <vt:lpstr>MRAS Success Story </vt:lpstr>
      <vt:lpstr>Available Service Options </vt:lpstr>
      <vt:lpstr>Industry Journey</vt:lpstr>
      <vt:lpstr>How to find MRAS Surveys/RFIs </vt:lpstr>
      <vt:lpstr>Tips for submitting an RFI response  </vt:lpstr>
      <vt:lpstr>Survey Description</vt:lpstr>
      <vt:lpstr>Using Socio-economic Designations </vt:lpstr>
      <vt:lpstr>Technical Questions </vt:lpstr>
      <vt:lpstr>Offers</vt:lpstr>
      <vt:lpstr>Contract/SIN/NAICS </vt:lpstr>
      <vt:lpstr>Feedback</vt:lpstr>
      <vt:lpstr>Capabilities Statement</vt:lpstr>
      <vt:lpstr>What Happens Next?</vt:lpstr>
      <vt:lpstr>Reminders</vt:lpstr>
      <vt:lpstr>MRAS RFI Report   </vt:lpstr>
      <vt:lpstr>MRAS Executive Summary Report </vt:lpstr>
      <vt:lpstr>MRAS Feedback Summary</vt:lpstr>
      <vt:lpstr>MRAS Technical Question Examples</vt:lpstr>
      <vt:lpstr>Source Data</vt:lpstr>
      <vt:lpstr>The Results </vt:lpstr>
      <vt:lpstr>MRAS Resources</vt:lpstr>
      <vt:lpstr>Thank You.</vt:lpstr>
      <vt:lpstr>GSA Trademark Icon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NakiaGraham</cp:lastModifiedBy>
  <cp:revision>4</cp:revision>
  <dcterms:modified xsi:type="dcterms:W3CDTF">2026-06-09T12:34:54Z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8E00CC0D-D8BE-4B18-BBAC-938F366CF7F1</vt:lpwstr>
  </property>
  <property fmtid="{D5CDD505-2E9C-101B-9397-08002B2CF9AE}" pid="3" name="ArticulatePath">
    <vt:lpwstr>MRAS FAST26 GSA Virtual Acquisition Summit (Industry)</vt:lpwstr>
  </property>
</Properties>
</file>