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arlow" panose="00000500000000000000" pitchFamily="2"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Instrument Sans" panose="020B0604020202020204" charset="0"/>
      <p:regular r:id="rId20"/>
      <p:bold r:id="rId21"/>
      <p:italic r:id="rId22"/>
      <p:boldItalic r:id="rId23"/>
    </p:embeddedFont>
    <p:embeddedFont>
      <p:font typeface="Montserrat"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32" autoAdjust="0"/>
  </p:normalViewPr>
  <p:slideViewPr>
    <p:cSldViewPr snapToGrid="0">
      <p:cViewPr varScale="1">
        <p:scale>
          <a:sx n="121" d="100"/>
          <a:sy n="121" d="100"/>
        </p:scale>
        <p:origin x="19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uy.gsa.gov/intera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 MAKE COPY TO EDIT**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e978a11ea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e978a11ea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9fa940987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9fa940987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9fa940987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9fa940987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978a11ea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e978a11ea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e73bcf32ee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e73bcf32ee_0_11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NATE</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If there is one slide to share with your agency partners, this is the slide that describes some of the key features of OCAS:</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OCAS provides an opt-in model for agencies that want to centralize acquisition services, offering flexibility while reducing procurement burden. </a:t>
            </a:r>
            <a:br>
              <a:rPr lang="en" sz="1100">
                <a:solidFill>
                  <a:schemeClr val="dk1"/>
                </a:solidFill>
              </a:rPr>
            </a:b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We’re staffed with experienced, FAC-certified Contract Specialists and Contracting Officers who work with agencies to identify opportunities to centralize and streamline procurements.</a:t>
            </a:r>
            <a:br>
              <a:rPr lang="en" sz="1100">
                <a:solidFill>
                  <a:schemeClr val="dk1"/>
                </a:solidFill>
              </a:rPr>
            </a:b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Whether an agency is transitioning existing contracts to GSA or developing new requirements, OCAS staff are prepared to provide end-to-end acquisition support.</a:t>
            </a:r>
            <a:br>
              <a:rPr lang="en" sz="1100">
                <a:solidFill>
                  <a:schemeClr val="dk1"/>
                </a:solidFill>
              </a:rPr>
            </a:b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OCAS focuses on common goods and services—standard, repetitive requirements that often consume significant administrative time and resources.</a:t>
            </a:r>
            <a:br>
              <a:rPr lang="en" sz="1100">
                <a:solidFill>
                  <a:schemeClr val="dk1"/>
                </a:solidFill>
              </a:rPr>
            </a:b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Again, think mobile device purchases, software licensing and renewals, enterprise licenses and support services, and other readily available products and services with a competitive vendor marketplace.</a:t>
            </a:r>
            <a:br>
              <a:rPr lang="en" sz="1100">
                <a:solidFill>
                  <a:schemeClr val="dk1"/>
                </a:solidFill>
              </a:rPr>
            </a:b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OCAS partners closely with agency program staff and CORs to deliver comprehensive acquisition support.</a:t>
            </a:r>
            <a:br>
              <a:rPr lang="en" sz="1100">
                <a:solidFill>
                  <a:schemeClr val="dk1"/>
                </a:solidFill>
              </a:rPr>
            </a:b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This includes solicitation development, acquisition strategy and supporting documentation, procurement execution, source selection and proposal evaluation, vendor negotiations, contract awards, and ongoing vendor and invoice management.</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p:txBody>
      </p:sp>
      <p:sp>
        <p:nvSpPr>
          <p:cNvPr id="117" name="Google Shape;117;g3e73bcf32ee_0_1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e73bcf32e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e73bcf32e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e73bcf32e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e73bcf32ee_0_3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NATE</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This slide gives you a snapshot of the breadth of federal agencies we are actively supporting today—ranging from small, independent boards to large cabinet-level departments.</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Our partners include agencies such as OPM, SBA, HUD, EPA, the Pension Benefit Guaranty Corporation, the National Mediation Board, and the Department of the Treasury. Each engagement is different, but the common thread is helping agencies navigate complex acquisition needs while staying focused on mission delivery.</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050">
                <a:solidFill>
                  <a:schemeClr val="dk1"/>
                </a:solidFill>
              </a:rPr>
              <a:t>Since OCAS is a new division in GSA we are currently in discussions with many federal entities such as: Air Force, Navy, Army, Department of Interior, etc.  and those conversations continue to grow as agencies look for scalable and trusted acquisition support. </a:t>
            </a:r>
            <a:r>
              <a:rPr lang="en" sz="1100">
                <a:solidFill>
                  <a:schemeClr val="dk1"/>
                </a:solidFill>
              </a:rPr>
              <a:t> </a:t>
            </a:r>
            <a:r>
              <a:rPr lang="en" sz="1050">
                <a:solidFill>
                  <a:srgbClr val="444746"/>
                </a:solidFill>
                <a:latin typeface="Roboto"/>
                <a:ea typeface="Roboto"/>
                <a:cs typeface="Roboto"/>
                <a:sym typeface="Roboto"/>
              </a:rPr>
              <a:t>As we move into the 3rd and 4th Quarter of FY 2026 we will be announcing pipeline reviews that will include opportunities for industry both from the Civilian and Defense Sectors. All upcoming pipeline reviews will be announced on the OCAS interact site at </a:t>
            </a:r>
            <a:r>
              <a:rPr lang="en" sz="1050" u="sng">
                <a:solidFill>
                  <a:schemeClr val="hlink"/>
                </a:solidFill>
                <a:latin typeface="Roboto"/>
                <a:ea typeface="Roboto"/>
                <a:cs typeface="Roboto"/>
                <a:sym typeface="Roboto"/>
                <a:hlinkClick r:id="rId3"/>
              </a:rPr>
              <a:t>buy.gsa.gov/interact</a:t>
            </a:r>
            <a:r>
              <a:rPr lang="en" sz="1050">
                <a:solidFill>
                  <a:srgbClr val="444746"/>
                </a:solidFill>
                <a:latin typeface="Roboto"/>
                <a:ea typeface="Roboto"/>
                <a:cs typeface="Roboto"/>
                <a:sym typeface="Roboto"/>
              </a:rPr>
              <a:t>.  As our industry partners, we know you have valuable insight to many government entities  that could use support we do ask that you bring those to our attention.  We are building OCAS to support to support agencies of all sizes and maturity levels, and we welcome opportunities to partner with any federal organization seeking acquisition assistance.</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p>
        </p:txBody>
      </p:sp>
      <p:sp>
        <p:nvSpPr>
          <p:cNvPr id="141" name="Google Shape;141;g3e73bcf32ee_0_32: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e978a11eaa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e978a11ea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5200"/>
              <a:buNone/>
              <a:defRPr sz="5300">
                <a:solidFill>
                  <a:schemeClr val="accen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2"/>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2" name="Google Shape;12;p2"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sp>
        <p:nvSpPr>
          <p:cNvPr id="13" name="Google Shape;13;p2"/>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title="FAST 2026 Full Color.png"/>
          <p:cNvPicPr preferRelativeResize="0"/>
          <p:nvPr/>
        </p:nvPicPr>
        <p:blipFill>
          <a:blip r:embed="rId3">
            <a:alphaModFix/>
          </a:blip>
          <a:stretch>
            <a:fillRect/>
          </a:stretch>
        </p:blipFill>
        <p:spPr>
          <a:xfrm>
            <a:off x="6392225" y="1260736"/>
            <a:ext cx="2622024" cy="2622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63"/>
        <p:cNvGrpSpPr/>
        <p:nvPr/>
      </p:nvGrpSpPr>
      <p:grpSpPr>
        <a:xfrm>
          <a:off x="0" y="0"/>
          <a:ext cx="0" cy="0"/>
          <a:chOff x="0" y="0"/>
          <a:chExt cx="0" cy="0"/>
        </a:xfrm>
      </p:grpSpPr>
      <p:sp>
        <p:nvSpPr>
          <p:cNvPr id="64" name="Google Shape;64;p11"/>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1"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9" name="Google Shape;69;p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0" name="Google Shape;7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verview - Text Version" type="obj">
  <p:cSld name="OBJEC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464950" y="159301"/>
            <a:ext cx="8229600" cy="688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666666"/>
              </a:buClr>
              <a:buSzPts val="3000"/>
              <a:buFont typeface="Arial"/>
              <a:buChar char="●"/>
              <a:defRPr sz="3000" b="1" i="0" u="none" strike="noStrike" cap="none">
                <a:solidFill>
                  <a:srgbClr val="666666"/>
                </a:solidFill>
                <a:latin typeface="Arial"/>
                <a:ea typeface="Arial"/>
                <a:cs typeface="Arial"/>
                <a:sym typeface="Arial"/>
              </a:defRPr>
            </a:lvl1pPr>
            <a:lvl2pPr marR="0" lvl="1"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13"/>
          <p:cNvSpPr txBox="1">
            <a:spLocks noGrp="1"/>
          </p:cNvSpPr>
          <p:nvPr>
            <p:ph type="body" idx="1"/>
          </p:nvPr>
        </p:nvSpPr>
        <p:spPr>
          <a:xfrm>
            <a:off x="396550" y="1034150"/>
            <a:ext cx="8374200" cy="33123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1pPr>
            <a:lvl2pPr marL="914400" marR="0" lvl="1"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2pPr>
            <a:lvl3pPr marL="1371600" marR="0" lvl="2"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3pPr>
            <a:lvl4pPr marL="1828800" marR="0" lvl="3"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4pPr>
            <a:lvl5pPr marL="2286000" marR="0" lvl="4"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5pPr>
            <a:lvl6pPr marL="2743200" marR="0" lvl="5"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6pPr>
            <a:lvl7pPr marL="3200400" marR="0" lvl="6"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7pPr>
            <a:lvl8pPr marL="3657600" marR="0" lvl="7"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8pPr>
            <a:lvl9pPr marL="4114800" marR="0" lvl="8" indent="-330200" algn="l">
              <a:lnSpc>
                <a:spcPct val="100000"/>
              </a:lnSpc>
              <a:spcBef>
                <a:spcPts val="400"/>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800"/>
              <a:buNone/>
              <a:defRPr sz="14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
        <p:nvSpPr>
          <p:cNvPr id="19" name="Google Shape;19;p3"/>
          <p:cNvSpPr/>
          <p:nvPr/>
        </p:nvSpPr>
        <p:spPr>
          <a:xfrm rot="10800000" flipH="1">
            <a:off x="1133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flipH="1">
            <a:off x="13295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2" name="Google Shape;22;p3"/>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5" name="Google Shape;25;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8" name="Google Shape;28;p4"/>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713225"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2" name="Google Shape;32;p5"/>
          <p:cNvSpPr txBox="1">
            <a:spLocks noGrp="1"/>
          </p:cNvSpPr>
          <p:nvPr>
            <p:ph type="subTitle" idx="2"/>
          </p:nvPr>
        </p:nvSpPr>
        <p:spPr>
          <a:xfrm>
            <a:off x="713225"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3" name="Google Shape;33;p5"/>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body" idx="3"/>
          </p:nvPr>
        </p:nvSpPr>
        <p:spPr>
          <a:xfrm>
            <a:off x="4773950"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5" name="Google Shape;35;p5"/>
          <p:cNvSpPr txBox="1">
            <a:spLocks noGrp="1"/>
          </p:cNvSpPr>
          <p:nvPr>
            <p:ph type="subTitle" idx="4"/>
          </p:nvPr>
        </p:nvSpPr>
        <p:spPr>
          <a:xfrm>
            <a:off x="4773950"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36" name="Google Shape;36;p5"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37" name="Google Shape;37;p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title="FAST 2026 Blue.png"/>
          <p:cNvPicPr preferRelativeResize="0"/>
          <p:nvPr/>
        </p:nvPicPr>
        <p:blipFill>
          <a:blip r:embed="rId2">
            <a:alphaModFix amt="15000"/>
          </a:blip>
          <a:stretch>
            <a:fillRect/>
          </a:stretch>
        </p:blipFill>
        <p:spPr>
          <a:xfrm>
            <a:off x="8500175" y="4163260"/>
            <a:ext cx="643825" cy="643825"/>
          </a:xfrm>
          <a:prstGeom prst="rect">
            <a:avLst/>
          </a:prstGeom>
          <a:noFill/>
          <a:ln>
            <a:noFill/>
          </a:ln>
        </p:spPr>
      </p:pic>
      <p:sp>
        <p:nvSpPr>
          <p:cNvPr id="42" name="Google Shape;42;p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145422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5" name="Google Shape;45;p7"/>
          <p:cNvSpPr txBox="1">
            <a:spLocks noGrp="1"/>
          </p:cNvSpPr>
          <p:nvPr>
            <p:ph type="subTitle" idx="2"/>
          </p:nvPr>
        </p:nvSpPr>
        <p:spPr>
          <a:xfrm>
            <a:off x="542787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6" name="Google Shape;46;p7"/>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7"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Speaker">
  <p:cSld name="CUSTOM_13_1">
    <p:spTree>
      <p:nvGrpSpPr>
        <p:cNvPr id="1" name="Shape 48"/>
        <p:cNvGrpSpPr/>
        <p:nvPr/>
      </p:nvGrpSpPr>
      <p:grpSpPr>
        <a:xfrm>
          <a:off x="0" y="0"/>
          <a:ext cx="0" cy="0"/>
          <a:chOff x="0" y="0"/>
          <a:chExt cx="0" cy="0"/>
        </a:xfrm>
      </p:grpSpPr>
      <p:sp>
        <p:nvSpPr>
          <p:cNvPr id="49" name="Google Shape;49;p8"/>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50" name="Google Shape;50;p8"/>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8"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52"/>
        <p:cNvGrpSpPr/>
        <p:nvPr/>
      </p:nvGrpSpPr>
      <p:grpSpPr>
        <a:xfrm>
          <a:off x="0" y="0"/>
          <a:ext cx="0" cy="0"/>
          <a:chOff x="0" y="0"/>
          <a:chExt cx="0" cy="0"/>
        </a:xfrm>
      </p:grpSpPr>
      <p:sp>
        <p:nvSpPr>
          <p:cNvPr id="53" name="Google Shape;53;p9"/>
          <p:cNvSpPr/>
          <p:nvPr/>
        </p:nvSpPr>
        <p:spPr>
          <a:xfrm rot="10800000" flipH="1">
            <a:off x="0" y="0"/>
            <a:ext cx="8469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rot="10800000" flipH="1">
            <a:off x="0" y="2571750"/>
            <a:ext cx="8463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body" idx="1"/>
          </p:nvPr>
        </p:nvSpPr>
        <p:spPr>
          <a:xfrm>
            <a:off x="2975775" y="1222323"/>
            <a:ext cx="5485500" cy="372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56" name="Google Shape;56;p9"/>
          <p:cNvSpPr txBox="1">
            <a:spLocks noGrp="1"/>
          </p:cNvSpPr>
          <p:nvPr>
            <p:ph type="title"/>
          </p:nvPr>
        </p:nvSpPr>
        <p:spPr>
          <a:xfrm>
            <a:off x="2975775" y="384050"/>
            <a:ext cx="5485500" cy="62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57" name="Google Shape;57;p9"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58" name="Google Shape;58;p9"/>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713225" y="445025"/>
            <a:ext cx="3858900" cy="1338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61" name="Google Shape;61;p10"/>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4"/>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latin typeface="Arial"/>
                <a:ea typeface="Arial"/>
                <a:cs typeface="Arial"/>
                <a:sym typeface="Arial"/>
              </a:rPr>
              <a:t>The Office of Centralized Acquisition Services (OCAS)</a:t>
            </a:r>
            <a:endParaRPr sz="3000" dirty="0">
              <a:solidFill>
                <a:schemeClr val="accent1"/>
              </a:solidFill>
              <a:latin typeface="Arial"/>
              <a:ea typeface="Arial"/>
              <a:cs typeface="Arial"/>
              <a:sym typeface="Arial"/>
            </a:endParaRPr>
          </a:p>
        </p:txBody>
      </p:sp>
      <p:sp>
        <p:nvSpPr>
          <p:cNvPr id="79" name="Google Shape;79;p14"/>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Nate Jordan | June 16, 2026</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C3AAAD21-B842-7D07-6FE0-AF8FFA613BBE}"/>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OCAS Presenter</a:t>
            </a:r>
          </a:p>
        </p:txBody>
      </p:sp>
      <p:pic>
        <p:nvPicPr>
          <p:cNvPr id="87" name="Google Shape;87;p15" descr="This is an image of Nate Jordan. "/>
          <p:cNvPicPr preferRelativeResize="0"/>
          <p:nvPr/>
        </p:nvPicPr>
        <p:blipFill>
          <a:blip r:embed="rId4">
            <a:alphaModFix/>
          </a:blip>
          <a:stretch>
            <a:fillRect/>
          </a:stretch>
        </p:blipFill>
        <p:spPr>
          <a:xfrm>
            <a:off x="3366375" y="836575"/>
            <a:ext cx="2261700" cy="2261700"/>
          </a:xfrm>
          <a:prstGeom prst="rect">
            <a:avLst/>
          </a:prstGeom>
          <a:noFill/>
          <a:ln>
            <a:noFill/>
          </a:ln>
        </p:spPr>
      </p:pic>
      <p:sp>
        <p:nvSpPr>
          <p:cNvPr id="85" name="Google Shape;85;p15"/>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Arial"/>
                <a:ea typeface="Arial"/>
                <a:cs typeface="Arial"/>
                <a:sym typeface="Arial"/>
              </a:rPr>
              <a:t>Nate Jordan</a:t>
            </a:r>
            <a:endParaRPr>
              <a:latin typeface="Arial"/>
              <a:ea typeface="Arial"/>
              <a:cs typeface="Arial"/>
              <a:sym typeface="Arial"/>
            </a:endParaRPr>
          </a:p>
        </p:txBody>
      </p:sp>
      <p:sp>
        <p:nvSpPr>
          <p:cNvPr id="84" name="Google Shape;84;p15"/>
          <p:cNvSpPr txBox="1">
            <a:spLocks noGrp="1"/>
          </p:cNvSpPr>
          <p:nvPr>
            <p:ph type="subTitle" idx="4294967295"/>
          </p:nvPr>
        </p:nvSpPr>
        <p:spPr>
          <a:xfrm>
            <a:off x="2936400" y="3465800"/>
            <a:ext cx="32712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latin typeface="Arial"/>
                <a:ea typeface="Arial"/>
                <a:cs typeface="Arial"/>
                <a:sym typeface="Arial"/>
              </a:rPr>
              <a:t>Agency Liaison</a:t>
            </a:r>
            <a:endParaRPr sz="160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600">
                <a:latin typeface="Arial"/>
                <a:ea typeface="Arial"/>
                <a:cs typeface="Arial"/>
                <a:sym typeface="Arial"/>
              </a:rPr>
              <a:t>IndustryGSAOCAS@gsa.gov</a:t>
            </a:r>
            <a:endParaRPr sz="1600">
              <a:latin typeface="Arial"/>
              <a:ea typeface="Arial"/>
              <a:cs typeface="Arial"/>
              <a:sym typeface="Aria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dirty="0">
                <a:latin typeface="Instrument Sans"/>
                <a:ea typeface="Instrument Sans"/>
                <a:cs typeface="Instrument Sans"/>
                <a:sym typeface="Instrument Sans"/>
              </a:rPr>
              <a:t>OCAS - Mission &amp; Vision</a:t>
            </a:r>
            <a:endParaRPr sz="3000" dirty="0">
              <a:latin typeface="Instrument Sans"/>
              <a:ea typeface="Instrument Sans"/>
              <a:cs typeface="Instrument Sans"/>
              <a:sym typeface="Instrument Sans"/>
            </a:endParaRPr>
          </a:p>
          <a:p>
            <a:pPr marL="0" lvl="0" indent="0" algn="l" rtl="0">
              <a:spcBef>
                <a:spcPts val="0"/>
              </a:spcBef>
              <a:spcAft>
                <a:spcPts val="0"/>
              </a:spcAft>
              <a:buClr>
                <a:schemeClr val="dk1"/>
              </a:buClr>
              <a:buSzPts val="3000"/>
              <a:buFont typeface="Arial"/>
              <a:buNone/>
            </a:pPr>
            <a:endParaRPr sz="3000" dirty="0">
              <a:solidFill>
                <a:srgbClr val="666666"/>
              </a:solidFill>
              <a:latin typeface="Instrument Sans"/>
              <a:ea typeface="Instrument Sans"/>
              <a:cs typeface="Instrument Sans"/>
              <a:sym typeface="Instrument Sans"/>
            </a:endParaRPr>
          </a:p>
          <a:p>
            <a:pPr marL="342900" lvl="0" indent="-260350" algn="l" rtl="0">
              <a:spcBef>
                <a:spcPts val="0"/>
              </a:spcBef>
              <a:spcAft>
                <a:spcPts val="0"/>
              </a:spcAft>
              <a:buClr>
                <a:srgbClr val="024D86"/>
              </a:buClr>
              <a:buSzPts val="1500"/>
              <a:buFont typeface="Instrument Sans"/>
              <a:buChar char="●"/>
            </a:pPr>
            <a:r>
              <a:rPr lang="en" sz="1500" b="0" dirty="0">
                <a:solidFill>
                  <a:schemeClr val="dk1"/>
                </a:solidFill>
                <a:latin typeface="Instrument Sans"/>
                <a:ea typeface="Instrument Sans"/>
                <a:cs typeface="Instrument Sans"/>
                <a:sym typeface="Instrument Sans"/>
              </a:rPr>
              <a:t>Established in September, 2025, Office of Centralized Acquisition Services (OCAS) provides federal agencies with a contracting shared service option for procurement common goods and services. </a:t>
            </a:r>
            <a:endParaRPr sz="1500" b="0" dirty="0">
              <a:solidFill>
                <a:schemeClr val="dk1"/>
              </a:solidFill>
              <a:latin typeface="Instrument Sans"/>
              <a:ea typeface="Instrument Sans"/>
              <a:cs typeface="Instrument Sans"/>
              <a:sym typeface="Instrument Sans"/>
            </a:endParaRPr>
          </a:p>
          <a:p>
            <a:pPr marL="342900" lvl="0" indent="-260350" algn="l" rtl="0">
              <a:spcBef>
                <a:spcPts val="1000"/>
              </a:spcBef>
              <a:spcAft>
                <a:spcPts val="0"/>
              </a:spcAft>
              <a:buClr>
                <a:srgbClr val="024D86"/>
              </a:buClr>
              <a:buSzPts val="1500"/>
              <a:buFont typeface="Instrument Sans"/>
              <a:buChar char="●"/>
            </a:pPr>
            <a:r>
              <a:rPr lang="en" sz="1500" b="0" dirty="0">
                <a:solidFill>
                  <a:schemeClr val="dk1"/>
                </a:solidFill>
                <a:latin typeface="Instrument Sans"/>
                <a:ea typeface="Instrument Sans"/>
                <a:cs typeface="Instrument Sans"/>
                <a:sym typeface="Instrument Sans"/>
              </a:rPr>
              <a:t>The office supports the principles established by EO 14240 - Eliminating Waste and Saving Taxpayer Dollars by Consolidating Procurement. </a:t>
            </a:r>
            <a:endParaRPr dirty="0">
              <a:latin typeface="Arial"/>
              <a:ea typeface="Arial"/>
              <a:cs typeface="Arial"/>
              <a:sym typeface="Arial"/>
            </a:endParaRPr>
          </a:p>
        </p:txBody>
      </p:sp>
      <p:sp>
        <p:nvSpPr>
          <p:cNvPr id="93" name="Google Shape;93;p16"/>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
        <p:nvSpPr>
          <p:cNvPr id="94" name="Google Shape;94;p16">
            <a:extLst>
              <a:ext uri="{C183D7F6-B498-43B3-948B-1728B52AA6E4}">
                <adec:decorative xmlns:adec="http://schemas.microsoft.com/office/drawing/2017/decorative" val="1"/>
              </a:ext>
            </a:extLst>
          </p:cNvPr>
          <p:cNvSpPr/>
          <p:nvPr/>
        </p:nvSpPr>
        <p:spPr>
          <a:xfrm rot="10800000" flipH="1">
            <a:off x="429500" y="2843150"/>
            <a:ext cx="8233800" cy="20832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95" name="Google Shape;95;p16"/>
          <p:cNvSpPr txBox="1"/>
          <p:nvPr/>
        </p:nvSpPr>
        <p:spPr>
          <a:xfrm>
            <a:off x="636075" y="2843150"/>
            <a:ext cx="8137800" cy="228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dk1"/>
                </a:solidFill>
                <a:latin typeface="Instrument Sans"/>
                <a:ea typeface="Instrument Sans"/>
                <a:cs typeface="Instrument Sans"/>
                <a:sym typeface="Instrument Sans"/>
              </a:rPr>
              <a:t>Mission </a:t>
            </a:r>
            <a:endParaRPr sz="2200" b="1">
              <a:solidFill>
                <a:schemeClr val="dk1"/>
              </a:solidFill>
              <a:latin typeface="Instrument Sans"/>
              <a:ea typeface="Instrument Sans"/>
              <a:cs typeface="Instrument Sans"/>
              <a:sym typeface="Instrument Sans"/>
            </a:endParaRPr>
          </a:p>
          <a:p>
            <a:pPr marL="457200" lvl="0" indent="0" algn="l" rtl="0">
              <a:spcBef>
                <a:spcPts val="0"/>
              </a:spcBef>
              <a:spcAft>
                <a:spcPts val="0"/>
              </a:spcAft>
              <a:buNone/>
            </a:pPr>
            <a:r>
              <a:rPr lang="en" sz="1300">
                <a:solidFill>
                  <a:schemeClr val="dk1"/>
                </a:solidFill>
                <a:latin typeface="Instrument Sans"/>
                <a:ea typeface="Instrument Sans"/>
                <a:cs typeface="Instrument Sans"/>
                <a:sym typeface="Instrument Sans"/>
              </a:rPr>
              <a:t>Simplify how the federal government acquires common goods and services through a centralized, enterprise-wide approach.</a:t>
            </a:r>
            <a:endParaRPr sz="2000" b="1" i="1">
              <a:solidFill>
                <a:schemeClr val="dk1"/>
              </a:solidFill>
              <a:latin typeface="Instrument Sans"/>
              <a:ea typeface="Instrument Sans"/>
              <a:cs typeface="Instrument Sans"/>
              <a:sym typeface="Instrument Sans"/>
            </a:endParaRPr>
          </a:p>
          <a:p>
            <a:pPr marL="0" lvl="0" indent="0" algn="l" rtl="0">
              <a:spcBef>
                <a:spcPts val="0"/>
              </a:spcBef>
              <a:spcAft>
                <a:spcPts val="0"/>
              </a:spcAft>
              <a:buNone/>
            </a:pPr>
            <a:endParaRPr sz="1000" b="1">
              <a:solidFill>
                <a:schemeClr val="dk1"/>
              </a:solidFill>
              <a:latin typeface="Instrument Sans"/>
              <a:ea typeface="Instrument Sans"/>
              <a:cs typeface="Instrument Sans"/>
              <a:sym typeface="Instrument Sans"/>
            </a:endParaRPr>
          </a:p>
          <a:p>
            <a:pPr marL="0" lvl="0" indent="457200" algn="l" rtl="0">
              <a:spcBef>
                <a:spcPts val="0"/>
              </a:spcBef>
              <a:spcAft>
                <a:spcPts val="0"/>
              </a:spcAft>
              <a:buNone/>
            </a:pPr>
            <a:r>
              <a:rPr lang="en" sz="2000" b="1">
                <a:solidFill>
                  <a:schemeClr val="dk1"/>
                </a:solidFill>
                <a:latin typeface="Instrument Sans"/>
                <a:ea typeface="Instrument Sans"/>
                <a:cs typeface="Instrument Sans"/>
                <a:sym typeface="Instrument Sans"/>
              </a:rPr>
              <a:t>Vision</a:t>
            </a:r>
            <a:endParaRPr sz="2300" b="1">
              <a:solidFill>
                <a:schemeClr val="dk1"/>
              </a:solidFill>
              <a:latin typeface="Instrument Sans"/>
              <a:ea typeface="Instrument Sans"/>
              <a:cs typeface="Instrument Sans"/>
              <a:sym typeface="Instrument Sans"/>
            </a:endParaRPr>
          </a:p>
          <a:p>
            <a:pPr marL="914400" lvl="1" indent="-196850" algn="l" rtl="0">
              <a:spcBef>
                <a:spcPts val="0"/>
              </a:spcBef>
              <a:spcAft>
                <a:spcPts val="0"/>
              </a:spcAft>
              <a:buClr>
                <a:schemeClr val="dk1"/>
              </a:buClr>
              <a:buSzPts val="1300"/>
              <a:buFont typeface="Instrument Sans"/>
              <a:buChar char="○"/>
            </a:pPr>
            <a:r>
              <a:rPr lang="en" sz="1300">
                <a:solidFill>
                  <a:schemeClr val="dk1"/>
                </a:solidFill>
                <a:latin typeface="Instrument Sans"/>
                <a:ea typeface="Instrument Sans"/>
                <a:cs typeface="Instrument Sans"/>
                <a:sym typeface="Instrument Sans"/>
              </a:rPr>
              <a:t>Provide direct contracting support for common goods and services.</a:t>
            </a:r>
            <a:endParaRPr sz="1300">
              <a:solidFill>
                <a:schemeClr val="dk1"/>
              </a:solidFill>
              <a:latin typeface="Instrument Sans"/>
              <a:ea typeface="Instrument Sans"/>
              <a:cs typeface="Instrument Sans"/>
              <a:sym typeface="Instrument Sans"/>
            </a:endParaRPr>
          </a:p>
          <a:p>
            <a:pPr marL="914400" lvl="1" indent="-196850" algn="l" rtl="0">
              <a:spcBef>
                <a:spcPts val="0"/>
              </a:spcBef>
              <a:spcAft>
                <a:spcPts val="0"/>
              </a:spcAft>
              <a:buClr>
                <a:schemeClr val="dk1"/>
              </a:buClr>
              <a:buSzPts val="1300"/>
              <a:buFont typeface="Instrument Sans"/>
              <a:buChar char="○"/>
            </a:pPr>
            <a:r>
              <a:rPr lang="en" sz="1300">
                <a:solidFill>
                  <a:schemeClr val="dk1"/>
                </a:solidFill>
                <a:latin typeface="Instrument Sans"/>
                <a:ea typeface="Instrument Sans"/>
                <a:cs typeface="Instrument Sans"/>
                <a:sym typeface="Instrument Sans"/>
              </a:rPr>
              <a:t>Partner with agencies to align procurement with mission objectives while simplifying the process.</a:t>
            </a:r>
            <a:endParaRPr sz="1300" b="1">
              <a:solidFill>
                <a:schemeClr val="dk1"/>
              </a:solidFill>
              <a:latin typeface="Instrument Sans"/>
              <a:ea typeface="Instrument Sans"/>
              <a:cs typeface="Instrument Sans"/>
              <a:sym typeface="Instrument Sans"/>
            </a:endParaRPr>
          </a:p>
          <a:p>
            <a:pPr marL="0" lvl="0" indent="0" algn="l" rtl="0">
              <a:spcBef>
                <a:spcPts val="400"/>
              </a:spcBef>
              <a:spcAft>
                <a:spcPts val="0"/>
              </a:spcAft>
              <a:buNone/>
            </a:pPr>
            <a:endParaRPr sz="1600">
              <a:solidFill>
                <a:schemeClr val="dk1"/>
              </a:solidFill>
              <a:latin typeface="Instrument Sans"/>
              <a:ea typeface="Instrument Sans"/>
              <a:cs typeface="Instrument Sans"/>
              <a:sym typeface="Instrument San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                    OCAS - Our Credentials</a:t>
            </a:r>
            <a:endParaRPr>
              <a:latin typeface="Arial"/>
              <a:ea typeface="Arial"/>
              <a:cs typeface="Arial"/>
              <a:sym typeface="Arial"/>
            </a:endParaRPr>
          </a:p>
        </p:txBody>
      </p:sp>
      <p:sp>
        <p:nvSpPr>
          <p:cNvPr id="101" name="Google Shape;101;p17"/>
          <p:cNvSpPr txBox="1"/>
          <p:nvPr/>
        </p:nvSpPr>
        <p:spPr>
          <a:xfrm>
            <a:off x="383025" y="1427550"/>
            <a:ext cx="3514200" cy="22884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Char char="●"/>
            </a:pPr>
            <a:r>
              <a:rPr lang="en" sz="1500">
                <a:solidFill>
                  <a:schemeClr val="dk1"/>
                </a:solidFill>
                <a:latin typeface="Instrument Sans"/>
                <a:ea typeface="Instrument Sans"/>
                <a:cs typeface="Instrument Sans"/>
                <a:sym typeface="Instrument Sans"/>
              </a:rPr>
              <a:t>OCAS has been supporting </a:t>
            </a:r>
            <a:r>
              <a:rPr lang="en" sz="1500" b="1">
                <a:solidFill>
                  <a:schemeClr val="dk1"/>
                </a:solidFill>
                <a:latin typeface="Instrument Sans"/>
                <a:ea typeface="Instrument Sans"/>
                <a:cs typeface="Instrument Sans"/>
                <a:sym typeface="Instrument Sans"/>
              </a:rPr>
              <a:t>agencies since March, 2025 </a:t>
            </a:r>
            <a:endParaRPr sz="1500" b="1">
              <a:solidFill>
                <a:schemeClr val="dk1"/>
              </a:solidFill>
              <a:latin typeface="Instrument Sans"/>
              <a:ea typeface="Instrument Sans"/>
              <a:cs typeface="Instrument Sans"/>
              <a:sym typeface="Instrument Sans"/>
            </a:endParaRPr>
          </a:p>
          <a:p>
            <a:pPr marL="457200" lvl="0" indent="-323850" algn="l" rtl="0">
              <a:spcBef>
                <a:spcPts val="1000"/>
              </a:spcBef>
              <a:spcAft>
                <a:spcPts val="0"/>
              </a:spcAft>
              <a:buClr>
                <a:schemeClr val="dk1"/>
              </a:buClr>
              <a:buSzPts val="1500"/>
              <a:buChar char="●"/>
            </a:pPr>
            <a:r>
              <a:rPr lang="en" sz="1500">
                <a:solidFill>
                  <a:schemeClr val="dk1"/>
                </a:solidFill>
                <a:latin typeface="Instrument Sans"/>
                <a:ea typeface="Instrument Sans"/>
                <a:cs typeface="Instrument Sans"/>
                <a:sym typeface="Instrument Sans"/>
              </a:rPr>
              <a:t>Our workforce is a </a:t>
            </a:r>
            <a:r>
              <a:rPr lang="en" sz="1500" b="1">
                <a:solidFill>
                  <a:schemeClr val="dk1"/>
                </a:solidFill>
                <a:latin typeface="Instrument Sans"/>
                <a:ea typeface="Instrument Sans"/>
                <a:cs typeface="Instrument Sans"/>
                <a:sym typeface="Instrument Sans"/>
              </a:rPr>
              <a:t>dedicated service team</a:t>
            </a:r>
            <a:r>
              <a:rPr lang="en" sz="1500">
                <a:solidFill>
                  <a:schemeClr val="dk1"/>
                </a:solidFill>
                <a:latin typeface="Instrument Sans"/>
                <a:ea typeface="Instrument Sans"/>
                <a:cs typeface="Instrument Sans"/>
                <a:sym typeface="Instrument Sans"/>
              </a:rPr>
              <a:t> with one entry point to funnel all your inquiries</a:t>
            </a:r>
            <a:endParaRPr sz="1500">
              <a:solidFill>
                <a:schemeClr val="dk1"/>
              </a:solidFill>
              <a:latin typeface="Instrument Sans"/>
              <a:ea typeface="Instrument Sans"/>
              <a:cs typeface="Instrument Sans"/>
              <a:sym typeface="Instrument Sans"/>
            </a:endParaRPr>
          </a:p>
          <a:p>
            <a:pPr marL="457200" lvl="0" indent="-323850" algn="l" rtl="0">
              <a:spcBef>
                <a:spcPts val="1000"/>
              </a:spcBef>
              <a:spcAft>
                <a:spcPts val="1000"/>
              </a:spcAft>
              <a:buClr>
                <a:schemeClr val="dk1"/>
              </a:buClr>
              <a:buSzPts val="1500"/>
              <a:buChar char="●"/>
            </a:pPr>
            <a:r>
              <a:rPr lang="en" sz="1500" b="1">
                <a:solidFill>
                  <a:schemeClr val="dk1"/>
                </a:solidFill>
                <a:latin typeface="Instrument Sans"/>
                <a:ea typeface="Instrument Sans"/>
                <a:cs typeface="Instrument Sans"/>
                <a:sym typeface="Instrument Sans"/>
              </a:rPr>
              <a:t>Trusted partner</a:t>
            </a:r>
            <a:r>
              <a:rPr lang="en" sz="1500">
                <a:solidFill>
                  <a:schemeClr val="dk1"/>
                </a:solidFill>
                <a:latin typeface="Instrument Sans"/>
                <a:ea typeface="Instrument Sans"/>
                <a:cs typeface="Instrument Sans"/>
                <a:sym typeface="Instrument Sans"/>
              </a:rPr>
              <a:t> for agencies navigating staffing gaps and procurement needs.</a:t>
            </a:r>
            <a:endParaRPr/>
          </a:p>
        </p:txBody>
      </p:sp>
      <p:sp>
        <p:nvSpPr>
          <p:cNvPr id="102" name="Google Shape;102;p17"/>
          <p:cNvSpPr/>
          <p:nvPr/>
        </p:nvSpPr>
        <p:spPr>
          <a:xfrm>
            <a:off x="3990199" y="1109070"/>
            <a:ext cx="2232300" cy="1493700"/>
          </a:xfrm>
          <a:prstGeom prst="rect">
            <a:avLst/>
          </a:prstGeom>
          <a:solidFill>
            <a:srgbClr val="00548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FFFFFF"/>
                </a:solidFill>
                <a:latin typeface="Instrument Sans"/>
                <a:ea typeface="Instrument Sans"/>
                <a:cs typeface="Instrument Sans"/>
                <a:sym typeface="Instrument Sans"/>
              </a:rPr>
              <a:t>          30+</a:t>
            </a:r>
            <a:endParaRPr sz="3000">
              <a:solidFill>
                <a:srgbClr val="FFFFFF"/>
              </a:solidFill>
              <a:latin typeface="Instrument Sans"/>
              <a:ea typeface="Instrument Sans"/>
              <a:cs typeface="Instrument Sans"/>
              <a:sym typeface="Instrument Sans"/>
            </a:endParaRPr>
          </a:p>
          <a:p>
            <a:pPr marL="0" lvl="0" indent="0" algn="ctr" rtl="0">
              <a:spcBef>
                <a:spcPts val="0"/>
              </a:spcBef>
              <a:spcAft>
                <a:spcPts val="0"/>
              </a:spcAft>
              <a:buNone/>
            </a:pPr>
            <a:r>
              <a:rPr lang="en">
                <a:solidFill>
                  <a:srgbClr val="FFFFFF"/>
                </a:solidFill>
                <a:latin typeface="Instrument Sans"/>
                <a:ea typeface="Instrument Sans"/>
                <a:cs typeface="Instrument Sans"/>
                <a:sym typeface="Instrument Sans"/>
              </a:rPr>
              <a:t> Agencies Supported</a:t>
            </a:r>
            <a:endParaRPr>
              <a:solidFill>
                <a:srgbClr val="FFFFFF"/>
              </a:solidFill>
              <a:latin typeface="Instrument Sans"/>
              <a:ea typeface="Instrument Sans"/>
              <a:cs typeface="Instrument Sans"/>
              <a:sym typeface="Instrument Sans"/>
            </a:endParaRPr>
          </a:p>
        </p:txBody>
      </p:sp>
      <p:sp>
        <p:nvSpPr>
          <p:cNvPr id="103" name="Google Shape;103;p17"/>
          <p:cNvSpPr/>
          <p:nvPr/>
        </p:nvSpPr>
        <p:spPr>
          <a:xfrm>
            <a:off x="3990199" y="2720220"/>
            <a:ext cx="2232300" cy="1493700"/>
          </a:xfrm>
          <a:prstGeom prst="rect">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Instrument Sans"/>
                <a:ea typeface="Instrument Sans"/>
                <a:cs typeface="Instrument Sans"/>
                <a:sym typeface="Instrument Sans"/>
              </a:rPr>
              <a:t>$71M</a:t>
            </a:r>
            <a:endParaRPr sz="3000">
              <a:solidFill>
                <a:srgbClr val="FFFFFF"/>
              </a:solidFill>
              <a:latin typeface="Instrument Sans"/>
              <a:ea typeface="Instrument Sans"/>
              <a:cs typeface="Instrument Sans"/>
              <a:sym typeface="Instrument Sans"/>
            </a:endParaRPr>
          </a:p>
          <a:p>
            <a:pPr marL="0" lvl="0" indent="0" algn="ctr" rtl="0">
              <a:spcBef>
                <a:spcPts val="0"/>
              </a:spcBef>
              <a:spcAft>
                <a:spcPts val="0"/>
              </a:spcAft>
              <a:buNone/>
            </a:pPr>
            <a:r>
              <a:rPr lang="en">
                <a:solidFill>
                  <a:srgbClr val="FFFFFF"/>
                </a:solidFill>
                <a:latin typeface="Instrument Sans"/>
                <a:ea typeface="Instrument Sans"/>
                <a:cs typeface="Instrument Sans"/>
                <a:sym typeface="Instrument Sans"/>
              </a:rPr>
              <a:t>New contract award value in FY 26 YTD </a:t>
            </a:r>
            <a:endParaRPr>
              <a:solidFill>
                <a:srgbClr val="FFFFFF"/>
              </a:solidFill>
              <a:latin typeface="Instrument Sans"/>
              <a:ea typeface="Instrument Sans"/>
              <a:cs typeface="Instrument Sans"/>
              <a:sym typeface="Instrument Sans"/>
            </a:endParaRPr>
          </a:p>
        </p:txBody>
      </p:sp>
      <p:sp>
        <p:nvSpPr>
          <p:cNvPr id="104" name="Google Shape;104;p17"/>
          <p:cNvSpPr/>
          <p:nvPr/>
        </p:nvSpPr>
        <p:spPr>
          <a:xfrm>
            <a:off x="6323699" y="1102645"/>
            <a:ext cx="2232300" cy="1493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000000"/>
                </a:solidFill>
                <a:latin typeface="Instrument Sans"/>
                <a:ea typeface="Instrument Sans"/>
                <a:cs typeface="Instrument Sans"/>
                <a:sym typeface="Instrument Sans"/>
              </a:rPr>
              <a:t>98</a:t>
            </a:r>
            <a:r>
              <a:rPr lang="en" sz="2200">
                <a:solidFill>
                  <a:srgbClr val="000000"/>
                </a:solidFill>
                <a:latin typeface="Instrument Sans"/>
                <a:ea typeface="Instrument Sans"/>
                <a:cs typeface="Instrument Sans"/>
                <a:sym typeface="Instrument Sans"/>
              </a:rPr>
              <a:t> </a:t>
            </a:r>
            <a:endParaRPr sz="2200">
              <a:solidFill>
                <a:srgbClr val="000000"/>
              </a:solidFill>
              <a:latin typeface="Instrument Sans"/>
              <a:ea typeface="Instrument Sans"/>
              <a:cs typeface="Instrument Sans"/>
              <a:sym typeface="Instrument Sans"/>
            </a:endParaRPr>
          </a:p>
          <a:p>
            <a:pPr marL="0" lvl="0" indent="0" algn="ctr" rtl="0">
              <a:spcBef>
                <a:spcPts val="0"/>
              </a:spcBef>
              <a:spcAft>
                <a:spcPts val="0"/>
              </a:spcAft>
              <a:buNone/>
            </a:pPr>
            <a:r>
              <a:rPr lang="en">
                <a:solidFill>
                  <a:srgbClr val="000000"/>
                </a:solidFill>
                <a:latin typeface="Instrument Sans"/>
                <a:ea typeface="Instrument Sans"/>
                <a:cs typeface="Instrument Sans"/>
                <a:sym typeface="Instrument Sans"/>
              </a:rPr>
              <a:t>New contract awards in FY 26</a:t>
            </a:r>
            <a:endParaRPr>
              <a:solidFill>
                <a:srgbClr val="000000"/>
              </a:solidFill>
              <a:latin typeface="Instrument Sans"/>
              <a:ea typeface="Instrument Sans"/>
              <a:cs typeface="Instrument Sans"/>
              <a:sym typeface="Instrument Sans"/>
            </a:endParaRPr>
          </a:p>
        </p:txBody>
      </p:sp>
      <p:sp>
        <p:nvSpPr>
          <p:cNvPr id="105" name="Google Shape;105;p17"/>
          <p:cNvSpPr/>
          <p:nvPr/>
        </p:nvSpPr>
        <p:spPr>
          <a:xfrm>
            <a:off x="6367299" y="2720220"/>
            <a:ext cx="2232300" cy="1493700"/>
          </a:xfrm>
          <a:prstGeom prst="rect">
            <a:avLst/>
          </a:prstGeom>
          <a:solidFill>
            <a:srgbClr val="0579B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Instrument Sans"/>
                <a:ea typeface="Instrument Sans"/>
                <a:cs typeface="Instrument Sans"/>
                <a:sym typeface="Instrument Sans"/>
              </a:rPr>
              <a:t>86%</a:t>
            </a:r>
            <a:endParaRPr sz="3000">
              <a:solidFill>
                <a:srgbClr val="FFFFFF"/>
              </a:solidFill>
              <a:latin typeface="Instrument Sans"/>
              <a:ea typeface="Instrument Sans"/>
              <a:cs typeface="Instrument Sans"/>
              <a:sym typeface="Instrument Sans"/>
            </a:endParaRPr>
          </a:p>
          <a:p>
            <a:pPr marL="0" lvl="0" indent="0" algn="ctr" rtl="0">
              <a:spcBef>
                <a:spcPts val="0"/>
              </a:spcBef>
              <a:spcAft>
                <a:spcPts val="0"/>
              </a:spcAft>
              <a:buNone/>
            </a:pPr>
            <a:r>
              <a:rPr lang="en">
                <a:solidFill>
                  <a:srgbClr val="FFFFFF"/>
                </a:solidFill>
                <a:latin typeface="Instrument Sans"/>
                <a:ea typeface="Instrument Sans"/>
                <a:cs typeface="Instrument Sans"/>
                <a:sym typeface="Instrument Sans"/>
              </a:rPr>
              <a:t>%  awarded to Small Businesses  FY 26 YTD </a:t>
            </a:r>
            <a:endParaRPr>
              <a:solidFill>
                <a:srgbClr val="FFFFFF"/>
              </a:solidFill>
              <a:latin typeface="Instrument Sans"/>
              <a:ea typeface="Instrument Sans"/>
              <a:cs typeface="Instrument Sans"/>
              <a:sym typeface="Instrument San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idx="4294967295"/>
          </p:nvPr>
        </p:nvSpPr>
        <p:spPr>
          <a:xfrm>
            <a:off x="695075" y="119150"/>
            <a:ext cx="7507800" cy="646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accent1"/>
                </a:solidFill>
                <a:effectLst/>
                <a:uLnTx/>
                <a:uFillTx/>
                <a:latin typeface="Instrument Sans"/>
                <a:ea typeface="Instrument Sans"/>
                <a:cs typeface="Instrument Sans"/>
                <a:sym typeface="Instrument Sans"/>
              </a:rPr>
              <a:t>OCAS - What we Support</a:t>
            </a:r>
            <a:endParaRPr kumimoji="0" lang="en-US" sz="1400" b="0" i="0" u="none" strike="noStrike" kern="0" cap="none" spc="0" normalizeH="0" baseline="0" noProof="0" dirty="0">
              <a:ln>
                <a:noFill/>
              </a:ln>
              <a:solidFill>
                <a:schemeClr val="accent1"/>
              </a:solidFill>
              <a:effectLst/>
              <a:uLnTx/>
              <a:uFillTx/>
              <a:latin typeface="Arial"/>
              <a:ea typeface="Arial"/>
              <a:cs typeface="Arial"/>
              <a:sym typeface="Arial"/>
            </a:endParaRPr>
          </a:p>
        </p:txBody>
      </p:sp>
      <p:sp>
        <p:nvSpPr>
          <p:cNvPr id="111" name="Google Shape;111;p18"/>
          <p:cNvSpPr txBox="1"/>
          <p:nvPr/>
        </p:nvSpPr>
        <p:spPr>
          <a:xfrm>
            <a:off x="239925" y="710525"/>
            <a:ext cx="8133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Instrument Sans"/>
                <a:ea typeface="Instrument Sans"/>
                <a:cs typeface="Instrument Sans"/>
                <a:sym typeface="Instrument Sans"/>
              </a:rPr>
              <a:t>OCAS supports standard, mission agnostic requirements in all contracting categories.</a:t>
            </a:r>
            <a:endParaRPr sz="1600">
              <a:solidFill>
                <a:srgbClr val="595959"/>
              </a:solidFill>
              <a:latin typeface="Instrument Sans"/>
              <a:ea typeface="Instrument Sans"/>
              <a:cs typeface="Instrument Sans"/>
              <a:sym typeface="Instrument Sans"/>
            </a:endParaRPr>
          </a:p>
        </p:txBody>
      </p:sp>
      <p:pic>
        <p:nvPicPr>
          <p:cNvPr id="113" name="Google Shape;113;p18" descr="This image illustrates the support provided by OCAS for ten government-wide categories."/>
          <p:cNvPicPr preferRelativeResize="0"/>
          <p:nvPr/>
        </p:nvPicPr>
        <p:blipFill>
          <a:blip r:embed="rId4">
            <a:alphaModFix/>
          </a:blip>
          <a:stretch>
            <a:fillRect/>
          </a:stretch>
        </p:blipFill>
        <p:spPr>
          <a:xfrm>
            <a:off x="1023938" y="1299238"/>
            <a:ext cx="7096125" cy="1809750"/>
          </a:xfrm>
          <a:prstGeom prst="rect">
            <a:avLst/>
          </a:prstGeom>
          <a:noFill/>
          <a:ln>
            <a:noFill/>
          </a:ln>
        </p:spPr>
      </p:pic>
      <p:sp>
        <p:nvSpPr>
          <p:cNvPr id="112" name="Google Shape;112;p18"/>
          <p:cNvSpPr txBox="1"/>
          <p:nvPr/>
        </p:nvSpPr>
        <p:spPr>
          <a:xfrm>
            <a:off x="545550" y="3642600"/>
            <a:ext cx="7718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Instrument Sans"/>
                <a:ea typeface="Instrument Sans"/>
                <a:cs typeface="Instrument Sans"/>
                <a:sym typeface="Instrument Sans"/>
              </a:rPr>
              <a:t>Examples:</a:t>
            </a:r>
            <a:endParaRPr b="1">
              <a:solidFill>
                <a:schemeClr val="dk1"/>
              </a:solidFill>
              <a:latin typeface="Instrument Sans"/>
              <a:ea typeface="Instrument Sans"/>
              <a:cs typeface="Instrument Sans"/>
              <a:sym typeface="Instrument Sans"/>
            </a:endParaRPr>
          </a:p>
          <a:p>
            <a:pPr marL="0" lvl="0" indent="0" algn="l" rtl="0">
              <a:spcBef>
                <a:spcPts val="0"/>
              </a:spcBef>
              <a:spcAft>
                <a:spcPts val="0"/>
              </a:spcAft>
              <a:buNone/>
            </a:pPr>
            <a:r>
              <a:rPr lang="en">
                <a:solidFill>
                  <a:schemeClr val="dk1"/>
                </a:solidFill>
                <a:latin typeface="Instrument Sans"/>
                <a:ea typeface="Instrument Sans"/>
                <a:cs typeface="Instrument Sans"/>
                <a:sym typeface="Instrument Sans"/>
              </a:rPr>
              <a:t>Enterprise software,  mobile phones, laptops, GSA-owned building support, office furniture, financial services, landscaping, helpdesk services, janitorial supplies, tools/facilities services </a:t>
            </a:r>
            <a:endParaRPr sz="1800">
              <a:solidFill>
                <a:srgbClr val="595959"/>
              </a:solidFill>
              <a:latin typeface="Instrument Sans"/>
              <a:ea typeface="Instrument Sans"/>
              <a:cs typeface="Instrument Sans"/>
              <a:sym typeface="Instrument Sans"/>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64950" y="159301"/>
            <a:ext cx="8229600" cy="68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OCAS - Key Features</a:t>
            </a:r>
            <a:endParaRPr>
              <a:solidFill>
                <a:schemeClr val="accent1"/>
              </a:solidFill>
            </a:endParaRPr>
          </a:p>
        </p:txBody>
      </p:sp>
      <p:sp>
        <p:nvSpPr>
          <p:cNvPr id="120" name="Google Shape;120;p19"/>
          <p:cNvSpPr/>
          <p:nvPr/>
        </p:nvSpPr>
        <p:spPr>
          <a:xfrm>
            <a:off x="256814" y="847495"/>
            <a:ext cx="1783200" cy="1090500"/>
          </a:xfrm>
          <a:prstGeom prst="rect">
            <a:avLst/>
          </a:prstGeom>
          <a:solidFill>
            <a:srgbClr val="003C71"/>
          </a:solid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 sz="1400" b="1">
                <a:solidFill>
                  <a:srgbClr val="FFFFFF"/>
                </a:solidFill>
                <a:latin typeface="Instrument Sans"/>
                <a:ea typeface="Instrument Sans"/>
                <a:cs typeface="Instrument Sans"/>
                <a:sym typeface="Instrument Sans"/>
              </a:rPr>
              <a:t>Agency Opt-In Approach</a:t>
            </a:r>
            <a:endParaRPr sz="1400">
              <a:latin typeface="Instrument Sans"/>
              <a:ea typeface="Instrument Sans"/>
              <a:cs typeface="Instrument Sans"/>
              <a:sym typeface="Instrument Sans"/>
            </a:endParaRPr>
          </a:p>
        </p:txBody>
      </p:sp>
      <p:sp>
        <p:nvSpPr>
          <p:cNvPr id="121" name="Google Shape;121;p19"/>
          <p:cNvSpPr/>
          <p:nvPr/>
        </p:nvSpPr>
        <p:spPr>
          <a:xfrm>
            <a:off x="256814" y="1974888"/>
            <a:ext cx="1783200" cy="1193700"/>
          </a:xfrm>
          <a:prstGeom prst="rect">
            <a:avLst/>
          </a:prstGeom>
          <a:solidFill>
            <a:srgbClr val="862633"/>
          </a:solid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 sz="1300" b="1">
                <a:solidFill>
                  <a:srgbClr val="FFFFFF"/>
                </a:solidFill>
                <a:latin typeface="Instrument Sans"/>
                <a:ea typeface="Instrument Sans"/>
                <a:cs typeface="Instrument Sans"/>
                <a:sym typeface="Instrument Sans"/>
              </a:rPr>
              <a:t> Repetitive, Standard Contracts </a:t>
            </a:r>
            <a:endParaRPr sz="1300">
              <a:latin typeface="Instrument Sans"/>
              <a:ea typeface="Instrument Sans"/>
              <a:cs typeface="Instrument Sans"/>
              <a:sym typeface="Instrument Sans"/>
            </a:endParaRPr>
          </a:p>
        </p:txBody>
      </p:sp>
      <p:sp>
        <p:nvSpPr>
          <p:cNvPr id="122" name="Google Shape;122;p19"/>
          <p:cNvSpPr/>
          <p:nvPr/>
        </p:nvSpPr>
        <p:spPr>
          <a:xfrm>
            <a:off x="256825" y="3205501"/>
            <a:ext cx="1783200" cy="1327200"/>
          </a:xfrm>
          <a:prstGeom prst="rect">
            <a:avLst/>
          </a:prstGeom>
          <a:solidFill>
            <a:srgbClr val="E8E8E8"/>
          </a:solid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None/>
            </a:pPr>
            <a:r>
              <a:rPr lang="en" sz="1300" b="1">
                <a:solidFill>
                  <a:schemeClr val="dk1"/>
                </a:solidFill>
                <a:latin typeface="Instrument Sans"/>
                <a:ea typeface="Instrument Sans"/>
                <a:cs typeface="Instrument Sans"/>
                <a:sym typeface="Instrument Sans"/>
              </a:rPr>
              <a:t>OCAS Contract Support </a:t>
            </a:r>
            <a:endParaRPr sz="1300">
              <a:solidFill>
                <a:schemeClr val="dk1"/>
              </a:solidFill>
              <a:latin typeface="Instrument Sans"/>
              <a:ea typeface="Instrument Sans"/>
              <a:cs typeface="Instrument Sans"/>
              <a:sym typeface="Instrument Sans"/>
            </a:endParaRPr>
          </a:p>
        </p:txBody>
      </p:sp>
      <p:sp>
        <p:nvSpPr>
          <p:cNvPr id="123" name="Google Shape;123;p19"/>
          <p:cNvSpPr/>
          <p:nvPr/>
        </p:nvSpPr>
        <p:spPr>
          <a:xfrm>
            <a:off x="2125200" y="847500"/>
            <a:ext cx="6312000" cy="1090500"/>
          </a:xfrm>
          <a:prstGeom prst="rect">
            <a:avLst/>
          </a:prstGeom>
          <a:solidFill>
            <a:srgbClr val="FFFFFF"/>
          </a:solidFill>
          <a:ln w="14300" cap="flat" cmpd="sng">
            <a:solidFill>
              <a:srgbClr val="003C71"/>
            </a:solidFill>
            <a:prstDash val="solid"/>
            <a:round/>
            <a:headEnd type="none" w="sm" len="sm"/>
            <a:tailEnd type="none" w="sm" len="sm"/>
          </a:ln>
        </p:spPr>
        <p:txBody>
          <a:bodyPr spcFirstLastPara="1" wrap="square" lIns="68575" tIns="68575" rIns="68575" bIns="68575" anchor="t" anchorCtr="0">
            <a:noAutofit/>
          </a:bodyPr>
          <a:lstStyle/>
          <a:p>
            <a:pPr marL="0" marR="152400" lvl="0" indent="0" algn="l" rtl="0">
              <a:spcBef>
                <a:spcPts val="0"/>
              </a:spcBef>
              <a:spcAft>
                <a:spcPts val="0"/>
              </a:spcAft>
              <a:buNone/>
            </a:pPr>
            <a:r>
              <a:rPr lang="en" sz="1000">
                <a:solidFill>
                  <a:schemeClr val="dk1"/>
                </a:solidFill>
                <a:latin typeface="Instrument Sans"/>
                <a:ea typeface="Instrument Sans"/>
                <a:cs typeface="Instrument Sans"/>
                <a:sym typeface="Instrument Sans"/>
              </a:rPr>
              <a:t>Agencies are able to leverage OCAS contracting officer expertise and identify opportunities where centralized services can deliver the most value. This may include:</a:t>
            </a:r>
            <a:endParaRPr sz="1000">
              <a:solidFill>
                <a:schemeClr val="dk1"/>
              </a:solidFill>
              <a:latin typeface="Instrument Sans"/>
              <a:ea typeface="Instrument Sans"/>
              <a:cs typeface="Instrument Sans"/>
              <a:sym typeface="Instrument Sans"/>
            </a:endParaRPr>
          </a:p>
          <a:p>
            <a:pPr marL="381000" marR="1524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Transitioning existing contracts to GSA when option periods remain, and/or </a:t>
            </a:r>
            <a:endParaRPr sz="1000">
              <a:solidFill>
                <a:schemeClr val="dk1"/>
              </a:solidFill>
              <a:latin typeface="Instrument Sans"/>
              <a:ea typeface="Instrument Sans"/>
              <a:cs typeface="Instrument Sans"/>
              <a:sym typeface="Instrument Sans"/>
            </a:endParaRPr>
          </a:p>
          <a:p>
            <a:pPr marL="381000" marR="1524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Support new requirements across the acquisition lifecycle </a:t>
            </a:r>
            <a:endParaRPr sz="700">
              <a:latin typeface="Instrument Sans"/>
              <a:ea typeface="Instrument Sans"/>
              <a:cs typeface="Instrument Sans"/>
              <a:sym typeface="Instrument Sans"/>
            </a:endParaRPr>
          </a:p>
        </p:txBody>
      </p:sp>
      <p:sp>
        <p:nvSpPr>
          <p:cNvPr id="124" name="Google Shape;124;p19"/>
          <p:cNvSpPr/>
          <p:nvPr/>
        </p:nvSpPr>
        <p:spPr>
          <a:xfrm>
            <a:off x="2125200" y="2011800"/>
            <a:ext cx="6312000" cy="1193700"/>
          </a:xfrm>
          <a:prstGeom prst="rect">
            <a:avLst/>
          </a:prstGeom>
          <a:solidFill>
            <a:srgbClr val="FFFFFF"/>
          </a:solidFill>
          <a:ln w="14300" cap="flat" cmpd="sng">
            <a:solidFill>
              <a:srgbClr val="999999"/>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000">
                <a:latin typeface="Instrument Sans"/>
                <a:ea typeface="Instrument Sans"/>
                <a:cs typeface="Instrument Sans"/>
                <a:sym typeface="Instrument Sans"/>
              </a:rPr>
              <a:t>The focus of OCAS work will be </a:t>
            </a:r>
            <a:r>
              <a:rPr lang="en" sz="1000">
                <a:solidFill>
                  <a:srgbClr val="1B1C1D"/>
                </a:solidFill>
                <a:latin typeface="Instrument Sans"/>
                <a:ea typeface="Instrument Sans"/>
                <a:cs typeface="Instrument Sans"/>
                <a:sym typeface="Instrument Sans"/>
              </a:rPr>
              <a:t>standard, repetitive contracts that take significant administrative time and do not vary by agency,  examples include: </a:t>
            </a:r>
            <a:endParaRPr sz="1000">
              <a:solidFill>
                <a:srgbClr val="1B1C1D"/>
              </a:solidFill>
              <a:latin typeface="Instrument Sans"/>
              <a:ea typeface="Instrument Sans"/>
              <a:cs typeface="Instrument Sans"/>
              <a:sym typeface="Instrument Sans"/>
            </a:endParaRPr>
          </a:p>
          <a:p>
            <a:pPr marL="381000" lvl="1" indent="-139700" algn="l" rtl="0">
              <a:spcBef>
                <a:spcPts val="0"/>
              </a:spcBef>
              <a:spcAft>
                <a:spcPts val="0"/>
              </a:spcAft>
              <a:buClr>
                <a:srgbClr val="1B1C1D"/>
              </a:buClr>
              <a:buSzPts val="1000"/>
              <a:buFont typeface="Instrument Sans"/>
              <a:buChar char="○"/>
            </a:pPr>
            <a:r>
              <a:rPr lang="en" sz="1000">
                <a:solidFill>
                  <a:srgbClr val="1B1C1D"/>
                </a:solidFill>
                <a:latin typeface="Instrument Sans"/>
                <a:ea typeface="Instrument Sans"/>
                <a:cs typeface="Instrument Sans"/>
                <a:sym typeface="Instrument Sans"/>
              </a:rPr>
              <a:t>Mobile phone purchases and maintenance</a:t>
            </a:r>
            <a:endParaRPr sz="1000">
              <a:solidFill>
                <a:srgbClr val="1B1C1D"/>
              </a:solidFill>
              <a:latin typeface="Instrument Sans"/>
              <a:ea typeface="Instrument Sans"/>
              <a:cs typeface="Instrument Sans"/>
              <a:sym typeface="Instrument Sans"/>
            </a:endParaRPr>
          </a:p>
          <a:p>
            <a:pPr marL="381000" lvl="1" indent="-139700" algn="l" rtl="0">
              <a:spcBef>
                <a:spcPts val="0"/>
              </a:spcBef>
              <a:spcAft>
                <a:spcPts val="0"/>
              </a:spcAft>
              <a:buClr>
                <a:srgbClr val="1B1C1D"/>
              </a:buClr>
              <a:buSzPts val="1000"/>
              <a:buFont typeface="Instrument Sans"/>
              <a:buChar char="○"/>
            </a:pPr>
            <a:r>
              <a:rPr lang="en" sz="1000">
                <a:solidFill>
                  <a:srgbClr val="1B1C1D"/>
                </a:solidFill>
                <a:latin typeface="Instrument Sans"/>
                <a:ea typeface="Instrument Sans"/>
                <a:cs typeface="Instrument Sans"/>
                <a:sym typeface="Instrument Sans"/>
              </a:rPr>
              <a:t>Software license agreements</a:t>
            </a:r>
            <a:endParaRPr sz="1000">
              <a:solidFill>
                <a:srgbClr val="1B1C1D"/>
              </a:solidFill>
              <a:latin typeface="Instrument Sans"/>
              <a:ea typeface="Instrument Sans"/>
              <a:cs typeface="Instrument Sans"/>
              <a:sym typeface="Instrument Sans"/>
            </a:endParaRPr>
          </a:p>
          <a:p>
            <a:pPr marL="381000" lvl="1" indent="-139700" algn="l" rtl="0">
              <a:spcBef>
                <a:spcPts val="0"/>
              </a:spcBef>
              <a:spcAft>
                <a:spcPts val="0"/>
              </a:spcAft>
              <a:buClr>
                <a:srgbClr val="1B1C1D"/>
              </a:buClr>
              <a:buSzPts val="1000"/>
              <a:buFont typeface="Instrument Sans"/>
              <a:buChar char="○"/>
            </a:pPr>
            <a:r>
              <a:rPr lang="en" sz="1000">
                <a:solidFill>
                  <a:srgbClr val="1B1C1D"/>
                </a:solidFill>
                <a:latin typeface="Instrument Sans"/>
                <a:ea typeface="Instrument Sans"/>
                <a:cs typeface="Instrument Sans"/>
                <a:sym typeface="Instrument Sans"/>
              </a:rPr>
              <a:t>Enterprise licenses and support services </a:t>
            </a:r>
            <a:endParaRPr sz="1000">
              <a:solidFill>
                <a:srgbClr val="1B1C1D"/>
              </a:solidFill>
              <a:latin typeface="Instrument Sans"/>
              <a:ea typeface="Instrument Sans"/>
              <a:cs typeface="Instrument Sans"/>
              <a:sym typeface="Instrument Sans"/>
            </a:endParaRPr>
          </a:p>
          <a:p>
            <a:pPr marL="381000" lvl="1" indent="-139700" algn="l" rtl="0">
              <a:lnSpc>
                <a:spcPct val="115000"/>
              </a:lnSpc>
              <a:spcBef>
                <a:spcPts val="0"/>
              </a:spcBef>
              <a:spcAft>
                <a:spcPts val="0"/>
              </a:spcAft>
              <a:buClr>
                <a:srgbClr val="1B1C1D"/>
              </a:buClr>
              <a:buSzPts val="1000"/>
              <a:buFont typeface="Instrument Sans"/>
              <a:buChar char="○"/>
            </a:pPr>
            <a:r>
              <a:rPr lang="en" sz="1000">
                <a:solidFill>
                  <a:srgbClr val="1B1C1D"/>
                </a:solidFill>
                <a:latin typeface="Instrument Sans"/>
                <a:ea typeface="Instrument Sans"/>
                <a:cs typeface="Instrument Sans"/>
                <a:sym typeface="Instrument Sans"/>
              </a:rPr>
              <a:t>Readily available products/services where there are many vendors and lots of alternatives.</a:t>
            </a:r>
            <a:endParaRPr sz="1000">
              <a:solidFill>
                <a:srgbClr val="1B1C1D"/>
              </a:solidFill>
              <a:latin typeface="Instrument Sans"/>
              <a:ea typeface="Instrument Sans"/>
              <a:cs typeface="Instrument Sans"/>
              <a:sym typeface="Instrument Sans"/>
            </a:endParaRPr>
          </a:p>
          <a:p>
            <a:pPr marL="0" lvl="0" indent="0" algn="l" rtl="0">
              <a:lnSpc>
                <a:spcPct val="115000"/>
              </a:lnSpc>
              <a:spcBef>
                <a:spcPts val="500"/>
              </a:spcBef>
              <a:spcAft>
                <a:spcPts val="500"/>
              </a:spcAft>
              <a:buNone/>
            </a:pPr>
            <a:endParaRPr sz="1000">
              <a:solidFill>
                <a:srgbClr val="1B1C1D"/>
              </a:solidFill>
              <a:latin typeface="Instrument Sans"/>
              <a:ea typeface="Instrument Sans"/>
              <a:cs typeface="Instrument Sans"/>
              <a:sym typeface="Instrument Sans"/>
            </a:endParaRPr>
          </a:p>
        </p:txBody>
      </p:sp>
      <p:sp>
        <p:nvSpPr>
          <p:cNvPr id="125" name="Google Shape;125;p19"/>
          <p:cNvSpPr/>
          <p:nvPr/>
        </p:nvSpPr>
        <p:spPr>
          <a:xfrm>
            <a:off x="2125200" y="3279300"/>
            <a:ext cx="6312000" cy="1327200"/>
          </a:xfrm>
          <a:prstGeom prst="rect">
            <a:avLst/>
          </a:prstGeom>
          <a:solidFill>
            <a:srgbClr val="FFFFFF"/>
          </a:solidFill>
          <a:ln w="14300" cap="flat" cmpd="sng">
            <a:solidFill>
              <a:srgbClr val="999999"/>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chemeClr val="dk1"/>
                </a:solidFill>
                <a:latin typeface="Instrument Sans"/>
                <a:ea typeface="Instrument Sans"/>
                <a:cs typeface="Instrument Sans"/>
                <a:sym typeface="Instrument Sans"/>
              </a:rPr>
              <a:t>OCAS works in conjunction with </a:t>
            </a:r>
            <a:r>
              <a:rPr lang="en" sz="1000" u="sng">
                <a:solidFill>
                  <a:schemeClr val="dk1"/>
                </a:solidFill>
                <a:latin typeface="Instrument Sans"/>
                <a:ea typeface="Instrument Sans"/>
                <a:cs typeface="Instrument Sans"/>
                <a:sym typeface="Instrument Sans"/>
              </a:rPr>
              <a:t>agency program CORs</a:t>
            </a:r>
            <a:r>
              <a:rPr lang="en" sz="1000">
                <a:solidFill>
                  <a:schemeClr val="dk1"/>
                </a:solidFill>
                <a:latin typeface="Instrument Sans"/>
                <a:ea typeface="Instrument Sans"/>
                <a:cs typeface="Instrument Sans"/>
                <a:sym typeface="Instrument Sans"/>
              </a:rPr>
              <a:t> to provide acquisition support, including: </a:t>
            </a:r>
            <a:endParaRPr sz="1000">
              <a:solidFill>
                <a:schemeClr val="dk1"/>
              </a:solidFill>
              <a:latin typeface="Instrument Sans"/>
              <a:ea typeface="Instrument Sans"/>
              <a:cs typeface="Instrument Sans"/>
              <a:sym typeface="Instrument Sans"/>
            </a:endParaRPr>
          </a:p>
          <a:p>
            <a:pPr marL="3810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Solicitation development</a:t>
            </a:r>
            <a:endParaRPr sz="1000">
              <a:solidFill>
                <a:schemeClr val="dk1"/>
              </a:solidFill>
              <a:latin typeface="Instrument Sans"/>
              <a:ea typeface="Instrument Sans"/>
              <a:cs typeface="Instrument Sans"/>
              <a:sym typeface="Instrument Sans"/>
            </a:endParaRPr>
          </a:p>
          <a:p>
            <a:pPr marL="3810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Acquisition strategy and associated documents</a:t>
            </a:r>
            <a:endParaRPr sz="1000">
              <a:solidFill>
                <a:schemeClr val="dk1"/>
              </a:solidFill>
              <a:latin typeface="Instrument Sans"/>
              <a:ea typeface="Instrument Sans"/>
              <a:cs typeface="Instrument Sans"/>
              <a:sym typeface="Instrument Sans"/>
            </a:endParaRPr>
          </a:p>
          <a:p>
            <a:pPr marL="3810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Supporting the procurement process</a:t>
            </a:r>
            <a:endParaRPr sz="1000">
              <a:solidFill>
                <a:schemeClr val="dk1"/>
              </a:solidFill>
              <a:latin typeface="Instrument Sans"/>
              <a:ea typeface="Instrument Sans"/>
              <a:cs typeface="Instrument Sans"/>
              <a:sym typeface="Instrument Sans"/>
            </a:endParaRPr>
          </a:p>
          <a:p>
            <a:pPr marL="3810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Source selection and proposal evaluation</a:t>
            </a:r>
            <a:endParaRPr sz="1000">
              <a:solidFill>
                <a:schemeClr val="dk1"/>
              </a:solidFill>
              <a:latin typeface="Instrument Sans"/>
              <a:ea typeface="Instrument Sans"/>
              <a:cs typeface="Instrument Sans"/>
              <a:sym typeface="Instrument Sans"/>
            </a:endParaRPr>
          </a:p>
          <a:p>
            <a:pPr marL="3810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Vendor negotiation</a:t>
            </a:r>
            <a:endParaRPr sz="1000">
              <a:solidFill>
                <a:schemeClr val="dk1"/>
              </a:solidFill>
              <a:latin typeface="Instrument Sans"/>
              <a:ea typeface="Instrument Sans"/>
              <a:cs typeface="Instrument Sans"/>
              <a:sym typeface="Instrument Sans"/>
            </a:endParaRPr>
          </a:p>
          <a:p>
            <a:pPr marL="3810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Awards</a:t>
            </a:r>
            <a:endParaRPr sz="1000">
              <a:solidFill>
                <a:schemeClr val="dk1"/>
              </a:solidFill>
              <a:latin typeface="Instrument Sans"/>
              <a:ea typeface="Instrument Sans"/>
              <a:cs typeface="Instrument Sans"/>
              <a:sym typeface="Instrument Sans"/>
            </a:endParaRPr>
          </a:p>
          <a:p>
            <a:pPr marL="381000" lvl="1" indent="-139700" algn="l" rtl="0">
              <a:spcBef>
                <a:spcPts val="0"/>
              </a:spcBef>
              <a:spcAft>
                <a:spcPts val="0"/>
              </a:spcAft>
              <a:buClr>
                <a:schemeClr val="dk1"/>
              </a:buClr>
              <a:buSzPts val="1000"/>
              <a:buFont typeface="Instrument Sans"/>
              <a:buChar char="○"/>
            </a:pPr>
            <a:r>
              <a:rPr lang="en" sz="1000">
                <a:solidFill>
                  <a:schemeClr val="dk1"/>
                </a:solidFill>
                <a:latin typeface="Instrument Sans"/>
                <a:ea typeface="Instrument Sans"/>
                <a:cs typeface="Instrument Sans"/>
                <a:sym typeface="Instrument Sans"/>
              </a:rPr>
              <a:t>Vendor and invoice management</a:t>
            </a:r>
            <a:endParaRPr sz="900">
              <a:latin typeface="Instrument Sans"/>
              <a:ea typeface="Instrument Sans"/>
              <a:cs typeface="Instrument Sans"/>
              <a:sym typeface="Instrument Sans"/>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idx="4294967295"/>
          </p:nvPr>
        </p:nvSpPr>
        <p:spPr>
          <a:xfrm>
            <a:off x="695075" y="119150"/>
            <a:ext cx="7507800" cy="618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457200" algn="ctr" defTabSz="914400" rtl="0" eaLnBrk="1" fontAlgn="auto" latinLnBrk="0" hangingPunct="1">
              <a:lnSpc>
                <a:spcPct val="100000"/>
              </a:lnSpc>
              <a:spcBef>
                <a:spcPts val="0"/>
              </a:spcBef>
              <a:spcAft>
                <a:spcPts val="0"/>
              </a:spcAft>
              <a:buClr>
                <a:schemeClr val="dk1"/>
              </a:buClr>
              <a:buSzPts val="990"/>
              <a:buFont typeface="Arial"/>
              <a:buNone/>
              <a:tabLst/>
              <a:defRPr/>
            </a:pPr>
            <a:r>
              <a:rPr kumimoji="0" lang="en-US" sz="2820" b="1" i="0" u="none" strike="noStrike" kern="0" cap="none" spc="0" normalizeH="0" baseline="0" noProof="0" dirty="0">
                <a:ln>
                  <a:noFill/>
                </a:ln>
                <a:solidFill>
                  <a:schemeClr val="accent1"/>
                </a:solidFill>
                <a:effectLst/>
                <a:uLnTx/>
                <a:uFillTx/>
                <a:latin typeface="Instrument Sans"/>
                <a:ea typeface="Instrument Sans"/>
                <a:cs typeface="Instrument Sans"/>
                <a:sym typeface="Instrument Sans"/>
              </a:rPr>
              <a:t>Industry Partnership</a:t>
            </a:r>
            <a:endParaRPr kumimoji="0" lang="en-US" sz="1400" b="0" i="0" u="none" strike="noStrike" kern="0" cap="none" spc="0" normalizeH="0" baseline="0" noProof="0" dirty="0">
              <a:ln>
                <a:noFill/>
              </a:ln>
              <a:solidFill>
                <a:schemeClr val="accent1"/>
              </a:solidFill>
              <a:effectLst/>
              <a:uLnTx/>
              <a:uFillTx/>
              <a:latin typeface="Arial"/>
              <a:ea typeface="Arial"/>
              <a:cs typeface="Arial"/>
              <a:sym typeface="Arial"/>
            </a:endParaRPr>
          </a:p>
        </p:txBody>
      </p:sp>
      <p:sp>
        <p:nvSpPr>
          <p:cNvPr id="131" name="Google Shape;131;p20"/>
          <p:cNvSpPr txBox="1"/>
          <p:nvPr/>
        </p:nvSpPr>
        <p:spPr>
          <a:xfrm>
            <a:off x="98500" y="656625"/>
            <a:ext cx="8329200" cy="646500"/>
          </a:xfrm>
          <a:prstGeom prst="rect">
            <a:avLst/>
          </a:prstGeom>
          <a:noFill/>
          <a:ln>
            <a:noFill/>
          </a:ln>
        </p:spPr>
        <p:txBody>
          <a:bodyPr spcFirstLastPara="1" wrap="square" lIns="91425" tIns="91425" rIns="91425" bIns="91425" anchor="t" anchorCtr="0">
            <a:spAutoFit/>
          </a:bodyPr>
          <a:lstStyle/>
          <a:p>
            <a:pPr marL="0" marR="0" lvl="0" indent="0" algn="l" rtl="0">
              <a:spcBef>
                <a:spcPts val="1200"/>
              </a:spcBef>
              <a:spcAft>
                <a:spcPts val="1200"/>
              </a:spcAft>
              <a:buNone/>
            </a:pPr>
            <a:r>
              <a:rPr lang="en" sz="1500">
                <a:solidFill>
                  <a:schemeClr val="dk1"/>
                </a:solidFill>
                <a:latin typeface="Instrument Sans"/>
                <a:ea typeface="Instrument Sans"/>
                <a:cs typeface="Instrument Sans"/>
                <a:sym typeface="Instrument Sans"/>
              </a:rPr>
              <a:t>OCAS provides a centralized buying channel  for industry to sell commercial, domestic, common goods and services, providing:</a:t>
            </a:r>
            <a:endParaRPr/>
          </a:p>
        </p:txBody>
      </p:sp>
      <p:sp>
        <p:nvSpPr>
          <p:cNvPr id="132" name="Google Shape;132;p20"/>
          <p:cNvSpPr txBox="1"/>
          <p:nvPr/>
        </p:nvSpPr>
        <p:spPr>
          <a:xfrm>
            <a:off x="364972" y="1769511"/>
            <a:ext cx="2743200" cy="783300"/>
          </a:xfrm>
          <a:prstGeom prst="rect">
            <a:avLst/>
          </a:prstGeom>
          <a:solidFill>
            <a:srgbClr val="003C71"/>
          </a:solidFill>
          <a:ln w="19050" cap="flat" cmpd="sng">
            <a:solidFill>
              <a:srgbClr val="003C71"/>
            </a:solidFill>
            <a:prstDash val="solid"/>
            <a:round/>
            <a:headEnd type="none" w="sm" len="sm"/>
            <a:tailEnd type="none" w="sm" len="sm"/>
          </a:ln>
        </p:spPr>
        <p:txBody>
          <a:bodyPr spcFirstLastPara="1" wrap="square" lIns="93525" tIns="93525" rIns="93525" bIns="93525" anchor="ctr" anchorCtr="0">
            <a:noAutofit/>
          </a:bodyPr>
          <a:lstStyle/>
          <a:p>
            <a:pPr marL="0" lvl="0" indent="0" algn="ctr" rtl="0">
              <a:spcBef>
                <a:spcPts val="0"/>
              </a:spcBef>
              <a:spcAft>
                <a:spcPts val="0"/>
              </a:spcAft>
              <a:buNone/>
            </a:pPr>
            <a:r>
              <a:rPr lang="en" sz="1544" b="1">
                <a:solidFill>
                  <a:srgbClr val="FFFFFF"/>
                </a:solidFill>
                <a:latin typeface="Instrument Sans"/>
                <a:ea typeface="Instrument Sans"/>
                <a:cs typeface="Instrument Sans"/>
                <a:sym typeface="Instrument Sans"/>
              </a:rPr>
              <a:t>Predictable  Forecasts </a:t>
            </a:r>
            <a:endParaRPr sz="1544" b="1">
              <a:solidFill>
                <a:srgbClr val="FFFFFF"/>
              </a:solidFill>
              <a:latin typeface="Instrument Sans"/>
              <a:ea typeface="Instrument Sans"/>
              <a:cs typeface="Instrument Sans"/>
              <a:sym typeface="Instrument Sans"/>
            </a:endParaRPr>
          </a:p>
        </p:txBody>
      </p:sp>
      <p:sp>
        <p:nvSpPr>
          <p:cNvPr id="136" name="Google Shape;136;p20"/>
          <p:cNvSpPr txBox="1"/>
          <p:nvPr/>
        </p:nvSpPr>
        <p:spPr>
          <a:xfrm>
            <a:off x="364972" y="2552811"/>
            <a:ext cx="2743200" cy="1867200"/>
          </a:xfrm>
          <a:prstGeom prst="rect">
            <a:avLst/>
          </a:prstGeom>
          <a:noFill/>
          <a:ln w="19050" cap="flat" cmpd="sng">
            <a:solidFill>
              <a:srgbClr val="003C71"/>
            </a:solidFill>
            <a:prstDash val="solid"/>
            <a:round/>
            <a:headEnd type="none" w="sm" len="sm"/>
            <a:tailEnd type="none" w="sm" len="sm"/>
          </a:ln>
        </p:spPr>
        <p:txBody>
          <a:bodyPr spcFirstLastPara="1" wrap="square" lIns="93525" tIns="93525" rIns="93525" bIns="93525" anchor="ctr" anchorCtr="0">
            <a:noAutofit/>
          </a:bodyPr>
          <a:lstStyle/>
          <a:p>
            <a:pPr marL="11430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Agency agnostic contracting practices</a:t>
            </a:r>
            <a:endParaRPr sz="1100">
              <a:solidFill>
                <a:srgbClr val="000000"/>
              </a:solidFill>
              <a:latin typeface="Instrument Sans"/>
              <a:ea typeface="Instrument Sans"/>
              <a:cs typeface="Instrument Sans"/>
              <a:sym typeface="Instrument Sans"/>
            </a:endParaRPr>
          </a:p>
          <a:p>
            <a:pPr marL="11430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Centralized market intelligence on buyers, pricing, and purchasing timelines</a:t>
            </a:r>
            <a:endParaRPr sz="1100">
              <a:solidFill>
                <a:srgbClr val="000000"/>
              </a:solidFill>
              <a:latin typeface="Instrument Sans"/>
              <a:ea typeface="Instrument Sans"/>
              <a:cs typeface="Instrument Sans"/>
              <a:sym typeface="Instrument Sans"/>
            </a:endParaRPr>
          </a:p>
          <a:p>
            <a:pPr marL="11430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Standard processes and terms</a:t>
            </a:r>
            <a:endParaRPr sz="1100">
              <a:solidFill>
                <a:srgbClr val="000000"/>
              </a:solidFill>
              <a:latin typeface="Instrument Sans"/>
              <a:ea typeface="Instrument Sans"/>
              <a:cs typeface="Instrument Sans"/>
              <a:sym typeface="Instrument Sans"/>
            </a:endParaRPr>
          </a:p>
          <a:p>
            <a:pPr marL="114300" lvl="0" indent="-193276" algn="l" rtl="0">
              <a:spcBef>
                <a:spcPts val="0"/>
              </a:spcBef>
              <a:spcAft>
                <a:spcPts val="0"/>
              </a:spcAft>
              <a:buClr>
                <a:srgbClr val="000000"/>
              </a:buClr>
              <a:buSzPts val="1244"/>
              <a:buFont typeface="Instrument Sans"/>
              <a:buChar char="●"/>
            </a:pPr>
            <a:r>
              <a:rPr lang="en" sz="1100">
                <a:solidFill>
                  <a:srgbClr val="000000"/>
                </a:solidFill>
                <a:latin typeface="Instrument Sans"/>
                <a:ea typeface="Instrument Sans"/>
                <a:cs typeface="Instrument Sans"/>
                <a:sym typeface="Instrument Sans"/>
              </a:rPr>
              <a:t>Consistent pricing expectations and a more efficient federal sales environment</a:t>
            </a:r>
            <a:r>
              <a:rPr lang="en" sz="1244">
                <a:solidFill>
                  <a:srgbClr val="000000"/>
                </a:solidFill>
                <a:latin typeface="Instrument Sans"/>
                <a:ea typeface="Instrument Sans"/>
                <a:cs typeface="Instrument Sans"/>
                <a:sym typeface="Instrument Sans"/>
              </a:rPr>
              <a:t> </a:t>
            </a:r>
            <a:endParaRPr sz="1244">
              <a:solidFill>
                <a:srgbClr val="000000"/>
              </a:solidFill>
              <a:latin typeface="Instrument Sans"/>
              <a:ea typeface="Instrument Sans"/>
              <a:cs typeface="Instrument Sans"/>
              <a:sym typeface="Instrument Sans"/>
            </a:endParaRPr>
          </a:p>
        </p:txBody>
      </p:sp>
      <p:sp>
        <p:nvSpPr>
          <p:cNvPr id="133" name="Google Shape;133;p20"/>
          <p:cNvSpPr txBox="1"/>
          <p:nvPr/>
        </p:nvSpPr>
        <p:spPr>
          <a:xfrm>
            <a:off x="3108172" y="1769513"/>
            <a:ext cx="2743200" cy="783300"/>
          </a:xfrm>
          <a:prstGeom prst="rect">
            <a:avLst/>
          </a:prstGeom>
          <a:solidFill>
            <a:srgbClr val="0579BD"/>
          </a:solidFill>
          <a:ln w="19050" cap="flat" cmpd="sng">
            <a:solidFill>
              <a:srgbClr val="0579BD"/>
            </a:solidFill>
            <a:prstDash val="solid"/>
            <a:round/>
            <a:headEnd type="none" w="sm" len="sm"/>
            <a:tailEnd type="none" w="sm" len="sm"/>
          </a:ln>
        </p:spPr>
        <p:txBody>
          <a:bodyPr spcFirstLastPara="1" wrap="square" lIns="93525" tIns="93525" rIns="93525" bIns="93525" anchor="ctr" anchorCtr="0">
            <a:noAutofit/>
          </a:bodyPr>
          <a:lstStyle/>
          <a:p>
            <a:pPr marL="0" lvl="0" indent="0" algn="ctr" rtl="0">
              <a:spcBef>
                <a:spcPts val="0"/>
              </a:spcBef>
              <a:spcAft>
                <a:spcPts val="0"/>
              </a:spcAft>
              <a:buClr>
                <a:srgbClr val="000000"/>
              </a:buClr>
              <a:buSzPts val="1100"/>
              <a:buFont typeface="Arial"/>
              <a:buNone/>
            </a:pPr>
            <a:r>
              <a:rPr lang="en" sz="1544" b="1">
                <a:solidFill>
                  <a:srgbClr val="FFFFFF"/>
                </a:solidFill>
                <a:latin typeface="Instrument Sans"/>
                <a:ea typeface="Instrument Sans"/>
                <a:cs typeface="Instrument Sans"/>
                <a:sym typeface="Instrument Sans"/>
              </a:rPr>
              <a:t>Transparency and  Communication</a:t>
            </a:r>
            <a:endParaRPr sz="1544" b="1">
              <a:solidFill>
                <a:srgbClr val="FFFFFF"/>
              </a:solidFill>
              <a:latin typeface="Instrument Sans"/>
              <a:ea typeface="Instrument Sans"/>
              <a:cs typeface="Instrument Sans"/>
              <a:sym typeface="Instrument Sans"/>
            </a:endParaRPr>
          </a:p>
        </p:txBody>
      </p:sp>
      <p:sp>
        <p:nvSpPr>
          <p:cNvPr id="135" name="Google Shape;135;p20"/>
          <p:cNvSpPr txBox="1"/>
          <p:nvPr/>
        </p:nvSpPr>
        <p:spPr>
          <a:xfrm>
            <a:off x="3108172" y="2552811"/>
            <a:ext cx="2743200" cy="1867200"/>
          </a:xfrm>
          <a:prstGeom prst="rect">
            <a:avLst/>
          </a:prstGeom>
          <a:noFill/>
          <a:ln w="19050" cap="flat" cmpd="sng">
            <a:solidFill>
              <a:srgbClr val="003C71"/>
            </a:solidFill>
            <a:prstDash val="solid"/>
            <a:round/>
            <a:headEnd type="none" w="sm" len="sm"/>
            <a:tailEnd type="none" w="sm" len="sm"/>
          </a:ln>
        </p:spPr>
        <p:txBody>
          <a:bodyPr spcFirstLastPara="1" wrap="square" lIns="93525" tIns="93525" rIns="93525" bIns="93525" anchor="t" anchorCtr="0">
            <a:noAutofit/>
          </a:bodyPr>
          <a:lstStyle/>
          <a:p>
            <a:pPr marL="17145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Reach all participating federal agencies through OCAS</a:t>
            </a:r>
            <a:endParaRPr sz="1100">
              <a:solidFill>
                <a:srgbClr val="000000"/>
              </a:solidFill>
              <a:latin typeface="Instrument Sans"/>
              <a:ea typeface="Instrument Sans"/>
              <a:cs typeface="Instrument Sans"/>
              <a:sym typeface="Instrument Sans"/>
            </a:endParaRPr>
          </a:p>
          <a:p>
            <a:pPr marL="17145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Collaborate with GSA category specialists to develop best-in-class solutions.</a:t>
            </a:r>
            <a:endParaRPr sz="1100">
              <a:solidFill>
                <a:srgbClr val="000000"/>
              </a:solidFill>
              <a:latin typeface="Instrument Sans"/>
              <a:ea typeface="Instrument Sans"/>
              <a:cs typeface="Instrument Sans"/>
              <a:sym typeface="Instrument Sans"/>
            </a:endParaRPr>
          </a:p>
          <a:p>
            <a:pPr marL="17145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Insights on government-wide trends, policies, and spending patterns.</a:t>
            </a:r>
            <a:endParaRPr sz="1100">
              <a:solidFill>
                <a:srgbClr val="000000"/>
              </a:solidFill>
              <a:latin typeface="Instrument Sans"/>
              <a:ea typeface="Instrument Sans"/>
              <a:cs typeface="Instrument Sans"/>
              <a:sym typeface="Instrument Sans"/>
            </a:endParaRPr>
          </a:p>
        </p:txBody>
      </p:sp>
      <p:sp>
        <p:nvSpPr>
          <p:cNvPr id="134" name="Google Shape;134;p20"/>
          <p:cNvSpPr txBox="1"/>
          <p:nvPr/>
        </p:nvSpPr>
        <p:spPr>
          <a:xfrm>
            <a:off x="5851372" y="1769511"/>
            <a:ext cx="2743200" cy="783300"/>
          </a:xfrm>
          <a:prstGeom prst="rect">
            <a:avLst/>
          </a:prstGeom>
          <a:solidFill>
            <a:srgbClr val="5B6770"/>
          </a:solidFill>
          <a:ln w="19050" cap="flat" cmpd="sng">
            <a:solidFill>
              <a:srgbClr val="5B6770"/>
            </a:solidFill>
            <a:prstDash val="solid"/>
            <a:round/>
            <a:headEnd type="none" w="sm" len="sm"/>
            <a:tailEnd type="none" w="sm" len="sm"/>
          </a:ln>
        </p:spPr>
        <p:txBody>
          <a:bodyPr spcFirstLastPara="1" wrap="square" lIns="93525" tIns="93525" rIns="93525" bIns="93525" anchor="ctr" anchorCtr="0">
            <a:noAutofit/>
          </a:bodyPr>
          <a:lstStyle/>
          <a:p>
            <a:pPr marL="0" lvl="0" indent="0" algn="ctr" rtl="0">
              <a:spcBef>
                <a:spcPts val="0"/>
              </a:spcBef>
              <a:spcAft>
                <a:spcPts val="0"/>
              </a:spcAft>
              <a:buClr>
                <a:srgbClr val="000000"/>
              </a:buClr>
              <a:buSzPts val="1100"/>
              <a:buFont typeface="Arial"/>
              <a:buNone/>
            </a:pPr>
            <a:r>
              <a:rPr lang="en" sz="1544" b="1">
                <a:solidFill>
                  <a:srgbClr val="FFFFFF"/>
                </a:solidFill>
                <a:latin typeface="Instrument Sans"/>
                <a:ea typeface="Instrument Sans"/>
                <a:cs typeface="Instrument Sans"/>
                <a:sym typeface="Instrument Sans"/>
              </a:rPr>
              <a:t>Simplified, Standard Processes</a:t>
            </a:r>
            <a:endParaRPr sz="1544" b="1">
              <a:solidFill>
                <a:srgbClr val="FFFFFF"/>
              </a:solidFill>
              <a:latin typeface="Instrument Sans"/>
              <a:ea typeface="Instrument Sans"/>
              <a:cs typeface="Instrument Sans"/>
              <a:sym typeface="Instrument Sans"/>
            </a:endParaRPr>
          </a:p>
        </p:txBody>
      </p:sp>
      <p:sp>
        <p:nvSpPr>
          <p:cNvPr id="137" name="Google Shape;137;p20"/>
          <p:cNvSpPr txBox="1"/>
          <p:nvPr/>
        </p:nvSpPr>
        <p:spPr>
          <a:xfrm>
            <a:off x="5851372" y="2552811"/>
            <a:ext cx="2743200" cy="1867200"/>
          </a:xfrm>
          <a:prstGeom prst="rect">
            <a:avLst/>
          </a:prstGeom>
          <a:noFill/>
          <a:ln w="19050" cap="flat" cmpd="sng">
            <a:solidFill>
              <a:srgbClr val="003C71"/>
            </a:solidFill>
            <a:prstDash val="solid"/>
            <a:round/>
            <a:headEnd type="none" w="sm" len="sm"/>
            <a:tailEnd type="none" w="sm" len="sm"/>
          </a:ln>
        </p:spPr>
        <p:txBody>
          <a:bodyPr spcFirstLastPara="1" wrap="square" lIns="93525" tIns="93525" rIns="93525" bIns="93525" anchor="ctr" anchorCtr="0">
            <a:noAutofit/>
          </a:bodyPr>
          <a:lstStyle/>
          <a:p>
            <a:pPr marL="17145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Clear, uniform guidance and compliance expectations from one source</a:t>
            </a:r>
            <a:endParaRPr sz="1100">
              <a:solidFill>
                <a:srgbClr val="000000"/>
              </a:solidFill>
              <a:latin typeface="Instrument Sans"/>
              <a:ea typeface="Instrument Sans"/>
              <a:cs typeface="Instrument Sans"/>
              <a:sym typeface="Instrument Sans"/>
            </a:endParaRPr>
          </a:p>
          <a:p>
            <a:pPr marL="17145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Reduced account management and delivery expenses </a:t>
            </a:r>
            <a:endParaRPr sz="1100">
              <a:solidFill>
                <a:srgbClr val="000000"/>
              </a:solidFill>
              <a:latin typeface="Instrument Sans"/>
              <a:ea typeface="Instrument Sans"/>
              <a:cs typeface="Instrument Sans"/>
              <a:sym typeface="Instrument Sans"/>
            </a:endParaRPr>
          </a:p>
          <a:p>
            <a:pPr marL="17145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Standardized GSA platforms that simplify selling and contract administration</a:t>
            </a:r>
            <a:endParaRPr sz="1100">
              <a:solidFill>
                <a:srgbClr val="000000"/>
              </a:solidFill>
              <a:latin typeface="Instrument Sans"/>
              <a:ea typeface="Instrument Sans"/>
              <a:cs typeface="Instrument Sans"/>
              <a:sym typeface="Instrument Sans"/>
            </a:endParaRPr>
          </a:p>
          <a:p>
            <a:pPr marL="171450" lvl="0" indent="-184150" algn="l" rtl="0">
              <a:spcBef>
                <a:spcPts val="0"/>
              </a:spcBef>
              <a:spcAft>
                <a:spcPts val="0"/>
              </a:spcAft>
              <a:buClr>
                <a:srgbClr val="000000"/>
              </a:buClr>
              <a:buSzPts val="1100"/>
              <a:buFont typeface="Instrument Sans"/>
              <a:buChar char="●"/>
            </a:pPr>
            <a:r>
              <a:rPr lang="en" sz="1100">
                <a:solidFill>
                  <a:srgbClr val="000000"/>
                </a:solidFill>
                <a:latin typeface="Instrument Sans"/>
                <a:ea typeface="Instrument Sans"/>
                <a:cs typeface="Instrument Sans"/>
                <a:sym typeface="Instrument Sans"/>
              </a:rPr>
              <a:t>Minimized barriers to entry make it easier vendors to compete and grow</a:t>
            </a:r>
            <a:endParaRPr sz="1100">
              <a:solidFill>
                <a:srgbClr val="000000"/>
              </a:solidFill>
              <a:latin typeface="Instrument Sans"/>
              <a:ea typeface="Instrument Sans"/>
              <a:cs typeface="Instrument Sans"/>
              <a:sym typeface="Instrument San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11700" y="215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1"/>
                </a:solidFill>
              </a:rPr>
              <a:t>Agency Partnerships</a:t>
            </a:r>
            <a:endParaRPr sz="3000" b="1" dirty="0">
              <a:solidFill>
                <a:schemeClr val="accent1"/>
              </a:solidFill>
            </a:endParaRPr>
          </a:p>
        </p:txBody>
      </p:sp>
      <p:sp>
        <p:nvSpPr>
          <p:cNvPr id="145" name="Google Shape;145;p21"/>
          <p:cNvSpPr/>
          <p:nvPr/>
        </p:nvSpPr>
        <p:spPr>
          <a:xfrm>
            <a:off x="519706" y="1018020"/>
            <a:ext cx="3806400" cy="440400"/>
          </a:xfrm>
          <a:prstGeom prst="rect">
            <a:avLst/>
          </a:prstGeom>
          <a:solidFill>
            <a:srgbClr val="024D8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Instrument Sans"/>
                <a:ea typeface="Instrument Sans"/>
                <a:cs typeface="Instrument Sans"/>
                <a:sym typeface="Instrument Sans"/>
              </a:rPr>
              <a:t>CFO Act Agencies </a:t>
            </a:r>
            <a:endParaRPr>
              <a:solidFill>
                <a:srgbClr val="FFFFFF"/>
              </a:solidFill>
              <a:latin typeface="Instrument Sans"/>
              <a:ea typeface="Instrument Sans"/>
              <a:cs typeface="Instrument Sans"/>
              <a:sym typeface="Instrument Sans"/>
            </a:endParaRPr>
          </a:p>
        </p:txBody>
      </p:sp>
      <p:sp>
        <p:nvSpPr>
          <p:cNvPr id="146" name="Google Shape;146;p21"/>
          <p:cNvSpPr txBox="1"/>
          <p:nvPr/>
        </p:nvSpPr>
        <p:spPr>
          <a:xfrm>
            <a:off x="519700" y="1458411"/>
            <a:ext cx="3806406" cy="12119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solidFill>
                <a:srgbClr val="FFFFFF"/>
              </a:solidFill>
              <a:latin typeface="Instrument Sans"/>
              <a:ea typeface="Instrument Sans"/>
              <a:cs typeface="Instrument Sans"/>
              <a:sym typeface="Instrument Sans"/>
            </a:endParaRPr>
          </a:p>
          <a:p>
            <a:pPr marL="0" lvl="0" indent="0" algn="l" rtl="0">
              <a:spcBef>
                <a:spcPts val="0"/>
              </a:spcBef>
              <a:spcAft>
                <a:spcPts val="0"/>
              </a:spcAft>
              <a:buNone/>
            </a:pPr>
            <a:endParaRPr sz="800" dirty="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100" dirty="0">
                <a:latin typeface="Instrument Sans"/>
                <a:ea typeface="Instrument Sans"/>
                <a:cs typeface="Instrument Sans"/>
                <a:sym typeface="Instrument Sans"/>
              </a:rPr>
              <a:t>Commerce- International Trade Association (ITA)</a:t>
            </a:r>
            <a:endParaRPr sz="1100" dirty="0">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100" dirty="0">
                <a:latin typeface="Instrument Sans"/>
                <a:ea typeface="Instrument Sans"/>
                <a:cs typeface="Instrument Sans"/>
                <a:sym typeface="Instrument Sans"/>
              </a:rPr>
              <a:t>Environmental Protection Agency (EPA)</a:t>
            </a:r>
            <a:endParaRPr sz="1100" dirty="0">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100" dirty="0">
                <a:latin typeface="Instrument Sans"/>
                <a:ea typeface="Instrument Sans"/>
                <a:cs typeface="Instrument Sans"/>
                <a:sym typeface="Instrument Sans"/>
              </a:rPr>
              <a:t>Health and Human Services (HHS) - National Design Studio</a:t>
            </a:r>
            <a:endParaRPr sz="1100" dirty="0">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100" dirty="0">
                <a:latin typeface="Instrument Sans"/>
                <a:ea typeface="Instrument Sans"/>
                <a:cs typeface="Instrument Sans"/>
                <a:sym typeface="Instrument Sans"/>
              </a:rPr>
              <a:t>Housing and Urban Development (HUD) &amp; OIG</a:t>
            </a:r>
            <a:endParaRPr sz="1100" dirty="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100" dirty="0">
                <a:solidFill>
                  <a:srgbClr val="000000"/>
                </a:solidFill>
                <a:latin typeface="Instrument Sans"/>
                <a:ea typeface="Instrument Sans"/>
                <a:cs typeface="Instrument Sans"/>
                <a:sym typeface="Instrument Sans"/>
              </a:rPr>
              <a:t>Office of Personnel Management (OPM)</a:t>
            </a:r>
            <a:endParaRPr sz="1100" dirty="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100" dirty="0">
                <a:solidFill>
                  <a:srgbClr val="000000"/>
                </a:solidFill>
                <a:latin typeface="Instrument Sans"/>
                <a:ea typeface="Instrument Sans"/>
                <a:cs typeface="Instrument Sans"/>
                <a:sym typeface="Instrument Sans"/>
              </a:rPr>
              <a:t>Small Business Administration (SBA)</a:t>
            </a:r>
            <a:endParaRPr sz="1100" dirty="0">
              <a:solidFill>
                <a:srgbClr val="000000"/>
              </a:solidFill>
              <a:latin typeface="Instrument Sans"/>
              <a:ea typeface="Instrument Sans"/>
              <a:cs typeface="Instrument Sans"/>
              <a:sym typeface="Instrument Sans"/>
            </a:endParaRPr>
          </a:p>
          <a:p>
            <a:pPr marL="0" lvl="0" indent="0" algn="l" rtl="0">
              <a:spcBef>
                <a:spcPts val="0"/>
              </a:spcBef>
              <a:spcAft>
                <a:spcPts val="0"/>
              </a:spcAft>
              <a:buNone/>
            </a:pPr>
            <a:endParaRPr dirty="0">
              <a:latin typeface="Instrument Sans"/>
              <a:ea typeface="Instrument Sans"/>
              <a:cs typeface="Instrument Sans"/>
              <a:sym typeface="Instrument Sans"/>
            </a:endParaRPr>
          </a:p>
        </p:txBody>
      </p:sp>
      <p:sp>
        <p:nvSpPr>
          <p:cNvPr id="147" name="Google Shape;147;p21"/>
          <p:cNvSpPr/>
          <p:nvPr/>
        </p:nvSpPr>
        <p:spPr>
          <a:xfrm>
            <a:off x="4696438" y="1018011"/>
            <a:ext cx="3999900" cy="440400"/>
          </a:xfrm>
          <a:prstGeom prst="rect">
            <a:avLst/>
          </a:prstGeom>
          <a:solidFill>
            <a:srgbClr val="024D8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Instrument Sans"/>
                <a:ea typeface="Instrument Sans"/>
                <a:cs typeface="Instrument Sans"/>
                <a:sym typeface="Instrument Sans"/>
              </a:rPr>
              <a:t>Defense Agencies</a:t>
            </a:r>
            <a:endParaRPr>
              <a:solidFill>
                <a:srgbClr val="FFFFFF"/>
              </a:solidFill>
              <a:latin typeface="Instrument Sans"/>
              <a:ea typeface="Instrument Sans"/>
              <a:cs typeface="Instrument Sans"/>
              <a:sym typeface="Instrument Sans"/>
            </a:endParaRPr>
          </a:p>
        </p:txBody>
      </p:sp>
      <p:sp>
        <p:nvSpPr>
          <p:cNvPr id="150" name="Google Shape;150;p21"/>
          <p:cNvSpPr txBox="1"/>
          <p:nvPr/>
        </p:nvSpPr>
        <p:spPr>
          <a:xfrm>
            <a:off x="4696431" y="1380699"/>
            <a:ext cx="3999900" cy="1488000"/>
          </a:xfrm>
          <a:prstGeom prst="rect">
            <a:avLst/>
          </a:prstGeom>
          <a:noFill/>
          <a:ln>
            <a:noFill/>
          </a:ln>
        </p:spPr>
        <p:txBody>
          <a:bodyPr spcFirstLastPara="1" wrap="square" lIns="91425" tIns="91425" rIns="91425" bIns="91425" anchor="ctr" anchorCtr="0">
            <a:noAutofit/>
          </a:bodyPr>
          <a:lstStyle/>
          <a:p>
            <a:pPr marL="285750" lvl="0" indent="-190500" algn="l" rtl="0">
              <a:spcBef>
                <a:spcPts val="0"/>
              </a:spcBef>
              <a:spcAft>
                <a:spcPts val="0"/>
              </a:spcAft>
              <a:buSzPts val="1200"/>
              <a:buChar char="●"/>
            </a:pPr>
            <a:r>
              <a:rPr lang="en" sz="1200" dirty="0">
                <a:solidFill>
                  <a:srgbClr val="000000"/>
                </a:solidFill>
              </a:rPr>
              <a:t>Air Force - Hill Air Force Base, AFLCMC/ROZ, Special Tactics and Training Squadron (STTS)</a:t>
            </a:r>
            <a:endParaRPr sz="1200" dirty="0"/>
          </a:p>
          <a:p>
            <a:pPr marL="285750" lvl="0" indent="-190500" algn="l" rtl="0">
              <a:spcBef>
                <a:spcPts val="0"/>
              </a:spcBef>
              <a:spcAft>
                <a:spcPts val="0"/>
              </a:spcAft>
              <a:buSzPts val="1200"/>
              <a:buChar char="●"/>
            </a:pPr>
            <a:r>
              <a:rPr lang="en" sz="1200" dirty="0">
                <a:solidFill>
                  <a:srgbClr val="000000"/>
                </a:solidFill>
              </a:rPr>
              <a:t>Defense Health Agency - Joint Pathology Center</a:t>
            </a:r>
            <a:endParaRPr sz="1200" dirty="0">
              <a:solidFill>
                <a:srgbClr val="000000"/>
              </a:solidFill>
            </a:endParaRPr>
          </a:p>
          <a:p>
            <a:pPr marL="285750" lvl="0" indent="-190500" algn="l" rtl="0">
              <a:spcBef>
                <a:spcPts val="0"/>
              </a:spcBef>
              <a:spcAft>
                <a:spcPts val="0"/>
              </a:spcAft>
              <a:buSzPts val="1200"/>
              <a:buChar char="●"/>
            </a:pPr>
            <a:r>
              <a:rPr lang="en" sz="1200" dirty="0">
                <a:solidFill>
                  <a:srgbClr val="000000"/>
                </a:solidFill>
              </a:rPr>
              <a:t>Navy - Naval Facilities Engineering Systems Command (NAVFAC), Bureau of Medicine and Surgery (BUMED)</a:t>
            </a:r>
            <a:endParaRPr sz="1200" dirty="0"/>
          </a:p>
          <a:p>
            <a:pPr marL="0" lvl="0" indent="0" algn="l" rtl="0">
              <a:spcBef>
                <a:spcPts val="0"/>
              </a:spcBef>
              <a:spcAft>
                <a:spcPts val="0"/>
              </a:spcAft>
              <a:buNone/>
            </a:pPr>
            <a:endParaRPr dirty="0"/>
          </a:p>
        </p:txBody>
      </p:sp>
      <p:sp>
        <p:nvSpPr>
          <p:cNvPr id="148" name="Google Shape;148;p21"/>
          <p:cNvSpPr/>
          <p:nvPr/>
        </p:nvSpPr>
        <p:spPr>
          <a:xfrm>
            <a:off x="519700" y="2753505"/>
            <a:ext cx="8232300" cy="440400"/>
          </a:xfrm>
          <a:prstGeom prst="rect">
            <a:avLst/>
          </a:prstGeom>
          <a:solidFill>
            <a:srgbClr val="024D8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Instrument Sans"/>
                <a:ea typeface="Instrument Sans"/>
                <a:cs typeface="Instrument Sans"/>
                <a:sym typeface="Instrument Sans"/>
              </a:rPr>
              <a:t>Small Agencies </a:t>
            </a:r>
            <a:endParaRPr>
              <a:solidFill>
                <a:srgbClr val="FFFFFF"/>
              </a:solidFill>
              <a:latin typeface="Instrument Sans"/>
              <a:ea typeface="Instrument Sans"/>
              <a:cs typeface="Instrument Sans"/>
              <a:sym typeface="Instrument Sans"/>
            </a:endParaRPr>
          </a:p>
        </p:txBody>
      </p:sp>
      <p:sp>
        <p:nvSpPr>
          <p:cNvPr id="149" name="Google Shape;149;p21"/>
          <p:cNvSpPr txBox="1"/>
          <p:nvPr/>
        </p:nvSpPr>
        <p:spPr>
          <a:xfrm>
            <a:off x="519706" y="3133858"/>
            <a:ext cx="3944700" cy="1829100"/>
          </a:xfrm>
          <a:prstGeom prst="rect">
            <a:avLst/>
          </a:prstGeom>
          <a:noFill/>
          <a:ln>
            <a:noFill/>
          </a:ln>
        </p:spPr>
        <p:txBody>
          <a:bodyPr spcFirstLastPara="1" wrap="square" lIns="91425" tIns="91425" rIns="91425" bIns="91425" anchor="t" anchorCtr="0">
            <a:noAutofit/>
          </a:bodyPr>
          <a:lstStyle/>
          <a:p>
            <a:pPr marL="171450" lvl="0" indent="-190500" algn="l" rtl="0">
              <a:spcBef>
                <a:spcPts val="0"/>
              </a:spcBef>
              <a:spcAft>
                <a:spcPts val="0"/>
              </a:spcAft>
              <a:buSzPts val="1200"/>
              <a:buFont typeface="Instrument Sans"/>
              <a:buChar char="●"/>
            </a:pPr>
            <a:r>
              <a:rPr lang="en" sz="1200">
                <a:solidFill>
                  <a:srgbClr val="000000"/>
                </a:solidFill>
              </a:rPr>
              <a:t>Federal Mediation and Conciliation Services (FMSC)</a:t>
            </a:r>
            <a:endParaRPr sz="120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SzPts val="1200"/>
              <a:buFont typeface="Instrument Sans"/>
              <a:buChar char="●"/>
            </a:pPr>
            <a:r>
              <a:rPr lang="en" sz="1200">
                <a:solidFill>
                  <a:srgbClr val="000000"/>
                </a:solidFill>
                <a:latin typeface="Instrument Sans"/>
                <a:ea typeface="Instrument Sans"/>
                <a:cs typeface="Instrument Sans"/>
                <a:sym typeface="Instrument Sans"/>
              </a:rPr>
              <a:t>Federal Mine Safety &amp; Health Review Commission (FMSHRC)</a:t>
            </a:r>
            <a:endParaRPr sz="1200">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200">
                <a:solidFill>
                  <a:srgbClr val="000000"/>
                </a:solidFill>
                <a:latin typeface="Instrument Sans"/>
                <a:ea typeface="Instrument Sans"/>
                <a:cs typeface="Instrument Sans"/>
                <a:sym typeface="Instrument Sans"/>
              </a:rPr>
              <a:t>Federal Permitting Improvement Steering Council (FPISC)</a:t>
            </a:r>
            <a:endParaRPr sz="120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SzPts val="1200"/>
              <a:buFont typeface="Instrument Sans"/>
              <a:buChar char="●"/>
            </a:pPr>
            <a:r>
              <a:rPr lang="en" sz="1200">
                <a:solidFill>
                  <a:srgbClr val="000000"/>
                </a:solidFill>
                <a:latin typeface="Instrument Sans"/>
                <a:ea typeface="Instrument Sans"/>
                <a:cs typeface="Instrument Sans"/>
                <a:sym typeface="Instrument Sans"/>
              </a:rPr>
              <a:t>Gulf Coast Ecosystem Restoration Council (GCC)</a:t>
            </a:r>
            <a:endParaRPr sz="120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200">
                <a:solidFill>
                  <a:srgbClr val="000000"/>
                </a:solidFill>
              </a:rPr>
              <a:t>National Indian Gaming Commission (NIGC)</a:t>
            </a:r>
            <a:endParaRPr sz="1200">
              <a:solidFill>
                <a:srgbClr val="000000"/>
              </a:solidFill>
              <a:latin typeface="Instrument Sans"/>
              <a:ea typeface="Instrument Sans"/>
              <a:cs typeface="Instrument Sans"/>
              <a:sym typeface="Instrument Sans"/>
            </a:endParaRPr>
          </a:p>
          <a:p>
            <a:pPr marL="0" lvl="0" indent="0" algn="l" rtl="0">
              <a:spcBef>
                <a:spcPts val="0"/>
              </a:spcBef>
              <a:spcAft>
                <a:spcPts val="0"/>
              </a:spcAft>
              <a:buNone/>
            </a:pPr>
            <a:endParaRPr>
              <a:latin typeface="Instrument Sans"/>
              <a:ea typeface="Instrument Sans"/>
              <a:cs typeface="Instrument Sans"/>
              <a:sym typeface="Instrument Sans"/>
            </a:endParaRPr>
          </a:p>
        </p:txBody>
      </p:sp>
      <p:sp>
        <p:nvSpPr>
          <p:cNvPr id="151" name="Google Shape;151;p21"/>
          <p:cNvSpPr txBox="1"/>
          <p:nvPr/>
        </p:nvSpPr>
        <p:spPr>
          <a:xfrm>
            <a:off x="4807306" y="3120523"/>
            <a:ext cx="3944700" cy="1695300"/>
          </a:xfrm>
          <a:prstGeom prst="rect">
            <a:avLst/>
          </a:prstGeom>
          <a:noFill/>
          <a:ln>
            <a:noFill/>
          </a:ln>
        </p:spPr>
        <p:txBody>
          <a:bodyPr spcFirstLastPara="1" wrap="square" lIns="91425" tIns="91425" rIns="91425" bIns="91425" anchor="t" anchorCtr="0">
            <a:noAutofit/>
          </a:bodyPr>
          <a:lstStyle/>
          <a:p>
            <a:pPr marL="171450" lvl="0" indent="-190500" algn="l" rtl="0">
              <a:spcBef>
                <a:spcPts val="0"/>
              </a:spcBef>
              <a:spcAft>
                <a:spcPts val="0"/>
              </a:spcAft>
              <a:buClr>
                <a:schemeClr val="dk1"/>
              </a:buClr>
              <a:buSzPts val="1200"/>
              <a:buFont typeface="Instrument Sans"/>
              <a:buChar char="●"/>
            </a:pPr>
            <a:r>
              <a:rPr lang="en" sz="1200">
                <a:solidFill>
                  <a:schemeClr val="dk1"/>
                </a:solidFill>
                <a:latin typeface="Instrument Sans"/>
                <a:ea typeface="Instrument Sans"/>
                <a:cs typeface="Instrument Sans"/>
                <a:sym typeface="Instrument Sans"/>
              </a:rPr>
              <a:t>National Mediation Board (NMB)</a:t>
            </a:r>
            <a:endParaRPr sz="1200">
              <a:solidFill>
                <a:schemeClr val="dk1"/>
              </a:solidFill>
              <a:latin typeface="Instrument Sans"/>
              <a:ea typeface="Instrument Sans"/>
              <a:cs typeface="Instrument Sans"/>
              <a:sym typeface="Instrument Sans"/>
            </a:endParaRPr>
          </a:p>
          <a:p>
            <a:pPr marL="171450" lvl="0" indent="-190500" algn="l" rtl="0">
              <a:spcBef>
                <a:spcPts val="0"/>
              </a:spcBef>
              <a:spcAft>
                <a:spcPts val="0"/>
              </a:spcAft>
              <a:buClr>
                <a:schemeClr val="dk1"/>
              </a:buClr>
              <a:buSzPts val="1200"/>
              <a:buFont typeface="Instrument Sans"/>
              <a:buChar char="●"/>
            </a:pPr>
            <a:r>
              <a:rPr lang="en" sz="1200">
                <a:solidFill>
                  <a:schemeClr val="dk1"/>
                </a:solidFill>
                <a:latin typeface="Instrument Sans"/>
                <a:ea typeface="Instrument Sans"/>
                <a:cs typeface="Instrument Sans"/>
                <a:sym typeface="Instrument Sans"/>
              </a:rPr>
              <a:t>Northern Border Regional Commission (NBRC)</a:t>
            </a:r>
            <a:endParaRPr sz="1200">
              <a:latin typeface="Instrument Sans"/>
              <a:ea typeface="Instrument Sans"/>
              <a:cs typeface="Instrument Sans"/>
              <a:sym typeface="Instrument Sans"/>
            </a:endParaRPr>
          </a:p>
          <a:p>
            <a:pPr marL="171450" lvl="0" indent="-190500" algn="l" rtl="0">
              <a:spcBef>
                <a:spcPts val="0"/>
              </a:spcBef>
              <a:spcAft>
                <a:spcPts val="0"/>
              </a:spcAft>
              <a:buSzPts val="1200"/>
              <a:buFont typeface="Instrument Sans"/>
              <a:buChar char="●"/>
            </a:pPr>
            <a:r>
              <a:rPr lang="en" sz="1200">
                <a:solidFill>
                  <a:srgbClr val="000000"/>
                </a:solidFill>
                <a:latin typeface="Instrument Sans"/>
                <a:ea typeface="Instrument Sans"/>
                <a:cs typeface="Instrument Sans"/>
                <a:sym typeface="Instrument Sans"/>
              </a:rPr>
              <a:t>Office of Government Ethics (OGE)</a:t>
            </a:r>
            <a:endParaRPr sz="120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200">
                <a:solidFill>
                  <a:srgbClr val="000000"/>
                </a:solidFill>
              </a:rPr>
              <a:t>Office of Special Counsel (OSC)</a:t>
            </a:r>
            <a:endParaRPr sz="120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200">
                <a:solidFill>
                  <a:srgbClr val="000000"/>
                </a:solidFill>
                <a:latin typeface="Instrument Sans"/>
                <a:ea typeface="Instrument Sans"/>
                <a:cs typeface="Instrument Sans"/>
                <a:sym typeface="Instrument Sans"/>
              </a:rPr>
              <a:t>Pension Benefit Guaranty Corporation (PBGC)</a:t>
            </a:r>
            <a:endParaRPr sz="1200">
              <a:solidFill>
                <a:srgbClr val="000000"/>
              </a:solidFill>
              <a:latin typeface="Instrument Sans"/>
              <a:ea typeface="Instrument Sans"/>
              <a:cs typeface="Instrument Sans"/>
              <a:sym typeface="Instrument Sans"/>
            </a:endParaRPr>
          </a:p>
          <a:p>
            <a:pPr marL="171450" lvl="0" indent="-190500" algn="l" rtl="0">
              <a:spcBef>
                <a:spcPts val="0"/>
              </a:spcBef>
              <a:spcAft>
                <a:spcPts val="0"/>
              </a:spcAft>
              <a:buSzPts val="1200"/>
              <a:buFont typeface="Instrument Sans"/>
              <a:buChar char="●"/>
            </a:pPr>
            <a:r>
              <a:rPr lang="en" sz="1200">
                <a:solidFill>
                  <a:srgbClr val="000000"/>
                </a:solidFill>
                <a:latin typeface="Instrument Sans"/>
                <a:ea typeface="Instrument Sans"/>
                <a:cs typeface="Instrument Sans"/>
                <a:sym typeface="Instrument Sans"/>
              </a:rPr>
              <a:t>Public Building Reform Board (PBRB)</a:t>
            </a:r>
            <a:endParaRPr sz="1200">
              <a:latin typeface="Instrument Sans"/>
              <a:ea typeface="Instrument Sans"/>
              <a:cs typeface="Instrument Sans"/>
              <a:sym typeface="Instrument Sans"/>
            </a:endParaRPr>
          </a:p>
          <a:p>
            <a:pPr marL="171450" lvl="0" indent="-190500" algn="l" rtl="0">
              <a:spcBef>
                <a:spcPts val="0"/>
              </a:spcBef>
              <a:spcAft>
                <a:spcPts val="0"/>
              </a:spcAft>
              <a:buClr>
                <a:srgbClr val="000000"/>
              </a:buClr>
              <a:buSzPts val="1200"/>
              <a:buFont typeface="Instrument Sans"/>
              <a:buChar char="●"/>
            </a:pPr>
            <a:r>
              <a:rPr lang="en" sz="1200">
                <a:solidFill>
                  <a:srgbClr val="000000"/>
                </a:solidFill>
                <a:latin typeface="Instrument Sans"/>
                <a:ea typeface="Instrument Sans"/>
                <a:cs typeface="Instrument Sans"/>
                <a:sym typeface="Instrument Sans"/>
              </a:rPr>
              <a:t>U.S. International Trade Commission (USITC)</a:t>
            </a:r>
            <a:endParaRPr sz="1200">
              <a:latin typeface="Instrument Sans"/>
              <a:ea typeface="Instrument Sans"/>
              <a:cs typeface="Instrument Sans"/>
              <a:sym typeface="Instrument Sans"/>
            </a:endParaRPr>
          </a:p>
          <a:p>
            <a:pPr marL="0" lvl="0" indent="0" algn="l" rtl="0">
              <a:spcBef>
                <a:spcPts val="0"/>
              </a:spcBef>
              <a:spcAft>
                <a:spcPts val="0"/>
              </a:spcAft>
              <a:buNone/>
            </a:pPr>
            <a:endParaRPr sz="1200">
              <a:solidFill>
                <a:srgbClr val="000000"/>
              </a:solidFill>
            </a:endParaRPr>
          </a:p>
          <a:p>
            <a:pPr marL="457200" lvl="0" indent="0" algn="l" rtl="0">
              <a:spcBef>
                <a:spcPts val="0"/>
              </a:spcBef>
              <a:spcAft>
                <a:spcPts val="0"/>
              </a:spcAft>
              <a:buNone/>
            </a:pPr>
            <a:endParaRPr sz="1200">
              <a:latin typeface="Instrument Sans"/>
              <a:ea typeface="Instrument Sans"/>
              <a:cs typeface="Instrument Sans"/>
              <a:sym typeface="Instrument Sans"/>
            </a:endParaRPr>
          </a:p>
          <a:p>
            <a:pPr marL="0" lvl="0" indent="0" algn="l" rtl="0">
              <a:spcBef>
                <a:spcPts val="0"/>
              </a:spcBef>
              <a:spcAft>
                <a:spcPts val="0"/>
              </a:spcAft>
              <a:buNone/>
            </a:pPr>
            <a:endParaRPr>
              <a:latin typeface="Instrument Sans"/>
              <a:ea typeface="Instrument Sans"/>
              <a:cs typeface="Instrument Sans"/>
              <a:sym typeface="Instrument Sans"/>
            </a:endParaRPr>
          </a:p>
        </p:txBody>
      </p:sp>
      <p:sp>
        <p:nvSpPr>
          <p:cNvPr id="144" name="Google Shape;14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2" name="Title 1">
            <a:extLst>
              <a:ext uri="{FF2B5EF4-FFF2-40B4-BE49-F238E27FC236}">
                <a16:creationId xmlns:a16="http://schemas.microsoft.com/office/drawing/2014/main" id="{5A4BB15E-A315-CF9C-33A1-6B803680DAB6}"/>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End of Presentation </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SA FAST26 Virtual Acquisition Summit (Industry)">
  <a:themeElements>
    <a:clrScheme name="Simple Light">
      <a:dk1>
        <a:srgbClr val="000000"/>
      </a:dk1>
      <a:lt1>
        <a:srgbClr val="FFFFFF"/>
      </a:lt1>
      <a:dk2>
        <a:srgbClr val="C20E0E"/>
      </a:dk2>
      <a:lt2>
        <a:srgbClr val="EFEFEF"/>
      </a:lt2>
      <a:accent1>
        <a:srgbClr val="690B0B"/>
      </a:accent1>
      <a:accent2>
        <a:srgbClr val="000000"/>
      </a:accent2>
      <a:accent3>
        <a:srgbClr val="C20E0E"/>
      </a:accent3>
      <a:accent4>
        <a:srgbClr val="EFEFEF"/>
      </a:accent4>
      <a:accent5>
        <a:srgbClr val="690B0B"/>
      </a:accent5>
      <a:accent6>
        <a:srgbClr val="000000"/>
      </a:accent6>
      <a:hlink>
        <a:srgbClr val="690B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1180</Words>
  <Application>Microsoft Office PowerPoint</Application>
  <PresentationFormat>On-screen Show (16:9)</PresentationFormat>
  <Paragraphs>118</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Century Gothic</vt:lpstr>
      <vt:lpstr>Quicksand Medium</vt:lpstr>
      <vt:lpstr>Montserrat</vt:lpstr>
      <vt:lpstr>Roboto</vt:lpstr>
      <vt:lpstr>Barlow</vt:lpstr>
      <vt:lpstr>Instrument Sans</vt:lpstr>
      <vt:lpstr>GSA FAST26 Virtual Acquisition Summit (Industry)</vt:lpstr>
      <vt:lpstr>The Office of Centralized Acquisition Services (OCAS)</vt:lpstr>
      <vt:lpstr>OCAS Presenter</vt:lpstr>
      <vt:lpstr>OCAS - Mission &amp; Vision  Established in September, 2025, Office of Centralized Acquisition Services (OCAS) provides federal agencies with a contracting shared service option for procurement common goods and services.  The office supports the principles established by EO 14240 - Eliminating Waste and Saving Taxpayer Dollars by Consolidating Procurement. </vt:lpstr>
      <vt:lpstr>                    OCAS - Our Credentials</vt:lpstr>
      <vt:lpstr>OCAS - What we Support</vt:lpstr>
      <vt:lpstr>OCAS - Key Features</vt:lpstr>
      <vt:lpstr>Industry Partnership</vt:lpstr>
      <vt:lpstr>Agency Partnerships</vt:lpstr>
      <vt:lpstr>End of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NakiaGraham</cp:lastModifiedBy>
  <cp:revision>1</cp:revision>
  <dcterms:modified xsi:type="dcterms:W3CDTF">2026-06-03T12:21:08Z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37BAB7F6-3CB8-49EA-B6B3-73E6D040AE69</vt:lpwstr>
  </property>
  <property fmtid="{D5CDD505-2E9C-101B-9397-08002B2CF9AE}" pid="3" name="ArticulatePath">
    <vt:lpwstr>OCAS Industry 6.16.2026</vt:lpwstr>
  </property>
</Properties>
</file>