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BE993C7-1A74-4D01-B8E2-44F262738DC6}">
  <a:tblStyle styleId="{9BE993C7-1A74-4D01-B8E2-44F262738D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2" autoAdjust="0"/>
  </p:normalViewPr>
  <p:slideViewPr>
    <p:cSldViewPr snapToGrid="0">
      <p:cViewPr varScale="1">
        <p:scale>
          <a:sx n="145" d="100"/>
          <a:sy n="145" d="100"/>
        </p:scale>
        <p:origin x="222" y="10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hallways.cap.gsa.gov/app/#/doclib?filter%5Btype%5D%5B0%5D=1773&amp;document=78388"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buy.gsa.gov/docviewer?id=1931&amp;doctitle=nasa%27s%20quality%20assurance%20plan%20for%20software&amp;doctype=112?utm_campaign=atrw_fall2023&amp;utm_medium=referral&amp;utm_source=zoom" TargetMode="External"/><Relationship Id="rId5" Type="http://schemas.openxmlformats.org/officeDocument/2006/relationships/hyperlink" Target="https://buy.gsa.gov/docviewer?id=1931&amp;docTitle=nasa%27s%20quality%20assurance%20plan%20for%20software&amp;docType=112" TargetMode="External"/><Relationship Id="rId4" Type="http://schemas.openxmlformats.org/officeDocument/2006/relationships/hyperlink" Target="https://hallways.cap.gsa.gov/app/#/doclib?filter%5Btype%5D%5B0%5D=1773&amp;document=4380"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2896b824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2896b824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afdc4423c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afdc4423c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afdc4423c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afdc4423c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afdc4423c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afdc4423c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afdc4423c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afdc4423c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afdc4423c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afdc4423c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afdc4423cc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afdc4423c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afdc4423cc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afdc4423cc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afdc4423cc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afdc4423cc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afdc4423cc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afdc4423cc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afdc4423cc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2afdc4423cc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afdc4423c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afdc4423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afdc4423cc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afdc4423c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afdc4423cc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afdc4423cc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afdc4423cc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2afdc4423cc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afdc4423cc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2afdc4423cc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afdc4423cc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afdc4423cc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2afdc4423cc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2afdc4423cc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afdc4423cc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2afdc4423cc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2afdc4423cc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2afdc4423cc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2afdc4423cc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2afdc4423cc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afdc4423cc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2afdc4423cc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afdc4423cc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afdc4423cc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afdc4423cc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afdc4423cc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2896b8249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22896b8249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afdc4423cc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2afdc4423cc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The next version of the MAS Desk Reference will be published in late summer.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2afdc4423cc_0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2afdc4423cc_0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Order Level Materials are fairly new to GSA Schedules, and there is a very helpful guide published online.</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2afdc4423cc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2afdc4423cc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Lastly, today’s training just barely scratched the surface of Schedules.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 recommend visiting these sites for additional information and resources.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2afdc4423cc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2afdc4423cc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22896b8249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22896b8249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24f6428513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24f6428513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24f64285137_0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24f64285137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Ryan/Andrea</a:t>
            </a:r>
            <a:endParaRPr/>
          </a:p>
          <a:p>
            <a:pPr marL="0" lvl="0" indent="0" algn="l" rtl="0">
              <a:spcBef>
                <a:spcPts val="0"/>
              </a:spcBef>
              <a:spcAft>
                <a:spcPts val="0"/>
              </a:spcAft>
              <a:buNone/>
            </a:pPr>
            <a:r>
              <a:rPr lang="en"/>
              <a:t>Andrea will share screen during live demo</a:t>
            </a:r>
            <a:endParaRPr/>
          </a:p>
          <a:p>
            <a:pPr marL="0" lvl="0" indent="0" algn="l" rtl="0">
              <a:spcBef>
                <a:spcPts val="0"/>
              </a:spcBef>
              <a:spcAft>
                <a:spcPts val="0"/>
              </a:spcAft>
              <a:buNone/>
            </a:pPr>
            <a:endParaRPr/>
          </a:p>
          <a:p>
            <a:pPr marL="0" lvl="0" indent="0" algn="l" rtl="0">
              <a:spcBef>
                <a:spcPts val="0"/>
              </a:spcBef>
              <a:spcAft>
                <a:spcPts val="0"/>
              </a:spcAft>
              <a:buNone/>
            </a:pPr>
            <a:r>
              <a:rPr lang="en"/>
              <a:t>QASP 1: USPTO Sample - </a:t>
            </a:r>
            <a:r>
              <a:rPr lang="en" u="sng">
                <a:solidFill>
                  <a:schemeClr val="hlink"/>
                </a:solidFill>
                <a:hlinkClick r:id="rId3"/>
              </a:rPr>
              <a:t>https://hallways.cap.gsa.gov/app/#/doclib?filter%5Btype%5D%5B0%5D=1773&amp;document=78388</a:t>
            </a:r>
            <a:r>
              <a:rPr lang="en"/>
              <a:t> </a:t>
            </a:r>
            <a:endParaRPr/>
          </a:p>
          <a:p>
            <a:pPr marL="457200" lvl="0" indent="-298450" algn="l" rtl="0">
              <a:spcBef>
                <a:spcPts val="0"/>
              </a:spcBef>
              <a:spcAft>
                <a:spcPts val="0"/>
              </a:spcAft>
              <a:buSzPts val="1100"/>
              <a:buChar char="-"/>
            </a:pPr>
            <a:r>
              <a:rPr lang="en"/>
              <a:t>This one is basic but good</a:t>
            </a:r>
            <a:endParaRPr/>
          </a:p>
          <a:p>
            <a:pPr marL="457200" lvl="0" indent="-298450" algn="l" rtl="0">
              <a:spcBef>
                <a:spcPts val="0"/>
              </a:spcBef>
              <a:spcAft>
                <a:spcPts val="0"/>
              </a:spcAft>
              <a:buSzPts val="1100"/>
              <a:buChar char="-"/>
            </a:pPr>
            <a:r>
              <a:rPr lang="en"/>
              <a:t>Shows basic elements of QASP</a:t>
            </a:r>
            <a:endParaRPr/>
          </a:p>
          <a:p>
            <a:pPr marL="457200" lvl="0" indent="-298450" algn="l" rtl="0">
              <a:spcBef>
                <a:spcPts val="0"/>
              </a:spcBef>
              <a:spcAft>
                <a:spcPts val="0"/>
              </a:spcAft>
              <a:buSzPts val="1100"/>
              <a:buChar char="-"/>
            </a:pPr>
            <a:r>
              <a:rPr lang="en"/>
              <a:t>Doesn’t show actual performance metrics</a:t>
            </a:r>
            <a:endParaRPr/>
          </a:p>
          <a:p>
            <a:pPr marL="0" lvl="0" indent="0" algn="l" rtl="0">
              <a:spcBef>
                <a:spcPts val="0"/>
              </a:spcBef>
              <a:spcAft>
                <a:spcPts val="0"/>
              </a:spcAft>
              <a:buNone/>
            </a:pPr>
            <a:r>
              <a:rPr lang="en"/>
              <a:t>QASP 2: Army Contracting Command Template - </a:t>
            </a:r>
            <a:r>
              <a:rPr lang="en" u="sng">
                <a:solidFill>
                  <a:schemeClr val="hlink"/>
                </a:solidFill>
                <a:hlinkClick r:id="rId4"/>
              </a:rPr>
              <a:t>https://hallways.cap.gsa.gov/app/#/doclib?filter%5Btype%5D%5B0%5D=1773&amp;document=4380</a:t>
            </a:r>
            <a:r>
              <a:rPr lang="en"/>
              <a:t> </a:t>
            </a:r>
            <a:endParaRPr/>
          </a:p>
          <a:p>
            <a:pPr marL="457200" lvl="0" indent="-298450" algn="l" rtl="0">
              <a:spcBef>
                <a:spcPts val="0"/>
              </a:spcBef>
              <a:spcAft>
                <a:spcPts val="0"/>
              </a:spcAft>
              <a:buSzPts val="1100"/>
              <a:buChar char="-"/>
            </a:pPr>
            <a:r>
              <a:rPr lang="en"/>
              <a:t>This is a template</a:t>
            </a:r>
            <a:endParaRPr/>
          </a:p>
          <a:p>
            <a:pPr marL="457200" lvl="0" indent="-298450" algn="l" rtl="0">
              <a:spcBef>
                <a:spcPts val="0"/>
              </a:spcBef>
              <a:spcAft>
                <a:spcPts val="0"/>
              </a:spcAft>
              <a:buSzPts val="1100"/>
              <a:buChar char="-"/>
            </a:pPr>
            <a:r>
              <a:rPr lang="en"/>
              <a:t>Good resource if you want to use it</a:t>
            </a:r>
            <a:endParaRPr/>
          </a:p>
          <a:p>
            <a:pPr marL="457200" lvl="0" indent="-298450" algn="l" rtl="0">
              <a:spcBef>
                <a:spcPts val="0"/>
              </a:spcBef>
              <a:spcAft>
                <a:spcPts val="0"/>
              </a:spcAft>
              <a:buSzPts val="1100"/>
              <a:buChar char="-"/>
            </a:pPr>
            <a:r>
              <a:rPr lang="en"/>
              <a:t>Can build off of it</a:t>
            </a:r>
            <a:endParaRPr/>
          </a:p>
          <a:p>
            <a:pPr marL="457200" lvl="0" indent="-298450" algn="l" rtl="0">
              <a:spcBef>
                <a:spcPts val="0"/>
              </a:spcBef>
              <a:spcAft>
                <a:spcPts val="0"/>
              </a:spcAft>
              <a:buSzPts val="1100"/>
              <a:buChar char="-"/>
            </a:pPr>
            <a:r>
              <a:rPr lang="en"/>
              <a:t>Allows you to reuse multiple times</a:t>
            </a:r>
            <a:endParaRPr/>
          </a:p>
          <a:p>
            <a:pPr marL="457200" lvl="0" indent="-298450" algn="l" rtl="0">
              <a:spcBef>
                <a:spcPts val="0"/>
              </a:spcBef>
              <a:spcAft>
                <a:spcPts val="0"/>
              </a:spcAft>
              <a:buSzPts val="1100"/>
              <a:buChar char="-"/>
            </a:pPr>
            <a:r>
              <a:rPr lang="en"/>
              <a:t>Again non-specific</a:t>
            </a:r>
            <a:endParaRPr/>
          </a:p>
          <a:p>
            <a:pPr marL="457200" lvl="0" indent="-298450" algn="l" rtl="0">
              <a:spcBef>
                <a:spcPts val="0"/>
              </a:spcBef>
              <a:spcAft>
                <a:spcPts val="0"/>
              </a:spcAft>
              <a:buSzPts val="1100"/>
              <a:buChar char="-"/>
            </a:pPr>
            <a:r>
              <a:rPr lang="en"/>
              <a:t>Important again to note that like last time, creates special section for performance measurements</a:t>
            </a:r>
            <a:endParaRPr/>
          </a:p>
          <a:p>
            <a:pPr marL="0" lvl="0" indent="0" algn="l" rtl="0">
              <a:spcBef>
                <a:spcPts val="0"/>
              </a:spcBef>
              <a:spcAft>
                <a:spcPts val="0"/>
              </a:spcAft>
              <a:buNone/>
            </a:pPr>
            <a:r>
              <a:rPr lang="en"/>
              <a:t>QASP 3: NASA QASP for Software - </a:t>
            </a:r>
            <a:r>
              <a:rPr lang="en" u="sng">
                <a:solidFill>
                  <a:schemeClr val="hlink"/>
                </a:solidFill>
                <a:hlinkClick r:id="rId5"/>
              </a:rPr>
              <a:t>https://buy.gsa.gov/docviewer?id=1931&amp;docTitle=nasa%27s%20quality%20assurance%20plan%20for%20software&amp;docType=112</a:t>
            </a:r>
            <a:r>
              <a:rPr lang="en"/>
              <a:t> </a:t>
            </a:r>
            <a:endParaRPr/>
          </a:p>
          <a:p>
            <a:pPr marL="0" lvl="0" indent="0" algn="l" rtl="0">
              <a:spcBef>
                <a:spcPts val="0"/>
              </a:spcBef>
              <a:spcAft>
                <a:spcPts val="0"/>
              </a:spcAft>
              <a:buNone/>
            </a:pPr>
            <a:r>
              <a:rPr lang="en"/>
              <a:t>UTM Link for Kelly Chat:  </a:t>
            </a:r>
            <a:r>
              <a:rPr lang="en" u="sng">
                <a:solidFill>
                  <a:schemeClr val="hlink"/>
                </a:solidFill>
                <a:hlinkClick r:id="rId6"/>
              </a:rPr>
              <a:t>https://buy.gsa.gov/docviewer?id=1931&amp;doctitle=nasa%27s%20quality%20assurance%20plan%20for%20software&amp;doctype=112?utm_campaign=atrw_fall2023&amp;utm_medium=referral&amp;utm_source=zoom</a:t>
            </a:r>
            <a:endParaRPr sz="1200"/>
          </a:p>
          <a:p>
            <a:pPr marL="457200" lvl="0" indent="-298450" algn="l" rtl="0">
              <a:spcBef>
                <a:spcPts val="0"/>
              </a:spcBef>
              <a:spcAft>
                <a:spcPts val="0"/>
              </a:spcAft>
              <a:buSzPts val="1100"/>
              <a:buChar char="-"/>
            </a:pPr>
            <a:r>
              <a:rPr lang="en"/>
              <a:t>Most specific QASP example yet</a:t>
            </a:r>
            <a:endParaRPr/>
          </a:p>
          <a:p>
            <a:pPr marL="457200" lvl="0" indent="-298450" algn="l" rtl="0">
              <a:spcBef>
                <a:spcPts val="0"/>
              </a:spcBef>
              <a:spcAft>
                <a:spcPts val="0"/>
              </a:spcAft>
              <a:buSzPts val="1100"/>
              <a:buChar char="-"/>
            </a:pPr>
            <a:r>
              <a:rPr lang="en"/>
              <a:t>Love the key abbreviations list</a:t>
            </a:r>
            <a:endParaRPr/>
          </a:p>
          <a:p>
            <a:pPr marL="457200" lvl="0" indent="-298450" algn="l" rtl="0">
              <a:spcBef>
                <a:spcPts val="0"/>
              </a:spcBef>
              <a:spcAft>
                <a:spcPts val="0"/>
              </a:spcAft>
              <a:buSzPts val="1100"/>
              <a:buChar char="-"/>
            </a:pPr>
            <a:r>
              <a:rPr lang="en"/>
              <a:t>Structured nicely with table of contents, makes it easier to read despite length</a:t>
            </a:r>
            <a:endParaRPr/>
          </a:p>
          <a:p>
            <a:pPr marL="457200" lvl="0" indent="-298450" algn="l" rtl="0">
              <a:spcBef>
                <a:spcPts val="0"/>
              </a:spcBef>
              <a:spcAft>
                <a:spcPts val="0"/>
              </a:spcAft>
              <a:buSzPts val="1100"/>
              <a:buChar char="-"/>
            </a:pPr>
            <a:r>
              <a:rPr lang="en"/>
              <a:t>Details organizational structure</a:t>
            </a:r>
            <a:endParaRPr/>
          </a:p>
          <a:p>
            <a:pPr marL="457200" lvl="0" indent="-298450" algn="l" rtl="0">
              <a:spcBef>
                <a:spcPts val="0"/>
              </a:spcBef>
              <a:spcAft>
                <a:spcPts val="0"/>
              </a:spcAft>
              <a:buSzPts val="1100"/>
              <a:buChar char="-"/>
            </a:pPr>
            <a:r>
              <a:rPr lang="en"/>
              <a:t>Details more of the evaluation and review criteria</a:t>
            </a:r>
            <a:endParaRPr/>
          </a:p>
          <a:p>
            <a:pPr marL="457200" lvl="0" indent="-298450" algn="l" rtl="0">
              <a:spcBef>
                <a:spcPts val="0"/>
              </a:spcBef>
              <a:spcAft>
                <a:spcPts val="0"/>
              </a:spcAft>
              <a:buSzPts val="1100"/>
              <a:buChar char="-"/>
            </a:pPr>
            <a:r>
              <a:rPr lang="en"/>
              <a:t>Would love to see an attachment that includes the review and criteria sheet to see how it is laid out</a:t>
            </a:r>
            <a:endParaRPr/>
          </a:p>
          <a:p>
            <a:pPr marL="457200" lvl="0" indent="-298450" algn="l" rtl="0">
              <a:spcBef>
                <a:spcPts val="0"/>
              </a:spcBef>
              <a:spcAft>
                <a:spcPts val="0"/>
              </a:spcAft>
              <a:buSzPts val="1100"/>
              <a:buChar char="-"/>
            </a:pPr>
            <a:r>
              <a:rPr lang="en"/>
              <a:t>But, we can take best practices from all three and combine them</a:t>
            </a:r>
            <a:endParaRPr/>
          </a:p>
          <a:p>
            <a:pPr marL="457200" lvl="0" indent="-298450" algn="l" rtl="0">
              <a:spcBef>
                <a:spcPts val="0"/>
              </a:spcBef>
              <a:spcAft>
                <a:spcPts val="0"/>
              </a:spcAft>
              <a:buSzPts val="1100"/>
              <a:buChar char="-"/>
            </a:pPr>
            <a:r>
              <a:rPr lang="en"/>
              <a:t>Goes to show how general and QASP can be, but it must fit your acquisition needs</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22896b8249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22896b8249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afdc4423c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afdc4423c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afdc4423cc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afdc4423c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afdc4423c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afdc4423c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afdc4423c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afdc4423c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afdc4423cc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afdc4423c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afdc4423c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afdc4423c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for Print">
  <p:cSld name="SECTION_HEADER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712840" y="536231"/>
            <a:ext cx="7386600" cy="9258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1C304A"/>
              </a:buClr>
              <a:buSzPts val="5000"/>
              <a:buNone/>
              <a:defRPr sz="5000" b="1">
                <a:solidFill>
                  <a:srgbClr val="1C304A"/>
                </a:solidFill>
              </a:defRPr>
            </a:lvl1pPr>
            <a:lvl2pPr lvl="1" algn="ctr" rtl="0">
              <a:spcBef>
                <a:spcPts val="0"/>
              </a:spcBef>
              <a:spcAft>
                <a:spcPts val="0"/>
              </a:spcAft>
              <a:buClr>
                <a:srgbClr val="1C304A"/>
              </a:buClr>
              <a:buSzPts val="5000"/>
              <a:buNone/>
              <a:defRPr sz="5000">
                <a:solidFill>
                  <a:srgbClr val="1C304A"/>
                </a:solidFill>
              </a:defRPr>
            </a:lvl2pPr>
            <a:lvl3pPr lvl="2" algn="ctr" rtl="0">
              <a:spcBef>
                <a:spcPts val="0"/>
              </a:spcBef>
              <a:spcAft>
                <a:spcPts val="0"/>
              </a:spcAft>
              <a:buClr>
                <a:srgbClr val="1C304A"/>
              </a:buClr>
              <a:buSzPts val="5000"/>
              <a:buNone/>
              <a:defRPr sz="5000">
                <a:solidFill>
                  <a:srgbClr val="1C304A"/>
                </a:solidFill>
              </a:defRPr>
            </a:lvl3pPr>
            <a:lvl4pPr lvl="3" algn="ctr" rtl="0">
              <a:spcBef>
                <a:spcPts val="0"/>
              </a:spcBef>
              <a:spcAft>
                <a:spcPts val="0"/>
              </a:spcAft>
              <a:buClr>
                <a:srgbClr val="1C304A"/>
              </a:buClr>
              <a:buSzPts val="5000"/>
              <a:buNone/>
              <a:defRPr sz="5000">
                <a:solidFill>
                  <a:srgbClr val="1C304A"/>
                </a:solidFill>
              </a:defRPr>
            </a:lvl4pPr>
            <a:lvl5pPr lvl="4" algn="ctr" rtl="0">
              <a:spcBef>
                <a:spcPts val="0"/>
              </a:spcBef>
              <a:spcAft>
                <a:spcPts val="0"/>
              </a:spcAft>
              <a:buClr>
                <a:srgbClr val="1C304A"/>
              </a:buClr>
              <a:buSzPts val="5000"/>
              <a:buNone/>
              <a:defRPr sz="5000">
                <a:solidFill>
                  <a:srgbClr val="1C304A"/>
                </a:solidFill>
              </a:defRPr>
            </a:lvl5pPr>
            <a:lvl6pPr lvl="5" algn="ctr" rtl="0">
              <a:spcBef>
                <a:spcPts val="0"/>
              </a:spcBef>
              <a:spcAft>
                <a:spcPts val="0"/>
              </a:spcAft>
              <a:buClr>
                <a:srgbClr val="1C304A"/>
              </a:buClr>
              <a:buSzPts val="5000"/>
              <a:buNone/>
              <a:defRPr sz="5000">
                <a:solidFill>
                  <a:srgbClr val="1C304A"/>
                </a:solidFill>
              </a:defRPr>
            </a:lvl6pPr>
            <a:lvl7pPr lvl="6" algn="ctr" rtl="0">
              <a:spcBef>
                <a:spcPts val="0"/>
              </a:spcBef>
              <a:spcAft>
                <a:spcPts val="0"/>
              </a:spcAft>
              <a:buClr>
                <a:srgbClr val="1C304A"/>
              </a:buClr>
              <a:buSzPts val="5000"/>
              <a:buNone/>
              <a:defRPr sz="5000">
                <a:solidFill>
                  <a:srgbClr val="1C304A"/>
                </a:solidFill>
              </a:defRPr>
            </a:lvl7pPr>
            <a:lvl8pPr lvl="7" algn="ctr" rtl="0">
              <a:spcBef>
                <a:spcPts val="0"/>
              </a:spcBef>
              <a:spcAft>
                <a:spcPts val="0"/>
              </a:spcAft>
              <a:buClr>
                <a:srgbClr val="1C304A"/>
              </a:buClr>
              <a:buSzPts val="5000"/>
              <a:buNone/>
              <a:defRPr sz="5000">
                <a:solidFill>
                  <a:srgbClr val="1C304A"/>
                </a:solidFill>
              </a:defRPr>
            </a:lvl8pPr>
            <a:lvl9pPr lvl="8" algn="ctr" rtl="0">
              <a:spcBef>
                <a:spcPts val="0"/>
              </a:spcBef>
              <a:spcAft>
                <a:spcPts val="0"/>
              </a:spcAft>
              <a:buClr>
                <a:srgbClr val="1C304A"/>
              </a:buClr>
              <a:buSzPts val="5000"/>
              <a:buNone/>
              <a:defRPr sz="5000">
                <a:solidFill>
                  <a:srgbClr val="1C304A"/>
                </a:solidFill>
              </a:defRPr>
            </a:lvl9pPr>
          </a:lstStyle>
          <a:p>
            <a:endParaRPr/>
          </a:p>
        </p:txBody>
      </p:sp>
      <p:sp>
        <p:nvSpPr>
          <p:cNvPr id="52" name="Google Shape;52;p13"/>
          <p:cNvSpPr txBox="1">
            <a:spLocks noGrp="1"/>
          </p:cNvSpPr>
          <p:nvPr>
            <p:ph type="subTitle" idx="1"/>
          </p:nvPr>
        </p:nvSpPr>
        <p:spPr>
          <a:xfrm>
            <a:off x="729681" y="2287534"/>
            <a:ext cx="43893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1400"/>
              <a:buNone/>
              <a:defRPr sz="1400">
                <a:solidFill>
                  <a:srgbClr val="1C304A"/>
                </a:solidFill>
              </a:defRPr>
            </a:lvl1pPr>
            <a:lvl2pPr lvl="1" rtl="0">
              <a:lnSpc>
                <a:spcPct val="100000"/>
              </a:lnSpc>
              <a:spcBef>
                <a:spcPts val="0"/>
              </a:spcBef>
              <a:spcAft>
                <a:spcPts val="0"/>
              </a:spcAft>
              <a:buClr>
                <a:srgbClr val="1C304A"/>
              </a:buClr>
              <a:buSzPts val="1400"/>
              <a:buNone/>
              <a:defRPr>
                <a:solidFill>
                  <a:srgbClr val="1C304A"/>
                </a:solidFill>
              </a:defRPr>
            </a:lvl2pPr>
            <a:lvl3pPr lvl="2" rtl="0">
              <a:lnSpc>
                <a:spcPct val="100000"/>
              </a:lnSpc>
              <a:spcBef>
                <a:spcPts val="0"/>
              </a:spcBef>
              <a:spcAft>
                <a:spcPts val="0"/>
              </a:spcAft>
              <a:buClr>
                <a:srgbClr val="1C304A"/>
              </a:buClr>
              <a:buSzPts val="1400"/>
              <a:buNone/>
              <a:defRPr>
                <a:solidFill>
                  <a:srgbClr val="1C304A"/>
                </a:solidFill>
              </a:defRPr>
            </a:lvl3pPr>
            <a:lvl4pPr lvl="3" rtl="0">
              <a:lnSpc>
                <a:spcPct val="100000"/>
              </a:lnSpc>
              <a:spcBef>
                <a:spcPts val="0"/>
              </a:spcBef>
              <a:spcAft>
                <a:spcPts val="0"/>
              </a:spcAft>
              <a:buClr>
                <a:srgbClr val="1C304A"/>
              </a:buClr>
              <a:buSzPts val="1400"/>
              <a:buNone/>
              <a:defRPr>
                <a:solidFill>
                  <a:srgbClr val="1C304A"/>
                </a:solidFill>
              </a:defRPr>
            </a:lvl4pPr>
            <a:lvl5pPr lvl="4" rtl="0">
              <a:lnSpc>
                <a:spcPct val="100000"/>
              </a:lnSpc>
              <a:spcBef>
                <a:spcPts val="0"/>
              </a:spcBef>
              <a:spcAft>
                <a:spcPts val="0"/>
              </a:spcAft>
              <a:buClr>
                <a:srgbClr val="1C304A"/>
              </a:buClr>
              <a:buSzPts val="1400"/>
              <a:buNone/>
              <a:defRPr>
                <a:solidFill>
                  <a:srgbClr val="1C304A"/>
                </a:solidFill>
              </a:defRPr>
            </a:lvl5pPr>
            <a:lvl6pPr lvl="5" rtl="0">
              <a:lnSpc>
                <a:spcPct val="100000"/>
              </a:lnSpc>
              <a:spcBef>
                <a:spcPts val="0"/>
              </a:spcBef>
              <a:spcAft>
                <a:spcPts val="0"/>
              </a:spcAft>
              <a:buClr>
                <a:srgbClr val="1C304A"/>
              </a:buClr>
              <a:buSzPts val="1400"/>
              <a:buNone/>
              <a:defRPr>
                <a:solidFill>
                  <a:srgbClr val="1C304A"/>
                </a:solidFill>
              </a:defRPr>
            </a:lvl6pPr>
            <a:lvl7pPr lvl="6" rtl="0">
              <a:lnSpc>
                <a:spcPct val="100000"/>
              </a:lnSpc>
              <a:spcBef>
                <a:spcPts val="0"/>
              </a:spcBef>
              <a:spcAft>
                <a:spcPts val="0"/>
              </a:spcAft>
              <a:buClr>
                <a:srgbClr val="1C304A"/>
              </a:buClr>
              <a:buSzPts val="1400"/>
              <a:buNone/>
              <a:defRPr>
                <a:solidFill>
                  <a:srgbClr val="1C304A"/>
                </a:solidFill>
              </a:defRPr>
            </a:lvl7pPr>
            <a:lvl8pPr lvl="7" rtl="0">
              <a:lnSpc>
                <a:spcPct val="100000"/>
              </a:lnSpc>
              <a:spcBef>
                <a:spcPts val="0"/>
              </a:spcBef>
              <a:spcAft>
                <a:spcPts val="0"/>
              </a:spcAft>
              <a:buClr>
                <a:srgbClr val="1C304A"/>
              </a:buClr>
              <a:buSzPts val="1400"/>
              <a:buNone/>
              <a:defRPr>
                <a:solidFill>
                  <a:srgbClr val="1C304A"/>
                </a:solidFill>
              </a:defRPr>
            </a:lvl8pPr>
            <a:lvl9pPr lvl="8" rtl="0">
              <a:lnSpc>
                <a:spcPct val="100000"/>
              </a:lnSpc>
              <a:spcBef>
                <a:spcPts val="0"/>
              </a:spcBef>
              <a:spcAft>
                <a:spcPts val="0"/>
              </a:spcAft>
              <a:buClr>
                <a:srgbClr val="1C304A"/>
              </a:buClr>
              <a:buSzPts val="1400"/>
              <a:buNone/>
              <a:defRPr>
                <a:solidFill>
                  <a:srgbClr val="1C304A"/>
                </a:solidFill>
              </a:defRPr>
            </a:lvl9pPr>
          </a:lstStyle>
          <a:p>
            <a:endParaRPr/>
          </a:p>
        </p:txBody>
      </p:sp>
      <p:sp>
        <p:nvSpPr>
          <p:cNvPr id="53" name="Google Shape;53;p13"/>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a:bodyPr>
          <a:lstStyle>
            <a:lvl1pPr lvl="0" rtl="0">
              <a:spcBef>
                <a:spcPts val="0"/>
              </a:spcBef>
              <a:spcAft>
                <a:spcPts val="0"/>
              </a:spcAft>
              <a:buNone/>
              <a:defRPr sz="800">
                <a:solidFill>
                  <a:srgbClr val="1C304A"/>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pic>
        <p:nvPicPr>
          <p:cNvPr id="54" name="Google Shape;54;p1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9675" y="4444050"/>
            <a:ext cx="329400" cy="3297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White - LG quote">
  <p:cSld name="TITLE_AND_BODY_2_1_1_1">
    <p:bg>
      <p:bgPr>
        <a:solidFill>
          <a:srgbClr val="FFFFFF"/>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712850" y="536207"/>
            <a:ext cx="7386600" cy="37329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Clr>
                <a:srgbClr val="1C304A"/>
              </a:buClr>
              <a:buSzPts val="3200"/>
              <a:buNone/>
              <a:defRPr sz="3200" b="1">
                <a:solidFill>
                  <a:srgbClr val="1C304A"/>
                </a:solidFill>
              </a:defRPr>
            </a:lvl1pPr>
            <a:lvl2pPr lvl="1" algn="ctr" rtl="0">
              <a:spcBef>
                <a:spcPts val="0"/>
              </a:spcBef>
              <a:spcAft>
                <a:spcPts val="0"/>
              </a:spcAft>
              <a:buClr>
                <a:srgbClr val="1C304A"/>
              </a:buClr>
              <a:buSzPts val="6000"/>
              <a:buNone/>
              <a:defRPr sz="6000">
                <a:solidFill>
                  <a:srgbClr val="1C304A"/>
                </a:solidFill>
              </a:defRPr>
            </a:lvl2pPr>
            <a:lvl3pPr lvl="2" algn="ctr" rtl="0">
              <a:spcBef>
                <a:spcPts val="0"/>
              </a:spcBef>
              <a:spcAft>
                <a:spcPts val="0"/>
              </a:spcAft>
              <a:buClr>
                <a:srgbClr val="1C304A"/>
              </a:buClr>
              <a:buSzPts val="6000"/>
              <a:buNone/>
              <a:defRPr sz="6000">
                <a:solidFill>
                  <a:srgbClr val="1C304A"/>
                </a:solidFill>
              </a:defRPr>
            </a:lvl3pPr>
            <a:lvl4pPr lvl="3" algn="ctr" rtl="0">
              <a:spcBef>
                <a:spcPts val="0"/>
              </a:spcBef>
              <a:spcAft>
                <a:spcPts val="0"/>
              </a:spcAft>
              <a:buClr>
                <a:srgbClr val="1C304A"/>
              </a:buClr>
              <a:buSzPts val="6000"/>
              <a:buNone/>
              <a:defRPr sz="6000">
                <a:solidFill>
                  <a:srgbClr val="1C304A"/>
                </a:solidFill>
              </a:defRPr>
            </a:lvl4pPr>
            <a:lvl5pPr lvl="4" algn="ctr" rtl="0">
              <a:spcBef>
                <a:spcPts val="0"/>
              </a:spcBef>
              <a:spcAft>
                <a:spcPts val="0"/>
              </a:spcAft>
              <a:buClr>
                <a:srgbClr val="1C304A"/>
              </a:buClr>
              <a:buSzPts val="6000"/>
              <a:buNone/>
              <a:defRPr sz="6000">
                <a:solidFill>
                  <a:srgbClr val="1C304A"/>
                </a:solidFill>
              </a:defRPr>
            </a:lvl5pPr>
            <a:lvl6pPr lvl="5" algn="ctr" rtl="0">
              <a:spcBef>
                <a:spcPts val="0"/>
              </a:spcBef>
              <a:spcAft>
                <a:spcPts val="0"/>
              </a:spcAft>
              <a:buClr>
                <a:srgbClr val="1C304A"/>
              </a:buClr>
              <a:buSzPts val="6000"/>
              <a:buNone/>
              <a:defRPr sz="6000">
                <a:solidFill>
                  <a:srgbClr val="1C304A"/>
                </a:solidFill>
              </a:defRPr>
            </a:lvl6pPr>
            <a:lvl7pPr lvl="6" algn="ctr" rtl="0">
              <a:spcBef>
                <a:spcPts val="0"/>
              </a:spcBef>
              <a:spcAft>
                <a:spcPts val="0"/>
              </a:spcAft>
              <a:buClr>
                <a:srgbClr val="1C304A"/>
              </a:buClr>
              <a:buSzPts val="6000"/>
              <a:buNone/>
              <a:defRPr sz="6000">
                <a:solidFill>
                  <a:srgbClr val="1C304A"/>
                </a:solidFill>
              </a:defRPr>
            </a:lvl7pPr>
            <a:lvl8pPr lvl="7" algn="ctr" rtl="0">
              <a:spcBef>
                <a:spcPts val="0"/>
              </a:spcBef>
              <a:spcAft>
                <a:spcPts val="0"/>
              </a:spcAft>
              <a:buClr>
                <a:srgbClr val="1C304A"/>
              </a:buClr>
              <a:buSzPts val="6000"/>
              <a:buNone/>
              <a:defRPr sz="6000">
                <a:solidFill>
                  <a:srgbClr val="1C304A"/>
                </a:solidFill>
              </a:defRPr>
            </a:lvl8pPr>
            <a:lvl9pPr lvl="8" algn="ctr" rtl="0">
              <a:spcBef>
                <a:spcPts val="0"/>
              </a:spcBef>
              <a:spcAft>
                <a:spcPts val="0"/>
              </a:spcAft>
              <a:buClr>
                <a:srgbClr val="1C304A"/>
              </a:buClr>
              <a:buSzPts val="6000"/>
              <a:buNone/>
              <a:defRPr sz="6000">
                <a:solidFill>
                  <a:srgbClr val="1C304A"/>
                </a:solidFill>
              </a:defRPr>
            </a:lvl9pPr>
          </a:lstStyle>
          <a:p>
            <a:endParaRPr/>
          </a:p>
        </p:txBody>
      </p:sp>
      <p:sp>
        <p:nvSpPr>
          <p:cNvPr id="57" name="Google Shape;57;p14"/>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ark - 1 column">
  <p:cSld name="TITLE_AND_BODY_2_1_1_1_1">
    <p:bg>
      <p:bgPr>
        <a:solidFill>
          <a:srgbClr val="1C304A"/>
        </a:solid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60" name="Google Shape;60;p15"/>
          <p:cNvSpPr txBox="1">
            <a:spLocks noGrp="1"/>
          </p:cNvSpPr>
          <p:nvPr>
            <p:ph type="body" idx="1"/>
          </p:nvPr>
        </p:nvSpPr>
        <p:spPr>
          <a:xfrm>
            <a:off x="623400" y="1654658"/>
            <a:ext cx="78915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0"/>
              </a:spcBef>
              <a:spcAft>
                <a:spcPts val="0"/>
              </a:spcAft>
              <a:buClr>
                <a:srgbClr val="FFFFFF"/>
              </a:buClr>
              <a:buSzPts val="1400"/>
              <a:buChar char="○"/>
              <a:defRPr>
                <a:solidFill>
                  <a:srgbClr val="FFFFFF"/>
                </a:solidFill>
              </a:defRPr>
            </a:lvl2pPr>
            <a:lvl3pPr marL="1371600" lvl="2" indent="-317500" rtl="0">
              <a:spcBef>
                <a:spcPts val="0"/>
              </a:spcBef>
              <a:spcAft>
                <a:spcPts val="0"/>
              </a:spcAft>
              <a:buClr>
                <a:srgbClr val="FFFFFF"/>
              </a:buClr>
              <a:buSzPts val="1400"/>
              <a:buChar char="■"/>
              <a:defRPr>
                <a:solidFill>
                  <a:srgbClr val="FFFFFF"/>
                </a:solidFill>
              </a:defRPr>
            </a:lvl3pPr>
            <a:lvl4pPr marL="1828800" lvl="3" indent="-317500" rtl="0">
              <a:spcBef>
                <a:spcPts val="0"/>
              </a:spcBef>
              <a:spcAft>
                <a:spcPts val="0"/>
              </a:spcAft>
              <a:buClr>
                <a:srgbClr val="FFFFFF"/>
              </a:buClr>
              <a:buSzPts val="1400"/>
              <a:buChar char="●"/>
              <a:defRPr>
                <a:solidFill>
                  <a:srgbClr val="FFFFFF"/>
                </a:solidFill>
              </a:defRPr>
            </a:lvl4pPr>
            <a:lvl5pPr marL="2286000" lvl="4" indent="-317500" rtl="0">
              <a:spcBef>
                <a:spcPts val="0"/>
              </a:spcBef>
              <a:spcAft>
                <a:spcPts val="0"/>
              </a:spcAft>
              <a:buClr>
                <a:srgbClr val="FFFFFF"/>
              </a:buClr>
              <a:buSzPts val="1400"/>
              <a:buChar char="○"/>
              <a:defRPr>
                <a:solidFill>
                  <a:srgbClr val="FFFFFF"/>
                </a:solidFill>
              </a:defRPr>
            </a:lvl5pPr>
            <a:lvl6pPr marL="2743200" lvl="5" indent="-317500" rtl="0">
              <a:spcBef>
                <a:spcPts val="0"/>
              </a:spcBef>
              <a:spcAft>
                <a:spcPts val="0"/>
              </a:spcAft>
              <a:buClr>
                <a:srgbClr val="FFFFFF"/>
              </a:buClr>
              <a:buSzPts val="1400"/>
              <a:buChar char="■"/>
              <a:defRPr>
                <a:solidFill>
                  <a:srgbClr val="FFFFFF"/>
                </a:solidFill>
              </a:defRPr>
            </a:lvl6pPr>
            <a:lvl7pPr marL="3200400" lvl="6" indent="-317500" rtl="0">
              <a:spcBef>
                <a:spcPts val="0"/>
              </a:spcBef>
              <a:spcAft>
                <a:spcPts val="0"/>
              </a:spcAft>
              <a:buClr>
                <a:srgbClr val="FFFFFF"/>
              </a:buClr>
              <a:buSzPts val="1400"/>
              <a:buChar char="●"/>
              <a:defRPr>
                <a:solidFill>
                  <a:srgbClr val="FFFFFF"/>
                </a:solidFill>
              </a:defRPr>
            </a:lvl7pPr>
            <a:lvl8pPr marL="3657600" lvl="7" indent="-317500" rtl="0">
              <a:spcBef>
                <a:spcPts val="0"/>
              </a:spcBef>
              <a:spcAft>
                <a:spcPts val="0"/>
              </a:spcAft>
              <a:buClr>
                <a:srgbClr val="FFFFFF"/>
              </a:buClr>
              <a:buSzPts val="1400"/>
              <a:buChar char="○"/>
              <a:defRPr>
                <a:solidFill>
                  <a:srgbClr val="FFFFFF"/>
                </a:solidFill>
              </a:defRPr>
            </a:lvl8pPr>
            <a:lvl9pPr marL="4114800" lvl="8" indent="-317500" rtl="0">
              <a:spcBef>
                <a:spcPts val="0"/>
              </a:spcBef>
              <a:spcAft>
                <a:spcPts val="0"/>
              </a:spcAft>
              <a:buClr>
                <a:srgbClr val="FFFFFF"/>
              </a:buClr>
              <a:buSzPts val="1400"/>
              <a:buChar char="■"/>
              <a:defRPr>
                <a:solidFill>
                  <a:srgbClr val="FFFFFF"/>
                </a:solidFill>
              </a:defRPr>
            </a:lvl9pPr>
          </a:lstStyle>
          <a:p>
            <a:endParaRPr/>
          </a:p>
        </p:txBody>
      </p:sp>
      <p:sp>
        <p:nvSpPr>
          <p:cNvPr id="61" name="Google Shape;61;p1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1">
  <p:cSld name="TITLE_AND_BODY_5">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595308" y="48303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6" name="Google Shape;66;p16"/>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6"/>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 Column - Dark">
  <p:cSld name="TITLE_AND_BODY_2_1_1_1_1_1">
    <p:bg>
      <p:bgPr>
        <a:solidFill>
          <a:srgbClr val="1C304A"/>
        </a:solidFill>
        <a:effectLst/>
      </p:bgPr>
    </p:bg>
    <p:spTree>
      <p:nvGrpSpPr>
        <p:cNvPr id="1" name="Shape 68"/>
        <p:cNvGrpSpPr/>
        <p:nvPr/>
      </p:nvGrpSpPr>
      <p:grpSpPr>
        <a:xfrm>
          <a:off x="0" y="0"/>
          <a:ext cx="0" cy="0"/>
          <a:chOff x="0" y="0"/>
          <a:chExt cx="0" cy="0"/>
        </a:xfrm>
      </p:grpSpPr>
      <p:sp>
        <p:nvSpPr>
          <p:cNvPr id="69" name="Google Shape;69;p17"/>
          <p:cNvSpPr txBox="1">
            <a:spLocks noGrp="1"/>
          </p:cNvSpPr>
          <p:nvPr>
            <p:ph type="ctrTitle"/>
          </p:nvPr>
        </p:nvSpPr>
        <p:spPr>
          <a:xfrm>
            <a:off x="841248" y="384048"/>
            <a:ext cx="7386600" cy="844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70" name="Google Shape;70;p17"/>
          <p:cNvSpPr txBox="1">
            <a:spLocks noGrp="1"/>
          </p:cNvSpPr>
          <p:nvPr>
            <p:ph type="body" idx="1"/>
          </p:nvPr>
        </p:nvSpPr>
        <p:spPr>
          <a:xfrm>
            <a:off x="841248" y="1709928"/>
            <a:ext cx="7891500" cy="30450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Clr>
                <a:srgbClr val="FFFFFF"/>
              </a:buClr>
              <a:buSzPts val="1800"/>
              <a:buChar char="●"/>
              <a:defRPr sz="1800">
                <a:solidFill>
                  <a:srgbClr val="FFFFFF"/>
                </a:solidFill>
              </a:defRPr>
            </a:lvl1pPr>
            <a:lvl2pPr marL="914400" lvl="1" indent="-342900" algn="l" rtl="0">
              <a:lnSpc>
                <a:spcPct val="115000"/>
              </a:lnSpc>
              <a:spcBef>
                <a:spcPts val="1600"/>
              </a:spcBef>
              <a:spcAft>
                <a:spcPts val="0"/>
              </a:spcAft>
              <a:buClr>
                <a:srgbClr val="FFFFFF"/>
              </a:buClr>
              <a:buSzPts val="1800"/>
              <a:buChar char="○"/>
              <a:defRPr sz="1800">
                <a:solidFill>
                  <a:srgbClr val="FFFFFF"/>
                </a:solidFill>
              </a:defRPr>
            </a:lvl2pPr>
            <a:lvl3pPr marL="1371600" lvl="2" indent="-342900" algn="l" rtl="0">
              <a:lnSpc>
                <a:spcPct val="115000"/>
              </a:lnSpc>
              <a:spcBef>
                <a:spcPts val="1600"/>
              </a:spcBef>
              <a:spcAft>
                <a:spcPts val="0"/>
              </a:spcAft>
              <a:buClr>
                <a:srgbClr val="FFFFFF"/>
              </a:buClr>
              <a:buSzPts val="1800"/>
              <a:buChar char="■"/>
              <a:defRPr sz="1800">
                <a:solidFill>
                  <a:srgbClr val="FFFFFF"/>
                </a:solidFill>
              </a:defRPr>
            </a:lvl3pPr>
            <a:lvl4pPr marL="1828800" lvl="3" indent="-342900" algn="l" rtl="0">
              <a:lnSpc>
                <a:spcPct val="115000"/>
              </a:lnSpc>
              <a:spcBef>
                <a:spcPts val="1600"/>
              </a:spcBef>
              <a:spcAft>
                <a:spcPts val="0"/>
              </a:spcAft>
              <a:buClr>
                <a:srgbClr val="FFFFFF"/>
              </a:buClr>
              <a:buSzPts val="1800"/>
              <a:buChar char="●"/>
              <a:defRPr sz="1800">
                <a:solidFill>
                  <a:srgbClr val="FFFFFF"/>
                </a:solidFill>
              </a:defRPr>
            </a:lvl4pPr>
            <a:lvl5pPr marL="2286000" lvl="4" indent="-342900" algn="l" rtl="0">
              <a:lnSpc>
                <a:spcPct val="115000"/>
              </a:lnSpc>
              <a:spcBef>
                <a:spcPts val="1600"/>
              </a:spcBef>
              <a:spcAft>
                <a:spcPts val="0"/>
              </a:spcAft>
              <a:buClr>
                <a:srgbClr val="FFFFFF"/>
              </a:buClr>
              <a:buSzPts val="1800"/>
              <a:buChar char="○"/>
              <a:defRPr sz="1800">
                <a:solidFill>
                  <a:srgbClr val="FFFFFF"/>
                </a:solidFill>
              </a:defRPr>
            </a:lvl5pPr>
            <a:lvl6pPr marL="2743200" lvl="5" indent="-342900" algn="l" rtl="0">
              <a:lnSpc>
                <a:spcPct val="115000"/>
              </a:lnSpc>
              <a:spcBef>
                <a:spcPts val="1600"/>
              </a:spcBef>
              <a:spcAft>
                <a:spcPts val="0"/>
              </a:spcAft>
              <a:buClr>
                <a:srgbClr val="FFFFFF"/>
              </a:buClr>
              <a:buSzPts val="1800"/>
              <a:buChar char="■"/>
              <a:defRPr sz="1800">
                <a:solidFill>
                  <a:srgbClr val="FFFFFF"/>
                </a:solidFill>
              </a:defRPr>
            </a:lvl6pPr>
            <a:lvl7pPr marL="3200400" lvl="6" indent="-342900" algn="l" rtl="0">
              <a:lnSpc>
                <a:spcPct val="115000"/>
              </a:lnSpc>
              <a:spcBef>
                <a:spcPts val="1600"/>
              </a:spcBef>
              <a:spcAft>
                <a:spcPts val="0"/>
              </a:spcAft>
              <a:buClr>
                <a:srgbClr val="FFFFFF"/>
              </a:buClr>
              <a:buSzPts val="1800"/>
              <a:buChar char="●"/>
              <a:defRPr sz="1800">
                <a:solidFill>
                  <a:srgbClr val="FFFFFF"/>
                </a:solidFill>
              </a:defRPr>
            </a:lvl7pPr>
            <a:lvl8pPr marL="3657600" lvl="7" indent="-342900" algn="l" rtl="0">
              <a:lnSpc>
                <a:spcPct val="115000"/>
              </a:lnSpc>
              <a:spcBef>
                <a:spcPts val="1600"/>
              </a:spcBef>
              <a:spcAft>
                <a:spcPts val="0"/>
              </a:spcAft>
              <a:buClr>
                <a:srgbClr val="FFFFFF"/>
              </a:buClr>
              <a:buSzPts val="1800"/>
              <a:buChar char="○"/>
              <a:defRPr sz="1800">
                <a:solidFill>
                  <a:srgbClr val="FFFFFF"/>
                </a:solidFill>
              </a:defRPr>
            </a:lvl8pPr>
            <a:lvl9pPr marL="4114800" lvl="8" indent="-342900" algn="l" rtl="0">
              <a:lnSpc>
                <a:spcPct val="115000"/>
              </a:lnSpc>
              <a:spcBef>
                <a:spcPts val="1600"/>
              </a:spcBef>
              <a:spcAft>
                <a:spcPts val="1600"/>
              </a:spcAft>
              <a:buClr>
                <a:srgbClr val="FFFFFF"/>
              </a:buClr>
              <a:buSzPts val="1800"/>
              <a:buChar char="■"/>
              <a:defRPr sz="1800">
                <a:solidFill>
                  <a:srgbClr val="FFFFFF"/>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 Divider dark ">
  <p:cSld name="CUSTOM_4_1">
    <p:bg>
      <p:bgPr>
        <a:solidFill>
          <a:srgbClr val="1C304A"/>
        </a:solidFill>
        <a:effectLst/>
      </p:bgPr>
    </p:bg>
    <p:spTree>
      <p:nvGrpSpPr>
        <p:cNvPr id="1" name="Shape 71"/>
        <p:cNvGrpSpPr/>
        <p:nvPr/>
      </p:nvGrpSpPr>
      <p:grpSpPr>
        <a:xfrm>
          <a:off x="0" y="0"/>
          <a:ext cx="0" cy="0"/>
          <a:chOff x="0" y="0"/>
          <a:chExt cx="0" cy="0"/>
        </a:xfrm>
      </p:grpSpPr>
      <p:sp>
        <p:nvSpPr>
          <p:cNvPr id="72" name="Google Shape;72;p18"/>
          <p:cNvSpPr txBox="1"/>
          <p:nvPr/>
        </p:nvSpPr>
        <p:spPr>
          <a:xfrm>
            <a:off x="712850" y="536207"/>
            <a:ext cx="7386600" cy="373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0" b="1">
                <a:solidFill>
                  <a:srgbClr val="00CFFF"/>
                </a:solidFill>
                <a:latin typeface="Helvetica Neue"/>
                <a:ea typeface="Helvetica Neue"/>
                <a:cs typeface="Helvetica Neue"/>
                <a:sym typeface="Helvetica Neue"/>
              </a:rPr>
              <a:t> </a:t>
            </a:r>
            <a:endParaRPr sz="6000" b="1">
              <a:solidFill>
                <a:srgbClr val="00CFFF"/>
              </a:solidFill>
              <a:latin typeface="Helvetica Neue"/>
              <a:ea typeface="Helvetica Neue"/>
              <a:cs typeface="Helvetica Neue"/>
              <a:sym typeface="Helvetica Neue"/>
            </a:endParaRPr>
          </a:p>
        </p:txBody>
      </p:sp>
      <p:sp>
        <p:nvSpPr>
          <p:cNvPr id="73" name="Google Shape;73;p18"/>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6000">
                <a:solidFill>
                  <a:srgbClr val="00CFFF"/>
                </a:solidFill>
              </a:defRPr>
            </a:lvl1pPr>
            <a:lvl2pPr lvl="1" rtl="0">
              <a:spcBef>
                <a:spcPts val="0"/>
              </a:spcBef>
              <a:spcAft>
                <a:spcPts val="0"/>
              </a:spcAft>
              <a:buNone/>
              <a:defRPr sz="6000">
                <a:solidFill>
                  <a:srgbClr val="00CFFF"/>
                </a:solidFill>
              </a:defRPr>
            </a:lvl2pPr>
            <a:lvl3pPr lvl="2" rtl="0">
              <a:spcBef>
                <a:spcPts val="0"/>
              </a:spcBef>
              <a:spcAft>
                <a:spcPts val="0"/>
              </a:spcAft>
              <a:buNone/>
              <a:defRPr sz="6000">
                <a:solidFill>
                  <a:srgbClr val="00CFFF"/>
                </a:solidFill>
              </a:defRPr>
            </a:lvl3pPr>
            <a:lvl4pPr lvl="3" rtl="0">
              <a:spcBef>
                <a:spcPts val="0"/>
              </a:spcBef>
              <a:spcAft>
                <a:spcPts val="0"/>
              </a:spcAft>
              <a:buNone/>
              <a:defRPr sz="6000">
                <a:solidFill>
                  <a:srgbClr val="00CFFF"/>
                </a:solidFill>
              </a:defRPr>
            </a:lvl4pPr>
            <a:lvl5pPr lvl="4" rtl="0">
              <a:spcBef>
                <a:spcPts val="0"/>
              </a:spcBef>
              <a:spcAft>
                <a:spcPts val="0"/>
              </a:spcAft>
              <a:buNone/>
              <a:defRPr sz="6000">
                <a:solidFill>
                  <a:srgbClr val="00CFFF"/>
                </a:solidFill>
              </a:defRPr>
            </a:lvl5pPr>
            <a:lvl6pPr lvl="5" rtl="0">
              <a:spcBef>
                <a:spcPts val="0"/>
              </a:spcBef>
              <a:spcAft>
                <a:spcPts val="0"/>
              </a:spcAft>
              <a:buNone/>
              <a:defRPr sz="6000">
                <a:solidFill>
                  <a:srgbClr val="00CFFF"/>
                </a:solidFill>
              </a:defRPr>
            </a:lvl6pPr>
            <a:lvl7pPr lvl="6" rtl="0">
              <a:spcBef>
                <a:spcPts val="0"/>
              </a:spcBef>
              <a:spcAft>
                <a:spcPts val="0"/>
              </a:spcAft>
              <a:buNone/>
              <a:defRPr sz="6000">
                <a:solidFill>
                  <a:srgbClr val="00CFFF"/>
                </a:solidFill>
              </a:defRPr>
            </a:lvl7pPr>
            <a:lvl8pPr lvl="7" rtl="0">
              <a:spcBef>
                <a:spcPts val="0"/>
              </a:spcBef>
              <a:spcAft>
                <a:spcPts val="0"/>
              </a:spcAft>
              <a:buNone/>
              <a:defRPr sz="6000">
                <a:solidFill>
                  <a:srgbClr val="00CFFF"/>
                </a:solidFill>
              </a:defRPr>
            </a:lvl8pPr>
            <a:lvl9pPr lvl="8" rtl="0">
              <a:spcBef>
                <a:spcPts val="0"/>
              </a:spcBef>
              <a:spcAft>
                <a:spcPts val="0"/>
              </a:spcAft>
              <a:buNone/>
              <a:defRPr sz="6000">
                <a:solidFill>
                  <a:srgbClr val="00CFFF"/>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g Point - Light">
  <p:cSld name="TITLE_AND_BODY_2_1_1_1_2">
    <p:bg>
      <p:bgPr>
        <a:solidFill>
          <a:srgbClr val="FFFFFF"/>
        </a:solidFill>
        <a:effectLst/>
      </p:bgPr>
    </p:bg>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Agenda dark">
  <p:cSld name="CUSTOM_6">
    <p:bg>
      <p:bgPr>
        <a:solidFill>
          <a:srgbClr val="1C304A"/>
        </a:solidFill>
        <a:effectLst/>
      </p:bgPr>
    </p:bg>
    <p:spTree>
      <p:nvGrpSpPr>
        <p:cNvPr id="1" name="Shape 76"/>
        <p:cNvGrpSpPr/>
        <p:nvPr/>
      </p:nvGrpSpPr>
      <p:grpSpPr>
        <a:xfrm>
          <a:off x="0" y="0"/>
          <a:ext cx="0" cy="0"/>
          <a:chOff x="0" y="0"/>
          <a:chExt cx="0" cy="0"/>
        </a:xfrm>
      </p:grpSpPr>
      <p:sp>
        <p:nvSpPr>
          <p:cNvPr id="77" name="Google Shape;77;p2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lvl1pPr marL="457200" lvl="0"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1pPr>
            <a:lvl2pPr marL="914400" lvl="1"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2pPr>
            <a:lvl3pPr marL="1371600" lvl="2"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3pPr>
            <a:lvl4pPr marL="1828800" lvl="3"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4pPr>
            <a:lvl5pPr marL="2286000" lvl="4"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5pPr>
            <a:lvl6pPr marL="2743200" lvl="5"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6pPr>
            <a:lvl7pPr marL="3200400" lvl="6"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7pPr>
            <a:lvl8pPr marL="3657600" lvl="7"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8pPr>
            <a:lvl9pPr marL="4114800" lvl="8" indent="-342900" rtl="0">
              <a:spcBef>
                <a:spcPts val="1000"/>
              </a:spcBef>
              <a:spcAft>
                <a:spcPts val="100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9pPr>
          </a:lstStyle>
          <a:p>
            <a:endParaRPr/>
          </a:p>
        </p:txBody>
      </p:sp>
      <p:sp>
        <p:nvSpPr>
          <p:cNvPr id="78" name="Google Shape;78;p2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lvl1pPr lvl="0" rtl="0">
              <a:spcBef>
                <a:spcPts val="0"/>
              </a:spcBef>
              <a:spcAft>
                <a:spcPts val="0"/>
              </a:spcAft>
              <a:buNone/>
              <a:defRPr>
                <a:solidFill>
                  <a:srgbClr val="00CFFF"/>
                </a:solidFill>
              </a:defRPr>
            </a:lvl1pPr>
            <a:lvl2pPr lvl="1" rtl="0">
              <a:spcBef>
                <a:spcPts val="0"/>
              </a:spcBef>
              <a:spcAft>
                <a:spcPts val="0"/>
              </a:spcAft>
              <a:buNone/>
              <a:defRPr>
                <a:solidFill>
                  <a:srgbClr val="00CFFF"/>
                </a:solidFill>
              </a:defRPr>
            </a:lvl2pPr>
            <a:lvl3pPr lvl="2" rtl="0">
              <a:spcBef>
                <a:spcPts val="0"/>
              </a:spcBef>
              <a:spcAft>
                <a:spcPts val="0"/>
              </a:spcAft>
              <a:buNone/>
              <a:defRPr>
                <a:solidFill>
                  <a:srgbClr val="00CFFF"/>
                </a:solidFill>
              </a:defRPr>
            </a:lvl3pPr>
            <a:lvl4pPr lvl="3" rtl="0">
              <a:spcBef>
                <a:spcPts val="0"/>
              </a:spcBef>
              <a:spcAft>
                <a:spcPts val="0"/>
              </a:spcAft>
              <a:buNone/>
              <a:defRPr>
                <a:solidFill>
                  <a:srgbClr val="00CFFF"/>
                </a:solidFill>
              </a:defRPr>
            </a:lvl4pPr>
            <a:lvl5pPr lvl="4" rtl="0">
              <a:spcBef>
                <a:spcPts val="0"/>
              </a:spcBef>
              <a:spcAft>
                <a:spcPts val="0"/>
              </a:spcAft>
              <a:buNone/>
              <a:defRPr>
                <a:solidFill>
                  <a:srgbClr val="00CFFF"/>
                </a:solidFill>
              </a:defRPr>
            </a:lvl5pPr>
            <a:lvl6pPr lvl="5" rtl="0">
              <a:spcBef>
                <a:spcPts val="0"/>
              </a:spcBef>
              <a:spcAft>
                <a:spcPts val="0"/>
              </a:spcAft>
              <a:buNone/>
              <a:defRPr>
                <a:solidFill>
                  <a:srgbClr val="00CFFF"/>
                </a:solidFill>
              </a:defRPr>
            </a:lvl6pPr>
            <a:lvl7pPr lvl="6" rtl="0">
              <a:spcBef>
                <a:spcPts val="0"/>
              </a:spcBef>
              <a:spcAft>
                <a:spcPts val="0"/>
              </a:spcAft>
              <a:buNone/>
              <a:defRPr>
                <a:solidFill>
                  <a:srgbClr val="00CFFF"/>
                </a:solidFill>
              </a:defRPr>
            </a:lvl7pPr>
            <a:lvl8pPr lvl="7" rtl="0">
              <a:spcBef>
                <a:spcPts val="0"/>
              </a:spcBef>
              <a:spcAft>
                <a:spcPts val="0"/>
              </a:spcAft>
              <a:buNone/>
              <a:defRPr>
                <a:solidFill>
                  <a:srgbClr val="00CFFF"/>
                </a:solidFill>
              </a:defRPr>
            </a:lvl8pPr>
            <a:lvl9pPr lvl="8" rtl="0">
              <a:spcBef>
                <a:spcPts val="0"/>
              </a:spcBef>
              <a:spcAft>
                <a:spcPts val="0"/>
              </a:spcAft>
              <a:buNone/>
              <a:defRPr>
                <a:solidFill>
                  <a:srgbClr val="00C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_AND_BODY_3">
  <p:cSld name="TITLE_AND_BODY_3">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 name="Google Shape;8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2" name="Google Shape;82;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_AND_BODY_5_1">
  <p:cSld name="TITLE_AND_BODY_5_1">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2"/>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rm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87" name="Google Shape;87;p22"/>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2"/>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g Point - Light 1">
  <p:cSld name="TITLE_AND_BODY_2_1_1_1_3">
    <p:bg>
      <p:bgPr>
        <a:solidFill>
          <a:srgbClr val="FFFFFF"/>
        </a:solidFill>
        <a:effectLst/>
      </p:bgPr>
    </p:bg>
    <p:spTree>
      <p:nvGrpSpPr>
        <p:cNvPr id="1" name="Shape 89"/>
        <p:cNvGrpSpPr/>
        <p:nvPr/>
      </p:nvGrpSpPr>
      <p:grpSpPr>
        <a:xfrm>
          <a:off x="0" y="0"/>
          <a:ext cx="0" cy="0"/>
          <a:chOff x="0" y="0"/>
          <a:chExt cx="0" cy="0"/>
        </a:xfrm>
      </p:grpSpPr>
      <p:sp>
        <p:nvSpPr>
          <p:cNvPr id="90" name="Google Shape;90;p23"/>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_AND_BODY_3 1">
  <p:cSld name="TITLE_AND_BODY_3_1">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3" name="Google Shape;9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right - 2 column icons">
  <p:cSld name="TITLE_AND_TWO_COLUMNS_1_2_1">
    <p:bg>
      <p:bgPr>
        <a:solidFill>
          <a:srgbClr val="00CFFF"/>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body" idx="1"/>
          </p:nvPr>
        </p:nvSpPr>
        <p:spPr>
          <a:xfrm>
            <a:off x="1493788"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97" name="Google Shape;97;p2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25"/>
          <p:cNvSpPr/>
          <p:nvPr/>
        </p:nvSpPr>
        <p:spPr>
          <a:xfrm>
            <a:off x="815525"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99" name="Google Shape;99;p25"/>
          <p:cNvSpPr/>
          <p:nvPr/>
        </p:nvSpPr>
        <p:spPr>
          <a:xfrm>
            <a:off x="4349050"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0" name="Google Shape;100;p25"/>
          <p:cNvSpPr txBox="1">
            <a:spLocks noGrp="1"/>
          </p:cNvSpPr>
          <p:nvPr>
            <p:ph type="body" idx="2"/>
          </p:nvPr>
        </p:nvSpPr>
        <p:spPr>
          <a:xfrm>
            <a:off x="5027312"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1" name="Google Shape;101;p25"/>
          <p:cNvSpPr txBox="1">
            <a:spLocks noGrp="1"/>
          </p:cNvSpPr>
          <p:nvPr>
            <p:ph type="body" idx="3"/>
          </p:nvPr>
        </p:nvSpPr>
        <p:spPr>
          <a:xfrm>
            <a:off x="1493788"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2" name="Google Shape;102;p25"/>
          <p:cNvSpPr/>
          <p:nvPr/>
        </p:nvSpPr>
        <p:spPr>
          <a:xfrm>
            <a:off x="815525"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3" name="Google Shape;103;p25"/>
          <p:cNvSpPr/>
          <p:nvPr/>
        </p:nvSpPr>
        <p:spPr>
          <a:xfrm>
            <a:off x="4349050"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4" name="Google Shape;104;p25"/>
          <p:cNvSpPr txBox="1">
            <a:spLocks noGrp="1"/>
          </p:cNvSpPr>
          <p:nvPr>
            <p:ph type="body" idx="4"/>
          </p:nvPr>
        </p:nvSpPr>
        <p:spPr>
          <a:xfrm>
            <a:off x="5027312"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5" name="Google Shape;105;p2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2600"/>
              <a:buNone/>
              <a:defRPr sz="2600" b="1">
                <a:solidFill>
                  <a:srgbClr val="1C304A"/>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ullet Dark - 3 column bullets">
  <p:cSld name="TITLE_AND_BODY_2_1_1_1_1_3_1">
    <p:bg>
      <p:bgPr>
        <a:solidFill>
          <a:srgbClr val="1C304A"/>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
        <p:nvSpPr>
          <p:cNvPr id="108" name="Google Shape;108;p26"/>
          <p:cNvSpPr txBox="1">
            <a:spLocks noGrp="1"/>
          </p:cNvSpPr>
          <p:nvPr>
            <p:ph type="ctrTitle"/>
          </p:nvPr>
        </p:nvSpPr>
        <p:spPr>
          <a:xfrm>
            <a:off x="718662" y="614727"/>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109" name="Google Shape;109;p26"/>
          <p:cNvSpPr txBox="1">
            <a:spLocks noGrp="1"/>
          </p:cNvSpPr>
          <p:nvPr>
            <p:ph type="subTitle" idx="1"/>
          </p:nvPr>
        </p:nvSpPr>
        <p:spPr>
          <a:xfrm>
            <a:off x="718647" y="292250"/>
            <a:ext cx="5017500" cy="6675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1200" b="1">
                <a:solidFill>
                  <a:srgbClr val="FFFFFF"/>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sp>
        <p:nvSpPr>
          <p:cNvPr id="110" name="Google Shape;110;p26"/>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1" name="Google Shape;111;p26"/>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2" name="Google Shape;112;p26"/>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3" name="Google Shape;113;p26"/>
          <p:cNvSpPr/>
          <p:nvPr/>
        </p:nvSpPr>
        <p:spPr>
          <a:xfrm>
            <a:off x="81552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4" name="Google Shape;114;p26"/>
          <p:cNvSpPr txBox="1"/>
          <p:nvPr/>
        </p:nvSpPr>
        <p:spPr>
          <a:xfrm>
            <a:off x="81157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1</a:t>
            </a:r>
            <a:endParaRPr sz="1800">
              <a:solidFill>
                <a:srgbClr val="1C304A"/>
              </a:solidFill>
            </a:endParaRPr>
          </a:p>
        </p:txBody>
      </p:sp>
      <p:sp>
        <p:nvSpPr>
          <p:cNvPr id="115" name="Google Shape;115;p26"/>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6" name="Google Shape;116;p26"/>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2</a:t>
            </a:r>
            <a:endParaRPr sz="1800">
              <a:solidFill>
                <a:srgbClr val="1C304A"/>
              </a:solidFill>
            </a:endParaRPr>
          </a:p>
        </p:txBody>
      </p:sp>
      <p:sp>
        <p:nvSpPr>
          <p:cNvPr id="117" name="Google Shape;117;p26"/>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8" name="Google Shape;118;p26"/>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3</a:t>
            </a:r>
            <a:endParaRPr sz="1800">
              <a:solidFill>
                <a:srgbClr val="1C304A"/>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 Column - Dark">
  <p:cSld name="TITLE_AND_BODY_2_1_1_1_1_3_1_1">
    <p:bg>
      <p:bgPr>
        <a:solidFill>
          <a:srgbClr val="1C304A"/>
        </a:solidFill>
        <a:effectLst/>
      </p:bgPr>
    </p:bg>
    <p:spTree>
      <p:nvGrpSpPr>
        <p:cNvPr id="1" name="Shape 119"/>
        <p:cNvGrpSpPr/>
        <p:nvPr/>
      </p:nvGrpSpPr>
      <p:grpSpPr>
        <a:xfrm>
          <a:off x="0" y="0"/>
          <a:ext cx="0" cy="0"/>
          <a:chOff x="0" y="0"/>
          <a:chExt cx="0" cy="0"/>
        </a:xfrm>
      </p:grpSpPr>
      <p:sp>
        <p:nvSpPr>
          <p:cNvPr id="120" name="Google Shape;120;p27"/>
          <p:cNvSpPr txBox="1">
            <a:spLocks noGrp="1"/>
          </p:cNvSpPr>
          <p:nvPr>
            <p:ph type="ctrTitle"/>
          </p:nvPr>
        </p:nvSpPr>
        <p:spPr>
          <a:xfrm>
            <a:off x="841248" y="704088"/>
            <a:ext cx="7425000" cy="84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121" name="Google Shape;121;p27"/>
          <p:cNvSpPr txBox="1">
            <a:spLocks noGrp="1"/>
          </p:cNvSpPr>
          <p:nvPr>
            <p:ph type="subTitle" idx="1"/>
          </p:nvPr>
        </p:nvSpPr>
        <p:spPr>
          <a:xfrm>
            <a:off x="841248" y="384048"/>
            <a:ext cx="7470600" cy="310800"/>
          </a:xfrm>
          <a:prstGeom prst="rect">
            <a:avLst/>
          </a:prstGeom>
          <a:noFill/>
          <a:ln>
            <a:noFill/>
          </a:ln>
        </p:spPr>
        <p:txBody>
          <a:bodyPr spcFirstLastPara="1" wrap="square" lIns="91425" tIns="91425" rIns="91425" bIns="91425" anchor="ctr" anchorCtr="0">
            <a:normAutofit/>
          </a:bodyPr>
          <a:lstStyle>
            <a:lvl1pPr lvl="0" algn="l" rtl="0">
              <a:lnSpc>
                <a:spcPct val="115000"/>
              </a:lnSpc>
              <a:spcBef>
                <a:spcPts val="0"/>
              </a:spcBef>
              <a:spcAft>
                <a:spcPts val="0"/>
              </a:spcAft>
              <a:buSzPts val="1800"/>
              <a:buNone/>
              <a:defRPr sz="1200" b="1">
                <a:solidFill>
                  <a:srgbClr val="FFFFFF"/>
                </a:solidFill>
              </a:defRPr>
            </a:lvl1pPr>
            <a:lvl2pPr lvl="1" algn="l" rtl="0">
              <a:lnSpc>
                <a:spcPct val="115000"/>
              </a:lnSpc>
              <a:spcBef>
                <a:spcPts val="1600"/>
              </a:spcBef>
              <a:spcAft>
                <a:spcPts val="0"/>
              </a:spcAft>
              <a:buSzPts val="1400"/>
              <a:buNone/>
              <a:defRPr/>
            </a:lvl2pPr>
            <a:lvl3pPr lvl="2" algn="l" rtl="0">
              <a:lnSpc>
                <a:spcPct val="115000"/>
              </a:lnSpc>
              <a:spcBef>
                <a:spcPts val="1600"/>
              </a:spcBef>
              <a:spcAft>
                <a:spcPts val="0"/>
              </a:spcAft>
              <a:buSzPts val="1400"/>
              <a:buNone/>
              <a:defRPr/>
            </a:lvl3pPr>
            <a:lvl4pPr lvl="3" algn="l" rtl="0">
              <a:lnSpc>
                <a:spcPct val="115000"/>
              </a:lnSpc>
              <a:spcBef>
                <a:spcPts val="1600"/>
              </a:spcBef>
              <a:spcAft>
                <a:spcPts val="0"/>
              </a:spcAft>
              <a:buSzPts val="1200"/>
              <a:buNone/>
              <a:defRPr/>
            </a:lvl4pPr>
            <a:lvl5pPr lvl="4" algn="l" rtl="0">
              <a:lnSpc>
                <a:spcPct val="115000"/>
              </a:lnSpc>
              <a:spcBef>
                <a:spcPts val="1600"/>
              </a:spcBef>
              <a:spcAft>
                <a:spcPts val="0"/>
              </a:spcAft>
              <a:buSzPts val="1000"/>
              <a:buNone/>
              <a:defRPr/>
            </a:lvl5pPr>
            <a:lvl6pPr lvl="5" algn="l" rtl="0">
              <a:lnSpc>
                <a:spcPct val="115000"/>
              </a:lnSpc>
              <a:spcBef>
                <a:spcPts val="1600"/>
              </a:spcBef>
              <a:spcAft>
                <a:spcPts val="0"/>
              </a:spcAft>
              <a:buSzPts val="800"/>
              <a:buNone/>
              <a:defRPr/>
            </a:lvl6pPr>
            <a:lvl7pPr lvl="6" algn="l" rtl="0">
              <a:lnSpc>
                <a:spcPct val="115000"/>
              </a:lnSpc>
              <a:spcBef>
                <a:spcPts val="1600"/>
              </a:spcBef>
              <a:spcAft>
                <a:spcPts val="0"/>
              </a:spcAft>
              <a:buSzPts val="800"/>
              <a:buNone/>
              <a:defRPr/>
            </a:lvl7pPr>
            <a:lvl8pPr lvl="7" algn="l" rtl="0">
              <a:lnSpc>
                <a:spcPct val="115000"/>
              </a:lnSpc>
              <a:spcBef>
                <a:spcPts val="1600"/>
              </a:spcBef>
              <a:spcAft>
                <a:spcPts val="0"/>
              </a:spcAft>
              <a:buSzPts val="800"/>
              <a:buNone/>
              <a:defRPr/>
            </a:lvl8pPr>
            <a:lvl9pPr lvl="8" algn="l" rtl="0">
              <a:lnSpc>
                <a:spcPct val="115000"/>
              </a:lnSpc>
              <a:spcBef>
                <a:spcPts val="1600"/>
              </a:spcBef>
              <a:spcAft>
                <a:spcPts val="1600"/>
              </a:spcAft>
              <a:buSzPts val="800"/>
              <a:buNone/>
              <a:defRPr/>
            </a:lvl9pPr>
          </a:lstStyle>
          <a:p>
            <a:endParaRPr/>
          </a:p>
        </p:txBody>
      </p:sp>
      <p:sp>
        <p:nvSpPr>
          <p:cNvPr id="122" name="Google Shape;122;p27"/>
          <p:cNvSpPr txBox="1">
            <a:spLocks noGrp="1"/>
          </p:cNvSpPr>
          <p:nvPr>
            <p:ph type="body" idx="2"/>
          </p:nvPr>
        </p:nvSpPr>
        <p:spPr>
          <a:xfrm>
            <a:off x="737118"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3" name="Google Shape;123;p27"/>
          <p:cNvSpPr txBox="1">
            <a:spLocks noGrp="1"/>
          </p:cNvSpPr>
          <p:nvPr>
            <p:ph type="body" idx="3"/>
          </p:nvPr>
        </p:nvSpPr>
        <p:spPr>
          <a:xfrm>
            <a:off x="3323393"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4" name="Google Shape;124;p27"/>
          <p:cNvSpPr txBox="1">
            <a:spLocks noGrp="1"/>
          </p:cNvSpPr>
          <p:nvPr>
            <p:ph type="body" idx="4"/>
          </p:nvPr>
        </p:nvSpPr>
        <p:spPr>
          <a:xfrm>
            <a:off x="5909667"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5" name="Google Shape;125;p27"/>
          <p:cNvSpPr/>
          <p:nvPr/>
        </p:nvSpPr>
        <p:spPr>
          <a:xfrm>
            <a:off x="842957"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6" name="Google Shape;126;p27"/>
          <p:cNvSpPr txBox="1"/>
          <p:nvPr/>
        </p:nvSpPr>
        <p:spPr>
          <a:xfrm>
            <a:off x="841248"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1</a:t>
            </a:r>
            <a:endParaRPr sz="1800" b="0" i="0" u="none" strike="noStrike" cap="none">
              <a:solidFill>
                <a:srgbClr val="1C304A"/>
              </a:solidFill>
              <a:latin typeface="Arial"/>
              <a:ea typeface="Arial"/>
              <a:cs typeface="Arial"/>
              <a:sym typeface="Arial"/>
            </a:endParaRPr>
          </a:p>
        </p:txBody>
      </p:sp>
      <p:sp>
        <p:nvSpPr>
          <p:cNvPr id="127" name="Google Shape;127;p27"/>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8" name="Google Shape;128;p27"/>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2</a:t>
            </a:r>
            <a:endParaRPr sz="1800" b="0" i="0" u="none" strike="noStrike" cap="none">
              <a:solidFill>
                <a:srgbClr val="1C304A"/>
              </a:solidFill>
              <a:latin typeface="Arial"/>
              <a:ea typeface="Arial"/>
              <a:cs typeface="Arial"/>
              <a:sym typeface="Arial"/>
            </a:endParaRPr>
          </a:p>
        </p:txBody>
      </p:sp>
      <p:sp>
        <p:nvSpPr>
          <p:cNvPr id="129" name="Google Shape;129;p27"/>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30" name="Google Shape;130;p27"/>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3</a:t>
            </a:r>
            <a:endParaRPr sz="1800" b="0" i="0" u="none" strike="noStrike" cap="none">
              <a:solidFill>
                <a:srgbClr val="1C304A"/>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Slide 1">
  <p:cSld name="TITLE_1">
    <p:spTree>
      <p:nvGrpSpPr>
        <p:cNvPr id="1" name="Shape 131"/>
        <p:cNvGrpSpPr/>
        <p:nvPr/>
      </p:nvGrpSpPr>
      <p:grpSpPr>
        <a:xfrm>
          <a:off x="0" y="0"/>
          <a:ext cx="0" cy="0"/>
          <a:chOff x="0" y="0"/>
          <a:chExt cx="0" cy="0"/>
        </a:xfrm>
      </p:grpSpPr>
      <p:pic>
        <p:nvPicPr>
          <p:cNvPr id="132" name="Google Shape;132;p28"/>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1285874"/>
            <a:ext cx="9144003" cy="2435600"/>
          </a:xfrm>
          <a:prstGeom prst="rect">
            <a:avLst/>
          </a:prstGeom>
          <a:noFill/>
          <a:ln>
            <a:noFill/>
          </a:ln>
        </p:spPr>
      </p:pic>
      <p:sp>
        <p:nvSpPr>
          <p:cNvPr id="133" name="Google Shape;133;p28"/>
          <p:cNvSpPr txBox="1">
            <a:spLocks noGrp="1"/>
          </p:cNvSpPr>
          <p:nvPr>
            <p:ph type="title"/>
          </p:nvPr>
        </p:nvSpPr>
        <p:spPr>
          <a:xfrm>
            <a:off x="685800" y="2084832"/>
            <a:ext cx="7549500" cy="685800"/>
          </a:xfrm>
          <a:prstGeom prst="rect">
            <a:avLst/>
          </a:prstGeom>
          <a:effectLst>
            <a:outerShdw blurRad="57150" dist="19050" dir="5400000" algn="bl" rotWithShape="0">
              <a:srgbClr val="000000">
                <a:alpha val="50000"/>
              </a:srgbClr>
            </a:outerShdw>
          </a:effectLst>
        </p:spPr>
        <p:txBody>
          <a:bodyPr spcFirstLastPara="1" wrap="square" lIns="0" tIns="0" rIns="0" bIns="0" anchor="t" anchorCtr="0">
            <a:normAutofit/>
          </a:bodyPr>
          <a:lstStyle>
            <a:lvl1pPr lvl="0" rtl="0">
              <a:lnSpc>
                <a:spcPct val="75000"/>
              </a:lnSpc>
              <a:spcBef>
                <a:spcPts val="0"/>
              </a:spcBef>
              <a:spcAft>
                <a:spcPts val="0"/>
              </a:spcAft>
              <a:buClr>
                <a:schemeClr val="lt1"/>
              </a:buClr>
              <a:buSzPts val="2000"/>
              <a:buNone/>
              <a:defRPr sz="20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4"/>
        <p:cNvGrpSpPr/>
        <p:nvPr/>
      </p:nvGrpSpPr>
      <p:grpSpPr>
        <a:xfrm>
          <a:off x="0" y="0"/>
          <a:ext cx="0" cy="0"/>
          <a:chOff x="0" y="0"/>
          <a:chExt cx="0" cy="0"/>
        </a:xfrm>
      </p:grpSpPr>
      <p:sp>
        <p:nvSpPr>
          <p:cNvPr id="135" name="Google Shape;135;p29"/>
          <p:cNvSpPr txBox="1">
            <a:spLocks noGrp="1"/>
          </p:cNvSpPr>
          <p:nvPr>
            <p:ph type="body" idx="1"/>
          </p:nvPr>
        </p:nvSpPr>
        <p:spPr>
          <a:xfrm>
            <a:off x="457200" y="1200150"/>
            <a:ext cx="7772400" cy="2651700"/>
          </a:xfrm>
          <a:prstGeom prst="rect">
            <a:avLst/>
          </a:prstGeom>
          <a:noFill/>
          <a:ln>
            <a:noFill/>
          </a:ln>
        </p:spPr>
        <p:txBody>
          <a:bodyPr spcFirstLastPara="1" wrap="square" lIns="91425" tIns="91425" rIns="91425" bIns="91425" anchor="t" anchorCtr="0">
            <a:normAutofit/>
          </a:bodyPr>
          <a:lstStyle>
            <a:lvl1pPr marL="457200" lvl="0" indent="-342900" algn="l" rtl="0">
              <a:spcBef>
                <a:spcPts val="400"/>
              </a:spcBef>
              <a:spcAft>
                <a:spcPts val="0"/>
              </a:spcAft>
              <a:buClr>
                <a:schemeClr val="dk1"/>
              </a:buClr>
              <a:buSzPts val="1800"/>
              <a:buFont typeface="Arial"/>
              <a:buChar char="•"/>
              <a:defRPr sz="1800"/>
            </a:lvl1pPr>
            <a:lvl2pPr marL="914400" lvl="1" indent="-342900" algn="l" rtl="0">
              <a:spcBef>
                <a:spcPts val="400"/>
              </a:spcBef>
              <a:spcAft>
                <a:spcPts val="0"/>
              </a:spcAft>
              <a:buClr>
                <a:schemeClr val="dk1"/>
              </a:buClr>
              <a:buSzPts val="1800"/>
              <a:buFont typeface="Arial"/>
              <a:buChar char="‒"/>
              <a:defRPr sz="1800"/>
            </a:lvl2pPr>
            <a:lvl3pPr marL="1371600" lvl="2" indent="-342900" algn="l" rtl="0">
              <a:spcBef>
                <a:spcPts val="400"/>
              </a:spcBef>
              <a:spcAft>
                <a:spcPts val="0"/>
              </a:spcAft>
              <a:buClr>
                <a:schemeClr val="dk1"/>
              </a:buClr>
              <a:buSzPts val="1800"/>
              <a:buFont typeface="Arial"/>
              <a:buChar char="￮"/>
              <a:defRPr sz="1800"/>
            </a:lvl3pPr>
            <a:lvl4pPr marL="1828800" lvl="3" indent="-342900" algn="l" rtl="0">
              <a:spcBef>
                <a:spcPts val="400"/>
              </a:spcBef>
              <a:spcAft>
                <a:spcPts val="0"/>
              </a:spcAft>
              <a:buSzPts val="1800"/>
              <a:buChar char="●"/>
              <a:defRPr sz="1800"/>
            </a:lvl4pPr>
            <a:lvl5pPr marL="2286000" lvl="4" indent="-342900" algn="l" rtl="0">
              <a:spcBef>
                <a:spcPts val="400"/>
              </a:spcBef>
              <a:spcAft>
                <a:spcPts val="0"/>
              </a:spcAft>
              <a:buClr>
                <a:schemeClr val="dk1"/>
              </a:buClr>
              <a:buSzPts val="1800"/>
              <a:buFont typeface="Arial"/>
              <a:buChar char="‒"/>
              <a:defRPr sz="1800"/>
            </a:lvl5pPr>
            <a:lvl6pPr marL="2743200" lvl="5" indent="-342900" algn="l" rtl="0">
              <a:spcBef>
                <a:spcPts val="400"/>
              </a:spcBef>
              <a:spcAft>
                <a:spcPts val="0"/>
              </a:spcAft>
              <a:buClr>
                <a:schemeClr val="dk1"/>
              </a:buClr>
              <a:buSzPts val="1800"/>
              <a:buFont typeface="Arial"/>
              <a:buChar char="○"/>
              <a:defRPr sz="1800"/>
            </a:lvl6pPr>
            <a:lvl7pPr marL="3200400" lvl="6" indent="-342900" algn="l" rtl="0">
              <a:spcBef>
                <a:spcPts val="400"/>
              </a:spcBef>
              <a:spcAft>
                <a:spcPts val="0"/>
              </a:spcAft>
              <a:buClr>
                <a:schemeClr val="dk1"/>
              </a:buClr>
              <a:buSzPts val="1800"/>
              <a:buFont typeface="Arial"/>
              <a:buChar char="»"/>
              <a:defRPr sz="1800"/>
            </a:lvl7pPr>
            <a:lvl8pPr marL="3657600" lvl="7" indent="-342900" algn="l" rtl="0">
              <a:spcBef>
                <a:spcPts val="400"/>
              </a:spcBef>
              <a:spcAft>
                <a:spcPts val="0"/>
              </a:spcAft>
              <a:buClr>
                <a:schemeClr val="dk1"/>
              </a:buClr>
              <a:buSzPts val="1800"/>
              <a:buFont typeface="Arial"/>
              <a:buChar char="‒"/>
              <a:defRPr sz="1800"/>
            </a:lvl8pPr>
            <a:lvl9pPr marL="4114800" lvl="8" indent="-342900" algn="l" rtl="0">
              <a:spcBef>
                <a:spcPts val="400"/>
              </a:spcBef>
              <a:spcAft>
                <a:spcPts val="0"/>
              </a:spcAft>
              <a:buClr>
                <a:schemeClr val="dk1"/>
              </a:buClr>
              <a:buSzPts val="1800"/>
              <a:buFont typeface="Arial"/>
              <a:buChar char="○"/>
              <a:defRPr sz="1800"/>
            </a:lvl9pPr>
          </a:lstStyle>
          <a:p>
            <a:endParaRPr/>
          </a:p>
        </p:txBody>
      </p:sp>
      <p:sp>
        <p:nvSpPr>
          <p:cNvPr id="136" name="Google Shape;136;p29"/>
          <p:cNvSpPr txBox="1">
            <a:spLocks noGrp="1"/>
          </p:cNvSpPr>
          <p:nvPr>
            <p:ph type="title"/>
          </p:nvPr>
        </p:nvSpPr>
        <p:spPr>
          <a:xfrm>
            <a:off x="457200" y="54153"/>
            <a:ext cx="8229600" cy="857100"/>
          </a:xfrm>
          <a:prstGeom prst="rect">
            <a:avLst/>
          </a:prstGeom>
          <a:noFill/>
          <a:ln>
            <a:noFill/>
          </a:ln>
        </p:spPr>
        <p:txBody>
          <a:bodyPr spcFirstLastPara="1" wrap="square" lIns="91425" tIns="91425" rIns="91425" bIns="91425" anchor="t" anchorCtr="0">
            <a:normAutofit/>
          </a:bodyPr>
          <a:lstStyle>
            <a:lvl1pPr lvl="0" algn="r" rtl="0">
              <a:spcBef>
                <a:spcPts val="0"/>
              </a:spcBef>
              <a:spcAft>
                <a:spcPts val="0"/>
              </a:spcAft>
              <a:buClr>
                <a:schemeClr val="accent2"/>
              </a:buClr>
              <a:buSzPts val="3200"/>
              <a:buNone/>
              <a:defRPr sz="3200" b="1">
                <a:solidFill>
                  <a:schemeClr val="accent2"/>
                </a:solidFill>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marL="457200" lvl="5" algn="r" rtl="0">
              <a:spcBef>
                <a:spcPts val="0"/>
              </a:spcBef>
              <a:spcAft>
                <a:spcPts val="0"/>
              </a:spcAft>
              <a:buSzPts val="2800"/>
              <a:buNone/>
              <a:defRPr/>
            </a:lvl6pPr>
            <a:lvl7pPr marL="914400" lvl="6" algn="r" rtl="0">
              <a:spcBef>
                <a:spcPts val="0"/>
              </a:spcBef>
              <a:spcAft>
                <a:spcPts val="0"/>
              </a:spcAft>
              <a:buSzPts val="2800"/>
              <a:buNone/>
              <a:defRPr/>
            </a:lvl7pPr>
            <a:lvl8pPr marL="1371600" lvl="7" algn="r" rtl="0">
              <a:spcBef>
                <a:spcPts val="0"/>
              </a:spcBef>
              <a:spcAft>
                <a:spcPts val="0"/>
              </a:spcAft>
              <a:buSzPts val="2800"/>
              <a:buNone/>
              <a:defRPr/>
            </a:lvl8pPr>
            <a:lvl9pPr marL="1828800" lvl="8" algn="r" rtl="0">
              <a:spcBef>
                <a:spcPts val="0"/>
              </a:spcBef>
              <a:spcAft>
                <a:spcPts val="0"/>
              </a:spcAft>
              <a:buSzPts val="2800"/>
              <a:buNone/>
              <a:defRPr/>
            </a:lvl9pPr>
          </a:lstStyle>
          <a:p>
            <a:endParaRPr/>
          </a:p>
        </p:txBody>
      </p:sp>
      <p:sp>
        <p:nvSpPr>
          <p:cNvPr id="137" name="Google Shape;137;p29"/>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rm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
              <a:t>2</a:t>
            </a:r>
            <a:endParaRPr sz="1000">
              <a:solidFill>
                <a:schemeClr val="dk2"/>
              </a:solidFill>
            </a:endParaRPr>
          </a:p>
        </p:txBody>
      </p:sp>
    </p:spTree>
  </p:cSld>
  <p:clrMapOvr>
    <a:masterClrMapping/>
  </p:clrMapOvr>
  <p:extLst>
    <p:ext uri="{DCECCB84-F9BA-43D5-87BE-67443E8EF086}">
      <p15:sldGuideLst xmlns:p15="http://schemas.microsoft.com/office/powerpoint/2012/main">
        <p15:guide id="1" pos="548">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8" Type="http://schemas.openxmlformats.org/officeDocument/2006/relationships/hyperlink" Target="http://www.gsa.gov/masnews" TargetMode="External"/><Relationship Id="rId3" Type="http://schemas.openxmlformats.org/officeDocument/2006/relationships/hyperlink" Target="http://www.gsa.gov/cta" TargetMode="External"/><Relationship Id="rId7" Type="http://schemas.openxmlformats.org/officeDocument/2006/relationships/hyperlink" Target="http://www.ebuy.gsa.gov" TargetMode="External"/><Relationship Id="rId2" Type="http://schemas.openxmlformats.org/officeDocument/2006/relationships/notesSlide" Target="../notesSlides/notesSlide34.xml"/><Relationship Id="rId1" Type="http://schemas.openxmlformats.org/officeDocument/2006/relationships/slideLayout" Target="../slideLayouts/slideLayout28.xml"/><Relationship Id="rId6" Type="http://schemas.openxmlformats.org/officeDocument/2006/relationships/hyperlink" Target="http://www.gsaadvantage.gov" TargetMode="External"/><Relationship Id="rId5" Type="http://schemas.openxmlformats.org/officeDocument/2006/relationships/hyperlink" Target="http://www.gsaelibrary.gsa.gov" TargetMode="External"/><Relationship Id="rId10" Type="http://schemas.openxmlformats.org/officeDocument/2006/relationships/hyperlink" Target="https://interact.gsa.gov/groups/multiple-award-schedules" TargetMode="External"/><Relationship Id="rId4" Type="http://schemas.openxmlformats.org/officeDocument/2006/relationships/hyperlink" Target="http://www.gsa.gov/schedule" TargetMode="External"/><Relationship Id="rId9" Type="http://schemas.openxmlformats.org/officeDocument/2006/relationships/hyperlink" Target="http://www.gsa.gov/masscopeandtemplate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41"/>
        <p:cNvGrpSpPr/>
        <p:nvPr/>
      </p:nvGrpSpPr>
      <p:grpSpPr>
        <a:xfrm>
          <a:off x="0" y="0"/>
          <a:ext cx="0" cy="0"/>
          <a:chOff x="0" y="0"/>
          <a:chExt cx="0" cy="0"/>
        </a:xfrm>
      </p:grpSpPr>
      <p:sp>
        <p:nvSpPr>
          <p:cNvPr id="142" name="Google Shape;142;p30"/>
          <p:cNvSpPr txBox="1">
            <a:spLocks noGrp="1"/>
          </p:cNvSpPr>
          <p:nvPr>
            <p:ph type="ctrTitle"/>
          </p:nvPr>
        </p:nvSpPr>
        <p:spPr>
          <a:xfrm>
            <a:off x="63725" y="1593425"/>
            <a:ext cx="4427100" cy="925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600" dirty="0">
                <a:solidFill>
                  <a:srgbClr val="00CFFF"/>
                </a:solidFill>
                <a:highlight>
                  <a:srgbClr val="1C304A"/>
                </a:highlight>
                <a:latin typeface="Helvetica Neue"/>
                <a:ea typeface="Helvetica Neue"/>
                <a:cs typeface="Helvetica Neue"/>
                <a:sym typeface="Helvetica Neue"/>
              </a:rPr>
              <a:t>FAR Rules…and the Differences between FAR Subpart 8.4, </a:t>
            </a:r>
            <a:endParaRPr sz="3600" dirty="0">
              <a:solidFill>
                <a:srgbClr val="00CFFF"/>
              </a:solidFill>
              <a:highlight>
                <a:srgbClr val="1C304A"/>
              </a:highlight>
              <a:latin typeface="Helvetica Neue"/>
              <a:ea typeface="Helvetica Neue"/>
              <a:cs typeface="Helvetica Neue"/>
              <a:sym typeface="Helvetica Neue"/>
            </a:endParaRPr>
          </a:p>
          <a:p>
            <a:pPr marL="0" lvl="0" indent="0" algn="l" rtl="0">
              <a:spcBef>
                <a:spcPts val="0"/>
              </a:spcBef>
              <a:spcAft>
                <a:spcPts val="0"/>
              </a:spcAft>
              <a:buNone/>
            </a:pPr>
            <a:r>
              <a:rPr lang="en" sz="3600" dirty="0">
                <a:solidFill>
                  <a:srgbClr val="00CFFF"/>
                </a:solidFill>
                <a:highlight>
                  <a:srgbClr val="1C304A"/>
                </a:highlight>
                <a:latin typeface="Helvetica Neue"/>
                <a:ea typeface="Helvetica Neue"/>
                <a:cs typeface="Helvetica Neue"/>
                <a:sym typeface="Helvetica Neue"/>
              </a:rPr>
              <a:t>FAR 15, and FAR 16.505</a:t>
            </a:r>
            <a:endParaRPr sz="3600" dirty="0">
              <a:solidFill>
                <a:srgbClr val="00CFFF"/>
              </a:solidFill>
              <a:highlight>
                <a:srgbClr val="1C304A"/>
              </a:highlight>
              <a:latin typeface="Helvetica Neue"/>
              <a:ea typeface="Helvetica Neue"/>
              <a:cs typeface="Helvetica Neue"/>
              <a:sym typeface="Helvetica Neue"/>
            </a:endParaRPr>
          </a:p>
        </p:txBody>
      </p:sp>
      <p:sp>
        <p:nvSpPr>
          <p:cNvPr id="143" name="Google Shape;143;p30"/>
          <p:cNvSpPr txBox="1">
            <a:spLocks noGrp="1"/>
          </p:cNvSpPr>
          <p:nvPr>
            <p:ph type="subTitle" idx="2"/>
          </p:nvPr>
        </p:nvSpPr>
        <p:spPr>
          <a:xfrm>
            <a:off x="1160925" y="447370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144" name="Google Shape;144;p30" descr="acquisition training for the real world logo" title=" 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145" name="Google Shape;145;p30"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Google Shape;199;p39"/>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What is FAR Subpart 8.4?</a:t>
            </a:r>
            <a:endParaRPr dirty="0"/>
          </a:p>
        </p:txBody>
      </p:sp>
      <p:sp>
        <p:nvSpPr>
          <p:cNvPr id="198" name="Google Shape;198;p39"/>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2029">
                <a:solidFill>
                  <a:srgbClr val="434343"/>
                </a:solidFill>
              </a:rPr>
              <a:t>FAR Subpart 8.4 addresses ordering from GSA Multiple Award Schedule (MAS), specifically:</a:t>
            </a:r>
            <a:endParaRPr sz="2029">
              <a:solidFill>
                <a:srgbClr val="434343"/>
              </a:solidFill>
            </a:endParaRPr>
          </a:p>
          <a:p>
            <a:pPr marL="0" lvl="0" indent="0" algn="l" rtl="0">
              <a:lnSpc>
                <a:spcPct val="80000"/>
              </a:lnSpc>
              <a:spcBef>
                <a:spcPts val="0"/>
              </a:spcBef>
              <a:spcAft>
                <a:spcPts val="0"/>
              </a:spcAft>
              <a:buClr>
                <a:schemeClr val="dk1"/>
              </a:buClr>
              <a:buSzPts val="935"/>
              <a:buFont typeface="Arial"/>
              <a:buNone/>
            </a:pPr>
            <a:endParaRPr sz="2029">
              <a:solidFill>
                <a:srgbClr val="434343"/>
              </a:solidFill>
            </a:endParaRPr>
          </a:p>
          <a:p>
            <a:pPr marL="457200" lvl="0" indent="-357505" algn="l" rtl="0">
              <a:lnSpc>
                <a:spcPct val="130000"/>
              </a:lnSpc>
              <a:spcBef>
                <a:spcPts val="400"/>
              </a:spcBef>
              <a:spcAft>
                <a:spcPts val="0"/>
              </a:spcAft>
              <a:buClr>
                <a:srgbClr val="434343"/>
              </a:buClr>
              <a:buSzPts val="2030"/>
              <a:buChar char="•"/>
            </a:pPr>
            <a:r>
              <a:rPr lang="en" sz="2029">
                <a:solidFill>
                  <a:srgbClr val="434343"/>
                </a:solidFill>
              </a:rPr>
              <a:t>Placing delivery orders and task orders</a:t>
            </a:r>
            <a:endParaRPr sz="2029">
              <a:solidFill>
                <a:srgbClr val="434343"/>
              </a:solidFill>
            </a:endParaRPr>
          </a:p>
          <a:p>
            <a:pPr marL="457200" lvl="0" indent="-357505" algn="l" rtl="0">
              <a:lnSpc>
                <a:spcPct val="130000"/>
              </a:lnSpc>
              <a:spcBef>
                <a:spcPts val="0"/>
              </a:spcBef>
              <a:spcAft>
                <a:spcPts val="0"/>
              </a:spcAft>
              <a:buClr>
                <a:srgbClr val="434343"/>
              </a:buClr>
              <a:buSzPts val="2030"/>
              <a:buChar char="•"/>
            </a:pPr>
            <a:r>
              <a:rPr lang="en" sz="2029">
                <a:solidFill>
                  <a:srgbClr val="434343"/>
                </a:solidFill>
              </a:rPr>
              <a:t>Ordering procedures for supplies and services not requiring Statement of Work (SOW)</a:t>
            </a:r>
            <a:endParaRPr sz="2029">
              <a:solidFill>
                <a:srgbClr val="434343"/>
              </a:solidFill>
            </a:endParaRPr>
          </a:p>
          <a:p>
            <a:pPr marL="457200" lvl="0" indent="-357505" algn="l" rtl="0">
              <a:lnSpc>
                <a:spcPct val="130000"/>
              </a:lnSpc>
              <a:spcBef>
                <a:spcPts val="0"/>
              </a:spcBef>
              <a:spcAft>
                <a:spcPts val="0"/>
              </a:spcAft>
              <a:buClr>
                <a:srgbClr val="434343"/>
              </a:buClr>
              <a:buSzPts val="2030"/>
              <a:buChar char="•"/>
            </a:pPr>
            <a:r>
              <a:rPr lang="en" sz="2029">
                <a:solidFill>
                  <a:srgbClr val="434343"/>
                </a:solidFill>
              </a:rPr>
              <a:t>Ordering procedures for services requiring SOW</a:t>
            </a:r>
            <a:endParaRPr sz="2029">
              <a:solidFill>
                <a:srgbClr val="434343"/>
              </a:solidFill>
            </a:endParaRPr>
          </a:p>
          <a:p>
            <a:pPr marL="457200" lvl="0" indent="-357505" algn="l" rtl="0">
              <a:lnSpc>
                <a:spcPct val="80000"/>
              </a:lnSpc>
              <a:spcBef>
                <a:spcPts val="0"/>
              </a:spcBef>
              <a:spcAft>
                <a:spcPts val="0"/>
              </a:spcAft>
              <a:buClr>
                <a:srgbClr val="434343"/>
              </a:buClr>
              <a:buSzPts val="2030"/>
              <a:buChar char="•"/>
            </a:pPr>
            <a:r>
              <a:rPr lang="en" sz="2029">
                <a:solidFill>
                  <a:srgbClr val="434343"/>
                </a:solidFill>
              </a:rPr>
              <a:t>Blanket Purchase Agreements (BPAs) for repetitive buys</a:t>
            </a:r>
            <a:endParaRPr sz="2029">
              <a:solidFill>
                <a:srgbClr val="434343"/>
              </a:solidFill>
            </a:endParaRPr>
          </a:p>
          <a:p>
            <a:pPr marL="914400" lvl="1" indent="-357505" algn="l" rtl="0">
              <a:lnSpc>
                <a:spcPct val="80000"/>
              </a:lnSpc>
              <a:spcBef>
                <a:spcPts val="0"/>
              </a:spcBef>
              <a:spcAft>
                <a:spcPts val="0"/>
              </a:spcAft>
              <a:buClr>
                <a:srgbClr val="434343"/>
              </a:buClr>
              <a:buSzPts val="2030"/>
              <a:buChar char="‒"/>
            </a:pPr>
            <a:r>
              <a:rPr lang="en" sz="2029">
                <a:solidFill>
                  <a:srgbClr val="434343"/>
                </a:solidFill>
              </a:rPr>
              <a:t>Establishing BPAs</a:t>
            </a:r>
            <a:endParaRPr sz="2029">
              <a:solidFill>
                <a:srgbClr val="434343"/>
              </a:solidFill>
            </a:endParaRPr>
          </a:p>
          <a:p>
            <a:pPr marL="914400" lvl="1" indent="-357505" algn="l" rtl="0">
              <a:lnSpc>
                <a:spcPct val="80000"/>
              </a:lnSpc>
              <a:spcBef>
                <a:spcPts val="0"/>
              </a:spcBef>
              <a:spcAft>
                <a:spcPts val="0"/>
              </a:spcAft>
              <a:buClr>
                <a:srgbClr val="434343"/>
              </a:buClr>
              <a:buSzPts val="2030"/>
              <a:buChar char="‒"/>
            </a:pPr>
            <a:r>
              <a:rPr lang="en" sz="2029">
                <a:solidFill>
                  <a:srgbClr val="434343"/>
                </a:solidFill>
              </a:rPr>
              <a:t>Ordering under BPAs</a:t>
            </a:r>
            <a:endParaRPr sz="2029">
              <a:solidFill>
                <a:srgbClr val="43434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5" name="Google Shape;205;p40"/>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ct val="34375"/>
              <a:buFont typeface="Arial"/>
              <a:buNone/>
            </a:pPr>
            <a:r>
              <a:rPr lang="en" dirty="0"/>
              <a:t>What is FAR Part 15?</a:t>
            </a:r>
            <a:endParaRPr dirty="0"/>
          </a:p>
          <a:p>
            <a:pPr marL="0" lvl="0" indent="0" algn="ctr" rtl="0">
              <a:spcBef>
                <a:spcPts val="0"/>
              </a:spcBef>
              <a:spcAft>
                <a:spcPts val="0"/>
              </a:spcAft>
              <a:buClr>
                <a:schemeClr val="dk1"/>
              </a:buClr>
              <a:buSzPct val="34375"/>
              <a:buFont typeface="Arial"/>
              <a:buNone/>
            </a:pPr>
            <a:endParaRPr dirty="0"/>
          </a:p>
          <a:p>
            <a:pPr marL="0" lvl="0" indent="0" algn="ctr" rtl="0">
              <a:spcBef>
                <a:spcPts val="0"/>
              </a:spcBef>
              <a:spcAft>
                <a:spcPts val="0"/>
              </a:spcAft>
              <a:buNone/>
            </a:pPr>
            <a:endParaRPr dirty="0"/>
          </a:p>
        </p:txBody>
      </p:sp>
      <p:sp>
        <p:nvSpPr>
          <p:cNvPr id="204" name="Google Shape;204;p40"/>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Autofit/>
          </a:bodyPr>
          <a:lstStyle/>
          <a:p>
            <a:pPr marL="457200" lvl="0" indent="-353377" algn="l" rtl="0">
              <a:lnSpc>
                <a:spcPct val="95000"/>
              </a:lnSpc>
              <a:spcBef>
                <a:spcPts val="400"/>
              </a:spcBef>
              <a:spcAft>
                <a:spcPts val="0"/>
              </a:spcAft>
              <a:buClr>
                <a:srgbClr val="434343"/>
              </a:buClr>
              <a:buSzPts val="1965"/>
              <a:buChar char="•"/>
            </a:pPr>
            <a:r>
              <a:rPr lang="en" sz="1965">
                <a:solidFill>
                  <a:srgbClr val="434343"/>
                </a:solidFill>
              </a:rPr>
              <a:t>Negotiated procurements</a:t>
            </a:r>
            <a:endParaRPr sz="1965">
              <a:solidFill>
                <a:srgbClr val="434343"/>
              </a:solidFill>
            </a:endParaRPr>
          </a:p>
          <a:p>
            <a:pPr marL="914400" lvl="1" indent="-353377" algn="l" rtl="0">
              <a:lnSpc>
                <a:spcPct val="95000"/>
              </a:lnSpc>
              <a:spcBef>
                <a:spcPts val="0"/>
              </a:spcBef>
              <a:spcAft>
                <a:spcPts val="0"/>
              </a:spcAft>
              <a:buClr>
                <a:srgbClr val="434343"/>
              </a:buClr>
              <a:buSzPts val="1965"/>
              <a:buChar char="‒"/>
            </a:pPr>
            <a:r>
              <a:rPr lang="en" sz="1965">
                <a:solidFill>
                  <a:srgbClr val="434343"/>
                </a:solidFill>
              </a:rPr>
              <a:t>Solicitation is a Request for Proposal (RFP)</a:t>
            </a:r>
            <a:endParaRPr sz="1965">
              <a:solidFill>
                <a:srgbClr val="434343"/>
              </a:solidFill>
            </a:endParaRPr>
          </a:p>
          <a:p>
            <a:pPr marL="914400" lvl="1" indent="-353377" algn="l" rtl="0">
              <a:lnSpc>
                <a:spcPct val="95000"/>
              </a:lnSpc>
              <a:spcBef>
                <a:spcPts val="0"/>
              </a:spcBef>
              <a:spcAft>
                <a:spcPts val="0"/>
              </a:spcAft>
              <a:buClr>
                <a:srgbClr val="434343"/>
              </a:buClr>
              <a:buSzPts val="1965"/>
              <a:buChar char="‒"/>
            </a:pPr>
            <a:r>
              <a:rPr lang="en" sz="1965">
                <a:solidFill>
                  <a:srgbClr val="434343"/>
                </a:solidFill>
              </a:rPr>
              <a:t>Results in stand-alone contracts, either single or multiple awards</a:t>
            </a:r>
            <a:endParaRPr sz="1965">
              <a:solidFill>
                <a:srgbClr val="434343"/>
              </a:solidFill>
            </a:endParaRPr>
          </a:p>
          <a:p>
            <a:pPr marL="914400" lvl="1" indent="-353377" algn="l" rtl="0">
              <a:lnSpc>
                <a:spcPct val="95000"/>
              </a:lnSpc>
              <a:spcBef>
                <a:spcPts val="0"/>
              </a:spcBef>
              <a:spcAft>
                <a:spcPts val="0"/>
              </a:spcAft>
              <a:buClr>
                <a:srgbClr val="434343"/>
              </a:buClr>
              <a:buSzPts val="1965"/>
              <a:buChar char="‒"/>
            </a:pPr>
            <a:r>
              <a:rPr lang="en" sz="1965">
                <a:solidFill>
                  <a:srgbClr val="434343"/>
                </a:solidFill>
              </a:rPr>
              <a:t>Used when sealed bidding is not suitable</a:t>
            </a:r>
            <a:endParaRPr sz="1965">
              <a:solidFill>
                <a:srgbClr val="434343"/>
              </a:solidFill>
            </a:endParaRPr>
          </a:p>
          <a:p>
            <a:pPr marL="457200" lvl="0" indent="0" algn="l" rtl="0">
              <a:lnSpc>
                <a:spcPct val="95000"/>
              </a:lnSpc>
              <a:spcBef>
                <a:spcPts val="400"/>
              </a:spcBef>
              <a:spcAft>
                <a:spcPts val="0"/>
              </a:spcAft>
              <a:buSzPts val="1018"/>
              <a:buNone/>
            </a:pPr>
            <a:endParaRPr sz="1965">
              <a:solidFill>
                <a:srgbClr val="434343"/>
              </a:solidFill>
            </a:endParaRPr>
          </a:p>
          <a:p>
            <a:pPr marL="457200" lvl="0" indent="-353377" algn="l" rtl="0">
              <a:lnSpc>
                <a:spcPct val="95000"/>
              </a:lnSpc>
              <a:spcBef>
                <a:spcPts val="400"/>
              </a:spcBef>
              <a:spcAft>
                <a:spcPts val="0"/>
              </a:spcAft>
              <a:buClr>
                <a:srgbClr val="434343"/>
              </a:buClr>
              <a:buSzPts val="1965"/>
              <a:buChar char="•"/>
            </a:pPr>
            <a:r>
              <a:rPr lang="en" sz="1965">
                <a:solidFill>
                  <a:srgbClr val="434343"/>
                </a:solidFill>
              </a:rPr>
              <a:t>Contains rules for source selection, including cost / technical tradeoffs</a:t>
            </a:r>
            <a:endParaRPr sz="1965">
              <a:solidFill>
                <a:srgbClr val="434343"/>
              </a:solidFill>
            </a:endParaRPr>
          </a:p>
          <a:p>
            <a:pPr marL="457200" lvl="0" indent="0" algn="l" rtl="0">
              <a:lnSpc>
                <a:spcPct val="95000"/>
              </a:lnSpc>
              <a:spcBef>
                <a:spcPts val="400"/>
              </a:spcBef>
              <a:spcAft>
                <a:spcPts val="0"/>
              </a:spcAft>
              <a:buSzPts val="1018"/>
              <a:buNone/>
            </a:pPr>
            <a:endParaRPr sz="1965">
              <a:solidFill>
                <a:srgbClr val="434343"/>
              </a:solidFill>
            </a:endParaRPr>
          </a:p>
          <a:p>
            <a:pPr marL="457200" lvl="0" indent="-353377" algn="l" rtl="0">
              <a:lnSpc>
                <a:spcPct val="95000"/>
              </a:lnSpc>
              <a:spcBef>
                <a:spcPts val="400"/>
              </a:spcBef>
              <a:spcAft>
                <a:spcPts val="0"/>
              </a:spcAft>
              <a:buClr>
                <a:srgbClr val="434343"/>
              </a:buClr>
              <a:buSzPts val="1965"/>
              <a:buChar char="•"/>
            </a:pPr>
            <a:r>
              <a:rPr lang="en" sz="1965">
                <a:solidFill>
                  <a:srgbClr val="434343"/>
                </a:solidFill>
              </a:rPr>
              <a:t>Pricing rules and procedures</a:t>
            </a:r>
            <a:endParaRPr sz="1965">
              <a:solidFill>
                <a:srgbClr val="434343"/>
              </a:solidFill>
            </a:endParaRPr>
          </a:p>
          <a:p>
            <a:pPr marL="0" lvl="0" indent="0" algn="l" rtl="0">
              <a:lnSpc>
                <a:spcPct val="95000"/>
              </a:lnSpc>
              <a:spcBef>
                <a:spcPts val="400"/>
              </a:spcBef>
              <a:spcAft>
                <a:spcPts val="0"/>
              </a:spcAft>
              <a:buSzPts val="1018"/>
              <a:buNone/>
            </a:pPr>
            <a:endParaRPr sz="1965"/>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41"/>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What is FAR Subpart 16.505?</a:t>
            </a:r>
            <a:endParaRPr dirty="0"/>
          </a:p>
        </p:txBody>
      </p:sp>
      <p:sp>
        <p:nvSpPr>
          <p:cNvPr id="210" name="Google Shape;210;p41"/>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Autofit/>
          </a:bodyPr>
          <a:lstStyle/>
          <a:p>
            <a:pPr marL="0" lvl="0" indent="0" algn="l" rtl="0">
              <a:lnSpc>
                <a:spcPct val="105000"/>
              </a:lnSpc>
              <a:spcBef>
                <a:spcPts val="400"/>
              </a:spcBef>
              <a:spcAft>
                <a:spcPts val="0"/>
              </a:spcAft>
              <a:buSzPts val="935"/>
              <a:buNone/>
            </a:pPr>
            <a:r>
              <a:rPr lang="en" sz="1829" b="1">
                <a:solidFill>
                  <a:srgbClr val="434343"/>
                </a:solidFill>
              </a:rPr>
              <a:t>FAR Subpart 16.505 addresses ordering against Indefinite Delivery Contracts</a:t>
            </a:r>
            <a:endParaRPr sz="1829" b="1">
              <a:solidFill>
                <a:srgbClr val="434343"/>
              </a:solidFill>
            </a:endParaRPr>
          </a:p>
          <a:p>
            <a:pPr marL="457200" marR="0" lvl="0" indent="-344805" algn="l" rtl="0">
              <a:lnSpc>
                <a:spcPct val="140000"/>
              </a:lnSpc>
              <a:spcBef>
                <a:spcPts val="400"/>
              </a:spcBef>
              <a:spcAft>
                <a:spcPts val="0"/>
              </a:spcAft>
              <a:buClr>
                <a:srgbClr val="434343"/>
              </a:buClr>
              <a:buSzPts val="1830"/>
              <a:buChar char="•"/>
            </a:pPr>
            <a:r>
              <a:rPr lang="en" sz="1829">
                <a:solidFill>
                  <a:srgbClr val="434343"/>
                </a:solidFill>
              </a:rPr>
              <a:t>Procedures for placing task and delivery orders</a:t>
            </a:r>
            <a:endParaRPr sz="1829">
              <a:solidFill>
                <a:srgbClr val="434343"/>
              </a:solidFill>
            </a:endParaRPr>
          </a:p>
          <a:p>
            <a:pPr marL="457200" marR="0" lvl="0" indent="-344805" algn="l" rtl="0">
              <a:lnSpc>
                <a:spcPct val="140000"/>
              </a:lnSpc>
              <a:spcBef>
                <a:spcPts val="0"/>
              </a:spcBef>
              <a:spcAft>
                <a:spcPts val="0"/>
              </a:spcAft>
              <a:buClr>
                <a:srgbClr val="434343"/>
              </a:buClr>
              <a:buSzPts val="1830"/>
              <a:buChar char="•"/>
            </a:pPr>
            <a:r>
              <a:rPr lang="en" sz="1829">
                <a:solidFill>
                  <a:srgbClr val="434343"/>
                </a:solidFill>
              </a:rPr>
              <a:t>CO has broad discretion in order placement procedures</a:t>
            </a:r>
            <a:endParaRPr sz="1829">
              <a:solidFill>
                <a:srgbClr val="434343"/>
              </a:solidFill>
            </a:endParaRPr>
          </a:p>
          <a:p>
            <a:pPr marL="457200" marR="0" lvl="0" indent="-344805" algn="l" rtl="0">
              <a:lnSpc>
                <a:spcPct val="140000"/>
              </a:lnSpc>
              <a:spcBef>
                <a:spcPts val="0"/>
              </a:spcBef>
              <a:spcAft>
                <a:spcPts val="0"/>
              </a:spcAft>
              <a:buClr>
                <a:srgbClr val="434343"/>
              </a:buClr>
              <a:buSzPts val="1830"/>
              <a:buChar char="•"/>
            </a:pPr>
            <a:r>
              <a:rPr lang="en" sz="1829">
                <a:solidFill>
                  <a:srgbClr val="434343"/>
                </a:solidFill>
              </a:rPr>
              <a:t>Fair Opportunity is a key component</a:t>
            </a:r>
            <a:endParaRPr sz="1829">
              <a:solidFill>
                <a:srgbClr val="434343"/>
              </a:solidFill>
            </a:endParaRPr>
          </a:p>
          <a:p>
            <a:pPr marL="457200" marR="0" lvl="0" indent="-344805" algn="l" rtl="0">
              <a:lnSpc>
                <a:spcPct val="90000"/>
              </a:lnSpc>
              <a:spcBef>
                <a:spcPts val="0"/>
              </a:spcBef>
              <a:spcAft>
                <a:spcPts val="0"/>
              </a:spcAft>
              <a:buClr>
                <a:srgbClr val="434343"/>
              </a:buClr>
              <a:buSzPts val="1830"/>
              <a:buChar char="•"/>
            </a:pPr>
            <a:r>
              <a:rPr lang="en" sz="1829">
                <a:solidFill>
                  <a:srgbClr val="434343"/>
                </a:solidFill>
              </a:rPr>
              <a:t>Depending upon contract vehicle, may allow for Firm Fixed Price (FFP), Labor Hour (LH), Time and Materials (T&amp;M), or Cost-Reimbursement type orders</a:t>
            </a:r>
            <a:endParaRPr sz="1829">
              <a:solidFill>
                <a:srgbClr val="434343"/>
              </a:solidFill>
            </a:endParaRPr>
          </a:p>
          <a:p>
            <a:pPr marL="457200" marR="0" lvl="0" indent="-344805" algn="l" rtl="0">
              <a:lnSpc>
                <a:spcPct val="90000"/>
              </a:lnSpc>
              <a:spcBef>
                <a:spcPts val="1000"/>
              </a:spcBef>
              <a:spcAft>
                <a:spcPts val="0"/>
              </a:spcAft>
              <a:buClr>
                <a:srgbClr val="434343"/>
              </a:buClr>
              <a:buSzPts val="1830"/>
              <a:buChar char="•"/>
            </a:pPr>
            <a:r>
              <a:rPr lang="en" sz="1829">
                <a:solidFill>
                  <a:srgbClr val="434343"/>
                </a:solidFill>
              </a:rPr>
              <a:t>Limited protest-ability 	</a:t>
            </a:r>
            <a:endParaRPr sz="1829">
              <a:solidFill>
                <a:srgbClr val="434343"/>
              </a:solidFill>
            </a:endParaRPr>
          </a:p>
          <a:p>
            <a:pPr marL="914400" lvl="1" indent="-344805" algn="l" rtl="0">
              <a:lnSpc>
                <a:spcPct val="90000"/>
              </a:lnSpc>
              <a:spcBef>
                <a:spcPts val="0"/>
              </a:spcBef>
              <a:spcAft>
                <a:spcPts val="0"/>
              </a:spcAft>
              <a:buClr>
                <a:srgbClr val="434343"/>
              </a:buClr>
              <a:buSzPts val="1830"/>
              <a:buChar char="‒"/>
            </a:pPr>
            <a:r>
              <a:rPr lang="en" sz="1829">
                <a:solidFill>
                  <a:srgbClr val="434343"/>
                </a:solidFill>
              </a:rPr>
              <a:t>($10M for Civilian Agency Contracts)					</a:t>
            </a:r>
            <a:endParaRPr sz="1829">
              <a:solidFill>
                <a:srgbClr val="434343"/>
              </a:solidFill>
            </a:endParaRPr>
          </a:p>
          <a:p>
            <a:pPr marL="914400" lvl="1" indent="-344805" algn="l" rtl="0">
              <a:lnSpc>
                <a:spcPct val="90000"/>
              </a:lnSpc>
              <a:spcBef>
                <a:spcPts val="0"/>
              </a:spcBef>
              <a:spcAft>
                <a:spcPts val="0"/>
              </a:spcAft>
              <a:buClr>
                <a:srgbClr val="434343"/>
              </a:buClr>
              <a:buSzPts val="1830"/>
              <a:buChar char="‒"/>
            </a:pPr>
            <a:r>
              <a:rPr lang="en" sz="1829">
                <a:solidFill>
                  <a:srgbClr val="434343"/>
                </a:solidFill>
              </a:rPr>
              <a:t>($25M for DOD Contracts)</a:t>
            </a:r>
            <a:endParaRPr sz="1829">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2"/>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Which method should I use?</a:t>
            </a:r>
            <a:endParaRPr dirty="0"/>
          </a:p>
        </p:txBody>
      </p:sp>
      <p:graphicFrame>
        <p:nvGraphicFramePr>
          <p:cNvPr id="217" name="Google Shape;217;p42"/>
          <p:cNvGraphicFramePr/>
          <p:nvPr>
            <p:extLst>
              <p:ext uri="{D42A27DB-BD31-4B8C-83A1-F6EECF244321}">
                <p14:modId xmlns:p14="http://schemas.microsoft.com/office/powerpoint/2010/main" val="323949875"/>
              </p:ext>
            </p:extLst>
          </p:nvPr>
        </p:nvGraphicFramePr>
        <p:xfrm>
          <a:off x="612638" y="1097413"/>
          <a:ext cx="7918725" cy="3550495"/>
        </p:xfrm>
        <a:graphic>
          <a:graphicData uri="http://schemas.openxmlformats.org/drawingml/2006/table">
            <a:tbl>
              <a:tblPr firstRow="1">
                <a:noFill/>
                <a:tableStyleId>{9BE993C7-1A74-4D01-B8E2-44F262738DC6}</a:tableStyleId>
              </a:tblPr>
              <a:tblGrid>
                <a:gridCol w="2588175">
                  <a:extLst>
                    <a:ext uri="{9D8B030D-6E8A-4147-A177-3AD203B41FA5}">
                      <a16:colId xmlns:a16="http://schemas.microsoft.com/office/drawing/2014/main" val="20000"/>
                    </a:ext>
                  </a:extLst>
                </a:gridCol>
                <a:gridCol w="2635100">
                  <a:extLst>
                    <a:ext uri="{9D8B030D-6E8A-4147-A177-3AD203B41FA5}">
                      <a16:colId xmlns:a16="http://schemas.microsoft.com/office/drawing/2014/main" val="20001"/>
                    </a:ext>
                  </a:extLst>
                </a:gridCol>
                <a:gridCol w="2695450">
                  <a:extLst>
                    <a:ext uri="{9D8B030D-6E8A-4147-A177-3AD203B41FA5}">
                      <a16:colId xmlns:a16="http://schemas.microsoft.com/office/drawing/2014/main" val="20002"/>
                    </a:ext>
                  </a:extLst>
                </a:gridCol>
              </a:tblGrid>
              <a:tr h="454825">
                <a:tc>
                  <a:txBody>
                    <a:bodyPr/>
                    <a:lstStyle/>
                    <a:p>
                      <a:pPr marL="0" lvl="0" indent="0" algn="ctr" rtl="0">
                        <a:spcBef>
                          <a:spcPts val="0"/>
                        </a:spcBef>
                        <a:spcAft>
                          <a:spcPts val="0"/>
                        </a:spcAft>
                        <a:buNone/>
                      </a:pPr>
                      <a:r>
                        <a:rPr lang="en" sz="1800" b="1">
                          <a:solidFill>
                            <a:schemeClr val="lt1"/>
                          </a:solidFill>
                        </a:rPr>
                        <a:t>FAR Subpart 8.4</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FAR Part 16.505</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FAR Part 15</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618075">
                <a:tc>
                  <a:txBody>
                    <a:bodyPr/>
                    <a:lstStyle/>
                    <a:p>
                      <a:pPr marL="0" marR="0" lvl="0" indent="0" algn="ctr" rtl="0">
                        <a:lnSpc>
                          <a:spcPct val="100000"/>
                        </a:lnSpc>
                        <a:spcBef>
                          <a:spcPts val="0"/>
                        </a:spcBef>
                        <a:spcAft>
                          <a:spcPts val="0"/>
                        </a:spcAft>
                        <a:buClr>
                          <a:schemeClr val="dk1"/>
                        </a:buClr>
                        <a:buSzPts val="1100"/>
                        <a:buFont typeface="Arial"/>
                        <a:buNone/>
                      </a:pPr>
                      <a:r>
                        <a:rPr lang="en" sz="1500">
                          <a:solidFill>
                            <a:srgbClr val="434343"/>
                          </a:solidFill>
                        </a:rPr>
                        <a:t>Requirement is for commercial products and services being solicited through the MAS Program</a:t>
                      </a:r>
                      <a:endParaRPr sz="150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500">
                          <a:solidFill>
                            <a:srgbClr val="434343"/>
                          </a:solidFill>
                        </a:rPr>
                        <a:t>Requirement is for products or services solicited through a pre-established indefinite delivery contract</a:t>
                      </a:r>
                      <a:endParaRPr sz="15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500">
                          <a:solidFill>
                            <a:srgbClr val="434343"/>
                          </a:solidFill>
                        </a:rPr>
                        <a:t>Requirement is open market over the SAT</a:t>
                      </a:r>
                      <a:endParaRPr sz="15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849850">
                <a:tc>
                  <a:txBody>
                    <a:bodyPr/>
                    <a:lstStyle/>
                    <a:p>
                      <a:pPr marL="0" marR="0" lvl="0" indent="0" algn="ctr" rtl="0">
                        <a:lnSpc>
                          <a:spcPct val="100000"/>
                        </a:lnSpc>
                        <a:spcBef>
                          <a:spcPts val="0"/>
                        </a:spcBef>
                        <a:spcAft>
                          <a:spcPts val="0"/>
                        </a:spcAft>
                        <a:buClr>
                          <a:schemeClr val="dk1"/>
                        </a:buClr>
                        <a:buSzPts val="1100"/>
                        <a:buFont typeface="Arial"/>
                        <a:buNone/>
                      </a:pPr>
                      <a:r>
                        <a:rPr lang="en" sz="1500">
                          <a:solidFill>
                            <a:srgbClr val="434343"/>
                          </a:solidFill>
                        </a:rPr>
                        <a:t>Sufficient numbers and quality of sources</a:t>
                      </a:r>
                      <a:endParaRPr sz="150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500">
                          <a:solidFill>
                            <a:srgbClr val="434343"/>
                          </a:solidFill>
                        </a:rPr>
                        <a:t> Sufficient numbers and quality of sources</a:t>
                      </a:r>
                      <a:endParaRPr sz="150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500">
                          <a:solidFill>
                            <a:srgbClr val="434343"/>
                          </a:solidFill>
                        </a:rPr>
                        <a:t>When the requirement cannot be filled from MAS offerings or other pre-established contracts</a:t>
                      </a:r>
                      <a:endParaRPr sz="150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081625">
                <a:tc>
                  <a:txBody>
                    <a:bodyPr/>
                    <a:lstStyle/>
                    <a:p>
                      <a:pPr marL="0" marR="0" lvl="0" indent="0" algn="ctr" rtl="0">
                        <a:lnSpc>
                          <a:spcPct val="100000"/>
                        </a:lnSpc>
                        <a:spcBef>
                          <a:spcPts val="0"/>
                        </a:spcBef>
                        <a:spcAft>
                          <a:spcPts val="0"/>
                        </a:spcAft>
                        <a:buClr>
                          <a:schemeClr val="dk1"/>
                        </a:buClr>
                        <a:buSzPts val="1100"/>
                        <a:buFont typeface="Arial"/>
                        <a:buNone/>
                      </a:pPr>
                      <a:r>
                        <a:rPr lang="en" sz="1500">
                          <a:solidFill>
                            <a:srgbClr val="434343"/>
                          </a:solidFill>
                        </a:rPr>
                        <a:t>Scope, terms and conditions, and allowable order types meet agency needs</a:t>
                      </a:r>
                      <a:endParaRPr sz="150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500">
                          <a:solidFill>
                            <a:srgbClr val="434343"/>
                          </a:solidFill>
                        </a:rPr>
                        <a:t>Scope, terms and conditions, and allowable order types meet agency needs</a:t>
                      </a:r>
                      <a:endParaRPr sz="15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500" dirty="0">
                          <a:solidFill>
                            <a:srgbClr val="434343"/>
                          </a:solidFill>
                        </a:rPr>
                        <a:t>When a cost-type or incentive contract is necessary</a:t>
                      </a:r>
                      <a:endParaRPr sz="1500" dirty="0">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3"/>
          <p:cNvSpPr txBox="1">
            <a:spLocks noGrp="1"/>
          </p:cNvSpPr>
          <p:nvPr>
            <p:ph type="title"/>
          </p:nvPr>
        </p:nvSpPr>
        <p:spPr>
          <a:xfrm>
            <a:off x="685800" y="2084832"/>
            <a:ext cx="7549500" cy="685800"/>
          </a:xfrm>
          <a:prstGeom prst="rect">
            <a:avLst/>
          </a:prstGeom>
        </p:spPr>
        <p:txBody>
          <a:bodyPr spcFirstLastPara="1" wrap="square" lIns="0" tIns="0" rIns="0" bIns="0" anchor="t" anchorCtr="0">
            <a:normAutofit fontScale="90000"/>
          </a:bodyPr>
          <a:lstStyle/>
          <a:p>
            <a:pPr marL="0" lvl="0" indent="0" algn="l" rtl="0">
              <a:spcBef>
                <a:spcPts val="0"/>
              </a:spcBef>
              <a:spcAft>
                <a:spcPts val="0"/>
              </a:spcAft>
              <a:buNone/>
            </a:pPr>
            <a:r>
              <a:rPr lang="en" sz="2800" b="1"/>
              <a:t>Comparing: </a:t>
            </a:r>
            <a:endParaRPr sz="2800" b="1"/>
          </a:p>
          <a:p>
            <a:pPr marL="0" lvl="0" indent="0" algn="l" rtl="0">
              <a:spcBef>
                <a:spcPts val="0"/>
              </a:spcBef>
              <a:spcAft>
                <a:spcPts val="0"/>
              </a:spcAft>
              <a:buNone/>
            </a:pPr>
            <a:r>
              <a:rPr lang="en" sz="2800" b="1"/>
              <a:t>FAR 8.4 </a:t>
            </a:r>
            <a:endParaRPr sz="2800" b="1"/>
          </a:p>
          <a:p>
            <a:pPr marL="0" lvl="0" indent="0" algn="l" rtl="0">
              <a:spcBef>
                <a:spcPts val="0"/>
              </a:spcBef>
              <a:spcAft>
                <a:spcPts val="0"/>
              </a:spcAft>
              <a:buNone/>
            </a:pPr>
            <a:r>
              <a:rPr lang="en" sz="2800" b="1"/>
              <a:t>FAR 16.505</a:t>
            </a:r>
            <a:endParaRPr sz="2800" b="1"/>
          </a:p>
          <a:p>
            <a:pPr marL="0" lvl="0" indent="0" algn="l" rtl="0">
              <a:spcBef>
                <a:spcPts val="0"/>
              </a:spcBef>
              <a:spcAft>
                <a:spcPts val="0"/>
              </a:spcAft>
              <a:buNone/>
            </a:pPr>
            <a:r>
              <a:rPr lang="en" sz="2800" b="1"/>
              <a:t>FAR Part 15</a:t>
            </a:r>
            <a:endParaRPr sz="28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4"/>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Acquisition Planning - FAR Part 7</a:t>
            </a:r>
            <a:endParaRPr dirty="0"/>
          </a:p>
        </p:txBody>
      </p:sp>
      <p:sp>
        <p:nvSpPr>
          <p:cNvPr id="228" name="Google Shape;228;p44"/>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Autofit/>
          </a:bodyPr>
          <a:lstStyle/>
          <a:p>
            <a:pPr marL="457200" lvl="0" indent="-347027" algn="l" rtl="0">
              <a:lnSpc>
                <a:spcPct val="95000"/>
              </a:lnSpc>
              <a:spcBef>
                <a:spcPts val="0"/>
              </a:spcBef>
              <a:spcAft>
                <a:spcPts val="0"/>
              </a:spcAft>
              <a:buClr>
                <a:srgbClr val="434343"/>
              </a:buClr>
              <a:buSzPts val="1865"/>
              <a:buChar char="•"/>
            </a:pPr>
            <a:r>
              <a:rPr lang="en" sz="1865">
                <a:solidFill>
                  <a:srgbClr val="434343"/>
                </a:solidFill>
              </a:rPr>
              <a:t>Acquisition planning is required regardless of chosen strategy</a:t>
            </a:r>
            <a:endParaRPr sz="1865">
              <a:solidFill>
                <a:srgbClr val="434343"/>
              </a:solidFill>
            </a:endParaRPr>
          </a:p>
          <a:p>
            <a:pPr marL="914400" lvl="1" indent="-347027" algn="l" rtl="0">
              <a:lnSpc>
                <a:spcPct val="95000"/>
              </a:lnSpc>
              <a:spcBef>
                <a:spcPts val="0"/>
              </a:spcBef>
              <a:spcAft>
                <a:spcPts val="0"/>
              </a:spcAft>
              <a:buClr>
                <a:srgbClr val="434343"/>
              </a:buClr>
              <a:buSzPts val="1865"/>
              <a:buChar char="‒"/>
            </a:pPr>
            <a:r>
              <a:rPr lang="en" sz="1865">
                <a:solidFill>
                  <a:srgbClr val="434343"/>
                </a:solidFill>
              </a:rPr>
              <a:t>Planning is required for all acquisitions</a:t>
            </a:r>
            <a:endParaRPr sz="1865">
              <a:solidFill>
                <a:srgbClr val="434343"/>
              </a:solidFill>
            </a:endParaRPr>
          </a:p>
          <a:p>
            <a:pPr marL="914400" lvl="1" indent="-347027" algn="l" rtl="0">
              <a:lnSpc>
                <a:spcPct val="95000"/>
              </a:lnSpc>
              <a:spcBef>
                <a:spcPts val="0"/>
              </a:spcBef>
              <a:spcAft>
                <a:spcPts val="0"/>
              </a:spcAft>
              <a:buClr>
                <a:srgbClr val="434343"/>
              </a:buClr>
              <a:buSzPts val="1865"/>
              <a:buChar char="‒"/>
            </a:pPr>
            <a:r>
              <a:rPr lang="en" sz="1865">
                <a:solidFill>
                  <a:srgbClr val="434343"/>
                </a:solidFill>
              </a:rPr>
              <a:t>Written planning and coordination required based on dollar amount, contract type and complexity, and competition strategy (follow agency procedures)</a:t>
            </a:r>
            <a:endParaRPr sz="1865">
              <a:solidFill>
                <a:srgbClr val="434343"/>
              </a:solidFill>
            </a:endParaRPr>
          </a:p>
          <a:p>
            <a:pPr marL="457200" lvl="0" indent="0" algn="l" rtl="0">
              <a:lnSpc>
                <a:spcPct val="95000"/>
              </a:lnSpc>
              <a:spcBef>
                <a:spcPts val="0"/>
              </a:spcBef>
              <a:spcAft>
                <a:spcPts val="0"/>
              </a:spcAft>
              <a:buSzPts val="1018"/>
              <a:buNone/>
            </a:pPr>
            <a:endParaRPr sz="1865">
              <a:solidFill>
                <a:srgbClr val="434343"/>
              </a:solidFill>
            </a:endParaRPr>
          </a:p>
          <a:p>
            <a:pPr marL="457200" lvl="0" indent="-347027" algn="l" rtl="0">
              <a:lnSpc>
                <a:spcPct val="95000"/>
              </a:lnSpc>
              <a:spcBef>
                <a:spcPts val="0"/>
              </a:spcBef>
              <a:spcAft>
                <a:spcPts val="0"/>
              </a:spcAft>
              <a:buClr>
                <a:srgbClr val="434343"/>
              </a:buClr>
              <a:buSzPts val="1865"/>
              <a:buChar char="•"/>
            </a:pPr>
            <a:r>
              <a:rPr lang="en" sz="1865">
                <a:solidFill>
                  <a:srgbClr val="434343"/>
                </a:solidFill>
              </a:rPr>
              <a:t>Market research will drive planning decisions</a:t>
            </a:r>
            <a:endParaRPr sz="1865">
              <a:solidFill>
                <a:srgbClr val="434343"/>
              </a:solidFill>
            </a:endParaRPr>
          </a:p>
          <a:p>
            <a:pPr marL="914400" lvl="1" indent="-347027" algn="l" rtl="0">
              <a:lnSpc>
                <a:spcPct val="95000"/>
              </a:lnSpc>
              <a:spcBef>
                <a:spcPts val="0"/>
              </a:spcBef>
              <a:spcAft>
                <a:spcPts val="0"/>
              </a:spcAft>
              <a:buClr>
                <a:srgbClr val="434343"/>
              </a:buClr>
              <a:buSzPts val="1865"/>
              <a:buChar char="‒"/>
            </a:pPr>
            <a:r>
              <a:rPr lang="en" sz="1865">
                <a:solidFill>
                  <a:srgbClr val="434343"/>
                </a:solidFill>
              </a:rPr>
              <a:t>Acquisition plans capture this information</a:t>
            </a:r>
            <a:endParaRPr sz="1865">
              <a:solidFill>
                <a:srgbClr val="434343"/>
              </a:solidFill>
            </a:endParaRPr>
          </a:p>
          <a:p>
            <a:pPr marL="457200" lvl="0" indent="0" algn="l" rtl="0">
              <a:lnSpc>
                <a:spcPct val="95000"/>
              </a:lnSpc>
              <a:spcBef>
                <a:spcPts val="0"/>
              </a:spcBef>
              <a:spcAft>
                <a:spcPts val="0"/>
              </a:spcAft>
              <a:buSzPts val="1018"/>
              <a:buNone/>
            </a:pPr>
            <a:endParaRPr sz="1865">
              <a:solidFill>
                <a:srgbClr val="434343"/>
              </a:solidFill>
            </a:endParaRPr>
          </a:p>
          <a:p>
            <a:pPr marL="457200" lvl="0" indent="-347027" algn="l" rtl="0">
              <a:lnSpc>
                <a:spcPct val="95000"/>
              </a:lnSpc>
              <a:spcBef>
                <a:spcPts val="0"/>
              </a:spcBef>
              <a:spcAft>
                <a:spcPts val="0"/>
              </a:spcAft>
              <a:buClr>
                <a:srgbClr val="434343"/>
              </a:buClr>
              <a:buSzPts val="1865"/>
              <a:buChar char="•"/>
            </a:pPr>
            <a:r>
              <a:rPr lang="en" sz="1865">
                <a:solidFill>
                  <a:srgbClr val="434343"/>
                </a:solidFill>
              </a:rPr>
              <a:t>Performance-based preference for services</a:t>
            </a:r>
            <a:endParaRPr sz="1865">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2"/>
        <p:cNvGrpSpPr/>
        <p:nvPr/>
      </p:nvGrpSpPr>
      <p:grpSpPr>
        <a:xfrm>
          <a:off x="0" y="0"/>
          <a:ext cx="0" cy="0"/>
          <a:chOff x="0" y="0"/>
          <a:chExt cx="0" cy="0"/>
        </a:xfrm>
      </p:grpSpPr>
      <p:graphicFrame>
        <p:nvGraphicFramePr>
          <p:cNvPr id="233" name="Google Shape;233;p45"/>
          <p:cNvGraphicFramePr/>
          <p:nvPr>
            <p:extLst>
              <p:ext uri="{D42A27DB-BD31-4B8C-83A1-F6EECF244321}">
                <p14:modId xmlns:p14="http://schemas.microsoft.com/office/powerpoint/2010/main" val="4055584336"/>
              </p:ext>
            </p:extLst>
          </p:nvPr>
        </p:nvGraphicFramePr>
        <p:xfrm>
          <a:off x="0" y="-12"/>
          <a:ext cx="9144000" cy="5166115"/>
        </p:xfrm>
        <a:graphic>
          <a:graphicData uri="http://schemas.openxmlformats.org/drawingml/2006/table">
            <a:tbl>
              <a:tblPr firstRow="1">
                <a:noFill/>
                <a:tableStyleId>{9BE993C7-1A74-4D01-B8E2-44F262738DC6}</a:tableStyleId>
              </a:tblPr>
              <a:tblGrid>
                <a:gridCol w="3086900">
                  <a:extLst>
                    <a:ext uri="{9D8B030D-6E8A-4147-A177-3AD203B41FA5}">
                      <a16:colId xmlns:a16="http://schemas.microsoft.com/office/drawing/2014/main" val="20000"/>
                    </a:ext>
                  </a:extLst>
                </a:gridCol>
                <a:gridCol w="2104275">
                  <a:extLst>
                    <a:ext uri="{9D8B030D-6E8A-4147-A177-3AD203B41FA5}">
                      <a16:colId xmlns:a16="http://schemas.microsoft.com/office/drawing/2014/main" val="20001"/>
                    </a:ext>
                  </a:extLst>
                </a:gridCol>
                <a:gridCol w="2074875">
                  <a:extLst>
                    <a:ext uri="{9D8B030D-6E8A-4147-A177-3AD203B41FA5}">
                      <a16:colId xmlns:a16="http://schemas.microsoft.com/office/drawing/2014/main" val="20002"/>
                    </a:ext>
                  </a:extLst>
                </a:gridCol>
                <a:gridCol w="1877950">
                  <a:extLst>
                    <a:ext uri="{9D8B030D-6E8A-4147-A177-3AD203B41FA5}">
                      <a16:colId xmlns:a16="http://schemas.microsoft.com/office/drawing/2014/main" val="20003"/>
                    </a:ext>
                  </a:extLst>
                </a:gridCol>
              </a:tblGrid>
              <a:tr h="404075">
                <a:tc>
                  <a:txBody>
                    <a:bodyPr/>
                    <a:lstStyle/>
                    <a:p>
                      <a:pPr marL="0" lvl="0" indent="0" algn="ctr" rtl="0">
                        <a:spcBef>
                          <a:spcPts val="0"/>
                        </a:spcBef>
                        <a:spcAft>
                          <a:spcPts val="0"/>
                        </a:spcAft>
                        <a:buNone/>
                      </a:pPr>
                      <a:r>
                        <a:rPr lang="en" sz="1600" b="1">
                          <a:solidFill>
                            <a:schemeClr val="lt1"/>
                          </a:solidFill>
                        </a:rPr>
                        <a:t>Procedure</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Subpart 8.4</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16.505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54292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May compete on LPTA or trade-off</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1">
                        <a:solidFill>
                          <a:srgbClr val="38761D"/>
                        </a:solidFill>
                        <a:latin typeface="Dancing Script"/>
                        <a:ea typeface="Dancing Script"/>
                        <a:cs typeface="Dancing Script"/>
                        <a:sym typeface="Dancing Script"/>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extLst>
                  <a:ext uri="{0D108BD9-81ED-4DB2-BD59-A6C34878D82A}">
                    <a16:rowId xmlns:a16="http://schemas.microsoft.com/office/drawing/2014/main" val="10001"/>
                  </a:ext>
                </a:extLst>
              </a:tr>
              <a:tr h="139882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Pre-competed contracts with fair and reasonable pricing</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marR="0" lvl="0" indent="0" algn="ctr" rtl="0">
                        <a:lnSpc>
                          <a:spcPct val="100000"/>
                        </a:lnSpc>
                        <a:spcBef>
                          <a:spcPts val="0"/>
                        </a:spcBef>
                        <a:spcAft>
                          <a:spcPts val="0"/>
                        </a:spcAft>
                        <a:buClr>
                          <a:schemeClr val="dk1"/>
                        </a:buClr>
                        <a:buSzPts val="1100"/>
                        <a:buFont typeface="Arial"/>
                        <a:buNone/>
                      </a:pPr>
                      <a:endParaRPr>
                        <a:solidFill>
                          <a:srgbClr val="38761D"/>
                        </a:solidFill>
                      </a:endParaRPr>
                    </a:p>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p>
                      <a:pPr marL="0" marR="0" lvl="0" indent="0" algn="ctr" rtl="0">
                        <a:lnSpc>
                          <a:spcPct val="100000"/>
                        </a:lnSpc>
                        <a:spcBef>
                          <a:spcPts val="0"/>
                        </a:spcBef>
                        <a:spcAft>
                          <a:spcPts val="0"/>
                        </a:spcAft>
                        <a:buClr>
                          <a:srgbClr val="000000"/>
                        </a:buClr>
                        <a:buSzPts val="1800"/>
                        <a:buFont typeface="Arial"/>
                        <a:buNone/>
                      </a:pPr>
                      <a:endParaRPr>
                        <a:solidFill>
                          <a:srgbClr val="38761D"/>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a:solidFill>
                            <a:srgbClr val="434343"/>
                          </a:solidFill>
                        </a:rPr>
                        <a:t>Pre-competed contracts, some offering pre-negotiated pricing at the contract level</a:t>
                      </a:r>
                      <a:endParaRPr>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sz="1600" dirty="0">
                          <a:solidFill>
                            <a:schemeClr val="tx1"/>
                          </a:solidFill>
                          <a:latin typeface="Roboto Black"/>
                          <a:ea typeface="Roboto Black"/>
                          <a:cs typeface="Roboto Black"/>
                          <a:sym typeface="Roboto Black"/>
                        </a:rPr>
                        <a:t>X</a:t>
                      </a:r>
                      <a:endParaRPr sz="1600" dirty="0">
                        <a:solidFill>
                          <a:schemeClr val="tx1"/>
                        </a:solidFill>
                        <a:latin typeface="Roboto Black"/>
                        <a:ea typeface="Roboto Black"/>
                        <a:cs typeface="Roboto Black"/>
                        <a:sym typeface="Roboto Black"/>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extLst>
                  <a:ext uri="{0D108BD9-81ED-4DB2-BD59-A6C34878D82A}">
                    <a16:rowId xmlns:a16="http://schemas.microsoft.com/office/drawing/2014/main" val="10002"/>
                  </a:ext>
                </a:extLst>
              </a:tr>
              <a:tr h="183402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“Fair Opportunity” required; Limited Source Justification (LSJ) otherwise, if over the SAT</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a:solidFill>
                            <a:srgbClr val="434343"/>
                          </a:solidFill>
                        </a:rPr>
                        <a:t>✔</a:t>
                      </a:r>
                      <a:endParaRPr>
                        <a:solidFill>
                          <a:srgbClr val="434343"/>
                        </a:solidFill>
                      </a:endParaRPr>
                    </a:p>
                    <a:p>
                      <a:pPr marL="0" marR="0" lvl="0" indent="0" algn="ctr" rtl="0">
                        <a:lnSpc>
                          <a:spcPct val="100000"/>
                        </a:lnSpc>
                        <a:spcBef>
                          <a:spcPts val="0"/>
                        </a:spcBef>
                        <a:spcAft>
                          <a:spcPts val="0"/>
                        </a:spcAft>
                        <a:buNone/>
                      </a:pPr>
                      <a:r>
                        <a:rPr lang="en">
                          <a:solidFill>
                            <a:srgbClr val="434343"/>
                          </a:solidFill>
                        </a:rPr>
                        <a:t>Provide fair opportunity for all orders over micro-purchase threshold unless an exception to fair opportunity is cited</a:t>
                      </a:r>
                      <a:endParaRPr>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Full and open competition; Justification for Other than Full and Open Competition (JOFOC) or (J&amp;A) </a:t>
                      </a: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(See FAR Part 6)</a:t>
                      </a:r>
                      <a:endParaRPr>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extLst>
                  <a:ext uri="{0D108BD9-81ED-4DB2-BD59-A6C34878D82A}">
                    <a16:rowId xmlns:a16="http://schemas.microsoft.com/office/drawing/2014/main" val="10003"/>
                  </a:ext>
                </a:extLst>
              </a:tr>
              <a:tr h="963650">
                <a:tc>
                  <a:txBody>
                    <a:bodyPr/>
                    <a:lstStyle/>
                    <a:p>
                      <a:pPr marL="0" marR="0" lvl="0" indent="0" algn="r" rtl="0">
                        <a:lnSpc>
                          <a:spcPct val="100000"/>
                        </a:lnSpc>
                        <a:spcBef>
                          <a:spcPts val="0"/>
                        </a:spcBef>
                        <a:spcAft>
                          <a:spcPts val="0"/>
                        </a:spcAft>
                        <a:buNone/>
                      </a:pPr>
                      <a:r>
                        <a:rPr lang="en">
                          <a:solidFill>
                            <a:schemeClr val="lt1"/>
                          </a:solidFill>
                        </a:rPr>
                        <a:t>Commercial item products and services</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rgbClr val="38761D"/>
                          </a:solidFill>
                        </a:rPr>
                        <a:t>✔ </a:t>
                      </a:r>
                      <a:endParaRPr sz="1600" b="1">
                        <a:solidFill>
                          <a:srgbClr val="38761D"/>
                        </a:solidFill>
                      </a:endParaRPr>
                    </a:p>
                    <a:p>
                      <a:pPr marL="0" lvl="0" indent="0" algn="ctr" rtl="0">
                        <a:spcBef>
                          <a:spcPts val="0"/>
                        </a:spcBef>
                        <a:spcAft>
                          <a:spcPts val="0"/>
                        </a:spcAft>
                        <a:buNone/>
                      </a:pPr>
                      <a:r>
                        <a:rPr lang="en">
                          <a:solidFill>
                            <a:srgbClr val="434343"/>
                          </a:solidFill>
                        </a:rPr>
                        <a:t>Commercial only.</a:t>
                      </a:r>
                      <a:endParaRPr>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a:solidFill>
                            <a:srgbClr val="434343"/>
                          </a:solidFill>
                        </a:rPr>
                        <a:t>Yes, as well as non-commercial supplies and services</a:t>
                      </a:r>
                      <a:endParaRPr>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dirty="0">
                          <a:solidFill>
                            <a:srgbClr val="434343"/>
                          </a:solidFill>
                        </a:rPr>
                        <a:t>Yes, as well as non-commercial supplies and services</a:t>
                      </a:r>
                      <a:endParaRPr dirty="0">
                        <a:solidFill>
                          <a:srgbClr val="434343"/>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CFFF"/>
                    </a:solidFill>
                  </a:tcPr>
                </a:tc>
                <a:extLst>
                  <a:ext uri="{0D108BD9-81ED-4DB2-BD59-A6C34878D82A}">
                    <a16:rowId xmlns:a16="http://schemas.microsoft.com/office/drawing/2014/main" val="10004"/>
                  </a:ext>
                </a:extLst>
              </a:tr>
            </a:tbl>
          </a:graphicData>
        </a:graphic>
      </p:graphicFrame>
      <p:sp>
        <p:nvSpPr>
          <p:cNvPr id="2" name="Title 1">
            <a:extLst>
              <a:ext uri="{FF2B5EF4-FFF2-40B4-BE49-F238E27FC236}">
                <a16:creationId xmlns:a16="http://schemas.microsoft.com/office/drawing/2014/main" id="{21915232-7903-1712-027B-C9C2CE823470}"/>
              </a:ext>
            </a:extLst>
          </p:cNvPr>
          <p:cNvSpPr>
            <a:spLocks noGrp="1"/>
          </p:cNvSpPr>
          <p:nvPr>
            <p:ph type="title" idx="4294967295"/>
          </p:nvPr>
        </p:nvSpPr>
        <p:spPr>
          <a:xfrm>
            <a:off x="311700" y="-572700"/>
            <a:ext cx="8520600" cy="572700"/>
          </a:xfrm>
        </p:spPr>
        <p:txBody>
          <a:bodyPr spcFirstLastPara="1" wrap="square" lIns="91425" tIns="91425" rIns="91425" bIns="91425" anchor="b" anchorCtr="0">
            <a:normAutofit fontScale="90000"/>
          </a:bodyPr>
          <a:lstStyle/>
          <a:p>
            <a:r>
              <a:rPr lang="en-US" dirty="0"/>
              <a:t>Comparisons between Subpart 8.4, 16.505 and 15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graphicFrame>
        <p:nvGraphicFramePr>
          <p:cNvPr id="238" name="Google Shape;238;p46"/>
          <p:cNvGraphicFramePr/>
          <p:nvPr>
            <p:extLst>
              <p:ext uri="{D42A27DB-BD31-4B8C-83A1-F6EECF244321}">
                <p14:modId xmlns:p14="http://schemas.microsoft.com/office/powerpoint/2010/main" val="1773748998"/>
              </p:ext>
            </p:extLst>
          </p:nvPr>
        </p:nvGraphicFramePr>
        <p:xfrm>
          <a:off x="-28787" y="-12"/>
          <a:ext cx="9172800" cy="5235875"/>
        </p:xfrm>
        <a:graphic>
          <a:graphicData uri="http://schemas.openxmlformats.org/drawingml/2006/table">
            <a:tbl>
              <a:tblPr firstRow="1">
                <a:noFill/>
                <a:tableStyleId>{9BE993C7-1A74-4D01-B8E2-44F262738DC6}</a:tableStyleId>
              </a:tblPr>
              <a:tblGrid>
                <a:gridCol w="3096625">
                  <a:extLst>
                    <a:ext uri="{9D8B030D-6E8A-4147-A177-3AD203B41FA5}">
                      <a16:colId xmlns:a16="http://schemas.microsoft.com/office/drawing/2014/main" val="20000"/>
                    </a:ext>
                  </a:extLst>
                </a:gridCol>
                <a:gridCol w="2110875">
                  <a:extLst>
                    <a:ext uri="{9D8B030D-6E8A-4147-A177-3AD203B41FA5}">
                      <a16:colId xmlns:a16="http://schemas.microsoft.com/office/drawing/2014/main" val="20001"/>
                    </a:ext>
                  </a:extLst>
                </a:gridCol>
                <a:gridCol w="2081400">
                  <a:extLst>
                    <a:ext uri="{9D8B030D-6E8A-4147-A177-3AD203B41FA5}">
                      <a16:colId xmlns:a16="http://schemas.microsoft.com/office/drawing/2014/main" val="20002"/>
                    </a:ext>
                  </a:extLst>
                </a:gridCol>
                <a:gridCol w="1883900">
                  <a:extLst>
                    <a:ext uri="{9D8B030D-6E8A-4147-A177-3AD203B41FA5}">
                      <a16:colId xmlns:a16="http://schemas.microsoft.com/office/drawing/2014/main" val="20003"/>
                    </a:ext>
                  </a:extLst>
                </a:gridCol>
              </a:tblGrid>
              <a:tr h="436200">
                <a:tc>
                  <a:txBody>
                    <a:bodyPr/>
                    <a:lstStyle/>
                    <a:p>
                      <a:pPr marL="0" lvl="0" indent="0" algn="ctr" rtl="0">
                        <a:spcBef>
                          <a:spcPts val="0"/>
                        </a:spcBef>
                        <a:spcAft>
                          <a:spcPts val="0"/>
                        </a:spcAft>
                        <a:buNone/>
                      </a:pPr>
                      <a:r>
                        <a:rPr lang="en" sz="1600" b="1">
                          <a:solidFill>
                            <a:schemeClr val="lt1"/>
                          </a:solidFill>
                        </a:rPr>
                        <a:t>Procedure</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Subpart 8.4</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16.505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1257300">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Prepare a solicitation </a:t>
                      </a:r>
                      <a:endParaRPr>
                        <a:solidFill>
                          <a:schemeClr val="lt1"/>
                        </a:solidFill>
                      </a:endParaRPr>
                    </a:p>
                  </a:txBody>
                  <a:tcPr marL="91450" marR="91450" marT="45725" marB="45725" anchor="ctr">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005087"/>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Request for Quote (RFQ)</a:t>
                      </a: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(No minimum notice requirements – eBuy requires 48 hr min)</a:t>
                      </a:r>
                      <a:endParaRPr>
                        <a:solidFill>
                          <a:srgbClr val="434343"/>
                        </a:solidFill>
                      </a:endParaRPr>
                    </a:p>
                  </a:txBody>
                  <a:tcPr marL="91450" marR="91450" marT="45725" marB="45725" anchor="ctr">
                    <a:lnL w="9525"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Request for Quote (minimum notice requirements may apply per terms of the indefinite delivery contract)</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Request for Proposal (RFP) with all required T&amp;Cs</a:t>
                      </a: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(30 day notice)</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1"/>
                  </a:ext>
                </a:extLst>
              </a:tr>
              <a:tr h="528750">
                <a:tc>
                  <a:txBody>
                    <a:bodyPr/>
                    <a:lstStyle/>
                    <a:p>
                      <a:pPr marL="0" lvl="0" indent="0" algn="r" rtl="0">
                        <a:spcBef>
                          <a:spcPts val="0"/>
                        </a:spcBef>
                        <a:spcAft>
                          <a:spcPts val="0"/>
                        </a:spcAft>
                        <a:buClr>
                          <a:schemeClr val="dk1"/>
                        </a:buClr>
                        <a:buSzPts val="1600"/>
                        <a:buFont typeface="Arial"/>
                        <a:buNone/>
                      </a:pPr>
                      <a:r>
                        <a:rPr lang="en">
                          <a:solidFill>
                            <a:schemeClr val="lt1"/>
                          </a:solidFill>
                        </a:rPr>
                        <a:t>May require consideration of factors  other than price/costs – identify factors</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marR="0" lvl="0" indent="0" algn="ctr" rtl="0">
                        <a:lnSpc>
                          <a:spcPct val="100000"/>
                        </a:lnSpc>
                        <a:spcBef>
                          <a:spcPts val="0"/>
                        </a:spcBef>
                        <a:spcAft>
                          <a:spcPts val="0"/>
                        </a:spcAft>
                        <a:buClr>
                          <a:schemeClr val="dk1"/>
                        </a:buClr>
                        <a:buSzPts val="1100"/>
                        <a:buFont typeface="Arial"/>
                        <a:buNone/>
                      </a:pPr>
                      <a:endParaRPr>
                        <a:solidFill>
                          <a:srgbClr val="38761D"/>
                        </a:solidFill>
                      </a:endParaRPr>
                    </a:p>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p>
                      <a:pPr marL="0" marR="0" lvl="0" indent="0" algn="ctr" rtl="0">
                        <a:lnSpc>
                          <a:spcPct val="100000"/>
                        </a:lnSpc>
                        <a:spcBef>
                          <a:spcPts val="0"/>
                        </a:spcBef>
                        <a:spcAft>
                          <a:spcPts val="0"/>
                        </a:spcAft>
                        <a:buClr>
                          <a:srgbClr val="000000"/>
                        </a:buClr>
                        <a:buSzPts val="1800"/>
                        <a:buFont typeface="Arial"/>
                        <a:buNone/>
                      </a:pP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2"/>
                  </a:ext>
                </a:extLst>
              </a:tr>
              <a:tr h="467400">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Prepare source selection plan</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a:solidFill>
                            <a:srgbClr val="434343"/>
                          </a:solidFill>
                        </a:rPr>
                        <a:t>May be used, but not required</a:t>
                      </a:r>
                      <a:endParaRPr b="0" i="0" u="none" strike="noStrike" cap="none">
                        <a:solidFill>
                          <a:srgbClr val="434343"/>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a:solidFill>
                            <a:srgbClr val="434343"/>
                          </a:solidFill>
                        </a:rPr>
                        <a:t>Not required</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3"/>
                  </a:ext>
                </a:extLst>
              </a:tr>
              <a:tr h="364325">
                <a:tc>
                  <a:txBody>
                    <a:bodyPr/>
                    <a:lstStyle/>
                    <a:p>
                      <a:pPr marL="0" marR="0" lvl="0" indent="0" algn="r" rtl="0">
                        <a:lnSpc>
                          <a:spcPct val="100000"/>
                        </a:lnSpc>
                        <a:spcBef>
                          <a:spcPts val="0"/>
                        </a:spcBef>
                        <a:spcAft>
                          <a:spcPts val="0"/>
                        </a:spcAft>
                        <a:buNone/>
                      </a:pPr>
                      <a:r>
                        <a:rPr lang="en">
                          <a:solidFill>
                            <a:schemeClr val="lt1"/>
                          </a:solidFill>
                        </a:rPr>
                        <a:t>Establish evaluation criteria</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4"/>
                  </a:ext>
                </a:extLst>
              </a:tr>
              <a:tr h="411950">
                <a:tc>
                  <a:txBody>
                    <a:bodyPr/>
                    <a:lstStyle/>
                    <a:p>
                      <a:pPr marL="0" marR="0" lvl="0" indent="0" algn="r" rtl="0">
                        <a:lnSpc>
                          <a:spcPct val="100000"/>
                        </a:lnSpc>
                        <a:spcBef>
                          <a:spcPts val="0"/>
                        </a:spcBef>
                        <a:spcAft>
                          <a:spcPts val="0"/>
                        </a:spcAft>
                        <a:buNone/>
                      </a:pPr>
                      <a:r>
                        <a:rPr lang="en">
                          <a:solidFill>
                            <a:schemeClr val="lt1"/>
                          </a:solidFill>
                        </a:rPr>
                        <a:t>Best value determination</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5"/>
                  </a:ext>
                </a:extLst>
              </a:tr>
              <a:tr h="1247775">
                <a:tc>
                  <a:txBody>
                    <a:bodyPr/>
                    <a:lstStyle/>
                    <a:p>
                      <a:pPr marL="0" marR="0" lvl="0" indent="0" algn="r" rtl="0">
                        <a:lnSpc>
                          <a:spcPct val="100000"/>
                        </a:lnSpc>
                        <a:spcBef>
                          <a:spcPts val="0"/>
                        </a:spcBef>
                        <a:spcAft>
                          <a:spcPts val="0"/>
                        </a:spcAft>
                        <a:buNone/>
                      </a:pPr>
                      <a:r>
                        <a:rPr lang="en">
                          <a:solidFill>
                            <a:schemeClr val="lt1"/>
                          </a:solidFill>
                        </a:rPr>
                        <a:t>Solicit sources</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a:solidFill>
                            <a:srgbClr val="434343"/>
                          </a:solidFill>
                        </a:rPr>
                        <a:t>If over SAT, solicit sufficient sources to anticipate at least 3 responses or use eBuy; no synopsis in SAM.gov</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a:solidFill>
                            <a:srgbClr val="434343"/>
                          </a:solidFill>
                        </a:rPr>
                        <a:t>If over micro-purchase threshold, fair opportunity must be given to all contract holders; no synopsis in SAM.gov</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dirty="0">
                          <a:solidFill>
                            <a:srgbClr val="434343"/>
                          </a:solidFill>
                        </a:rPr>
                        <a:t>Synopsize in SAM.gov and provide to all interested firms; follow FAR Part 5 procedures</a:t>
                      </a:r>
                      <a:endParaRPr dirty="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6"/>
                  </a:ext>
                </a:extLst>
              </a:tr>
            </a:tbl>
          </a:graphicData>
        </a:graphic>
      </p:graphicFrame>
      <p:sp>
        <p:nvSpPr>
          <p:cNvPr id="2" name="Title 1">
            <a:extLst>
              <a:ext uri="{FF2B5EF4-FFF2-40B4-BE49-F238E27FC236}">
                <a16:creationId xmlns:a16="http://schemas.microsoft.com/office/drawing/2014/main" id="{057FE7D5-36AF-5A66-0650-0751668922A2}"/>
              </a:ext>
            </a:extLst>
          </p:cNvPr>
          <p:cNvSpPr>
            <a:spLocks noGrp="1"/>
          </p:cNvSpPr>
          <p:nvPr>
            <p:ph type="title" idx="4294967295"/>
          </p:nvPr>
        </p:nvSpPr>
        <p:spPr>
          <a:xfrm>
            <a:off x="311700" y="-572700"/>
            <a:ext cx="8520600" cy="572700"/>
          </a:xfrm>
        </p:spPr>
        <p:txBody>
          <a:bodyPr spcFirstLastPara="1" wrap="square" lIns="91425" tIns="91425" rIns="91425" bIns="91425" anchor="b" anchorCtr="0">
            <a:normAutofit fontScale="90000"/>
          </a:bodyPr>
          <a:lstStyle/>
          <a:p>
            <a:r>
              <a:rPr lang="en-US" dirty="0"/>
              <a:t>Comparisons between Subpart 8.4, 16.505 and 15</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graphicFrame>
        <p:nvGraphicFramePr>
          <p:cNvPr id="243" name="Google Shape;243;p47"/>
          <p:cNvGraphicFramePr/>
          <p:nvPr>
            <p:extLst>
              <p:ext uri="{D42A27DB-BD31-4B8C-83A1-F6EECF244321}">
                <p14:modId xmlns:p14="http://schemas.microsoft.com/office/powerpoint/2010/main" val="3843641449"/>
              </p:ext>
            </p:extLst>
          </p:nvPr>
        </p:nvGraphicFramePr>
        <p:xfrm>
          <a:off x="0" y="-12"/>
          <a:ext cx="9227825" cy="5228540"/>
        </p:xfrm>
        <a:graphic>
          <a:graphicData uri="http://schemas.openxmlformats.org/drawingml/2006/table">
            <a:tbl>
              <a:tblPr firstRow="1">
                <a:noFill/>
                <a:tableStyleId>{9BE993C7-1A74-4D01-B8E2-44F262738DC6}</a:tableStyleId>
              </a:tblPr>
              <a:tblGrid>
                <a:gridCol w="3115175">
                  <a:extLst>
                    <a:ext uri="{9D8B030D-6E8A-4147-A177-3AD203B41FA5}">
                      <a16:colId xmlns:a16="http://schemas.microsoft.com/office/drawing/2014/main" val="20000"/>
                    </a:ext>
                  </a:extLst>
                </a:gridCol>
                <a:gridCol w="2123575">
                  <a:extLst>
                    <a:ext uri="{9D8B030D-6E8A-4147-A177-3AD203B41FA5}">
                      <a16:colId xmlns:a16="http://schemas.microsoft.com/office/drawing/2014/main" val="20001"/>
                    </a:ext>
                  </a:extLst>
                </a:gridCol>
                <a:gridCol w="2093900">
                  <a:extLst>
                    <a:ext uri="{9D8B030D-6E8A-4147-A177-3AD203B41FA5}">
                      <a16:colId xmlns:a16="http://schemas.microsoft.com/office/drawing/2014/main" val="20002"/>
                    </a:ext>
                  </a:extLst>
                </a:gridCol>
                <a:gridCol w="1895175">
                  <a:extLst>
                    <a:ext uri="{9D8B030D-6E8A-4147-A177-3AD203B41FA5}">
                      <a16:colId xmlns:a16="http://schemas.microsoft.com/office/drawing/2014/main" val="20003"/>
                    </a:ext>
                  </a:extLst>
                </a:gridCol>
              </a:tblGrid>
              <a:tr h="399900">
                <a:tc>
                  <a:txBody>
                    <a:bodyPr/>
                    <a:lstStyle/>
                    <a:p>
                      <a:pPr marL="0" lvl="0" indent="0" algn="ctr" rtl="0">
                        <a:spcBef>
                          <a:spcPts val="0"/>
                        </a:spcBef>
                        <a:spcAft>
                          <a:spcPts val="0"/>
                        </a:spcAft>
                        <a:buNone/>
                      </a:pPr>
                      <a:r>
                        <a:rPr lang="en" sz="1600" b="1">
                          <a:solidFill>
                            <a:schemeClr val="lt1"/>
                          </a:solidFill>
                        </a:rPr>
                        <a:t>Procedure</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Subpart 8.4</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16.505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634650">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Evaluate consistent with solicitation</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1">
                        <a:solidFill>
                          <a:srgbClr val="38761D"/>
                        </a:solidFill>
                        <a:latin typeface="Dancing Script"/>
                        <a:ea typeface="Dancing Script"/>
                        <a:cs typeface="Dancing Script"/>
                        <a:sym typeface="Dancing Script"/>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1"/>
                  </a:ext>
                </a:extLst>
              </a:tr>
              <a:tr h="71987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Small Business </a:t>
                      </a:r>
                      <a:endParaRPr>
                        <a:solidFill>
                          <a:schemeClr val="lt1"/>
                        </a:solidFill>
                      </a:endParaRPr>
                    </a:p>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set-asides</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marR="0" lvl="0" indent="0" algn="ctr" rtl="0">
                        <a:lnSpc>
                          <a:spcPct val="100000"/>
                        </a:lnSpc>
                        <a:spcBef>
                          <a:spcPts val="0"/>
                        </a:spcBef>
                        <a:spcAft>
                          <a:spcPts val="0"/>
                        </a:spcAft>
                        <a:buClr>
                          <a:schemeClr val="dk1"/>
                        </a:buClr>
                        <a:buSzPts val="1100"/>
                        <a:buFont typeface="Arial"/>
                        <a:buNone/>
                      </a:pP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Discretionary</a:t>
                      </a:r>
                      <a:endParaRPr>
                        <a:solidFill>
                          <a:srgbClr val="434343"/>
                        </a:solidFill>
                      </a:endParaRPr>
                    </a:p>
                    <a:p>
                      <a:pPr marL="0" marR="0" lvl="0" indent="0" algn="ctr" rtl="0">
                        <a:lnSpc>
                          <a:spcPct val="100000"/>
                        </a:lnSpc>
                        <a:spcBef>
                          <a:spcPts val="0"/>
                        </a:spcBef>
                        <a:spcAft>
                          <a:spcPts val="0"/>
                        </a:spcAft>
                        <a:buClr>
                          <a:srgbClr val="000000"/>
                        </a:buClr>
                        <a:buSzPts val="1800"/>
                        <a:buFont typeface="Arial"/>
                        <a:buNone/>
                      </a:pP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a:solidFill>
                            <a:srgbClr val="434343"/>
                          </a:solidFill>
                        </a:rPr>
                        <a:t>See contract for allowability of set-asides</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Available – </a:t>
                      </a: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“rule-of-two”</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2"/>
                  </a:ext>
                </a:extLst>
              </a:tr>
              <a:tr h="71987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Technical evaluation</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a:solidFill>
                            <a:srgbClr val="434343"/>
                          </a:solidFill>
                        </a:rPr>
                        <a:t>May utilize LPTA or tradeoff for more complex purchases</a:t>
                      </a:r>
                      <a:endParaRPr b="0" i="0" u="none" strike="noStrike" cap="none">
                        <a:solidFill>
                          <a:srgbClr val="434343"/>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a:solidFill>
                            <a:srgbClr val="434343"/>
                          </a:solidFill>
                        </a:rPr>
                        <a:t>May utilize LPTA or tradeoff for more complex purchases</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May utilize LPTA or tradeoff for more complex purchases</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3"/>
                  </a:ext>
                </a:extLst>
              </a:tr>
              <a:tr h="511925">
                <a:tc>
                  <a:txBody>
                    <a:bodyPr/>
                    <a:lstStyle/>
                    <a:p>
                      <a:pPr marL="0" marR="0" lvl="0" indent="0" algn="r" rtl="0">
                        <a:lnSpc>
                          <a:spcPct val="100000"/>
                        </a:lnSpc>
                        <a:spcBef>
                          <a:spcPts val="0"/>
                        </a:spcBef>
                        <a:spcAft>
                          <a:spcPts val="0"/>
                        </a:spcAft>
                        <a:buNone/>
                      </a:pPr>
                      <a:r>
                        <a:rPr lang="en">
                          <a:solidFill>
                            <a:schemeClr val="lt1"/>
                          </a:solidFill>
                        </a:rPr>
                        <a:t>Evaluation and source selection documentation</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4"/>
                  </a:ext>
                </a:extLst>
              </a:tr>
              <a:tr h="719875">
                <a:tc>
                  <a:txBody>
                    <a:bodyPr/>
                    <a:lstStyle/>
                    <a:p>
                      <a:pPr marL="0" marR="0" lvl="0" indent="0" algn="r" rtl="0">
                        <a:lnSpc>
                          <a:spcPct val="100000"/>
                        </a:lnSpc>
                        <a:spcBef>
                          <a:spcPts val="0"/>
                        </a:spcBef>
                        <a:spcAft>
                          <a:spcPts val="0"/>
                        </a:spcAft>
                        <a:buNone/>
                      </a:pPr>
                      <a:r>
                        <a:rPr lang="en">
                          <a:solidFill>
                            <a:schemeClr val="lt1"/>
                          </a:solidFill>
                        </a:rPr>
                        <a:t>Ensure contractor’s quote complies with all special terms and conditions of RFQ</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a:solidFill>
                            <a:srgbClr val="434343"/>
                          </a:solidFill>
                        </a:rPr>
                        <a:t>Yes, but may not conflict with Schedule contract terms and conditions </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a:solidFill>
                            <a:srgbClr val="434343"/>
                          </a:solidFill>
                        </a:rPr>
                        <a:t>Yes, but may not conflict with contract terms and conditions </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5"/>
                  </a:ext>
                </a:extLst>
              </a:tr>
              <a:tr h="509550">
                <a:tc>
                  <a:txBody>
                    <a:bodyPr/>
                    <a:lstStyle/>
                    <a:p>
                      <a:pPr marL="0" marR="0" lvl="0" indent="0" algn="r" rtl="0">
                        <a:lnSpc>
                          <a:spcPct val="100000"/>
                        </a:lnSpc>
                        <a:spcBef>
                          <a:spcPts val="0"/>
                        </a:spcBef>
                        <a:spcAft>
                          <a:spcPts val="0"/>
                        </a:spcAft>
                        <a:buNone/>
                      </a:pPr>
                      <a:r>
                        <a:rPr lang="en">
                          <a:solidFill>
                            <a:schemeClr val="lt1"/>
                          </a:solidFill>
                        </a:rPr>
                        <a:t>Treat all offerors fairly</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6"/>
                  </a:ext>
                </a:extLst>
              </a:tr>
              <a:tr h="927850">
                <a:tc>
                  <a:txBody>
                    <a:bodyPr/>
                    <a:lstStyle/>
                    <a:p>
                      <a:pPr marL="0" marR="0" lvl="0" indent="0" algn="r" rtl="0">
                        <a:lnSpc>
                          <a:spcPct val="100000"/>
                        </a:lnSpc>
                        <a:spcBef>
                          <a:spcPts val="0"/>
                        </a:spcBef>
                        <a:spcAft>
                          <a:spcPts val="0"/>
                        </a:spcAft>
                        <a:buNone/>
                      </a:pPr>
                      <a:r>
                        <a:rPr lang="en">
                          <a:solidFill>
                            <a:schemeClr val="lt1"/>
                          </a:solidFill>
                        </a:rPr>
                        <a:t>Debriefings available upon request</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a:solidFill>
                            <a:srgbClr val="434343"/>
                          </a:solidFill>
                        </a:rPr>
                        <a:t>No – may provide</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a:solidFill>
                            <a:srgbClr val="434343"/>
                          </a:solidFill>
                        </a:rPr>
                        <a:t>Required to extend post award debriefing opportunity for orders exceeding $6M</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dirty="0">
                          <a:solidFill>
                            <a:srgbClr val="38761D"/>
                          </a:solidFill>
                        </a:rPr>
                        <a:t>✔</a:t>
                      </a:r>
                      <a:endParaRPr dirty="0">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7"/>
                  </a:ext>
                </a:extLst>
              </a:tr>
            </a:tbl>
          </a:graphicData>
        </a:graphic>
      </p:graphicFrame>
      <p:sp>
        <p:nvSpPr>
          <p:cNvPr id="2" name="Title 1">
            <a:extLst>
              <a:ext uri="{FF2B5EF4-FFF2-40B4-BE49-F238E27FC236}">
                <a16:creationId xmlns:a16="http://schemas.microsoft.com/office/drawing/2014/main" id="{2A1F05CF-A0F9-A612-A536-8502520ACA91}"/>
              </a:ext>
            </a:extLst>
          </p:cNvPr>
          <p:cNvSpPr>
            <a:spLocks noGrp="1"/>
          </p:cNvSpPr>
          <p:nvPr>
            <p:ph type="title" idx="4294967295"/>
          </p:nvPr>
        </p:nvSpPr>
        <p:spPr>
          <a:xfrm>
            <a:off x="311700" y="-572700"/>
            <a:ext cx="8520600" cy="572700"/>
          </a:xfrm>
        </p:spPr>
        <p:txBody>
          <a:bodyPr spcFirstLastPara="1" wrap="square" lIns="91425" tIns="91425" rIns="91425" bIns="91425" anchor="b" anchorCtr="0">
            <a:normAutofit fontScale="90000"/>
          </a:bodyPr>
          <a:lstStyle/>
          <a:p>
            <a:r>
              <a:rPr lang="en-US" dirty="0"/>
              <a:t>Comparisons between Subpart 8.4, 16.505 and 15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graphicFrame>
        <p:nvGraphicFramePr>
          <p:cNvPr id="248" name="Google Shape;248;p48"/>
          <p:cNvGraphicFramePr/>
          <p:nvPr>
            <p:extLst>
              <p:ext uri="{D42A27DB-BD31-4B8C-83A1-F6EECF244321}">
                <p14:modId xmlns:p14="http://schemas.microsoft.com/office/powerpoint/2010/main" val="2848464500"/>
              </p:ext>
            </p:extLst>
          </p:nvPr>
        </p:nvGraphicFramePr>
        <p:xfrm>
          <a:off x="-12" y="-11655"/>
          <a:ext cx="9144025" cy="5211320"/>
        </p:xfrm>
        <a:graphic>
          <a:graphicData uri="http://schemas.openxmlformats.org/drawingml/2006/table">
            <a:tbl>
              <a:tblPr firstRow="1">
                <a:noFill/>
                <a:tableStyleId>{9BE993C7-1A74-4D01-B8E2-44F262738DC6}</a:tableStyleId>
              </a:tblPr>
              <a:tblGrid>
                <a:gridCol w="3086900">
                  <a:extLst>
                    <a:ext uri="{9D8B030D-6E8A-4147-A177-3AD203B41FA5}">
                      <a16:colId xmlns:a16="http://schemas.microsoft.com/office/drawing/2014/main" val="20000"/>
                    </a:ext>
                  </a:extLst>
                </a:gridCol>
                <a:gridCol w="2104275">
                  <a:extLst>
                    <a:ext uri="{9D8B030D-6E8A-4147-A177-3AD203B41FA5}">
                      <a16:colId xmlns:a16="http://schemas.microsoft.com/office/drawing/2014/main" val="20001"/>
                    </a:ext>
                  </a:extLst>
                </a:gridCol>
                <a:gridCol w="2074875">
                  <a:extLst>
                    <a:ext uri="{9D8B030D-6E8A-4147-A177-3AD203B41FA5}">
                      <a16:colId xmlns:a16="http://schemas.microsoft.com/office/drawing/2014/main" val="20002"/>
                    </a:ext>
                  </a:extLst>
                </a:gridCol>
                <a:gridCol w="1877975">
                  <a:extLst>
                    <a:ext uri="{9D8B030D-6E8A-4147-A177-3AD203B41FA5}">
                      <a16:colId xmlns:a16="http://schemas.microsoft.com/office/drawing/2014/main" val="20003"/>
                    </a:ext>
                  </a:extLst>
                </a:gridCol>
              </a:tblGrid>
              <a:tr h="365725">
                <a:tc>
                  <a:txBody>
                    <a:bodyPr/>
                    <a:lstStyle/>
                    <a:p>
                      <a:pPr marL="0" lvl="0" indent="0" algn="ctr" rtl="0">
                        <a:spcBef>
                          <a:spcPts val="0"/>
                        </a:spcBef>
                        <a:spcAft>
                          <a:spcPts val="0"/>
                        </a:spcAft>
                        <a:buNone/>
                      </a:pPr>
                      <a:r>
                        <a:rPr lang="en" sz="1600" b="1">
                          <a:solidFill>
                            <a:schemeClr val="lt1"/>
                          </a:solidFill>
                        </a:rPr>
                        <a:t>Procedure</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Subpart 8.4</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16.505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600" b="1">
                          <a:solidFill>
                            <a:schemeClr val="lt1"/>
                          </a:solidFill>
                        </a:rPr>
                        <a:t>Part 15</a:t>
                      </a:r>
                      <a:endParaRPr sz="1600" b="1">
                        <a:solidFill>
                          <a:schemeClr val="lt1"/>
                        </a:solidFill>
                      </a:endParaRPr>
                    </a:p>
                  </a:txBody>
                  <a:tcPr marL="91425" marR="91425" marT="91425" marB="91425">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89582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Monitoring of performance  - commercial items (usually simple inspection &amp; acceptance)</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1"/>
                  </a:ext>
                </a:extLst>
              </a:tr>
              <a:tr h="1474475">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Monitoring of performance – complex services even though commercial</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marR="0" lvl="0" indent="0" algn="ctr" rtl="0">
                        <a:lnSpc>
                          <a:spcPct val="100000"/>
                        </a:lnSpc>
                        <a:spcBef>
                          <a:spcPts val="0"/>
                        </a:spcBef>
                        <a:spcAft>
                          <a:spcPts val="0"/>
                        </a:spcAft>
                        <a:buClr>
                          <a:schemeClr val="dk1"/>
                        </a:buClr>
                        <a:buSzPts val="1100"/>
                        <a:buFont typeface="Arial"/>
                        <a:buNone/>
                      </a:pPr>
                      <a:endParaRPr>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Yes, appoint Contracting Officer’s Representative (COR) especially for higher dollar value and long duration</a:t>
                      </a:r>
                      <a:endParaRPr>
                        <a:solidFill>
                          <a:srgbClr val="434343"/>
                        </a:solidFill>
                      </a:endParaRPr>
                    </a:p>
                    <a:p>
                      <a:pPr marL="0" marR="0" lvl="0" indent="0" algn="ctr" rtl="0">
                        <a:lnSpc>
                          <a:spcPct val="100000"/>
                        </a:lnSpc>
                        <a:spcBef>
                          <a:spcPts val="0"/>
                        </a:spcBef>
                        <a:spcAft>
                          <a:spcPts val="0"/>
                        </a:spcAft>
                        <a:buClr>
                          <a:srgbClr val="000000"/>
                        </a:buClr>
                        <a:buSzPts val="1800"/>
                        <a:buFont typeface="Arial"/>
                        <a:buNone/>
                      </a:pP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None/>
                      </a:pPr>
                      <a:r>
                        <a:rPr lang="en">
                          <a:solidFill>
                            <a:srgbClr val="434343"/>
                          </a:solidFill>
                        </a:rPr>
                        <a:t>Yes, appoint Contracting Officer’s Representative (COR) especially for higher dollar value and long duration</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a:solidFill>
                            <a:srgbClr val="434343"/>
                          </a:solidFill>
                        </a:rPr>
                        <a:t>Appoint COR; may require use of monitoring tools/techniques including PM, EVM, etc.</a:t>
                      </a:r>
                      <a:endParaRPr>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2"/>
                  </a:ext>
                </a:extLst>
              </a:tr>
              <a:tr h="684900">
                <a:tc>
                  <a:txBody>
                    <a:bodyPr/>
                    <a:lstStyle/>
                    <a:p>
                      <a:pPr marL="0" marR="0" lvl="0" indent="0" algn="r" rtl="0">
                        <a:lnSpc>
                          <a:spcPct val="100000"/>
                        </a:lnSpc>
                        <a:spcBef>
                          <a:spcPts val="0"/>
                        </a:spcBef>
                        <a:spcAft>
                          <a:spcPts val="0"/>
                        </a:spcAft>
                        <a:buClr>
                          <a:schemeClr val="dk1"/>
                        </a:buClr>
                        <a:buSzPts val="1100"/>
                        <a:buFont typeface="Arial"/>
                        <a:buNone/>
                      </a:pPr>
                      <a:r>
                        <a:rPr lang="en">
                          <a:solidFill>
                            <a:schemeClr val="lt1"/>
                          </a:solidFill>
                        </a:rPr>
                        <a:t>Delivery and invoicing in accordance with contractual agreement</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b="0" i="0" u="none" strike="noStrike" cap="none">
                        <a:solidFill>
                          <a:srgbClr val="38761D"/>
                        </a:solidFill>
                        <a:latin typeface="Arial"/>
                        <a:ea typeface="Arial"/>
                        <a:cs typeface="Arial"/>
                        <a:sym typeface="Aria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3"/>
                  </a:ext>
                </a:extLst>
              </a:tr>
              <a:tr h="699150">
                <a:tc>
                  <a:txBody>
                    <a:bodyPr/>
                    <a:lstStyle/>
                    <a:p>
                      <a:pPr marL="0" marR="0" lvl="0" indent="0" algn="r" rtl="0">
                        <a:lnSpc>
                          <a:spcPct val="100000"/>
                        </a:lnSpc>
                        <a:spcBef>
                          <a:spcPts val="0"/>
                        </a:spcBef>
                        <a:spcAft>
                          <a:spcPts val="0"/>
                        </a:spcAft>
                        <a:buNone/>
                      </a:pPr>
                      <a:r>
                        <a:rPr lang="en">
                          <a:solidFill>
                            <a:schemeClr val="lt1"/>
                          </a:solidFill>
                        </a:rPr>
                        <a:t>Application of the Prompt Payment Act</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4"/>
                  </a:ext>
                </a:extLst>
              </a:tr>
              <a:tr h="706425">
                <a:tc>
                  <a:txBody>
                    <a:bodyPr/>
                    <a:lstStyle/>
                    <a:p>
                      <a:pPr marL="0" marR="0" lvl="0" indent="0" algn="r" rtl="0">
                        <a:lnSpc>
                          <a:spcPct val="100000"/>
                        </a:lnSpc>
                        <a:spcBef>
                          <a:spcPts val="0"/>
                        </a:spcBef>
                        <a:spcAft>
                          <a:spcPts val="0"/>
                        </a:spcAft>
                        <a:buNone/>
                      </a:pPr>
                      <a:r>
                        <a:rPr lang="en">
                          <a:solidFill>
                            <a:schemeClr val="lt1"/>
                          </a:solidFill>
                        </a:rPr>
                        <a:t>Order close-out  </a:t>
                      </a:r>
                      <a:endParaRPr>
                        <a:solidFill>
                          <a:schemeClr val="lt1"/>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38761D"/>
                          </a:solidFill>
                        </a:rPr>
                        <a:t>✔</a:t>
                      </a:r>
                      <a:endParaRPr>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b="1" dirty="0">
                          <a:solidFill>
                            <a:srgbClr val="38761D"/>
                          </a:solidFill>
                        </a:rPr>
                        <a:t>✔</a:t>
                      </a:r>
                      <a:endParaRPr dirty="0">
                        <a:solidFill>
                          <a:srgbClr val="38761D"/>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5"/>
                  </a:ext>
                </a:extLst>
              </a:tr>
            </a:tbl>
          </a:graphicData>
        </a:graphic>
      </p:graphicFrame>
      <p:sp>
        <p:nvSpPr>
          <p:cNvPr id="2" name="Title 1">
            <a:extLst>
              <a:ext uri="{FF2B5EF4-FFF2-40B4-BE49-F238E27FC236}">
                <a16:creationId xmlns:a16="http://schemas.microsoft.com/office/drawing/2014/main" id="{803198F5-377E-B3C3-7D60-588B0A3359E3}"/>
              </a:ext>
            </a:extLst>
          </p:cNvPr>
          <p:cNvSpPr>
            <a:spLocks noGrp="1"/>
          </p:cNvSpPr>
          <p:nvPr>
            <p:ph type="title" idx="4294967295"/>
          </p:nvPr>
        </p:nvSpPr>
        <p:spPr>
          <a:xfrm>
            <a:off x="311700" y="-572700"/>
            <a:ext cx="8520600" cy="572700"/>
          </a:xfrm>
        </p:spPr>
        <p:txBody>
          <a:bodyPr spcFirstLastPara="1" wrap="square" lIns="91425" tIns="91425" rIns="91425" bIns="91425" anchor="b" anchorCtr="0">
            <a:normAutofit fontScale="90000"/>
          </a:bodyPr>
          <a:lstStyle/>
          <a:p>
            <a:r>
              <a:rPr lang="en-US" dirty="0"/>
              <a:t>Comparisons between Subpart 8.4, 16.505 and 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1"/>
          <p:cNvSpPr txBox="1">
            <a:spLocks noGrp="1"/>
          </p:cNvSpPr>
          <p:nvPr>
            <p:ph type="title"/>
          </p:nvPr>
        </p:nvSpPr>
        <p:spPr>
          <a:xfrm>
            <a:off x="685800" y="2084832"/>
            <a:ext cx="7549500" cy="685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sz="2800" b="1" dirty="0"/>
              <a:t>Introduction to the MAS Program</a:t>
            </a:r>
            <a:endParaRPr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 name="Title 1">
            <a:extLst>
              <a:ext uri="{FF2B5EF4-FFF2-40B4-BE49-F238E27FC236}">
                <a16:creationId xmlns:a16="http://schemas.microsoft.com/office/drawing/2014/main" id="{1DD2735D-2787-FF4B-7E50-6FE749AAF088}"/>
              </a:ext>
            </a:extLst>
          </p:cNvPr>
          <p:cNvSpPr>
            <a:spLocks noGrp="1"/>
          </p:cNvSpPr>
          <p:nvPr>
            <p:ph type="title" idx="4294967295"/>
          </p:nvPr>
        </p:nvSpPr>
        <p:spPr>
          <a:xfrm>
            <a:off x="311700" y="-572700"/>
            <a:ext cx="8520600" cy="572700"/>
          </a:xfrm>
        </p:spPr>
        <p:txBody>
          <a:bodyPr spcFirstLastPara="1" wrap="square" lIns="91425" tIns="91425" rIns="91425" bIns="91425" anchor="b" anchorCtr="0">
            <a:normAutofit fontScale="90000"/>
          </a:bodyPr>
          <a:lstStyle/>
          <a:p>
            <a:r>
              <a:rPr lang="en-US" dirty="0"/>
              <a:t>Comparisons between Subpart 8.4, 16.505 and 15</a:t>
            </a:r>
            <a:br>
              <a:rPr lang="en-US" dirty="0"/>
            </a:br>
            <a:endParaRPr lang="en-US" dirty="0"/>
          </a:p>
        </p:txBody>
      </p:sp>
      <p:graphicFrame>
        <p:nvGraphicFramePr>
          <p:cNvPr id="253" name="Google Shape;253;p49"/>
          <p:cNvGraphicFramePr/>
          <p:nvPr>
            <p:extLst>
              <p:ext uri="{D42A27DB-BD31-4B8C-83A1-F6EECF244321}">
                <p14:modId xmlns:p14="http://schemas.microsoft.com/office/powerpoint/2010/main" val="2846089703"/>
              </p:ext>
            </p:extLst>
          </p:nvPr>
        </p:nvGraphicFramePr>
        <p:xfrm>
          <a:off x="25" y="17"/>
          <a:ext cx="9144000" cy="5146610"/>
        </p:xfrm>
        <a:graphic>
          <a:graphicData uri="http://schemas.openxmlformats.org/drawingml/2006/table">
            <a:tbl>
              <a:tblPr firstRow="1">
                <a:noFill/>
                <a:tableStyleId>{9BE993C7-1A74-4D01-B8E2-44F262738DC6}</a:tableStyleId>
              </a:tblPr>
              <a:tblGrid>
                <a:gridCol w="4604175">
                  <a:extLst>
                    <a:ext uri="{9D8B030D-6E8A-4147-A177-3AD203B41FA5}">
                      <a16:colId xmlns:a16="http://schemas.microsoft.com/office/drawing/2014/main" val="20000"/>
                    </a:ext>
                  </a:extLst>
                </a:gridCol>
                <a:gridCol w="4539825">
                  <a:extLst>
                    <a:ext uri="{9D8B030D-6E8A-4147-A177-3AD203B41FA5}">
                      <a16:colId xmlns:a16="http://schemas.microsoft.com/office/drawing/2014/main" val="20001"/>
                    </a:ext>
                  </a:extLst>
                </a:gridCol>
              </a:tblGrid>
              <a:tr h="697900">
                <a:tc>
                  <a:txBody>
                    <a:bodyPr/>
                    <a:lstStyle/>
                    <a:p>
                      <a:pPr marL="0" lvl="0" indent="0" algn="ctr" rtl="0">
                        <a:spcBef>
                          <a:spcPts val="0"/>
                        </a:spcBef>
                        <a:spcAft>
                          <a:spcPts val="0"/>
                        </a:spcAft>
                        <a:buNone/>
                      </a:pPr>
                      <a:r>
                        <a:rPr lang="en" sz="1700" b="1">
                          <a:solidFill>
                            <a:schemeClr val="lt1"/>
                          </a:solidFill>
                        </a:rPr>
                        <a:t>FAR Subpart 8.4 </a:t>
                      </a:r>
                      <a:endParaRPr sz="1700" b="1">
                        <a:solidFill>
                          <a:schemeClr val="lt1"/>
                        </a:solidFill>
                      </a:endParaRPr>
                    </a:p>
                    <a:p>
                      <a:pPr marL="0" lvl="0" indent="0" algn="ctr" rtl="0">
                        <a:spcBef>
                          <a:spcPts val="0"/>
                        </a:spcBef>
                        <a:spcAft>
                          <a:spcPts val="0"/>
                        </a:spcAft>
                        <a:buNone/>
                      </a:pPr>
                      <a:r>
                        <a:rPr lang="en" sz="1700" b="1">
                          <a:solidFill>
                            <a:schemeClr val="lt1"/>
                          </a:solidFill>
                        </a:rPr>
                        <a:t>(above the SAT)</a:t>
                      </a:r>
                      <a:endParaRPr sz="1700" b="1">
                        <a:solidFill>
                          <a:schemeClr val="lt1"/>
                        </a:solidFill>
                      </a:endParaRPr>
                    </a:p>
                  </a:txBody>
                  <a:tcPr marL="91425" marR="91425" marT="91425" marB="91425" anchor="ctr">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9525" cap="flat" cmpd="sng">
                      <a:solidFill>
                        <a:schemeClr val="lt1"/>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700" b="1">
                          <a:solidFill>
                            <a:schemeClr val="lt1"/>
                          </a:solidFill>
                        </a:rPr>
                        <a:t>FAR Part 15</a:t>
                      </a:r>
                      <a:endParaRPr sz="1700" b="1">
                        <a:solidFill>
                          <a:schemeClr val="lt1"/>
                        </a:solidFill>
                      </a:endParaRPr>
                    </a:p>
                  </a:txBody>
                  <a:tcPr marL="91425" marR="91425" marT="91425" marB="91425" anchor="ctr">
                    <a:lnL w="9525" cap="flat" cmpd="sng">
                      <a:solidFill>
                        <a:schemeClr val="lt1"/>
                      </a:solidFill>
                      <a:prstDash val="solid"/>
                      <a:round/>
                      <a:headEnd type="none" w="sm" len="sm"/>
                      <a:tailEnd type="none" w="sm" len="sm"/>
                    </a:lnL>
                    <a:lnR w="9525"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753525">
                <a:tc>
                  <a:txBody>
                    <a:bodyPr/>
                    <a:lstStyle/>
                    <a:p>
                      <a:pPr marL="0" marR="0" lvl="0" indent="0" algn="ctr" rtl="0">
                        <a:lnSpc>
                          <a:spcPct val="100000"/>
                        </a:lnSpc>
                        <a:spcBef>
                          <a:spcPts val="0"/>
                        </a:spcBef>
                        <a:spcAft>
                          <a:spcPts val="0"/>
                        </a:spcAft>
                        <a:buClr>
                          <a:srgbClr val="000000"/>
                        </a:buClr>
                        <a:buSzPts val="1800"/>
                        <a:buFont typeface="Arial"/>
                        <a:buNone/>
                      </a:pPr>
                      <a:r>
                        <a:rPr lang="en" sz="1600">
                          <a:solidFill>
                            <a:srgbClr val="434343"/>
                          </a:solidFill>
                        </a:rPr>
                        <a:t>Issue a Request for Quotation (RFQ) –</a:t>
                      </a:r>
                      <a:endParaRPr sz="1600">
                        <a:solidFill>
                          <a:srgbClr val="434343"/>
                        </a:solidFill>
                      </a:endParaRPr>
                    </a:p>
                    <a:p>
                      <a:pPr marL="0" marR="0" lvl="0" indent="0" algn="ctr" rtl="0">
                        <a:lnSpc>
                          <a:spcPct val="100000"/>
                        </a:lnSpc>
                        <a:spcBef>
                          <a:spcPts val="0"/>
                        </a:spcBef>
                        <a:spcAft>
                          <a:spcPts val="0"/>
                        </a:spcAft>
                        <a:buClr>
                          <a:srgbClr val="000000"/>
                        </a:buClr>
                        <a:buSzPts val="1800"/>
                        <a:buFont typeface="Arial"/>
                        <a:buNone/>
                      </a:pPr>
                      <a:r>
                        <a:rPr lang="en" sz="1600">
                          <a:solidFill>
                            <a:srgbClr val="434343"/>
                          </a:solidFill>
                        </a:rPr>
                        <a:t>give contractors appropriate time to respond</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600">
                          <a:solidFill>
                            <a:srgbClr val="434343"/>
                          </a:solidFill>
                        </a:rPr>
                        <a:t>Issue a Request for Proposal (RFP) – offerors have 30 days (or more) to submit a proposal</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1"/>
                  </a:ext>
                </a:extLst>
              </a:tr>
              <a:tr h="753525">
                <a:tc>
                  <a:txBody>
                    <a:bodyPr/>
                    <a:lstStyle/>
                    <a:p>
                      <a:pPr marL="0" lvl="0" indent="0" algn="ctr" rtl="0">
                        <a:spcBef>
                          <a:spcPts val="0"/>
                        </a:spcBef>
                        <a:spcAft>
                          <a:spcPts val="0"/>
                        </a:spcAft>
                        <a:buClr>
                          <a:schemeClr val="dk1"/>
                        </a:buClr>
                        <a:buSzPts val="1800"/>
                        <a:buFont typeface="Arial"/>
                        <a:buNone/>
                      </a:pPr>
                      <a:r>
                        <a:rPr lang="en" sz="1600">
                          <a:solidFill>
                            <a:srgbClr val="434343"/>
                          </a:solidFill>
                        </a:rPr>
                        <a:t>May seek clarifications and have communications with Schedule contractors</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sz="1600">
                          <a:solidFill>
                            <a:srgbClr val="434343"/>
                          </a:solidFill>
                        </a:rPr>
                        <a:t>Discussions allowed; </a:t>
                      </a:r>
                      <a:endParaRPr sz="1600">
                        <a:solidFill>
                          <a:srgbClr val="434343"/>
                        </a:solidFill>
                      </a:endParaRPr>
                    </a:p>
                    <a:p>
                      <a:pPr marL="0" marR="0" lvl="0" indent="0" algn="ctr" rtl="0">
                        <a:lnSpc>
                          <a:spcPct val="100000"/>
                        </a:lnSpc>
                        <a:spcBef>
                          <a:spcPts val="0"/>
                        </a:spcBef>
                        <a:spcAft>
                          <a:spcPts val="0"/>
                        </a:spcAft>
                        <a:buNone/>
                      </a:pPr>
                      <a:r>
                        <a:rPr lang="en" sz="1600">
                          <a:solidFill>
                            <a:srgbClr val="434343"/>
                          </a:solidFill>
                        </a:rPr>
                        <a:t>may establish competitive range</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2"/>
                  </a:ext>
                </a:extLst>
              </a:tr>
              <a:tr h="602775">
                <a:tc>
                  <a:txBody>
                    <a:bodyPr/>
                    <a:lstStyle/>
                    <a:p>
                      <a:pPr marL="0" lvl="0" indent="0" algn="ctr" rtl="0">
                        <a:spcBef>
                          <a:spcPts val="0"/>
                        </a:spcBef>
                        <a:spcAft>
                          <a:spcPts val="0"/>
                        </a:spcAft>
                        <a:buClr>
                          <a:schemeClr val="dk1"/>
                        </a:buClr>
                        <a:buSzPts val="1800"/>
                        <a:buFont typeface="Arial"/>
                        <a:buNone/>
                      </a:pPr>
                      <a:r>
                        <a:rPr lang="en" sz="1600">
                          <a:solidFill>
                            <a:srgbClr val="434343"/>
                          </a:solidFill>
                        </a:rPr>
                        <a:t>Evaluate in accordance with RFQ</a:t>
                      </a:r>
                      <a:endParaRPr sz="1600">
                        <a:solidFill>
                          <a:srgbClr val="434343"/>
                        </a:solidFill>
                      </a:endParaRPr>
                    </a:p>
                    <a:p>
                      <a:pPr marL="0" lvl="0" indent="0" algn="ctr" rtl="0">
                        <a:spcBef>
                          <a:spcPts val="0"/>
                        </a:spcBef>
                        <a:spcAft>
                          <a:spcPts val="0"/>
                        </a:spcAft>
                        <a:buClr>
                          <a:schemeClr val="dk1"/>
                        </a:buClr>
                        <a:buSzPts val="1100"/>
                        <a:buFont typeface="Arial"/>
                        <a:buNone/>
                      </a:pP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sz="1600">
                          <a:solidFill>
                            <a:srgbClr val="434343"/>
                          </a:solidFill>
                        </a:rPr>
                        <a:t>Evaluate in accordance with RFP</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3"/>
                  </a:ext>
                </a:extLst>
              </a:tr>
              <a:tr h="527450">
                <a:tc>
                  <a:txBody>
                    <a:bodyPr/>
                    <a:lstStyle/>
                    <a:p>
                      <a:pPr marL="0" lvl="0" indent="0" algn="ctr" rtl="0">
                        <a:spcBef>
                          <a:spcPts val="0"/>
                        </a:spcBef>
                        <a:spcAft>
                          <a:spcPts val="0"/>
                        </a:spcAft>
                        <a:buNone/>
                      </a:pPr>
                      <a:r>
                        <a:rPr lang="en" sz="1600">
                          <a:solidFill>
                            <a:srgbClr val="434343"/>
                          </a:solidFill>
                        </a:rPr>
                        <a:t>Request a price reduction off Schedule price</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sz="1600">
                          <a:solidFill>
                            <a:srgbClr val="434343"/>
                          </a:solidFill>
                        </a:rPr>
                        <a:t>Negotiate cost or price</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4"/>
                  </a:ext>
                </a:extLst>
              </a:tr>
              <a:tr h="602775">
                <a:tc>
                  <a:txBody>
                    <a:bodyPr/>
                    <a:lstStyle/>
                    <a:p>
                      <a:pPr marL="0" lvl="0" indent="0" algn="ctr" rtl="0">
                        <a:spcBef>
                          <a:spcPts val="0"/>
                        </a:spcBef>
                        <a:spcAft>
                          <a:spcPts val="0"/>
                        </a:spcAft>
                        <a:buClr>
                          <a:schemeClr val="dk1"/>
                        </a:buClr>
                        <a:buSzPts val="1100"/>
                        <a:buFont typeface="Arial"/>
                        <a:buNone/>
                      </a:pPr>
                      <a:r>
                        <a:rPr lang="en" sz="1600">
                          <a:solidFill>
                            <a:srgbClr val="434343"/>
                          </a:solidFill>
                        </a:rPr>
                        <a:t>FAR Part 19 does not apply; </a:t>
                      </a:r>
                      <a:endParaRPr sz="1600">
                        <a:solidFill>
                          <a:srgbClr val="434343"/>
                        </a:solidFill>
                      </a:endParaRPr>
                    </a:p>
                    <a:p>
                      <a:pPr marL="0" lvl="0" indent="0" algn="ctr" rtl="0">
                        <a:spcBef>
                          <a:spcPts val="0"/>
                        </a:spcBef>
                        <a:spcAft>
                          <a:spcPts val="0"/>
                        </a:spcAft>
                        <a:buClr>
                          <a:schemeClr val="dk1"/>
                        </a:buClr>
                        <a:buSzPts val="1100"/>
                        <a:buFont typeface="Arial"/>
                        <a:buNone/>
                      </a:pPr>
                      <a:r>
                        <a:rPr lang="en" sz="1600">
                          <a:solidFill>
                            <a:srgbClr val="434343"/>
                          </a:solidFill>
                        </a:rPr>
                        <a:t>discretionary set-asides allowed</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a:solidFill>
                            <a:srgbClr val="434343"/>
                          </a:solidFill>
                        </a:rPr>
                        <a:t>“Rule of two” requires a set-aside per </a:t>
                      </a:r>
                      <a:endParaRPr sz="1600">
                        <a:solidFill>
                          <a:srgbClr val="434343"/>
                        </a:solidFill>
                      </a:endParaRPr>
                    </a:p>
                    <a:p>
                      <a:pPr marL="0" lvl="0" indent="0" algn="ctr" rtl="0">
                        <a:spcBef>
                          <a:spcPts val="0"/>
                        </a:spcBef>
                        <a:spcAft>
                          <a:spcPts val="0"/>
                        </a:spcAft>
                        <a:buNone/>
                      </a:pPr>
                      <a:r>
                        <a:rPr lang="en" sz="1600">
                          <a:solidFill>
                            <a:srgbClr val="434343"/>
                          </a:solidFill>
                        </a:rPr>
                        <a:t>FAR Subpart 19.502-2(b)</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5"/>
                  </a:ext>
                </a:extLst>
              </a:tr>
              <a:tr h="602775">
                <a:tc>
                  <a:txBody>
                    <a:bodyPr/>
                    <a:lstStyle/>
                    <a:p>
                      <a:pPr marL="0" lvl="0" indent="0" algn="ctr" rtl="0">
                        <a:spcBef>
                          <a:spcPts val="0"/>
                        </a:spcBef>
                        <a:spcAft>
                          <a:spcPts val="0"/>
                        </a:spcAft>
                        <a:buClr>
                          <a:schemeClr val="dk1"/>
                        </a:buClr>
                        <a:buSzPts val="1100"/>
                        <a:buFont typeface="Arial"/>
                        <a:buNone/>
                      </a:pPr>
                      <a:r>
                        <a:rPr lang="en" sz="1600">
                          <a:solidFill>
                            <a:srgbClr val="434343"/>
                          </a:solidFill>
                        </a:rPr>
                        <a:t>Agencies may consider socioeconomic </a:t>
                      </a:r>
                      <a:endParaRPr sz="1600">
                        <a:solidFill>
                          <a:srgbClr val="434343"/>
                        </a:solidFill>
                      </a:endParaRPr>
                    </a:p>
                    <a:p>
                      <a:pPr marL="0" lvl="0" indent="0" algn="ctr" rtl="0">
                        <a:spcBef>
                          <a:spcPts val="0"/>
                        </a:spcBef>
                        <a:spcAft>
                          <a:spcPts val="0"/>
                        </a:spcAft>
                        <a:buClr>
                          <a:schemeClr val="dk1"/>
                        </a:buClr>
                        <a:buSzPts val="1100"/>
                        <a:buFont typeface="Arial"/>
                        <a:buNone/>
                      </a:pPr>
                      <a:r>
                        <a:rPr lang="en" sz="1600">
                          <a:solidFill>
                            <a:srgbClr val="434343"/>
                          </a:solidFill>
                        </a:rPr>
                        <a:t>status as an evaluation factor </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Clr>
                          <a:schemeClr val="dk1"/>
                        </a:buClr>
                        <a:buSzPts val="1100"/>
                        <a:buFont typeface="Arial"/>
                        <a:buNone/>
                      </a:pPr>
                      <a:r>
                        <a:rPr lang="en" sz="1600">
                          <a:solidFill>
                            <a:srgbClr val="434343"/>
                          </a:solidFill>
                        </a:rPr>
                        <a:t>All small business programs </a:t>
                      </a:r>
                      <a:endParaRPr sz="1600">
                        <a:solidFill>
                          <a:srgbClr val="434343"/>
                        </a:solidFill>
                      </a:endParaRPr>
                    </a:p>
                    <a:p>
                      <a:pPr marL="0" lvl="0" indent="0" algn="ctr" rtl="0">
                        <a:spcBef>
                          <a:spcPts val="0"/>
                        </a:spcBef>
                        <a:spcAft>
                          <a:spcPts val="0"/>
                        </a:spcAft>
                        <a:buNone/>
                      </a:pPr>
                      <a:r>
                        <a:rPr lang="en" sz="1600">
                          <a:solidFill>
                            <a:srgbClr val="434343"/>
                          </a:solidFill>
                        </a:rPr>
                        <a:t>options are available for use</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6"/>
                  </a:ext>
                </a:extLst>
              </a:tr>
              <a:tr h="602775">
                <a:tc>
                  <a:txBody>
                    <a:bodyPr/>
                    <a:lstStyle/>
                    <a:p>
                      <a:pPr marL="0" lvl="0" indent="0" algn="ctr" rtl="0">
                        <a:spcBef>
                          <a:spcPts val="0"/>
                        </a:spcBef>
                        <a:spcAft>
                          <a:spcPts val="0"/>
                        </a:spcAft>
                        <a:buClr>
                          <a:schemeClr val="dk1"/>
                        </a:buClr>
                        <a:buSzPts val="1100"/>
                        <a:buFont typeface="Arial"/>
                        <a:buNone/>
                      </a:pPr>
                      <a:r>
                        <a:rPr lang="en" sz="1600">
                          <a:solidFill>
                            <a:srgbClr val="434343"/>
                          </a:solidFill>
                        </a:rPr>
                        <a:t>No subcontracting plan required</a:t>
                      </a:r>
                      <a:endParaRPr sz="160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tc>
                  <a:txBody>
                    <a:bodyPr/>
                    <a:lstStyle/>
                    <a:p>
                      <a:pPr marL="0" lvl="0" indent="0" algn="ctr" rtl="0">
                        <a:spcBef>
                          <a:spcPts val="0"/>
                        </a:spcBef>
                        <a:spcAft>
                          <a:spcPts val="0"/>
                        </a:spcAft>
                        <a:buNone/>
                      </a:pPr>
                      <a:r>
                        <a:rPr lang="en" sz="1600" dirty="0">
                          <a:solidFill>
                            <a:srgbClr val="434343"/>
                          </a:solidFill>
                        </a:rPr>
                        <a:t>Small business subcontracting plan is required for large business If over $750K</a:t>
                      </a:r>
                      <a:endParaRPr sz="1600" dirty="0">
                        <a:solidFill>
                          <a:srgbClr val="434343"/>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00CFFF"/>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50"/>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900"/>
              <a:t>Key Points on Evaluation and Award</a:t>
            </a:r>
            <a:endParaRPr sz="2900"/>
          </a:p>
        </p:txBody>
      </p:sp>
      <p:graphicFrame>
        <p:nvGraphicFramePr>
          <p:cNvPr id="259" name="Google Shape;259;p50"/>
          <p:cNvGraphicFramePr/>
          <p:nvPr>
            <p:extLst>
              <p:ext uri="{D42A27DB-BD31-4B8C-83A1-F6EECF244321}">
                <p14:modId xmlns:p14="http://schemas.microsoft.com/office/powerpoint/2010/main" val="387614550"/>
              </p:ext>
            </p:extLst>
          </p:nvPr>
        </p:nvGraphicFramePr>
        <p:xfrm>
          <a:off x="527063" y="1011688"/>
          <a:ext cx="7876300" cy="3933185"/>
        </p:xfrm>
        <a:graphic>
          <a:graphicData uri="http://schemas.openxmlformats.org/drawingml/2006/table">
            <a:tbl>
              <a:tblPr firstRow="1">
                <a:noFill/>
                <a:tableStyleId>{9BE993C7-1A74-4D01-B8E2-44F262738DC6}</a:tableStyleId>
              </a:tblPr>
              <a:tblGrid>
                <a:gridCol w="4364850">
                  <a:extLst>
                    <a:ext uri="{9D8B030D-6E8A-4147-A177-3AD203B41FA5}">
                      <a16:colId xmlns:a16="http://schemas.microsoft.com/office/drawing/2014/main" val="20000"/>
                    </a:ext>
                  </a:extLst>
                </a:gridCol>
                <a:gridCol w="3511450">
                  <a:extLst>
                    <a:ext uri="{9D8B030D-6E8A-4147-A177-3AD203B41FA5}">
                      <a16:colId xmlns:a16="http://schemas.microsoft.com/office/drawing/2014/main" val="20001"/>
                    </a:ext>
                  </a:extLst>
                </a:gridCol>
              </a:tblGrid>
              <a:tr h="443975">
                <a:tc>
                  <a:txBody>
                    <a:bodyPr/>
                    <a:lstStyle/>
                    <a:p>
                      <a:pPr marL="0" lvl="0" indent="0" algn="ctr" rtl="0">
                        <a:spcBef>
                          <a:spcPts val="0"/>
                        </a:spcBef>
                        <a:spcAft>
                          <a:spcPts val="0"/>
                        </a:spcAft>
                        <a:buNone/>
                      </a:pPr>
                      <a:r>
                        <a:rPr lang="en" sz="1800" b="1">
                          <a:solidFill>
                            <a:schemeClr val="lt1"/>
                          </a:solidFill>
                        </a:rPr>
                        <a:t>FAR Subpart 8.4</a:t>
                      </a:r>
                      <a:endParaRPr sz="1800" b="1">
                        <a:solidFill>
                          <a:schemeClr val="lt1"/>
                        </a:solidFill>
                      </a:endParaRPr>
                    </a:p>
                  </a:txBody>
                  <a:tcPr marL="91425" marR="91425" marT="91425" marB="914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FAR Part 15</a:t>
                      </a:r>
                      <a:endParaRPr sz="1800" b="1">
                        <a:solidFill>
                          <a:schemeClr val="lt1"/>
                        </a:solidFill>
                      </a:endParaRPr>
                    </a:p>
                  </a:txBody>
                  <a:tcPr marL="91425" marR="91425" marT="91425" marB="914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888025">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Contractor Team Arrangements allowed </a:t>
                      </a:r>
                      <a:endParaRPr sz="1800">
                        <a:solidFill>
                          <a:srgbClr val="434343"/>
                        </a:solidFill>
                      </a:endParaRPr>
                    </a:p>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(Not under FAR Subpart 9.6)</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Joint Ventures allowed</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extLst>
                  <a:ext uri="{0D108BD9-81ED-4DB2-BD59-A6C34878D82A}">
                    <a16:rowId xmlns:a16="http://schemas.microsoft.com/office/drawing/2014/main" val="10001"/>
                  </a:ext>
                </a:extLst>
              </a:tr>
              <a:tr h="621625">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Simplified evaluation – Evaluation Team</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Formal SSEB</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extLst>
                  <a:ext uri="{0D108BD9-81ED-4DB2-BD59-A6C34878D82A}">
                    <a16:rowId xmlns:a16="http://schemas.microsoft.com/office/drawing/2014/main" val="10002"/>
                  </a:ext>
                </a:extLst>
              </a:tr>
              <a:tr h="631850">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Award a task or delivery order</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Award one or more stand-alone contracts</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extLst>
                  <a:ext uri="{0D108BD9-81ED-4DB2-BD59-A6C34878D82A}">
                    <a16:rowId xmlns:a16="http://schemas.microsoft.com/office/drawing/2014/main" val="10003"/>
                  </a:ext>
                </a:extLst>
              </a:tr>
              <a:tr h="694425">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Terms and conditions of the </a:t>
                      </a:r>
                      <a:endParaRPr sz="1800">
                        <a:solidFill>
                          <a:srgbClr val="434343"/>
                        </a:solidFill>
                      </a:endParaRPr>
                    </a:p>
                    <a:p>
                      <a:pPr marL="0" marR="0" lvl="0" indent="0" algn="ctr" rtl="0">
                        <a:lnSpc>
                          <a:spcPct val="100000"/>
                        </a:lnSpc>
                        <a:spcBef>
                          <a:spcPts val="0"/>
                        </a:spcBef>
                        <a:spcAft>
                          <a:spcPts val="0"/>
                        </a:spcAft>
                        <a:buNone/>
                      </a:pPr>
                      <a:r>
                        <a:rPr lang="en" sz="1800">
                          <a:solidFill>
                            <a:srgbClr val="434343"/>
                          </a:solidFill>
                        </a:rPr>
                        <a:t>Schedule contract apply</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800">
                          <a:solidFill>
                            <a:srgbClr val="434343"/>
                          </a:solidFill>
                        </a:rPr>
                        <a:t>Terms and conditions must be </a:t>
                      </a:r>
                      <a:endParaRPr sz="1800">
                        <a:solidFill>
                          <a:srgbClr val="434343"/>
                        </a:solidFill>
                      </a:endParaRPr>
                    </a:p>
                    <a:p>
                      <a:pPr marL="0" marR="0" lvl="0" indent="0" algn="ctr" rtl="0">
                        <a:lnSpc>
                          <a:spcPct val="100000"/>
                        </a:lnSpc>
                        <a:spcBef>
                          <a:spcPts val="0"/>
                        </a:spcBef>
                        <a:spcAft>
                          <a:spcPts val="0"/>
                        </a:spcAft>
                        <a:buNone/>
                      </a:pPr>
                      <a:r>
                        <a:rPr lang="en" sz="1800">
                          <a:solidFill>
                            <a:srgbClr val="434343"/>
                          </a:solidFill>
                        </a:rPr>
                        <a:t>included in the contract</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extLst>
                  <a:ext uri="{0D108BD9-81ED-4DB2-BD59-A6C34878D82A}">
                    <a16:rowId xmlns:a16="http://schemas.microsoft.com/office/drawing/2014/main" val="10004"/>
                  </a:ext>
                </a:extLst>
              </a:tr>
              <a:tr h="631850">
                <a:tc>
                  <a:txBody>
                    <a:bodyPr/>
                    <a:lstStyle/>
                    <a:p>
                      <a:pPr marL="0" marR="0" lvl="0" indent="0" algn="ctr" rtl="0">
                        <a:lnSpc>
                          <a:spcPct val="100000"/>
                        </a:lnSpc>
                        <a:spcBef>
                          <a:spcPts val="0"/>
                        </a:spcBef>
                        <a:spcAft>
                          <a:spcPts val="0"/>
                        </a:spcAft>
                        <a:buNone/>
                      </a:pPr>
                      <a:r>
                        <a:rPr lang="en" sz="1800">
                          <a:solidFill>
                            <a:srgbClr val="434343"/>
                          </a:solidFill>
                        </a:rPr>
                        <a:t>Brief Explanation</a:t>
                      </a:r>
                      <a:endParaRPr sz="180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dirty="0">
                          <a:solidFill>
                            <a:srgbClr val="434343"/>
                          </a:solidFill>
                        </a:rPr>
                        <a:t>Debriefs</a:t>
                      </a:r>
                      <a:endParaRPr sz="1800" dirty="0">
                        <a:solidFill>
                          <a:srgbClr val="434343"/>
                        </a:solidFill>
                      </a:endParaRPr>
                    </a:p>
                  </a:txBody>
                  <a:tcPr marL="91450" marR="91450" marT="45725" marB="45725" anchor="ctr">
                    <a:lnL w="9525" cap="flat" cmpd="sng">
                      <a:solidFill>
                        <a:srgbClr val="315073"/>
                      </a:solidFill>
                      <a:prstDash val="solid"/>
                      <a:round/>
                      <a:headEnd type="none" w="sm" len="sm"/>
                      <a:tailEnd type="none" w="sm" len="sm"/>
                    </a:lnL>
                    <a:lnR w="9525" cap="flat" cmpd="sng">
                      <a:solidFill>
                        <a:srgbClr val="315073"/>
                      </a:solidFill>
                      <a:prstDash val="solid"/>
                      <a:round/>
                      <a:headEnd type="none" w="sm" len="sm"/>
                      <a:tailEnd type="none" w="sm" len="sm"/>
                    </a:lnR>
                    <a:lnT w="9525" cap="flat" cmpd="sng">
                      <a:solidFill>
                        <a:srgbClr val="315073"/>
                      </a:solidFill>
                      <a:prstDash val="solid"/>
                      <a:round/>
                      <a:headEnd type="none" w="sm" len="sm"/>
                      <a:tailEnd type="none" w="sm" len="sm"/>
                    </a:lnT>
                    <a:lnB w="9525" cap="flat" cmpd="sng">
                      <a:solidFill>
                        <a:srgbClr val="31507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51"/>
          <p:cNvSpPr txBox="1">
            <a:spLocks noGrp="1"/>
          </p:cNvSpPr>
          <p:nvPr>
            <p:ph type="title"/>
          </p:nvPr>
        </p:nvSpPr>
        <p:spPr>
          <a:xfrm>
            <a:off x="685800" y="2084832"/>
            <a:ext cx="7549500" cy="685800"/>
          </a:xfrm>
          <a:prstGeom prst="rect">
            <a:avLst/>
          </a:prstGeom>
        </p:spPr>
        <p:txBody>
          <a:bodyPr spcFirstLastPara="1" wrap="square" lIns="0" tIns="0" rIns="0" bIns="0" anchor="t" anchorCtr="0">
            <a:normAutofit/>
          </a:bodyPr>
          <a:lstStyle/>
          <a:p>
            <a:pPr marL="0" marR="0" lvl="0" indent="0" algn="l" rtl="0">
              <a:lnSpc>
                <a:spcPct val="75000"/>
              </a:lnSpc>
              <a:spcBef>
                <a:spcPts val="0"/>
              </a:spcBef>
              <a:spcAft>
                <a:spcPts val="0"/>
              </a:spcAft>
              <a:buNone/>
            </a:pPr>
            <a:r>
              <a:rPr lang="en" sz="2800" b="1"/>
              <a:t>Advantages of the MAS Program</a:t>
            </a:r>
            <a:endParaRPr sz="28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52"/>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Advantages of FAR Subpart 8.4</a:t>
            </a:r>
            <a:endParaRPr/>
          </a:p>
        </p:txBody>
      </p:sp>
      <p:sp>
        <p:nvSpPr>
          <p:cNvPr id="270" name="Google Shape;270;p52"/>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Autofit/>
          </a:bodyPr>
          <a:lstStyle/>
          <a:p>
            <a:pPr marL="457200" lvl="0" indent="-338137" algn="l" rtl="0">
              <a:lnSpc>
                <a:spcPct val="95000"/>
              </a:lnSpc>
              <a:spcBef>
                <a:spcPts val="400"/>
              </a:spcBef>
              <a:spcAft>
                <a:spcPts val="0"/>
              </a:spcAft>
              <a:buClr>
                <a:srgbClr val="434343"/>
              </a:buClr>
              <a:buSzPts val="1725"/>
              <a:buChar char="•"/>
            </a:pPr>
            <a:r>
              <a:rPr lang="en" sz="1725">
                <a:solidFill>
                  <a:srgbClr val="434343"/>
                </a:solidFill>
              </a:rPr>
              <a:t>Saves time</a:t>
            </a:r>
            <a:endParaRPr sz="1725">
              <a:solidFill>
                <a:srgbClr val="434343"/>
              </a:solidFill>
            </a:endParaRPr>
          </a:p>
          <a:p>
            <a:pPr marL="914400" lvl="1" indent="-334168" algn="l" rtl="0">
              <a:lnSpc>
                <a:spcPct val="95000"/>
              </a:lnSpc>
              <a:spcBef>
                <a:spcPts val="0"/>
              </a:spcBef>
              <a:spcAft>
                <a:spcPts val="0"/>
              </a:spcAft>
              <a:buClr>
                <a:srgbClr val="434343"/>
              </a:buClr>
              <a:buSzPts val="1663"/>
              <a:buChar char="‒"/>
            </a:pPr>
            <a:r>
              <a:rPr lang="en" sz="1662">
                <a:solidFill>
                  <a:srgbClr val="434343"/>
                </a:solidFill>
              </a:rPr>
              <a:t>Full and open competition has already been obtained</a:t>
            </a:r>
            <a:endParaRPr sz="1662">
              <a:solidFill>
                <a:srgbClr val="434343"/>
              </a:solidFill>
            </a:endParaRPr>
          </a:p>
          <a:p>
            <a:pPr marL="914400" lvl="1" indent="-334168" algn="l" rtl="0">
              <a:lnSpc>
                <a:spcPct val="95000"/>
              </a:lnSpc>
              <a:spcBef>
                <a:spcPts val="0"/>
              </a:spcBef>
              <a:spcAft>
                <a:spcPts val="0"/>
              </a:spcAft>
              <a:buClr>
                <a:srgbClr val="434343"/>
              </a:buClr>
              <a:buSzPts val="1663"/>
              <a:buChar char="‒"/>
            </a:pPr>
            <a:r>
              <a:rPr lang="en" sz="1662">
                <a:solidFill>
                  <a:srgbClr val="434343"/>
                </a:solidFill>
              </a:rPr>
              <a:t>Publication on SAM.gov is not required for orders</a:t>
            </a:r>
            <a:endParaRPr sz="1662">
              <a:solidFill>
                <a:srgbClr val="434343"/>
              </a:solidFill>
            </a:endParaRPr>
          </a:p>
          <a:p>
            <a:pPr marL="914400" lvl="1" indent="-334168" algn="l" rtl="0">
              <a:lnSpc>
                <a:spcPct val="95000"/>
              </a:lnSpc>
              <a:spcBef>
                <a:spcPts val="0"/>
              </a:spcBef>
              <a:spcAft>
                <a:spcPts val="0"/>
              </a:spcAft>
              <a:buClr>
                <a:srgbClr val="434343"/>
              </a:buClr>
              <a:buSzPts val="1663"/>
              <a:buChar char="‒"/>
            </a:pPr>
            <a:r>
              <a:rPr lang="en" sz="1662">
                <a:solidFill>
                  <a:srgbClr val="434343"/>
                </a:solidFill>
              </a:rPr>
              <a:t>Fair and reasonable prices have already been negotiated</a:t>
            </a:r>
            <a:endParaRPr sz="1662">
              <a:solidFill>
                <a:srgbClr val="434343"/>
              </a:solidFill>
            </a:endParaRPr>
          </a:p>
          <a:p>
            <a:pPr marL="914400" lvl="1" indent="-334168" algn="l" rtl="0">
              <a:lnSpc>
                <a:spcPct val="95000"/>
              </a:lnSpc>
              <a:spcBef>
                <a:spcPts val="0"/>
              </a:spcBef>
              <a:spcAft>
                <a:spcPts val="0"/>
              </a:spcAft>
              <a:buClr>
                <a:srgbClr val="434343"/>
              </a:buClr>
              <a:buSzPts val="1663"/>
              <a:buChar char="‒"/>
            </a:pPr>
            <a:r>
              <a:rPr lang="en" sz="1662">
                <a:solidFill>
                  <a:srgbClr val="434343"/>
                </a:solidFill>
              </a:rPr>
              <a:t>Terms and conditions are already in place</a:t>
            </a:r>
            <a:endParaRPr sz="1662">
              <a:solidFill>
                <a:srgbClr val="434343"/>
              </a:solidFill>
            </a:endParaRPr>
          </a:p>
          <a:p>
            <a:pPr marL="457200" lvl="0" indent="-338137" algn="l" rtl="0">
              <a:lnSpc>
                <a:spcPct val="95000"/>
              </a:lnSpc>
              <a:spcBef>
                <a:spcPts val="1000"/>
              </a:spcBef>
              <a:spcAft>
                <a:spcPts val="0"/>
              </a:spcAft>
              <a:buClr>
                <a:srgbClr val="434343"/>
              </a:buClr>
              <a:buSzPts val="1725"/>
              <a:buChar char="•"/>
            </a:pPr>
            <a:r>
              <a:rPr lang="en" sz="1725">
                <a:solidFill>
                  <a:srgbClr val="434343"/>
                </a:solidFill>
              </a:rPr>
              <a:t>Buying activity receives socioeconomic credit </a:t>
            </a:r>
            <a:endParaRPr sz="1725">
              <a:solidFill>
                <a:srgbClr val="434343"/>
              </a:solidFill>
            </a:endParaRPr>
          </a:p>
          <a:p>
            <a:pPr marL="457200" lvl="0" indent="-338137" algn="l" rtl="0">
              <a:lnSpc>
                <a:spcPct val="95000"/>
              </a:lnSpc>
              <a:spcBef>
                <a:spcPts val="1000"/>
              </a:spcBef>
              <a:spcAft>
                <a:spcPts val="0"/>
              </a:spcAft>
              <a:buClr>
                <a:srgbClr val="434343"/>
              </a:buClr>
              <a:buSzPts val="1725"/>
              <a:buChar char="•"/>
            </a:pPr>
            <a:r>
              <a:rPr lang="en" sz="1725">
                <a:solidFill>
                  <a:srgbClr val="434343"/>
                </a:solidFill>
              </a:rPr>
              <a:t>Contract flexibilities: </a:t>
            </a:r>
            <a:endParaRPr sz="1725">
              <a:solidFill>
                <a:srgbClr val="434343"/>
              </a:solidFill>
            </a:endParaRPr>
          </a:p>
          <a:p>
            <a:pPr marL="914400" lvl="1" indent="-330200" algn="l" rtl="0">
              <a:lnSpc>
                <a:spcPct val="95000"/>
              </a:lnSpc>
              <a:spcBef>
                <a:spcPts val="1000"/>
              </a:spcBef>
              <a:spcAft>
                <a:spcPts val="0"/>
              </a:spcAft>
              <a:buClr>
                <a:srgbClr val="434343"/>
              </a:buClr>
              <a:buSzPts val="1600"/>
              <a:buChar char="‒"/>
            </a:pPr>
            <a:r>
              <a:rPr lang="en" sz="1600">
                <a:solidFill>
                  <a:srgbClr val="434343"/>
                </a:solidFill>
              </a:rPr>
              <a:t>Blanket Purchase Agreements (BPAs) </a:t>
            </a:r>
            <a:endParaRPr sz="1600">
              <a:solidFill>
                <a:srgbClr val="434343"/>
              </a:solidFill>
            </a:endParaRPr>
          </a:p>
          <a:p>
            <a:pPr marL="1371600" lvl="2" indent="-326231" algn="l" rtl="0">
              <a:lnSpc>
                <a:spcPct val="95000"/>
              </a:lnSpc>
              <a:spcBef>
                <a:spcPts val="0"/>
              </a:spcBef>
              <a:spcAft>
                <a:spcPts val="0"/>
              </a:spcAft>
              <a:buClr>
                <a:srgbClr val="434343"/>
              </a:buClr>
              <a:buSzPts val="1538"/>
              <a:buChar char="￮"/>
            </a:pPr>
            <a:r>
              <a:rPr lang="en" sz="1537">
                <a:solidFill>
                  <a:srgbClr val="434343"/>
                </a:solidFill>
              </a:rPr>
              <a:t>www.gsa.gov/bpa </a:t>
            </a:r>
            <a:endParaRPr sz="1537">
              <a:solidFill>
                <a:srgbClr val="434343"/>
              </a:solidFill>
            </a:endParaRPr>
          </a:p>
          <a:p>
            <a:pPr marL="914400" lvl="1" indent="-330200" algn="l" rtl="0">
              <a:lnSpc>
                <a:spcPct val="95000"/>
              </a:lnSpc>
              <a:spcBef>
                <a:spcPts val="0"/>
              </a:spcBef>
              <a:spcAft>
                <a:spcPts val="0"/>
              </a:spcAft>
              <a:buClr>
                <a:srgbClr val="434343"/>
              </a:buClr>
              <a:buSzPts val="1600"/>
              <a:buChar char="‒"/>
            </a:pPr>
            <a:r>
              <a:rPr lang="en" sz="1600">
                <a:solidFill>
                  <a:srgbClr val="434343"/>
                </a:solidFill>
              </a:rPr>
              <a:t>Contractor Team Arrangements (CTAs)</a:t>
            </a:r>
            <a:endParaRPr sz="1600">
              <a:solidFill>
                <a:srgbClr val="434343"/>
              </a:solidFill>
            </a:endParaRPr>
          </a:p>
          <a:p>
            <a:pPr marL="1371600" lvl="2" indent="-326231" algn="l" rtl="0">
              <a:lnSpc>
                <a:spcPct val="95000"/>
              </a:lnSpc>
              <a:spcBef>
                <a:spcPts val="0"/>
              </a:spcBef>
              <a:spcAft>
                <a:spcPts val="0"/>
              </a:spcAft>
              <a:buClr>
                <a:srgbClr val="434343"/>
              </a:buClr>
              <a:buSzPts val="1538"/>
              <a:buChar char="￮"/>
            </a:pPr>
            <a:r>
              <a:rPr lang="en" sz="1537">
                <a:solidFill>
                  <a:srgbClr val="434343"/>
                </a:solidFill>
              </a:rPr>
              <a:t>www.gsa.gov/cta </a:t>
            </a:r>
            <a:endParaRPr sz="1537">
              <a:solidFill>
                <a:srgbClr val="434343"/>
              </a:solidFill>
            </a:endParaRPr>
          </a:p>
          <a:p>
            <a:pPr marL="914400" lvl="1" indent="-330200" algn="l" rtl="0">
              <a:lnSpc>
                <a:spcPct val="95000"/>
              </a:lnSpc>
              <a:spcBef>
                <a:spcPts val="0"/>
              </a:spcBef>
              <a:spcAft>
                <a:spcPts val="0"/>
              </a:spcAft>
              <a:buClr>
                <a:srgbClr val="434343"/>
              </a:buClr>
              <a:buSzPts val="1600"/>
              <a:buChar char="‒"/>
            </a:pPr>
            <a:r>
              <a:rPr lang="en" sz="1600">
                <a:solidFill>
                  <a:srgbClr val="434343"/>
                </a:solidFill>
              </a:rPr>
              <a:t>Small business Set-asides (SBSA)</a:t>
            </a:r>
            <a:endParaRPr sz="1600">
              <a:solidFill>
                <a:srgbClr val="434343"/>
              </a:solidFill>
            </a:endParaRPr>
          </a:p>
          <a:p>
            <a:pPr marL="1371600" lvl="2" indent="-326231" algn="l" rtl="0">
              <a:lnSpc>
                <a:spcPct val="95000"/>
              </a:lnSpc>
              <a:spcBef>
                <a:spcPts val="400"/>
              </a:spcBef>
              <a:spcAft>
                <a:spcPts val="0"/>
              </a:spcAft>
              <a:buClr>
                <a:srgbClr val="434343"/>
              </a:buClr>
              <a:buSzPts val="1538"/>
              <a:buChar char="￮"/>
            </a:pPr>
            <a:r>
              <a:rPr lang="en" sz="1537">
                <a:solidFill>
                  <a:srgbClr val="434343"/>
                </a:solidFill>
              </a:rPr>
              <a:t>Permissible (discretionary)</a:t>
            </a:r>
            <a:endParaRPr sz="1537">
              <a:solidFill>
                <a:srgbClr val="434343"/>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53"/>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500"/>
              <a:t>FAR Subpart 8.4 Simplifies the Acquisition Process</a:t>
            </a:r>
            <a:endParaRPr sz="2500"/>
          </a:p>
        </p:txBody>
      </p:sp>
      <p:sp>
        <p:nvSpPr>
          <p:cNvPr id="276" name="Google Shape;276;p53"/>
          <p:cNvSpPr txBox="1">
            <a:spLocks noGrp="1"/>
          </p:cNvSpPr>
          <p:nvPr>
            <p:ph type="body" idx="1"/>
          </p:nvPr>
        </p:nvSpPr>
        <p:spPr>
          <a:xfrm>
            <a:off x="457200" y="1200150"/>
            <a:ext cx="7772400" cy="1613400"/>
          </a:xfrm>
          <a:prstGeom prst="rect">
            <a:avLst/>
          </a:prstGeom>
        </p:spPr>
        <p:txBody>
          <a:bodyPr spcFirstLastPara="1" wrap="square" lIns="91425" tIns="91425" rIns="91425" bIns="91425" anchor="t" anchorCtr="0">
            <a:noAutofit/>
          </a:bodyPr>
          <a:lstStyle/>
          <a:p>
            <a:pPr marL="0" lvl="0" indent="0" algn="l" rtl="0">
              <a:lnSpc>
                <a:spcPct val="95000"/>
              </a:lnSpc>
              <a:spcBef>
                <a:spcPts val="400"/>
              </a:spcBef>
              <a:spcAft>
                <a:spcPts val="0"/>
              </a:spcAft>
              <a:buSzPts val="440"/>
              <a:buNone/>
            </a:pPr>
            <a:r>
              <a:rPr lang="en" sz="1760" b="1">
                <a:solidFill>
                  <a:srgbClr val="434343"/>
                </a:solidFill>
              </a:rPr>
              <a:t>Schedule Orders</a:t>
            </a:r>
            <a:endParaRPr sz="1760" b="1">
              <a:solidFill>
                <a:srgbClr val="434343"/>
              </a:solidFill>
            </a:endParaRPr>
          </a:p>
          <a:p>
            <a:pPr marL="914400" lvl="0" indent="0" algn="l" rtl="0">
              <a:lnSpc>
                <a:spcPct val="95000"/>
              </a:lnSpc>
              <a:spcBef>
                <a:spcPts val="400"/>
              </a:spcBef>
              <a:spcAft>
                <a:spcPts val="0"/>
              </a:spcAft>
              <a:buSzPts val="440"/>
              <a:buNone/>
            </a:pPr>
            <a:r>
              <a:rPr lang="en" sz="1640" b="1">
                <a:solidFill>
                  <a:srgbClr val="434343"/>
                </a:solidFill>
              </a:rPr>
              <a:t>✔ </a:t>
            </a:r>
            <a:r>
              <a:rPr lang="en" sz="1720" b="1">
                <a:solidFill>
                  <a:srgbClr val="434343"/>
                </a:solidFill>
              </a:rPr>
              <a:t>Faster</a:t>
            </a:r>
            <a:endParaRPr sz="1720" b="1">
              <a:solidFill>
                <a:srgbClr val="434343"/>
              </a:solidFill>
            </a:endParaRPr>
          </a:p>
          <a:p>
            <a:pPr marL="914400" lvl="0" indent="0" algn="l" rtl="0">
              <a:lnSpc>
                <a:spcPct val="95000"/>
              </a:lnSpc>
              <a:spcBef>
                <a:spcPts val="400"/>
              </a:spcBef>
              <a:spcAft>
                <a:spcPts val="0"/>
              </a:spcAft>
              <a:buSzPts val="440"/>
              <a:buNone/>
            </a:pPr>
            <a:r>
              <a:rPr lang="en" sz="1640" b="1">
                <a:solidFill>
                  <a:srgbClr val="434343"/>
                </a:solidFill>
              </a:rPr>
              <a:t>✔ </a:t>
            </a:r>
            <a:r>
              <a:rPr lang="en" sz="1720" b="1">
                <a:solidFill>
                  <a:srgbClr val="434343"/>
                </a:solidFill>
              </a:rPr>
              <a:t>Easier</a:t>
            </a:r>
            <a:endParaRPr sz="1720" b="1">
              <a:solidFill>
                <a:srgbClr val="434343"/>
              </a:solidFill>
            </a:endParaRPr>
          </a:p>
          <a:p>
            <a:pPr marL="914400" lvl="0" indent="0" algn="l" rtl="0">
              <a:lnSpc>
                <a:spcPct val="95000"/>
              </a:lnSpc>
              <a:spcBef>
                <a:spcPts val="400"/>
              </a:spcBef>
              <a:spcAft>
                <a:spcPts val="0"/>
              </a:spcAft>
              <a:buSzPts val="440"/>
              <a:buNone/>
            </a:pPr>
            <a:r>
              <a:rPr lang="en" sz="1640" b="1">
                <a:solidFill>
                  <a:srgbClr val="434343"/>
                </a:solidFill>
              </a:rPr>
              <a:t>✔ </a:t>
            </a:r>
            <a:r>
              <a:rPr lang="en" sz="1720" b="1">
                <a:solidFill>
                  <a:srgbClr val="434343"/>
                </a:solidFill>
              </a:rPr>
              <a:t>More Economical</a:t>
            </a:r>
            <a:endParaRPr sz="1720" b="1">
              <a:solidFill>
                <a:srgbClr val="434343"/>
              </a:solidFill>
            </a:endParaRPr>
          </a:p>
          <a:p>
            <a:pPr marL="457200" lvl="0" indent="0" algn="l" rtl="0">
              <a:lnSpc>
                <a:spcPct val="95000"/>
              </a:lnSpc>
              <a:spcBef>
                <a:spcPts val="400"/>
              </a:spcBef>
              <a:spcAft>
                <a:spcPts val="0"/>
              </a:spcAft>
              <a:buSzPts val="440"/>
              <a:buNone/>
            </a:pPr>
            <a:endParaRPr sz="1760">
              <a:solidFill>
                <a:srgbClr val="434343"/>
              </a:solidFill>
            </a:endParaRPr>
          </a:p>
          <a:p>
            <a:pPr marL="457200" lvl="0" indent="-340360" algn="l" rtl="0">
              <a:lnSpc>
                <a:spcPct val="95000"/>
              </a:lnSpc>
              <a:spcBef>
                <a:spcPts val="400"/>
              </a:spcBef>
              <a:spcAft>
                <a:spcPts val="0"/>
              </a:spcAft>
              <a:buClr>
                <a:srgbClr val="434343"/>
              </a:buClr>
              <a:buSzPts val="1760"/>
              <a:buChar char="•"/>
            </a:pPr>
            <a:r>
              <a:rPr lang="en" sz="1760">
                <a:solidFill>
                  <a:srgbClr val="434343"/>
                </a:solidFill>
              </a:rPr>
              <a:t>FAR 15 procedures DO NOT APPLY to Schedule orders:</a:t>
            </a:r>
            <a:endParaRPr sz="1760">
              <a:solidFill>
                <a:srgbClr val="434343"/>
              </a:solidFill>
            </a:endParaRPr>
          </a:p>
          <a:p>
            <a:pPr marL="914400" lvl="1" indent="-337819" algn="l" rtl="0">
              <a:lnSpc>
                <a:spcPct val="95000"/>
              </a:lnSpc>
              <a:spcBef>
                <a:spcPts val="0"/>
              </a:spcBef>
              <a:spcAft>
                <a:spcPts val="0"/>
              </a:spcAft>
              <a:buClr>
                <a:srgbClr val="434343"/>
              </a:buClr>
              <a:buSzPts val="1720"/>
              <a:buChar char="‒"/>
            </a:pPr>
            <a:r>
              <a:rPr lang="en" sz="1720">
                <a:solidFill>
                  <a:srgbClr val="434343"/>
                </a:solidFill>
              </a:rPr>
              <a:t>No formal Source Selection Evaluation Board (SSEB) – no SSA</a:t>
            </a:r>
            <a:endParaRPr sz="1720">
              <a:solidFill>
                <a:srgbClr val="434343"/>
              </a:solidFill>
            </a:endParaRPr>
          </a:p>
          <a:p>
            <a:pPr marL="914400" lvl="1" indent="-337819" algn="l" rtl="0">
              <a:lnSpc>
                <a:spcPct val="95000"/>
              </a:lnSpc>
              <a:spcBef>
                <a:spcPts val="0"/>
              </a:spcBef>
              <a:spcAft>
                <a:spcPts val="0"/>
              </a:spcAft>
              <a:buClr>
                <a:srgbClr val="434343"/>
              </a:buClr>
              <a:buSzPts val="1720"/>
              <a:buChar char="‒"/>
            </a:pPr>
            <a:r>
              <a:rPr lang="en" sz="1720">
                <a:solidFill>
                  <a:srgbClr val="434343"/>
                </a:solidFill>
              </a:rPr>
              <a:t>No FAR 15.404 Cost Analysis  (commercial pricing at the Schedule level)</a:t>
            </a:r>
            <a:endParaRPr sz="1720">
              <a:solidFill>
                <a:srgbClr val="434343"/>
              </a:solidFill>
            </a:endParaRPr>
          </a:p>
          <a:p>
            <a:pPr marL="914400" lvl="1" indent="-337819" algn="l" rtl="0">
              <a:lnSpc>
                <a:spcPct val="95000"/>
              </a:lnSpc>
              <a:spcBef>
                <a:spcPts val="0"/>
              </a:spcBef>
              <a:spcAft>
                <a:spcPts val="0"/>
              </a:spcAft>
              <a:buClr>
                <a:srgbClr val="434343"/>
              </a:buClr>
              <a:buSzPts val="1720"/>
              <a:buChar char="‒"/>
            </a:pPr>
            <a:r>
              <a:rPr lang="en" sz="1720">
                <a:solidFill>
                  <a:srgbClr val="434343"/>
                </a:solidFill>
              </a:rPr>
              <a:t>Documentation requirements are more flexible under MAS</a:t>
            </a:r>
            <a:endParaRPr sz="1720">
              <a:solidFill>
                <a:srgbClr val="434343"/>
              </a:solidFill>
            </a:endParaRPr>
          </a:p>
          <a:p>
            <a:pPr marL="914400" lvl="1" indent="-337819" algn="l" rtl="0">
              <a:lnSpc>
                <a:spcPct val="95000"/>
              </a:lnSpc>
              <a:spcBef>
                <a:spcPts val="0"/>
              </a:spcBef>
              <a:spcAft>
                <a:spcPts val="0"/>
              </a:spcAft>
              <a:buClr>
                <a:srgbClr val="434343"/>
              </a:buClr>
              <a:buSzPts val="1720"/>
              <a:buChar char="‒"/>
            </a:pPr>
            <a:r>
              <a:rPr lang="en" sz="1720">
                <a:solidFill>
                  <a:srgbClr val="434343"/>
                </a:solidFill>
              </a:rPr>
              <a:t>No Debriefing required (may provide brief explanation)</a:t>
            </a:r>
            <a:endParaRPr sz="1720">
              <a:solidFill>
                <a:srgbClr val="434343"/>
              </a:solidFill>
            </a:endParaRPr>
          </a:p>
          <a:p>
            <a:pPr marL="914400" lvl="1" indent="-337819" algn="l" rtl="0">
              <a:lnSpc>
                <a:spcPct val="95000"/>
              </a:lnSpc>
              <a:spcBef>
                <a:spcPts val="0"/>
              </a:spcBef>
              <a:spcAft>
                <a:spcPts val="0"/>
              </a:spcAft>
              <a:buClr>
                <a:srgbClr val="434343"/>
              </a:buClr>
              <a:buSzPts val="1720"/>
              <a:buChar char="‒"/>
            </a:pPr>
            <a:r>
              <a:rPr lang="en" sz="1720">
                <a:solidFill>
                  <a:srgbClr val="434343"/>
                </a:solidFill>
              </a:rPr>
              <a:t>No Competitive Range Determination</a:t>
            </a:r>
            <a:endParaRPr sz="1720">
              <a:solidFill>
                <a:srgbClr val="434343"/>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4"/>
          <p:cNvSpPr txBox="1">
            <a:spLocks noGrp="1"/>
          </p:cNvSpPr>
          <p:nvPr>
            <p:ph type="title"/>
          </p:nvPr>
        </p:nvSpPr>
        <p:spPr>
          <a:xfrm>
            <a:off x="685800" y="2084832"/>
            <a:ext cx="7549500" cy="685800"/>
          </a:xfrm>
          <a:prstGeom prst="rect">
            <a:avLst/>
          </a:prstGeom>
        </p:spPr>
        <p:txBody>
          <a:bodyPr spcFirstLastPara="1" wrap="square" lIns="0" tIns="0" rIns="0" bIns="0" anchor="t" anchorCtr="0">
            <a:normAutofit/>
          </a:bodyPr>
          <a:lstStyle/>
          <a:p>
            <a:pPr marL="0" marR="0" lvl="0" indent="0" algn="l" rtl="0">
              <a:lnSpc>
                <a:spcPct val="75000"/>
              </a:lnSpc>
              <a:spcBef>
                <a:spcPts val="0"/>
              </a:spcBef>
              <a:spcAft>
                <a:spcPts val="0"/>
              </a:spcAft>
              <a:buNone/>
            </a:pPr>
            <a:r>
              <a:rPr lang="en" sz="2800" b="1"/>
              <a:t>MAS Ordering Procedures</a:t>
            </a:r>
            <a:endParaRPr sz="28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55"/>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1800"/>
              <a:t>Ordering Procedures for </a:t>
            </a:r>
            <a:r>
              <a:rPr lang="en" sz="1800">
                <a:solidFill>
                  <a:srgbClr val="1370B5"/>
                </a:solidFill>
              </a:rPr>
              <a:t>Products and Services</a:t>
            </a:r>
            <a:r>
              <a:rPr lang="en" sz="1800"/>
              <a:t> with No SOW FAR 8.405-1</a:t>
            </a:r>
            <a:endParaRPr sz="1800"/>
          </a:p>
        </p:txBody>
      </p:sp>
      <p:graphicFrame>
        <p:nvGraphicFramePr>
          <p:cNvPr id="287" name="Google Shape;287;p55"/>
          <p:cNvGraphicFramePr/>
          <p:nvPr>
            <p:extLst>
              <p:ext uri="{D42A27DB-BD31-4B8C-83A1-F6EECF244321}">
                <p14:modId xmlns:p14="http://schemas.microsoft.com/office/powerpoint/2010/main" val="3454238731"/>
              </p:ext>
            </p:extLst>
          </p:nvPr>
        </p:nvGraphicFramePr>
        <p:xfrm>
          <a:off x="0" y="643560"/>
          <a:ext cx="9144000" cy="5206120"/>
        </p:xfrm>
        <a:graphic>
          <a:graphicData uri="http://schemas.openxmlformats.org/drawingml/2006/table">
            <a:tbl>
              <a:tblPr firstRow="1">
                <a:noFill/>
                <a:tableStyleId>{9BE993C7-1A74-4D01-B8E2-44F262738DC6}</a:tableStyleId>
              </a:tblPr>
              <a:tblGrid>
                <a:gridCol w="9144000">
                  <a:extLst>
                    <a:ext uri="{9D8B030D-6E8A-4147-A177-3AD203B41FA5}">
                      <a16:colId xmlns:a16="http://schemas.microsoft.com/office/drawing/2014/main" val="20000"/>
                    </a:ext>
                  </a:extLst>
                </a:gridCol>
              </a:tblGrid>
              <a:tr h="402975">
                <a:tc>
                  <a:txBody>
                    <a:bodyPr/>
                    <a:lstStyle/>
                    <a:p>
                      <a:pPr marL="0" lvl="0" indent="0" algn="ctr" rtl="0">
                        <a:spcBef>
                          <a:spcPts val="0"/>
                        </a:spcBef>
                        <a:spcAft>
                          <a:spcPts val="0"/>
                        </a:spcAft>
                        <a:buClr>
                          <a:srgbClr val="000000"/>
                        </a:buClr>
                        <a:buSzPts val="1900"/>
                        <a:buFont typeface="Arial"/>
                        <a:buNone/>
                      </a:pPr>
                      <a:r>
                        <a:rPr lang="en" sz="1200" b="1">
                          <a:solidFill>
                            <a:srgbClr val="032963"/>
                          </a:solidFill>
                        </a:rPr>
                        <a:t>EXCEEDS SAT</a:t>
                      </a:r>
                      <a:endParaRPr sz="900" b="1" u="none" strike="noStrike" cap="none">
                        <a:solidFill>
                          <a:srgbClr val="032963"/>
                        </a:solidFill>
                      </a:endParaRPr>
                    </a:p>
                  </a:txBody>
                  <a:tcPr marL="91425" marR="91450" marT="91425" marB="91425"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0"/>
                  </a:ext>
                </a:extLst>
              </a:tr>
              <a:tr h="817850">
                <a:tc>
                  <a:txBody>
                    <a:bodyPr/>
                    <a:lstStyle/>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The ordering activity contracting officer shall provide an RFQ that includes a description of the supplies to be delivered or the services to be performed and the basis upon which the selection will be made</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Develop the RFQ and post to GSA eBuy or provide the RFQ to as many schedule contractors as practicable to reasonably ensure that quotes will be received from at least three </a:t>
                      </a:r>
                      <a:endParaRPr sz="1100">
                        <a:solidFill>
                          <a:srgbClr val="434343"/>
                        </a:solidFill>
                      </a:endParaRPr>
                    </a:p>
                    <a:p>
                      <a:pPr marL="914400" marR="0" lvl="1" indent="-298450" algn="l" rtl="0">
                        <a:lnSpc>
                          <a:spcPct val="100000"/>
                        </a:lnSpc>
                        <a:spcBef>
                          <a:spcPts val="0"/>
                        </a:spcBef>
                        <a:spcAft>
                          <a:spcPts val="0"/>
                        </a:spcAft>
                        <a:buClr>
                          <a:srgbClr val="434343"/>
                        </a:buClr>
                        <a:buSzPts val="1100"/>
                        <a:buChar char="○"/>
                      </a:pPr>
                      <a:r>
                        <a:rPr lang="en" sz="1100">
                          <a:solidFill>
                            <a:srgbClr val="434343"/>
                          </a:solidFill>
                        </a:rPr>
                        <a:t>(Document file if receive less than three quotes) </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Limited Sources Justification, if applicable</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Shall seek a price reduction (FAR 8.405-4)</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Best value determination </a:t>
                      </a:r>
                      <a:endParaRPr sz="11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1"/>
                  </a:ext>
                </a:extLst>
              </a:tr>
              <a:tr h="726950">
                <a:tc>
                  <a:txBody>
                    <a:bodyPr/>
                    <a:lstStyle/>
                    <a:p>
                      <a:endParaRPr lang="en-US"/>
                    </a:p>
                  </a:txBody>
                  <a:tcPr>
                    <a:lnT w="19050" cap="flat" cmpd="sng" algn="ctr">
                      <a:solidFill>
                        <a:srgbClr val="FFFFFF"/>
                      </a:solidFill>
                      <a:prstDash val="solid"/>
                      <a:round/>
                      <a:headEnd type="none" w="sm" len="sm"/>
                      <a:tailEnd type="none" w="sm" len="sm"/>
                    </a:lnT>
                  </a:tcPr>
                </a:tc>
                <a:extLst>
                  <a:ext uri="{0D108BD9-81ED-4DB2-BD59-A6C34878D82A}">
                    <a16:rowId xmlns:a16="http://schemas.microsoft.com/office/drawing/2014/main" val="10002"/>
                  </a:ext>
                </a:extLst>
              </a:tr>
              <a:tr h="402975">
                <a:tc>
                  <a:txBody>
                    <a:bodyPr/>
                    <a:lstStyle/>
                    <a:p>
                      <a:pPr marL="0" marR="0" lvl="0" indent="0" algn="ctr" rtl="0">
                        <a:lnSpc>
                          <a:spcPct val="100000"/>
                        </a:lnSpc>
                        <a:spcBef>
                          <a:spcPts val="0"/>
                        </a:spcBef>
                        <a:spcAft>
                          <a:spcPts val="0"/>
                        </a:spcAft>
                        <a:buClr>
                          <a:srgbClr val="000000"/>
                        </a:buClr>
                        <a:buSzPts val="1900"/>
                        <a:buFont typeface="Arial"/>
                        <a:buNone/>
                      </a:pPr>
                      <a:r>
                        <a:rPr lang="en" sz="1200" b="1">
                          <a:solidFill>
                            <a:srgbClr val="032963"/>
                          </a:solidFill>
                        </a:rPr>
                        <a:t>MICRO-SAT</a:t>
                      </a:r>
                      <a:endParaRPr sz="1200" b="1">
                        <a:solidFill>
                          <a:srgbClr val="032963"/>
                        </a:solidFill>
                      </a:endParaRPr>
                    </a:p>
                  </a:txBody>
                  <a:tcPr marL="91425" marR="91450" marT="91425" marB="91425"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3"/>
                  </a:ext>
                </a:extLst>
              </a:tr>
              <a:tr h="1041050">
                <a:tc>
                  <a:txBody>
                    <a:bodyPr/>
                    <a:lstStyle/>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Ordering activities shall place orders with the schedule contractor that can provide the supply or service that represents the best value</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Survey ≥ 3 contractors (GSA Advantage, Catalogs, Pricelists)</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Limited Sources Justification, if applicable </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Determine if a price reduction should be sought</a:t>
                      </a:r>
                      <a:endParaRPr sz="110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Best value determination</a:t>
                      </a:r>
                      <a:endParaRPr sz="11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4"/>
                  </a:ext>
                </a:extLst>
              </a:tr>
              <a:tr h="402975">
                <a:tc>
                  <a:txBody>
                    <a:bodyPr/>
                    <a:lstStyle/>
                    <a:p>
                      <a:pPr marL="0" marR="0" lvl="0" indent="0" algn="ctr" rtl="0">
                        <a:lnSpc>
                          <a:spcPct val="100000"/>
                        </a:lnSpc>
                        <a:spcBef>
                          <a:spcPts val="0"/>
                        </a:spcBef>
                        <a:spcAft>
                          <a:spcPts val="0"/>
                        </a:spcAft>
                        <a:buNone/>
                      </a:pPr>
                      <a:r>
                        <a:rPr lang="en" sz="1200" b="1">
                          <a:solidFill>
                            <a:srgbClr val="032963"/>
                          </a:solidFill>
                        </a:rPr>
                        <a:t>BELOW MICRO</a:t>
                      </a:r>
                      <a:endParaRPr sz="1200" b="1">
                        <a:solidFill>
                          <a:srgbClr val="032963"/>
                        </a:solidFill>
                      </a:endParaRPr>
                    </a:p>
                  </a:txBody>
                  <a:tcPr marL="91425" marR="91450" marT="91425" marB="91425"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5"/>
                  </a:ext>
                </a:extLst>
              </a:tr>
              <a:tr h="705225">
                <a:tc>
                  <a:txBody>
                    <a:bodyPr/>
                    <a:lstStyle/>
                    <a:p>
                      <a:pPr marL="457200" marR="0" lvl="0" indent="-298450" algn="l" rtl="0">
                        <a:lnSpc>
                          <a:spcPct val="100000"/>
                        </a:lnSpc>
                        <a:spcBef>
                          <a:spcPts val="0"/>
                        </a:spcBef>
                        <a:spcAft>
                          <a:spcPts val="0"/>
                        </a:spcAft>
                        <a:buClr>
                          <a:srgbClr val="434343"/>
                        </a:buClr>
                        <a:buSzPts val="1100"/>
                        <a:buChar char="●"/>
                      </a:pPr>
                      <a:r>
                        <a:rPr lang="en" sz="1100" dirty="0">
                          <a:solidFill>
                            <a:srgbClr val="434343"/>
                          </a:solidFill>
                        </a:rPr>
                        <a:t>Ordering activities may place orders with any Federal Supply Schedule contractor that can meet the agency’s needs </a:t>
                      </a:r>
                      <a:endParaRPr sz="1100" dirty="0">
                        <a:solidFill>
                          <a:srgbClr val="434343"/>
                        </a:solidFill>
                      </a:endParaRPr>
                    </a:p>
                    <a:p>
                      <a:pPr marL="457200" marR="0" lvl="0" indent="-298450" algn="l" rtl="0">
                        <a:lnSpc>
                          <a:spcPct val="100000"/>
                        </a:lnSpc>
                        <a:spcBef>
                          <a:spcPts val="0"/>
                        </a:spcBef>
                        <a:spcAft>
                          <a:spcPts val="0"/>
                        </a:spcAft>
                        <a:buClr>
                          <a:srgbClr val="434343"/>
                        </a:buClr>
                        <a:buSzPts val="1100"/>
                        <a:buChar char="●"/>
                      </a:pPr>
                      <a:r>
                        <a:rPr lang="en" sz="1100" dirty="0">
                          <a:solidFill>
                            <a:srgbClr val="434343"/>
                          </a:solidFill>
                        </a:rPr>
                        <a:t>Although not required to solicit from a specific number of schedule contractors, ordering activities should attempt to distribute orders among contractors</a:t>
                      </a:r>
                      <a:endParaRPr sz="1100" dirty="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6"/>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1800" dirty="0"/>
              <a:t>Ordering Procedures for </a:t>
            </a:r>
            <a:r>
              <a:rPr lang="en" sz="1800" dirty="0">
                <a:solidFill>
                  <a:srgbClr val="1370B5"/>
                </a:solidFill>
              </a:rPr>
              <a:t>Services</a:t>
            </a:r>
            <a:r>
              <a:rPr lang="en" sz="1800" dirty="0"/>
              <a:t> Requiring a SOW FAR 8.405-2</a:t>
            </a:r>
            <a:endParaRPr sz="1800" dirty="0"/>
          </a:p>
        </p:txBody>
      </p:sp>
      <p:graphicFrame>
        <p:nvGraphicFramePr>
          <p:cNvPr id="293" name="Google Shape;293;p56"/>
          <p:cNvGraphicFramePr/>
          <p:nvPr>
            <p:extLst>
              <p:ext uri="{D42A27DB-BD31-4B8C-83A1-F6EECF244321}">
                <p14:modId xmlns:p14="http://schemas.microsoft.com/office/powerpoint/2010/main" val="1431974625"/>
              </p:ext>
            </p:extLst>
          </p:nvPr>
        </p:nvGraphicFramePr>
        <p:xfrm>
          <a:off x="416250" y="911245"/>
          <a:ext cx="8270550" cy="3743840"/>
        </p:xfrm>
        <a:graphic>
          <a:graphicData uri="http://schemas.openxmlformats.org/drawingml/2006/table">
            <a:tbl>
              <a:tblPr firstRow="1">
                <a:noFill/>
                <a:tableStyleId>{9BE993C7-1A74-4D01-B8E2-44F262738DC6}</a:tableStyleId>
              </a:tblPr>
              <a:tblGrid>
                <a:gridCol w="8270550">
                  <a:extLst>
                    <a:ext uri="{9D8B030D-6E8A-4147-A177-3AD203B41FA5}">
                      <a16:colId xmlns:a16="http://schemas.microsoft.com/office/drawing/2014/main" val="20000"/>
                    </a:ext>
                  </a:extLst>
                </a:gridCol>
              </a:tblGrid>
              <a:tr h="0">
                <a:tc>
                  <a:txBody>
                    <a:bodyPr/>
                    <a:lstStyle/>
                    <a:p>
                      <a:pPr marL="0" marR="0" lvl="0" indent="0" algn="ctr" rtl="0">
                        <a:lnSpc>
                          <a:spcPct val="100000"/>
                        </a:lnSpc>
                        <a:spcBef>
                          <a:spcPts val="0"/>
                        </a:spcBef>
                        <a:spcAft>
                          <a:spcPts val="0"/>
                        </a:spcAft>
                        <a:buNone/>
                      </a:pPr>
                      <a:r>
                        <a:rPr lang="en" sz="1200" b="1" dirty="0">
                          <a:solidFill>
                            <a:srgbClr val="032963"/>
                          </a:solidFill>
                        </a:rPr>
                        <a:t>MICRO-SAT</a:t>
                      </a:r>
                      <a:endParaRPr sz="1200" b="1" dirty="0">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0"/>
                  </a:ext>
                </a:extLst>
              </a:tr>
              <a:tr h="0">
                <a:tc>
                  <a:txBody>
                    <a:bodyPr/>
                    <a:lstStyle/>
                    <a:p>
                      <a:pPr marL="457200" marR="0" lvl="0" indent="-304800" algn="l" rtl="0">
                        <a:lnSpc>
                          <a:spcPct val="100000"/>
                        </a:lnSpc>
                        <a:spcBef>
                          <a:spcPts val="0"/>
                        </a:spcBef>
                        <a:spcAft>
                          <a:spcPts val="0"/>
                        </a:spcAft>
                        <a:buClr>
                          <a:srgbClr val="434343"/>
                        </a:buClr>
                        <a:buSzPts val="1200"/>
                        <a:buChar char="●"/>
                      </a:pPr>
                      <a:r>
                        <a:rPr lang="en" sz="1200" dirty="0">
                          <a:solidFill>
                            <a:srgbClr val="434343"/>
                          </a:solidFill>
                        </a:rPr>
                        <a:t>The ordering activity shall develop a statement of work, and shall provide the RFQ (including the statement of work and evaluation criteria) to at least three schedule contractors that offer services that will meet the agency’s needs</a:t>
                      </a:r>
                      <a:endParaRPr sz="1200" dirty="0">
                        <a:solidFill>
                          <a:srgbClr val="434343"/>
                        </a:solidFill>
                      </a:endParaRPr>
                    </a:p>
                    <a:p>
                      <a:pPr marL="457200" marR="0" lvl="0" indent="-304800" algn="l" rtl="0">
                        <a:lnSpc>
                          <a:spcPct val="100000"/>
                        </a:lnSpc>
                        <a:spcBef>
                          <a:spcPts val="1000"/>
                        </a:spcBef>
                        <a:spcAft>
                          <a:spcPts val="0"/>
                        </a:spcAft>
                        <a:buClr>
                          <a:srgbClr val="434343"/>
                        </a:buClr>
                        <a:buSzPts val="1200"/>
                        <a:buChar char="●"/>
                      </a:pPr>
                      <a:r>
                        <a:rPr lang="en" sz="1200" dirty="0">
                          <a:solidFill>
                            <a:srgbClr val="434343"/>
                          </a:solidFill>
                        </a:rPr>
                        <a:t>Specify the type of order (i.e., firm-fixed-price, labor-hour) for the services identified in the statement of work</a:t>
                      </a:r>
                      <a:endParaRPr sz="1200" dirty="0">
                        <a:solidFill>
                          <a:srgbClr val="434343"/>
                        </a:solidFill>
                      </a:endParaRPr>
                    </a:p>
                    <a:p>
                      <a:pPr marL="457200" marR="0" lvl="0" indent="-304800" algn="l" rtl="0">
                        <a:lnSpc>
                          <a:spcPct val="100000"/>
                        </a:lnSpc>
                        <a:spcBef>
                          <a:spcPts val="1000"/>
                        </a:spcBef>
                        <a:spcAft>
                          <a:spcPts val="0"/>
                        </a:spcAft>
                        <a:buClr>
                          <a:srgbClr val="434343"/>
                        </a:buClr>
                        <a:buSzPts val="1200"/>
                        <a:buChar char="●"/>
                      </a:pPr>
                      <a:r>
                        <a:rPr lang="en" sz="1200" dirty="0">
                          <a:solidFill>
                            <a:srgbClr val="434343"/>
                          </a:solidFill>
                        </a:rPr>
                        <a:t>Limited Sources Justification, if applicable </a:t>
                      </a:r>
                      <a:endParaRPr sz="1200" dirty="0">
                        <a:solidFill>
                          <a:srgbClr val="434343"/>
                        </a:solidFill>
                      </a:endParaRPr>
                    </a:p>
                    <a:p>
                      <a:pPr marL="457200" marR="0" lvl="0" indent="-304800" algn="l" rtl="0">
                        <a:lnSpc>
                          <a:spcPct val="100000"/>
                        </a:lnSpc>
                        <a:spcBef>
                          <a:spcPts val="1000"/>
                        </a:spcBef>
                        <a:spcAft>
                          <a:spcPts val="0"/>
                        </a:spcAft>
                        <a:buClr>
                          <a:srgbClr val="434343"/>
                        </a:buClr>
                        <a:buSzPts val="1200"/>
                        <a:buChar char="●"/>
                      </a:pPr>
                      <a:r>
                        <a:rPr lang="en" sz="1200" dirty="0">
                          <a:solidFill>
                            <a:srgbClr val="434343"/>
                          </a:solidFill>
                        </a:rPr>
                        <a:t>Determine if a price reduction should be sought</a:t>
                      </a:r>
                      <a:endParaRPr sz="1200" dirty="0">
                        <a:solidFill>
                          <a:srgbClr val="434343"/>
                        </a:solidFill>
                      </a:endParaRPr>
                    </a:p>
                    <a:p>
                      <a:pPr marL="457200" marR="0" lvl="0" indent="-304800" algn="l" rtl="0">
                        <a:lnSpc>
                          <a:spcPct val="100000"/>
                        </a:lnSpc>
                        <a:spcBef>
                          <a:spcPts val="1000"/>
                        </a:spcBef>
                        <a:spcAft>
                          <a:spcPts val="1000"/>
                        </a:spcAft>
                        <a:buClr>
                          <a:srgbClr val="434343"/>
                        </a:buClr>
                        <a:buSzPts val="1200"/>
                        <a:buChar char="●"/>
                      </a:pPr>
                      <a:r>
                        <a:rPr lang="en" sz="1200" dirty="0">
                          <a:solidFill>
                            <a:srgbClr val="434343"/>
                          </a:solidFill>
                        </a:rPr>
                        <a:t>Best value determination</a:t>
                      </a:r>
                      <a:endParaRPr sz="1200" dirty="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1"/>
                  </a:ext>
                </a:extLst>
              </a:tr>
              <a:tr h="0">
                <a:tc>
                  <a:txBody>
                    <a:bodyPr/>
                    <a:lstStyle/>
                    <a:p>
                      <a:pPr marL="0" marR="0" lvl="0" indent="0" algn="ctr" rtl="0">
                        <a:lnSpc>
                          <a:spcPct val="100000"/>
                        </a:lnSpc>
                        <a:spcBef>
                          <a:spcPts val="0"/>
                        </a:spcBef>
                        <a:spcAft>
                          <a:spcPts val="0"/>
                        </a:spcAft>
                        <a:buNone/>
                      </a:pPr>
                      <a:r>
                        <a:rPr lang="en" sz="1200" b="1">
                          <a:solidFill>
                            <a:srgbClr val="032963"/>
                          </a:solidFill>
                        </a:rPr>
                        <a:t>BELOW MICRO</a:t>
                      </a:r>
                      <a:endParaRPr sz="1200" b="1">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2"/>
                  </a:ext>
                </a:extLst>
              </a:tr>
              <a:tr h="0">
                <a:tc>
                  <a:txBody>
                    <a:bodyPr/>
                    <a:lstStyle/>
                    <a:p>
                      <a:pPr marL="457200" marR="0" lvl="0" indent="-304800" algn="l" rtl="0">
                        <a:lnSpc>
                          <a:spcPct val="100000"/>
                        </a:lnSpc>
                        <a:spcBef>
                          <a:spcPts val="0"/>
                        </a:spcBef>
                        <a:spcAft>
                          <a:spcPts val="0"/>
                        </a:spcAft>
                        <a:buClr>
                          <a:srgbClr val="434343"/>
                        </a:buClr>
                        <a:buSzPts val="1200"/>
                        <a:buChar char="●"/>
                      </a:pPr>
                      <a:r>
                        <a:rPr lang="en" sz="1200" dirty="0">
                          <a:solidFill>
                            <a:srgbClr val="434343"/>
                          </a:solidFill>
                        </a:rPr>
                        <a:t>Ordering activities may place orders with any Federal Supply Schedule contractor that can meet the agency’s needs </a:t>
                      </a:r>
                      <a:endParaRPr sz="1200" dirty="0">
                        <a:solidFill>
                          <a:srgbClr val="434343"/>
                        </a:solidFill>
                      </a:endParaRPr>
                    </a:p>
                    <a:p>
                      <a:pPr marL="457200" marR="0" lvl="0" indent="-304800" algn="l" rtl="0">
                        <a:lnSpc>
                          <a:spcPct val="100000"/>
                        </a:lnSpc>
                        <a:spcBef>
                          <a:spcPts val="1000"/>
                        </a:spcBef>
                        <a:spcAft>
                          <a:spcPts val="1000"/>
                        </a:spcAft>
                        <a:buClr>
                          <a:srgbClr val="434343"/>
                        </a:buClr>
                        <a:buSzPts val="1200"/>
                        <a:buChar char="●"/>
                      </a:pPr>
                      <a:r>
                        <a:rPr lang="en" sz="1200" dirty="0">
                          <a:solidFill>
                            <a:srgbClr val="434343"/>
                          </a:solidFill>
                        </a:rPr>
                        <a:t>Although not required to solicit from a specific number of schedule contractors, ordering activities should attempt to distribute orders among contractors</a:t>
                      </a:r>
                      <a:endParaRPr sz="1200" dirty="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7"/>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1800"/>
              <a:t>Ordering Procedures for </a:t>
            </a:r>
            <a:r>
              <a:rPr lang="en" sz="1800">
                <a:solidFill>
                  <a:srgbClr val="1370B5"/>
                </a:solidFill>
              </a:rPr>
              <a:t>Services</a:t>
            </a:r>
            <a:r>
              <a:rPr lang="en" sz="1800"/>
              <a:t> Requiring a SOW FAR 8.405-2</a:t>
            </a:r>
            <a:endParaRPr sz="1800"/>
          </a:p>
          <a:p>
            <a:pPr marL="0" lvl="0" indent="0" algn="r" rtl="0">
              <a:spcBef>
                <a:spcPts val="0"/>
              </a:spcBef>
              <a:spcAft>
                <a:spcPts val="0"/>
              </a:spcAft>
              <a:buNone/>
            </a:pPr>
            <a:endParaRPr sz="1800"/>
          </a:p>
        </p:txBody>
      </p:sp>
      <p:graphicFrame>
        <p:nvGraphicFramePr>
          <p:cNvPr id="299" name="Google Shape;299;p57"/>
          <p:cNvGraphicFramePr/>
          <p:nvPr>
            <p:extLst>
              <p:ext uri="{D42A27DB-BD31-4B8C-83A1-F6EECF244321}">
                <p14:modId xmlns:p14="http://schemas.microsoft.com/office/powerpoint/2010/main" val="138155501"/>
              </p:ext>
            </p:extLst>
          </p:nvPr>
        </p:nvGraphicFramePr>
        <p:xfrm>
          <a:off x="416250" y="911245"/>
          <a:ext cx="8270550" cy="7399855"/>
        </p:xfrm>
        <a:graphic>
          <a:graphicData uri="http://schemas.openxmlformats.org/drawingml/2006/table">
            <a:tbl>
              <a:tblPr firstRow="1">
                <a:noFill/>
                <a:tableStyleId>{9BE993C7-1A74-4D01-B8E2-44F262738DC6}</a:tableStyleId>
              </a:tblPr>
              <a:tblGrid>
                <a:gridCol w="8270550">
                  <a:extLst>
                    <a:ext uri="{9D8B030D-6E8A-4147-A177-3AD203B41FA5}">
                      <a16:colId xmlns:a16="http://schemas.microsoft.com/office/drawing/2014/main" val="20000"/>
                    </a:ext>
                  </a:extLst>
                </a:gridCol>
              </a:tblGrid>
              <a:tr h="363100">
                <a:tc>
                  <a:txBody>
                    <a:bodyPr/>
                    <a:lstStyle/>
                    <a:p>
                      <a:pPr marL="0" lvl="0" indent="0" algn="ctr" rtl="0">
                        <a:spcBef>
                          <a:spcPts val="0"/>
                        </a:spcBef>
                        <a:spcAft>
                          <a:spcPts val="0"/>
                        </a:spcAft>
                        <a:buClr>
                          <a:srgbClr val="000000"/>
                        </a:buClr>
                        <a:buSzPts val="1900"/>
                        <a:buFont typeface="Arial"/>
                        <a:buNone/>
                      </a:pPr>
                      <a:r>
                        <a:rPr lang="en" sz="1200" b="1">
                          <a:solidFill>
                            <a:srgbClr val="032963"/>
                          </a:solidFill>
                        </a:rPr>
                        <a:t>EXCEEDS SAT</a:t>
                      </a:r>
                      <a:endParaRPr sz="900" b="1" u="none" strike="noStrike" cap="none">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0"/>
                  </a:ext>
                </a:extLst>
              </a:tr>
              <a:tr h="675450">
                <a:tc>
                  <a:txBody>
                    <a:bodyPr/>
                    <a:lstStyle/>
                    <a:p>
                      <a:pPr marL="457200" marR="0" lvl="0" indent="-298450" algn="l" rtl="0">
                        <a:lnSpc>
                          <a:spcPct val="100000"/>
                        </a:lnSpc>
                        <a:spcBef>
                          <a:spcPts val="0"/>
                        </a:spcBef>
                        <a:spcAft>
                          <a:spcPts val="0"/>
                        </a:spcAft>
                        <a:buClr>
                          <a:srgbClr val="434343"/>
                        </a:buClr>
                        <a:buSzPts val="1100"/>
                        <a:buChar char="●"/>
                      </a:pPr>
                      <a:r>
                        <a:rPr lang="en" sz="1100">
                          <a:solidFill>
                            <a:srgbClr val="434343"/>
                          </a:solidFill>
                        </a:rPr>
                        <a:t>Each order shall be placed on a competitive basis - unless waived on the basis of a limited sources justification</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The ordering activity contracting officer shall provide an RFQ that includes a statement of work and the evaluation criteria</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Provide the RFQ to as many schedule contractors as practicable to reasonably ensure quotes from at least three contractors</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When fewer than three quotes are received from schedule contractors that can fulfill the requirements, the contracting officer shall prepare a written determination to explain that no additional contractors capable of fulfilling the requirements could be identified despite reasonable efforts to do so. The determination must clearly explain efforts made to obtain quotes from at least three schedule contractors</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Ensure all quotes received are fairly considered and award is made in accordance with the evaluation criteria</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The ordering activity shall provide the RFQ (including the statement of work and the evaluation criteria) to any Schedule contractor who requests it</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Shall seek price reduction (FAR 8.405-4)</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Best value determination </a:t>
                      </a:r>
                      <a:endParaRPr sz="1100">
                        <a:solidFill>
                          <a:srgbClr val="434343"/>
                        </a:solidFill>
                      </a:endParaRPr>
                    </a:p>
                    <a:p>
                      <a:pPr marL="457200" marR="0" lvl="0" indent="-298450" algn="l" rtl="0">
                        <a:lnSpc>
                          <a:spcPct val="100000"/>
                        </a:lnSpc>
                        <a:spcBef>
                          <a:spcPts val="1000"/>
                        </a:spcBef>
                        <a:spcAft>
                          <a:spcPts val="0"/>
                        </a:spcAft>
                        <a:buClr>
                          <a:srgbClr val="434343"/>
                        </a:buClr>
                        <a:buSzPts val="1100"/>
                        <a:buChar char="●"/>
                      </a:pPr>
                      <a:r>
                        <a:rPr lang="en" sz="1100">
                          <a:solidFill>
                            <a:srgbClr val="434343"/>
                          </a:solidFill>
                        </a:rPr>
                        <a:t>Overall price reasonableness determination (consider mix of labor and level of effort) </a:t>
                      </a:r>
                      <a:endParaRPr sz="1100">
                        <a:solidFill>
                          <a:srgbClr val="434343"/>
                        </a:solidFill>
                      </a:endParaRPr>
                    </a:p>
                    <a:p>
                      <a:pPr marL="457200" marR="0" lvl="0" indent="-298450" algn="l" rtl="0">
                        <a:lnSpc>
                          <a:spcPct val="100000"/>
                        </a:lnSpc>
                        <a:spcBef>
                          <a:spcPts val="1000"/>
                        </a:spcBef>
                        <a:spcAft>
                          <a:spcPts val="1000"/>
                        </a:spcAft>
                        <a:buClr>
                          <a:srgbClr val="434343"/>
                        </a:buClr>
                        <a:buSzPts val="1100"/>
                        <a:buChar char="●"/>
                      </a:pPr>
                      <a:r>
                        <a:rPr lang="en" sz="1100">
                          <a:solidFill>
                            <a:srgbClr val="434343"/>
                          </a:solidFill>
                        </a:rPr>
                        <a:t>May not place orders orally</a:t>
                      </a:r>
                      <a:endParaRPr sz="11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extLst>
                  <a:ext uri="{0D108BD9-81ED-4DB2-BD59-A6C34878D82A}">
                    <a16:rowId xmlns:a16="http://schemas.microsoft.com/office/drawing/2014/main" val="10001"/>
                  </a:ext>
                </a:extLst>
              </a:tr>
              <a:tr h="3193675">
                <a:tc>
                  <a:txBody>
                    <a:bodyPr/>
                    <a:lstStyle/>
                    <a:p>
                      <a:endParaRPr lang="en-US" dirty="0"/>
                    </a:p>
                  </a:txBody>
                  <a:tcPr>
                    <a:lnT w="19050" cap="flat" cmpd="sng" algn="ctr">
                      <a:solidFill>
                        <a:srgbClr val="FFFFFF"/>
                      </a:solidFill>
                      <a:prstDash val="solid"/>
                      <a:round/>
                      <a:headEnd type="none" w="sm" len="sm"/>
                      <a:tailEnd type="none" w="sm" len="sm"/>
                    </a:lnT>
                  </a:tcPr>
                </a:tc>
                <a:extLst>
                  <a:ext uri="{0D108BD9-81ED-4DB2-BD59-A6C34878D82A}">
                    <a16:rowId xmlns:a16="http://schemas.microsoft.com/office/drawing/2014/main" val="10002"/>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8"/>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dirty="0"/>
              <a:t>Making and Documenting the Decision</a:t>
            </a:r>
            <a:endParaRPr dirty="0"/>
          </a:p>
        </p:txBody>
      </p:sp>
      <p:sp>
        <p:nvSpPr>
          <p:cNvPr id="305" name="Google Shape;305;p58"/>
          <p:cNvSpPr txBox="1">
            <a:spLocks noGrp="1"/>
          </p:cNvSpPr>
          <p:nvPr>
            <p:ph type="body" idx="1"/>
          </p:nvPr>
        </p:nvSpPr>
        <p:spPr>
          <a:xfrm>
            <a:off x="609600" y="982425"/>
            <a:ext cx="7772400" cy="423000"/>
          </a:xfrm>
          <a:prstGeom prst="rect">
            <a:avLst/>
          </a:prstGeom>
        </p:spPr>
        <p:txBody>
          <a:bodyPr spcFirstLastPara="1" wrap="square" lIns="91425" tIns="91425" rIns="91425" bIns="91425" anchor="t" anchorCtr="0">
            <a:normAutofit fontScale="85000" lnSpcReduction="10000"/>
          </a:bodyPr>
          <a:lstStyle/>
          <a:p>
            <a:pPr marL="0" lvl="0" indent="0" algn="ctr" rtl="0">
              <a:spcBef>
                <a:spcPts val="0"/>
              </a:spcBef>
              <a:spcAft>
                <a:spcPts val="0"/>
              </a:spcAft>
              <a:buNone/>
            </a:pPr>
            <a:r>
              <a:rPr lang="en" b="1">
                <a:solidFill>
                  <a:srgbClr val="434343"/>
                </a:solidFill>
              </a:rPr>
              <a:t>Documentation – Orders without SOW (8.405-1)</a:t>
            </a:r>
            <a:endParaRPr b="1">
              <a:solidFill>
                <a:srgbClr val="434343"/>
              </a:solidFill>
            </a:endParaRPr>
          </a:p>
        </p:txBody>
      </p:sp>
      <p:graphicFrame>
        <p:nvGraphicFramePr>
          <p:cNvPr id="306" name="Google Shape;306;p58"/>
          <p:cNvGraphicFramePr/>
          <p:nvPr>
            <p:extLst>
              <p:ext uri="{D42A27DB-BD31-4B8C-83A1-F6EECF244321}">
                <p14:modId xmlns:p14="http://schemas.microsoft.com/office/powerpoint/2010/main" val="2550161863"/>
              </p:ext>
            </p:extLst>
          </p:nvPr>
        </p:nvGraphicFramePr>
        <p:xfrm>
          <a:off x="1862600" y="1476595"/>
          <a:ext cx="5266400" cy="3415430"/>
        </p:xfrm>
        <a:graphic>
          <a:graphicData uri="http://schemas.openxmlformats.org/drawingml/2006/table">
            <a:tbl>
              <a:tblPr firstRow="1">
                <a:noFill/>
                <a:tableStyleId>{9BE993C7-1A74-4D01-B8E2-44F262738DC6}</a:tableStyleId>
              </a:tblPr>
              <a:tblGrid>
                <a:gridCol w="2709400">
                  <a:extLst>
                    <a:ext uri="{9D8B030D-6E8A-4147-A177-3AD203B41FA5}">
                      <a16:colId xmlns:a16="http://schemas.microsoft.com/office/drawing/2014/main" val="20000"/>
                    </a:ext>
                  </a:extLst>
                </a:gridCol>
                <a:gridCol w="2557000">
                  <a:extLst>
                    <a:ext uri="{9D8B030D-6E8A-4147-A177-3AD203B41FA5}">
                      <a16:colId xmlns:a16="http://schemas.microsoft.com/office/drawing/2014/main" val="20001"/>
                    </a:ext>
                  </a:extLst>
                </a:gridCol>
              </a:tblGrid>
              <a:tr h="342225">
                <a:tc>
                  <a:txBody>
                    <a:bodyPr/>
                    <a:lstStyle/>
                    <a:p>
                      <a:pPr marL="0" lvl="0" indent="0" algn="ctr" rtl="0">
                        <a:spcBef>
                          <a:spcPts val="0"/>
                        </a:spcBef>
                        <a:spcAft>
                          <a:spcPts val="0"/>
                        </a:spcAft>
                        <a:buClr>
                          <a:srgbClr val="000000"/>
                        </a:buClr>
                        <a:buSzPts val="1900"/>
                        <a:buFont typeface="Arial"/>
                        <a:buNone/>
                      </a:pPr>
                      <a:r>
                        <a:rPr lang="en" b="1">
                          <a:solidFill>
                            <a:srgbClr val="032963"/>
                          </a:solidFill>
                        </a:rPr>
                        <a:t>Documentation</a:t>
                      </a:r>
                      <a:endParaRPr sz="1100" b="1" u="none" strike="noStrike" cap="none">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tc>
                  <a:txBody>
                    <a:bodyPr/>
                    <a:lstStyle/>
                    <a:p>
                      <a:pPr marL="0" marR="0" lvl="0" indent="0" algn="ctr" rtl="0">
                        <a:lnSpc>
                          <a:spcPct val="100000"/>
                        </a:lnSpc>
                        <a:spcBef>
                          <a:spcPts val="0"/>
                        </a:spcBef>
                        <a:spcAft>
                          <a:spcPts val="0"/>
                        </a:spcAft>
                        <a:buNone/>
                      </a:pPr>
                      <a:r>
                        <a:rPr lang="en" b="1">
                          <a:solidFill>
                            <a:srgbClr val="032963"/>
                          </a:solidFill>
                        </a:rPr>
                        <a:t>Completed</a:t>
                      </a:r>
                      <a:endParaRPr b="1">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0"/>
                  </a:ext>
                </a:extLst>
              </a:tr>
              <a:tr h="342225">
                <a:tc rowSpan="2">
                  <a:txBody>
                    <a:bodyPr/>
                    <a:lstStyle/>
                    <a:p>
                      <a:pPr marL="0" marR="0" lvl="0" indent="0" algn="ctr" rtl="0">
                        <a:lnSpc>
                          <a:spcPct val="100000"/>
                        </a:lnSpc>
                        <a:spcBef>
                          <a:spcPts val="0"/>
                        </a:spcBef>
                        <a:spcAft>
                          <a:spcPts val="0"/>
                        </a:spcAft>
                        <a:buClr>
                          <a:srgbClr val="000000"/>
                        </a:buClr>
                        <a:buSzPts val="1900"/>
                        <a:buFont typeface="Arial"/>
                        <a:buNone/>
                      </a:pPr>
                      <a:r>
                        <a:rPr lang="en" sz="1200">
                          <a:solidFill>
                            <a:srgbClr val="434343"/>
                          </a:solidFill>
                        </a:rPr>
                        <a:t>Schedule contractors considered</a:t>
                      </a:r>
                      <a:endParaRPr sz="1200" b="1">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rowSpan="2">
                  <a:txBody>
                    <a:bodyPr/>
                    <a:lstStyle/>
                    <a:p>
                      <a:pPr marL="0" lvl="0" indent="0" algn="ctr" rtl="0">
                        <a:spcBef>
                          <a:spcPts val="0"/>
                        </a:spcBef>
                        <a:spcAft>
                          <a:spcPts val="0"/>
                        </a:spcAft>
                        <a:buNone/>
                      </a:pPr>
                      <a:r>
                        <a:rPr lang="en" sz="1600" b="1">
                          <a:solidFill>
                            <a:srgbClr val="434343"/>
                          </a:solidFill>
                        </a:rPr>
                        <a:t>✔</a:t>
                      </a:r>
                      <a:endParaRPr sz="16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1"/>
                  </a:ext>
                </a:extLst>
              </a:tr>
              <a:tr h="0">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342225">
                <a:tc>
                  <a:txBody>
                    <a:bodyPr/>
                    <a:lstStyle/>
                    <a:p>
                      <a:pPr marL="0" marR="0" lvl="0" indent="0" algn="ctr" rtl="0">
                        <a:lnSpc>
                          <a:spcPct val="100000"/>
                        </a:lnSpc>
                        <a:spcBef>
                          <a:spcPts val="0"/>
                        </a:spcBef>
                        <a:spcAft>
                          <a:spcPts val="0"/>
                        </a:spcAft>
                        <a:buNone/>
                      </a:pPr>
                      <a:r>
                        <a:rPr lang="en" sz="1200">
                          <a:solidFill>
                            <a:srgbClr val="434343"/>
                          </a:solidFill>
                        </a:rPr>
                        <a:t>Contractor chosen</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434343"/>
                          </a:solidFill>
                        </a:rPr>
                        <a:t>✔</a:t>
                      </a:r>
                      <a:endParaRPr sz="16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3"/>
                  </a:ext>
                </a:extLst>
              </a:tr>
              <a:tr h="356100">
                <a:tc>
                  <a:txBody>
                    <a:bodyPr/>
                    <a:lstStyle/>
                    <a:p>
                      <a:pPr marL="0" marR="0" lvl="0" indent="0" algn="ctr" rtl="0">
                        <a:lnSpc>
                          <a:spcPct val="100000"/>
                        </a:lnSpc>
                        <a:spcBef>
                          <a:spcPts val="0"/>
                        </a:spcBef>
                        <a:spcAft>
                          <a:spcPts val="0"/>
                        </a:spcAft>
                        <a:buNone/>
                      </a:pPr>
                      <a:r>
                        <a:rPr lang="en" sz="1200">
                          <a:solidFill>
                            <a:srgbClr val="434343"/>
                          </a:solidFill>
                        </a:rPr>
                        <a:t>Description of supply or service purchased</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434343"/>
                          </a:solidFill>
                        </a:rPr>
                        <a:t>✔</a:t>
                      </a:r>
                      <a:endParaRPr sz="16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4"/>
                  </a:ext>
                </a:extLst>
              </a:tr>
              <a:tr h="356100">
                <a:tc>
                  <a:txBody>
                    <a:bodyPr/>
                    <a:lstStyle/>
                    <a:p>
                      <a:pPr marL="0" marR="0" lvl="0" indent="0" algn="ctr" rtl="0">
                        <a:lnSpc>
                          <a:spcPct val="100000"/>
                        </a:lnSpc>
                        <a:spcBef>
                          <a:spcPts val="0"/>
                        </a:spcBef>
                        <a:spcAft>
                          <a:spcPts val="0"/>
                        </a:spcAft>
                        <a:buNone/>
                      </a:pPr>
                      <a:r>
                        <a:rPr lang="en" sz="1200">
                          <a:solidFill>
                            <a:srgbClr val="434343"/>
                          </a:solidFill>
                        </a:rPr>
                        <a:t>Amount paid</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434343"/>
                          </a:solidFill>
                        </a:rPr>
                        <a:t>✔</a:t>
                      </a:r>
                      <a:endParaRPr sz="16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5"/>
                  </a:ext>
                </a:extLst>
              </a:tr>
              <a:tr h="356100">
                <a:tc>
                  <a:txBody>
                    <a:bodyPr/>
                    <a:lstStyle/>
                    <a:p>
                      <a:pPr marL="0" marR="0" lvl="0" indent="0" algn="ctr" rtl="0">
                        <a:lnSpc>
                          <a:spcPct val="100000"/>
                        </a:lnSpc>
                        <a:spcBef>
                          <a:spcPts val="0"/>
                        </a:spcBef>
                        <a:spcAft>
                          <a:spcPts val="0"/>
                        </a:spcAft>
                        <a:buNone/>
                      </a:pPr>
                      <a:r>
                        <a:rPr lang="en" sz="1200">
                          <a:solidFill>
                            <a:srgbClr val="434343"/>
                          </a:solidFill>
                        </a:rPr>
                        <a:t>Evidence of compliance with the ordering procedures when exceeding the SAT</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sz="1600" b="1">
                          <a:solidFill>
                            <a:srgbClr val="434343"/>
                          </a:solidFill>
                        </a:rPr>
                        <a:t>✔</a:t>
                      </a:r>
                      <a:endParaRPr sz="16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6"/>
                  </a:ext>
                </a:extLst>
              </a:tr>
              <a:tr h="356100">
                <a:tc>
                  <a:txBody>
                    <a:bodyPr/>
                    <a:lstStyle/>
                    <a:p>
                      <a:pPr marL="0" marR="0" lvl="0" indent="0" algn="ctr" rtl="0">
                        <a:lnSpc>
                          <a:spcPct val="100000"/>
                        </a:lnSpc>
                        <a:spcBef>
                          <a:spcPts val="0"/>
                        </a:spcBef>
                        <a:spcAft>
                          <a:spcPts val="0"/>
                        </a:spcAft>
                        <a:buNone/>
                      </a:pPr>
                      <a:r>
                        <a:rPr lang="en" sz="1200">
                          <a:solidFill>
                            <a:srgbClr val="434343"/>
                          </a:solidFill>
                        </a:rPr>
                        <a:t>Basis for award decision</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sz="1600" b="1" dirty="0">
                          <a:solidFill>
                            <a:srgbClr val="434343"/>
                          </a:solidFill>
                        </a:rPr>
                        <a:t>✔</a:t>
                      </a:r>
                      <a:endParaRPr sz="1600" dirty="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2"/>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What is a Multiple Award Schedule?</a:t>
            </a:r>
            <a:endParaRPr dirty="0"/>
          </a:p>
        </p:txBody>
      </p:sp>
      <p:sp>
        <p:nvSpPr>
          <p:cNvPr id="156" name="Google Shape;156;p32"/>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rmAutofit fontScale="85000" lnSpcReduction="10000"/>
          </a:bodyPr>
          <a:lstStyle/>
          <a:p>
            <a:pPr marL="457200" lvl="0" indent="-334327" algn="l" rtl="0">
              <a:spcBef>
                <a:spcPts val="400"/>
              </a:spcBef>
              <a:spcAft>
                <a:spcPts val="0"/>
              </a:spcAft>
              <a:buClr>
                <a:srgbClr val="434343"/>
              </a:buClr>
              <a:buSzPct val="100000"/>
              <a:buChar char="•"/>
            </a:pPr>
            <a:r>
              <a:rPr lang="en">
                <a:solidFill>
                  <a:srgbClr val="434343"/>
                </a:solidFill>
              </a:rPr>
              <a:t>Governmentwide contract vehicle for commercial products, services, and solutions</a:t>
            </a:r>
            <a:endParaRPr>
              <a:solidFill>
                <a:srgbClr val="434343"/>
              </a:solidFill>
            </a:endParaRPr>
          </a:p>
          <a:p>
            <a:pPr marL="457200" lvl="0" indent="0" algn="l" rtl="0">
              <a:spcBef>
                <a:spcPts val="400"/>
              </a:spcBef>
              <a:spcAft>
                <a:spcPts val="0"/>
              </a:spcAft>
              <a:buNone/>
            </a:pPr>
            <a:endParaRPr>
              <a:solidFill>
                <a:srgbClr val="434343"/>
              </a:solidFill>
            </a:endParaRPr>
          </a:p>
          <a:p>
            <a:pPr marL="457200" lvl="0" indent="-334327" algn="l" rtl="0">
              <a:spcBef>
                <a:spcPts val="400"/>
              </a:spcBef>
              <a:spcAft>
                <a:spcPts val="0"/>
              </a:spcAft>
              <a:buClr>
                <a:srgbClr val="434343"/>
              </a:buClr>
              <a:buSzPct val="100000"/>
              <a:buChar char="•"/>
            </a:pPr>
            <a:r>
              <a:rPr lang="en">
                <a:solidFill>
                  <a:srgbClr val="434343"/>
                </a:solidFill>
              </a:rPr>
              <a:t>Also known as “Federal Supply Schedule (FSS),” “GSA Schedule” or “MAS”</a:t>
            </a:r>
            <a:endParaRPr>
              <a:solidFill>
                <a:srgbClr val="434343"/>
              </a:solidFill>
            </a:endParaRPr>
          </a:p>
          <a:p>
            <a:pPr marL="457200" lvl="0" indent="0" algn="l" rtl="0">
              <a:spcBef>
                <a:spcPts val="400"/>
              </a:spcBef>
              <a:spcAft>
                <a:spcPts val="0"/>
              </a:spcAft>
              <a:buNone/>
            </a:pPr>
            <a:endParaRPr>
              <a:solidFill>
                <a:srgbClr val="434343"/>
              </a:solidFill>
            </a:endParaRPr>
          </a:p>
          <a:p>
            <a:pPr marL="457200" lvl="0" indent="-334327" algn="l" rtl="0">
              <a:spcBef>
                <a:spcPts val="400"/>
              </a:spcBef>
              <a:spcAft>
                <a:spcPts val="0"/>
              </a:spcAft>
              <a:buClr>
                <a:srgbClr val="434343"/>
              </a:buClr>
              <a:buSzPct val="100000"/>
              <a:buChar char="•"/>
            </a:pPr>
            <a:r>
              <a:rPr lang="en">
                <a:solidFill>
                  <a:srgbClr val="434343"/>
                </a:solidFill>
              </a:rPr>
              <a:t>Standing solicitation posted on SAM.gov</a:t>
            </a:r>
            <a:endParaRPr>
              <a:solidFill>
                <a:srgbClr val="434343"/>
              </a:solidFill>
            </a:endParaRPr>
          </a:p>
          <a:p>
            <a:pPr marL="457200" lvl="0" indent="0" algn="l" rtl="0">
              <a:spcBef>
                <a:spcPts val="400"/>
              </a:spcBef>
              <a:spcAft>
                <a:spcPts val="0"/>
              </a:spcAft>
              <a:buNone/>
            </a:pPr>
            <a:endParaRPr>
              <a:solidFill>
                <a:srgbClr val="434343"/>
              </a:solidFill>
            </a:endParaRPr>
          </a:p>
          <a:p>
            <a:pPr marL="457200" lvl="0" indent="-334327" algn="l" rtl="0">
              <a:spcBef>
                <a:spcPts val="400"/>
              </a:spcBef>
              <a:spcAft>
                <a:spcPts val="0"/>
              </a:spcAft>
              <a:buClr>
                <a:srgbClr val="434343"/>
              </a:buClr>
              <a:buSzPct val="100000"/>
              <a:buChar char="•"/>
            </a:pPr>
            <a:r>
              <a:rPr lang="en">
                <a:solidFill>
                  <a:srgbClr val="434343"/>
                </a:solidFill>
              </a:rPr>
              <a:t>Awarded using FAR Part 12 procedures</a:t>
            </a:r>
            <a:endParaRPr>
              <a:solidFill>
                <a:srgbClr val="434343"/>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9"/>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dirty="0"/>
              <a:t>Making and Documenting the Decision</a:t>
            </a:r>
            <a:endParaRPr dirty="0"/>
          </a:p>
        </p:txBody>
      </p:sp>
      <p:sp>
        <p:nvSpPr>
          <p:cNvPr id="312" name="Google Shape;312;p59"/>
          <p:cNvSpPr txBox="1">
            <a:spLocks noGrp="1"/>
          </p:cNvSpPr>
          <p:nvPr>
            <p:ph type="body" idx="1"/>
          </p:nvPr>
        </p:nvSpPr>
        <p:spPr>
          <a:xfrm>
            <a:off x="609600" y="863100"/>
            <a:ext cx="7772400" cy="423000"/>
          </a:xfrm>
          <a:prstGeom prst="rect">
            <a:avLst/>
          </a:prstGeom>
        </p:spPr>
        <p:txBody>
          <a:bodyPr spcFirstLastPara="1" wrap="square" lIns="91425" tIns="91425" rIns="91425" bIns="91425" anchor="t" anchorCtr="0">
            <a:normAutofit fontScale="85000" lnSpcReduction="10000"/>
          </a:bodyPr>
          <a:lstStyle/>
          <a:p>
            <a:pPr marL="0" lvl="0" indent="0" algn="ctr" rtl="0">
              <a:spcBef>
                <a:spcPts val="0"/>
              </a:spcBef>
              <a:spcAft>
                <a:spcPts val="0"/>
              </a:spcAft>
              <a:buNone/>
            </a:pPr>
            <a:r>
              <a:rPr lang="en" b="1">
                <a:solidFill>
                  <a:srgbClr val="434343"/>
                </a:solidFill>
              </a:rPr>
              <a:t>Documentation – Orders with SOW (8.405-2)</a:t>
            </a:r>
            <a:endParaRPr b="1">
              <a:solidFill>
                <a:srgbClr val="434343"/>
              </a:solidFill>
            </a:endParaRPr>
          </a:p>
        </p:txBody>
      </p:sp>
      <p:graphicFrame>
        <p:nvGraphicFramePr>
          <p:cNvPr id="313" name="Google Shape;313;p59"/>
          <p:cNvGraphicFramePr/>
          <p:nvPr>
            <p:extLst>
              <p:ext uri="{D42A27DB-BD31-4B8C-83A1-F6EECF244321}">
                <p14:modId xmlns:p14="http://schemas.microsoft.com/office/powerpoint/2010/main" val="820077555"/>
              </p:ext>
            </p:extLst>
          </p:nvPr>
        </p:nvGraphicFramePr>
        <p:xfrm>
          <a:off x="869538" y="1286095"/>
          <a:ext cx="6858500" cy="3933530"/>
        </p:xfrm>
        <a:graphic>
          <a:graphicData uri="http://schemas.openxmlformats.org/drawingml/2006/table">
            <a:tbl>
              <a:tblPr firstRow="1">
                <a:noFill/>
                <a:tableStyleId>{9BE993C7-1A74-4D01-B8E2-44F262738DC6}</a:tableStyleId>
              </a:tblPr>
              <a:tblGrid>
                <a:gridCol w="4664475">
                  <a:extLst>
                    <a:ext uri="{9D8B030D-6E8A-4147-A177-3AD203B41FA5}">
                      <a16:colId xmlns:a16="http://schemas.microsoft.com/office/drawing/2014/main" val="20000"/>
                    </a:ext>
                  </a:extLst>
                </a:gridCol>
                <a:gridCol w="2194025">
                  <a:extLst>
                    <a:ext uri="{9D8B030D-6E8A-4147-A177-3AD203B41FA5}">
                      <a16:colId xmlns:a16="http://schemas.microsoft.com/office/drawing/2014/main" val="20001"/>
                    </a:ext>
                  </a:extLst>
                </a:gridCol>
              </a:tblGrid>
              <a:tr h="342225">
                <a:tc>
                  <a:txBody>
                    <a:bodyPr/>
                    <a:lstStyle/>
                    <a:p>
                      <a:pPr marL="0" lvl="0" indent="0" algn="ctr" rtl="0">
                        <a:spcBef>
                          <a:spcPts val="0"/>
                        </a:spcBef>
                        <a:spcAft>
                          <a:spcPts val="0"/>
                        </a:spcAft>
                        <a:buClr>
                          <a:srgbClr val="000000"/>
                        </a:buClr>
                        <a:buSzPts val="1900"/>
                        <a:buFont typeface="Arial"/>
                        <a:buNone/>
                      </a:pPr>
                      <a:r>
                        <a:rPr lang="en" b="1">
                          <a:solidFill>
                            <a:srgbClr val="032963"/>
                          </a:solidFill>
                        </a:rPr>
                        <a:t>Documentation</a:t>
                      </a:r>
                      <a:endParaRPr sz="1100" b="1" u="none" strike="noStrike" cap="none">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tc>
                  <a:txBody>
                    <a:bodyPr/>
                    <a:lstStyle/>
                    <a:p>
                      <a:pPr marL="0" marR="0" lvl="0" indent="0" algn="ctr" rtl="0">
                        <a:lnSpc>
                          <a:spcPct val="100000"/>
                        </a:lnSpc>
                        <a:spcBef>
                          <a:spcPts val="0"/>
                        </a:spcBef>
                        <a:spcAft>
                          <a:spcPts val="0"/>
                        </a:spcAft>
                        <a:buNone/>
                      </a:pPr>
                      <a:r>
                        <a:rPr lang="en" b="1">
                          <a:solidFill>
                            <a:srgbClr val="032963"/>
                          </a:solidFill>
                        </a:rPr>
                        <a:t>Completed</a:t>
                      </a:r>
                      <a:endParaRPr b="1">
                        <a:solidFill>
                          <a:srgbClr val="03296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solidFill>
                  </a:tcPr>
                </a:tc>
                <a:extLst>
                  <a:ext uri="{0D108BD9-81ED-4DB2-BD59-A6C34878D82A}">
                    <a16:rowId xmlns:a16="http://schemas.microsoft.com/office/drawing/2014/main" val="10000"/>
                  </a:ext>
                </a:extLst>
              </a:tr>
              <a:tr h="342225">
                <a:tc rowSpan="2">
                  <a:txBody>
                    <a:bodyPr/>
                    <a:lstStyle/>
                    <a:p>
                      <a:pPr marL="0" marR="0" lvl="0" indent="0" algn="ctr" rtl="0">
                        <a:lnSpc>
                          <a:spcPct val="100000"/>
                        </a:lnSpc>
                        <a:spcBef>
                          <a:spcPts val="0"/>
                        </a:spcBef>
                        <a:spcAft>
                          <a:spcPts val="0"/>
                        </a:spcAft>
                        <a:buClr>
                          <a:srgbClr val="000000"/>
                        </a:buClr>
                        <a:buSzPts val="1900"/>
                        <a:buFont typeface="Arial"/>
                        <a:buNone/>
                      </a:pPr>
                      <a:r>
                        <a:rPr lang="en" sz="1200">
                          <a:solidFill>
                            <a:srgbClr val="434343"/>
                          </a:solidFill>
                        </a:rPr>
                        <a:t>Schedule contracts considered; contractor chosen</a:t>
                      </a:r>
                      <a:endParaRPr b="1">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rowSpan="2">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1"/>
                  </a:ext>
                </a:extLst>
              </a:tr>
              <a:tr h="0">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342225">
                <a:tc>
                  <a:txBody>
                    <a:bodyPr/>
                    <a:lstStyle/>
                    <a:p>
                      <a:pPr marL="0" marR="0" lvl="0" indent="0" algn="ctr" rtl="0">
                        <a:lnSpc>
                          <a:spcPct val="100000"/>
                        </a:lnSpc>
                        <a:spcBef>
                          <a:spcPts val="0"/>
                        </a:spcBef>
                        <a:spcAft>
                          <a:spcPts val="0"/>
                        </a:spcAft>
                        <a:buNone/>
                      </a:pPr>
                      <a:r>
                        <a:rPr lang="en" sz="1200">
                          <a:solidFill>
                            <a:srgbClr val="434343"/>
                          </a:solidFill>
                        </a:rPr>
                        <a:t>Description of supply or service purchased</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3"/>
                  </a:ext>
                </a:extLst>
              </a:tr>
              <a:tr h="0">
                <a:tc>
                  <a:txBody>
                    <a:bodyPr/>
                    <a:lstStyle/>
                    <a:p>
                      <a:pPr marL="0" marR="0" lvl="0" indent="0" algn="ctr" rtl="0">
                        <a:lnSpc>
                          <a:spcPct val="100000"/>
                        </a:lnSpc>
                        <a:spcBef>
                          <a:spcPts val="0"/>
                        </a:spcBef>
                        <a:spcAft>
                          <a:spcPts val="0"/>
                        </a:spcAft>
                        <a:buNone/>
                      </a:pPr>
                      <a:r>
                        <a:rPr lang="en" sz="1200">
                          <a:solidFill>
                            <a:srgbClr val="434343"/>
                          </a:solidFill>
                        </a:rPr>
                        <a:t>Amount paid</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4"/>
                  </a:ext>
                </a:extLst>
              </a:tr>
              <a:tr h="224750">
                <a:tc>
                  <a:txBody>
                    <a:bodyPr/>
                    <a:lstStyle/>
                    <a:p>
                      <a:pPr marL="0" marR="0" lvl="0" indent="0" algn="ctr" rtl="0">
                        <a:lnSpc>
                          <a:spcPct val="100000"/>
                        </a:lnSpc>
                        <a:spcBef>
                          <a:spcPts val="0"/>
                        </a:spcBef>
                        <a:spcAft>
                          <a:spcPts val="0"/>
                        </a:spcAft>
                        <a:buNone/>
                      </a:pPr>
                      <a:r>
                        <a:rPr lang="en" sz="1200">
                          <a:solidFill>
                            <a:srgbClr val="434343"/>
                          </a:solidFill>
                        </a:rPr>
                        <a:t>The evaluation methodology used in selecting the contractor to receive award</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5"/>
                  </a:ext>
                </a:extLst>
              </a:tr>
              <a:tr h="356100">
                <a:tc>
                  <a:txBody>
                    <a:bodyPr/>
                    <a:lstStyle/>
                    <a:p>
                      <a:pPr marL="0" marR="0" lvl="0" indent="0" algn="ctr" rtl="0">
                        <a:lnSpc>
                          <a:spcPct val="100000"/>
                        </a:lnSpc>
                        <a:spcBef>
                          <a:spcPts val="0"/>
                        </a:spcBef>
                        <a:spcAft>
                          <a:spcPts val="0"/>
                        </a:spcAft>
                        <a:buNone/>
                      </a:pPr>
                      <a:r>
                        <a:rPr lang="en" sz="1200">
                          <a:solidFill>
                            <a:srgbClr val="434343"/>
                          </a:solidFill>
                        </a:rPr>
                        <a:t>The rationale for any tradeoffs in making the selection</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6"/>
                  </a:ext>
                </a:extLst>
              </a:tr>
              <a:tr h="356100">
                <a:tc>
                  <a:txBody>
                    <a:bodyPr/>
                    <a:lstStyle/>
                    <a:p>
                      <a:pPr marL="0" marR="0" lvl="0" indent="0" algn="ctr" rtl="0">
                        <a:lnSpc>
                          <a:spcPct val="100000"/>
                        </a:lnSpc>
                        <a:spcBef>
                          <a:spcPts val="0"/>
                        </a:spcBef>
                        <a:spcAft>
                          <a:spcPts val="0"/>
                        </a:spcAft>
                        <a:buNone/>
                      </a:pPr>
                      <a:r>
                        <a:rPr lang="en" sz="1200">
                          <a:solidFill>
                            <a:srgbClr val="434343"/>
                          </a:solidFill>
                        </a:rPr>
                        <a:t>Overall price reasonableness determination</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7"/>
                  </a:ext>
                </a:extLst>
              </a:tr>
              <a:tr h="356100">
                <a:tc>
                  <a:txBody>
                    <a:bodyPr/>
                    <a:lstStyle/>
                    <a:p>
                      <a:pPr marL="0" marR="0" lvl="0" indent="0" algn="ctr" rtl="0">
                        <a:lnSpc>
                          <a:spcPct val="100000"/>
                        </a:lnSpc>
                        <a:spcBef>
                          <a:spcPts val="0"/>
                        </a:spcBef>
                        <a:spcAft>
                          <a:spcPts val="0"/>
                        </a:spcAft>
                        <a:buNone/>
                      </a:pPr>
                      <a:r>
                        <a:rPr lang="en" sz="1200">
                          <a:solidFill>
                            <a:srgbClr val="434343"/>
                          </a:solidFill>
                        </a:rPr>
                        <a:t>Rationale for using other than FFP or PBA</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a:solidFill>
                            <a:srgbClr val="434343"/>
                          </a:solidFill>
                        </a:rPr>
                        <a:t>✔</a:t>
                      </a:r>
                      <a:endParaRPr>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8"/>
                  </a:ext>
                </a:extLst>
              </a:tr>
              <a:tr h="356100">
                <a:tc>
                  <a:txBody>
                    <a:bodyPr/>
                    <a:lstStyle/>
                    <a:p>
                      <a:pPr marL="0" marR="0" lvl="0" indent="0" algn="ctr" rtl="0">
                        <a:lnSpc>
                          <a:spcPct val="100000"/>
                        </a:lnSpc>
                        <a:spcBef>
                          <a:spcPts val="0"/>
                        </a:spcBef>
                        <a:spcAft>
                          <a:spcPts val="0"/>
                        </a:spcAft>
                        <a:buNone/>
                      </a:pPr>
                      <a:r>
                        <a:rPr lang="en" sz="1200">
                          <a:solidFill>
                            <a:srgbClr val="434343"/>
                          </a:solidFill>
                        </a:rPr>
                        <a:t>Evidence of compliance with the ordering procedures when exceeding the SAT</a:t>
                      </a:r>
                      <a:endParaRPr sz="120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CFE6F9"/>
                    </a:solidFill>
                  </a:tcPr>
                </a:tc>
                <a:tc>
                  <a:txBody>
                    <a:bodyPr/>
                    <a:lstStyle/>
                    <a:p>
                      <a:pPr marL="0" lvl="0" indent="0" algn="ctr" rtl="0">
                        <a:spcBef>
                          <a:spcPts val="0"/>
                        </a:spcBef>
                        <a:spcAft>
                          <a:spcPts val="0"/>
                        </a:spcAft>
                        <a:buClr>
                          <a:schemeClr val="dk1"/>
                        </a:buClr>
                        <a:buSzPts val="1100"/>
                        <a:buFont typeface="Arial"/>
                        <a:buNone/>
                      </a:pPr>
                      <a:r>
                        <a:rPr lang="en" b="1" dirty="0">
                          <a:solidFill>
                            <a:srgbClr val="434343"/>
                          </a:solidFill>
                        </a:rPr>
                        <a:t>✔</a:t>
                      </a:r>
                      <a:endParaRPr dirty="0">
                        <a:solidFill>
                          <a:srgbClr val="434343"/>
                        </a:solidFill>
                      </a:endParaRPr>
                    </a:p>
                  </a:txBody>
                  <a:tcPr marL="91425" marR="91450" marT="91425" marB="91425">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5DA9E9">
                        <a:alpha val="29409"/>
                      </a:srgbClr>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60"/>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latin typeface="Helvetica Neue"/>
                <a:ea typeface="Helvetica Neue"/>
                <a:cs typeface="Helvetica Neue"/>
                <a:sym typeface="Helvetica Neue"/>
              </a:rPr>
              <a:t>Resources</a:t>
            </a:r>
            <a:endParaRPr b="1">
              <a:latin typeface="Helvetica Neue"/>
              <a:ea typeface="Helvetica Neue"/>
              <a:cs typeface="Helvetica Neue"/>
              <a:sym typeface="Helvetica Neu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4" name="Google Shape;324;p61"/>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MAS Desk Reference</a:t>
            </a:r>
            <a:endParaRPr dirty="0"/>
          </a:p>
        </p:txBody>
      </p:sp>
      <p:pic>
        <p:nvPicPr>
          <p:cNvPr id="325" name="Google Shape;325;p61" descr="Example of the Multiple Award Schedules Desk Reference - Winter, 2019"/>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81713" y="1200150"/>
            <a:ext cx="2645087" cy="3416400"/>
          </a:xfrm>
          <a:prstGeom prst="rect">
            <a:avLst/>
          </a:prstGeom>
          <a:noFill/>
          <a:ln>
            <a:noFill/>
          </a:ln>
        </p:spPr>
      </p:pic>
      <p:sp>
        <p:nvSpPr>
          <p:cNvPr id="323" name="Google Shape;323;p61"/>
          <p:cNvSpPr txBox="1">
            <a:spLocks noGrp="1"/>
          </p:cNvSpPr>
          <p:nvPr>
            <p:ph type="body" idx="1"/>
          </p:nvPr>
        </p:nvSpPr>
        <p:spPr>
          <a:xfrm>
            <a:off x="4233400" y="1913100"/>
            <a:ext cx="3904500" cy="2651700"/>
          </a:xfrm>
          <a:prstGeom prst="rect">
            <a:avLst/>
          </a:prstGeom>
        </p:spPr>
        <p:txBody>
          <a:bodyPr spcFirstLastPara="1" wrap="square" lIns="91425" tIns="91425" rIns="91425" bIns="91425" anchor="t" anchorCtr="0">
            <a:normAutofit/>
          </a:bodyPr>
          <a:lstStyle/>
          <a:p>
            <a:pPr marL="0" lvl="0" indent="0" algn="l" rtl="0">
              <a:spcBef>
                <a:spcPts val="400"/>
              </a:spcBef>
              <a:spcAft>
                <a:spcPts val="0"/>
              </a:spcAft>
              <a:buNone/>
            </a:pPr>
            <a:r>
              <a:rPr lang="en" sz="2300">
                <a:solidFill>
                  <a:srgbClr val="434343"/>
                </a:solidFill>
              </a:rPr>
              <a:t>www.gsa.gov/cmls</a:t>
            </a:r>
            <a:endParaRPr sz="2300">
              <a:solidFill>
                <a:srgbClr val="434343"/>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1" name="Google Shape;331;p62"/>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OLM Ordering Guide</a:t>
            </a:r>
            <a:endParaRPr dirty="0"/>
          </a:p>
        </p:txBody>
      </p:sp>
      <p:pic>
        <p:nvPicPr>
          <p:cNvPr id="332" name="Google Shape;332;p62" descr="Example of the Order-Level Materials (OLMs) Ordering Guide"/>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917513" y="1200150"/>
            <a:ext cx="2639963" cy="3416399"/>
          </a:xfrm>
          <a:prstGeom prst="rect">
            <a:avLst/>
          </a:prstGeom>
          <a:noFill/>
          <a:ln>
            <a:noFill/>
          </a:ln>
        </p:spPr>
      </p:pic>
      <p:sp>
        <p:nvSpPr>
          <p:cNvPr id="330" name="Google Shape;330;p62"/>
          <p:cNvSpPr txBox="1">
            <a:spLocks noGrp="1"/>
          </p:cNvSpPr>
          <p:nvPr>
            <p:ph type="body" idx="1"/>
          </p:nvPr>
        </p:nvSpPr>
        <p:spPr>
          <a:xfrm>
            <a:off x="4274125" y="1964850"/>
            <a:ext cx="3904500" cy="2651700"/>
          </a:xfrm>
          <a:prstGeom prst="rect">
            <a:avLst/>
          </a:prstGeom>
        </p:spPr>
        <p:txBody>
          <a:bodyPr spcFirstLastPara="1" wrap="square" lIns="91425" tIns="91425" rIns="91425" bIns="91425" anchor="t" anchorCtr="0">
            <a:normAutofit/>
          </a:bodyPr>
          <a:lstStyle/>
          <a:p>
            <a:pPr marL="0" lvl="0" indent="0" algn="l" rtl="0">
              <a:spcBef>
                <a:spcPts val="400"/>
              </a:spcBef>
              <a:spcAft>
                <a:spcPts val="0"/>
              </a:spcAft>
              <a:buNone/>
            </a:pPr>
            <a:r>
              <a:rPr lang="en" sz="2300">
                <a:solidFill>
                  <a:srgbClr val="434343"/>
                </a:solidFill>
              </a:rPr>
              <a:t>www.gsa.gov/olm</a:t>
            </a:r>
            <a:endParaRPr sz="2300">
              <a:solidFill>
                <a:srgbClr val="434343"/>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8" name="Google Shape;338;p63"/>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Resources</a:t>
            </a:r>
            <a:endParaRPr dirty="0"/>
          </a:p>
        </p:txBody>
      </p:sp>
      <p:sp>
        <p:nvSpPr>
          <p:cNvPr id="337" name="Google Shape;337;p63"/>
          <p:cNvSpPr txBox="1">
            <a:spLocks noGrp="1"/>
          </p:cNvSpPr>
          <p:nvPr>
            <p:ph type="body" idx="1"/>
          </p:nvPr>
        </p:nvSpPr>
        <p:spPr>
          <a:xfrm>
            <a:off x="457200" y="1200150"/>
            <a:ext cx="3749100" cy="2651700"/>
          </a:xfrm>
          <a:prstGeom prst="rect">
            <a:avLst/>
          </a:prstGeom>
        </p:spPr>
        <p:txBody>
          <a:bodyPr spcFirstLastPara="1" wrap="square" lIns="91425" tIns="91425" rIns="91425" bIns="91425" anchor="t" anchorCtr="0">
            <a:noAutofit/>
          </a:bodyPr>
          <a:lstStyle/>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CTAs</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Multiple Award Schedule   </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eLibrary</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GSA Advantage!</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eBuy</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MAS News</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r>
              <a:rPr lang="en" sz="1582">
                <a:solidFill>
                  <a:srgbClr val="595959"/>
                </a:solidFill>
              </a:rPr>
              <a:t>MAS Scope &amp; Templates</a:t>
            </a:r>
            <a:endParaRPr sz="1582">
              <a:solidFill>
                <a:srgbClr val="595959"/>
              </a:solidFill>
            </a:endParaRPr>
          </a:p>
          <a:p>
            <a:pPr marL="0" lvl="0" indent="0" algn="r" rtl="0">
              <a:lnSpc>
                <a:spcPct val="75000"/>
              </a:lnSpc>
              <a:spcBef>
                <a:spcPts val="0"/>
              </a:spcBef>
              <a:spcAft>
                <a:spcPts val="0"/>
              </a:spcAft>
              <a:buClr>
                <a:schemeClr val="dk1"/>
              </a:buClr>
              <a:buSzPts val="941"/>
              <a:buFont typeface="Arial"/>
              <a:buNone/>
            </a:pPr>
            <a:endParaRPr sz="1582">
              <a:solidFill>
                <a:srgbClr val="595959"/>
              </a:solidFill>
            </a:endParaRPr>
          </a:p>
          <a:p>
            <a:pPr marL="0" lvl="0" indent="0" algn="r" rtl="0">
              <a:lnSpc>
                <a:spcPct val="75000"/>
              </a:lnSpc>
              <a:spcBef>
                <a:spcPts val="0"/>
              </a:spcBef>
              <a:spcAft>
                <a:spcPts val="0"/>
              </a:spcAft>
              <a:buSzPts val="1018"/>
              <a:buNone/>
            </a:pPr>
            <a:r>
              <a:rPr lang="en" sz="1582">
                <a:solidFill>
                  <a:srgbClr val="595959"/>
                </a:solidFill>
              </a:rPr>
              <a:t>GSA Interact Group - MAS</a:t>
            </a:r>
            <a:endParaRPr sz="1865"/>
          </a:p>
        </p:txBody>
      </p:sp>
      <p:sp>
        <p:nvSpPr>
          <p:cNvPr id="339" name="Google Shape;339;p63"/>
          <p:cNvSpPr txBox="1">
            <a:spLocks noGrp="1"/>
          </p:cNvSpPr>
          <p:nvPr>
            <p:ph type="body" idx="1"/>
          </p:nvPr>
        </p:nvSpPr>
        <p:spPr>
          <a:xfrm>
            <a:off x="4354700" y="1200150"/>
            <a:ext cx="3841500" cy="2651700"/>
          </a:xfrm>
          <a:prstGeom prst="rect">
            <a:avLst/>
          </a:prstGeom>
        </p:spPr>
        <p:txBody>
          <a:bodyPr spcFirstLastPara="1" wrap="square" lIns="91425" tIns="91425" rIns="91425" bIns="91425" anchor="t" anchorCtr="0">
            <a:noAutofit/>
          </a:bodyPr>
          <a:lstStyle/>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3">
                  <a:extLst>
                    <a:ext uri="{A12FA001-AC4F-418D-AE19-62706E023703}">
                      <ahyp:hlinkClr xmlns:ahyp="http://schemas.microsoft.com/office/drawing/2018/hyperlinkcolor" val="tx"/>
                    </a:ext>
                  </a:extLst>
                </a:hlinkClick>
              </a:rPr>
              <a:t>www.gsa.gov/cta</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4">
                  <a:extLst>
                    <a:ext uri="{A12FA001-AC4F-418D-AE19-62706E023703}">
                      <ahyp:hlinkClr xmlns:ahyp="http://schemas.microsoft.com/office/drawing/2018/hyperlinkcolor" val="tx"/>
                    </a:ext>
                  </a:extLst>
                </a:hlinkClick>
              </a:rPr>
              <a:t>www.gsa.gov/schedule</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5">
                  <a:extLst>
                    <a:ext uri="{A12FA001-AC4F-418D-AE19-62706E023703}">
                      <ahyp:hlinkClr xmlns:ahyp="http://schemas.microsoft.com/office/drawing/2018/hyperlinkcolor" val="tx"/>
                    </a:ext>
                  </a:extLst>
                </a:hlinkClick>
              </a:rPr>
              <a:t>www.gsaelibrary.gsa.gov</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6">
                  <a:extLst>
                    <a:ext uri="{A12FA001-AC4F-418D-AE19-62706E023703}">
                      <ahyp:hlinkClr xmlns:ahyp="http://schemas.microsoft.com/office/drawing/2018/hyperlinkcolor" val="tx"/>
                    </a:ext>
                  </a:extLst>
                </a:hlinkClick>
              </a:rPr>
              <a:t>www.gsaadvantage.gov</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7">
                  <a:extLst>
                    <a:ext uri="{A12FA001-AC4F-418D-AE19-62706E023703}">
                      <ahyp:hlinkClr xmlns:ahyp="http://schemas.microsoft.com/office/drawing/2018/hyperlinkcolor" val="tx"/>
                    </a:ext>
                  </a:extLst>
                </a:hlinkClick>
              </a:rPr>
              <a:t>www.ebuy.gsa.gov</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8">
                  <a:extLst>
                    <a:ext uri="{A12FA001-AC4F-418D-AE19-62706E023703}">
                      <ahyp:hlinkClr xmlns:ahyp="http://schemas.microsoft.com/office/drawing/2018/hyperlinkcolor" val="tx"/>
                    </a:ext>
                  </a:extLst>
                </a:hlinkClick>
              </a:rPr>
              <a:t>www.gsa.gov/masnews</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558" u="sng">
                <a:solidFill>
                  <a:srgbClr val="032963"/>
                </a:solidFill>
                <a:hlinkClick r:id="rId9">
                  <a:extLst>
                    <a:ext uri="{A12FA001-AC4F-418D-AE19-62706E023703}">
                      <ahyp:hlinkClr xmlns:ahyp="http://schemas.microsoft.com/office/drawing/2018/hyperlinkcolor" val="tx"/>
                    </a:ext>
                  </a:extLst>
                </a:hlinkClick>
              </a:rPr>
              <a:t>www.gsa.gov/masscopeandtemplates</a:t>
            </a: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endParaRPr sz="1558">
              <a:solidFill>
                <a:srgbClr val="032963"/>
              </a:solidFill>
            </a:endParaRPr>
          </a:p>
          <a:p>
            <a:pPr marL="0" lvl="0" indent="0" algn="l" rtl="0">
              <a:lnSpc>
                <a:spcPct val="75000"/>
              </a:lnSpc>
              <a:spcBef>
                <a:spcPts val="0"/>
              </a:spcBef>
              <a:spcAft>
                <a:spcPts val="0"/>
              </a:spcAft>
              <a:buClr>
                <a:schemeClr val="dk1"/>
              </a:buClr>
              <a:buSzPts val="789"/>
              <a:buFont typeface="Arial"/>
              <a:buNone/>
            </a:pPr>
            <a:r>
              <a:rPr lang="en" sz="1481" u="sng">
                <a:solidFill>
                  <a:srgbClr val="032963"/>
                </a:solidFill>
                <a:hlinkClick r:id="rId10">
                  <a:extLst>
                    <a:ext uri="{A12FA001-AC4F-418D-AE19-62706E023703}">
                      <ahyp:hlinkClr xmlns:ahyp="http://schemas.microsoft.com/office/drawing/2018/hyperlinkcolor" val="tx"/>
                    </a:ext>
                  </a:extLst>
                </a:hlinkClick>
              </a:rPr>
              <a:t>https://interact.gsa.gov/groups/multiple-award-schedules</a:t>
            </a:r>
            <a:endParaRPr sz="1481">
              <a:solidFill>
                <a:srgbClr val="032963"/>
              </a:solidFill>
            </a:endParaRPr>
          </a:p>
          <a:p>
            <a:pPr marL="0" lvl="0" indent="0" algn="l" rtl="0">
              <a:lnSpc>
                <a:spcPct val="95000"/>
              </a:lnSpc>
              <a:spcBef>
                <a:spcPts val="400"/>
              </a:spcBef>
              <a:spcAft>
                <a:spcPts val="0"/>
              </a:spcAft>
              <a:buSzPts val="852"/>
              <a:buNone/>
            </a:pPr>
            <a:endParaRPr sz="1795"/>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5" name="Google Shape;345;p64"/>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Questions?</a:t>
            </a:r>
            <a:endParaRPr dirty="0"/>
          </a:p>
        </p:txBody>
      </p:sp>
      <p:sp>
        <p:nvSpPr>
          <p:cNvPr id="344" name="Google Shape;344;p64"/>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2800"/>
              <a:buFont typeface="Arial"/>
              <a:buNone/>
            </a:pPr>
            <a:r>
              <a:rPr lang="en" sz="2800" b="1">
                <a:solidFill>
                  <a:srgbClr val="032963"/>
                </a:solidFill>
              </a:rPr>
              <a:t>www.gsa.gov/schedule</a:t>
            </a:r>
            <a:endParaRPr sz="2800" b="1">
              <a:solidFill>
                <a:srgbClr val="032963"/>
              </a:solidFill>
            </a:endParaRPr>
          </a:p>
          <a:p>
            <a:pPr marL="0" lvl="0" indent="0" algn="l" rtl="0">
              <a:lnSpc>
                <a:spcPct val="115000"/>
              </a:lnSpc>
              <a:spcBef>
                <a:spcPts val="0"/>
              </a:spcBef>
              <a:spcAft>
                <a:spcPts val="1200"/>
              </a:spcAft>
              <a:buClr>
                <a:schemeClr val="dk1"/>
              </a:buClr>
              <a:buSzPts val="1800"/>
              <a:buFont typeface="Arial"/>
              <a:buNone/>
            </a:pPr>
            <a:r>
              <a:rPr lang="en">
                <a:solidFill>
                  <a:srgbClr val="595959"/>
                </a:solidFill>
              </a:rPr>
              <a:t>MASPMO@GSA.GOV</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5"/>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latin typeface="Helvetica Neue"/>
                <a:ea typeface="Helvetica Neue"/>
                <a:cs typeface="Helvetica Neue"/>
                <a:sym typeface="Helvetica Neue"/>
              </a:rPr>
              <a:t>Questions???</a:t>
            </a:r>
            <a:endParaRPr b="1">
              <a:latin typeface="Helvetica Neue"/>
              <a:ea typeface="Helvetica Neue"/>
              <a:cs typeface="Helvetica Neue"/>
              <a:sym typeface="Helvetica Neue"/>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354"/>
        <p:cNvGrpSpPr/>
        <p:nvPr/>
      </p:nvGrpSpPr>
      <p:grpSpPr>
        <a:xfrm>
          <a:off x="0" y="0"/>
          <a:ext cx="0" cy="0"/>
          <a:chOff x="0" y="0"/>
          <a:chExt cx="0" cy="0"/>
        </a:xfrm>
      </p:grpSpPr>
      <p:sp>
        <p:nvSpPr>
          <p:cNvPr id="356" name="Google Shape;356;p66"/>
          <p:cNvSpPr txBox="1">
            <a:spLocks noGrp="1"/>
          </p:cNvSpPr>
          <p:nvPr>
            <p:ph type="title" idx="4294967295"/>
          </p:nvPr>
        </p:nvSpPr>
        <p:spPr>
          <a:xfrm>
            <a:off x="2208600" y="207525"/>
            <a:ext cx="3000000" cy="27705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     Poll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200" b="1" i="0" u="none" strike="noStrike" kern="0" cap="none" spc="0" normalizeH="0" baseline="0" noProof="0" dirty="0">
              <a:ln>
                <a:noFill/>
              </a:ln>
              <a:solidFill>
                <a:srgbClr val="00C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200" b="1" i="0" u="none" strike="noStrike" kern="0" cap="none" spc="0" normalizeH="0" baseline="0" noProof="0" dirty="0">
              <a:ln>
                <a:noFill/>
              </a:ln>
              <a:solidFill>
                <a:srgbClr val="00CFF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200" b="1" i="0" u="none" strike="noStrike" kern="0" cap="none" spc="0" normalizeH="0" baseline="0" noProof="0" dirty="0">
              <a:ln>
                <a:noFill/>
              </a:ln>
              <a:solidFill>
                <a:srgbClr val="00CFFF"/>
              </a:solidFill>
              <a:effectLst/>
              <a:uLnTx/>
              <a:uFillTx/>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7"/>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Live Demo</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366"/>
        <p:cNvGrpSpPr/>
        <p:nvPr/>
      </p:nvGrpSpPr>
      <p:grpSpPr>
        <a:xfrm>
          <a:off x="0" y="0"/>
          <a:ext cx="0" cy="0"/>
          <a:chOff x="0" y="0"/>
          <a:chExt cx="0" cy="0"/>
        </a:xfrm>
      </p:grpSpPr>
      <p:sp>
        <p:nvSpPr>
          <p:cNvPr id="367" name="Google Shape;367;p68"/>
          <p:cNvSpPr txBox="1">
            <a:spLocks noGrp="1"/>
          </p:cNvSpPr>
          <p:nvPr>
            <p:ph type="ctrTitle"/>
          </p:nvPr>
        </p:nvSpPr>
        <p:spPr>
          <a:xfrm>
            <a:off x="232100" y="2108850"/>
            <a:ext cx="4095300" cy="9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600">
                <a:solidFill>
                  <a:srgbClr val="00CFFF"/>
                </a:solidFill>
                <a:highlight>
                  <a:srgbClr val="1C304A"/>
                </a:highlight>
              </a:rPr>
              <a:t>Thank You!</a:t>
            </a:r>
            <a:endParaRPr sz="4600">
              <a:solidFill>
                <a:srgbClr val="00CFFF"/>
              </a:solidFill>
              <a:highlight>
                <a:srgbClr val="1C304A"/>
              </a:highlight>
            </a:endParaRPr>
          </a:p>
        </p:txBody>
      </p:sp>
      <p:sp>
        <p:nvSpPr>
          <p:cNvPr id="368" name="Google Shape;368;p68"/>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369" name="Google Shape;369;p68" descr="acquisition training for the real world logo" title="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370" name="Google Shape;370;p68"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145875" y="34900"/>
            <a:ext cx="4998125" cy="51086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MAS Contract Characteristics</a:t>
            </a:r>
            <a:endParaRPr dirty="0"/>
          </a:p>
        </p:txBody>
      </p:sp>
      <p:sp>
        <p:nvSpPr>
          <p:cNvPr id="162" name="Google Shape;162;p33"/>
          <p:cNvSpPr txBox="1">
            <a:spLocks noGrp="1"/>
          </p:cNvSpPr>
          <p:nvPr>
            <p:ph type="body" idx="1"/>
          </p:nvPr>
        </p:nvSpPr>
        <p:spPr>
          <a:xfrm>
            <a:off x="457200" y="1200150"/>
            <a:ext cx="7772400" cy="2651700"/>
          </a:xfrm>
          <a:prstGeom prst="rect">
            <a:avLst/>
          </a:prstGeom>
        </p:spPr>
        <p:txBody>
          <a:bodyPr spcFirstLastPara="1" wrap="square" lIns="91425" tIns="91425" rIns="91425" bIns="91425" anchor="t" anchorCtr="0">
            <a:normAutofit lnSpcReduction="10000"/>
          </a:bodyPr>
          <a:lstStyle/>
          <a:p>
            <a:pPr marL="457200" lvl="0" indent="-342900" algn="l" rtl="0">
              <a:spcBef>
                <a:spcPts val="400"/>
              </a:spcBef>
              <a:spcAft>
                <a:spcPts val="0"/>
              </a:spcAft>
              <a:buClr>
                <a:srgbClr val="434343"/>
              </a:buClr>
              <a:buSzPts val="1800"/>
              <a:buChar char="•"/>
            </a:pPr>
            <a:r>
              <a:rPr lang="en">
                <a:solidFill>
                  <a:srgbClr val="434343"/>
                </a:solidFill>
              </a:rPr>
              <a:t>Multiple Award IDIQ  (5 year award, three 5 year options)</a:t>
            </a:r>
            <a:endParaRPr>
              <a:solidFill>
                <a:srgbClr val="434343"/>
              </a:solidFill>
            </a:endParaRPr>
          </a:p>
          <a:p>
            <a:pPr marL="457200" lvl="0" indent="0" algn="l" rtl="0">
              <a:spcBef>
                <a:spcPts val="400"/>
              </a:spcBef>
              <a:spcAft>
                <a:spcPts val="0"/>
              </a:spcAft>
              <a:buNone/>
            </a:pPr>
            <a:endParaRPr>
              <a:solidFill>
                <a:srgbClr val="434343"/>
              </a:solidFill>
            </a:endParaRPr>
          </a:p>
          <a:p>
            <a:pPr marL="457200" lvl="0" indent="-342900" algn="l" rtl="0">
              <a:spcBef>
                <a:spcPts val="400"/>
              </a:spcBef>
              <a:spcAft>
                <a:spcPts val="0"/>
              </a:spcAft>
              <a:buClr>
                <a:srgbClr val="434343"/>
              </a:buClr>
              <a:buSzPts val="1800"/>
              <a:buChar char="•"/>
            </a:pPr>
            <a:r>
              <a:rPr lang="en">
                <a:solidFill>
                  <a:srgbClr val="434343"/>
                </a:solidFill>
              </a:rPr>
              <a:t>Fixed Price with Economic Price Adjustment (EPA)</a:t>
            </a:r>
            <a:endParaRPr>
              <a:solidFill>
                <a:srgbClr val="434343"/>
              </a:solidFill>
            </a:endParaRPr>
          </a:p>
          <a:p>
            <a:pPr marL="457200" lvl="0" indent="0" algn="l" rtl="0">
              <a:spcBef>
                <a:spcPts val="400"/>
              </a:spcBef>
              <a:spcAft>
                <a:spcPts val="0"/>
              </a:spcAft>
              <a:buNone/>
            </a:pPr>
            <a:endParaRPr>
              <a:solidFill>
                <a:srgbClr val="434343"/>
              </a:solidFill>
            </a:endParaRPr>
          </a:p>
          <a:p>
            <a:pPr marL="457200" lvl="0" indent="-342900" algn="l" rtl="0">
              <a:spcBef>
                <a:spcPts val="400"/>
              </a:spcBef>
              <a:spcAft>
                <a:spcPts val="0"/>
              </a:spcAft>
              <a:buClr>
                <a:srgbClr val="434343"/>
              </a:buClr>
              <a:buSzPts val="1800"/>
              <a:buChar char="•"/>
            </a:pPr>
            <a:r>
              <a:rPr lang="en">
                <a:solidFill>
                  <a:srgbClr val="434343"/>
                </a:solidFill>
              </a:rPr>
              <a:t>Fair and reasonable pricing </a:t>
            </a:r>
            <a:endParaRPr>
              <a:solidFill>
                <a:srgbClr val="434343"/>
              </a:solidFill>
            </a:endParaRPr>
          </a:p>
          <a:p>
            <a:pPr marL="914400" lvl="0" indent="0" algn="l" rtl="0">
              <a:spcBef>
                <a:spcPts val="400"/>
              </a:spcBef>
              <a:spcAft>
                <a:spcPts val="0"/>
              </a:spcAft>
              <a:buNone/>
            </a:pPr>
            <a:endParaRPr>
              <a:solidFill>
                <a:srgbClr val="434343"/>
              </a:solidFill>
            </a:endParaRPr>
          </a:p>
          <a:p>
            <a:pPr marL="914400" lvl="1" indent="-342900" algn="l" rtl="0">
              <a:spcBef>
                <a:spcPts val="400"/>
              </a:spcBef>
              <a:spcAft>
                <a:spcPts val="0"/>
              </a:spcAft>
              <a:buClr>
                <a:srgbClr val="434343"/>
              </a:buClr>
              <a:buSzPts val="1800"/>
              <a:buChar char="‒"/>
            </a:pPr>
            <a:r>
              <a:rPr lang="en">
                <a:solidFill>
                  <a:srgbClr val="434343"/>
                </a:solidFill>
              </a:rPr>
              <a:t>Price reductions may be applied at the order level</a:t>
            </a:r>
            <a:endParaRPr>
              <a:solidFill>
                <a:srgbClr val="434343"/>
              </a:solidFill>
            </a:endParaRPr>
          </a:p>
          <a:p>
            <a:pPr marL="457200" lvl="0" indent="0" algn="l" rtl="0">
              <a:spcBef>
                <a:spcPts val="4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457200" lvl="0" indent="457200" algn="l" rtl="0">
              <a:spcBef>
                <a:spcPts val="0"/>
              </a:spcBef>
              <a:spcAft>
                <a:spcPts val="0"/>
              </a:spcAft>
              <a:buNone/>
            </a:pPr>
            <a:r>
              <a:rPr lang="en" dirty="0"/>
              <a:t>       Regulatory Foundation</a:t>
            </a:r>
            <a:endParaRPr dirty="0"/>
          </a:p>
        </p:txBody>
      </p:sp>
      <p:sp>
        <p:nvSpPr>
          <p:cNvPr id="168" name="Google Shape;168;p34"/>
          <p:cNvSpPr txBox="1">
            <a:spLocks noGrp="1"/>
          </p:cNvSpPr>
          <p:nvPr>
            <p:ph type="body" idx="1"/>
          </p:nvPr>
        </p:nvSpPr>
        <p:spPr>
          <a:xfrm>
            <a:off x="457200" y="1007325"/>
            <a:ext cx="7772400" cy="663000"/>
          </a:xfrm>
          <a:prstGeom prst="rect">
            <a:avLst/>
          </a:prstGeom>
        </p:spPr>
        <p:txBody>
          <a:bodyPr spcFirstLastPara="1" wrap="square" lIns="91425" tIns="91425" rIns="91425" bIns="91425" anchor="t" anchorCtr="0">
            <a:normAutofit/>
          </a:bodyPr>
          <a:lstStyle/>
          <a:p>
            <a:pPr marL="0" lvl="0" indent="0" algn="ctr" rtl="0">
              <a:spcBef>
                <a:spcPts val="400"/>
              </a:spcBef>
              <a:spcAft>
                <a:spcPts val="0"/>
              </a:spcAft>
              <a:buNone/>
            </a:pPr>
            <a:r>
              <a:rPr lang="en" b="1">
                <a:solidFill>
                  <a:srgbClr val="1370B5"/>
                </a:solidFill>
              </a:rPr>
              <a:t>The Federal Acquisition Regulation (FAR)</a:t>
            </a:r>
            <a:endParaRPr/>
          </a:p>
        </p:txBody>
      </p:sp>
      <p:graphicFrame>
        <p:nvGraphicFramePr>
          <p:cNvPr id="169" name="Google Shape;169;p34"/>
          <p:cNvGraphicFramePr/>
          <p:nvPr>
            <p:extLst>
              <p:ext uri="{D42A27DB-BD31-4B8C-83A1-F6EECF244321}">
                <p14:modId xmlns:p14="http://schemas.microsoft.com/office/powerpoint/2010/main" val="1425860433"/>
              </p:ext>
            </p:extLst>
          </p:nvPr>
        </p:nvGraphicFramePr>
        <p:xfrm>
          <a:off x="612625" y="1605975"/>
          <a:ext cx="7918725" cy="3120135"/>
        </p:xfrm>
        <a:graphic>
          <a:graphicData uri="http://schemas.openxmlformats.org/drawingml/2006/table">
            <a:tbl>
              <a:tblPr firstRow="1">
                <a:noFill/>
                <a:tableStyleId>{9BE993C7-1A74-4D01-B8E2-44F262738DC6}</a:tableStyleId>
              </a:tblPr>
              <a:tblGrid>
                <a:gridCol w="2169075">
                  <a:extLst>
                    <a:ext uri="{9D8B030D-6E8A-4147-A177-3AD203B41FA5}">
                      <a16:colId xmlns:a16="http://schemas.microsoft.com/office/drawing/2014/main" val="20000"/>
                    </a:ext>
                  </a:extLst>
                </a:gridCol>
                <a:gridCol w="2616050">
                  <a:extLst>
                    <a:ext uri="{9D8B030D-6E8A-4147-A177-3AD203B41FA5}">
                      <a16:colId xmlns:a16="http://schemas.microsoft.com/office/drawing/2014/main" val="20001"/>
                    </a:ext>
                  </a:extLst>
                </a:gridCol>
                <a:gridCol w="3133600">
                  <a:extLst>
                    <a:ext uri="{9D8B030D-6E8A-4147-A177-3AD203B41FA5}">
                      <a16:colId xmlns:a16="http://schemas.microsoft.com/office/drawing/2014/main" val="20002"/>
                    </a:ext>
                  </a:extLst>
                </a:gridCol>
              </a:tblGrid>
              <a:tr h="454825">
                <a:tc>
                  <a:txBody>
                    <a:bodyPr/>
                    <a:lstStyle/>
                    <a:p>
                      <a:pPr marL="0" lvl="0" indent="0" algn="ctr" rtl="0">
                        <a:spcBef>
                          <a:spcPts val="0"/>
                        </a:spcBef>
                        <a:spcAft>
                          <a:spcPts val="0"/>
                        </a:spcAft>
                        <a:buNone/>
                      </a:pPr>
                      <a:r>
                        <a:rPr lang="en" sz="1800" b="1">
                          <a:solidFill>
                            <a:schemeClr val="lt1"/>
                          </a:solidFill>
                        </a:rPr>
                        <a:t>FAR</a:t>
                      </a:r>
                      <a:endParaRPr sz="1800" b="1">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Provides</a:t>
                      </a:r>
                      <a:endParaRPr sz="1800" b="1">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Applicability</a:t>
                      </a:r>
                      <a:endParaRPr sz="1800" b="1">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618075">
                <a:tc>
                  <a:txBody>
                    <a:bodyPr/>
                    <a:lstStyle/>
                    <a:p>
                      <a:pPr marL="0" lvl="0" indent="0" algn="ctr" rtl="0">
                        <a:spcBef>
                          <a:spcPts val="0"/>
                        </a:spcBef>
                        <a:spcAft>
                          <a:spcPts val="0"/>
                        </a:spcAft>
                        <a:buNone/>
                      </a:pPr>
                      <a:r>
                        <a:rPr lang="en" sz="1800">
                          <a:solidFill>
                            <a:srgbClr val="434343"/>
                          </a:solidFill>
                        </a:rPr>
                        <a:t>Subpart 8.4</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Ordering procedures for GSA Schedules</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Federal Government Ordering Activities</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849850">
                <a:tc>
                  <a:txBody>
                    <a:bodyPr/>
                    <a:lstStyle/>
                    <a:p>
                      <a:pPr marL="0" lvl="0" indent="0" algn="ctr" rtl="0">
                        <a:spcBef>
                          <a:spcPts val="0"/>
                        </a:spcBef>
                        <a:spcAft>
                          <a:spcPts val="0"/>
                        </a:spcAft>
                        <a:buNone/>
                      </a:pPr>
                      <a:r>
                        <a:rPr lang="en" sz="1800">
                          <a:solidFill>
                            <a:srgbClr val="434343"/>
                          </a:solidFill>
                        </a:rPr>
                        <a:t>Part 12</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Acquisition of Commercial Items</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GSA awards Schedule contracts under Part 12 </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081625">
                <a:tc>
                  <a:txBody>
                    <a:bodyPr/>
                    <a:lstStyle/>
                    <a:p>
                      <a:pPr marL="0" lvl="0" indent="0" algn="ctr" rtl="0">
                        <a:spcBef>
                          <a:spcPts val="0"/>
                        </a:spcBef>
                        <a:spcAft>
                          <a:spcPts val="0"/>
                        </a:spcAft>
                        <a:buNone/>
                      </a:pPr>
                      <a:r>
                        <a:rPr lang="en" sz="1800">
                          <a:solidFill>
                            <a:srgbClr val="434343"/>
                          </a:solidFill>
                        </a:rPr>
                        <a:t>Subpart 6.102(d)(3)</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Defines orders placed against Schedules as a  competitive procedure</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dirty="0">
                          <a:solidFill>
                            <a:srgbClr val="434343"/>
                          </a:solidFill>
                        </a:rPr>
                        <a:t>All</a:t>
                      </a:r>
                      <a:endParaRPr sz="1800" dirty="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r" rtl="0">
              <a:spcBef>
                <a:spcPts val="0"/>
              </a:spcBef>
              <a:spcAft>
                <a:spcPts val="0"/>
              </a:spcAft>
              <a:buNone/>
            </a:pPr>
            <a:r>
              <a:rPr lang="en" sz="2900" dirty="0"/>
              <a:t>FAR Parts Not Applicable to Schedule Orders</a:t>
            </a:r>
            <a:endParaRPr sz="2900" dirty="0"/>
          </a:p>
        </p:txBody>
      </p:sp>
      <p:graphicFrame>
        <p:nvGraphicFramePr>
          <p:cNvPr id="175" name="Google Shape;175;p35"/>
          <p:cNvGraphicFramePr/>
          <p:nvPr>
            <p:extLst>
              <p:ext uri="{D42A27DB-BD31-4B8C-83A1-F6EECF244321}">
                <p14:modId xmlns:p14="http://schemas.microsoft.com/office/powerpoint/2010/main" val="2267861858"/>
              </p:ext>
            </p:extLst>
          </p:nvPr>
        </p:nvGraphicFramePr>
        <p:xfrm>
          <a:off x="527063" y="1011688"/>
          <a:ext cx="7918725" cy="3566100"/>
        </p:xfrm>
        <a:graphic>
          <a:graphicData uri="http://schemas.openxmlformats.org/drawingml/2006/table">
            <a:tbl>
              <a:tblPr firstRow="1">
                <a:noFill/>
                <a:tableStyleId>{9BE993C7-1A74-4D01-B8E2-44F262738DC6}</a:tableStyleId>
              </a:tblPr>
              <a:tblGrid>
                <a:gridCol w="2169075">
                  <a:extLst>
                    <a:ext uri="{9D8B030D-6E8A-4147-A177-3AD203B41FA5}">
                      <a16:colId xmlns:a16="http://schemas.microsoft.com/office/drawing/2014/main" val="20000"/>
                    </a:ext>
                  </a:extLst>
                </a:gridCol>
                <a:gridCol w="2616050">
                  <a:extLst>
                    <a:ext uri="{9D8B030D-6E8A-4147-A177-3AD203B41FA5}">
                      <a16:colId xmlns:a16="http://schemas.microsoft.com/office/drawing/2014/main" val="20001"/>
                    </a:ext>
                  </a:extLst>
                </a:gridCol>
                <a:gridCol w="3133600">
                  <a:extLst>
                    <a:ext uri="{9D8B030D-6E8A-4147-A177-3AD203B41FA5}">
                      <a16:colId xmlns:a16="http://schemas.microsoft.com/office/drawing/2014/main" val="20002"/>
                    </a:ext>
                  </a:extLst>
                </a:gridCol>
              </a:tblGrid>
              <a:tr h="454825">
                <a:tc>
                  <a:txBody>
                    <a:bodyPr/>
                    <a:lstStyle/>
                    <a:p>
                      <a:pPr marL="0" lvl="0" indent="0" algn="ctr" rtl="0">
                        <a:spcBef>
                          <a:spcPts val="0"/>
                        </a:spcBef>
                        <a:spcAft>
                          <a:spcPts val="0"/>
                        </a:spcAft>
                        <a:buNone/>
                      </a:pPr>
                      <a:r>
                        <a:rPr lang="en" sz="1800" b="1">
                          <a:solidFill>
                            <a:schemeClr val="lt1"/>
                          </a:solidFill>
                        </a:rPr>
                        <a:t>FAR</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Provides</a:t>
                      </a:r>
                      <a:endParaRPr sz="1800" b="1">
                        <a:solidFill>
                          <a:schemeClr val="lt1"/>
                        </a:solidFill>
                      </a:endParaRPr>
                    </a:p>
                  </a:txBody>
                  <a:tcPr marL="91425" marR="91425" marT="91425" marB="91425" anchor="ctr">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Applicability</a:t>
                      </a:r>
                      <a:endParaRPr sz="1800" b="1">
                        <a:solidFill>
                          <a:schemeClr val="lt1"/>
                        </a:solidFill>
                      </a:endParaRPr>
                    </a:p>
                  </a:txBody>
                  <a:tcPr marL="91425" marR="91425" marT="91425" marB="91425" anchor="ctr">
                    <a:lnL w="9525" cap="flat" cmpd="sng" algn="ctr">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391925">
                <a:tc>
                  <a:txBody>
                    <a:bodyPr/>
                    <a:lstStyle/>
                    <a:p>
                      <a:pPr marL="0" lvl="0" indent="0" algn="ctr" rtl="0">
                        <a:spcBef>
                          <a:spcPts val="0"/>
                        </a:spcBef>
                        <a:spcAft>
                          <a:spcPts val="0"/>
                        </a:spcAft>
                        <a:buNone/>
                      </a:pPr>
                      <a:r>
                        <a:rPr lang="en" sz="1800">
                          <a:solidFill>
                            <a:srgbClr val="434343"/>
                          </a:solidFill>
                        </a:rPr>
                        <a:t>Part 13</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Simplified Acquisition Procedures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NO</a:t>
                      </a:r>
                      <a:endParaRPr sz="1800">
                        <a:solidFill>
                          <a:srgbClr val="434343"/>
                        </a:solidFill>
                      </a:endParaRPr>
                    </a:p>
                    <a:p>
                      <a:pPr marL="0" marR="0" lvl="0" indent="0" algn="ctr" rtl="0">
                        <a:lnSpc>
                          <a:spcPct val="100000"/>
                        </a:lnSpc>
                        <a:spcBef>
                          <a:spcPts val="0"/>
                        </a:spcBef>
                        <a:spcAft>
                          <a:spcPts val="0"/>
                        </a:spcAft>
                        <a:buClr>
                          <a:srgbClr val="000000"/>
                        </a:buClr>
                        <a:buSzPts val="1800"/>
                        <a:buFont typeface="Arial"/>
                        <a:buNone/>
                      </a:pPr>
                      <a:r>
                        <a:rPr lang="en" sz="1800" b="0" i="0" u="none" strike="noStrike" cap="none">
                          <a:solidFill>
                            <a:srgbClr val="434343"/>
                          </a:solidFill>
                          <a:latin typeface="Arial"/>
                          <a:ea typeface="Arial"/>
                          <a:cs typeface="Arial"/>
                          <a:sym typeface="Arial"/>
                        </a:rPr>
                        <a:t>(except allows for MAS BPAs)</a:t>
                      </a:r>
                      <a:endParaRPr sz="1800" u="none" strike="noStrike" cap="none">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ctr" rtl="0">
                        <a:spcBef>
                          <a:spcPts val="0"/>
                        </a:spcBef>
                        <a:spcAft>
                          <a:spcPts val="0"/>
                        </a:spcAft>
                        <a:buNone/>
                      </a:pPr>
                      <a:r>
                        <a:rPr lang="en" sz="1800">
                          <a:solidFill>
                            <a:srgbClr val="434343"/>
                          </a:solidFill>
                        </a:rPr>
                        <a:t>Part 14</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Sealed Bidding</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NO</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ctr" rtl="0">
                        <a:spcBef>
                          <a:spcPts val="0"/>
                        </a:spcBef>
                        <a:spcAft>
                          <a:spcPts val="0"/>
                        </a:spcAft>
                        <a:buNone/>
                      </a:pPr>
                      <a:r>
                        <a:rPr lang="en" sz="1800">
                          <a:solidFill>
                            <a:srgbClr val="434343"/>
                          </a:solidFill>
                        </a:rPr>
                        <a:t>Part 15</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Contracting by Negotiation</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NO</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ctr" rtl="0">
                        <a:spcBef>
                          <a:spcPts val="0"/>
                        </a:spcBef>
                        <a:spcAft>
                          <a:spcPts val="0"/>
                        </a:spcAft>
                        <a:buNone/>
                      </a:pPr>
                      <a:r>
                        <a:rPr lang="en" sz="1800">
                          <a:solidFill>
                            <a:srgbClr val="434343"/>
                          </a:solidFill>
                        </a:rPr>
                        <a:t>Part 19</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Small Business Programs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 NO</a:t>
                      </a:r>
                      <a:r>
                        <a:rPr lang="en" sz="1800">
                          <a:solidFill>
                            <a:srgbClr val="434343"/>
                          </a:solidFill>
                        </a:rPr>
                        <a:t> </a:t>
                      </a:r>
                      <a:endParaRPr sz="1800">
                        <a:solidFill>
                          <a:srgbClr val="434343"/>
                        </a:solidFill>
                      </a:endParaRPr>
                    </a:p>
                    <a:p>
                      <a:pPr marL="0" marR="0" lvl="0" indent="0" algn="ctr" rtl="0">
                        <a:lnSpc>
                          <a:spcPct val="100000"/>
                        </a:lnSpc>
                        <a:spcBef>
                          <a:spcPts val="0"/>
                        </a:spcBef>
                        <a:spcAft>
                          <a:spcPts val="0"/>
                        </a:spcAft>
                        <a:buClr>
                          <a:srgbClr val="000000"/>
                        </a:buClr>
                        <a:buSzPts val="1800"/>
                        <a:buFont typeface="Arial"/>
                        <a:buNone/>
                      </a:pPr>
                      <a:r>
                        <a:rPr lang="en" sz="1800" b="0" i="0" u="none" strike="noStrike" cap="none">
                          <a:solidFill>
                            <a:srgbClr val="434343"/>
                          </a:solidFill>
                          <a:latin typeface="Arial"/>
                          <a:ea typeface="Arial"/>
                          <a:cs typeface="Arial"/>
                          <a:sym typeface="Arial"/>
                        </a:rPr>
                        <a:t>(except Bundling)</a:t>
                      </a:r>
                      <a:endParaRPr sz="1800" u="none" strike="noStrike" cap="none">
                        <a:solidFill>
                          <a:srgbClr val="434343"/>
                        </a:solidFil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ctr" rtl="0">
                        <a:spcBef>
                          <a:spcPts val="0"/>
                        </a:spcBef>
                        <a:spcAft>
                          <a:spcPts val="0"/>
                        </a:spcAft>
                        <a:buNone/>
                      </a:pPr>
                      <a:r>
                        <a:rPr lang="en" sz="1800">
                          <a:solidFill>
                            <a:srgbClr val="434343"/>
                          </a:solidFill>
                        </a:rPr>
                        <a:t>Part 36</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Construction and A&amp;E</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dirty="0">
                          <a:solidFill>
                            <a:srgbClr val="434343"/>
                          </a:solidFill>
                        </a:rPr>
                        <a:t>NO</a:t>
                      </a:r>
                      <a:endParaRPr sz="1800" b="0" i="0" u="none" strike="noStrike" cap="none" dirty="0">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6"/>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900" dirty="0"/>
              <a:t>FAR Parts Applicable to Schedule Orders</a:t>
            </a:r>
            <a:endParaRPr sz="2900" dirty="0"/>
          </a:p>
        </p:txBody>
      </p:sp>
      <p:graphicFrame>
        <p:nvGraphicFramePr>
          <p:cNvPr id="181" name="Google Shape;181;p36"/>
          <p:cNvGraphicFramePr/>
          <p:nvPr>
            <p:extLst>
              <p:ext uri="{D42A27DB-BD31-4B8C-83A1-F6EECF244321}">
                <p14:modId xmlns:p14="http://schemas.microsoft.com/office/powerpoint/2010/main" val="1665749843"/>
              </p:ext>
            </p:extLst>
          </p:nvPr>
        </p:nvGraphicFramePr>
        <p:xfrm>
          <a:off x="527063" y="1011688"/>
          <a:ext cx="7918725" cy="3474750"/>
        </p:xfrm>
        <a:graphic>
          <a:graphicData uri="http://schemas.openxmlformats.org/drawingml/2006/table">
            <a:tbl>
              <a:tblPr firstRow="1">
                <a:noFill/>
                <a:tableStyleId>{9BE993C7-1A74-4D01-B8E2-44F262738DC6}</a:tableStyleId>
              </a:tblPr>
              <a:tblGrid>
                <a:gridCol w="2169075">
                  <a:extLst>
                    <a:ext uri="{9D8B030D-6E8A-4147-A177-3AD203B41FA5}">
                      <a16:colId xmlns:a16="http://schemas.microsoft.com/office/drawing/2014/main" val="20000"/>
                    </a:ext>
                  </a:extLst>
                </a:gridCol>
                <a:gridCol w="2616050">
                  <a:extLst>
                    <a:ext uri="{9D8B030D-6E8A-4147-A177-3AD203B41FA5}">
                      <a16:colId xmlns:a16="http://schemas.microsoft.com/office/drawing/2014/main" val="20001"/>
                    </a:ext>
                  </a:extLst>
                </a:gridCol>
                <a:gridCol w="3133600">
                  <a:extLst>
                    <a:ext uri="{9D8B030D-6E8A-4147-A177-3AD203B41FA5}">
                      <a16:colId xmlns:a16="http://schemas.microsoft.com/office/drawing/2014/main" val="20002"/>
                    </a:ext>
                  </a:extLst>
                </a:gridCol>
              </a:tblGrid>
              <a:tr h="454825">
                <a:tc>
                  <a:txBody>
                    <a:bodyPr/>
                    <a:lstStyle/>
                    <a:p>
                      <a:pPr marL="0" lvl="0" indent="0" algn="ctr" rtl="0">
                        <a:spcBef>
                          <a:spcPts val="0"/>
                        </a:spcBef>
                        <a:spcAft>
                          <a:spcPts val="0"/>
                        </a:spcAft>
                        <a:buNone/>
                      </a:pPr>
                      <a:r>
                        <a:rPr lang="en" sz="1800" b="1">
                          <a:solidFill>
                            <a:schemeClr val="lt1"/>
                          </a:solidFill>
                        </a:rPr>
                        <a:t>FAR</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Provides</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Applicability</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0">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Part 7</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Acquisition Planning</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YES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Part 10</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Market Research</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YES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62050">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Subpart 17.5</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Interagency Acquisitions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YES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169450">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Subpart 33.1</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Protests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YES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251025">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Subpart 37.6</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Performance Based Acquisition</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YES</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Part 39</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solidFill>
                            <a:srgbClr val="434343"/>
                          </a:solidFill>
                        </a:rPr>
                        <a:t>Acquisition of Information Technology</a:t>
                      </a:r>
                      <a:endParaRPr sz="1800" b="0" i="0" u="none" strike="noStrike" cap="none">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dirty="0">
                          <a:solidFill>
                            <a:srgbClr val="434343"/>
                          </a:solidFill>
                        </a:rPr>
                        <a:t>YES</a:t>
                      </a:r>
                      <a:endParaRPr sz="1800" b="0" i="0" u="none" strike="noStrike" cap="none" dirty="0">
                        <a:solidFill>
                          <a:srgbClr val="434343"/>
                        </a:solidFill>
                        <a:latin typeface="Arial"/>
                        <a:ea typeface="Arial"/>
                        <a:cs typeface="Arial"/>
                        <a:sym typeface="Arial"/>
                      </a:endParaRPr>
                    </a:p>
                  </a:txBody>
                  <a:tcPr marL="91450" marR="91450" marT="45725" marB="457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7"/>
          <p:cNvSpPr txBox="1">
            <a:spLocks noGrp="1"/>
          </p:cNvSpPr>
          <p:nvPr>
            <p:ph type="title"/>
          </p:nvPr>
        </p:nvSpPr>
        <p:spPr>
          <a:xfrm>
            <a:off x="685800" y="2084832"/>
            <a:ext cx="7549500" cy="685800"/>
          </a:xfrm>
          <a:prstGeom prst="rect">
            <a:avLst/>
          </a:prstGeom>
        </p:spPr>
        <p:txBody>
          <a:bodyPr spcFirstLastPara="1" wrap="square" lIns="0" tIns="0" rIns="0" bIns="0" anchor="t" anchorCtr="0">
            <a:normAutofit fontScale="90000"/>
          </a:bodyPr>
          <a:lstStyle/>
          <a:p>
            <a:pPr marL="0" lvl="0" indent="0" algn="l" rtl="0">
              <a:spcBef>
                <a:spcPts val="0"/>
              </a:spcBef>
              <a:spcAft>
                <a:spcPts val="0"/>
              </a:spcAft>
              <a:buNone/>
            </a:pPr>
            <a:r>
              <a:rPr lang="en" sz="2800" b="1"/>
              <a:t>What do </a:t>
            </a:r>
            <a:endParaRPr sz="2800" b="1"/>
          </a:p>
          <a:p>
            <a:pPr marL="0" lvl="0" indent="0" algn="l" rtl="0">
              <a:spcBef>
                <a:spcPts val="0"/>
              </a:spcBef>
              <a:spcAft>
                <a:spcPts val="0"/>
              </a:spcAft>
              <a:buNone/>
            </a:pPr>
            <a:r>
              <a:rPr lang="en" sz="2800" b="1"/>
              <a:t>FAR Subpart 8.4, </a:t>
            </a:r>
            <a:endParaRPr sz="2800" b="1"/>
          </a:p>
          <a:p>
            <a:pPr marL="0" lvl="0" indent="0" algn="l" rtl="0">
              <a:spcBef>
                <a:spcPts val="0"/>
              </a:spcBef>
              <a:spcAft>
                <a:spcPts val="0"/>
              </a:spcAft>
              <a:buNone/>
            </a:pPr>
            <a:r>
              <a:rPr lang="en" sz="2800" b="1"/>
              <a:t>FAR Section 16.505, and </a:t>
            </a:r>
            <a:endParaRPr sz="2800" b="1"/>
          </a:p>
          <a:p>
            <a:pPr marL="0" lvl="0" indent="0" algn="l" rtl="0">
              <a:spcBef>
                <a:spcPts val="0"/>
              </a:spcBef>
              <a:spcAft>
                <a:spcPts val="0"/>
              </a:spcAft>
              <a:buNone/>
            </a:pPr>
            <a:r>
              <a:rPr lang="en" sz="2800" b="1"/>
              <a:t>FAR Part 15 cover?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8"/>
          <p:cNvSpPr txBox="1">
            <a:spLocks noGrp="1"/>
          </p:cNvSpPr>
          <p:nvPr>
            <p:ph type="title"/>
          </p:nvPr>
        </p:nvSpPr>
        <p:spPr>
          <a:xfrm>
            <a:off x="457200" y="54153"/>
            <a:ext cx="8229600" cy="857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An Overview of the Parts</a:t>
            </a:r>
            <a:endParaRPr dirty="0"/>
          </a:p>
        </p:txBody>
      </p:sp>
      <p:sp>
        <p:nvSpPr>
          <p:cNvPr id="192" name="Google Shape;192;p38"/>
          <p:cNvSpPr txBox="1">
            <a:spLocks noGrp="1"/>
          </p:cNvSpPr>
          <p:nvPr>
            <p:ph type="body" idx="1"/>
          </p:nvPr>
        </p:nvSpPr>
        <p:spPr>
          <a:xfrm>
            <a:off x="457200" y="962025"/>
            <a:ext cx="7772400" cy="663000"/>
          </a:xfrm>
          <a:prstGeom prst="rect">
            <a:avLst/>
          </a:prstGeom>
        </p:spPr>
        <p:txBody>
          <a:bodyPr spcFirstLastPara="1" wrap="square" lIns="91425" tIns="91425" rIns="91425" bIns="91425" anchor="t" anchorCtr="0">
            <a:noAutofit/>
          </a:bodyPr>
          <a:lstStyle/>
          <a:p>
            <a:pPr marL="0" lvl="0" indent="0" algn="l" rtl="0">
              <a:spcBef>
                <a:spcPts val="400"/>
              </a:spcBef>
              <a:spcAft>
                <a:spcPts val="0"/>
              </a:spcAft>
              <a:buSzPts val="605"/>
              <a:buNone/>
            </a:pPr>
            <a:r>
              <a:rPr lang="en" sz="1590" b="1">
                <a:solidFill>
                  <a:srgbClr val="434343"/>
                </a:solidFill>
              </a:rPr>
              <a:t>FAR Subpart 8.4, Subpart 16.505, and Part 15, provide alternative means for getting your requirements on contract:</a:t>
            </a:r>
            <a:r>
              <a:rPr lang="en" sz="1590" b="1"/>
              <a:t> </a:t>
            </a:r>
            <a:endParaRPr sz="1590" b="1"/>
          </a:p>
          <a:p>
            <a:pPr marL="0" lvl="0" indent="0" algn="l" rtl="0">
              <a:spcBef>
                <a:spcPts val="400"/>
              </a:spcBef>
              <a:spcAft>
                <a:spcPts val="0"/>
              </a:spcAft>
              <a:buSzPts val="605"/>
              <a:buNone/>
            </a:pPr>
            <a:endParaRPr sz="1590" b="1"/>
          </a:p>
        </p:txBody>
      </p:sp>
      <p:graphicFrame>
        <p:nvGraphicFramePr>
          <p:cNvPr id="193" name="Google Shape;193;p38"/>
          <p:cNvGraphicFramePr/>
          <p:nvPr>
            <p:extLst>
              <p:ext uri="{D42A27DB-BD31-4B8C-83A1-F6EECF244321}">
                <p14:modId xmlns:p14="http://schemas.microsoft.com/office/powerpoint/2010/main" val="2551465432"/>
              </p:ext>
            </p:extLst>
          </p:nvPr>
        </p:nvGraphicFramePr>
        <p:xfrm>
          <a:off x="612625" y="1907985"/>
          <a:ext cx="7918725" cy="2903250"/>
        </p:xfrm>
        <a:graphic>
          <a:graphicData uri="http://schemas.openxmlformats.org/drawingml/2006/table">
            <a:tbl>
              <a:tblPr firstRow="1">
                <a:noFill/>
                <a:tableStyleId>{9BE993C7-1A74-4D01-B8E2-44F262738DC6}</a:tableStyleId>
              </a:tblPr>
              <a:tblGrid>
                <a:gridCol w="2993975">
                  <a:extLst>
                    <a:ext uri="{9D8B030D-6E8A-4147-A177-3AD203B41FA5}">
                      <a16:colId xmlns:a16="http://schemas.microsoft.com/office/drawing/2014/main" val="20000"/>
                    </a:ext>
                  </a:extLst>
                </a:gridCol>
                <a:gridCol w="2391225">
                  <a:extLst>
                    <a:ext uri="{9D8B030D-6E8A-4147-A177-3AD203B41FA5}">
                      <a16:colId xmlns:a16="http://schemas.microsoft.com/office/drawing/2014/main" val="20001"/>
                    </a:ext>
                  </a:extLst>
                </a:gridCol>
                <a:gridCol w="2533525">
                  <a:extLst>
                    <a:ext uri="{9D8B030D-6E8A-4147-A177-3AD203B41FA5}">
                      <a16:colId xmlns:a16="http://schemas.microsoft.com/office/drawing/2014/main" val="20002"/>
                    </a:ext>
                  </a:extLst>
                </a:gridCol>
              </a:tblGrid>
              <a:tr h="483850">
                <a:tc>
                  <a:txBody>
                    <a:bodyPr/>
                    <a:lstStyle/>
                    <a:p>
                      <a:pPr marL="0" lvl="0" indent="0" algn="ctr" rtl="0">
                        <a:spcBef>
                          <a:spcPts val="0"/>
                        </a:spcBef>
                        <a:spcAft>
                          <a:spcPts val="0"/>
                        </a:spcAft>
                        <a:buNone/>
                      </a:pPr>
                      <a:r>
                        <a:rPr lang="en" sz="1800" b="1">
                          <a:solidFill>
                            <a:schemeClr val="lt1"/>
                          </a:solidFill>
                        </a:rPr>
                        <a:t>FAR Subpart 8.4</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FAR Subpart 16.505</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tc>
                  <a:txBody>
                    <a:bodyPr/>
                    <a:lstStyle/>
                    <a:p>
                      <a:pPr marL="0" lvl="0" indent="0" algn="ctr" rtl="0">
                        <a:spcBef>
                          <a:spcPts val="0"/>
                        </a:spcBef>
                        <a:spcAft>
                          <a:spcPts val="0"/>
                        </a:spcAft>
                        <a:buNone/>
                      </a:pPr>
                      <a:r>
                        <a:rPr lang="en" sz="1800" b="1">
                          <a:solidFill>
                            <a:schemeClr val="lt1"/>
                          </a:solidFill>
                        </a:rPr>
                        <a:t>FAR Part 15</a:t>
                      </a:r>
                      <a:endParaRPr sz="1800" b="1">
                        <a:solidFill>
                          <a:schemeClr val="lt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5087"/>
                    </a:solidFill>
                  </a:tcPr>
                </a:tc>
                <a:extLst>
                  <a:ext uri="{0D108BD9-81ED-4DB2-BD59-A6C34878D82A}">
                    <a16:rowId xmlns:a16="http://schemas.microsoft.com/office/drawing/2014/main" val="10000"/>
                  </a:ext>
                </a:extLst>
              </a:tr>
              <a:tr h="774200">
                <a:tc>
                  <a:txBody>
                    <a:bodyPr/>
                    <a:lstStyle/>
                    <a:p>
                      <a:pPr marL="0" lvl="0" indent="0" algn="ctr" rtl="0">
                        <a:spcBef>
                          <a:spcPts val="0"/>
                        </a:spcBef>
                        <a:spcAft>
                          <a:spcPts val="0"/>
                        </a:spcAft>
                        <a:buNone/>
                      </a:pPr>
                      <a:r>
                        <a:rPr lang="en" sz="1800" b="1">
                          <a:solidFill>
                            <a:srgbClr val="434343"/>
                          </a:solidFill>
                        </a:rPr>
                        <a:t>Federal Supply Schedule</a:t>
                      </a:r>
                      <a:endParaRPr sz="1800" b="1">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b="1">
                          <a:solidFill>
                            <a:srgbClr val="434343"/>
                          </a:solidFill>
                        </a:rPr>
                        <a:t>Indefinite Delivery Contracts</a:t>
                      </a:r>
                      <a:endParaRPr sz="1800" b="1">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b="1">
                          <a:solidFill>
                            <a:srgbClr val="434343"/>
                          </a:solidFill>
                        </a:rPr>
                        <a:t>Contracting by Negotiation</a:t>
                      </a:r>
                      <a:endParaRPr sz="1800" b="1">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1645200">
                <a:tc>
                  <a:txBody>
                    <a:bodyPr/>
                    <a:lstStyle/>
                    <a:p>
                      <a:pPr marL="0" lvl="0" indent="0" algn="ctr" rtl="0">
                        <a:spcBef>
                          <a:spcPts val="0"/>
                        </a:spcBef>
                        <a:spcAft>
                          <a:spcPts val="0"/>
                        </a:spcAft>
                        <a:buNone/>
                      </a:pPr>
                      <a:r>
                        <a:rPr lang="en" sz="1800">
                          <a:solidFill>
                            <a:srgbClr val="434343"/>
                          </a:solidFill>
                        </a:rPr>
                        <a:t>Procedures for placing orders against Multiple Award Schedules awarded by GSA and the VA</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a:solidFill>
                            <a:srgbClr val="434343"/>
                          </a:solidFill>
                        </a:rPr>
                        <a:t>Procedures for placing orders against Indefinite Delivery Contracts</a:t>
                      </a:r>
                      <a:endParaRPr sz="180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800" dirty="0">
                          <a:solidFill>
                            <a:srgbClr val="434343"/>
                          </a:solidFill>
                        </a:rPr>
                        <a:t>Procedures for open market acquisitions exceeding the Simplified Acquisition Threshold</a:t>
                      </a:r>
                      <a:endParaRPr sz="1800" dirty="0">
                        <a:solidFill>
                          <a:srgbClr val="434343"/>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2839</Words>
  <Application>Microsoft Office PowerPoint</Application>
  <PresentationFormat>On-screen Show (16:9)</PresentationFormat>
  <Paragraphs>481</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Dancing Script</vt:lpstr>
      <vt:lpstr>Helvetica Neue</vt:lpstr>
      <vt:lpstr>Roboto Black</vt:lpstr>
      <vt:lpstr>Simple Light</vt:lpstr>
      <vt:lpstr>FAR Rules…and the Differences between FAR Subpart 8.4,  FAR 15, and FAR 16.505</vt:lpstr>
      <vt:lpstr>Introduction to the MAS Program</vt:lpstr>
      <vt:lpstr>What is a Multiple Award Schedule?</vt:lpstr>
      <vt:lpstr>MAS Contract Characteristics</vt:lpstr>
      <vt:lpstr>       Regulatory Foundation</vt:lpstr>
      <vt:lpstr>FAR Parts Not Applicable to Schedule Orders</vt:lpstr>
      <vt:lpstr>FAR Parts Applicable to Schedule Orders</vt:lpstr>
      <vt:lpstr>What do  FAR Subpart 8.4,  FAR Section 16.505, and  FAR Part 15 cover?</vt:lpstr>
      <vt:lpstr>An Overview of the Parts</vt:lpstr>
      <vt:lpstr>What is FAR Subpart 8.4?</vt:lpstr>
      <vt:lpstr>What is FAR Part 15?  </vt:lpstr>
      <vt:lpstr>What is FAR Subpart 16.505?</vt:lpstr>
      <vt:lpstr>Which method should I use?</vt:lpstr>
      <vt:lpstr>Comparing:  FAR 8.4  FAR 16.505 FAR Part 15</vt:lpstr>
      <vt:lpstr>Acquisition Planning - FAR Part 7</vt:lpstr>
      <vt:lpstr>Comparisons between Subpart 8.4, 16.505 and 15</vt:lpstr>
      <vt:lpstr>Comparisons between Subpart 8.4, 16.505 and 15 </vt:lpstr>
      <vt:lpstr>Comparisons between Subpart 8.4, 16.505 and 15</vt:lpstr>
      <vt:lpstr>Comparisons between Subpart 8.4, 16.505 and 15</vt:lpstr>
      <vt:lpstr>Comparisons between Subpart 8.4, 16.505 and 15 </vt:lpstr>
      <vt:lpstr>Key Points on Evaluation and Award</vt:lpstr>
      <vt:lpstr>Advantages of the MAS Program</vt:lpstr>
      <vt:lpstr>Advantages of FAR Subpart 8.4</vt:lpstr>
      <vt:lpstr>FAR Subpart 8.4 Simplifies the Acquisition Process</vt:lpstr>
      <vt:lpstr>MAS Ordering Procedures</vt:lpstr>
      <vt:lpstr>Ordering Procedures for Products and Services with No SOW FAR 8.405-1</vt:lpstr>
      <vt:lpstr>Ordering Procedures for Services Requiring a SOW FAR 8.405-2</vt:lpstr>
      <vt:lpstr>Ordering Procedures for Services Requiring a SOW FAR 8.405-2 </vt:lpstr>
      <vt:lpstr>Making and Documenting the Decision</vt:lpstr>
      <vt:lpstr>Making and Documenting the Decision</vt:lpstr>
      <vt:lpstr>Resources</vt:lpstr>
      <vt:lpstr>MAS Desk Reference</vt:lpstr>
      <vt:lpstr>OLM Ordering Guide</vt:lpstr>
      <vt:lpstr>Resources</vt:lpstr>
      <vt:lpstr>Questions?</vt:lpstr>
      <vt:lpstr>Questions???</vt:lpstr>
      <vt:lpstr>     Poll   </vt:lpstr>
      <vt:lpstr>Live Demo</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 Rules…and the Differences between FAR Subpart 8.4,  FAR 15, and FAR 16.505</dc:title>
  <dc:creator>Kris Niewsiadomy</dc:creator>
  <cp:lastModifiedBy>Kris Niewsiadomy</cp:lastModifiedBy>
  <cp:revision>2</cp:revision>
  <dcterms:modified xsi:type="dcterms:W3CDTF">2024-02-06T15:05:27Z</dcterms:modified>
</cp:coreProperties>
</file>