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 id="2147483710"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07" r:id="rId53"/>
    <p:sldId id="308"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C94AD-0C40-4F7E-B13A-88749736AEF8}">
  <a:tblStyle styleId="{E73C94AD-0C40-4F7E-B13A-88749736AEF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15" autoAdjust="0"/>
  </p:normalViewPr>
  <p:slideViewPr>
    <p:cSldViewPr snapToGrid="0">
      <p:cViewPr varScale="1">
        <p:scale>
          <a:sx n="158" d="100"/>
          <a:sy n="158" d="100"/>
        </p:scale>
        <p:origin x="264" y="144"/>
      </p:cViewPr>
      <p:guideLst>
        <p:guide orient="horz" pos="1620"/>
        <p:guide pos="2880"/>
      </p:guideLst>
    </p:cSldViewPr>
  </p:slideViewPr>
  <p:outlineViewPr>
    <p:cViewPr>
      <p:scale>
        <a:sx n="33" d="100"/>
        <a:sy n="33" d="100"/>
      </p:scale>
      <p:origin x="0" y="-29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cq.osd.mil/dpap/dars/dfars/html/previous/dd025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cq.osd.mil/dpap/dars/dfars/html/previous/dd0250.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2896b82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2896b8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a72863d214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2a72863d214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Invoice Date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Billing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Invoice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Task Order ID / PO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 to address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Remit to address</a:t>
            </a:r>
            <a:endParaRPr sz="10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a72863d214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2a72863d214_0_4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Invoice Date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Billing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Invoice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Task Order ID / PO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 to address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Remit to address</a:t>
            </a:r>
            <a:endParaRPr sz="10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a72863d214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a72863d214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Customer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Prime Contract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Project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Project Name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Period of Performance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Terms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Due Date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Billing Period Dates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Contract Value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Funded Value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Cost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Fees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Current Amount Billed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Cumulative Amount Billed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Totals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endParaRPr sz="10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a72863d21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2a72863d214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Customer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Prime Contract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Project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Project Name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Period of Performance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Terms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Due Date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Billing Period Dates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Contract Value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Funded Value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Cost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Fees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Current Amount Billed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Cumulative Amount Billed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Totals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endParaRPr sz="10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a72863d214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2a72863d214_0_4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Customer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Prime Contract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Project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Project Name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Period of Performance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Terms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Due Date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Billing Period Dates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Contract Value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Funded Value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Cost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Fees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Current Amount Billed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Cumulative Amount Billed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Totals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endParaRPr sz="10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a72863d214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g2a72863d214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CLINs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Labor Categories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Travel</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Materials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Equipment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Training</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Other Direct Costs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Material &amp; Handling – G&amp;A</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Fee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Any Other Allowable Cost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Invoice Subtotals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Current Amount &amp; Cumulative Amount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NTE Amounts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Invoice Totals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Current &amp; Cumulative Incurred Hours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Ceiling Hours/Rates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endParaRPr sz="10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a72863d214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2a72863d214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a:t>CLINs</a:t>
            </a:r>
            <a:endParaRPr/>
          </a:p>
          <a:p>
            <a:pPr marL="0" lvl="0" indent="139700" algn="l" rtl="0">
              <a:lnSpc>
                <a:spcPct val="115000"/>
              </a:lnSpc>
              <a:spcBef>
                <a:spcPts val="0"/>
              </a:spcBef>
              <a:spcAft>
                <a:spcPts val="0"/>
              </a:spcAft>
              <a:buSzPts val="1100"/>
              <a:buNone/>
            </a:pPr>
            <a:r>
              <a:rPr lang="en"/>
              <a:t>Labor Categories</a:t>
            </a:r>
            <a:endParaRPr/>
          </a:p>
          <a:p>
            <a:pPr marL="0" lvl="0" indent="139700" algn="l" rtl="0">
              <a:lnSpc>
                <a:spcPct val="115000"/>
              </a:lnSpc>
              <a:spcBef>
                <a:spcPts val="0"/>
              </a:spcBef>
              <a:spcAft>
                <a:spcPts val="0"/>
              </a:spcAft>
              <a:buSzPts val="1100"/>
              <a:buNone/>
            </a:pPr>
            <a:r>
              <a:rPr lang="en"/>
              <a:t>Travel</a:t>
            </a:r>
            <a:endParaRPr/>
          </a:p>
          <a:p>
            <a:pPr marL="0" lvl="0" indent="139700" algn="l" rtl="0">
              <a:lnSpc>
                <a:spcPct val="115000"/>
              </a:lnSpc>
              <a:spcBef>
                <a:spcPts val="0"/>
              </a:spcBef>
              <a:spcAft>
                <a:spcPts val="0"/>
              </a:spcAft>
              <a:buSzPts val="1100"/>
              <a:buNone/>
            </a:pPr>
            <a:r>
              <a:rPr lang="en"/>
              <a:t>Materials</a:t>
            </a:r>
            <a:endParaRPr/>
          </a:p>
          <a:p>
            <a:pPr marL="0" lvl="0" indent="139700" algn="l" rtl="0">
              <a:lnSpc>
                <a:spcPct val="115000"/>
              </a:lnSpc>
              <a:spcBef>
                <a:spcPts val="0"/>
              </a:spcBef>
              <a:spcAft>
                <a:spcPts val="0"/>
              </a:spcAft>
              <a:buSzPts val="1100"/>
              <a:buNone/>
            </a:pPr>
            <a:r>
              <a:rPr lang="en"/>
              <a:t>Equipment</a:t>
            </a:r>
            <a:endParaRPr/>
          </a:p>
          <a:p>
            <a:pPr marL="0" lvl="0" indent="139700" algn="l" rtl="0">
              <a:lnSpc>
                <a:spcPct val="115000"/>
              </a:lnSpc>
              <a:spcBef>
                <a:spcPts val="0"/>
              </a:spcBef>
              <a:spcAft>
                <a:spcPts val="0"/>
              </a:spcAft>
              <a:buSzPts val="1100"/>
              <a:buNone/>
            </a:pPr>
            <a:r>
              <a:rPr lang="en"/>
              <a:t>Training</a:t>
            </a:r>
            <a:endParaRPr/>
          </a:p>
          <a:p>
            <a:pPr marL="0" lvl="0" indent="139700" algn="l" rtl="0">
              <a:lnSpc>
                <a:spcPct val="115000"/>
              </a:lnSpc>
              <a:spcBef>
                <a:spcPts val="0"/>
              </a:spcBef>
              <a:spcAft>
                <a:spcPts val="0"/>
              </a:spcAft>
              <a:buSzPts val="1100"/>
              <a:buNone/>
            </a:pPr>
            <a:r>
              <a:rPr lang="en"/>
              <a:t>Other Direct Costs</a:t>
            </a:r>
            <a:endParaRPr/>
          </a:p>
          <a:p>
            <a:pPr marL="0" lvl="0" indent="139700" algn="l" rtl="0">
              <a:lnSpc>
                <a:spcPct val="115000"/>
              </a:lnSpc>
              <a:spcBef>
                <a:spcPts val="0"/>
              </a:spcBef>
              <a:spcAft>
                <a:spcPts val="0"/>
              </a:spcAft>
              <a:buSzPts val="1100"/>
              <a:buNone/>
            </a:pPr>
            <a:r>
              <a:rPr lang="en"/>
              <a:t>Material &amp; Handling – G&amp;A</a:t>
            </a:r>
            <a:endParaRPr/>
          </a:p>
          <a:p>
            <a:pPr marL="0" lvl="0" indent="139700" algn="l" rtl="0">
              <a:lnSpc>
                <a:spcPct val="115000"/>
              </a:lnSpc>
              <a:spcBef>
                <a:spcPts val="0"/>
              </a:spcBef>
              <a:spcAft>
                <a:spcPts val="0"/>
              </a:spcAft>
              <a:buSzPts val="1100"/>
              <a:buNone/>
            </a:pPr>
            <a:r>
              <a:rPr lang="en"/>
              <a:t>Fee</a:t>
            </a:r>
            <a:endParaRPr/>
          </a:p>
          <a:p>
            <a:pPr marL="0" lvl="0" indent="139700" algn="l" rtl="0">
              <a:lnSpc>
                <a:spcPct val="115000"/>
              </a:lnSpc>
              <a:spcBef>
                <a:spcPts val="0"/>
              </a:spcBef>
              <a:spcAft>
                <a:spcPts val="0"/>
              </a:spcAft>
              <a:buSzPts val="1100"/>
              <a:buNone/>
            </a:pPr>
            <a:r>
              <a:rPr lang="en"/>
              <a:t>Any Other Allowable Cost</a:t>
            </a:r>
            <a:endParaRPr/>
          </a:p>
          <a:p>
            <a:pPr marL="0" lvl="0" indent="139700" algn="l" rtl="0">
              <a:lnSpc>
                <a:spcPct val="115000"/>
              </a:lnSpc>
              <a:spcBef>
                <a:spcPts val="0"/>
              </a:spcBef>
              <a:spcAft>
                <a:spcPts val="0"/>
              </a:spcAft>
              <a:buSzPts val="1100"/>
              <a:buNone/>
            </a:pPr>
            <a:r>
              <a:rPr lang="en"/>
              <a:t>Invoice Subtotals</a:t>
            </a:r>
            <a:endParaRPr/>
          </a:p>
          <a:p>
            <a:pPr marL="0" lvl="0" indent="139700" algn="l" rtl="0">
              <a:lnSpc>
                <a:spcPct val="115000"/>
              </a:lnSpc>
              <a:spcBef>
                <a:spcPts val="0"/>
              </a:spcBef>
              <a:spcAft>
                <a:spcPts val="0"/>
              </a:spcAft>
              <a:buSzPts val="1100"/>
              <a:buNone/>
            </a:pPr>
            <a:r>
              <a:rPr lang="en"/>
              <a:t>Current Amount &amp; Cumulative Amount</a:t>
            </a:r>
            <a:endParaRPr/>
          </a:p>
          <a:p>
            <a:pPr marL="0" lvl="0" indent="139700" algn="l" rtl="0">
              <a:lnSpc>
                <a:spcPct val="115000"/>
              </a:lnSpc>
              <a:spcBef>
                <a:spcPts val="0"/>
              </a:spcBef>
              <a:spcAft>
                <a:spcPts val="0"/>
              </a:spcAft>
              <a:buSzPts val="1100"/>
              <a:buNone/>
            </a:pPr>
            <a:r>
              <a:rPr lang="en"/>
              <a:t>NTE Amounts</a:t>
            </a:r>
            <a:endParaRPr/>
          </a:p>
          <a:p>
            <a:pPr marL="0" lvl="0" indent="139700" algn="l" rtl="0">
              <a:lnSpc>
                <a:spcPct val="115000"/>
              </a:lnSpc>
              <a:spcBef>
                <a:spcPts val="0"/>
              </a:spcBef>
              <a:spcAft>
                <a:spcPts val="0"/>
              </a:spcAft>
              <a:buSzPts val="1100"/>
              <a:buNone/>
            </a:pPr>
            <a:r>
              <a:rPr lang="en"/>
              <a:t>Invoice Totals</a:t>
            </a:r>
            <a:endParaRPr/>
          </a:p>
          <a:p>
            <a:pPr marL="0" lvl="0" indent="139700" algn="l" rtl="0">
              <a:lnSpc>
                <a:spcPct val="115000"/>
              </a:lnSpc>
              <a:spcBef>
                <a:spcPts val="0"/>
              </a:spcBef>
              <a:spcAft>
                <a:spcPts val="0"/>
              </a:spcAft>
              <a:buSzPts val="1100"/>
              <a:buNone/>
            </a:pPr>
            <a:r>
              <a:rPr lang="en"/>
              <a:t>Current &amp; Cumulative Incurred Hours</a:t>
            </a:r>
            <a:endParaRPr/>
          </a:p>
          <a:p>
            <a:pPr marL="0" lvl="0" indent="139700" algn="l" rtl="0">
              <a:lnSpc>
                <a:spcPct val="115000"/>
              </a:lnSpc>
              <a:spcBef>
                <a:spcPts val="0"/>
              </a:spcBef>
              <a:spcAft>
                <a:spcPts val="0"/>
              </a:spcAft>
              <a:buSzPts val="1100"/>
              <a:buNone/>
            </a:pPr>
            <a:r>
              <a:rPr lang="en"/>
              <a:t>Ceiling Hours/Rates</a:t>
            </a:r>
            <a:endParaRPr/>
          </a:p>
          <a:p>
            <a:pPr marL="0" lvl="0" indent="139700" algn="l" rtl="0">
              <a:lnSpc>
                <a:spcPct val="115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a72863d214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2a72863d214_0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a:t>CLINs</a:t>
            </a:r>
            <a:endParaRPr/>
          </a:p>
          <a:p>
            <a:pPr marL="0" lvl="0" indent="139700" algn="l" rtl="0">
              <a:lnSpc>
                <a:spcPct val="115000"/>
              </a:lnSpc>
              <a:spcBef>
                <a:spcPts val="0"/>
              </a:spcBef>
              <a:spcAft>
                <a:spcPts val="0"/>
              </a:spcAft>
              <a:buSzPts val="1100"/>
              <a:buNone/>
            </a:pPr>
            <a:r>
              <a:rPr lang="en"/>
              <a:t>Labor Categories</a:t>
            </a:r>
            <a:endParaRPr/>
          </a:p>
          <a:p>
            <a:pPr marL="0" lvl="0" indent="139700" algn="l" rtl="0">
              <a:lnSpc>
                <a:spcPct val="115000"/>
              </a:lnSpc>
              <a:spcBef>
                <a:spcPts val="0"/>
              </a:spcBef>
              <a:spcAft>
                <a:spcPts val="0"/>
              </a:spcAft>
              <a:buSzPts val="1100"/>
              <a:buNone/>
            </a:pPr>
            <a:r>
              <a:rPr lang="en"/>
              <a:t>Travel</a:t>
            </a:r>
            <a:endParaRPr/>
          </a:p>
          <a:p>
            <a:pPr marL="0" lvl="0" indent="139700" algn="l" rtl="0">
              <a:lnSpc>
                <a:spcPct val="115000"/>
              </a:lnSpc>
              <a:spcBef>
                <a:spcPts val="0"/>
              </a:spcBef>
              <a:spcAft>
                <a:spcPts val="0"/>
              </a:spcAft>
              <a:buSzPts val="1100"/>
              <a:buNone/>
            </a:pPr>
            <a:r>
              <a:rPr lang="en"/>
              <a:t>Materials</a:t>
            </a:r>
            <a:endParaRPr/>
          </a:p>
          <a:p>
            <a:pPr marL="0" lvl="0" indent="139700" algn="l" rtl="0">
              <a:lnSpc>
                <a:spcPct val="115000"/>
              </a:lnSpc>
              <a:spcBef>
                <a:spcPts val="0"/>
              </a:spcBef>
              <a:spcAft>
                <a:spcPts val="0"/>
              </a:spcAft>
              <a:buSzPts val="1100"/>
              <a:buNone/>
            </a:pPr>
            <a:r>
              <a:rPr lang="en"/>
              <a:t>Equipment</a:t>
            </a:r>
            <a:endParaRPr/>
          </a:p>
          <a:p>
            <a:pPr marL="0" lvl="0" indent="139700" algn="l" rtl="0">
              <a:lnSpc>
                <a:spcPct val="115000"/>
              </a:lnSpc>
              <a:spcBef>
                <a:spcPts val="0"/>
              </a:spcBef>
              <a:spcAft>
                <a:spcPts val="0"/>
              </a:spcAft>
              <a:buSzPts val="1100"/>
              <a:buNone/>
            </a:pPr>
            <a:r>
              <a:rPr lang="en"/>
              <a:t>Training</a:t>
            </a:r>
            <a:endParaRPr/>
          </a:p>
          <a:p>
            <a:pPr marL="0" lvl="0" indent="139700" algn="l" rtl="0">
              <a:lnSpc>
                <a:spcPct val="115000"/>
              </a:lnSpc>
              <a:spcBef>
                <a:spcPts val="0"/>
              </a:spcBef>
              <a:spcAft>
                <a:spcPts val="0"/>
              </a:spcAft>
              <a:buSzPts val="1100"/>
              <a:buNone/>
            </a:pPr>
            <a:r>
              <a:rPr lang="en"/>
              <a:t>Other Direct Costs</a:t>
            </a:r>
            <a:endParaRPr/>
          </a:p>
          <a:p>
            <a:pPr marL="0" lvl="0" indent="139700" algn="l" rtl="0">
              <a:lnSpc>
                <a:spcPct val="115000"/>
              </a:lnSpc>
              <a:spcBef>
                <a:spcPts val="0"/>
              </a:spcBef>
              <a:spcAft>
                <a:spcPts val="0"/>
              </a:spcAft>
              <a:buSzPts val="1100"/>
              <a:buNone/>
            </a:pPr>
            <a:r>
              <a:rPr lang="en"/>
              <a:t>Material &amp; Handling – G&amp;A</a:t>
            </a:r>
            <a:endParaRPr/>
          </a:p>
          <a:p>
            <a:pPr marL="0" lvl="0" indent="139700" algn="l" rtl="0">
              <a:lnSpc>
                <a:spcPct val="115000"/>
              </a:lnSpc>
              <a:spcBef>
                <a:spcPts val="0"/>
              </a:spcBef>
              <a:spcAft>
                <a:spcPts val="0"/>
              </a:spcAft>
              <a:buSzPts val="1100"/>
              <a:buNone/>
            </a:pPr>
            <a:r>
              <a:rPr lang="en"/>
              <a:t>Fee</a:t>
            </a:r>
            <a:endParaRPr/>
          </a:p>
          <a:p>
            <a:pPr marL="0" lvl="0" indent="139700" algn="l" rtl="0">
              <a:lnSpc>
                <a:spcPct val="115000"/>
              </a:lnSpc>
              <a:spcBef>
                <a:spcPts val="0"/>
              </a:spcBef>
              <a:spcAft>
                <a:spcPts val="0"/>
              </a:spcAft>
              <a:buSzPts val="1100"/>
              <a:buNone/>
            </a:pPr>
            <a:r>
              <a:rPr lang="en"/>
              <a:t>Any Other Allowable Cost</a:t>
            </a:r>
            <a:endParaRPr/>
          </a:p>
          <a:p>
            <a:pPr marL="0" lvl="0" indent="139700" algn="l" rtl="0">
              <a:lnSpc>
                <a:spcPct val="115000"/>
              </a:lnSpc>
              <a:spcBef>
                <a:spcPts val="0"/>
              </a:spcBef>
              <a:spcAft>
                <a:spcPts val="0"/>
              </a:spcAft>
              <a:buSzPts val="1100"/>
              <a:buNone/>
            </a:pPr>
            <a:r>
              <a:rPr lang="en"/>
              <a:t>Invoice Subtotals</a:t>
            </a:r>
            <a:endParaRPr/>
          </a:p>
          <a:p>
            <a:pPr marL="0" lvl="0" indent="139700" algn="l" rtl="0">
              <a:lnSpc>
                <a:spcPct val="115000"/>
              </a:lnSpc>
              <a:spcBef>
                <a:spcPts val="0"/>
              </a:spcBef>
              <a:spcAft>
                <a:spcPts val="0"/>
              </a:spcAft>
              <a:buSzPts val="1100"/>
              <a:buNone/>
            </a:pPr>
            <a:r>
              <a:rPr lang="en"/>
              <a:t>Current Amount &amp; Cumulative Amount</a:t>
            </a:r>
            <a:endParaRPr/>
          </a:p>
          <a:p>
            <a:pPr marL="0" lvl="0" indent="139700" algn="l" rtl="0">
              <a:lnSpc>
                <a:spcPct val="115000"/>
              </a:lnSpc>
              <a:spcBef>
                <a:spcPts val="0"/>
              </a:spcBef>
              <a:spcAft>
                <a:spcPts val="0"/>
              </a:spcAft>
              <a:buSzPts val="1100"/>
              <a:buNone/>
            </a:pPr>
            <a:r>
              <a:rPr lang="en"/>
              <a:t>NTE Amounts</a:t>
            </a:r>
            <a:endParaRPr/>
          </a:p>
          <a:p>
            <a:pPr marL="0" lvl="0" indent="139700" algn="l" rtl="0">
              <a:lnSpc>
                <a:spcPct val="115000"/>
              </a:lnSpc>
              <a:spcBef>
                <a:spcPts val="0"/>
              </a:spcBef>
              <a:spcAft>
                <a:spcPts val="0"/>
              </a:spcAft>
              <a:buSzPts val="1100"/>
              <a:buNone/>
            </a:pPr>
            <a:r>
              <a:rPr lang="en"/>
              <a:t>Invoice Totals</a:t>
            </a:r>
            <a:endParaRPr/>
          </a:p>
          <a:p>
            <a:pPr marL="0" lvl="0" indent="139700" algn="l" rtl="0">
              <a:lnSpc>
                <a:spcPct val="115000"/>
              </a:lnSpc>
              <a:spcBef>
                <a:spcPts val="0"/>
              </a:spcBef>
              <a:spcAft>
                <a:spcPts val="0"/>
              </a:spcAft>
              <a:buSzPts val="1100"/>
              <a:buNone/>
            </a:pPr>
            <a:r>
              <a:rPr lang="en"/>
              <a:t>Current &amp; Cumulative Incurred Hours</a:t>
            </a:r>
            <a:endParaRPr/>
          </a:p>
          <a:p>
            <a:pPr marL="0" lvl="0" indent="139700" algn="l" rtl="0">
              <a:lnSpc>
                <a:spcPct val="115000"/>
              </a:lnSpc>
              <a:spcBef>
                <a:spcPts val="0"/>
              </a:spcBef>
              <a:spcAft>
                <a:spcPts val="0"/>
              </a:spcAft>
              <a:buSzPts val="1100"/>
              <a:buNone/>
            </a:pPr>
            <a:r>
              <a:rPr lang="en"/>
              <a:t>Ceiling Hours/Rates</a:t>
            </a:r>
            <a:endParaRPr/>
          </a:p>
          <a:p>
            <a:pPr marL="0" lvl="0" indent="139700" algn="l" rtl="0">
              <a:lnSpc>
                <a:spcPct val="115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a72863d214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g2a72863d214_0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a:t>Joy Comment: When receiving an invoice for ODCs, check for receipts. When receiving an invoice for subcontracted services, check attachments for invoice to contractor</a:t>
            </a:r>
            <a:endParaRPr/>
          </a:p>
          <a:p>
            <a:pPr marL="0" lvl="0" indent="139700" algn="l" rtl="0">
              <a:lnSpc>
                <a:spcPct val="115000"/>
              </a:lnSpc>
              <a:spcBef>
                <a:spcPts val="0"/>
              </a:spcBef>
              <a:spcAft>
                <a:spcPts val="0"/>
              </a:spcAft>
              <a:buSzPts val="1100"/>
              <a:buNone/>
            </a:pPr>
            <a:endParaRPr/>
          </a:p>
          <a:p>
            <a:pPr marL="0" lvl="0" indent="139700" algn="l" rtl="0">
              <a:lnSpc>
                <a:spcPct val="115000"/>
              </a:lnSpc>
              <a:spcBef>
                <a:spcPts val="0"/>
              </a:spcBef>
              <a:spcAft>
                <a:spcPts val="0"/>
              </a:spcAft>
              <a:buSzPts val="1100"/>
              <a:buNone/>
            </a:pPr>
            <a:r>
              <a:rPr lang="en"/>
              <a:t>CLINs</a:t>
            </a:r>
            <a:endParaRPr/>
          </a:p>
          <a:p>
            <a:pPr marL="0" lvl="0" indent="139700" algn="l" rtl="0">
              <a:lnSpc>
                <a:spcPct val="115000"/>
              </a:lnSpc>
              <a:spcBef>
                <a:spcPts val="0"/>
              </a:spcBef>
              <a:spcAft>
                <a:spcPts val="0"/>
              </a:spcAft>
              <a:buSzPts val="1100"/>
              <a:buNone/>
            </a:pPr>
            <a:r>
              <a:rPr lang="en"/>
              <a:t>Labor Categories</a:t>
            </a:r>
            <a:endParaRPr/>
          </a:p>
          <a:p>
            <a:pPr marL="0" lvl="0" indent="139700" algn="l" rtl="0">
              <a:lnSpc>
                <a:spcPct val="115000"/>
              </a:lnSpc>
              <a:spcBef>
                <a:spcPts val="0"/>
              </a:spcBef>
              <a:spcAft>
                <a:spcPts val="0"/>
              </a:spcAft>
              <a:buSzPts val="1100"/>
              <a:buNone/>
            </a:pPr>
            <a:r>
              <a:rPr lang="en"/>
              <a:t>Travel</a:t>
            </a:r>
            <a:endParaRPr/>
          </a:p>
          <a:p>
            <a:pPr marL="0" lvl="0" indent="139700" algn="l" rtl="0">
              <a:lnSpc>
                <a:spcPct val="115000"/>
              </a:lnSpc>
              <a:spcBef>
                <a:spcPts val="0"/>
              </a:spcBef>
              <a:spcAft>
                <a:spcPts val="0"/>
              </a:spcAft>
              <a:buSzPts val="1100"/>
              <a:buNone/>
            </a:pPr>
            <a:r>
              <a:rPr lang="en"/>
              <a:t>Materials</a:t>
            </a:r>
            <a:endParaRPr/>
          </a:p>
          <a:p>
            <a:pPr marL="0" lvl="0" indent="139700" algn="l" rtl="0">
              <a:lnSpc>
                <a:spcPct val="115000"/>
              </a:lnSpc>
              <a:spcBef>
                <a:spcPts val="0"/>
              </a:spcBef>
              <a:spcAft>
                <a:spcPts val="0"/>
              </a:spcAft>
              <a:buSzPts val="1100"/>
              <a:buNone/>
            </a:pPr>
            <a:r>
              <a:rPr lang="en"/>
              <a:t>Equipment</a:t>
            </a:r>
            <a:endParaRPr/>
          </a:p>
          <a:p>
            <a:pPr marL="0" lvl="0" indent="139700" algn="l" rtl="0">
              <a:lnSpc>
                <a:spcPct val="115000"/>
              </a:lnSpc>
              <a:spcBef>
                <a:spcPts val="0"/>
              </a:spcBef>
              <a:spcAft>
                <a:spcPts val="0"/>
              </a:spcAft>
              <a:buSzPts val="1100"/>
              <a:buNone/>
            </a:pPr>
            <a:r>
              <a:rPr lang="en"/>
              <a:t>Training</a:t>
            </a:r>
            <a:endParaRPr/>
          </a:p>
          <a:p>
            <a:pPr marL="0" lvl="0" indent="139700" algn="l" rtl="0">
              <a:lnSpc>
                <a:spcPct val="115000"/>
              </a:lnSpc>
              <a:spcBef>
                <a:spcPts val="0"/>
              </a:spcBef>
              <a:spcAft>
                <a:spcPts val="0"/>
              </a:spcAft>
              <a:buSzPts val="1100"/>
              <a:buNone/>
            </a:pPr>
            <a:r>
              <a:rPr lang="en"/>
              <a:t>Other Direct Costs</a:t>
            </a:r>
            <a:endParaRPr/>
          </a:p>
          <a:p>
            <a:pPr marL="0" lvl="0" indent="139700" algn="l" rtl="0">
              <a:lnSpc>
                <a:spcPct val="115000"/>
              </a:lnSpc>
              <a:spcBef>
                <a:spcPts val="0"/>
              </a:spcBef>
              <a:spcAft>
                <a:spcPts val="0"/>
              </a:spcAft>
              <a:buSzPts val="1100"/>
              <a:buNone/>
            </a:pPr>
            <a:r>
              <a:rPr lang="en"/>
              <a:t>Material &amp; Handling – G&amp;A</a:t>
            </a:r>
            <a:endParaRPr/>
          </a:p>
          <a:p>
            <a:pPr marL="0" lvl="0" indent="139700" algn="l" rtl="0">
              <a:lnSpc>
                <a:spcPct val="115000"/>
              </a:lnSpc>
              <a:spcBef>
                <a:spcPts val="0"/>
              </a:spcBef>
              <a:spcAft>
                <a:spcPts val="0"/>
              </a:spcAft>
              <a:buSzPts val="1100"/>
              <a:buNone/>
            </a:pPr>
            <a:r>
              <a:rPr lang="en"/>
              <a:t>Fee</a:t>
            </a:r>
            <a:endParaRPr/>
          </a:p>
          <a:p>
            <a:pPr marL="0" lvl="0" indent="139700" algn="l" rtl="0">
              <a:lnSpc>
                <a:spcPct val="115000"/>
              </a:lnSpc>
              <a:spcBef>
                <a:spcPts val="0"/>
              </a:spcBef>
              <a:spcAft>
                <a:spcPts val="0"/>
              </a:spcAft>
              <a:buSzPts val="1100"/>
              <a:buNone/>
            </a:pPr>
            <a:r>
              <a:rPr lang="en"/>
              <a:t>Any Other Allowable Cost</a:t>
            </a:r>
            <a:endParaRPr/>
          </a:p>
          <a:p>
            <a:pPr marL="0" lvl="0" indent="139700" algn="l" rtl="0">
              <a:lnSpc>
                <a:spcPct val="115000"/>
              </a:lnSpc>
              <a:spcBef>
                <a:spcPts val="0"/>
              </a:spcBef>
              <a:spcAft>
                <a:spcPts val="0"/>
              </a:spcAft>
              <a:buSzPts val="1100"/>
              <a:buNone/>
            </a:pPr>
            <a:r>
              <a:rPr lang="en"/>
              <a:t>Invoice Subtotals</a:t>
            </a:r>
            <a:endParaRPr/>
          </a:p>
          <a:p>
            <a:pPr marL="0" lvl="0" indent="139700" algn="l" rtl="0">
              <a:lnSpc>
                <a:spcPct val="115000"/>
              </a:lnSpc>
              <a:spcBef>
                <a:spcPts val="0"/>
              </a:spcBef>
              <a:spcAft>
                <a:spcPts val="0"/>
              </a:spcAft>
              <a:buSzPts val="1100"/>
              <a:buNone/>
            </a:pPr>
            <a:r>
              <a:rPr lang="en"/>
              <a:t>Current Amount &amp; Cumulative Amount</a:t>
            </a:r>
            <a:endParaRPr/>
          </a:p>
          <a:p>
            <a:pPr marL="0" lvl="0" indent="139700" algn="l" rtl="0">
              <a:lnSpc>
                <a:spcPct val="115000"/>
              </a:lnSpc>
              <a:spcBef>
                <a:spcPts val="0"/>
              </a:spcBef>
              <a:spcAft>
                <a:spcPts val="0"/>
              </a:spcAft>
              <a:buSzPts val="1100"/>
              <a:buNone/>
            </a:pPr>
            <a:r>
              <a:rPr lang="en"/>
              <a:t>NTE Amounts</a:t>
            </a:r>
            <a:endParaRPr/>
          </a:p>
          <a:p>
            <a:pPr marL="0" lvl="0" indent="139700" algn="l" rtl="0">
              <a:lnSpc>
                <a:spcPct val="115000"/>
              </a:lnSpc>
              <a:spcBef>
                <a:spcPts val="0"/>
              </a:spcBef>
              <a:spcAft>
                <a:spcPts val="0"/>
              </a:spcAft>
              <a:buSzPts val="1100"/>
              <a:buNone/>
            </a:pPr>
            <a:r>
              <a:rPr lang="en"/>
              <a:t>Invoice Totals</a:t>
            </a:r>
            <a:endParaRPr/>
          </a:p>
          <a:p>
            <a:pPr marL="0" lvl="0" indent="139700" algn="l" rtl="0">
              <a:lnSpc>
                <a:spcPct val="115000"/>
              </a:lnSpc>
              <a:spcBef>
                <a:spcPts val="0"/>
              </a:spcBef>
              <a:spcAft>
                <a:spcPts val="0"/>
              </a:spcAft>
              <a:buSzPts val="1100"/>
              <a:buNone/>
            </a:pPr>
            <a:r>
              <a:rPr lang="en"/>
              <a:t>Current &amp; Cumulative Incurred Hours</a:t>
            </a:r>
            <a:endParaRPr/>
          </a:p>
          <a:p>
            <a:pPr marL="0" lvl="0" indent="139700" algn="l" rtl="0">
              <a:lnSpc>
                <a:spcPct val="115000"/>
              </a:lnSpc>
              <a:spcBef>
                <a:spcPts val="0"/>
              </a:spcBef>
              <a:spcAft>
                <a:spcPts val="0"/>
              </a:spcAft>
              <a:buSzPts val="1100"/>
              <a:buNone/>
            </a:pPr>
            <a:r>
              <a:rPr lang="en"/>
              <a:t>Ceiling Hours/Rates</a:t>
            </a:r>
            <a:endParaRPr/>
          </a:p>
          <a:p>
            <a:pPr marL="0" lvl="0" indent="139700" algn="l" rtl="0">
              <a:lnSpc>
                <a:spcPct val="115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a72863d214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g2a72863d214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a:t>CLINs</a:t>
            </a:r>
            <a:endParaRPr/>
          </a:p>
          <a:p>
            <a:pPr marL="0" lvl="0" indent="139700" algn="l" rtl="0">
              <a:lnSpc>
                <a:spcPct val="115000"/>
              </a:lnSpc>
              <a:spcBef>
                <a:spcPts val="0"/>
              </a:spcBef>
              <a:spcAft>
                <a:spcPts val="0"/>
              </a:spcAft>
              <a:buSzPts val="1100"/>
              <a:buNone/>
            </a:pPr>
            <a:r>
              <a:rPr lang="en"/>
              <a:t>Labor Categories</a:t>
            </a:r>
            <a:endParaRPr/>
          </a:p>
          <a:p>
            <a:pPr marL="0" lvl="0" indent="139700" algn="l" rtl="0">
              <a:lnSpc>
                <a:spcPct val="115000"/>
              </a:lnSpc>
              <a:spcBef>
                <a:spcPts val="0"/>
              </a:spcBef>
              <a:spcAft>
                <a:spcPts val="0"/>
              </a:spcAft>
              <a:buSzPts val="1100"/>
              <a:buNone/>
            </a:pPr>
            <a:r>
              <a:rPr lang="en"/>
              <a:t>Travel</a:t>
            </a:r>
            <a:endParaRPr/>
          </a:p>
          <a:p>
            <a:pPr marL="0" lvl="0" indent="139700" algn="l" rtl="0">
              <a:lnSpc>
                <a:spcPct val="115000"/>
              </a:lnSpc>
              <a:spcBef>
                <a:spcPts val="0"/>
              </a:spcBef>
              <a:spcAft>
                <a:spcPts val="0"/>
              </a:spcAft>
              <a:buSzPts val="1100"/>
              <a:buNone/>
            </a:pPr>
            <a:r>
              <a:rPr lang="en"/>
              <a:t>Materials</a:t>
            </a:r>
            <a:endParaRPr/>
          </a:p>
          <a:p>
            <a:pPr marL="0" lvl="0" indent="139700" algn="l" rtl="0">
              <a:lnSpc>
                <a:spcPct val="115000"/>
              </a:lnSpc>
              <a:spcBef>
                <a:spcPts val="0"/>
              </a:spcBef>
              <a:spcAft>
                <a:spcPts val="0"/>
              </a:spcAft>
              <a:buSzPts val="1100"/>
              <a:buNone/>
            </a:pPr>
            <a:r>
              <a:rPr lang="en"/>
              <a:t>Equipment</a:t>
            </a:r>
            <a:endParaRPr/>
          </a:p>
          <a:p>
            <a:pPr marL="0" lvl="0" indent="139700" algn="l" rtl="0">
              <a:lnSpc>
                <a:spcPct val="115000"/>
              </a:lnSpc>
              <a:spcBef>
                <a:spcPts val="0"/>
              </a:spcBef>
              <a:spcAft>
                <a:spcPts val="0"/>
              </a:spcAft>
              <a:buSzPts val="1100"/>
              <a:buNone/>
            </a:pPr>
            <a:r>
              <a:rPr lang="en"/>
              <a:t>Training</a:t>
            </a:r>
            <a:endParaRPr/>
          </a:p>
          <a:p>
            <a:pPr marL="0" lvl="0" indent="139700" algn="l" rtl="0">
              <a:lnSpc>
                <a:spcPct val="115000"/>
              </a:lnSpc>
              <a:spcBef>
                <a:spcPts val="0"/>
              </a:spcBef>
              <a:spcAft>
                <a:spcPts val="0"/>
              </a:spcAft>
              <a:buSzPts val="1100"/>
              <a:buNone/>
            </a:pPr>
            <a:r>
              <a:rPr lang="en"/>
              <a:t>Other Direct Costs</a:t>
            </a:r>
            <a:endParaRPr/>
          </a:p>
          <a:p>
            <a:pPr marL="0" lvl="0" indent="139700" algn="l" rtl="0">
              <a:lnSpc>
                <a:spcPct val="115000"/>
              </a:lnSpc>
              <a:spcBef>
                <a:spcPts val="0"/>
              </a:spcBef>
              <a:spcAft>
                <a:spcPts val="0"/>
              </a:spcAft>
              <a:buSzPts val="1100"/>
              <a:buNone/>
            </a:pPr>
            <a:r>
              <a:rPr lang="en"/>
              <a:t>Material &amp; Handling – G&amp;A</a:t>
            </a:r>
            <a:endParaRPr/>
          </a:p>
          <a:p>
            <a:pPr marL="0" lvl="0" indent="139700" algn="l" rtl="0">
              <a:lnSpc>
                <a:spcPct val="115000"/>
              </a:lnSpc>
              <a:spcBef>
                <a:spcPts val="0"/>
              </a:spcBef>
              <a:spcAft>
                <a:spcPts val="0"/>
              </a:spcAft>
              <a:buSzPts val="1100"/>
              <a:buNone/>
            </a:pPr>
            <a:r>
              <a:rPr lang="en"/>
              <a:t>Fee</a:t>
            </a:r>
            <a:endParaRPr/>
          </a:p>
          <a:p>
            <a:pPr marL="0" lvl="0" indent="139700" algn="l" rtl="0">
              <a:lnSpc>
                <a:spcPct val="115000"/>
              </a:lnSpc>
              <a:spcBef>
                <a:spcPts val="0"/>
              </a:spcBef>
              <a:spcAft>
                <a:spcPts val="0"/>
              </a:spcAft>
              <a:buSzPts val="1100"/>
              <a:buNone/>
            </a:pPr>
            <a:r>
              <a:rPr lang="en"/>
              <a:t>Any Other Allowable Cost</a:t>
            </a:r>
            <a:endParaRPr/>
          </a:p>
          <a:p>
            <a:pPr marL="0" lvl="0" indent="139700" algn="l" rtl="0">
              <a:lnSpc>
                <a:spcPct val="115000"/>
              </a:lnSpc>
              <a:spcBef>
                <a:spcPts val="0"/>
              </a:spcBef>
              <a:spcAft>
                <a:spcPts val="0"/>
              </a:spcAft>
              <a:buSzPts val="1100"/>
              <a:buNone/>
            </a:pPr>
            <a:r>
              <a:rPr lang="en"/>
              <a:t>Invoice Subtotals</a:t>
            </a:r>
            <a:endParaRPr/>
          </a:p>
          <a:p>
            <a:pPr marL="0" lvl="0" indent="139700" algn="l" rtl="0">
              <a:lnSpc>
                <a:spcPct val="115000"/>
              </a:lnSpc>
              <a:spcBef>
                <a:spcPts val="0"/>
              </a:spcBef>
              <a:spcAft>
                <a:spcPts val="0"/>
              </a:spcAft>
              <a:buSzPts val="1100"/>
              <a:buNone/>
            </a:pPr>
            <a:r>
              <a:rPr lang="en"/>
              <a:t>Current Amount &amp; Cumulative Amount</a:t>
            </a:r>
            <a:endParaRPr/>
          </a:p>
          <a:p>
            <a:pPr marL="0" lvl="0" indent="139700" algn="l" rtl="0">
              <a:lnSpc>
                <a:spcPct val="115000"/>
              </a:lnSpc>
              <a:spcBef>
                <a:spcPts val="0"/>
              </a:spcBef>
              <a:spcAft>
                <a:spcPts val="0"/>
              </a:spcAft>
              <a:buSzPts val="1100"/>
              <a:buNone/>
            </a:pPr>
            <a:r>
              <a:rPr lang="en"/>
              <a:t>NTE Amounts</a:t>
            </a:r>
            <a:endParaRPr/>
          </a:p>
          <a:p>
            <a:pPr marL="0" lvl="0" indent="139700" algn="l" rtl="0">
              <a:lnSpc>
                <a:spcPct val="115000"/>
              </a:lnSpc>
              <a:spcBef>
                <a:spcPts val="0"/>
              </a:spcBef>
              <a:spcAft>
                <a:spcPts val="0"/>
              </a:spcAft>
              <a:buSzPts val="1100"/>
              <a:buNone/>
            </a:pPr>
            <a:r>
              <a:rPr lang="en"/>
              <a:t>Invoice Totals</a:t>
            </a:r>
            <a:endParaRPr/>
          </a:p>
          <a:p>
            <a:pPr marL="0" lvl="0" indent="139700" algn="l" rtl="0">
              <a:lnSpc>
                <a:spcPct val="115000"/>
              </a:lnSpc>
              <a:spcBef>
                <a:spcPts val="0"/>
              </a:spcBef>
              <a:spcAft>
                <a:spcPts val="0"/>
              </a:spcAft>
              <a:buSzPts val="1100"/>
              <a:buNone/>
            </a:pPr>
            <a:r>
              <a:rPr lang="en"/>
              <a:t>Current &amp; Cumulative Incurred Hours</a:t>
            </a:r>
            <a:endParaRPr/>
          </a:p>
          <a:p>
            <a:pPr marL="0" lvl="0" indent="139700" algn="l" rtl="0">
              <a:lnSpc>
                <a:spcPct val="115000"/>
              </a:lnSpc>
              <a:spcBef>
                <a:spcPts val="0"/>
              </a:spcBef>
              <a:spcAft>
                <a:spcPts val="0"/>
              </a:spcAft>
              <a:buSzPts val="1100"/>
              <a:buNone/>
            </a:pPr>
            <a:r>
              <a:rPr lang="en"/>
              <a:t>Ceiling Hours/Rates</a:t>
            </a:r>
            <a:endParaRPr/>
          </a:p>
          <a:p>
            <a:pPr marL="0" lvl="0" indent="139700" algn="l" rtl="0">
              <a:lnSpc>
                <a:spcPct val="115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a72863d214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2a72863d214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a72863d214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2a72863d214_0_4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a:t>CLINs</a:t>
            </a:r>
            <a:endParaRPr/>
          </a:p>
          <a:p>
            <a:pPr marL="0" lvl="0" indent="139700" algn="l" rtl="0">
              <a:lnSpc>
                <a:spcPct val="115000"/>
              </a:lnSpc>
              <a:spcBef>
                <a:spcPts val="0"/>
              </a:spcBef>
              <a:spcAft>
                <a:spcPts val="0"/>
              </a:spcAft>
              <a:buSzPts val="1100"/>
              <a:buNone/>
            </a:pPr>
            <a:r>
              <a:rPr lang="en"/>
              <a:t>Labor Categories</a:t>
            </a:r>
            <a:endParaRPr/>
          </a:p>
          <a:p>
            <a:pPr marL="0" lvl="0" indent="139700" algn="l" rtl="0">
              <a:lnSpc>
                <a:spcPct val="115000"/>
              </a:lnSpc>
              <a:spcBef>
                <a:spcPts val="0"/>
              </a:spcBef>
              <a:spcAft>
                <a:spcPts val="0"/>
              </a:spcAft>
              <a:buSzPts val="1100"/>
              <a:buNone/>
            </a:pPr>
            <a:r>
              <a:rPr lang="en"/>
              <a:t>Travel</a:t>
            </a:r>
            <a:endParaRPr/>
          </a:p>
          <a:p>
            <a:pPr marL="0" lvl="0" indent="139700" algn="l" rtl="0">
              <a:lnSpc>
                <a:spcPct val="115000"/>
              </a:lnSpc>
              <a:spcBef>
                <a:spcPts val="0"/>
              </a:spcBef>
              <a:spcAft>
                <a:spcPts val="0"/>
              </a:spcAft>
              <a:buSzPts val="1100"/>
              <a:buNone/>
            </a:pPr>
            <a:r>
              <a:rPr lang="en"/>
              <a:t>Materials</a:t>
            </a:r>
            <a:endParaRPr/>
          </a:p>
          <a:p>
            <a:pPr marL="0" lvl="0" indent="139700" algn="l" rtl="0">
              <a:lnSpc>
                <a:spcPct val="115000"/>
              </a:lnSpc>
              <a:spcBef>
                <a:spcPts val="0"/>
              </a:spcBef>
              <a:spcAft>
                <a:spcPts val="0"/>
              </a:spcAft>
              <a:buSzPts val="1100"/>
              <a:buNone/>
            </a:pPr>
            <a:r>
              <a:rPr lang="en"/>
              <a:t>Equipment</a:t>
            </a:r>
            <a:endParaRPr/>
          </a:p>
          <a:p>
            <a:pPr marL="0" lvl="0" indent="139700" algn="l" rtl="0">
              <a:lnSpc>
                <a:spcPct val="115000"/>
              </a:lnSpc>
              <a:spcBef>
                <a:spcPts val="0"/>
              </a:spcBef>
              <a:spcAft>
                <a:spcPts val="0"/>
              </a:spcAft>
              <a:buSzPts val="1100"/>
              <a:buNone/>
            </a:pPr>
            <a:r>
              <a:rPr lang="en"/>
              <a:t>Training</a:t>
            </a:r>
            <a:endParaRPr/>
          </a:p>
          <a:p>
            <a:pPr marL="0" lvl="0" indent="139700" algn="l" rtl="0">
              <a:lnSpc>
                <a:spcPct val="115000"/>
              </a:lnSpc>
              <a:spcBef>
                <a:spcPts val="0"/>
              </a:spcBef>
              <a:spcAft>
                <a:spcPts val="0"/>
              </a:spcAft>
              <a:buSzPts val="1100"/>
              <a:buNone/>
            </a:pPr>
            <a:r>
              <a:rPr lang="en"/>
              <a:t>Other Direct Costs</a:t>
            </a:r>
            <a:endParaRPr/>
          </a:p>
          <a:p>
            <a:pPr marL="0" lvl="0" indent="139700" algn="l" rtl="0">
              <a:lnSpc>
                <a:spcPct val="115000"/>
              </a:lnSpc>
              <a:spcBef>
                <a:spcPts val="0"/>
              </a:spcBef>
              <a:spcAft>
                <a:spcPts val="0"/>
              </a:spcAft>
              <a:buSzPts val="1100"/>
              <a:buNone/>
            </a:pPr>
            <a:r>
              <a:rPr lang="en"/>
              <a:t>Material &amp; Handling – G&amp;A</a:t>
            </a:r>
            <a:endParaRPr/>
          </a:p>
          <a:p>
            <a:pPr marL="0" lvl="0" indent="139700" algn="l" rtl="0">
              <a:lnSpc>
                <a:spcPct val="115000"/>
              </a:lnSpc>
              <a:spcBef>
                <a:spcPts val="0"/>
              </a:spcBef>
              <a:spcAft>
                <a:spcPts val="0"/>
              </a:spcAft>
              <a:buSzPts val="1100"/>
              <a:buNone/>
            </a:pPr>
            <a:r>
              <a:rPr lang="en"/>
              <a:t>Fee</a:t>
            </a:r>
            <a:endParaRPr/>
          </a:p>
          <a:p>
            <a:pPr marL="0" lvl="0" indent="139700" algn="l" rtl="0">
              <a:lnSpc>
                <a:spcPct val="115000"/>
              </a:lnSpc>
              <a:spcBef>
                <a:spcPts val="0"/>
              </a:spcBef>
              <a:spcAft>
                <a:spcPts val="0"/>
              </a:spcAft>
              <a:buSzPts val="1100"/>
              <a:buNone/>
            </a:pPr>
            <a:r>
              <a:rPr lang="en"/>
              <a:t>Any Other Allowable Cost</a:t>
            </a:r>
            <a:endParaRPr/>
          </a:p>
          <a:p>
            <a:pPr marL="0" lvl="0" indent="139700" algn="l" rtl="0">
              <a:lnSpc>
                <a:spcPct val="115000"/>
              </a:lnSpc>
              <a:spcBef>
                <a:spcPts val="0"/>
              </a:spcBef>
              <a:spcAft>
                <a:spcPts val="0"/>
              </a:spcAft>
              <a:buSzPts val="1100"/>
              <a:buNone/>
            </a:pPr>
            <a:r>
              <a:rPr lang="en"/>
              <a:t>Invoice Subtotals</a:t>
            </a:r>
            <a:endParaRPr/>
          </a:p>
          <a:p>
            <a:pPr marL="0" lvl="0" indent="139700" algn="l" rtl="0">
              <a:lnSpc>
                <a:spcPct val="115000"/>
              </a:lnSpc>
              <a:spcBef>
                <a:spcPts val="0"/>
              </a:spcBef>
              <a:spcAft>
                <a:spcPts val="0"/>
              </a:spcAft>
              <a:buSzPts val="1100"/>
              <a:buNone/>
            </a:pPr>
            <a:r>
              <a:rPr lang="en"/>
              <a:t>Current Amount &amp; Cumulative Amount</a:t>
            </a:r>
            <a:endParaRPr/>
          </a:p>
          <a:p>
            <a:pPr marL="0" lvl="0" indent="139700" algn="l" rtl="0">
              <a:lnSpc>
                <a:spcPct val="115000"/>
              </a:lnSpc>
              <a:spcBef>
                <a:spcPts val="0"/>
              </a:spcBef>
              <a:spcAft>
                <a:spcPts val="0"/>
              </a:spcAft>
              <a:buSzPts val="1100"/>
              <a:buNone/>
            </a:pPr>
            <a:r>
              <a:rPr lang="en"/>
              <a:t>NTE Amounts</a:t>
            </a:r>
            <a:endParaRPr/>
          </a:p>
          <a:p>
            <a:pPr marL="0" lvl="0" indent="139700" algn="l" rtl="0">
              <a:lnSpc>
                <a:spcPct val="115000"/>
              </a:lnSpc>
              <a:spcBef>
                <a:spcPts val="0"/>
              </a:spcBef>
              <a:spcAft>
                <a:spcPts val="0"/>
              </a:spcAft>
              <a:buSzPts val="1100"/>
              <a:buNone/>
            </a:pPr>
            <a:r>
              <a:rPr lang="en"/>
              <a:t>Invoice Totals</a:t>
            </a:r>
            <a:endParaRPr/>
          </a:p>
          <a:p>
            <a:pPr marL="0" lvl="0" indent="139700" algn="l" rtl="0">
              <a:lnSpc>
                <a:spcPct val="115000"/>
              </a:lnSpc>
              <a:spcBef>
                <a:spcPts val="0"/>
              </a:spcBef>
              <a:spcAft>
                <a:spcPts val="0"/>
              </a:spcAft>
              <a:buSzPts val="1100"/>
              <a:buNone/>
            </a:pPr>
            <a:r>
              <a:rPr lang="en"/>
              <a:t>Current &amp; Cumulative Incurred Hours</a:t>
            </a:r>
            <a:endParaRPr/>
          </a:p>
          <a:p>
            <a:pPr marL="0" lvl="0" indent="139700" algn="l" rtl="0">
              <a:lnSpc>
                <a:spcPct val="115000"/>
              </a:lnSpc>
              <a:spcBef>
                <a:spcPts val="0"/>
              </a:spcBef>
              <a:spcAft>
                <a:spcPts val="0"/>
              </a:spcAft>
              <a:buSzPts val="1100"/>
              <a:buNone/>
            </a:pPr>
            <a:r>
              <a:rPr lang="en"/>
              <a:t>Ceiling Hours/Rates</a:t>
            </a:r>
            <a:endParaRPr/>
          </a:p>
          <a:p>
            <a:pPr marL="0" lvl="0" indent="139700" algn="l" rtl="0">
              <a:lnSpc>
                <a:spcPct val="115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a72863d214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2a72863d214_0_4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a:t>Joy Comment: with services like this, check the contract terms &amp; conditions for what data should be included on the invoice. Do we want the contractor to reference Work Orders?</a:t>
            </a:r>
            <a:endParaRPr/>
          </a:p>
          <a:p>
            <a:pPr marL="0" lvl="0" indent="139700" algn="l" rtl="0">
              <a:lnSpc>
                <a:spcPct val="115000"/>
              </a:lnSpc>
              <a:spcBef>
                <a:spcPts val="0"/>
              </a:spcBef>
              <a:spcAft>
                <a:spcPts val="0"/>
              </a:spcAft>
              <a:buSzPts val="1100"/>
              <a:buNone/>
            </a:pPr>
            <a:endParaRPr/>
          </a:p>
          <a:p>
            <a:pPr marL="0" lvl="0" indent="139700" algn="l" rtl="0">
              <a:lnSpc>
                <a:spcPct val="115000"/>
              </a:lnSpc>
              <a:spcBef>
                <a:spcPts val="0"/>
              </a:spcBef>
              <a:spcAft>
                <a:spcPts val="0"/>
              </a:spcAft>
              <a:buSzPts val="1100"/>
              <a:buNone/>
            </a:pPr>
            <a:r>
              <a:rPr lang="en"/>
              <a:t>CLINs</a:t>
            </a:r>
            <a:endParaRPr/>
          </a:p>
          <a:p>
            <a:pPr marL="0" lvl="0" indent="139700" algn="l" rtl="0">
              <a:lnSpc>
                <a:spcPct val="115000"/>
              </a:lnSpc>
              <a:spcBef>
                <a:spcPts val="0"/>
              </a:spcBef>
              <a:spcAft>
                <a:spcPts val="0"/>
              </a:spcAft>
              <a:buSzPts val="1100"/>
              <a:buNone/>
            </a:pPr>
            <a:r>
              <a:rPr lang="en"/>
              <a:t>Labor Categories</a:t>
            </a:r>
            <a:endParaRPr/>
          </a:p>
          <a:p>
            <a:pPr marL="0" lvl="0" indent="139700" algn="l" rtl="0">
              <a:lnSpc>
                <a:spcPct val="115000"/>
              </a:lnSpc>
              <a:spcBef>
                <a:spcPts val="0"/>
              </a:spcBef>
              <a:spcAft>
                <a:spcPts val="0"/>
              </a:spcAft>
              <a:buSzPts val="1100"/>
              <a:buNone/>
            </a:pPr>
            <a:r>
              <a:rPr lang="en"/>
              <a:t>Travel</a:t>
            </a:r>
            <a:endParaRPr/>
          </a:p>
          <a:p>
            <a:pPr marL="0" lvl="0" indent="139700" algn="l" rtl="0">
              <a:lnSpc>
                <a:spcPct val="115000"/>
              </a:lnSpc>
              <a:spcBef>
                <a:spcPts val="0"/>
              </a:spcBef>
              <a:spcAft>
                <a:spcPts val="0"/>
              </a:spcAft>
              <a:buSzPts val="1100"/>
              <a:buNone/>
            </a:pPr>
            <a:r>
              <a:rPr lang="en"/>
              <a:t>Materials</a:t>
            </a:r>
            <a:endParaRPr/>
          </a:p>
          <a:p>
            <a:pPr marL="0" lvl="0" indent="139700" algn="l" rtl="0">
              <a:lnSpc>
                <a:spcPct val="115000"/>
              </a:lnSpc>
              <a:spcBef>
                <a:spcPts val="0"/>
              </a:spcBef>
              <a:spcAft>
                <a:spcPts val="0"/>
              </a:spcAft>
              <a:buSzPts val="1100"/>
              <a:buNone/>
            </a:pPr>
            <a:r>
              <a:rPr lang="en"/>
              <a:t>Equipment</a:t>
            </a:r>
            <a:endParaRPr/>
          </a:p>
          <a:p>
            <a:pPr marL="0" lvl="0" indent="139700" algn="l" rtl="0">
              <a:lnSpc>
                <a:spcPct val="115000"/>
              </a:lnSpc>
              <a:spcBef>
                <a:spcPts val="0"/>
              </a:spcBef>
              <a:spcAft>
                <a:spcPts val="0"/>
              </a:spcAft>
              <a:buSzPts val="1100"/>
              <a:buNone/>
            </a:pPr>
            <a:r>
              <a:rPr lang="en"/>
              <a:t>Training</a:t>
            </a:r>
            <a:endParaRPr/>
          </a:p>
          <a:p>
            <a:pPr marL="0" lvl="0" indent="139700" algn="l" rtl="0">
              <a:lnSpc>
                <a:spcPct val="115000"/>
              </a:lnSpc>
              <a:spcBef>
                <a:spcPts val="0"/>
              </a:spcBef>
              <a:spcAft>
                <a:spcPts val="0"/>
              </a:spcAft>
              <a:buSzPts val="1100"/>
              <a:buNone/>
            </a:pPr>
            <a:r>
              <a:rPr lang="en"/>
              <a:t>Other Direct Costs</a:t>
            </a:r>
            <a:endParaRPr/>
          </a:p>
          <a:p>
            <a:pPr marL="0" lvl="0" indent="139700" algn="l" rtl="0">
              <a:lnSpc>
                <a:spcPct val="115000"/>
              </a:lnSpc>
              <a:spcBef>
                <a:spcPts val="0"/>
              </a:spcBef>
              <a:spcAft>
                <a:spcPts val="0"/>
              </a:spcAft>
              <a:buSzPts val="1100"/>
              <a:buNone/>
            </a:pPr>
            <a:r>
              <a:rPr lang="en"/>
              <a:t>Material &amp; Handling – G&amp;A</a:t>
            </a:r>
            <a:endParaRPr/>
          </a:p>
          <a:p>
            <a:pPr marL="0" lvl="0" indent="139700" algn="l" rtl="0">
              <a:lnSpc>
                <a:spcPct val="115000"/>
              </a:lnSpc>
              <a:spcBef>
                <a:spcPts val="0"/>
              </a:spcBef>
              <a:spcAft>
                <a:spcPts val="0"/>
              </a:spcAft>
              <a:buSzPts val="1100"/>
              <a:buNone/>
            </a:pPr>
            <a:r>
              <a:rPr lang="en"/>
              <a:t>Fee</a:t>
            </a:r>
            <a:endParaRPr/>
          </a:p>
          <a:p>
            <a:pPr marL="0" lvl="0" indent="139700" algn="l" rtl="0">
              <a:lnSpc>
                <a:spcPct val="115000"/>
              </a:lnSpc>
              <a:spcBef>
                <a:spcPts val="0"/>
              </a:spcBef>
              <a:spcAft>
                <a:spcPts val="0"/>
              </a:spcAft>
              <a:buSzPts val="1100"/>
              <a:buNone/>
            </a:pPr>
            <a:r>
              <a:rPr lang="en"/>
              <a:t>Any Other Allowable Cost</a:t>
            </a:r>
            <a:endParaRPr/>
          </a:p>
          <a:p>
            <a:pPr marL="0" lvl="0" indent="139700" algn="l" rtl="0">
              <a:lnSpc>
                <a:spcPct val="115000"/>
              </a:lnSpc>
              <a:spcBef>
                <a:spcPts val="0"/>
              </a:spcBef>
              <a:spcAft>
                <a:spcPts val="0"/>
              </a:spcAft>
              <a:buSzPts val="1100"/>
              <a:buNone/>
            </a:pPr>
            <a:r>
              <a:rPr lang="en"/>
              <a:t>Invoice Subtotals</a:t>
            </a:r>
            <a:endParaRPr/>
          </a:p>
          <a:p>
            <a:pPr marL="0" lvl="0" indent="139700" algn="l" rtl="0">
              <a:lnSpc>
                <a:spcPct val="115000"/>
              </a:lnSpc>
              <a:spcBef>
                <a:spcPts val="0"/>
              </a:spcBef>
              <a:spcAft>
                <a:spcPts val="0"/>
              </a:spcAft>
              <a:buSzPts val="1100"/>
              <a:buNone/>
            </a:pPr>
            <a:r>
              <a:rPr lang="en"/>
              <a:t>Current Amount &amp; Cumulative Amount</a:t>
            </a:r>
            <a:endParaRPr/>
          </a:p>
          <a:p>
            <a:pPr marL="0" lvl="0" indent="139700" algn="l" rtl="0">
              <a:lnSpc>
                <a:spcPct val="115000"/>
              </a:lnSpc>
              <a:spcBef>
                <a:spcPts val="0"/>
              </a:spcBef>
              <a:spcAft>
                <a:spcPts val="0"/>
              </a:spcAft>
              <a:buSzPts val="1100"/>
              <a:buNone/>
            </a:pPr>
            <a:r>
              <a:rPr lang="en"/>
              <a:t>NTE Amounts</a:t>
            </a:r>
            <a:endParaRPr/>
          </a:p>
          <a:p>
            <a:pPr marL="0" lvl="0" indent="139700" algn="l" rtl="0">
              <a:lnSpc>
                <a:spcPct val="115000"/>
              </a:lnSpc>
              <a:spcBef>
                <a:spcPts val="0"/>
              </a:spcBef>
              <a:spcAft>
                <a:spcPts val="0"/>
              </a:spcAft>
              <a:buSzPts val="1100"/>
              <a:buNone/>
            </a:pPr>
            <a:r>
              <a:rPr lang="en"/>
              <a:t>Invoice Totals</a:t>
            </a:r>
            <a:endParaRPr/>
          </a:p>
          <a:p>
            <a:pPr marL="0" lvl="0" indent="139700" algn="l" rtl="0">
              <a:lnSpc>
                <a:spcPct val="115000"/>
              </a:lnSpc>
              <a:spcBef>
                <a:spcPts val="0"/>
              </a:spcBef>
              <a:spcAft>
                <a:spcPts val="0"/>
              </a:spcAft>
              <a:buSzPts val="1100"/>
              <a:buNone/>
            </a:pPr>
            <a:r>
              <a:rPr lang="en"/>
              <a:t>Current &amp; Cumulative Incurred Hours</a:t>
            </a:r>
            <a:endParaRPr/>
          </a:p>
          <a:p>
            <a:pPr marL="0" lvl="0" indent="139700" algn="l" rtl="0">
              <a:lnSpc>
                <a:spcPct val="115000"/>
              </a:lnSpc>
              <a:spcBef>
                <a:spcPts val="0"/>
              </a:spcBef>
              <a:spcAft>
                <a:spcPts val="0"/>
              </a:spcAft>
              <a:buSzPts val="1100"/>
              <a:buNone/>
            </a:pPr>
            <a:r>
              <a:rPr lang="en"/>
              <a:t>Ceiling Hours/Rates</a:t>
            </a:r>
            <a:endParaRPr/>
          </a:p>
          <a:p>
            <a:pPr marL="0" lvl="0" indent="139700" algn="l" rtl="0">
              <a:lnSpc>
                <a:spcPct val="115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a72863d214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g2a72863d214_0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t>Joy</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a72863d214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g2a72863d214_0_4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Joy</a:t>
            </a:r>
            <a:endParaRPr b="1"/>
          </a:p>
          <a:p>
            <a:pPr marL="0" lvl="0" indent="0" algn="l" rtl="0">
              <a:lnSpc>
                <a:spcPct val="100000"/>
              </a:lnSpc>
              <a:spcBef>
                <a:spcPts val="0"/>
              </a:spcBef>
              <a:spcAft>
                <a:spcPts val="0"/>
              </a:spcAft>
              <a:buSzPts val="1100"/>
              <a:buNone/>
            </a:pPr>
            <a:r>
              <a:rPr lang="en"/>
              <a:t>Interpret/review the submitted invoice is IAW contract T&amp;C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Joy</a:t>
            </a:r>
            <a:endParaRPr/>
          </a:p>
          <a:p>
            <a:pPr marL="0" lvl="0" indent="0" algn="l" rtl="0">
              <a:lnSpc>
                <a:spcPct val="100000"/>
              </a:lnSpc>
              <a:spcBef>
                <a:spcPts val="0"/>
              </a:spcBef>
              <a:spcAft>
                <a:spcPts val="0"/>
              </a:spcAft>
              <a:buSzPts val="1100"/>
              <a:buNone/>
            </a:pPr>
            <a:r>
              <a:rPr lang="en"/>
              <a:t>How to coordinate with CO on invoice rejection/partial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a72863d214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g2a72863d214_0_5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Joy</a:t>
            </a:r>
            <a:endParaRPr b="1"/>
          </a:p>
          <a:p>
            <a:pPr marL="0" lvl="0" indent="0" algn="l" rtl="0">
              <a:lnSpc>
                <a:spcPct val="100000"/>
              </a:lnSpc>
              <a:spcBef>
                <a:spcPts val="0"/>
              </a:spcBef>
              <a:spcAft>
                <a:spcPts val="0"/>
              </a:spcAft>
              <a:buSzPts val="1100"/>
              <a:buNone/>
            </a:pPr>
            <a:r>
              <a:rPr lang="en" u="sng">
                <a:solidFill>
                  <a:schemeClr val="hlink"/>
                </a:solidFill>
                <a:hlinkClick r:id="rId3"/>
              </a:rPr>
              <a:t>DD250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a72863d21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2a72863d21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Joy</a:t>
            </a:r>
            <a:endParaRPr b="1"/>
          </a:p>
          <a:p>
            <a:pPr marL="0" lvl="0" indent="0" algn="l" rtl="0">
              <a:lnSpc>
                <a:spcPct val="100000"/>
              </a:lnSpc>
              <a:spcBef>
                <a:spcPts val="0"/>
              </a:spcBef>
              <a:spcAft>
                <a:spcPts val="0"/>
              </a:spcAft>
              <a:buSzPts val="1100"/>
              <a:buNone/>
            </a:pPr>
            <a:r>
              <a:rPr lang="en" u="sng">
                <a:solidFill>
                  <a:schemeClr val="hlink"/>
                </a:solidFill>
                <a:hlinkClick r:id="rId3"/>
              </a:rPr>
              <a:t>DD250</a:t>
            </a:r>
            <a:endParaRPr/>
          </a:p>
          <a:p>
            <a:pPr marL="0" lvl="0" indent="0" algn="l" rtl="0">
              <a:lnSpc>
                <a:spcPct val="100000"/>
              </a:lnSpc>
              <a:spcBef>
                <a:spcPts val="0"/>
              </a:spcBef>
              <a:spcAft>
                <a:spcPts val="0"/>
              </a:spcAft>
              <a:buSzPts val="1100"/>
              <a:buNone/>
            </a:pPr>
            <a:r>
              <a:rPr lang="en"/>
              <a:t>DoD Example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a72863d214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2a72863d214_0_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Joy</a:t>
            </a:r>
            <a:endParaRPr b="1"/>
          </a:p>
          <a:p>
            <a:pPr marL="0" lvl="0" indent="0" algn="l" rtl="0">
              <a:lnSpc>
                <a:spcPct val="100000"/>
              </a:lnSpc>
              <a:spcBef>
                <a:spcPts val="0"/>
              </a:spcBef>
              <a:spcAft>
                <a:spcPts val="0"/>
              </a:spcAft>
              <a:buSzPts val="1100"/>
              <a:buNone/>
            </a:pPr>
            <a:r>
              <a:rPr lang="en"/>
              <a:t>GSA - 7 days target</a:t>
            </a:r>
            <a:endParaRPr/>
          </a:p>
          <a:p>
            <a:pPr marL="0" lvl="0" indent="0" algn="l" rtl="0">
              <a:lnSpc>
                <a:spcPct val="100000"/>
              </a:lnSpc>
              <a:spcBef>
                <a:spcPts val="0"/>
              </a:spcBef>
              <a:spcAft>
                <a:spcPts val="0"/>
              </a:spcAft>
              <a:buSzPts val="1100"/>
              <a:buNone/>
            </a:pPr>
            <a:r>
              <a:rPr lang="en"/>
              <a:t>FAR designates invoice payment due date - </a:t>
            </a:r>
            <a:r>
              <a:rPr lang="en" sz="1050">
                <a:solidFill>
                  <a:schemeClr val="dk1"/>
                </a:solidFill>
                <a:highlight>
                  <a:srgbClr val="FFFFFF"/>
                </a:highlight>
              </a:rPr>
              <a:t>The 30 th day after the designated billing office receives a proper invoice from the Contractor</a:t>
            </a:r>
            <a:endParaRPr sz="1050">
              <a:solidFill>
                <a:schemeClr val="dk1"/>
              </a:solidFill>
              <a:highlight>
                <a:srgbClr val="FFFFFF"/>
              </a:highlight>
            </a:endParaRPr>
          </a:p>
          <a:p>
            <a:pPr marL="0" lvl="0" indent="0" algn="l" rtl="0">
              <a:lnSpc>
                <a:spcPct val="100000"/>
              </a:lnSpc>
              <a:spcBef>
                <a:spcPts val="0"/>
              </a:spcBef>
              <a:spcAft>
                <a:spcPts val="0"/>
              </a:spcAft>
              <a:buSzPts val="1100"/>
              <a:buNone/>
            </a:pPr>
            <a:endParaRPr sz="1050">
              <a:solidFill>
                <a:schemeClr val="dk1"/>
              </a:solidFill>
              <a:highlight>
                <a:srgbClr val="FFFFFF"/>
              </a:highlight>
            </a:endParaRPr>
          </a:p>
          <a:p>
            <a:pPr marL="0" lvl="0" indent="0" algn="l" rtl="0">
              <a:spcBef>
                <a:spcPts val="0"/>
              </a:spcBef>
              <a:spcAft>
                <a:spcPts val="0"/>
              </a:spcAft>
              <a:buSzPts val="1100"/>
              <a:buNone/>
            </a:pPr>
            <a:r>
              <a:rPr lang="en" sz="1050">
                <a:solidFill>
                  <a:schemeClr val="dk1"/>
                </a:solidFill>
                <a:highlight>
                  <a:srgbClr val="FFFFFF"/>
                </a:highlight>
              </a:rPr>
              <a:t>Joy adjustment: Day 5 - COR &amp; PM review acceptance -&gt; Day 5 - COR &amp; PM review, </a:t>
            </a:r>
            <a:r>
              <a:rPr lang="en" sz="1050" b="1">
                <a:solidFill>
                  <a:schemeClr val="dk1"/>
                </a:solidFill>
                <a:highlight>
                  <a:srgbClr val="FFFFFF"/>
                </a:highlight>
              </a:rPr>
              <a:t>make recommendations</a:t>
            </a:r>
            <a:endParaRPr sz="1050" b="1">
              <a:solidFill>
                <a:schemeClr val="dk1"/>
              </a:solidFill>
              <a:highlight>
                <a:srgbClr val="FFFFFF"/>
              </a:highlight>
            </a:endParaRPr>
          </a:p>
          <a:p>
            <a:pPr marL="0" lvl="0" indent="0" algn="l" rtl="0">
              <a:spcBef>
                <a:spcPts val="0"/>
              </a:spcBef>
              <a:spcAft>
                <a:spcPts val="0"/>
              </a:spcAft>
              <a:buSzPts val="1100"/>
              <a:buNone/>
            </a:pPr>
            <a:r>
              <a:rPr lang="en" sz="1050">
                <a:solidFill>
                  <a:schemeClr val="dk1"/>
                </a:solidFill>
                <a:highlight>
                  <a:srgbClr val="FFFFFF"/>
                </a:highlight>
              </a:rPr>
              <a:t>Joy adjustment: Day 7 - CO approval/rejection -&gt; Day 7 - CO approval/rejection/</a:t>
            </a:r>
            <a:r>
              <a:rPr lang="en" sz="1050" b="1">
                <a:solidFill>
                  <a:schemeClr val="dk1"/>
                </a:solidFill>
                <a:highlight>
                  <a:srgbClr val="FFFFFF"/>
                </a:highlight>
              </a:rPr>
              <a:t>partial acceptance</a:t>
            </a:r>
            <a:endParaRPr sz="1050"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0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050">
              <a:solidFill>
                <a:schemeClr val="dk1"/>
              </a:solidFill>
              <a:highlight>
                <a:srgbClr val="FFFFFF"/>
              </a:highlight>
            </a:endParaRPr>
          </a:p>
          <a:p>
            <a:pPr marL="0" lvl="0" indent="0" algn="l" rtl="0">
              <a:lnSpc>
                <a:spcPct val="100000"/>
              </a:lnSpc>
              <a:spcBef>
                <a:spcPts val="0"/>
              </a:spcBef>
              <a:spcAft>
                <a:spcPts val="0"/>
              </a:spcAft>
              <a:buSzPts val="1100"/>
              <a:buNone/>
            </a:pPr>
            <a:endParaRPr sz="1050">
              <a:solidFill>
                <a:schemeClr val="dk1"/>
              </a:solidFill>
              <a:highlight>
                <a:srgbClr val="FFFFFF"/>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a72863d214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g2a72863d214_0_5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Eugene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a72863d214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g2a72863d214_0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Eugene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a72863d214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g2a72863d214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Eugene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Joy Comment: Award Fee should already be known at this point, as it was determined in the periodic Award Fee Report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a72863d214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2a72863d214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Agenda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a72863d214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g2a72863d214_0_5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Joy Comment: If your contract incorporates Technical Direction Letters (TDLs), recommend itemizing completed TDLs on the invoice. Specify in the T&amp;Cs what data will be required (completion date, TDL #, etc.)</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a72863d214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2a72863d214_0_5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a72863d214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g2a72863d214_0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Invoice example - multiple Funds single CLIN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a72863d214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2a72863d214_0_5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a72863d214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2a72863d214_0_5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a72863d214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g2a72863d214_0_5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Joy Comment: Even though these examples are all screenshots/PDFs, there’s nothing precluding you from allowing spreadsheets as attachments/supporting documentation. This can make it simpler when calculating totals and visibility into the formulas used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a72863d214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g2a72863d214_0_5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Joy Comment: take a close look at the Labor Categories; these make a difference. They should be specified in the contract T&amp;Cs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a72863d214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g2a72863d214_0_5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See if invoice checklist is uploaded to Acq Gateway</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a72863d21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g2a72863d214_0_5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GSA ASSIST</a:t>
            </a:r>
            <a:endParaRPr/>
          </a:p>
          <a:p>
            <a:pPr marL="0" lvl="0" indent="0" algn="l" rtl="0">
              <a:lnSpc>
                <a:spcPct val="100000"/>
              </a:lnSpc>
              <a:spcBef>
                <a:spcPts val="0"/>
              </a:spcBef>
              <a:spcAft>
                <a:spcPts val="0"/>
              </a:spcAft>
              <a:buSzPts val="1100"/>
              <a:buNone/>
            </a:pPr>
            <a:r>
              <a:rPr lang="en"/>
              <a:t>COR reviews and accepts in system. PM reviews and validates, sends to CO for final authorization.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acf69395a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acf69395a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GSA ASSIST</a:t>
            </a:r>
            <a:endParaRPr/>
          </a:p>
          <a:p>
            <a:pPr marL="0" lvl="0" indent="0" algn="l" rtl="0">
              <a:lnSpc>
                <a:spcPct val="100000"/>
              </a:lnSpc>
              <a:spcBef>
                <a:spcPts val="0"/>
              </a:spcBef>
              <a:spcAft>
                <a:spcPts val="0"/>
              </a:spcAft>
              <a:buSzPts val="1100"/>
              <a:buNone/>
            </a:pPr>
            <a:r>
              <a:rPr lang="en"/>
              <a:t>COR reviews and accepts in system. PM reviews and validates, sends to CO for final authorization.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8e7d244b7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28e7d244b7b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Engage audience Invoice definition</a:t>
            </a:r>
            <a:endParaRPr/>
          </a:p>
          <a:p>
            <a:pPr marL="457200" lvl="0" indent="-298450" algn="l" rtl="0">
              <a:lnSpc>
                <a:spcPct val="100000"/>
              </a:lnSpc>
              <a:spcBef>
                <a:spcPts val="0"/>
              </a:spcBef>
              <a:spcAft>
                <a:spcPts val="0"/>
              </a:spcAft>
              <a:buSzPts val="1100"/>
              <a:buAutoNum type="arabicPeriod"/>
            </a:pPr>
            <a:r>
              <a:rPr lang="en"/>
              <a:t>Dictionary definition </a:t>
            </a:r>
            <a:endParaRPr/>
          </a:p>
          <a:p>
            <a:pPr marL="914400" lvl="1" indent="-298450" algn="l" rtl="0">
              <a:spcBef>
                <a:spcPts val="0"/>
              </a:spcBef>
              <a:spcAft>
                <a:spcPts val="0"/>
              </a:spcAft>
              <a:buSzPts val="1100"/>
              <a:buAutoNum type="alphaLcPeriod"/>
            </a:pPr>
            <a:r>
              <a:rPr lang="en">
                <a:solidFill>
                  <a:schemeClr val="dk1"/>
                </a:solidFill>
              </a:rPr>
              <a:t>Dictionary def - a list of good sent or services provided, with a statement of the sum due for these; a bill.</a:t>
            </a:r>
            <a:endParaRPr>
              <a:solidFill>
                <a:schemeClr val="dk1"/>
              </a:solidFill>
            </a:endParaRPr>
          </a:p>
          <a:p>
            <a:pPr marL="457200" lvl="0" indent="-298450" algn="l" rtl="0">
              <a:spcBef>
                <a:spcPts val="0"/>
              </a:spcBef>
              <a:spcAft>
                <a:spcPts val="0"/>
              </a:spcAft>
              <a:buSzPts val="1100"/>
              <a:buAutoNum type="arabicPeriod"/>
            </a:pPr>
            <a:r>
              <a:rPr lang="en"/>
              <a:t>FAR definition</a:t>
            </a:r>
            <a:endParaRPr/>
          </a:p>
          <a:p>
            <a:pPr marL="457200" lvl="0" indent="-298450" algn="l" rtl="0">
              <a:spcBef>
                <a:spcPts val="0"/>
              </a:spcBef>
              <a:spcAft>
                <a:spcPts val="0"/>
              </a:spcAft>
              <a:buSzPts val="1100"/>
              <a:buAutoNum type="arabicPeriod"/>
            </a:pPr>
            <a:r>
              <a:rPr lang="en"/>
              <a:t>What should the invoice have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a72863d214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g2a72863d214_0_5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GSA ASSIST</a:t>
            </a:r>
            <a:endParaRPr/>
          </a:p>
          <a:p>
            <a:pPr marL="0" lvl="0" indent="0" algn="l" rtl="0">
              <a:lnSpc>
                <a:spcPct val="100000"/>
              </a:lnSpc>
              <a:spcBef>
                <a:spcPts val="0"/>
              </a:spcBef>
              <a:spcAft>
                <a:spcPts val="0"/>
              </a:spcAft>
              <a:buSzPts val="1100"/>
              <a:buNone/>
            </a:pPr>
            <a:r>
              <a:rPr lang="en"/>
              <a:t>COR reviews and accepts in system. PM reviews and validates, sends to CO for final authorization.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a72863d214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g2a72863d2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a72863d214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2a72863d214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 of GSA this is not same for all agencies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a72863d214_0_5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2a72863d214_0_5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example of GSA - check with your own agency policy (not to spend too much time)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Reduce to link and focuse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63e4d0b5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63e4d0b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2896b8249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2896b8249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2896b824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22896b824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a72863d214_0_1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g2a72863d214_0_1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a72863d214_0_176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2a72863d214_0_1762:notes"/>
          <p:cNvSpPr txBox="1">
            <a:spLocks noGrp="1"/>
          </p:cNvSpPr>
          <p:nvPr>
            <p:ph type="body" idx="1"/>
          </p:nvPr>
        </p:nvSpPr>
        <p:spPr>
          <a:xfrm>
            <a:off x="914814" y="4343713"/>
            <a:ext cx="5028300" cy="4113600"/>
          </a:xfrm>
          <a:prstGeom prst="rect">
            <a:avLst/>
          </a:prstGeom>
          <a:noFill/>
          <a:ln>
            <a:noFill/>
          </a:ln>
        </p:spPr>
        <p:txBody>
          <a:bodyPr spcFirstLastPara="1" wrap="square" lIns="89550" tIns="89550" rIns="89550" bIns="89550" anchor="t" anchorCtr="0">
            <a:noAutofit/>
          </a:bodyPr>
          <a:lstStyle/>
          <a:p>
            <a:pPr marL="0" lvl="0" indent="0" algn="l" rtl="0">
              <a:lnSpc>
                <a:spcPct val="115000"/>
              </a:lnSpc>
              <a:spcBef>
                <a:spcPts val="0"/>
              </a:spcBef>
              <a:spcAft>
                <a:spcPts val="980"/>
              </a:spcAft>
              <a:buNone/>
            </a:pPr>
            <a:r>
              <a:rPr lang="en" sz="1400">
                <a:solidFill>
                  <a:srgbClr val="434343"/>
                </a:solidFill>
                <a:latin typeface="Calibri"/>
                <a:ea typeface="Calibri"/>
                <a:cs typeface="Calibri"/>
                <a:sym typeface="Calibri"/>
              </a:rPr>
              <a:t>The Civilian SAW (CSAW) initiative was proposed by a member of the the Professional Services Interagency Team who had experienced the benefits of the approach. As a result, GSA (in partnership with OFPP) began research into CSAWs.</a:t>
            </a:r>
            <a:endParaRPr sz="1400">
              <a:solidFill>
                <a:srgbClr val="434343"/>
              </a:solidFill>
              <a:latin typeface="Calibri"/>
              <a:ea typeface="Calibri"/>
              <a:cs typeface="Calibri"/>
              <a:sym typeface="Calibri"/>
            </a:endParaRPr>
          </a:p>
        </p:txBody>
      </p:sp>
      <p:sp>
        <p:nvSpPr>
          <p:cNvPr id="726" name="Google Shape;726;g2a72863d214_0_1762:notes"/>
          <p:cNvSpPr txBox="1">
            <a:spLocks noGrp="1"/>
          </p:cNvSpPr>
          <p:nvPr>
            <p:ph type="sldNum" idx="12"/>
          </p:nvPr>
        </p:nvSpPr>
        <p:spPr>
          <a:xfrm>
            <a:off x="3886407" y="8687426"/>
            <a:ext cx="2971800" cy="456600"/>
          </a:xfrm>
          <a:prstGeom prst="rect">
            <a:avLst/>
          </a:prstGeom>
          <a:noFill/>
          <a:ln>
            <a:noFill/>
          </a:ln>
        </p:spPr>
        <p:txBody>
          <a:bodyPr spcFirstLastPara="1" wrap="square" lIns="91400" tIns="45700" rIns="91400" bIns="45700" anchor="b"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a72863d214_0_1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2a72863d214_0_14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https://buy.gsa.gov/interact/community/208/activity-feed</a:t>
            </a:r>
            <a:endParaRPr/>
          </a:p>
        </p:txBody>
      </p:sp>
      <p:sp>
        <p:nvSpPr>
          <p:cNvPr id="764" name="Google Shape;764;g2a72863d214_0_14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8e7d244b7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28e7d244b7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latin typeface="Calibri"/>
                <a:ea typeface="Calibri"/>
                <a:cs typeface="Calibri"/>
                <a:sym typeface="Calibri"/>
              </a:rPr>
              <a:t>Dictionary def - a list of good sent or services provided, with a statement of the sum due for these; a bill.</a:t>
            </a:r>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a72863d214_0_1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2a72863d214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2ad1546a5b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2ad1546a5b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2896b824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2896b824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72863d21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2a72863d214_0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latin typeface="Calibri"/>
                <a:ea typeface="Calibri"/>
                <a:cs typeface="Calibri"/>
                <a:sym typeface="Calibri"/>
              </a:rPr>
              <a:t>What is invoice for Government and how does it look differ? </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a72863d214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2a72863d214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rgbClr val="FFFFFF"/>
                </a:highlight>
                <a:latin typeface="Calibri"/>
                <a:ea typeface="Calibri"/>
                <a:cs typeface="Calibri"/>
                <a:sym typeface="Calibri"/>
              </a:rPr>
              <a:t>What is Invoice - FAR definition</a:t>
            </a:r>
            <a:endParaRPr sz="10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a72863d214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2a72863d214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(b) Content of invoices. (1) A proper invoice must include the following items (except for interim payments on cost reimbursement contracts for services):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 Name and address of the contractor.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(ii) Invoice date and invoice number. (Contractors should date invoices as close as possible to the date of mailing or transmission.)</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(iii) Contract number or other authorization for supplies delivered or services performed (including order number and line item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(iv) Description, quantity, unit of measure, unit price, and extended price of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(v) Shipping and payment terms (e.g., shipment number and date of shipment, discount for prompt payment terms). Bill of lading number and weight of shipment will be shown for shipments on Government bills of lading.</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(vi) Name and address of contractor official to whom payment is to be sent (must be the same as that in the contract or in a proper notice of assignment).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(vii) Name (where practicable), title, phone number, and mailing address of person to notify in the event of a defective invoice.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(viii) Taxpayer Identification Number (TIN). The contractor must include its TIN on the invoice only if required by agency procedures. (See 4.9 TIN requirements.)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(ix) Electronic funds transfer (EFT) banking information.</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(A) The contractor must include EFT banking information on the invoice only if required by agency procedures.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(B) If EFT banking information is not required to be on the invoice, in order for the invoice to be a proper invoice, the contractor must have submitted correct EFT banking information in accordance with the applicable solicitation provision (e.g., 52.232-38, Submission of Electronic Funds Transfer Information with Offer), contract clause (e.g., 52.232-33, Payment by Electronic Funds Transfer-System for Award Management, or 52.232-34, Payment by Electronic Funds Transfer-Other Than System for Award Management), or applicable agency procedures.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(C) EFT banking information is not required if the Government waived the requirement to pay by EFT.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(x) Any other information or documentation required by the contract (e.g., evidence of shipment).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(2) An interim payment request under a cost-reimbursement contract for services constitutes a proper invoice for purposes of this subsection if it includes all of the information required by the contract.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(3) If the invoice does not comply with these requirements, the designated billing office must return it within 7 days after receipt (3 days on contracts for meat, meat food products, or fish; 5 days on contracts for perishable agricultural commodities, dairy products, edible fats or oils, and food products prepared from edible fats or oils), with the reasons why it is not a proper invoice. If such notice is not timely, then the designated billing office must adjust the due date for the purpose of determining an interest penalty, if any.</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(c) Authorization to pay. All invoice payments, with the exception of interim payments on cost-reimbursement contracts for services, must be supported by a receiving report or other Government documentation authorizing payment (e.g., Government certified voucher). The agency receiving official should forward the receiving report or other Government documentation to the designated payment office by the 5 thworking day after Government acceptance or approval, unless other arrangements have been made. This period of time does not extend the due dates prescribed in this section. Acceptance should be completed as expeditiously as possible. The receiving report or other Government documentation authorizing payment must, as a minimum, include the following:</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(1) Contract number or other authorization for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(2) Description of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(3) Quantities of supplies received and accepted or services performed, if applicable.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(4) Date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(5) Date that the designated Government official-</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 Accepted the supplies or services; or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(ii) Approved the progress payment request, if the request is being made under the clause at 52.232-5, Payments Under Fixed-Price Construction Contracts, or the clause at 52.232-10, Payments Under Fixed-Price Architect-Engineer Contracts.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(6) Signature, printed name, title, mailing address, and telephone number of the designated Government official responsible for acceptance or approval functions.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latin typeface="Calibri"/>
                <a:ea typeface="Calibri"/>
                <a:cs typeface="Calibri"/>
                <a:sym typeface="Calibri"/>
              </a:rPr>
              <a:t>      (d) Billing office. The designated billing office must immediately annotate each invoice with the actual date it receives the invoice.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(e) Payment office. The designated payment office will annotate each invoice and receiving report with the actual date it receives the invoice.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a72863d214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2a72863d214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(b) Content of invoices. (1) A proper invoice must include the following items (except for interim payments on cost reimbursement contracts for services):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 Name and address of the contractor.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(ii) Invoice date and invoice number. (Contractors should date invoices as close as possible to the date of mailing or transmission.)</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(iii) Contract number or other authorization for supplies delivered or services performed (including order number and line item number).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(iv) Description, quantity, unit of measure, unit price, and extended price of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(v) Shipping and payment terms (e.g., shipment number and date of shipment, discount for prompt payment terms). Bill of lading number and weight of shipment will be shown for shipments on Government bills of lading.</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(vi) Name and address of contractor official to whom payment is to be sent (must be the same as that in the contract or in a proper notice of assignment).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(vii) Name (where practicable), title, phone number, and mailing address of person to notify in the event of a defective invoice.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(viii) Taxpayer Identification Number (TIN). The contractor must include its TIN on the invoice only if required by agency procedures. (See 4.9 TIN requirements.)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(ix) Electronic funds transfer (EFT) banking information.</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(A) The contractor must include EFT banking information on the invoice only if required by agency procedures.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(B) If EFT banking information is not required to be on the invoice, in order for the invoice to be a proper invoice, the contractor must have submitted correct EFT banking information in accordance with the applicable solicitation provision (e.g., 52.232-38, Submission of Electronic Funds Transfer Information with Offer), contract clause (e.g., 52.232-33, Payment by Electronic Funds Transfer-System for Award Management, or 52.232-34, Payment by Electronic Funds Transfer-Other Than System for Award Management), or applicable agency procedures.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(C) EFT banking information is not required if the Government waived the requirement to pay by EFT.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(x) Any other information or documentation required by the contract (e.g., evidence of shipment).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(2) An interim payment request under a cost-reimbursement contract for services constitutes a proper invoice for purposes of this subsection if it includes all of the information required by the contract.</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(3) If the invoice does not comply with these requirements, the designated billing office must return it within 7 days after receipt (3 days on contracts for meat, meat food products, or fish; 5 days on contracts for perishable agricultural commodities, dairy products, edible fats or oils, and food products prepared from edible fats or oils), with the reasons why it is not a proper invoice. If such notice is not timely, then the designated billing office must adjust the due date for the purpose of determining an interest penalty, if any.</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(c) Authorization to pay. All invoice payments, with the exception of interim payments on cost-reimbursement contracts for services, must be supported by a receiving report or other Government documentation authorizing payment (e.g., Government certified voucher). The agency receiving official should forward the receiving report or other Government documentation to the designated payment office by the 5 thworking day after Government acceptance or approval, unless other arrangements have been made. This period of time does not extend the due dates prescribed in this section. Acceptance should be completed as expeditiously as possible. The receiving report or other Government documentation authorizing payment must, as a minimum, include the following:</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(1) Contract number or other authorization for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(2) Description of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(3) Quantities of supplies received and accepted or services performed, if applicable.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(4) Date supplies delivered or services performed.</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(5) Date that the designated Government official-</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 Accepted the supplies or services; or</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(ii) Approved the progress payment request, if the request is being made under the clause at 52.232-5, Payments Under Fixed-Price Construction Contracts, or the clause at 52.232-10, Payments Under Fixed-Price Architect-Engineer Contracts.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(6) Signature, printed name, title, mailing address, and telephone number of the designated Government official responsible for acceptance or approval functions.</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(d) Billing office. The designated billing office must immediately annotate each invoice with the actual date it receives the invoice.</a:t>
            </a:r>
            <a:endParaRPr sz="1000">
              <a:solidFill>
                <a:schemeClr val="dk1"/>
              </a:solidFill>
              <a:highlight>
                <a:schemeClr val="lt1"/>
              </a:highlight>
              <a:latin typeface="Calibri"/>
              <a:ea typeface="Calibri"/>
              <a:cs typeface="Calibri"/>
              <a:sym typeface="Calibri"/>
            </a:endParaRPr>
          </a:p>
          <a:p>
            <a:pPr marL="0" lvl="0" indent="139700" algn="l" rtl="0">
              <a:lnSpc>
                <a:spcPct val="115000"/>
              </a:lnSpc>
              <a:spcBef>
                <a:spcPts val="0"/>
              </a:spcBef>
              <a:spcAft>
                <a:spcPts val="0"/>
              </a:spcAft>
              <a:buSzPts val="1100"/>
              <a:buNone/>
            </a:pPr>
            <a:r>
              <a:rPr lang="en" sz="1000">
                <a:solidFill>
                  <a:schemeClr val="dk1"/>
                </a:solidFill>
                <a:highlight>
                  <a:schemeClr val="lt1"/>
                </a:highlight>
                <a:latin typeface="Calibri"/>
                <a:ea typeface="Calibri"/>
                <a:cs typeface="Calibri"/>
                <a:sym typeface="Calibri"/>
              </a:rPr>
              <a:t>      (e) Payment office. The designated payment office will annotate each invoice and receiving report with the actual date it receives the invoice.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75" y="4444050"/>
            <a:ext cx="329400" cy="329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bg>
      <p:bgPr>
        <a:solidFill>
          <a:srgbClr val="1C304A"/>
        </a:soli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bg>
      <p:bgPr>
        <a:solidFill>
          <a:srgbClr val="FFFFFF"/>
        </a:solid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bg>
      <p:bgPr>
        <a:solidFill>
          <a:srgbClr val="FFFFFF"/>
        </a:soli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bg>
      <p:bgPr>
        <a:solidFill>
          <a:srgbClr val="1C304A"/>
        </a:solid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bg>
      <p:bgPr>
        <a:solidFill>
          <a:srgbClr val="1C304A"/>
        </a:solidFill>
        <a:effectLst/>
      </p:bgPr>
    </p:bg>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135"/>
        <p:cNvGrpSpPr/>
        <p:nvPr/>
      </p:nvGrpSpPr>
      <p:grpSpPr>
        <a:xfrm>
          <a:off x="0" y="0"/>
          <a:ext cx="0" cy="0"/>
          <a:chOff x="0" y="0"/>
          <a:chExt cx="0" cy="0"/>
        </a:xfrm>
      </p:grpSpPr>
      <p:sp>
        <p:nvSpPr>
          <p:cNvPr id="136" name="Google Shape;136;p29"/>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137" name="Google Shape;137;p29"/>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38" name="Google Shape;138;p29"/>
          <p:cNvCxnSpPr/>
          <p:nvPr/>
        </p:nvCxnSpPr>
        <p:spPr>
          <a:xfrm rot="10800000" flipH="1">
            <a:off x="6753226" y="3419890"/>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139" name="Google Shape;139;p29" title="Title"/>
          <p:cNvSpPr txBox="1">
            <a:spLocks noGrp="1"/>
          </p:cNvSpPr>
          <p:nvPr>
            <p:ph type="ctrTitle"/>
          </p:nvPr>
        </p:nvSpPr>
        <p:spPr>
          <a:xfrm>
            <a:off x="4982068" y="1504563"/>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29" title="Subtitle"/>
          <p:cNvSpPr txBox="1">
            <a:spLocks noGrp="1"/>
          </p:cNvSpPr>
          <p:nvPr>
            <p:ph type="subTitle" idx="1"/>
          </p:nvPr>
        </p:nvSpPr>
        <p:spPr>
          <a:xfrm>
            <a:off x="4981688"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1" name="Google Shape;141;p29"/>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2" name="Google Shape;142;p29" descr="H:\Rotation 4 PSHC Category Management\CSAW\CSAW Logo - Color.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
        <p:nvSpPr>
          <p:cNvPr id="143" name="Google Shape;143;p29"/>
          <p:cNvSpPr/>
          <p:nvPr/>
        </p:nvSpPr>
        <p:spPr>
          <a:xfrm>
            <a:off x="842317" y="726831"/>
            <a:ext cx="4035900" cy="36870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4" name="Google Shape;144;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145"/>
        <p:cNvGrpSpPr/>
        <p:nvPr/>
      </p:nvGrpSpPr>
      <p:grpSpPr>
        <a:xfrm>
          <a:off x="0" y="0"/>
          <a:ext cx="0" cy="0"/>
          <a:chOff x="0" y="0"/>
          <a:chExt cx="0" cy="0"/>
        </a:xfrm>
      </p:grpSpPr>
      <p:sp>
        <p:nvSpPr>
          <p:cNvPr id="146" name="Google Shape;146;p30"/>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7" name="Google Shape;147;p30"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 name="Google Shape;148;p30"/>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149" name="Google Shape;149;p30"/>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150" name="Google Shape;150;p30"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1" name="Google Shape;151;p30"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30"/>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3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4" name="Google Shape;154;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155" name="Google Shape;155;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156"/>
        <p:cNvGrpSpPr/>
        <p:nvPr/>
      </p:nvGrpSpPr>
      <p:grpSpPr>
        <a:xfrm>
          <a:off x="0" y="0"/>
          <a:ext cx="0" cy="0"/>
          <a:chOff x="0" y="0"/>
          <a:chExt cx="0" cy="0"/>
        </a:xfrm>
      </p:grpSpPr>
      <p:sp>
        <p:nvSpPr>
          <p:cNvPr id="157" name="Google Shape;157;p31"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Google Shape;158;p31"/>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9" name="Google Shape;159;p31"/>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160" name="Google Shape;160;p31"/>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161" name="Google Shape;161;p31"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Google Shape;162;p31"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 name="Google Shape;163;p31"/>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3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5" name="Google Shape;16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with Image 4">
  <p:cSld name="Text with Image 4">
    <p:spTree>
      <p:nvGrpSpPr>
        <p:cNvPr id="1" name="Shape 166"/>
        <p:cNvGrpSpPr/>
        <p:nvPr/>
      </p:nvGrpSpPr>
      <p:grpSpPr>
        <a:xfrm>
          <a:off x="0" y="0"/>
          <a:ext cx="0" cy="0"/>
          <a:chOff x="0" y="0"/>
          <a:chExt cx="0" cy="0"/>
        </a:xfrm>
      </p:grpSpPr>
      <p:sp>
        <p:nvSpPr>
          <p:cNvPr id="167" name="Google Shape;167;p32"/>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8" name="Google Shape;168;p32"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Google Shape;169;p32"/>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0" name="Google Shape;170;p32"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1" name="Google Shape;171;p32"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32"/>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4" name="Google Shape;174;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728700"/>
            <a:ext cx="3269180" cy="2179709"/>
          </a:xfrm>
          <a:prstGeom prst="rect">
            <a:avLst/>
          </a:prstGeom>
          <a:noFill/>
          <a:ln w="19050" cap="flat" cmpd="sng">
            <a:solidFill>
              <a:srgbClr val="17375E"/>
            </a:solidFill>
            <a:prstDash val="solid"/>
            <a:round/>
            <a:headEnd type="none" w="sm" len="sm"/>
            <a:tailEnd type="none" w="sm" len="sm"/>
          </a:ln>
        </p:spPr>
      </p:pic>
      <p:pic>
        <p:nvPicPr>
          <p:cNvPr id="175" name="Google Shape;175;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176"/>
        <p:cNvGrpSpPr/>
        <p:nvPr/>
      </p:nvGrpSpPr>
      <p:grpSpPr>
        <a:xfrm>
          <a:off x="0" y="0"/>
          <a:ext cx="0" cy="0"/>
          <a:chOff x="0" y="0"/>
          <a:chExt cx="0" cy="0"/>
        </a:xfrm>
      </p:grpSpPr>
      <p:sp>
        <p:nvSpPr>
          <p:cNvPr id="177" name="Google Shape;177;p33"/>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8" name="Google Shape;178;p33"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9" name="Google Shape;179;p33"/>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0" name="Google Shape;180;p33"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Google Shape;181;p33"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2" name="Google Shape;182;p3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3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4" name="Google Shape;184;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185" name="Google Shape;185;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00467F"/>
        </a:solidFill>
        <a:effectLst/>
      </p:bgPr>
    </p:bg>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514350" y="517328"/>
            <a:ext cx="5550900" cy="932100"/>
          </a:xfrm>
          <a:prstGeom prst="rect">
            <a:avLst/>
          </a:prstGeom>
          <a:noFill/>
          <a:ln>
            <a:noFill/>
          </a:ln>
        </p:spPr>
        <p:txBody>
          <a:bodyPr spcFirstLastPara="1" wrap="square" lIns="68575" tIns="34275" rIns="68575" bIns="0" anchor="ctr" anchorCtr="0">
            <a:normAutofit/>
          </a:bodyPr>
          <a:lstStyle>
            <a:lvl1pPr lvl="0" algn="l" rtl="0">
              <a:lnSpc>
                <a:spcPct val="90000"/>
              </a:lnSpc>
              <a:spcBef>
                <a:spcPts val="0"/>
              </a:spcBef>
              <a:spcAft>
                <a:spcPts val="0"/>
              </a:spcAft>
              <a:buClr>
                <a:schemeClr val="lt1"/>
              </a:buClr>
              <a:buSzPts val="4200"/>
              <a:buFont typeface="Trebuchet MS"/>
              <a:buNone/>
              <a:defRPr sz="42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35"/>
          <p:cNvSpPr/>
          <p:nvPr/>
        </p:nvSpPr>
        <p:spPr>
          <a:xfrm>
            <a:off x="-10716" y="388738"/>
            <a:ext cx="300000" cy="1189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642750" y="184950"/>
            <a:ext cx="6812100" cy="637800"/>
          </a:xfrm>
          <a:prstGeom prst="rect">
            <a:avLst/>
          </a:prstGeom>
          <a:noFill/>
          <a:ln>
            <a:noFill/>
          </a:ln>
        </p:spPr>
        <p:txBody>
          <a:bodyPr spcFirstLastPara="1" wrap="square" lIns="91350" tIns="91350" rIns="91350" bIns="9135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a:lvl2pPr>
            <a:lvl3pPr lvl="2" rtl="0">
              <a:spcBef>
                <a:spcPts val="0"/>
              </a:spcBef>
              <a:spcAft>
                <a:spcPts val="0"/>
              </a:spcAft>
              <a:buSzPts val="1100"/>
              <a:buFont typeface="Arial"/>
              <a:buNone/>
              <a:defRPr sz="1800"/>
            </a:lvl3pPr>
            <a:lvl4pPr lvl="3" rtl="0">
              <a:spcBef>
                <a:spcPts val="0"/>
              </a:spcBef>
              <a:spcAft>
                <a:spcPts val="0"/>
              </a:spcAft>
              <a:buSzPts val="1100"/>
              <a:buFont typeface="Arial"/>
              <a:buNone/>
              <a:defRPr sz="1800"/>
            </a:lvl4pPr>
            <a:lvl5pPr lvl="4" rtl="0">
              <a:spcBef>
                <a:spcPts val="0"/>
              </a:spcBef>
              <a:spcAft>
                <a:spcPts val="0"/>
              </a:spcAft>
              <a:buSzPts val="1100"/>
              <a:buFont typeface="Arial"/>
              <a:buNone/>
              <a:defRPr sz="1800"/>
            </a:lvl5pPr>
            <a:lvl6pPr lvl="5" rtl="0">
              <a:spcBef>
                <a:spcPts val="0"/>
              </a:spcBef>
              <a:spcAft>
                <a:spcPts val="0"/>
              </a:spcAft>
              <a:buSzPts val="1100"/>
              <a:buFont typeface="Arial"/>
              <a:buNone/>
              <a:defRPr sz="1800"/>
            </a:lvl6pPr>
            <a:lvl7pPr lvl="6" rtl="0">
              <a:spcBef>
                <a:spcPts val="0"/>
              </a:spcBef>
              <a:spcAft>
                <a:spcPts val="0"/>
              </a:spcAft>
              <a:buSzPts val="1100"/>
              <a:buFont typeface="Arial"/>
              <a:buNone/>
              <a:defRPr sz="1800"/>
            </a:lvl7pPr>
            <a:lvl8pPr lvl="7" rtl="0">
              <a:spcBef>
                <a:spcPts val="0"/>
              </a:spcBef>
              <a:spcAft>
                <a:spcPts val="0"/>
              </a:spcAft>
              <a:buSzPts val="1100"/>
              <a:buFont typeface="Arial"/>
              <a:buNone/>
              <a:defRPr sz="1800"/>
            </a:lvl8pPr>
            <a:lvl9pPr lvl="8" rtl="0">
              <a:spcBef>
                <a:spcPts val="0"/>
              </a:spcBef>
              <a:spcAft>
                <a:spcPts val="0"/>
              </a:spcAft>
              <a:buSzPts val="1100"/>
              <a:buFont typeface="Arial"/>
              <a:buNone/>
              <a:defRPr sz="1800"/>
            </a:lvl9pPr>
          </a:lstStyle>
          <a:p>
            <a:endParaRPr/>
          </a:p>
        </p:txBody>
      </p:sp>
      <p:sp>
        <p:nvSpPr>
          <p:cNvPr id="195" name="Google Shape;195;p36"/>
          <p:cNvSpPr txBox="1">
            <a:spLocks noGrp="1"/>
          </p:cNvSpPr>
          <p:nvPr>
            <p:ph type="body" idx="1"/>
          </p:nvPr>
        </p:nvSpPr>
        <p:spPr>
          <a:xfrm>
            <a:off x="457200" y="1200150"/>
            <a:ext cx="8229600" cy="3394500"/>
          </a:xfrm>
          <a:prstGeom prst="rect">
            <a:avLst/>
          </a:prstGeom>
          <a:noFill/>
          <a:ln>
            <a:noFill/>
          </a:ln>
        </p:spPr>
        <p:txBody>
          <a:bodyPr spcFirstLastPara="1" wrap="square" lIns="91350" tIns="91350" rIns="91350" bIns="91350" anchor="t" anchorCtr="0">
            <a:noAutofit/>
          </a:bodyPr>
          <a:lstStyle>
            <a:lvl1pPr marL="457200" marR="0" lvl="0"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3pPr>
            <a:lvl4pPr marL="1828800" marR="0" lvl="3"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4pPr>
            <a:lvl5pPr marL="2286000" marR="0" lvl="4"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8pPr>
            <a:lvl9pPr marL="4114800" marR="0" lvl="8"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6" name="Google Shape;196;p36"/>
          <p:cNvSpPr txBox="1">
            <a:spLocks noGrp="1"/>
          </p:cNvSpPr>
          <p:nvPr>
            <p:ph type="sldNum" idx="12"/>
          </p:nvPr>
        </p:nvSpPr>
        <p:spPr>
          <a:xfrm>
            <a:off x="7010400" y="4972050"/>
            <a:ext cx="2133600" cy="171600"/>
          </a:xfrm>
          <a:prstGeom prst="rect">
            <a:avLst/>
          </a:prstGeom>
          <a:noFill/>
          <a:ln>
            <a:noFill/>
          </a:ln>
        </p:spPr>
        <p:txBody>
          <a:bodyPr spcFirstLastPara="1" wrap="square" lIns="91350" tIns="91350" rIns="91350" bIns="91350" anchor="ctr" anchorCtr="0">
            <a:noAutofit/>
          </a:bodyPr>
          <a:lstStyle>
            <a:lvl1pPr marL="0" marR="0" lvl="0"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197"/>
        <p:cNvGrpSpPr/>
        <p:nvPr/>
      </p:nvGrpSpPr>
      <p:grpSpPr>
        <a:xfrm>
          <a:off x="0" y="0"/>
          <a:ext cx="0" cy="0"/>
          <a:chOff x="0" y="0"/>
          <a:chExt cx="0" cy="0"/>
        </a:xfrm>
      </p:grpSpPr>
      <p:sp>
        <p:nvSpPr>
          <p:cNvPr id="198" name="Google Shape;198;p37"/>
          <p:cNvSpPr/>
          <p:nvPr/>
        </p:nvSpPr>
        <p:spPr>
          <a:xfrm rot="10800000" flipH="1">
            <a:off x="0" y="78"/>
            <a:ext cx="7968900" cy="4053000"/>
          </a:xfrm>
          <a:prstGeom prst="rtTriangle">
            <a:avLst/>
          </a:prstGeom>
          <a:solidFill>
            <a:srgbClr val="FED659">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99" name="Google Shape;199;p37"/>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200" name="Google Shape;200;p37"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1" name="Google Shape;201;p37"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202" name="Google Shape;202;p37"/>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203" name="Google Shape;203;p37"/>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04" name="Google Shape;204;p37"/>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205" name="Google Shape;205;p37"/>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206" name="Google Shape;206;p37"/>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 name="Google Shape;207;p37"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 name="Google Shape;208;p37"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9" name="Google Shape;209;p37"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210"/>
        <p:cNvGrpSpPr/>
        <p:nvPr/>
      </p:nvGrpSpPr>
      <p:grpSpPr>
        <a:xfrm>
          <a:off x="0" y="0"/>
          <a:ext cx="0" cy="0"/>
          <a:chOff x="0" y="0"/>
          <a:chExt cx="0" cy="0"/>
        </a:xfrm>
      </p:grpSpPr>
      <p:sp>
        <p:nvSpPr>
          <p:cNvPr id="211" name="Google Shape;211;p38"/>
          <p:cNvSpPr/>
          <p:nvPr/>
        </p:nvSpPr>
        <p:spPr>
          <a:xfrm rot="10800000" flipH="1">
            <a:off x="0" y="78"/>
            <a:ext cx="7968900" cy="4053000"/>
          </a:xfrm>
          <a:prstGeom prst="rtTriangle">
            <a:avLst/>
          </a:prstGeom>
          <a:solidFill>
            <a:srgbClr val="953735">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12" name="Google Shape;212;p38"/>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213" name="Google Shape;213;p38"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 name="Google Shape;214;p38"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215" name="Google Shape;215;p38"/>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216" name="Google Shape;216;p38"/>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17" name="Google Shape;217;p38"/>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218" name="Google Shape;218;p38"/>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219" name="Google Shape;219;p38"/>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 name="Google Shape;220;p38"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 name="Google Shape;221;p38"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2" name="Google Shape;222;p38"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223"/>
        <p:cNvGrpSpPr/>
        <p:nvPr/>
      </p:nvGrpSpPr>
      <p:grpSpPr>
        <a:xfrm>
          <a:off x="0" y="0"/>
          <a:ext cx="0" cy="0"/>
          <a:chOff x="0" y="0"/>
          <a:chExt cx="0" cy="0"/>
        </a:xfrm>
      </p:grpSpPr>
      <p:sp>
        <p:nvSpPr>
          <p:cNvPr id="224" name="Google Shape;224;p39"/>
          <p:cNvSpPr/>
          <p:nvPr/>
        </p:nvSpPr>
        <p:spPr>
          <a:xfrm rot="10800000" flipH="1">
            <a:off x="0" y="78"/>
            <a:ext cx="7968900" cy="4053000"/>
          </a:xfrm>
          <a:prstGeom prst="rtTriangle">
            <a:avLst/>
          </a:prstGeom>
          <a:solidFill>
            <a:srgbClr val="014E7D">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25" name="Google Shape;225;p39"/>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226" name="Google Shape;226;p39"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7" name="Google Shape;227;p39"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228" name="Google Shape;228;p39"/>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229" name="Google Shape;229;p39"/>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30" name="Google Shape;230;p39"/>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231" name="Google Shape;231;p39"/>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232" name="Google Shape;232;p39"/>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 name="Google Shape;233;p39"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 name="Google Shape;234;p39"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5" name="Google Shape;235;p39"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236"/>
        <p:cNvGrpSpPr/>
        <p:nvPr/>
      </p:nvGrpSpPr>
      <p:grpSpPr>
        <a:xfrm>
          <a:off x="0" y="0"/>
          <a:ext cx="0" cy="0"/>
          <a:chOff x="0" y="0"/>
          <a:chExt cx="0" cy="0"/>
        </a:xfrm>
      </p:grpSpPr>
      <p:sp>
        <p:nvSpPr>
          <p:cNvPr id="237" name="Google Shape;237;p40"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8" name="Google Shape;238;p40"/>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39" name="Google Shape;239;p40"/>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240" name="Google Shape;240;p40" title="Subtitle"/>
          <p:cNvSpPr txBox="1">
            <a:spLocks noGrp="1"/>
          </p:cNvSpPr>
          <p:nvPr>
            <p:ph type="body" idx="2"/>
          </p:nvPr>
        </p:nvSpPr>
        <p:spPr>
          <a:xfrm>
            <a:off x="398534" y="1922608"/>
            <a:ext cx="48087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1" name="Google Shape;241;p40"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 name="Google Shape;242;p40"/>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4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44" name="Google Shape;244;p40" descr="H:\Rotation 4 PSHC Category Management\CSAW\Soldier and civilian shaking hands on white background, closeup_shutterstock_575884516.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324475" y="1163147"/>
            <a:ext cx="3562476" cy="2375097"/>
          </a:xfrm>
          <a:prstGeom prst="rect">
            <a:avLst/>
          </a:prstGeom>
          <a:noFill/>
          <a:ln w="19050" cap="flat" cmpd="sng">
            <a:solidFill>
              <a:srgbClr val="17375E"/>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ext with Image 5">
  <p:cSld name="1_Text with Image 5">
    <p:spTree>
      <p:nvGrpSpPr>
        <p:cNvPr id="1" name="Shape 245"/>
        <p:cNvGrpSpPr/>
        <p:nvPr/>
      </p:nvGrpSpPr>
      <p:grpSpPr>
        <a:xfrm>
          <a:off x="0" y="0"/>
          <a:ext cx="0" cy="0"/>
          <a:chOff x="0" y="0"/>
          <a:chExt cx="0" cy="0"/>
        </a:xfrm>
      </p:grpSpPr>
      <p:sp>
        <p:nvSpPr>
          <p:cNvPr id="246" name="Google Shape;246;p41"/>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41"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8" name="Google Shape;248;p41"/>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9" name="Google Shape;249;p41"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0" name="Google Shape;250;p41"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1" name="Google Shape;251;p41"/>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2" name="Google Shape;252;p4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3" name="Google Shape;253;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28284" y="1728700"/>
            <a:ext cx="2919482" cy="2179709"/>
          </a:xfrm>
          <a:prstGeom prst="rect">
            <a:avLst/>
          </a:prstGeom>
          <a:noFill/>
          <a:ln w="19050" cap="flat" cmpd="sng">
            <a:solidFill>
              <a:srgbClr val="953735"/>
            </a:solidFill>
            <a:prstDash val="solid"/>
            <a:round/>
            <a:headEnd type="none" w="sm" len="sm"/>
            <a:tailEnd type="none" w="sm" len="sm"/>
          </a:ln>
        </p:spPr>
      </p:pic>
      <p:pic>
        <p:nvPicPr>
          <p:cNvPr id="254" name="Google Shape;254;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ion with Subtitle">
  <p:cSld name="Comparision with Subtitle">
    <p:spTree>
      <p:nvGrpSpPr>
        <p:cNvPr id="1" name="Shape 255"/>
        <p:cNvGrpSpPr/>
        <p:nvPr/>
      </p:nvGrpSpPr>
      <p:grpSpPr>
        <a:xfrm>
          <a:off x="0" y="0"/>
          <a:ext cx="0" cy="0"/>
          <a:chOff x="0" y="0"/>
          <a:chExt cx="0" cy="0"/>
        </a:xfrm>
      </p:grpSpPr>
      <p:cxnSp>
        <p:nvCxnSpPr>
          <p:cNvPr id="256" name="Google Shape;256;p42"/>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257" name="Google Shape;257;p42"/>
          <p:cNvGrpSpPr/>
          <p:nvPr/>
        </p:nvGrpSpPr>
        <p:grpSpPr>
          <a:xfrm flipH="1">
            <a:off x="5670930" y="1"/>
            <a:ext cx="3573049" cy="2655711"/>
            <a:chOff x="-124265" y="-1"/>
            <a:chExt cx="4764065" cy="3367200"/>
          </a:xfrm>
        </p:grpSpPr>
        <p:sp>
          <p:nvSpPr>
            <p:cNvPr id="258" name="Google Shape;258;p42"/>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259" name="Google Shape;259;p42"/>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260" name="Google Shape;260;p42"/>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261" name="Google Shape;261;p42"/>
          <p:cNvSpPr txBox="1">
            <a:spLocks noGrp="1"/>
          </p:cNvSpPr>
          <p:nvPr>
            <p:ph type="body" idx="1"/>
          </p:nvPr>
        </p:nvSpPr>
        <p:spPr>
          <a:xfrm>
            <a:off x="390523" y="1578666"/>
            <a:ext cx="4106400" cy="585900"/>
          </a:xfrm>
          <a:prstGeom prst="rect">
            <a:avLst/>
          </a:prstGeom>
          <a:noFill/>
          <a:ln>
            <a:noFill/>
          </a:ln>
        </p:spPr>
        <p:txBody>
          <a:bodyPr spcFirstLastPara="1" wrap="square" lIns="68575" tIns="34275" rIns="68575" bIns="34275" anchor="b" anchorCtr="0">
            <a:normAutofit/>
          </a:bodyPr>
          <a:lstStyle>
            <a:lvl1pPr marL="457200" marR="0" lvl="0" indent="-228600" algn="l" rtl="0">
              <a:lnSpc>
                <a:spcPct val="100000"/>
              </a:lnSpc>
              <a:spcBef>
                <a:spcPts val="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62" name="Google Shape;262;p42"/>
          <p:cNvSpPr txBox="1">
            <a:spLocks noGrp="1"/>
          </p:cNvSpPr>
          <p:nvPr>
            <p:ph type="body" idx="2"/>
          </p:nvPr>
        </p:nvSpPr>
        <p:spPr>
          <a:xfrm>
            <a:off x="4640035" y="1578666"/>
            <a:ext cx="4106700" cy="585900"/>
          </a:xfrm>
          <a:prstGeom prst="rect">
            <a:avLst/>
          </a:prstGeom>
          <a:noFill/>
          <a:ln>
            <a:noFill/>
          </a:ln>
        </p:spPr>
        <p:txBody>
          <a:bodyPr spcFirstLastPara="1" wrap="square" lIns="68575" tIns="34275" rIns="68575" bIns="34275" anchor="b" anchorCtr="0">
            <a:normAutofit/>
          </a:bodyPr>
          <a:lstStyle>
            <a:lvl1pPr marL="457200" marR="0" lvl="0" indent="-228600" algn="l" rtl="0">
              <a:lnSpc>
                <a:spcPct val="100000"/>
              </a:lnSpc>
              <a:spcBef>
                <a:spcPts val="80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63" name="Google Shape;263;p42" title="Subtitle"/>
          <p:cNvSpPr txBox="1">
            <a:spLocks noGrp="1"/>
          </p:cNvSpPr>
          <p:nvPr>
            <p:ph type="body" idx="3"/>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4" name="Google Shape;264;p42"/>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 name="Google Shape;265;p42"/>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6" name="Google Shape;266;p4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7" name="Google Shape;267;p42"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8" name="Google Shape;268;p42" title="Bullet Points"/>
          <p:cNvSpPr txBox="1">
            <a:spLocks noGrp="1"/>
          </p:cNvSpPr>
          <p:nvPr>
            <p:ph type="body" idx="4"/>
          </p:nvPr>
        </p:nvSpPr>
        <p:spPr>
          <a:xfrm>
            <a:off x="398533" y="2196988"/>
            <a:ext cx="4092600" cy="24135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9" name="Google Shape;269;p42" title="Bullet Points"/>
          <p:cNvSpPr txBox="1">
            <a:spLocks noGrp="1"/>
          </p:cNvSpPr>
          <p:nvPr>
            <p:ph type="body" idx="5"/>
          </p:nvPr>
        </p:nvSpPr>
        <p:spPr>
          <a:xfrm>
            <a:off x="4639772" y="2195976"/>
            <a:ext cx="4092600" cy="24135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70" name="Google Shape;27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271"/>
        <p:cNvGrpSpPr/>
        <p:nvPr/>
      </p:nvGrpSpPr>
      <p:grpSpPr>
        <a:xfrm>
          <a:off x="0" y="0"/>
          <a:ext cx="0" cy="0"/>
          <a:chOff x="0" y="0"/>
          <a:chExt cx="0" cy="0"/>
        </a:xfrm>
      </p:grpSpPr>
      <p:grpSp>
        <p:nvGrpSpPr>
          <p:cNvPr id="272" name="Google Shape;272;p43"/>
          <p:cNvGrpSpPr/>
          <p:nvPr/>
        </p:nvGrpSpPr>
        <p:grpSpPr>
          <a:xfrm flipH="1">
            <a:off x="5670930" y="1"/>
            <a:ext cx="3573049" cy="2655711"/>
            <a:chOff x="-124265" y="-1"/>
            <a:chExt cx="4764065" cy="3367200"/>
          </a:xfrm>
        </p:grpSpPr>
        <p:sp>
          <p:nvSpPr>
            <p:cNvPr id="273" name="Google Shape;273;p43"/>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274" name="Google Shape;274;p43"/>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275" name="Google Shape;275;p43"/>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276" name="Google Shape;276;p43"/>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 name="Google Shape;277;p43"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8" name="Google Shape;278;p4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9" name="Google Shape;279;p4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0" name="Google Shape;280;p43"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p43"/>
          <p:cNvSpPr txBox="1">
            <a:spLocks noGrp="1"/>
          </p:cNvSpPr>
          <p:nvPr>
            <p:ph type="body" idx="2"/>
          </p:nvPr>
        </p:nvSpPr>
        <p:spPr>
          <a:xfrm>
            <a:off x="398861" y="1504321"/>
            <a:ext cx="3919200" cy="3063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2" name="Google Shape;282;p43" title="Chart"/>
          <p:cNvSpPr>
            <a:spLocks noGrp="1"/>
          </p:cNvSpPr>
          <p:nvPr>
            <p:ph type="chart" idx="3"/>
          </p:nvPr>
        </p:nvSpPr>
        <p:spPr>
          <a:xfrm>
            <a:off x="4347086" y="1504321"/>
            <a:ext cx="4289700" cy="3063300"/>
          </a:xfrm>
          <a:prstGeom prst="rect">
            <a:avLst/>
          </a:prstGeom>
          <a:noFill/>
          <a:ln>
            <a:noFill/>
          </a:ln>
        </p:spPr>
        <p:txBody>
          <a:bodyPr spcFirstLastPara="1" wrap="square" lIns="68550" tIns="34275" rIns="68550" bIns="34275" anchor="t" anchorCtr="0">
            <a:noAutofit/>
          </a:bodyPr>
          <a:lstStyle>
            <a:lvl1pPr marR="0" lvl="0" algn="ctr" rtl="0">
              <a:lnSpc>
                <a:spcPct val="90000"/>
              </a:lnSpc>
              <a:spcBef>
                <a:spcPts val="8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83" name="Google Shape;283;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84"/>
        <p:cNvGrpSpPr/>
        <p:nvPr/>
      </p:nvGrpSpPr>
      <p:grpSpPr>
        <a:xfrm>
          <a:off x="0" y="0"/>
          <a:ext cx="0" cy="0"/>
          <a:chOff x="0" y="0"/>
          <a:chExt cx="0" cy="0"/>
        </a:xfrm>
      </p:grpSpPr>
      <p:sp>
        <p:nvSpPr>
          <p:cNvPr id="285" name="Google Shape;285;p44" title="Table"/>
          <p:cNvSpPr>
            <a:spLocks noGrp="1"/>
          </p:cNvSpPr>
          <p:nvPr>
            <p:ph type="tbl" idx="2"/>
          </p:nvPr>
        </p:nvSpPr>
        <p:spPr>
          <a:xfrm>
            <a:off x="398533" y="1998602"/>
            <a:ext cx="8245200" cy="2574900"/>
          </a:xfrm>
          <a:prstGeom prst="rect">
            <a:avLst/>
          </a:prstGeom>
          <a:noFill/>
          <a:ln>
            <a:noFill/>
          </a:ln>
        </p:spPr>
        <p:txBody>
          <a:bodyPr spcFirstLastPara="1" wrap="square" lIns="68550" tIns="34275" rIns="68550" bIns="34275" anchor="t" anchorCtr="0">
            <a:noAutofit/>
          </a:bodyPr>
          <a:lstStyle>
            <a:lvl1pPr marR="0" lvl="0" algn="ctr" rtl="0">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grpSp>
        <p:nvGrpSpPr>
          <p:cNvPr id="286" name="Google Shape;286;p44"/>
          <p:cNvGrpSpPr/>
          <p:nvPr/>
        </p:nvGrpSpPr>
        <p:grpSpPr>
          <a:xfrm flipH="1">
            <a:off x="5670930" y="1"/>
            <a:ext cx="3573049" cy="2655711"/>
            <a:chOff x="-124265" y="-1"/>
            <a:chExt cx="4764065" cy="3367200"/>
          </a:xfrm>
        </p:grpSpPr>
        <p:sp>
          <p:nvSpPr>
            <p:cNvPr id="287" name="Google Shape;287;p44"/>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288" name="Google Shape;288;p44"/>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289" name="Google Shape;289;p44"/>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290" name="Google Shape;290;p44"/>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 name="Google Shape;291;p44"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2" name="Google Shape;292;p44"/>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3" name="Google Shape;293;p44"/>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4" name="Google Shape;294;p44"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5" name="Google Shape;295;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amwork Full Picture 1">
  <p:cSld name="Teamwork Full Picture 1">
    <p:spTree>
      <p:nvGrpSpPr>
        <p:cNvPr id="1" name="Shape 296"/>
        <p:cNvGrpSpPr/>
        <p:nvPr/>
      </p:nvGrpSpPr>
      <p:grpSpPr>
        <a:xfrm>
          <a:off x="0" y="0"/>
          <a:ext cx="0" cy="0"/>
          <a:chOff x="0" y="0"/>
          <a:chExt cx="0" cy="0"/>
        </a:xfrm>
      </p:grpSpPr>
      <p:sp>
        <p:nvSpPr>
          <p:cNvPr id="297" name="Google Shape;297;p45"/>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98" name="Google Shape;298;p45"/>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299" name="Google Shape;299;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380" y="257173"/>
            <a:ext cx="7324973" cy="4653645"/>
          </a:xfrm>
          <a:prstGeom prst="rect">
            <a:avLst/>
          </a:prstGeom>
          <a:noFill/>
          <a:ln>
            <a:noFill/>
          </a:ln>
        </p:spPr>
      </p:pic>
      <p:sp>
        <p:nvSpPr>
          <p:cNvPr id="300" name="Google Shape;300;p45" title="Title "/>
          <p:cNvSpPr txBox="1">
            <a:spLocks noGrp="1"/>
          </p:cNvSpPr>
          <p:nvPr>
            <p:ph type="title"/>
          </p:nvPr>
        </p:nvSpPr>
        <p:spPr>
          <a:xfrm>
            <a:off x="269422" y="419102"/>
            <a:ext cx="43674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301"/>
        <p:cNvGrpSpPr/>
        <p:nvPr/>
      </p:nvGrpSpPr>
      <p:grpSpPr>
        <a:xfrm>
          <a:off x="0" y="0"/>
          <a:ext cx="0" cy="0"/>
          <a:chOff x="0" y="0"/>
          <a:chExt cx="0" cy="0"/>
        </a:xfrm>
      </p:grpSpPr>
      <p:sp>
        <p:nvSpPr>
          <p:cNvPr id="302" name="Google Shape;302;p46"/>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03" name="Google Shape;303;p46"/>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304" name="Google Shape;304;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83530" y="285749"/>
            <a:ext cx="4964888" cy="4653644"/>
          </a:xfrm>
          <a:prstGeom prst="rect">
            <a:avLst/>
          </a:prstGeom>
          <a:noFill/>
          <a:ln>
            <a:noFill/>
          </a:ln>
        </p:spPr>
      </p:pic>
      <p:sp>
        <p:nvSpPr>
          <p:cNvPr id="305" name="Google Shape;305;p46" title="Title "/>
          <p:cNvSpPr txBox="1">
            <a:spLocks noGrp="1"/>
          </p:cNvSpPr>
          <p:nvPr>
            <p:ph type="title"/>
          </p:nvPr>
        </p:nvSpPr>
        <p:spPr>
          <a:xfrm>
            <a:off x="295139" y="1696404"/>
            <a:ext cx="35295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306"/>
        <p:cNvGrpSpPr/>
        <p:nvPr/>
      </p:nvGrpSpPr>
      <p:grpSpPr>
        <a:xfrm>
          <a:off x="0" y="0"/>
          <a:ext cx="0" cy="0"/>
          <a:chOff x="0" y="0"/>
          <a:chExt cx="0" cy="0"/>
        </a:xfrm>
      </p:grpSpPr>
      <p:sp>
        <p:nvSpPr>
          <p:cNvPr id="307" name="Google Shape;307;p47"/>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08" name="Google Shape;308;p47"/>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flict/Stress Serious Full Picture 4">
  <p:cSld name="Conflict/Stress Serious Full Picture 4">
    <p:spTree>
      <p:nvGrpSpPr>
        <p:cNvPr id="1" name="Shape 309"/>
        <p:cNvGrpSpPr/>
        <p:nvPr/>
      </p:nvGrpSpPr>
      <p:grpSpPr>
        <a:xfrm>
          <a:off x="0" y="0"/>
          <a:ext cx="0" cy="0"/>
          <a:chOff x="0" y="0"/>
          <a:chExt cx="0" cy="0"/>
        </a:xfrm>
      </p:grpSpPr>
      <p:sp>
        <p:nvSpPr>
          <p:cNvPr id="310" name="Google Shape;310;p48"/>
          <p:cNvSpPr/>
          <p:nvPr/>
        </p:nvSpPr>
        <p:spPr>
          <a:xfrm rot="10800000" flipH="1">
            <a:off x="0" y="-1"/>
            <a:ext cx="8810400" cy="4724400"/>
          </a:xfrm>
          <a:prstGeom prst="rtTriangle">
            <a:avLst/>
          </a:prstGeom>
          <a:solidFill>
            <a:srgbClr val="C0C0C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11" name="Google Shape;311;p48"/>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312" name="Google Shape;312;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51022" y="285749"/>
            <a:ext cx="6976977" cy="4653644"/>
          </a:xfrm>
          <a:prstGeom prst="rect">
            <a:avLst/>
          </a:prstGeom>
          <a:noFill/>
          <a:ln>
            <a:noFill/>
          </a:ln>
        </p:spPr>
      </p:pic>
      <p:sp>
        <p:nvSpPr>
          <p:cNvPr id="313" name="Google Shape;313;p48" title="Title "/>
          <p:cNvSpPr txBox="1">
            <a:spLocks noGrp="1"/>
          </p:cNvSpPr>
          <p:nvPr>
            <p:ph type="title"/>
          </p:nvPr>
        </p:nvSpPr>
        <p:spPr>
          <a:xfrm>
            <a:off x="189160" y="379426"/>
            <a:ext cx="1785900" cy="989400"/>
          </a:xfrm>
          <a:prstGeom prst="rect">
            <a:avLst/>
          </a:prstGeom>
          <a:solidFill>
            <a:srgbClr val="953735">
              <a:alpha val="89800"/>
            </a:srgb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lt1"/>
              </a:buClr>
              <a:buSzPts val="2400"/>
              <a:buFont typeface="Trebuchet MS"/>
              <a:buNone/>
              <a:defRPr sz="24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asons/Phases Full Picture 5">
  <p:cSld name="Seasons/Phases Full Picture 5">
    <p:spTree>
      <p:nvGrpSpPr>
        <p:cNvPr id="1" name="Shape 314"/>
        <p:cNvGrpSpPr/>
        <p:nvPr/>
      </p:nvGrpSpPr>
      <p:grpSpPr>
        <a:xfrm>
          <a:off x="0" y="0"/>
          <a:ext cx="0" cy="0"/>
          <a:chOff x="0" y="0"/>
          <a:chExt cx="0" cy="0"/>
        </a:xfrm>
      </p:grpSpPr>
      <p:sp>
        <p:nvSpPr>
          <p:cNvPr id="315" name="Google Shape;315;p49"/>
          <p:cNvSpPr/>
          <p:nvPr/>
        </p:nvSpPr>
        <p:spPr>
          <a:xfrm rot="10800000" flipH="1">
            <a:off x="0" y="-1"/>
            <a:ext cx="8810400" cy="4724400"/>
          </a:xfrm>
          <a:prstGeom prst="rtTriangle">
            <a:avLst/>
          </a:prstGeom>
          <a:solidFill>
            <a:srgbClr val="C0C0C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16" name="Google Shape;316;p49"/>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317" name="Google Shape;317;p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42826" y="938430"/>
            <a:ext cx="7324972" cy="3874912"/>
          </a:xfrm>
          <a:prstGeom prst="rect">
            <a:avLst/>
          </a:prstGeom>
          <a:noFill/>
          <a:ln>
            <a:noFill/>
          </a:ln>
        </p:spPr>
      </p:pic>
      <p:sp>
        <p:nvSpPr>
          <p:cNvPr id="318" name="Google Shape;318;p49" title="Title "/>
          <p:cNvSpPr txBox="1">
            <a:spLocks noGrp="1"/>
          </p:cNvSpPr>
          <p:nvPr>
            <p:ph type="title"/>
          </p:nvPr>
        </p:nvSpPr>
        <p:spPr>
          <a:xfrm>
            <a:off x="742826" y="118710"/>
            <a:ext cx="43674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reamlining Full Picture 6">
  <p:cSld name="Streamlining Full Picture 6">
    <p:spTree>
      <p:nvGrpSpPr>
        <p:cNvPr id="1" name="Shape 319"/>
        <p:cNvGrpSpPr/>
        <p:nvPr/>
      </p:nvGrpSpPr>
      <p:grpSpPr>
        <a:xfrm>
          <a:off x="0" y="0"/>
          <a:ext cx="0" cy="0"/>
          <a:chOff x="0" y="0"/>
          <a:chExt cx="0" cy="0"/>
        </a:xfrm>
      </p:grpSpPr>
      <p:sp>
        <p:nvSpPr>
          <p:cNvPr id="320" name="Google Shape;320;p50"/>
          <p:cNvSpPr/>
          <p:nvPr/>
        </p:nvSpPr>
        <p:spPr>
          <a:xfrm rot="10800000" flipH="1">
            <a:off x="0" y="2"/>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21" name="Google Shape;321;p50"/>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322" name="Google Shape;322;p50" title="Title "/>
          <p:cNvSpPr txBox="1">
            <a:spLocks noGrp="1"/>
          </p:cNvSpPr>
          <p:nvPr>
            <p:ph type="title"/>
          </p:nvPr>
        </p:nvSpPr>
        <p:spPr>
          <a:xfrm>
            <a:off x="983797" y="564834"/>
            <a:ext cx="43674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323"/>
        <p:cNvGrpSpPr/>
        <p:nvPr/>
      </p:nvGrpSpPr>
      <p:grpSpPr>
        <a:xfrm>
          <a:off x="0" y="0"/>
          <a:ext cx="0" cy="0"/>
          <a:chOff x="0" y="0"/>
          <a:chExt cx="0" cy="0"/>
        </a:xfrm>
      </p:grpSpPr>
      <p:sp>
        <p:nvSpPr>
          <p:cNvPr id="324" name="Google Shape;324;p51"/>
          <p:cNvSpPr/>
          <p:nvPr/>
        </p:nvSpPr>
        <p:spPr>
          <a:xfrm rot="10800000" flipH="1">
            <a:off x="0" y="-1"/>
            <a:ext cx="8810400" cy="4724400"/>
          </a:xfrm>
          <a:prstGeom prst="rtTriangl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25" name="Google Shape;325;p51"/>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6"/>
        <p:cNvGrpSpPr/>
        <p:nvPr/>
      </p:nvGrpSpPr>
      <p:grpSpPr>
        <a:xfrm>
          <a:off x="0" y="0"/>
          <a:ext cx="0" cy="0"/>
          <a:chOff x="0" y="0"/>
          <a:chExt cx="0" cy="0"/>
        </a:xfrm>
      </p:grpSpPr>
      <p:sp>
        <p:nvSpPr>
          <p:cNvPr id="327" name="Google Shape;327;p52" title="Title"/>
          <p:cNvSpPr txBox="1">
            <a:spLocks noGrp="1"/>
          </p:cNvSpPr>
          <p:nvPr>
            <p:ph type="ctrTitle"/>
          </p:nvPr>
        </p:nvSpPr>
        <p:spPr>
          <a:xfrm>
            <a:off x="5141533" y="1326698"/>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 name="Google Shape;328;p52"/>
          <p:cNvSpPr txBox="1">
            <a:spLocks noGrp="1"/>
          </p:cNvSpPr>
          <p:nvPr>
            <p:ph type="body" idx="1"/>
          </p:nvPr>
        </p:nvSpPr>
        <p:spPr>
          <a:xfrm>
            <a:off x="5364277" y="258576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9" name="Google Shape;329;p52"/>
          <p:cNvSpPr txBox="1">
            <a:spLocks noGrp="1"/>
          </p:cNvSpPr>
          <p:nvPr>
            <p:ph type="body" idx="2"/>
          </p:nvPr>
        </p:nvSpPr>
        <p:spPr>
          <a:xfrm>
            <a:off x="5384660" y="2879588"/>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0" name="Google Shape;330;p52"/>
          <p:cNvSpPr txBox="1">
            <a:spLocks noGrp="1"/>
          </p:cNvSpPr>
          <p:nvPr>
            <p:ph type="body" idx="3"/>
          </p:nvPr>
        </p:nvSpPr>
        <p:spPr>
          <a:xfrm>
            <a:off x="5384659" y="3176430"/>
            <a:ext cx="2584500" cy="21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1" name="Google Shape;331;p52"/>
          <p:cNvSpPr txBox="1">
            <a:spLocks noGrp="1"/>
          </p:cNvSpPr>
          <p:nvPr>
            <p:ph type="body" idx="4"/>
          </p:nvPr>
        </p:nvSpPr>
        <p:spPr>
          <a:xfrm>
            <a:off x="5384660" y="346705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2" name="Google Shape;332;p52"/>
          <p:cNvSpPr/>
          <p:nvPr/>
        </p:nvSpPr>
        <p:spPr>
          <a:xfrm>
            <a:off x="5091284" y="2618829"/>
            <a:ext cx="194184" cy="194184"/>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333" name="Google Shape;333;p52"/>
          <p:cNvSpPr/>
          <p:nvPr/>
        </p:nvSpPr>
        <p:spPr>
          <a:xfrm>
            <a:off x="5136041" y="2899213"/>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p52"/>
          <p:cNvSpPr/>
          <p:nvPr/>
        </p:nvSpPr>
        <p:spPr>
          <a:xfrm>
            <a:off x="5105597" y="3223473"/>
            <a:ext cx="194184"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335" name="Google Shape;335;p52"/>
          <p:cNvSpPr/>
          <p:nvPr/>
        </p:nvSpPr>
        <p:spPr>
          <a:xfrm>
            <a:off x="5115180" y="3490192"/>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336" name="Google Shape;336;p52"/>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37" name="Google Shape;337;p52"/>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338" name="Google Shape;338;p52"/>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pic>
        <p:nvPicPr>
          <p:cNvPr id="339" name="Google Shape;339;p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
        <p:nvSpPr>
          <p:cNvPr id="340" name="Google Shape;340;p52"/>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1" name="Google Shape;341;p52" descr="H:\Rotation 4 PSHC Category Management\CSAW\CSAW Logo - Colo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sic Title Template">
  <p:cSld name="Basic Title Template">
    <p:spTree>
      <p:nvGrpSpPr>
        <p:cNvPr id="1" name="Shape 342"/>
        <p:cNvGrpSpPr/>
        <p:nvPr/>
      </p:nvGrpSpPr>
      <p:grpSpPr>
        <a:xfrm>
          <a:off x="0" y="0"/>
          <a:ext cx="0" cy="0"/>
          <a:chOff x="0" y="0"/>
          <a:chExt cx="0" cy="0"/>
        </a:xfrm>
      </p:grpSpPr>
      <p:sp>
        <p:nvSpPr>
          <p:cNvPr id="343" name="Google Shape;343;p53"/>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44" name="Google Shape;344;p53"/>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345" name="Google Shape;345;p53"/>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346" name="Google Shape;346;p53" title="Title"/>
          <p:cNvSpPr txBox="1">
            <a:spLocks noGrp="1"/>
          </p:cNvSpPr>
          <p:nvPr>
            <p:ph type="ctrTitle"/>
          </p:nvPr>
        </p:nvSpPr>
        <p:spPr>
          <a:xfrm>
            <a:off x="4781791" y="1504563"/>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 name="Google Shape;347;p53" title="Subtitle"/>
          <p:cNvSpPr txBox="1">
            <a:spLocks noGrp="1"/>
          </p:cNvSpPr>
          <p:nvPr>
            <p:ph type="subTitle" idx="1"/>
          </p:nvPr>
        </p:nvSpPr>
        <p:spPr>
          <a:xfrm>
            <a:off x="4781411"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cxnSp>
        <p:nvCxnSpPr>
          <p:cNvPr id="348" name="Google Shape;348;p53"/>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sic Section Template">
  <p:cSld name="Basic Section Template">
    <p:spTree>
      <p:nvGrpSpPr>
        <p:cNvPr id="1" name="Shape 349"/>
        <p:cNvGrpSpPr/>
        <p:nvPr/>
      </p:nvGrpSpPr>
      <p:grpSpPr>
        <a:xfrm>
          <a:off x="0" y="0"/>
          <a:ext cx="0" cy="0"/>
          <a:chOff x="0" y="0"/>
          <a:chExt cx="0" cy="0"/>
        </a:xfrm>
      </p:grpSpPr>
      <p:sp>
        <p:nvSpPr>
          <p:cNvPr id="350" name="Google Shape;350;p54"/>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1" name="Google Shape;351;p54"/>
          <p:cNvSpPr/>
          <p:nvPr/>
        </p:nvSpPr>
        <p:spPr>
          <a:xfrm rot="-1641058">
            <a:off x="-477930" y="2691136"/>
            <a:ext cx="2895265" cy="1310237"/>
          </a:xfrm>
          <a:prstGeom prst="parallelogram">
            <a:avLst>
              <a:gd name="adj" fmla="val 53218"/>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52" name="Google Shape;352;p54"/>
          <p:cNvCxnSpPr/>
          <p:nvPr/>
        </p:nvCxnSpPr>
        <p:spPr>
          <a:xfrm rot="10800000" flipH="1">
            <a:off x="0" y="757497"/>
            <a:ext cx="1338900" cy="680700"/>
          </a:xfrm>
          <a:prstGeom prst="straightConnector1">
            <a:avLst/>
          </a:prstGeom>
          <a:noFill/>
          <a:ln w="9525" cap="flat" cmpd="sng">
            <a:solidFill>
              <a:srgbClr val="A5A5A5"/>
            </a:solidFill>
            <a:prstDash val="solid"/>
            <a:miter lim="800000"/>
            <a:headEnd type="none" w="sm" len="sm"/>
            <a:tailEnd type="none" w="sm" len="sm"/>
          </a:ln>
        </p:spPr>
      </p:cxnSp>
      <p:sp>
        <p:nvSpPr>
          <p:cNvPr id="353" name="Google Shape;353;p54"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2700"/>
              <a:buFont typeface="Trebuchet MS"/>
              <a:buNone/>
              <a:defRPr sz="2700" b="1">
                <a:solidFill>
                  <a:srgbClr val="17375E"/>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 name="Google Shape;354;p54"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400"/>
              <a:buFont typeface="Arial"/>
              <a:buNone/>
              <a:defRPr sz="14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355" name="Google Shape;355;p54"/>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356" name="Google Shape;356;p54"/>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57" name="Google Shape;357;p54"/>
          <p:cNvCxnSpPr/>
          <p:nvPr/>
        </p:nvCxnSpPr>
        <p:spPr>
          <a:xfrm rot="10800000" flipH="1">
            <a:off x="0" y="306383"/>
            <a:ext cx="4946700" cy="2552400"/>
          </a:xfrm>
          <a:prstGeom prst="straightConnector1">
            <a:avLst/>
          </a:prstGeom>
          <a:noFill/>
          <a:ln w="9525" cap="flat" cmpd="sng">
            <a:solidFill>
              <a:srgbClr val="A5A5A5"/>
            </a:solidFill>
            <a:prstDash val="solid"/>
            <a:miter lim="800000"/>
            <a:headEnd type="none" w="sm" len="sm"/>
            <a:tailEnd type="none" w="sm" len="sm"/>
          </a:ln>
        </p:spPr>
      </p:cxnSp>
      <p:cxnSp>
        <p:nvCxnSpPr>
          <p:cNvPr id="358" name="Google Shape;358;p54"/>
          <p:cNvCxnSpPr/>
          <p:nvPr/>
        </p:nvCxnSpPr>
        <p:spPr>
          <a:xfrm rot="10800000" flipH="1">
            <a:off x="-13378" y="3950099"/>
            <a:ext cx="1439700" cy="750900"/>
          </a:xfrm>
          <a:prstGeom prst="straightConnector1">
            <a:avLst/>
          </a:prstGeom>
          <a:noFill/>
          <a:ln w="9525" cap="flat" cmpd="sng">
            <a:solidFill>
              <a:schemeClr val="accent1"/>
            </a:solidFill>
            <a:prstDash val="solid"/>
            <a:miter lim="800000"/>
            <a:headEnd type="none" w="sm" len="sm"/>
            <a:tailEnd type="none" w="sm" len="sm"/>
          </a:ln>
        </p:spPr>
      </p:cxnSp>
      <p:sp>
        <p:nvSpPr>
          <p:cNvPr id="359" name="Google Shape;359;p54"/>
          <p:cNvSpPr/>
          <p:nvPr/>
        </p:nvSpPr>
        <p:spPr>
          <a:xfrm rot="-1640934">
            <a:off x="-104219" y="2555304"/>
            <a:ext cx="1078780" cy="177383"/>
          </a:xfrm>
          <a:prstGeom prst="parallelogram">
            <a:avLst>
              <a:gd name="adj" fmla="val 53218"/>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0"/>
        <p:cNvGrpSpPr/>
        <p:nvPr/>
      </p:nvGrpSpPr>
      <p:grpSpPr>
        <a:xfrm>
          <a:off x="0" y="0"/>
          <a:ext cx="0" cy="0"/>
          <a:chOff x="0" y="0"/>
          <a:chExt cx="0" cy="0"/>
        </a:xfrm>
      </p:grpSpPr>
      <p:cxnSp>
        <p:nvCxnSpPr>
          <p:cNvPr id="361" name="Google Shape;361;p55"/>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362" name="Google Shape;362;p55"/>
          <p:cNvGrpSpPr/>
          <p:nvPr/>
        </p:nvGrpSpPr>
        <p:grpSpPr>
          <a:xfrm flipH="1">
            <a:off x="5670930" y="1"/>
            <a:ext cx="3573049" cy="2655711"/>
            <a:chOff x="-124265" y="-1"/>
            <a:chExt cx="4764065" cy="3367200"/>
          </a:xfrm>
        </p:grpSpPr>
        <p:sp>
          <p:nvSpPr>
            <p:cNvPr id="363" name="Google Shape;363;p55"/>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364" name="Google Shape;364;p55"/>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365" name="Google Shape;365;p55"/>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66" name="Google Shape;366;p55"/>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 name="Google Shape;367;p55"/>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8" name="Google Shape;368;p55"/>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9" name="Google Shape;369;p55"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300"/>
              <a:buFont typeface="Trebuchet MS"/>
              <a:buNone/>
              <a:defRPr sz="33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 name="Google Shape;370;p55"/>
          <p:cNvSpPr txBox="1">
            <a:spLocks noGrp="1"/>
          </p:cNvSpPr>
          <p:nvPr>
            <p:ph type="body" idx="1"/>
          </p:nvPr>
        </p:nvSpPr>
        <p:spPr>
          <a:xfrm>
            <a:off x="389008" y="1253943"/>
            <a:ext cx="8126400" cy="33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71" name="Google Shape;371;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72"/>
        <p:cNvGrpSpPr/>
        <p:nvPr/>
      </p:nvGrpSpPr>
      <p:grpSpPr>
        <a:xfrm>
          <a:off x="0" y="0"/>
          <a:ext cx="0" cy="0"/>
          <a:chOff x="0" y="0"/>
          <a:chExt cx="0" cy="0"/>
        </a:xfrm>
      </p:grpSpPr>
      <p:cxnSp>
        <p:nvCxnSpPr>
          <p:cNvPr id="373" name="Google Shape;373;p56"/>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374" name="Google Shape;374;p56"/>
          <p:cNvGrpSpPr/>
          <p:nvPr/>
        </p:nvGrpSpPr>
        <p:grpSpPr>
          <a:xfrm flipH="1">
            <a:off x="5670930" y="1"/>
            <a:ext cx="3573049" cy="2655711"/>
            <a:chOff x="-124265" y="-1"/>
            <a:chExt cx="4764065" cy="3367200"/>
          </a:xfrm>
        </p:grpSpPr>
        <p:sp>
          <p:nvSpPr>
            <p:cNvPr id="375" name="Google Shape;375;p56"/>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376" name="Google Shape;376;p56"/>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377" name="Google Shape;377;p56"/>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78" name="Google Shape;378;p56"/>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9" name="Google Shape;379;p56"/>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0" name="Google Shape;380;p5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1" name="Google Shape;381;p56"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2" name="Google Shape;382;p56"/>
          <p:cNvSpPr txBox="1">
            <a:spLocks noGrp="1"/>
          </p:cNvSpPr>
          <p:nvPr>
            <p:ph type="body" idx="1"/>
          </p:nvPr>
        </p:nvSpPr>
        <p:spPr>
          <a:xfrm>
            <a:off x="397265"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3" name="Google Shape;383;p56"/>
          <p:cNvSpPr txBox="1">
            <a:spLocks noGrp="1"/>
          </p:cNvSpPr>
          <p:nvPr>
            <p:ph type="body" idx="2"/>
          </p:nvPr>
        </p:nvSpPr>
        <p:spPr>
          <a:xfrm>
            <a:off x="4629150"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84" name="Google Shape;384;p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5"/>
        <p:cNvGrpSpPr/>
        <p:nvPr/>
      </p:nvGrpSpPr>
      <p:grpSpPr>
        <a:xfrm>
          <a:off x="0" y="0"/>
          <a:ext cx="0" cy="0"/>
          <a:chOff x="0" y="0"/>
          <a:chExt cx="0" cy="0"/>
        </a:xfrm>
      </p:grpSpPr>
      <p:cxnSp>
        <p:nvCxnSpPr>
          <p:cNvPr id="386" name="Google Shape;386;p57"/>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387" name="Google Shape;387;p57"/>
          <p:cNvGrpSpPr/>
          <p:nvPr/>
        </p:nvGrpSpPr>
        <p:grpSpPr>
          <a:xfrm flipH="1">
            <a:off x="5670930" y="1"/>
            <a:ext cx="3573049" cy="2655711"/>
            <a:chOff x="-124265" y="-1"/>
            <a:chExt cx="4764065" cy="3367200"/>
          </a:xfrm>
        </p:grpSpPr>
        <p:sp>
          <p:nvSpPr>
            <p:cNvPr id="388" name="Google Shape;388;p57"/>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389" name="Google Shape;389;p57"/>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390" name="Google Shape;390;p57"/>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91" name="Google Shape;391;p57"/>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2" name="Google Shape;392;p57"/>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3" name="Google Shape;393;p57"/>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4" name="Google Shape;394;p57"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57"/>
          <p:cNvSpPr txBox="1">
            <a:spLocks noGrp="1"/>
          </p:cNvSpPr>
          <p:nvPr>
            <p:ph type="body" idx="1"/>
          </p:nvPr>
        </p:nvSpPr>
        <p:spPr>
          <a:xfrm>
            <a:off x="389008" y="1260872"/>
            <a:ext cx="40371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6" name="Google Shape;396;p57"/>
          <p:cNvSpPr txBox="1">
            <a:spLocks noGrp="1"/>
          </p:cNvSpPr>
          <p:nvPr>
            <p:ph type="body" idx="2"/>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7" name="Google Shape;397;p57"/>
          <p:cNvSpPr txBox="1">
            <a:spLocks noGrp="1"/>
          </p:cNvSpPr>
          <p:nvPr>
            <p:ph type="body" idx="3"/>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8" name="Google Shape;398;p57"/>
          <p:cNvSpPr txBox="1">
            <a:spLocks noGrp="1"/>
          </p:cNvSpPr>
          <p:nvPr>
            <p:ph type="body" idx="4"/>
          </p:nvPr>
        </p:nvSpPr>
        <p:spPr>
          <a:xfrm>
            <a:off x="389008" y="1878806"/>
            <a:ext cx="40437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99" name="Google Shape;399;p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0"/>
        <p:cNvGrpSpPr/>
        <p:nvPr/>
      </p:nvGrpSpPr>
      <p:grpSpPr>
        <a:xfrm>
          <a:off x="0" y="0"/>
          <a:ext cx="0" cy="0"/>
          <a:chOff x="0" y="0"/>
          <a:chExt cx="0" cy="0"/>
        </a:xfrm>
      </p:grpSpPr>
      <p:sp>
        <p:nvSpPr>
          <p:cNvPr id="401" name="Google Shape;401;p58"/>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02" name="Google Shape;402;p58"/>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403" name="Google Shape;403;p58"/>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404" name="Google Shape;404;p58" title="Title"/>
          <p:cNvSpPr txBox="1">
            <a:spLocks noGrp="1"/>
          </p:cNvSpPr>
          <p:nvPr>
            <p:ph type="ctrTitle"/>
          </p:nvPr>
        </p:nvSpPr>
        <p:spPr>
          <a:xfrm>
            <a:off x="539378" y="3280527"/>
            <a:ext cx="3983700" cy="995100"/>
          </a:xfrm>
          <a:prstGeom prst="rect">
            <a:avLst/>
          </a:prstGeom>
          <a:noFill/>
          <a:ln>
            <a:noFill/>
          </a:ln>
        </p:spPr>
        <p:txBody>
          <a:bodyPr spcFirstLastPara="1" wrap="square" lIns="68575" tIns="34275" rIns="68575" bIns="0" anchor="b" anchorCtr="0">
            <a:normAutofit/>
          </a:bodyPr>
          <a:lstStyle>
            <a:lvl1pPr lvl="0" algn="r" rtl="0">
              <a:lnSpc>
                <a:spcPct val="90000"/>
              </a:lnSpc>
              <a:spcBef>
                <a:spcPts val="0"/>
              </a:spcBef>
              <a:spcAft>
                <a:spcPts val="0"/>
              </a:spcAft>
              <a:buClr>
                <a:srgbClr val="17375E"/>
              </a:buClr>
              <a:buSzPts val="3000"/>
              <a:buFont typeface="Arial"/>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405" name="Google Shape;405;p58"/>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406" name="Google Shape;406;p58"/>
          <p:cNvSpPr txBox="1">
            <a:spLocks noGrp="1"/>
          </p:cNvSpPr>
          <p:nvPr>
            <p:ph type="body" idx="1"/>
          </p:nvPr>
        </p:nvSpPr>
        <p:spPr>
          <a:xfrm>
            <a:off x="539378" y="4275802"/>
            <a:ext cx="3983700" cy="6987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2E7A40"/>
              </a:buClr>
              <a:buSzPts val="1200"/>
              <a:buFont typeface="Arial"/>
              <a:buNone/>
              <a:defRPr sz="12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407" name="Google Shape;407;p58"/>
          <p:cNvSpPr txBox="1">
            <a:spLocks noGrp="1"/>
          </p:cNvSpPr>
          <p:nvPr>
            <p:ph type="body" idx="2"/>
          </p:nvPr>
        </p:nvSpPr>
        <p:spPr>
          <a:xfrm>
            <a:off x="4620987" y="1718035"/>
            <a:ext cx="4353000" cy="3256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8"/>
        <p:cNvGrpSpPr/>
        <p:nvPr/>
      </p:nvGrpSpPr>
      <p:grpSpPr>
        <a:xfrm>
          <a:off x="0" y="0"/>
          <a:ext cx="0" cy="0"/>
          <a:chOff x="0" y="0"/>
          <a:chExt cx="0" cy="0"/>
        </a:xfrm>
      </p:grpSpPr>
      <p:sp>
        <p:nvSpPr>
          <p:cNvPr id="409" name="Google Shape;409;p59"/>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10" name="Google Shape;410;p59"/>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411" name="Google Shape;411;p59"/>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412" name="Google Shape;412;p59" title="Title"/>
          <p:cNvSpPr txBox="1">
            <a:spLocks noGrp="1"/>
          </p:cNvSpPr>
          <p:nvPr>
            <p:ph type="ctrTitle"/>
          </p:nvPr>
        </p:nvSpPr>
        <p:spPr>
          <a:xfrm>
            <a:off x="539378" y="3280527"/>
            <a:ext cx="3983700" cy="995100"/>
          </a:xfrm>
          <a:prstGeom prst="rect">
            <a:avLst/>
          </a:prstGeom>
          <a:noFill/>
          <a:ln>
            <a:noFill/>
          </a:ln>
        </p:spPr>
        <p:txBody>
          <a:bodyPr spcFirstLastPara="1" wrap="square" lIns="68575" tIns="34275" rIns="68575" bIns="0" anchor="b" anchorCtr="0">
            <a:normAutofit/>
          </a:bodyPr>
          <a:lstStyle>
            <a:lvl1pPr lvl="0" algn="r" rtl="0">
              <a:lnSpc>
                <a:spcPct val="90000"/>
              </a:lnSpc>
              <a:spcBef>
                <a:spcPts val="0"/>
              </a:spcBef>
              <a:spcAft>
                <a:spcPts val="0"/>
              </a:spcAft>
              <a:buClr>
                <a:schemeClr val="accent1"/>
              </a:buClr>
              <a:buSzPts val="3000"/>
              <a:buFont typeface="Arial"/>
              <a:buNone/>
              <a:defRPr sz="3000" b="1">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413" name="Google Shape;413;p59"/>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414" name="Google Shape;414;p59"/>
          <p:cNvSpPr txBox="1">
            <a:spLocks noGrp="1"/>
          </p:cNvSpPr>
          <p:nvPr>
            <p:ph type="body" idx="1"/>
          </p:nvPr>
        </p:nvSpPr>
        <p:spPr>
          <a:xfrm>
            <a:off x="539378" y="4275802"/>
            <a:ext cx="3983700" cy="6987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2E7A40"/>
              </a:buClr>
              <a:buSzPts val="1200"/>
              <a:buFont typeface="Arial"/>
              <a:buNone/>
              <a:defRPr sz="12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415" name="Google Shape;415;p59"/>
          <p:cNvSpPr>
            <a:spLocks noGrp="1"/>
          </p:cNvSpPr>
          <p:nvPr>
            <p:ph type="pic" idx="2"/>
          </p:nvPr>
        </p:nvSpPr>
        <p:spPr>
          <a:xfrm>
            <a:off x="4687477" y="1703895"/>
            <a:ext cx="4286400" cy="3270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6"/>
        <p:cNvGrpSpPr/>
        <p:nvPr/>
      </p:nvGrpSpPr>
      <p:grpSpPr>
        <a:xfrm>
          <a:off x="0" y="0"/>
          <a:ext cx="0" cy="0"/>
          <a:chOff x="0" y="0"/>
          <a:chExt cx="0" cy="0"/>
        </a:xfrm>
      </p:grpSpPr>
      <p:grpSp>
        <p:nvGrpSpPr>
          <p:cNvPr id="417" name="Google Shape;417;p60"/>
          <p:cNvGrpSpPr/>
          <p:nvPr/>
        </p:nvGrpSpPr>
        <p:grpSpPr>
          <a:xfrm flipH="1">
            <a:off x="5670930" y="1"/>
            <a:ext cx="3573049" cy="2655711"/>
            <a:chOff x="-124265" y="-1"/>
            <a:chExt cx="4764065" cy="3367200"/>
          </a:xfrm>
        </p:grpSpPr>
        <p:sp>
          <p:nvSpPr>
            <p:cNvPr id="418" name="Google Shape;418;p60"/>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419" name="Google Shape;419;p60"/>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420" name="Google Shape;420;p60"/>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21" name="Google Shape;421;p60"/>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2" name="Google Shape;422;p60"/>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3" name="Google Shape;423;p6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24" name="Google Shape;424;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5"/>
        <p:cNvGrpSpPr/>
        <p:nvPr/>
      </p:nvGrpSpPr>
      <p:grpSpPr>
        <a:xfrm>
          <a:off x="0" y="0"/>
          <a:ext cx="0" cy="0"/>
          <a:chOff x="0" y="0"/>
          <a:chExt cx="0" cy="0"/>
        </a:xfrm>
      </p:grpSpPr>
      <p:grpSp>
        <p:nvGrpSpPr>
          <p:cNvPr id="426" name="Google Shape;426;p61"/>
          <p:cNvGrpSpPr/>
          <p:nvPr/>
        </p:nvGrpSpPr>
        <p:grpSpPr>
          <a:xfrm flipH="1">
            <a:off x="5670930" y="1"/>
            <a:ext cx="3573049" cy="2655711"/>
            <a:chOff x="-124265" y="-1"/>
            <a:chExt cx="4764065" cy="3367200"/>
          </a:xfrm>
        </p:grpSpPr>
        <p:sp>
          <p:nvSpPr>
            <p:cNvPr id="427" name="Google Shape;427;p61"/>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428" name="Google Shape;428;p6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429" name="Google Shape;429;p61"/>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30" name="Google Shape;430;p61"/>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1" name="Google Shape;431;p61" title="Title "/>
          <p:cNvSpPr txBox="1">
            <a:spLocks noGrp="1"/>
          </p:cNvSpPr>
          <p:nvPr>
            <p:ph type="title"/>
          </p:nvPr>
        </p:nvSpPr>
        <p:spPr>
          <a:xfrm>
            <a:off x="389008" y="156771"/>
            <a:ext cx="62499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2" name="Google Shape;432;p61"/>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33" name="Google Shape;433;p6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34" name="Google Shape;434;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5"/>
        <p:cNvGrpSpPr/>
        <p:nvPr/>
      </p:nvGrpSpPr>
      <p:grpSpPr>
        <a:xfrm>
          <a:off x="0" y="0"/>
          <a:ext cx="0" cy="0"/>
          <a:chOff x="0" y="0"/>
          <a:chExt cx="0" cy="0"/>
        </a:xfrm>
      </p:grpSpPr>
      <p:sp>
        <p:nvSpPr>
          <p:cNvPr id="436" name="Google Shape;436;p62"/>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7"/>
        <p:cNvGrpSpPr/>
        <p:nvPr/>
      </p:nvGrpSpPr>
      <p:grpSpPr>
        <a:xfrm>
          <a:off x="0" y="0"/>
          <a:ext cx="0" cy="0"/>
          <a:chOff x="0" y="0"/>
          <a:chExt cx="0" cy="0"/>
        </a:xfrm>
      </p:grpSpPr>
      <p:sp>
        <p:nvSpPr>
          <p:cNvPr id="438" name="Google Shape;438;p63"/>
          <p:cNvSpPr txBox="1">
            <a:spLocks noGrp="1"/>
          </p:cNvSpPr>
          <p:nvPr>
            <p:ph type="title"/>
          </p:nvPr>
        </p:nvSpPr>
        <p:spPr>
          <a:xfrm>
            <a:off x="311700" y="445025"/>
            <a:ext cx="8520600" cy="572700"/>
          </a:xfrm>
          <a:prstGeom prst="rect">
            <a:avLst/>
          </a:prstGeom>
        </p:spPr>
        <p:txBody>
          <a:bodyPr spcFirstLastPara="1" wrap="square" lIns="68575" tIns="34275" rIns="68575" bIns="0"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9" name="Google Shape;439;p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40" name="Google Shape;440;p63"/>
          <p:cNvSpPr txBox="1">
            <a:spLocks noGrp="1"/>
          </p:cNvSpPr>
          <p:nvPr>
            <p:ph type="sldNum" idx="12"/>
          </p:nvPr>
        </p:nvSpPr>
        <p:spPr>
          <a:xfrm>
            <a:off x="8595308" y="4830317"/>
            <a:ext cx="548700" cy="393600"/>
          </a:xfrm>
          <a:prstGeom prst="rect">
            <a:avLst/>
          </a:prstGeom>
        </p:spPr>
        <p:txBody>
          <a:bodyPr spcFirstLastPara="1" wrap="square" lIns="68575" tIns="34275" rIns="68575" bIns="3427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41" name="Google Shape;441;p63"/>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3"/>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theme" Target="../theme/theme2.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8"/>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Google Shape;133;p2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2"/>
                </a:solidFill>
                <a:latin typeface="Calibri"/>
                <a:ea typeface="Calibri"/>
                <a:cs typeface="Calibri"/>
                <a:sym typeface="Calibri"/>
              </a:defRPr>
            </a:lvl1pPr>
            <a:lvl2pPr marL="0" marR="0" lvl="1" indent="0" algn="r" rtl="0">
              <a:spcBef>
                <a:spcPts val="0"/>
              </a:spcBef>
              <a:buNone/>
              <a:defRPr sz="900" b="0" i="0" u="none" strike="noStrike" cap="none">
                <a:solidFill>
                  <a:schemeClr val="lt2"/>
                </a:solidFill>
                <a:latin typeface="Calibri"/>
                <a:ea typeface="Calibri"/>
                <a:cs typeface="Calibri"/>
                <a:sym typeface="Calibri"/>
              </a:defRPr>
            </a:lvl2pPr>
            <a:lvl3pPr marL="0" marR="0" lvl="2" indent="0" algn="r" rtl="0">
              <a:spcBef>
                <a:spcPts val="0"/>
              </a:spcBef>
              <a:buNone/>
              <a:defRPr sz="900" b="0" i="0" u="none" strike="noStrike" cap="none">
                <a:solidFill>
                  <a:schemeClr val="lt2"/>
                </a:solidFill>
                <a:latin typeface="Calibri"/>
                <a:ea typeface="Calibri"/>
                <a:cs typeface="Calibri"/>
                <a:sym typeface="Calibri"/>
              </a:defRPr>
            </a:lvl3pPr>
            <a:lvl4pPr marL="0" marR="0" lvl="3" indent="0" algn="r" rtl="0">
              <a:spcBef>
                <a:spcPts val="0"/>
              </a:spcBef>
              <a:buNone/>
              <a:defRPr sz="900" b="0" i="0" u="none" strike="noStrike" cap="none">
                <a:solidFill>
                  <a:schemeClr val="lt2"/>
                </a:solidFill>
                <a:latin typeface="Calibri"/>
                <a:ea typeface="Calibri"/>
                <a:cs typeface="Calibri"/>
                <a:sym typeface="Calibri"/>
              </a:defRPr>
            </a:lvl4pPr>
            <a:lvl5pPr marL="0" marR="0" lvl="4" indent="0" algn="r" rtl="0">
              <a:spcBef>
                <a:spcPts val="0"/>
              </a:spcBef>
              <a:buNone/>
              <a:defRPr sz="900" b="0" i="0" u="none" strike="noStrike" cap="none">
                <a:solidFill>
                  <a:schemeClr val="lt2"/>
                </a:solidFill>
                <a:latin typeface="Calibri"/>
                <a:ea typeface="Calibri"/>
                <a:cs typeface="Calibri"/>
                <a:sym typeface="Calibri"/>
              </a:defRPr>
            </a:lvl5pPr>
            <a:lvl6pPr marL="0" marR="0" lvl="5" indent="0" algn="r" rtl="0">
              <a:spcBef>
                <a:spcPts val="0"/>
              </a:spcBef>
              <a:buNone/>
              <a:defRPr sz="900" b="0" i="0" u="none" strike="noStrike" cap="none">
                <a:solidFill>
                  <a:schemeClr val="lt2"/>
                </a:solidFill>
                <a:latin typeface="Calibri"/>
                <a:ea typeface="Calibri"/>
                <a:cs typeface="Calibri"/>
                <a:sym typeface="Calibri"/>
              </a:defRPr>
            </a:lvl6pPr>
            <a:lvl7pPr marL="0" marR="0" lvl="6" indent="0" algn="r" rtl="0">
              <a:spcBef>
                <a:spcPts val="0"/>
              </a:spcBef>
              <a:buNone/>
              <a:defRPr sz="900" b="0" i="0" u="none" strike="noStrike" cap="none">
                <a:solidFill>
                  <a:schemeClr val="lt2"/>
                </a:solidFill>
                <a:latin typeface="Calibri"/>
                <a:ea typeface="Calibri"/>
                <a:cs typeface="Calibri"/>
                <a:sym typeface="Calibri"/>
              </a:defRPr>
            </a:lvl7pPr>
            <a:lvl8pPr marL="0" marR="0" lvl="7" indent="0" algn="r" rtl="0">
              <a:spcBef>
                <a:spcPts val="0"/>
              </a:spcBef>
              <a:buNone/>
              <a:defRPr sz="900" b="0" i="0" u="none" strike="noStrike" cap="none">
                <a:solidFill>
                  <a:schemeClr val="lt2"/>
                </a:solidFill>
                <a:latin typeface="Calibri"/>
                <a:ea typeface="Calibri"/>
                <a:cs typeface="Calibri"/>
                <a:sym typeface="Calibri"/>
              </a:defRPr>
            </a:lvl8pPr>
            <a:lvl9pPr marL="0" marR="0" lvl="8" indent="0" algn="r" rtl="0">
              <a:spcBef>
                <a:spcPts val="0"/>
              </a:spcBef>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28"/>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rmAutofit/>
          </a:bodyPr>
          <a:lstStyle>
            <a:lvl1pPr marR="0" lvl="0" algn="l" rtl="0">
              <a:lnSpc>
                <a:spcPct val="90000"/>
              </a:lnSpc>
              <a:spcBef>
                <a:spcPts val="0"/>
              </a:spcBef>
              <a:spcAft>
                <a:spcPts val="0"/>
              </a:spcAft>
              <a:buClr>
                <a:srgbClr val="17375E"/>
              </a:buClr>
              <a:buSzPts val="3300"/>
              <a:buFont typeface="Trebuchet MS"/>
              <a:buNone/>
              <a:defRPr sz="3300" b="1" i="0" u="none" strike="noStrike" cap="none">
                <a:solidFill>
                  <a:srgbClr val="17375E"/>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q.osd.mil/dpap/dars/dfars/html/previous/dd0250.pdf"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www.acquisition.gov/far/52.232-25"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www.fiscal.treasury.gov/prompt-payment/rates.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hyperlink" Target="https://www.youtube.com/playlist?list=PLvdwyPgXnxxVslDBK5HYeekr4FY_nr-Pn" TargetMode="External"/><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49.xml"/><Relationship Id="rId16" Type="http://schemas.openxmlformats.org/officeDocument/2006/relationships/image" Target="../media/image60.jpeg"/><Relationship Id="rId20" Type="http://schemas.openxmlformats.org/officeDocument/2006/relationships/image" Target="../media/image64.png"/><Relationship Id="rId1" Type="http://schemas.openxmlformats.org/officeDocument/2006/relationships/slideLayout" Target="../slideLayouts/slideLayout3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hyperlink" Target="http://gsa.gov/CSAW" TargetMode="External"/><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hyperlink" Target="https://buy.gsa.gov/interact/community/208/activity-feed" TargetMode="External"/><Relationship Id="rId9" Type="http://schemas.openxmlformats.org/officeDocument/2006/relationships/image" Target="../media/image53.png"/><Relationship Id="rId1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32.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s://www.acquisition.gov/far/32.905"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446"/>
        <p:cNvGrpSpPr/>
        <p:nvPr/>
      </p:nvGrpSpPr>
      <p:grpSpPr>
        <a:xfrm>
          <a:off x="0" y="0"/>
          <a:ext cx="0" cy="0"/>
          <a:chOff x="0" y="0"/>
          <a:chExt cx="0" cy="0"/>
        </a:xfrm>
      </p:grpSpPr>
      <p:sp>
        <p:nvSpPr>
          <p:cNvPr id="447" name="Google Shape;447;p64"/>
          <p:cNvSpPr txBox="1">
            <a:spLocks noGrp="1"/>
          </p:cNvSpPr>
          <p:nvPr>
            <p:ph type="ctrTitle"/>
          </p:nvPr>
        </p:nvSpPr>
        <p:spPr>
          <a:xfrm>
            <a:off x="63725" y="1593425"/>
            <a:ext cx="4427100" cy="925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solidFill>
                  <a:srgbClr val="00CFFF"/>
                </a:solidFill>
                <a:highlight>
                  <a:srgbClr val="1C304A"/>
                </a:highlight>
                <a:latin typeface="Helvetica Neue"/>
                <a:ea typeface="Helvetica Neue"/>
                <a:cs typeface="Helvetica Neue"/>
                <a:sym typeface="Helvetica Neue"/>
              </a:rPr>
              <a:t>Master the Art of Reading Invoices</a:t>
            </a:r>
            <a:endParaRPr sz="3600" dirty="0">
              <a:solidFill>
                <a:srgbClr val="00CFFF"/>
              </a:solidFill>
              <a:highlight>
                <a:srgbClr val="1C304A"/>
              </a:highlight>
              <a:latin typeface="Helvetica Neue"/>
              <a:ea typeface="Helvetica Neue"/>
              <a:cs typeface="Helvetica Neue"/>
              <a:sym typeface="Helvetica Neue"/>
            </a:endParaRPr>
          </a:p>
        </p:txBody>
      </p:sp>
      <p:sp>
        <p:nvSpPr>
          <p:cNvPr id="448" name="Google Shape;448;p64"/>
          <p:cNvSpPr txBox="1">
            <a:spLocks noGrp="1"/>
          </p:cNvSpPr>
          <p:nvPr>
            <p:ph type="subTitle" idx="1"/>
          </p:nvPr>
        </p:nvSpPr>
        <p:spPr>
          <a:xfrm>
            <a:off x="805875" y="3506725"/>
            <a:ext cx="41124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100">
              <a:solidFill>
                <a:srgbClr val="00CFFF"/>
              </a:solidFill>
              <a:latin typeface="Helvetica Neue"/>
              <a:ea typeface="Helvetica Neue"/>
              <a:cs typeface="Helvetica Neue"/>
              <a:sym typeface="Helvetica Neue"/>
            </a:endParaRPr>
          </a:p>
          <a:p>
            <a:pPr marL="0" lvl="0" indent="0" algn="l" rtl="0">
              <a:spcBef>
                <a:spcPts val="0"/>
              </a:spcBef>
              <a:spcAft>
                <a:spcPts val="0"/>
              </a:spcAft>
              <a:buNone/>
            </a:pPr>
            <a:r>
              <a:rPr lang="en" sz="2100">
                <a:solidFill>
                  <a:srgbClr val="00CFFF"/>
                </a:solidFill>
                <a:latin typeface="Helvetica Neue"/>
                <a:ea typeface="Helvetica Neue"/>
                <a:cs typeface="Helvetica Neue"/>
                <a:sym typeface="Helvetica Neue"/>
              </a:rPr>
              <a:t>February 9th, 2024</a:t>
            </a:r>
            <a:endParaRPr sz="2100">
              <a:solidFill>
                <a:srgbClr val="00CFFF"/>
              </a:solidFill>
              <a:latin typeface="Helvetica Neue"/>
              <a:ea typeface="Helvetica Neue"/>
              <a:cs typeface="Helvetica Neue"/>
              <a:sym typeface="Helvetica Neue"/>
            </a:endParaRPr>
          </a:p>
        </p:txBody>
      </p:sp>
      <p:sp>
        <p:nvSpPr>
          <p:cNvPr id="449" name="Google Shape;449;p64"/>
          <p:cNvSpPr txBox="1">
            <a:spLocks noGrp="1"/>
          </p:cNvSpPr>
          <p:nvPr>
            <p:ph type="subTitle" idx="2"/>
          </p:nvPr>
        </p:nvSpPr>
        <p:spPr>
          <a:xfrm>
            <a:off x="1160925" y="4473705"/>
            <a:ext cx="2736000" cy="26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rgbClr val="00CFFF"/>
                </a:solidFill>
              </a:rPr>
              <a:t>Office of Integrated Marketing</a:t>
            </a:r>
            <a:endParaRPr sz="1100">
              <a:solidFill>
                <a:srgbClr val="00CFFF"/>
              </a:solidFill>
            </a:endParaRPr>
          </a:p>
        </p:txBody>
      </p:sp>
      <p:pic>
        <p:nvPicPr>
          <p:cNvPr id="450" name="Google Shape;450;p64" descr="acquisition training for the real world logo" title=" ATRW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
            <a:ext cx="2736002" cy="1231955"/>
          </a:xfrm>
          <a:prstGeom prst="rect">
            <a:avLst/>
          </a:prstGeom>
          <a:noFill/>
          <a:ln>
            <a:noFill/>
          </a:ln>
        </p:spPr>
      </p:pic>
      <p:pic>
        <p:nvPicPr>
          <p:cNvPr id="451" name="Google Shape;451;p64" descr="Icy snowflake graph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00150" y="34900"/>
            <a:ext cx="4843850" cy="5108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3"/>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sz="2400">
                <a:highlight>
                  <a:srgbClr val="1C304A"/>
                </a:highlight>
              </a:rPr>
              <a:t>Invoice Details, cont’d</a:t>
            </a:r>
            <a:endParaRPr/>
          </a:p>
          <a:p>
            <a:pPr marL="0" lvl="0" indent="0" algn="l" rtl="0">
              <a:lnSpc>
                <a:spcPct val="115000"/>
              </a:lnSpc>
              <a:spcBef>
                <a:spcPts val="1600"/>
              </a:spcBef>
              <a:spcAft>
                <a:spcPts val="1600"/>
              </a:spcAft>
              <a:buClr>
                <a:schemeClr val="dk1"/>
              </a:buClr>
              <a:buSzPts val="2600"/>
              <a:buFont typeface="Arial"/>
              <a:buNone/>
            </a:pPr>
            <a:endParaRPr sz="2400">
              <a:highlight>
                <a:srgbClr val="1C304A"/>
              </a:highlight>
            </a:endParaRPr>
          </a:p>
        </p:txBody>
      </p:sp>
      <p:pic>
        <p:nvPicPr>
          <p:cNvPr id="507" name="Google Shape;507;p73" descr="Copy of an online store invoice"/>
          <p:cNvPicPr preferRelativeResize="0"/>
          <p:nvPr/>
        </p:nvPicPr>
        <p:blipFill>
          <a:blip r:embed="rId3">
            <a:alphaModFix/>
          </a:blip>
          <a:stretch>
            <a:fillRect/>
          </a:stretch>
        </p:blipFill>
        <p:spPr>
          <a:xfrm>
            <a:off x="600663" y="829275"/>
            <a:ext cx="7942676" cy="402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4"/>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 sz="2400">
                <a:highlight>
                  <a:srgbClr val="1C304A"/>
                </a:highlight>
              </a:rPr>
              <a:t>Invoice Details, cont’d</a:t>
            </a:r>
            <a:endParaRPr/>
          </a:p>
          <a:p>
            <a:pPr marL="0" lvl="0" indent="0" algn="l" rtl="0">
              <a:lnSpc>
                <a:spcPct val="115000"/>
              </a:lnSpc>
              <a:spcBef>
                <a:spcPts val="1600"/>
              </a:spcBef>
              <a:spcAft>
                <a:spcPts val="1600"/>
              </a:spcAft>
              <a:buClr>
                <a:schemeClr val="dk1"/>
              </a:buClr>
              <a:buSzPts val="2600"/>
              <a:buFont typeface="Arial"/>
              <a:buNone/>
            </a:pPr>
            <a:endParaRPr sz="2400">
              <a:highlight>
                <a:srgbClr val="1C304A"/>
              </a:highlight>
            </a:endParaRPr>
          </a:p>
        </p:txBody>
      </p:sp>
      <p:pic>
        <p:nvPicPr>
          <p:cNvPr id="513" name="Google Shape;513;p74" descr="Copy of a GSA Invoice"/>
          <p:cNvPicPr preferRelativeResize="0"/>
          <p:nvPr/>
        </p:nvPicPr>
        <p:blipFill>
          <a:blip r:embed="rId3">
            <a:alphaModFix/>
          </a:blip>
          <a:stretch>
            <a:fillRect/>
          </a:stretch>
        </p:blipFill>
        <p:spPr>
          <a:xfrm>
            <a:off x="600663" y="1184175"/>
            <a:ext cx="7942675" cy="33129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5"/>
          <p:cNvSpPr txBox="1">
            <a:spLocks noGrp="1"/>
          </p:cNvSpPr>
          <p:nvPr>
            <p:ph type="body" idx="1"/>
          </p:nvPr>
        </p:nvSpPr>
        <p:spPr>
          <a:xfrm>
            <a:off x="623400" y="930898"/>
            <a:ext cx="7891500" cy="4140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lt1"/>
              </a:buClr>
              <a:buSzPts val="1400"/>
              <a:buChar char="●"/>
            </a:pPr>
            <a:r>
              <a:rPr lang="en" sz="1400">
                <a:solidFill>
                  <a:schemeClr val="lt1"/>
                </a:solidFill>
              </a:rPr>
              <a:t>Contract Information</a:t>
            </a:r>
            <a:endParaRPr sz="1400">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Customer Number</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Prime Contract Number</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Project Number</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Project Name</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Period of Performance</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Terms</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Due Date</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Billing Period Dates</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Contract Value</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Funded Value</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Cost</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Fees</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Current Amount Billed</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Cumulative Amount Billed</a:t>
            </a:r>
            <a:endParaRPr>
              <a:solidFill>
                <a:schemeClr val="lt1"/>
              </a:solidFill>
            </a:endParaRPr>
          </a:p>
          <a:p>
            <a:pPr marL="914400" lvl="1" indent="-317500" algn="l" rtl="0">
              <a:lnSpc>
                <a:spcPct val="115000"/>
              </a:lnSpc>
              <a:spcBef>
                <a:spcPts val="0"/>
              </a:spcBef>
              <a:spcAft>
                <a:spcPts val="0"/>
              </a:spcAft>
              <a:buClr>
                <a:schemeClr val="lt1"/>
              </a:buClr>
              <a:buSzPts val="1400"/>
              <a:buChar char="○"/>
            </a:pPr>
            <a:r>
              <a:rPr lang="en">
                <a:solidFill>
                  <a:schemeClr val="lt1"/>
                </a:solidFill>
              </a:rPr>
              <a:t>Totals</a:t>
            </a:r>
            <a:endParaRPr>
              <a:solidFill>
                <a:schemeClr val="lt1"/>
              </a:solidFill>
            </a:endParaRPr>
          </a:p>
          <a:p>
            <a:pPr marL="0" lvl="0" indent="0" algn="l" rtl="0">
              <a:lnSpc>
                <a:spcPct val="115000"/>
              </a:lnSpc>
              <a:spcBef>
                <a:spcPts val="0"/>
              </a:spcBef>
              <a:spcAft>
                <a:spcPts val="0"/>
              </a:spcAft>
              <a:buSzPts val="1800"/>
              <a:buNone/>
            </a:pPr>
            <a:endParaRPr sz="1400">
              <a:solidFill>
                <a:schemeClr val="lt1"/>
              </a:solidFill>
            </a:endParaRPr>
          </a:p>
          <a:p>
            <a:pPr marL="457200" lvl="0" indent="0" algn="l" rtl="0">
              <a:lnSpc>
                <a:spcPct val="115000"/>
              </a:lnSpc>
              <a:spcBef>
                <a:spcPts val="0"/>
              </a:spcBef>
              <a:spcAft>
                <a:spcPts val="0"/>
              </a:spcAft>
              <a:buSzPts val="1800"/>
              <a:buNone/>
            </a:pPr>
            <a:endParaRPr sz="1400">
              <a:solidFill>
                <a:srgbClr val="00CFFF"/>
              </a:solidFill>
            </a:endParaRPr>
          </a:p>
        </p:txBody>
      </p:sp>
      <p:sp>
        <p:nvSpPr>
          <p:cNvPr id="519" name="Google Shape;519;p75"/>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2600"/>
              <a:buFont typeface="Arial"/>
              <a:buNone/>
            </a:pPr>
            <a:r>
              <a:rPr lang="en" sz="2400">
                <a:highlight>
                  <a:srgbClr val="1C304A"/>
                </a:highlight>
              </a:rPr>
              <a:t>Invoice Details, cont’d</a:t>
            </a:r>
            <a:endParaRPr sz="2400">
              <a:highlight>
                <a:srgbClr val="1C304A"/>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25" name="Google Shape;525;p76" descr="Details of an invoice graphic"/>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94550" y="737875"/>
            <a:ext cx="5554900" cy="4247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7"/>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31" name="Google Shape;531;p77" descr="Invoice Details"/>
          <p:cNvPicPr preferRelativeResize="0"/>
          <p:nvPr/>
        </p:nvPicPr>
        <p:blipFill>
          <a:blip r:embed="rId3">
            <a:alphaModFix/>
          </a:blip>
          <a:stretch>
            <a:fillRect/>
          </a:stretch>
        </p:blipFill>
        <p:spPr>
          <a:xfrm>
            <a:off x="828550" y="884000"/>
            <a:ext cx="7486900" cy="407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8"/>
          <p:cNvSpPr txBox="1">
            <a:spLocks noGrp="1"/>
          </p:cNvSpPr>
          <p:nvPr>
            <p:ph type="body" idx="1"/>
          </p:nvPr>
        </p:nvSpPr>
        <p:spPr>
          <a:xfrm>
            <a:off x="623400" y="930898"/>
            <a:ext cx="7891500" cy="4140300"/>
          </a:xfrm>
          <a:prstGeom prst="rect">
            <a:avLst/>
          </a:prstGeom>
          <a:noFill/>
          <a:ln>
            <a:noFill/>
          </a:ln>
        </p:spPr>
        <p:txBody>
          <a:bodyPr spcFirstLastPara="1" wrap="square" lIns="91425" tIns="91425" rIns="91425" bIns="91425" anchor="t" anchorCtr="0">
            <a:noAutofit/>
          </a:bodyPr>
          <a:lstStyle/>
          <a:p>
            <a:pPr marL="457200" lvl="0" indent="-317500" algn="l" rtl="0">
              <a:lnSpc>
                <a:spcPct val="110000"/>
              </a:lnSpc>
              <a:spcBef>
                <a:spcPts val="0"/>
              </a:spcBef>
              <a:spcAft>
                <a:spcPts val="0"/>
              </a:spcAft>
              <a:buClr>
                <a:schemeClr val="lt1"/>
              </a:buClr>
              <a:buSzPts val="1400"/>
              <a:buChar char="●"/>
            </a:pPr>
            <a:r>
              <a:rPr lang="en" sz="1400">
                <a:solidFill>
                  <a:schemeClr val="lt1"/>
                </a:solidFill>
              </a:rPr>
              <a:t>Detailed Billing Information</a:t>
            </a:r>
            <a:endParaRPr sz="1400">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Contract Line Item Numbers (CLINs)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Labor Categories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Travel</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Materials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Equipment</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Training</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Other Direct Costs (ODCs)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Material &amp; Handling – G&amp;A</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Fee</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Any Other Allowable Cost</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Invoice Subtotals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Current Amount &amp; Cumulative Amount</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Not-to-Exceed (NTE) Amounts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Invoice Totals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Current &amp; Cumulative Incurred Hours</a:t>
            </a:r>
            <a:endParaRPr>
              <a:solidFill>
                <a:schemeClr val="lt1"/>
              </a:solidFill>
            </a:endParaRPr>
          </a:p>
          <a:p>
            <a:pPr marL="914400" lvl="1" indent="-317500" algn="l" rtl="0">
              <a:lnSpc>
                <a:spcPct val="110000"/>
              </a:lnSpc>
              <a:spcBef>
                <a:spcPts val="0"/>
              </a:spcBef>
              <a:spcAft>
                <a:spcPts val="0"/>
              </a:spcAft>
              <a:buClr>
                <a:schemeClr val="lt1"/>
              </a:buClr>
              <a:buSzPts val="1400"/>
              <a:buChar char="○"/>
            </a:pPr>
            <a:r>
              <a:rPr lang="en">
                <a:solidFill>
                  <a:schemeClr val="lt1"/>
                </a:solidFill>
              </a:rPr>
              <a:t>Ceiling Hours/Rates</a:t>
            </a:r>
            <a:endParaRPr>
              <a:solidFill>
                <a:schemeClr val="lt1"/>
              </a:solidFill>
            </a:endParaRPr>
          </a:p>
          <a:p>
            <a:pPr marL="0" lvl="0" indent="0" algn="l" rtl="0">
              <a:lnSpc>
                <a:spcPct val="110000"/>
              </a:lnSpc>
              <a:spcBef>
                <a:spcPts val="0"/>
              </a:spcBef>
              <a:spcAft>
                <a:spcPts val="0"/>
              </a:spcAft>
              <a:buSzPts val="1800"/>
              <a:buNone/>
            </a:pPr>
            <a:endParaRPr sz="1400">
              <a:solidFill>
                <a:schemeClr val="lt1"/>
              </a:solidFill>
            </a:endParaRPr>
          </a:p>
          <a:p>
            <a:pPr marL="457200" lvl="0" indent="0" algn="l" rtl="0">
              <a:lnSpc>
                <a:spcPct val="110000"/>
              </a:lnSpc>
              <a:spcBef>
                <a:spcPts val="0"/>
              </a:spcBef>
              <a:spcAft>
                <a:spcPts val="0"/>
              </a:spcAft>
              <a:buSzPts val="1800"/>
              <a:buNone/>
            </a:pPr>
            <a:endParaRPr sz="1400">
              <a:solidFill>
                <a:srgbClr val="00CFFF"/>
              </a:solidFill>
            </a:endParaRPr>
          </a:p>
        </p:txBody>
      </p:sp>
      <p:sp>
        <p:nvSpPr>
          <p:cNvPr id="537" name="Google Shape;537;p78"/>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9"/>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43" name="Google Shape;543;p79" descr="Invoice details"/>
          <p:cNvPicPr preferRelativeResize="0"/>
          <p:nvPr/>
        </p:nvPicPr>
        <p:blipFill>
          <a:blip r:embed="rId3">
            <a:alphaModFix/>
          </a:blip>
          <a:stretch>
            <a:fillRect/>
          </a:stretch>
        </p:blipFill>
        <p:spPr>
          <a:xfrm>
            <a:off x="801425" y="905750"/>
            <a:ext cx="7541150" cy="413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0"/>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49" name="Google Shape;549;p80" descr="Copy of invoice detail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84338" y="801325"/>
            <a:ext cx="5243625" cy="417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1"/>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55" name="Google Shape;555;p81">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99863" y="734875"/>
            <a:ext cx="6612574" cy="4203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2"/>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61" name="Google Shape;561;p82">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24575" y="708300"/>
            <a:ext cx="5894851" cy="4283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455"/>
        <p:cNvGrpSpPr/>
        <p:nvPr/>
      </p:nvGrpSpPr>
      <p:grpSpPr>
        <a:xfrm>
          <a:off x="0" y="0"/>
          <a:ext cx="0" cy="0"/>
          <a:chOff x="0" y="0"/>
          <a:chExt cx="0" cy="0"/>
        </a:xfrm>
      </p:grpSpPr>
      <p:sp>
        <p:nvSpPr>
          <p:cNvPr id="2" name="Title 1">
            <a:extLst>
              <a:ext uri="{FF2B5EF4-FFF2-40B4-BE49-F238E27FC236}">
                <a16:creationId xmlns:a16="http://schemas.microsoft.com/office/drawing/2014/main" id="{2E487111-AFC2-4C68-0223-9CB1207033CF}"/>
              </a:ext>
            </a:extLst>
          </p:cNvPr>
          <p:cNvSpPr txBox="1">
            <a:spLocks noGrp="1"/>
          </p:cNvSpPr>
          <p:nvPr>
            <p:ph type="title" idx="4294967295"/>
          </p:nvPr>
        </p:nvSpPr>
        <p:spPr>
          <a:xfrm>
            <a:off x="3111475" y="435006"/>
            <a:ext cx="313381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B0F0"/>
                </a:solidFill>
                <a:effectLst/>
                <a:uLnTx/>
                <a:uFillTx/>
                <a:latin typeface="Arial"/>
                <a:ea typeface="Arial"/>
                <a:cs typeface="Arial"/>
                <a:sym typeface="Arial"/>
              </a:rPr>
              <a:t>Presenter</a:t>
            </a:r>
          </a:p>
        </p:txBody>
      </p:sp>
      <p:pic>
        <p:nvPicPr>
          <p:cNvPr id="457" name="Google Shape;457;p65" descr="Picture of Eugene Hwa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0075" y="1230187"/>
            <a:ext cx="1848626" cy="2530724"/>
          </a:xfrm>
          <a:prstGeom prst="rect">
            <a:avLst/>
          </a:prstGeom>
          <a:noFill/>
          <a:ln>
            <a:noFill/>
          </a:ln>
        </p:spPr>
      </p:pic>
      <p:sp>
        <p:nvSpPr>
          <p:cNvPr id="456" name="Google Shape;456;p65"/>
          <p:cNvSpPr txBox="1"/>
          <p:nvPr/>
        </p:nvSpPr>
        <p:spPr>
          <a:xfrm>
            <a:off x="3111475" y="1364249"/>
            <a:ext cx="5693700" cy="226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700" b="1" i="0" u="none" strike="noStrike" cap="none">
                <a:solidFill>
                  <a:srgbClr val="00CFFF"/>
                </a:solidFill>
                <a:highlight>
                  <a:srgbClr val="1C304A"/>
                </a:highlight>
                <a:latin typeface="Helvetica Neue"/>
                <a:ea typeface="Helvetica Neue"/>
                <a:cs typeface="Helvetica Neue"/>
                <a:sym typeface="Helvetica Neue"/>
              </a:rPr>
              <a:t>Eugene Hwang</a:t>
            </a:r>
            <a:endParaRPr sz="2700" b="1" i="0" u="none" strike="noStrike" cap="none">
              <a:solidFill>
                <a:srgbClr val="00CFFF"/>
              </a:solidFill>
              <a:highlight>
                <a:srgbClr val="1C304A"/>
              </a:highlight>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 sz="1600">
                <a:solidFill>
                  <a:schemeClr val="lt1"/>
                </a:solidFill>
                <a:highlight>
                  <a:srgbClr val="1C304A"/>
                </a:highlight>
                <a:latin typeface="Helvetica Neue"/>
                <a:ea typeface="Helvetica Neue"/>
                <a:cs typeface="Helvetica Neue"/>
                <a:sym typeface="Helvetica Neue"/>
              </a:rPr>
              <a:t>Acquisition Project Management Specialist</a:t>
            </a:r>
            <a:endParaRPr sz="1600" b="0" i="0" u="none" strike="noStrike" cap="none">
              <a:solidFill>
                <a:schemeClr val="lt1"/>
              </a:solidFill>
              <a:highlight>
                <a:srgbClr val="1C304A"/>
              </a:highlight>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 sz="1600">
                <a:solidFill>
                  <a:schemeClr val="lt1"/>
                </a:solidFill>
                <a:highlight>
                  <a:srgbClr val="1C304A"/>
                </a:highlight>
                <a:latin typeface="Helvetica Neue"/>
                <a:ea typeface="Helvetica Neue"/>
                <a:cs typeface="Helvetica Neue"/>
                <a:sym typeface="Helvetica Neue"/>
              </a:rPr>
              <a:t>Civilian Services Acquisition Workshops Program</a:t>
            </a:r>
            <a:endParaRPr sz="1600">
              <a:solidFill>
                <a:schemeClr val="lt1"/>
              </a:solidFill>
              <a:highlight>
                <a:srgbClr val="1C304A"/>
              </a:highlight>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endParaRPr sz="1600">
              <a:solidFill>
                <a:schemeClr val="lt1"/>
              </a:solidFill>
              <a:highlight>
                <a:srgbClr val="1C304A"/>
              </a:highlight>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 sz="1600">
                <a:solidFill>
                  <a:schemeClr val="lt1"/>
                </a:solidFill>
                <a:highlight>
                  <a:srgbClr val="1C304A"/>
                </a:highlight>
                <a:latin typeface="Helvetica Neue"/>
                <a:ea typeface="Helvetica Neue"/>
                <a:cs typeface="Helvetica Neue"/>
                <a:sym typeface="Helvetica Neue"/>
              </a:rPr>
              <a:t>Office of Professional Services &amp; Human Capital Categories</a:t>
            </a:r>
            <a:br>
              <a:rPr lang="en" sz="1600" b="0" i="0" u="none" strike="noStrike" cap="none">
                <a:solidFill>
                  <a:schemeClr val="lt1"/>
                </a:solidFill>
                <a:highlight>
                  <a:srgbClr val="1C304A"/>
                </a:highlight>
                <a:latin typeface="Helvetica Neue"/>
                <a:ea typeface="Helvetica Neue"/>
                <a:cs typeface="Helvetica Neue"/>
                <a:sym typeface="Helvetica Neue"/>
              </a:rPr>
            </a:br>
            <a:r>
              <a:rPr lang="en" sz="1600" b="0" i="0" u="none" strike="noStrike" cap="none">
                <a:solidFill>
                  <a:schemeClr val="lt1"/>
                </a:solidFill>
                <a:highlight>
                  <a:srgbClr val="1C304A"/>
                </a:highlight>
                <a:latin typeface="Helvetica Neue"/>
                <a:ea typeface="Helvetica Neue"/>
                <a:cs typeface="Helvetica Neue"/>
                <a:sym typeface="Helvetica Neue"/>
              </a:rPr>
              <a:t>General Services Administration</a:t>
            </a:r>
            <a:endParaRPr sz="1600" b="0" i="0" u="none" strike="noStrike" cap="none">
              <a:solidFill>
                <a:schemeClr val="lt1"/>
              </a:solidFill>
              <a:highlight>
                <a:srgbClr val="1C304A"/>
              </a:highlight>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F46524"/>
              </a:buClr>
              <a:buSzPts val="1600"/>
              <a:buFont typeface="Arial"/>
              <a:buNone/>
            </a:pPr>
            <a:r>
              <a:rPr lang="en" sz="1600" b="0" i="0" u="none" strike="noStrike" cap="none">
                <a:solidFill>
                  <a:schemeClr val="lt1"/>
                </a:solidFill>
                <a:highlight>
                  <a:srgbClr val="1C304A"/>
                </a:highlight>
                <a:latin typeface="Helvetica Neue"/>
                <a:ea typeface="Helvetica Neue"/>
                <a:cs typeface="Helvetica Neue"/>
                <a:sym typeface="Helvetica Neue"/>
              </a:rPr>
              <a:t>eugene.hwang@gsa.gov   </a:t>
            </a:r>
            <a:endParaRPr sz="1600" b="0" i="0" u="none" strike="noStrike" cap="none">
              <a:solidFill>
                <a:schemeClr val="lt1"/>
              </a:solidFill>
              <a:highlight>
                <a:srgbClr val="1C304A"/>
              </a:highlight>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3"/>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67" name="Google Shape;567;p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03600" y="756300"/>
            <a:ext cx="6536800" cy="4271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4"/>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pic>
        <p:nvPicPr>
          <p:cNvPr id="574" name="Google Shape;574;p84" descr="copy of paid invoice detail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8850" y="784500"/>
            <a:ext cx="4499350" cy="3063699"/>
          </a:xfrm>
          <a:prstGeom prst="rect">
            <a:avLst/>
          </a:prstGeom>
          <a:noFill/>
          <a:ln>
            <a:noFill/>
          </a:ln>
        </p:spPr>
      </p:pic>
      <p:pic>
        <p:nvPicPr>
          <p:cNvPr id="573" name="Google Shape;573;p84" descr="Copy of invoice detail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13800" y="2254150"/>
            <a:ext cx="5014700" cy="262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5"/>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Invoice Details, cont’d</a:t>
            </a:r>
            <a:endParaRPr sz="2400">
              <a:highlight>
                <a:srgbClr val="1C304A"/>
              </a:highlight>
            </a:endParaRPr>
          </a:p>
        </p:txBody>
      </p:sp>
      <p:sp>
        <p:nvSpPr>
          <p:cNvPr id="580" name="Google Shape;580;p85"/>
          <p:cNvSpPr txBox="1">
            <a:spLocks noGrp="1"/>
          </p:cNvSpPr>
          <p:nvPr>
            <p:ph type="body" idx="1"/>
          </p:nvPr>
        </p:nvSpPr>
        <p:spPr>
          <a:xfrm>
            <a:off x="623400" y="930898"/>
            <a:ext cx="7891500" cy="41403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FAR 15.204-1 Uniform Contract Format</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Section G - Contract Administration Data</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Contracting and Administrative Authority</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Invoice Instruction</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Invoice Submission </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Invoice Requirement</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Section H - Special Contract Requirements</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Travel Authorization Requests</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Tools and Other Direct Costs (ODCs)</a:t>
            </a:r>
            <a:endParaRPr sz="2400">
              <a:solidFill>
                <a:schemeClr val="lt1"/>
              </a:solidFill>
              <a:highlight>
                <a:srgbClr val="1C304A"/>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6"/>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I got an invoice from my contractor - now what?</a:t>
            </a:r>
            <a:endParaRPr sz="2400"/>
          </a:p>
          <a:p>
            <a:pPr marL="0" lvl="0" indent="0" algn="l" rtl="0">
              <a:lnSpc>
                <a:spcPct val="100000"/>
              </a:lnSpc>
              <a:spcBef>
                <a:spcPts val="1200"/>
              </a:spcBef>
              <a:spcAft>
                <a:spcPts val="0"/>
              </a:spcAft>
              <a:buSzPts val="2600"/>
              <a:buNone/>
            </a:pPr>
            <a:endParaRPr sz="2400"/>
          </a:p>
        </p:txBody>
      </p:sp>
      <p:sp>
        <p:nvSpPr>
          <p:cNvPr id="586" name="Google Shape;586;p86"/>
          <p:cNvSpPr txBox="1">
            <a:spLocks noGrp="1"/>
          </p:cNvSpPr>
          <p:nvPr>
            <p:ph type="body" idx="1"/>
          </p:nvPr>
        </p:nvSpPr>
        <p:spPr>
          <a:xfrm>
            <a:off x="623400" y="930900"/>
            <a:ext cx="7792500" cy="41403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Is it accepted or reviewed? Who reviews? </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What is your role - COR/PM/CO responsibility </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What needs to reviewed and validated?</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Rates</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Travel</a:t>
            </a:r>
            <a:endParaRPr sz="2400">
              <a:solidFill>
                <a:schemeClr val="lt1"/>
              </a:solidFill>
              <a:highlight>
                <a:srgbClr val="1C304A"/>
              </a:highlight>
            </a:endParaRPr>
          </a:p>
          <a:p>
            <a:pPr marL="914400" lvl="1"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Receipts, etc.</a:t>
            </a:r>
            <a:endParaRPr sz="2400">
              <a:solidFill>
                <a:schemeClr val="lt1"/>
              </a:solidFill>
              <a:highlight>
                <a:srgbClr val="1C304A"/>
              </a:highlight>
            </a:endParaRPr>
          </a:p>
          <a:p>
            <a:pPr marL="457200" lvl="0" indent="0" algn="l" rtl="0">
              <a:lnSpc>
                <a:spcPct val="100000"/>
              </a:lnSpc>
              <a:spcBef>
                <a:spcPts val="0"/>
              </a:spcBef>
              <a:spcAft>
                <a:spcPts val="0"/>
              </a:spcAft>
              <a:buSzPts val="1800"/>
              <a:buNone/>
            </a:pP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Acceptance form - DD250, Receipt, Travel Pre-authorization</a:t>
            </a:r>
            <a:endParaRPr sz="2400">
              <a:solidFill>
                <a:schemeClr val="lt1"/>
              </a:solidFill>
              <a:highlight>
                <a:srgbClr val="1C304A"/>
              </a:highlight>
            </a:endParaRPr>
          </a:p>
          <a:p>
            <a:pPr marL="0" lvl="0" indent="0" algn="l" rtl="0">
              <a:lnSpc>
                <a:spcPct val="100000"/>
              </a:lnSpc>
              <a:spcBef>
                <a:spcPts val="0"/>
              </a:spcBef>
              <a:spcAft>
                <a:spcPts val="1600"/>
              </a:spcAft>
              <a:buSzPts val="1800"/>
              <a:buNone/>
            </a:pPr>
            <a:endParaRPr sz="2400">
              <a:solidFill>
                <a:schemeClr val="lt1"/>
              </a:solidFill>
              <a:highlight>
                <a:srgbClr val="1C304A"/>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2" name="Title 1">
            <a:extLst>
              <a:ext uri="{FF2B5EF4-FFF2-40B4-BE49-F238E27FC236}">
                <a16:creationId xmlns:a16="http://schemas.microsoft.com/office/drawing/2014/main" id="{8381D175-C460-3890-A3F2-F316D7C41A35}"/>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Copy of Invoice</a:t>
            </a:r>
          </a:p>
        </p:txBody>
      </p:sp>
      <p:pic>
        <p:nvPicPr>
          <p:cNvPr id="591" name="Google Shape;591;p87" descr="invoice details"/>
          <p:cNvPicPr preferRelativeResize="0"/>
          <p:nvPr/>
        </p:nvPicPr>
        <p:blipFill rotWithShape="1">
          <a:blip r:embed="rId3">
            <a:alphaModFix/>
          </a:blip>
          <a:srcRect/>
          <a:stretch/>
        </p:blipFill>
        <p:spPr>
          <a:xfrm>
            <a:off x="781050" y="161925"/>
            <a:ext cx="7581900" cy="4819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2" name="Title 1">
            <a:extLst>
              <a:ext uri="{FF2B5EF4-FFF2-40B4-BE49-F238E27FC236}">
                <a16:creationId xmlns:a16="http://schemas.microsoft.com/office/drawing/2014/main" id="{358BE0FD-1582-C6A1-5869-391E25E4594A}"/>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Copy of Invoice</a:t>
            </a:r>
          </a:p>
        </p:txBody>
      </p:sp>
      <p:pic>
        <p:nvPicPr>
          <p:cNvPr id="596" name="Google Shape;596;p88" descr="Copy of a Material Inspection and Receiving Report">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29400" y="76200"/>
            <a:ext cx="3685197" cy="4991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9"/>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I got an invoice from my contract - now what?</a:t>
            </a:r>
            <a:endParaRPr sz="2400"/>
          </a:p>
          <a:p>
            <a:pPr marL="0" lvl="0" indent="0" algn="l" rtl="0">
              <a:lnSpc>
                <a:spcPct val="100000"/>
              </a:lnSpc>
              <a:spcBef>
                <a:spcPts val="1200"/>
              </a:spcBef>
              <a:spcAft>
                <a:spcPts val="0"/>
              </a:spcAft>
              <a:buSzPts val="2600"/>
              <a:buNone/>
            </a:pPr>
            <a:endParaRPr sz="2400"/>
          </a:p>
        </p:txBody>
      </p:sp>
      <p:sp>
        <p:nvSpPr>
          <p:cNvPr id="602" name="Google Shape;602;p89"/>
          <p:cNvSpPr txBox="1">
            <a:spLocks noGrp="1"/>
          </p:cNvSpPr>
          <p:nvPr>
            <p:ph type="body" idx="1"/>
          </p:nvPr>
        </p:nvSpPr>
        <p:spPr>
          <a:xfrm>
            <a:off x="623400" y="930898"/>
            <a:ext cx="7891500" cy="41403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chemeClr val="lt1"/>
              </a:buClr>
              <a:buSzPts val="2100"/>
              <a:buChar char="●"/>
            </a:pPr>
            <a:r>
              <a:rPr lang="en" sz="2100">
                <a:solidFill>
                  <a:schemeClr val="lt1"/>
                </a:solidFill>
                <a:highlight>
                  <a:srgbClr val="1C304A"/>
                </a:highlight>
              </a:rPr>
              <a:t>All invoices are targeted to be processed within 7 calendar days.</a:t>
            </a:r>
            <a:endParaRPr sz="2100">
              <a:solidFill>
                <a:schemeClr val="lt1"/>
              </a:solidFill>
              <a:highlight>
                <a:srgbClr val="1C304A"/>
              </a:highlight>
            </a:endParaRPr>
          </a:p>
          <a:p>
            <a:pPr marL="914400" lvl="1" indent="-361950" algn="l" rtl="0">
              <a:lnSpc>
                <a:spcPct val="100000"/>
              </a:lnSpc>
              <a:spcBef>
                <a:spcPts val="0"/>
              </a:spcBef>
              <a:spcAft>
                <a:spcPts val="0"/>
              </a:spcAft>
              <a:buClr>
                <a:schemeClr val="lt1"/>
              </a:buClr>
              <a:buSzPts val="2100"/>
              <a:buChar char="○"/>
            </a:pPr>
            <a:r>
              <a:rPr lang="en" sz="2100">
                <a:solidFill>
                  <a:schemeClr val="lt1"/>
                </a:solidFill>
                <a:highlight>
                  <a:srgbClr val="1C304A"/>
                </a:highlight>
              </a:rPr>
              <a:t>Day 1 - Invoice Submission</a:t>
            </a:r>
            <a:endParaRPr sz="2100">
              <a:solidFill>
                <a:schemeClr val="lt1"/>
              </a:solidFill>
              <a:highlight>
                <a:srgbClr val="1C304A"/>
              </a:highlight>
            </a:endParaRPr>
          </a:p>
          <a:p>
            <a:pPr marL="914400" lvl="1" indent="-361950" algn="l" rtl="0">
              <a:lnSpc>
                <a:spcPct val="100000"/>
              </a:lnSpc>
              <a:spcBef>
                <a:spcPts val="0"/>
              </a:spcBef>
              <a:spcAft>
                <a:spcPts val="0"/>
              </a:spcAft>
              <a:buClr>
                <a:schemeClr val="lt1"/>
              </a:buClr>
              <a:buSzPts val="2100"/>
              <a:buChar char="○"/>
            </a:pPr>
            <a:r>
              <a:rPr lang="en" sz="2100">
                <a:solidFill>
                  <a:schemeClr val="lt1"/>
                </a:solidFill>
                <a:highlight>
                  <a:srgbClr val="1C304A"/>
                </a:highlight>
              </a:rPr>
              <a:t>Day 5 - COR &amp; PM review, make recommendations</a:t>
            </a:r>
            <a:endParaRPr sz="2100">
              <a:solidFill>
                <a:schemeClr val="lt1"/>
              </a:solidFill>
              <a:highlight>
                <a:srgbClr val="1C304A"/>
              </a:highlight>
            </a:endParaRPr>
          </a:p>
          <a:p>
            <a:pPr marL="914400" lvl="1" indent="-361950" algn="l" rtl="0">
              <a:lnSpc>
                <a:spcPct val="100000"/>
              </a:lnSpc>
              <a:spcBef>
                <a:spcPts val="0"/>
              </a:spcBef>
              <a:spcAft>
                <a:spcPts val="0"/>
              </a:spcAft>
              <a:buClr>
                <a:schemeClr val="lt1"/>
              </a:buClr>
              <a:buSzPts val="2100"/>
              <a:buChar char="○"/>
            </a:pPr>
            <a:r>
              <a:rPr lang="en" sz="2100">
                <a:solidFill>
                  <a:schemeClr val="lt1"/>
                </a:solidFill>
                <a:highlight>
                  <a:srgbClr val="1C304A"/>
                </a:highlight>
              </a:rPr>
              <a:t>Day 7 - CO approval/rejection/partial acceptance</a:t>
            </a:r>
            <a:endParaRPr sz="2100">
              <a:solidFill>
                <a:schemeClr val="lt1"/>
              </a:solidFill>
              <a:highlight>
                <a:srgbClr val="1C304A"/>
              </a:highlight>
            </a:endParaRPr>
          </a:p>
          <a:p>
            <a:pPr marL="457200" lvl="0" indent="0" algn="l" rtl="0">
              <a:lnSpc>
                <a:spcPct val="100000"/>
              </a:lnSpc>
              <a:spcBef>
                <a:spcPts val="0"/>
              </a:spcBef>
              <a:spcAft>
                <a:spcPts val="0"/>
              </a:spcAft>
              <a:buSzPts val="1800"/>
              <a:buNone/>
            </a:pPr>
            <a:endParaRPr sz="2100">
              <a:solidFill>
                <a:schemeClr val="lt1"/>
              </a:solidFill>
              <a:highlight>
                <a:srgbClr val="1C304A"/>
              </a:highlight>
            </a:endParaRPr>
          </a:p>
          <a:p>
            <a:pPr marL="457200" lvl="0" indent="-361950" algn="l" rtl="0">
              <a:lnSpc>
                <a:spcPct val="100000"/>
              </a:lnSpc>
              <a:spcBef>
                <a:spcPts val="0"/>
              </a:spcBef>
              <a:spcAft>
                <a:spcPts val="0"/>
              </a:spcAft>
              <a:buClr>
                <a:schemeClr val="lt1"/>
              </a:buClr>
              <a:buSzPts val="2100"/>
              <a:buChar char="●"/>
            </a:pPr>
            <a:r>
              <a:rPr lang="en" sz="2100" u="sng">
                <a:solidFill>
                  <a:schemeClr val="hlink"/>
                </a:solidFill>
                <a:highlight>
                  <a:srgbClr val="1C304A"/>
                </a:highlight>
                <a:hlinkClick r:id="rId3"/>
              </a:rPr>
              <a:t>Prompt Payment Act</a:t>
            </a:r>
            <a:endParaRPr sz="2100">
              <a:solidFill>
                <a:schemeClr val="lt1"/>
              </a:solidFill>
              <a:highlight>
                <a:srgbClr val="1C304A"/>
              </a:highlight>
            </a:endParaRPr>
          </a:p>
          <a:p>
            <a:pPr marL="914400" lvl="1" indent="-361950" algn="l" rtl="0">
              <a:lnSpc>
                <a:spcPct val="100000"/>
              </a:lnSpc>
              <a:spcBef>
                <a:spcPts val="0"/>
              </a:spcBef>
              <a:spcAft>
                <a:spcPts val="0"/>
              </a:spcAft>
              <a:buClr>
                <a:schemeClr val="lt1"/>
              </a:buClr>
              <a:buSzPts val="2100"/>
              <a:buChar char="○"/>
            </a:pPr>
            <a:r>
              <a:rPr lang="en" sz="2100">
                <a:solidFill>
                  <a:schemeClr val="lt1"/>
                </a:solidFill>
                <a:highlight>
                  <a:srgbClr val="1C304A"/>
                </a:highlight>
              </a:rPr>
              <a:t>In most cases, when an agency pays a vendor late, the agency must pay interest.</a:t>
            </a:r>
            <a:endParaRPr sz="2100">
              <a:solidFill>
                <a:schemeClr val="lt1"/>
              </a:solidFill>
              <a:highlight>
                <a:srgbClr val="1C304A"/>
              </a:highlight>
            </a:endParaRPr>
          </a:p>
          <a:p>
            <a:pPr marL="457200" lvl="0" indent="0" algn="l" rtl="0">
              <a:lnSpc>
                <a:spcPct val="100000"/>
              </a:lnSpc>
              <a:spcBef>
                <a:spcPts val="0"/>
              </a:spcBef>
              <a:spcAft>
                <a:spcPts val="0"/>
              </a:spcAft>
              <a:buSzPts val="1800"/>
              <a:buNone/>
            </a:pPr>
            <a:endParaRPr sz="2100">
              <a:solidFill>
                <a:schemeClr val="lt1"/>
              </a:solidFill>
              <a:highlight>
                <a:srgbClr val="1C304A"/>
              </a:highlight>
            </a:endParaRPr>
          </a:p>
          <a:p>
            <a:pPr marL="914400" lvl="1" indent="-361950" algn="l" rtl="0">
              <a:lnSpc>
                <a:spcPct val="100000"/>
              </a:lnSpc>
              <a:spcBef>
                <a:spcPts val="0"/>
              </a:spcBef>
              <a:spcAft>
                <a:spcPts val="0"/>
              </a:spcAft>
              <a:buClr>
                <a:schemeClr val="lt1"/>
              </a:buClr>
              <a:buSzPts val="2100"/>
              <a:buChar char="○"/>
            </a:pPr>
            <a:r>
              <a:rPr lang="en" sz="2100">
                <a:solidFill>
                  <a:schemeClr val="lt1"/>
                </a:solidFill>
                <a:highlight>
                  <a:srgbClr val="1C304A"/>
                </a:highlight>
              </a:rPr>
              <a:t>The </a:t>
            </a:r>
            <a:r>
              <a:rPr lang="en" sz="2100" u="sng">
                <a:solidFill>
                  <a:schemeClr val="hlink"/>
                </a:solidFill>
                <a:highlight>
                  <a:srgbClr val="1C304A"/>
                </a:highlight>
                <a:hlinkClick r:id="rId4"/>
              </a:rPr>
              <a:t>Prompt Payment interest rate</a:t>
            </a:r>
            <a:r>
              <a:rPr lang="en" sz="2100">
                <a:solidFill>
                  <a:schemeClr val="lt1"/>
                </a:solidFill>
                <a:highlight>
                  <a:srgbClr val="1C304A"/>
                </a:highlight>
              </a:rPr>
              <a:t> for January 1, 2024 – June 30, 2024 is 4.785%.</a:t>
            </a:r>
            <a:endParaRPr sz="2100">
              <a:solidFill>
                <a:schemeClr val="lt1"/>
              </a:solidFill>
              <a:highlight>
                <a:srgbClr val="1C304A"/>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0"/>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How do I interpret it? Does contract type drive this?</a:t>
            </a:r>
            <a:endParaRPr sz="2400"/>
          </a:p>
          <a:p>
            <a:pPr marL="0" lvl="0" indent="0" algn="l" rtl="0">
              <a:lnSpc>
                <a:spcPct val="100000"/>
              </a:lnSpc>
              <a:spcBef>
                <a:spcPts val="1200"/>
              </a:spcBef>
              <a:spcAft>
                <a:spcPts val="0"/>
              </a:spcAft>
              <a:buSzPts val="2600"/>
              <a:buNone/>
            </a:pPr>
            <a:endParaRPr sz="2400"/>
          </a:p>
        </p:txBody>
      </p:sp>
      <p:sp>
        <p:nvSpPr>
          <p:cNvPr id="608" name="Google Shape;608;p90"/>
          <p:cNvSpPr txBox="1">
            <a:spLocks noGrp="1"/>
          </p:cNvSpPr>
          <p:nvPr>
            <p:ph type="body" idx="1"/>
          </p:nvPr>
        </p:nvSpPr>
        <p:spPr>
          <a:xfrm>
            <a:off x="623400" y="1364050"/>
            <a:ext cx="7891500" cy="3554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Firm Fixed Price (FFP) Contract</a:t>
            </a:r>
            <a:endParaRPr sz="2400">
              <a:solidFill>
                <a:schemeClr val="lt1"/>
              </a:solidFill>
              <a:highlight>
                <a:srgbClr val="1C304A"/>
              </a:highlight>
            </a:endParaRPr>
          </a:p>
          <a:p>
            <a:pPr marL="457200" lvl="0" indent="0" algn="l" rtl="0">
              <a:lnSpc>
                <a:spcPct val="100000"/>
              </a:lnSpc>
              <a:spcBef>
                <a:spcPts val="0"/>
              </a:spcBef>
              <a:spcAft>
                <a:spcPts val="0"/>
              </a:spcAft>
              <a:buNone/>
            </a:pP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Cost-Reimbursement (CR) Contract</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SzPts val="2400"/>
              <a:buChar char="●"/>
            </a:pPr>
            <a:r>
              <a:rPr lang="en" sz="2400">
                <a:solidFill>
                  <a:schemeClr val="lt1"/>
                </a:solidFill>
                <a:highlight>
                  <a:srgbClr val="1C304A"/>
                </a:highlight>
              </a:rPr>
              <a:t>Time and Materials (T&amp;M) Contract</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OCD/Travel</a:t>
            </a:r>
            <a:endParaRPr sz="2400">
              <a:solidFill>
                <a:schemeClr val="lt1"/>
              </a:solidFill>
              <a:highlight>
                <a:srgbClr val="1C304A"/>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1"/>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How do I interpret it? Does contract type drive this?</a:t>
            </a:r>
            <a:endParaRPr sz="2400"/>
          </a:p>
          <a:p>
            <a:pPr marL="0" lvl="0" indent="0" algn="l" rtl="0">
              <a:lnSpc>
                <a:spcPct val="100000"/>
              </a:lnSpc>
              <a:spcBef>
                <a:spcPts val="1200"/>
              </a:spcBef>
              <a:spcAft>
                <a:spcPts val="0"/>
              </a:spcAft>
              <a:buSzPts val="2600"/>
              <a:buNone/>
            </a:pPr>
            <a:endParaRPr sz="2400"/>
          </a:p>
        </p:txBody>
      </p:sp>
      <p:sp>
        <p:nvSpPr>
          <p:cNvPr id="614" name="Google Shape;614;p91"/>
          <p:cNvSpPr txBox="1">
            <a:spLocks noGrp="1"/>
          </p:cNvSpPr>
          <p:nvPr>
            <p:ph type="body" idx="1"/>
          </p:nvPr>
        </p:nvSpPr>
        <p:spPr>
          <a:xfrm>
            <a:off x="623400" y="1364050"/>
            <a:ext cx="7891500" cy="3554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Firm Fixed Price Contract</a:t>
            </a:r>
            <a:br>
              <a:rPr lang="en" sz="2400">
                <a:solidFill>
                  <a:schemeClr val="lt1"/>
                </a:solidFill>
                <a:highlight>
                  <a:srgbClr val="1C304A"/>
                </a:highlight>
              </a:rPr>
            </a:br>
            <a:endParaRPr sz="2400">
              <a:solidFill>
                <a:schemeClr val="lt1"/>
              </a:solidFill>
              <a:highlight>
                <a:srgbClr val="1C304A"/>
              </a:highlight>
            </a:endParaRPr>
          </a:p>
          <a:p>
            <a:pPr marL="914400" lvl="1" indent="-330200" algn="l" rtl="0">
              <a:lnSpc>
                <a:spcPct val="115000"/>
              </a:lnSpc>
              <a:spcBef>
                <a:spcPts val="0"/>
              </a:spcBef>
              <a:spcAft>
                <a:spcPts val="0"/>
              </a:spcAft>
              <a:buClr>
                <a:schemeClr val="lt1"/>
              </a:buClr>
              <a:buSzPts val="1600"/>
              <a:buChar char="○"/>
            </a:pPr>
            <a:r>
              <a:rPr lang="en" sz="1600">
                <a:solidFill>
                  <a:schemeClr val="lt1"/>
                </a:solidFill>
                <a:highlight>
                  <a:srgbClr val="1C304A"/>
                </a:highlight>
              </a:rPr>
              <a:t>Confirm total amounts invoiced by invoice-level and a breakdown by CLIN free of math errors and confirm sufficient funding (not exceeding)</a:t>
            </a:r>
            <a:endParaRPr sz="1600">
              <a:solidFill>
                <a:schemeClr val="lt1"/>
              </a:solidFill>
              <a:highlight>
                <a:srgbClr val="1C304A"/>
              </a:highlight>
            </a:endParaRPr>
          </a:p>
          <a:p>
            <a:pPr marL="914400" lvl="1" indent="-317500" algn="l" rtl="0">
              <a:lnSpc>
                <a:spcPct val="115000"/>
              </a:lnSpc>
              <a:spcBef>
                <a:spcPts val="0"/>
              </a:spcBef>
              <a:spcAft>
                <a:spcPts val="0"/>
              </a:spcAft>
              <a:buClr>
                <a:schemeClr val="lt1"/>
              </a:buClr>
              <a:buSzPts val="1400"/>
              <a:buChar char="○"/>
            </a:pPr>
            <a:r>
              <a:rPr lang="en" sz="1600">
                <a:solidFill>
                  <a:schemeClr val="lt1"/>
                </a:solidFill>
                <a:highlight>
                  <a:srgbClr val="1C304A"/>
                </a:highlight>
              </a:rPr>
              <a:t>Confirm monthly surveillance / inspection report has been received from client IAW the contract.</a:t>
            </a:r>
            <a:br>
              <a:rPr lang="en" sz="2400">
                <a:solidFill>
                  <a:schemeClr val="lt1"/>
                </a:solidFill>
                <a:highlight>
                  <a:srgbClr val="1C304A"/>
                </a:highlight>
              </a:rPr>
            </a:br>
            <a:endParaRPr sz="2400">
              <a:solidFill>
                <a:schemeClr val="lt1"/>
              </a:solidFill>
              <a:highlight>
                <a:srgbClr val="1C304A"/>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2"/>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How do I interpret it? Does contract type drive this?</a:t>
            </a:r>
            <a:endParaRPr sz="2400"/>
          </a:p>
          <a:p>
            <a:pPr marL="0" lvl="0" indent="0" algn="l" rtl="0">
              <a:lnSpc>
                <a:spcPct val="100000"/>
              </a:lnSpc>
              <a:spcBef>
                <a:spcPts val="1200"/>
              </a:spcBef>
              <a:spcAft>
                <a:spcPts val="0"/>
              </a:spcAft>
              <a:buSzPts val="2600"/>
              <a:buNone/>
            </a:pPr>
            <a:endParaRPr sz="2400"/>
          </a:p>
        </p:txBody>
      </p:sp>
      <p:sp>
        <p:nvSpPr>
          <p:cNvPr id="620" name="Google Shape;620;p92"/>
          <p:cNvSpPr txBox="1">
            <a:spLocks noGrp="1"/>
          </p:cNvSpPr>
          <p:nvPr>
            <p:ph type="body" idx="1"/>
          </p:nvPr>
        </p:nvSpPr>
        <p:spPr>
          <a:xfrm>
            <a:off x="623400" y="1364050"/>
            <a:ext cx="7891500" cy="35547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lt1"/>
              </a:buClr>
              <a:buSzPts val="2200"/>
              <a:buChar char="●"/>
            </a:pPr>
            <a:r>
              <a:rPr lang="en" sz="2400">
                <a:solidFill>
                  <a:schemeClr val="lt1"/>
                </a:solidFill>
                <a:highlight>
                  <a:srgbClr val="1C304A"/>
                </a:highlight>
              </a:rPr>
              <a:t>Cost-Reimbursement Contract</a:t>
            </a:r>
            <a:br>
              <a:rPr lang="en" sz="2200">
                <a:solidFill>
                  <a:schemeClr val="lt1"/>
                </a:solidFill>
                <a:highlight>
                  <a:srgbClr val="1C304A"/>
                </a:highlight>
              </a:rPr>
            </a:br>
            <a:endParaRPr sz="22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Confirm labor categories/skill level invoiced are authorized on contract</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Labor category is listed</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Verify the rates are in accordance with IAW the contract</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Are overtime costs being incurred?</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Confirm current monthly and total cumulative amounts.</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Labor Rates and Labor Hours are less than Not To Exceed the limits established by the Contract </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Award fee, fixed fee is in accordance Award Fee Determination Plan (AFDP) established by the Contract, as applicable, and does not exceed ceiling</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Facilities Capital Cost of Money (FCCOM) adjusted out of award fee pool</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Last Option Period Fixed Fee is withheld if above 85%</a:t>
            </a:r>
            <a:endParaRPr sz="1500">
              <a:solidFill>
                <a:schemeClr val="lt1"/>
              </a:solidFill>
              <a:highlight>
                <a:srgbClr val="1C304A"/>
              </a:highlight>
            </a:endParaRPr>
          </a:p>
          <a:p>
            <a:pPr marL="914400" lvl="1" indent="-323850" algn="l" rtl="0">
              <a:lnSpc>
                <a:spcPct val="100000"/>
              </a:lnSpc>
              <a:spcBef>
                <a:spcPts val="0"/>
              </a:spcBef>
              <a:spcAft>
                <a:spcPts val="0"/>
              </a:spcAft>
              <a:buClr>
                <a:schemeClr val="lt1"/>
              </a:buClr>
              <a:buSzPts val="1500"/>
              <a:buChar char="○"/>
            </a:pPr>
            <a:r>
              <a:rPr lang="en" sz="1500">
                <a:solidFill>
                  <a:schemeClr val="lt1"/>
                </a:solidFill>
                <a:highlight>
                  <a:srgbClr val="1C304A"/>
                </a:highlight>
              </a:rPr>
              <a:t>Review documentation provided by subcontractor (when necessary)</a:t>
            </a:r>
            <a:endParaRPr sz="2500">
              <a:solidFill>
                <a:schemeClr val="lt1"/>
              </a:solidFill>
              <a:highlight>
                <a:srgbClr val="1C304A"/>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6"/>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400"/>
              <a:t>Topics</a:t>
            </a:r>
            <a:endParaRPr sz="2400"/>
          </a:p>
        </p:txBody>
      </p:sp>
      <p:sp>
        <p:nvSpPr>
          <p:cNvPr id="463" name="Google Shape;463;p66"/>
          <p:cNvSpPr txBox="1">
            <a:spLocks noGrp="1"/>
          </p:cNvSpPr>
          <p:nvPr>
            <p:ph type="body" idx="1"/>
          </p:nvPr>
        </p:nvSpPr>
        <p:spPr>
          <a:xfrm>
            <a:off x="623400" y="930900"/>
            <a:ext cx="7891500" cy="3708300"/>
          </a:xfrm>
          <a:prstGeom prst="rect">
            <a:avLst/>
          </a:prstGeom>
          <a:noFill/>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chemeClr val="lt1"/>
              </a:buClr>
              <a:buSzPts val="2200"/>
              <a:buChar char="●"/>
            </a:pPr>
            <a:r>
              <a:rPr lang="en" sz="2200">
                <a:solidFill>
                  <a:schemeClr val="lt1"/>
                </a:solidFill>
                <a:highlight>
                  <a:srgbClr val="1C304A"/>
                </a:highlight>
              </a:rPr>
              <a:t>What is an invoice?</a:t>
            </a:r>
            <a:endParaRPr sz="2200">
              <a:solidFill>
                <a:schemeClr val="lt1"/>
              </a:solidFill>
              <a:highlight>
                <a:srgbClr val="1C304A"/>
              </a:highlight>
            </a:endParaRPr>
          </a:p>
          <a:p>
            <a:pPr marL="457200" lvl="0" indent="-368300" algn="l" rtl="0">
              <a:lnSpc>
                <a:spcPct val="150000"/>
              </a:lnSpc>
              <a:spcBef>
                <a:spcPts val="0"/>
              </a:spcBef>
              <a:spcAft>
                <a:spcPts val="0"/>
              </a:spcAft>
              <a:buClr>
                <a:schemeClr val="lt1"/>
              </a:buClr>
              <a:buSzPts val="2200"/>
              <a:buChar char="●"/>
            </a:pPr>
            <a:r>
              <a:rPr lang="en" sz="2200">
                <a:solidFill>
                  <a:schemeClr val="lt1"/>
                </a:solidFill>
                <a:highlight>
                  <a:srgbClr val="1C304A"/>
                </a:highlight>
              </a:rPr>
              <a:t>What details should the invoice have?</a:t>
            </a:r>
            <a:endParaRPr sz="2200">
              <a:solidFill>
                <a:schemeClr val="lt1"/>
              </a:solidFill>
              <a:highlight>
                <a:srgbClr val="1C304A"/>
              </a:highlight>
            </a:endParaRPr>
          </a:p>
          <a:p>
            <a:pPr marL="457200" lvl="0" indent="-368300" algn="l" rtl="0">
              <a:lnSpc>
                <a:spcPct val="150000"/>
              </a:lnSpc>
              <a:spcBef>
                <a:spcPts val="0"/>
              </a:spcBef>
              <a:spcAft>
                <a:spcPts val="0"/>
              </a:spcAft>
              <a:buClr>
                <a:schemeClr val="lt1"/>
              </a:buClr>
              <a:buSzPts val="2200"/>
              <a:buChar char="●"/>
            </a:pPr>
            <a:r>
              <a:rPr lang="en" sz="2200">
                <a:solidFill>
                  <a:schemeClr val="lt1"/>
                </a:solidFill>
                <a:highlight>
                  <a:srgbClr val="1C304A"/>
                </a:highlight>
              </a:rPr>
              <a:t>I got an invoice from my contractor - now what? </a:t>
            </a:r>
            <a:endParaRPr sz="2200">
              <a:solidFill>
                <a:schemeClr val="lt1"/>
              </a:solidFill>
              <a:highlight>
                <a:srgbClr val="1C304A"/>
              </a:highlight>
            </a:endParaRPr>
          </a:p>
          <a:p>
            <a:pPr marL="457200" lvl="0" indent="-368300" algn="l" rtl="0">
              <a:lnSpc>
                <a:spcPct val="150000"/>
              </a:lnSpc>
              <a:spcBef>
                <a:spcPts val="0"/>
              </a:spcBef>
              <a:spcAft>
                <a:spcPts val="0"/>
              </a:spcAft>
              <a:buClr>
                <a:schemeClr val="lt1"/>
              </a:buClr>
              <a:buSzPts val="2200"/>
              <a:buChar char="●"/>
            </a:pPr>
            <a:r>
              <a:rPr lang="en" sz="2200">
                <a:solidFill>
                  <a:schemeClr val="lt1"/>
                </a:solidFill>
                <a:highlight>
                  <a:srgbClr val="1C304A"/>
                </a:highlight>
              </a:rPr>
              <a:t>How do I interpret it? Does contract type drive this?</a:t>
            </a:r>
            <a:endParaRPr sz="2200">
              <a:solidFill>
                <a:schemeClr val="lt1"/>
              </a:solidFill>
              <a:highlight>
                <a:srgbClr val="1C304A"/>
              </a:highlight>
            </a:endParaRPr>
          </a:p>
          <a:p>
            <a:pPr marL="457200" lvl="0" indent="-368300" algn="l" rtl="0">
              <a:lnSpc>
                <a:spcPct val="150000"/>
              </a:lnSpc>
              <a:spcBef>
                <a:spcPts val="0"/>
              </a:spcBef>
              <a:spcAft>
                <a:spcPts val="0"/>
              </a:spcAft>
              <a:buClr>
                <a:schemeClr val="lt1"/>
              </a:buClr>
              <a:buSzPts val="2200"/>
              <a:buChar char="●"/>
            </a:pPr>
            <a:r>
              <a:rPr lang="en" sz="2200">
                <a:solidFill>
                  <a:schemeClr val="lt1"/>
                </a:solidFill>
                <a:highlight>
                  <a:srgbClr val="1C304A"/>
                </a:highlight>
              </a:rPr>
              <a:t>Should I pay my contractor or not? If not, what documentation do I need to put together to back this up?</a:t>
            </a:r>
            <a:endParaRPr sz="2200">
              <a:solidFill>
                <a:schemeClr val="lt1"/>
              </a:solidFill>
              <a:highlight>
                <a:srgbClr val="1C304A"/>
              </a:highlight>
            </a:endParaRPr>
          </a:p>
          <a:p>
            <a:pPr marL="457200" lvl="0" indent="-368300" algn="l" rtl="0">
              <a:lnSpc>
                <a:spcPct val="150000"/>
              </a:lnSpc>
              <a:spcBef>
                <a:spcPts val="0"/>
              </a:spcBef>
              <a:spcAft>
                <a:spcPts val="0"/>
              </a:spcAft>
              <a:buClr>
                <a:schemeClr val="lt1"/>
              </a:buClr>
              <a:buSzPts val="2200"/>
              <a:buChar char="●"/>
            </a:pPr>
            <a:r>
              <a:rPr lang="en" sz="2200">
                <a:solidFill>
                  <a:schemeClr val="lt1"/>
                </a:solidFill>
                <a:highlight>
                  <a:srgbClr val="1C304A"/>
                </a:highlight>
              </a:rPr>
              <a:t>What should I do next?</a:t>
            </a:r>
            <a:endParaRPr sz="2200">
              <a:solidFill>
                <a:schemeClr val="lt1"/>
              </a:solidFill>
              <a:highlight>
                <a:srgbClr val="1C304A"/>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3"/>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How do I interpret it? Does contract type drive this?</a:t>
            </a:r>
            <a:endParaRPr sz="2400"/>
          </a:p>
          <a:p>
            <a:pPr marL="0" lvl="0" indent="0" algn="l" rtl="0">
              <a:lnSpc>
                <a:spcPct val="100000"/>
              </a:lnSpc>
              <a:spcBef>
                <a:spcPts val="1200"/>
              </a:spcBef>
              <a:spcAft>
                <a:spcPts val="0"/>
              </a:spcAft>
              <a:buSzPts val="2600"/>
              <a:buNone/>
            </a:pPr>
            <a:endParaRPr sz="2400"/>
          </a:p>
        </p:txBody>
      </p:sp>
      <p:sp>
        <p:nvSpPr>
          <p:cNvPr id="626" name="Google Shape;626;p93"/>
          <p:cNvSpPr txBox="1">
            <a:spLocks noGrp="1"/>
          </p:cNvSpPr>
          <p:nvPr>
            <p:ph type="body" idx="1"/>
          </p:nvPr>
        </p:nvSpPr>
        <p:spPr>
          <a:xfrm>
            <a:off x="623400" y="1364050"/>
            <a:ext cx="7891500" cy="3554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solidFill>
                  <a:schemeClr val="lt1"/>
                </a:solidFill>
                <a:highlight>
                  <a:srgbClr val="1C304A"/>
                </a:highlight>
              </a:rPr>
              <a:t>Time and Materials Contract</a:t>
            </a:r>
            <a:br>
              <a:rPr lang="en" sz="2400">
                <a:solidFill>
                  <a:schemeClr val="lt1"/>
                </a:solidFill>
                <a:highlight>
                  <a:srgbClr val="1C304A"/>
                </a:highlight>
              </a:rPr>
            </a:br>
            <a:endParaRPr sz="2400">
              <a:solidFill>
                <a:schemeClr val="lt1"/>
              </a:solidFill>
              <a:highlight>
                <a:srgbClr val="1C304A"/>
              </a:highlight>
            </a:endParaRPr>
          </a:p>
          <a:p>
            <a:pPr marL="914400" lvl="1" indent="-330200" algn="l" rtl="0">
              <a:lnSpc>
                <a:spcPct val="115000"/>
              </a:lnSpc>
              <a:spcBef>
                <a:spcPts val="0"/>
              </a:spcBef>
              <a:spcAft>
                <a:spcPts val="0"/>
              </a:spcAft>
              <a:buSzPts val="1600"/>
              <a:buChar char="○"/>
            </a:pPr>
            <a:r>
              <a:rPr lang="en" sz="1600">
                <a:solidFill>
                  <a:schemeClr val="lt1"/>
                </a:solidFill>
                <a:highlight>
                  <a:srgbClr val="1C304A"/>
                </a:highlight>
              </a:rPr>
              <a:t>Confirm labor categories invoiced are authorized on the Contract from the MAS or BPA.</a:t>
            </a:r>
            <a:endParaRPr sz="1600">
              <a:solidFill>
                <a:schemeClr val="lt1"/>
              </a:solidFill>
              <a:highlight>
                <a:srgbClr val="1C304A"/>
              </a:highlight>
            </a:endParaRPr>
          </a:p>
          <a:p>
            <a:pPr marL="914400" lvl="1" indent="-330200" algn="l" rtl="0">
              <a:lnSpc>
                <a:spcPct val="115000"/>
              </a:lnSpc>
              <a:spcBef>
                <a:spcPts val="0"/>
              </a:spcBef>
              <a:spcAft>
                <a:spcPts val="0"/>
              </a:spcAft>
              <a:buSzPts val="1600"/>
              <a:buChar char="○"/>
            </a:pPr>
            <a:r>
              <a:rPr lang="en" sz="1600">
                <a:solidFill>
                  <a:schemeClr val="lt1"/>
                </a:solidFill>
                <a:highlight>
                  <a:srgbClr val="1C304A"/>
                </a:highlight>
              </a:rPr>
              <a:t>Were taxes included on the invoice? If so, reject invoice.</a:t>
            </a:r>
            <a:endParaRPr sz="1600">
              <a:solidFill>
                <a:schemeClr val="lt1"/>
              </a:solidFill>
              <a:highlight>
                <a:srgbClr val="1C304A"/>
              </a:highlight>
            </a:endParaRPr>
          </a:p>
          <a:p>
            <a:pPr marL="914400" lvl="1" indent="-330200" algn="l" rtl="0">
              <a:lnSpc>
                <a:spcPct val="115000"/>
              </a:lnSpc>
              <a:spcBef>
                <a:spcPts val="0"/>
              </a:spcBef>
              <a:spcAft>
                <a:spcPts val="0"/>
              </a:spcAft>
              <a:buSzPts val="1600"/>
              <a:buChar char="○"/>
            </a:pPr>
            <a:r>
              <a:rPr lang="en" sz="1600">
                <a:solidFill>
                  <a:schemeClr val="lt1"/>
                </a:solidFill>
                <a:highlight>
                  <a:srgbClr val="1C304A"/>
                </a:highlight>
              </a:rPr>
              <a:t>Labor Rates and Labor Hours are less than Not To Exceed the limits established by the Contract </a:t>
            </a:r>
            <a:endParaRPr sz="1600">
              <a:solidFill>
                <a:schemeClr val="lt1"/>
              </a:solidFill>
              <a:highlight>
                <a:srgbClr val="1C304A"/>
              </a:highlight>
            </a:endParaRPr>
          </a:p>
          <a:p>
            <a:pPr marL="914400" lvl="1" indent="-330200" algn="l" rtl="0">
              <a:lnSpc>
                <a:spcPct val="115000"/>
              </a:lnSpc>
              <a:spcBef>
                <a:spcPts val="0"/>
              </a:spcBef>
              <a:spcAft>
                <a:spcPts val="0"/>
              </a:spcAft>
              <a:buSzPts val="1600"/>
              <a:buChar char="○"/>
            </a:pPr>
            <a:r>
              <a:rPr lang="en" sz="1600">
                <a:solidFill>
                  <a:schemeClr val="lt1"/>
                </a:solidFill>
                <a:highlight>
                  <a:srgbClr val="1C304A"/>
                </a:highlight>
              </a:rPr>
              <a:t>Monthly and total cumulative hours worked are listed</a:t>
            </a:r>
            <a:endParaRPr sz="1600">
              <a:solidFill>
                <a:schemeClr val="lt1"/>
              </a:solidFill>
              <a:highlight>
                <a:srgbClr val="1C304A"/>
              </a:highlight>
            </a:endParaRPr>
          </a:p>
          <a:p>
            <a:pPr marL="914400" lvl="1" indent="-330200" algn="l" rtl="0">
              <a:lnSpc>
                <a:spcPct val="115000"/>
              </a:lnSpc>
              <a:spcBef>
                <a:spcPts val="0"/>
              </a:spcBef>
              <a:spcAft>
                <a:spcPts val="0"/>
              </a:spcAft>
              <a:buSzPts val="1600"/>
              <a:buChar char="○"/>
            </a:pPr>
            <a:r>
              <a:rPr lang="en" sz="1600">
                <a:solidFill>
                  <a:schemeClr val="lt1"/>
                </a:solidFill>
                <a:highlight>
                  <a:srgbClr val="1C304A"/>
                </a:highlight>
              </a:rPr>
              <a:t>Total amounts invoiced by CLIN are accurate, free of errors, and less than or equal to funded ceiling amounts</a:t>
            </a:r>
            <a:endParaRPr sz="2600">
              <a:solidFill>
                <a:schemeClr val="lt1"/>
              </a:solidFill>
              <a:highlight>
                <a:srgbClr val="1C304A"/>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4"/>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How do I interpret it? Does contract type drive this?</a:t>
            </a:r>
            <a:endParaRPr sz="2400"/>
          </a:p>
          <a:p>
            <a:pPr marL="0" lvl="0" indent="0" algn="l" rtl="0">
              <a:lnSpc>
                <a:spcPct val="100000"/>
              </a:lnSpc>
              <a:spcBef>
                <a:spcPts val="1200"/>
              </a:spcBef>
              <a:spcAft>
                <a:spcPts val="0"/>
              </a:spcAft>
              <a:buSzPts val="2600"/>
              <a:buNone/>
            </a:pPr>
            <a:endParaRPr sz="2400"/>
          </a:p>
        </p:txBody>
      </p:sp>
      <p:sp>
        <p:nvSpPr>
          <p:cNvPr id="632" name="Google Shape;632;p94"/>
          <p:cNvSpPr txBox="1">
            <a:spLocks noGrp="1"/>
          </p:cNvSpPr>
          <p:nvPr>
            <p:ph type="body" idx="1"/>
          </p:nvPr>
        </p:nvSpPr>
        <p:spPr>
          <a:xfrm>
            <a:off x="623400" y="1516450"/>
            <a:ext cx="7891500" cy="3554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ODC/Travel</a:t>
            </a:r>
            <a:br>
              <a:rPr lang="en" sz="2400">
                <a:solidFill>
                  <a:schemeClr val="lt1"/>
                </a:solidFill>
                <a:highlight>
                  <a:srgbClr val="1C304A"/>
                </a:highlight>
              </a:rPr>
            </a:br>
            <a:endParaRPr sz="2400">
              <a:solidFill>
                <a:schemeClr val="lt1"/>
              </a:solidFill>
              <a:highlight>
                <a:srgbClr val="1C304A"/>
              </a:highlight>
            </a:endParaRPr>
          </a:p>
          <a:p>
            <a:pPr marL="914400" lvl="1" indent="-330200" algn="l" rtl="0">
              <a:lnSpc>
                <a:spcPct val="115000"/>
              </a:lnSpc>
              <a:spcBef>
                <a:spcPts val="0"/>
              </a:spcBef>
              <a:spcAft>
                <a:spcPts val="0"/>
              </a:spcAft>
              <a:buClr>
                <a:schemeClr val="lt1"/>
              </a:buClr>
              <a:buSzPts val="1600"/>
              <a:buChar char="○"/>
            </a:pPr>
            <a:r>
              <a:rPr lang="en" sz="1600">
                <a:solidFill>
                  <a:schemeClr val="lt1"/>
                </a:solidFill>
                <a:highlight>
                  <a:srgbClr val="1C304A"/>
                </a:highlight>
              </a:rPr>
              <a:t>Each Travel Authorization Request (TAR) associated with invoiced travel has been approved</a:t>
            </a:r>
            <a:endParaRPr sz="1600">
              <a:solidFill>
                <a:schemeClr val="lt1"/>
              </a:solidFill>
              <a:highlight>
                <a:srgbClr val="1C304A"/>
              </a:highlight>
            </a:endParaRPr>
          </a:p>
          <a:p>
            <a:pPr marL="914400" lvl="1" indent="-330200" algn="l" rtl="0">
              <a:lnSpc>
                <a:spcPct val="115000"/>
              </a:lnSpc>
              <a:spcBef>
                <a:spcPts val="0"/>
              </a:spcBef>
              <a:spcAft>
                <a:spcPts val="0"/>
              </a:spcAft>
              <a:buClr>
                <a:schemeClr val="lt1"/>
              </a:buClr>
              <a:buSzPts val="1600"/>
              <a:buChar char="○"/>
            </a:pPr>
            <a:r>
              <a:rPr lang="en" sz="1600">
                <a:solidFill>
                  <a:schemeClr val="lt1"/>
                </a:solidFill>
                <a:highlight>
                  <a:srgbClr val="1C304A"/>
                </a:highlight>
              </a:rPr>
              <a:t>Maximum applicable JTR/FTR is listed and has not been exceeded</a:t>
            </a:r>
            <a:endParaRPr sz="1600">
              <a:solidFill>
                <a:schemeClr val="lt1"/>
              </a:solidFill>
              <a:highlight>
                <a:srgbClr val="1C304A"/>
              </a:highlight>
            </a:endParaRPr>
          </a:p>
          <a:p>
            <a:pPr marL="914400" lvl="1" indent="-330200" algn="l" rtl="0">
              <a:lnSpc>
                <a:spcPct val="115000"/>
              </a:lnSpc>
              <a:spcBef>
                <a:spcPts val="0"/>
              </a:spcBef>
              <a:spcAft>
                <a:spcPts val="0"/>
              </a:spcAft>
              <a:buClr>
                <a:schemeClr val="lt1"/>
              </a:buClr>
              <a:buSzPts val="1600"/>
              <a:buChar char="○"/>
            </a:pPr>
            <a:r>
              <a:rPr lang="en" sz="1600">
                <a:solidFill>
                  <a:schemeClr val="lt1"/>
                </a:solidFill>
                <a:highlight>
                  <a:srgbClr val="1C304A"/>
                </a:highlight>
              </a:rPr>
              <a:t>General and Administrative (G&amp;A) fee is in accordance with Contract (if applicable)</a:t>
            </a:r>
            <a:endParaRPr sz="1600">
              <a:solidFill>
                <a:schemeClr val="lt1"/>
              </a:solidFill>
              <a:highlight>
                <a:srgbClr val="1C304A"/>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2" name="Title 1">
            <a:extLst>
              <a:ext uri="{FF2B5EF4-FFF2-40B4-BE49-F238E27FC236}">
                <a16:creationId xmlns:a16="http://schemas.microsoft.com/office/drawing/2014/main" id="{BF6D5516-C758-BD3E-FAB8-3B1095A23D64}"/>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Sample Invoices</a:t>
            </a:r>
          </a:p>
        </p:txBody>
      </p:sp>
      <p:pic>
        <p:nvPicPr>
          <p:cNvPr id="638" name="Google Shape;638;p95" descr="Copy of invoic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200" y="110134"/>
            <a:ext cx="3847975" cy="4915167"/>
          </a:xfrm>
          <a:prstGeom prst="rect">
            <a:avLst/>
          </a:prstGeom>
          <a:noFill/>
          <a:ln>
            <a:noFill/>
          </a:ln>
        </p:spPr>
      </p:pic>
      <p:pic>
        <p:nvPicPr>
          <p:cNvPr id="637" name="Google Shape;637;p95" descr="Copy of Invoi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00375" y="649089"/>
            <a:ext cx="5143631" cy="37050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2" name="Title 1">
            <a:extLst>
              <a:ext uri="{FF2B5EF4-FFF2-40B4-BE49-F238E27FC236}">
                <a16:creationId xmlns:a16="http://schemas.microsoft.com/office/drawing/2014/main" id="{EF88D56E-1CEC-731B-53FD-A156ACB9D605}"/>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Invoice Description</a:t>
            </a:r>
          </a:p>
        </p:txBody>
      </p:sp>
      <p:pic>
        <p:nvPicPr>
          <p:cNvPr id="643" name="Google Shape;643;p96" descr="Copy of Description section of Invoic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43650" y="169250"/>
            <a:ext cx="6656709" cy="4838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Title 1">
            <a:extLst>
              <a:ext uri="{FF2B5EF4-FFF2-40B4-BE49-F238E27FC236}">
                <a16:creationId xmlns:a16="http://schemas.microsoft.com/office/drawing/2014/main" id="{6A83F928-9964-7D30-83DC-349D78EC02E9}"/>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Invoice Information - Sample</a:t>
            </a:r>
          </a:p>
        </p:txBody>
      </p:sp>
      <p:pic>
        <p:nvPicPr>
          <p:cNvPr id="648" name="Google Shape;648;p97" descr="Copy of Invoice for Installation Labo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50225" y="152400"/>
            <a:ext cx="6643545" cy="4838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2" name="Title 1">
            <a:extLst>
              <a:ext uri="{FF2B5EF4-FFF2-40B4-BE49-F238E27FC236}">
                <a16:creationId xmlns:a16="http://schemas.microsoft.com/office/drawing/2014/main" id="{48BEB69E-9AF5-5A9C-344F-65DCC4B367D0}"/>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Sample Invoices – Shown by CLIN</a:t>
            </a:r>
          </a:p>
        </p:txBody>
      </p:sp>
      <p:pic>
        <p:nvPicPr>
          <p:cNvPr id="654" name="Google Shape;654;p98" descr="Copy of Final Invoicing Breakdown for a CLIN"/>
          <p:cNvPicPr preferRelativeResize="0"/>
          <p:nvPr/>
        </p:nvPicPr>
        <p:blipFill>
          <a:blip r:embed="rId3">
            <a:alphaModFix/>
          </a:blip>
          <a:stretch>
            <a:fillRect/>
          </a:stretch>
        </p:blipFill>
        <p:spPr>
          <a:xfrm>
            <a:off x="149388" y="109875"/>
            <a:ext cx="5276975" cy="4407275"/>
          </a:xfrm>
          <a:prstGeom prst="rect">
            <a:avLst/>
          </a:prstGeom>
          <a:noFill/>
          <a:ln>
            <a:noFill/>
          </a:ln>
        </p:spPr>
      </p:pic>
      <p:pic>
        <p:nvPicPr>
          <p:cNvPr id="653" name="Google Shape;653;p98" descr="Copy of Invoice"/>
          <p:cNvPicPr preferRelativeResize="0"/>
          <p:nvPr/>
        </p:nvPicPr>
        <p:blipFill>
          <a:blip r:embed="rId4">
            <a:alphaModFix/>
          </a:blip>
          <a:stretch>
            <a:fillRect/>
          </a:stretch>
        </p:blipFill>
        <p:spPr>
          <a:xfrm>
            <a:off x="3455000" y="2316125"/>
            <a:ext cx="5599325" cy="2747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2" name="Title 1">
            <a:extLst>
              <a:ext uri="{FF2B5EF4-FFF2-40B4-BE49-F238E27FC236}">
                <a16:creationId xmlns:a16="http://schemas.microsoft.com/office/drawing/2014/main" id="{D51FF4E8-2589-49FF-837E-B82BCBBB1271}"/>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Labor Category Invoice Pricing - Examples</a:t>
            </a:r>
          </a:p>
        </p:txBody>
      </p:sp>
      <p:pic>
        <p:nvPicPr>
          <p:cNvPr id="659" name="Google Shape;659;p99" descr="Copy of Invoic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200" y="76200"/>
            <a:ext cx="5021583" cy="3078225"/>
          </a:xfrm>
          <a:prstGeom prst="rect">
            <a:avLst/>
          </a:prstGeom>
          <a:noFill/>
          <a:ln>
            <a:noFill/>
          </a:ln>
        </p:spPr>
      </p:pic>
      <p:pic>
        <p:nvPicPr>
          <p:cNvPr id="660" name="Google Shape;660;p99" descr="Copy of Invoice for Direct Material and Direct Subcontract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1250" y="1985527"/>
            <a:ext cx="5249625" cy="30782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0"/>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Should I pay my contractor or not? If not, what documentation do I need to put together to back this up?</a:t>
            </a:r>
            <a:endParaRPr sz="2400"/>
          </a:p>
          <a:p>
            <a:pPr marL="0" lvl="0" indent="0" algn="l" rtl="0">
              <a:lnSpc>
                <a:spcPct val="100000"/>
              </a:lnSpc>
              <a:spcBef>
                <a:spcPts val="1200"/>
              </a:spcBef>
              <a:spcAft>
                <a:spcPts val="0"/>
              </a:spcAft>
              <a:buSzPts val="2600"/>
              <a:buNone/>
            </a:pPr>
            <a:endParaRPr sz="2400"/>
          </a:p>
        </p:txBody>
      </p:sp>
      <p:sp>
        <p:nvSpPr>
          <p:cNvPr id="666" name="Google Shape;666;p100"/>
          <p:cNvSpPr txBox="1">
            <a:spLocks noGrp="1"/>
          </p:cNvSpPr>
          <p:nvPr>
            <p:ph type="body" idx="1"/>
          </p:nvPr>
        </p:nvSpPr>
        <p:spPr>
          <a:xfrm>
            <a:off x="626250" y="1644525"/>
            <a:ext cx="7891500" cy="35547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Invoice Checklist</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CO approval/rejection/partial acceptance</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Correspondence, correction comments/directions</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QASP - Surveillance - Contractor Discrepancy Report</a:t>
            </a:r>
            <a:endParaRPr sz="2400">
              <a:solidFill>
                <a:schemeClr val="lt1"/>
              </a:solidFill>
              <a:highlight>
                <a:srgbClr val="1C304A"/>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2" name="Title 1">
            <a:extLst>
              <a:ext uri="{FF2B5EF4-FFF2-40B4-BE49-F238E27FC236}">
                <a16:creationId xmlns:a16="http://schemas.microsoft.com/office/drawing/2014/main" id="{6DCFC05B-2A93-D19D-687B-8F98CD72307B}"/>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Invoice Checklist</a:t>
            </a:r>
          </a:p>
        </p:txBody>
      </p:sp>
      <p:pic>
        <p:nvPicPr>
          <p:cNvPr id="671" name="Google Shape;671;p101" descr="Sample Invoice Checklis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35013" y="152400"/>
            <a:ext cx="4873967" cy="48386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2" name="Title 1">
            <a:extLst>
              <a:ext uri="{FF2B5EF4-FFF2-40B4-BE49-F238E27FC236}">
                <a16:creationId xmlns:a16="http://schemas.microsoft.com/office/drawing/2014/main" id="{D39B7F49-5A34-9811-FDC4-2922937C6419}"/>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Invoice Content by Contract Type - Example</a:t>
            </a:r>
          </a:p>
        </p:txBody>
      </p:sp>
      <p:pic>
        <p:nvPicPr>
          <p:cNvPr id="676" name="Google Shape;676;p102" descr="Example of Invoice Contents for Firm Fixed Price Contract and Time and Materials Contrac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76000" y="152400"/>
            <a:ext cx="5992010"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7"/>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400"/>
              <a:t>What is an invoice?</a:t>
            </a:r>
            <a:endParaRPr sz="2400"/>
          </a:p>
        </p:txBody>
      </p:sp>
      <p:pic>
        <p:nvPicPr>
          <p:cNvPr id="469" name="Google Shape;469;p67" descr="graphic of question mark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95650" y="1133602"/>
            <a:ext cx="5552706" cy="37050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2" name="Title 1">
            <a:extLst>
              <a:ext uri="{FF2B5EF4-FFF2-40B4-BE49-F238E27FC236}">
                <a16:creationId xmlns:a16="http://schemas.microsoft.com/office/drawing/2014/main" id="{184F562C-B5F4-A1BF-F220-1AA593C950E9}"/>
              </a:ext>
            </a:extLst>
          </p:cNvPr>
          <p:cNvSpPr>
            <a:spLocks noGrp="1"/>
          </p:cNvSpPr>
          <p:nvPr>
            <p:ph type="ctrTitle"/>
          </p:nvPr>
        </p:nvSpPr>
        <p:spPr>
          <a:xfrm>
            <a:off x="712850" y="-844200"/>
            <a:ext cx="7386600" cy="844200"/>
          </a:xfrm>
        </p:spPr>
        <p:txBody>
          <a:bodyPr spcFirstLastPara="1" wrap="square" lIns="91425" tIns="91425" rIns="91425" bIns="91425" anchor="b" anchorCtr="0">
            <a:normAutofit fontScale="90000"/>
          </a:bodyPr>
          <a:lstStyle/>
          <a:p>
            <a:r>
              <a:rPr lang="en-US" dirty="0"/>
              <a:t>Sample of Client and GSA Receipt and Acceptance</a:t>
            </a:r>
          </a:p>
        </p:txBody>
      </p:sp>
      <p:pic>
        <p:nvPicPr>
          <p:cNvPr id="681" name="Google Shape;681;p103" descr="Copy of Client Receipt and Acceptance and GSA Receipt and Accepta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1514602"/>
            <a:ext cx="8839201" cy="2683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4"/>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t>What should I do next?</a:t>
            </a:r>
            <a:endParaRPr sz="2400"/>
          </a:p>
          <a:p>
            <a:pPr marL="0" lvl="0" indent="0" algn="l" rtl="0">
              <a:lnSpc>
                <a:spcPct val="100000"/>
              </a:lnSpc>
              <a:spcBef>
                <a:spcPts val="1200"/>
              </a:spcBef>
              <a:spcAft>
                <a:spcPts val="0"/>
              </a:spcAft>
              <a:buSzPts val="2600"/>
              <a:buNone/>
            </a:pPr>
            <a:endParaRPr sz="2400"/>
          </a:p>
        </p:txBody>
      </p:sp>
      <p:sp>
        <p:nvSpPr>
          <p:cNvPr id="687" name="Google Shape;687;p104"/>
          <p:cNvSpPr txBox="1">
            <a:spLocks noGrp="1"/>
          </p:cNvSpPr>
          <p:nvPr>
            <p:ph type="body" idx="1"/>
          </p:nvPr>
        </p:nvSpPr>
        <p:spPr>
          <a:xfrm>
            <a:off x="623400" y="1516450"/>
            <a:ext cx="7891500" cy="3000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Approval/rejection workflow/process</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Contract Line Item Numbers (CLINs)</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MIPR/Funding document/LOA allocation(s)</a:t>
            </a:r>
            <a:endParaRPr sz="2400">
              <a:solidFill>
                <a:schemeClr val="lt1"/>
              </a:solidFill>
              <a:highlight>
                <a:srgbClr val="1C304A"/>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2" name="Title 1">
            <a:extLst>
              <a:ext uri="{FF2B5EF4-FFF2-40B4-BE49-F238E27FC236}">
                <a16:creationId xmlns:a16="http://schemas.microsoft.com/office/drawing/2014/main" id="{2C875598-77B3-8287-B52D-6F12CB651951}"/>
              </a:ext>
            </a:extLst>
          </p:cNvPr>
          <p:cNvSpPr>
            <a:spLocks noGrp="1"/>
          </p:cNvSpPr>
          <p:nvPr>
            <p:ph type="ctrTitle"/>
          </p:nvPr>
        </p:nvSpPr>
        <p:spPr>
          <a:xfrm>
            <a:off x="712850" y="-844200"/>
            <a:ext cx="7386600" cy="844200"/>
          </a:xfrm>
        </p:spPr>
        <p:txBody>
          <a:bodyPr spcFirstLastPara="1" wrap="square" lIns="91425" tIns="91425" rIns="91425" bIns="91425" anchor="b" anchorCtr="0">
            <a:normAutofit/>
          </a:bodyPr>
          <a:lstStyle/>
          <a:p>
            <a:r>
              <a:rPr lang="en-US" dirty="0"/>
              <a:t>Line of Accounting Distribution Details</a:t>
            </a:r>
          </a:p>
        </p:txBody>
      </p:sp>
      <p:pic>
        <p:nvPicPr>
          <p:cNvPr id="692" name="Google Shape;692;p105" descr="Line Item Details and LOA Distribution Detai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625" y="345875"/>
            <a:ext cx="9094756" cy="44928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6"/>
          <p:cNvSpPr txBox="1">
            <a:spLocks noGrp="1"/>
          </p:cNvSpPr>
          <p:nvPr>
            <p:ph type="ctrTitle"/>
          </p:nvPr>
        </p:nvSpPr>
        <p:spPr>
          <a:xfrm>
            <a:off x="712850" y="2894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Invoiced amount is higher than warrant - GSAM </a:t>
            </a:r>
            <a:endParaRPr/>
          </a:p>
        </p:txBody>
      </p:sp>
      <p:sp>
        <p:nvSpPr>
          <p:cNvPr id="698" name="Google Shape;698;p106"/>
          <p:cNvSpPr txBox="1">
            <a:spLocks noGrp="1"/>
          </p:cNvSpPr>
          <p:nvPr>
            <p:ph type="body" idx="1"/>
          </p:nvPr>
        </p:nvSpPr>
        <p:spPr>
          <a:xfrm>
            <a:off x="699600" y="1388100"/>
            <a:ext cx="7891500" cy="313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sz="1000">
              <a:solidFill>
                <a:schemeClr val="lt1"/>
              </a:solidFill>
              <a:highlight>
                <a:srgbClr val="1C304A"/>
              </a:highlight>
            </a:endParaRPr>
          </a:p>
          <a:p>
            <a:pPr marL="0" lvl="0" indent="0" algn="l" rtl="0">
              <a:lnSpc>
                <a:spcPct val="100000"/>
              </a:lnSpc>
              <a:spcBef>
                <a:spcPts val="0"/>
              </a:spcBef>
              <a:spcAft>
                <a:spcPts val="0"/>
              </a:spcAft>
              <a:buSzPts val="1800"/>
              <a:buNone/>
            </a:pPr>
            <a:r>
              <a:rPr lang="en" sz="1400">
                <a:solidFill>
                  <a:schemeClr val="lt1"/>
                </a:solidFill>
                <a:highlight>
                  <a:srgbClr val="1C304A"/>
                </a:highlight>
              </a:rPr>
              <a:t>Q: Can CO approve invoices that are above their warrant?</a:t>
            </a:r>
            <a:endParaRPr sz="1400">
              <a:solidFill>
                <a:schemeClr val="lt1"/>
              </a:solidFill>
              <a:highlight>
                <a:srgbClr val="1C304A"/>
              </a:highlight>
            </a:endParaRPr>
          </a:p>
          <a:p>
            <a:pPr marL="0" lvl="0" indent="0" algn="l" rtl="0">
              <a:lnSpc>
                <a:spcPct val="100000"/>
              </a:lnSpc>
              <a:spcBef>
                <a:spcPts val="0"/>
              </a:spcBef>
              <a:spcAft>
                <a:spcPts val="0"/>
              </a:spcAft>
              <a:buSzPts val="1800"/>
              <a:buNone/>
            </a:pPr>
            <a:r>
              <a:rPr lang="en" sz="1400" b="1">
                <a:solidFill>
                  <a:schemeClr val="lt1"/>
                </a:solidFill>
                <a:highlight>
                  <a:srgbClr val="1C304A"/>
                </a:highlight>
              </a:rPr>
              <a:t>It is acceptable for any contracting officer, regardless of warrant level, to approve invoices for any amount.</a:t>
            </a:r>
            <a:endParaRPr sz="1400" b="1">
              <a:solidFill>
                <a:schemeClr val="lt1"/>
              </a:solidFill>
              <a:highlight>
                <a:srgbClr val="1C304A"/>
              </a:highlight>
            </a:endParaRPr>
          </a:p>
          <a:p>
            <a:pPr marL="0" lvl="0" indent="0" algn="l" rtl="0">
              <a:lnSpc>
                <a:spcPct val="100000"/>
              </a:lnSpc>
              <a:spcBef>
                <a:spcPts val="0"/>
              </a:spcBef>
              <a:spcAft>
                <a:spcPts val="0"/>
              </a:spcAft>
              <a:buSzPts val="1800"/>
              <a:buNone/>
            </a:pPr>
            <a:endParaRPr sz="1000" b="1">
              <a:solidFill>
                <a:schemeClr val="lt1"/>
              </a:solidFill>
              <a:highlight>
                <a:srgbClr val="1C304A"/>
              </a:highlight>
            </a:endParaRPr>
          </a:p>
          <a:p>
            <a:pPr marL="0" lvl="0" indent="0" algn="l" rtl="0">
              <a:lnSpc>
                <a:spcPct val="100000"/>
              </a:lnSpc>
              <a:spcBef>
                <a:spcPts val="0"/>
              </a:spcBef>
              <a:spcAft>
                <a:spcPts val="0"/>
              </a:spcAft>
              <a:buSzPts val="1800"/>
              <a:buNone/>
            </a:pPr>
            <a:r>
              <a:rPr lang="en" sz="1000">
                <a:solidFill>
                  <a:schemeClr val="lt1"/>
                </a:solidFill>
                <a:highlight>
                  <a:srgbClr val="1C304A"/>
                </a:highlight>
              </a:rPr>
              <a:t>GSAM 532.7202 Submission and processing of invoices or vouchers.</a:t>
            </a:r>
            <a:endParaRPr sz="1000">
              <a:solidFill>
                <a:schemeClr val="lt1"/>
              </a:solidFill>
              <a:highlight>
                <a:srgbClr val="1C304A"/>
              </a:highlight>
            </a:endParaRPr>
          </a:p>
          <a:p>
            <a:pPr marL="0" lvl="0" indent="0" algn="l" rtl="0">
              <a:lnSpc>
                <a:spcPct val="100000"/>
              </a:lnSpc>
              <a:spcBef>
                <a:spcPts val="0"/>
              </a:spcBef>
              <a:spcAft>
                <a:spcPts val="0"/>
              </a:spcAft>
              <a:buSzPts val="1800"/>
              <a:buNone/>
            </a:pPr>
            <a:endParaRPr sz="1000">
              <a:solidFill>
                <a:schemeClr val="lt1"/>
              </a:solidFill>
              <a:highlight>
                <a:srgbClr val="1C304A"/>
              </a:highlight>
            </a:endParaRPr>
          </a:p>
          <a:p>
            <a:pPr marL="457200" lvl="0" indent="-292100" algn="l" rtl="0">
              <a:lnSpc>
                <a:spcPct val="100000"/>
              </a:lnSpc>
              <a:spcBef>
                <a:spcPts val="0"/>
              </a:spcBef>
              <a:spcAft>
                <a:spcPts val="0"/>
              </a:spcAft>
              <a:buClr>
                <a:schemeClr val="lt1"/>
              </a:buClr>
              <a:buSzPts val="1000"/>
              <a:buChar char="-"/>
            </a:pPr>
            <a:r>
              <a:rPr lang="en" sz="1000">
                <a:solidFill>
                  <a:schemeClr val="lt1"/>
                </a:solidFill>
                <a:highlight>
                  <a:srgbClr val="1C304A"/>
                </a:highlight>
              </a:rPr>
              <a:t>Your agency may have different internal policy, please check internal SoP or Procurement Analyst </a:t>
            </a:r>
            <a:endParaRPr sz="1000">
              <a:solidFill>
                <a:schemeClr val="lt1"/>
              </a:solidFill>
              <a:highlight>
                <a:srgbClr val="1C304A"/>
              </a:highlight>
            </a:endParaRPr>
          </a:p>
          <a:p>
            <a:pPr marL="0" lvl="0" indent="0" algn="l" rtl="0">
              <a:lnSpc>
                <a:spcPct val="100000"/>
              </a:lnSpc>
              <a:spcBef>
                <a:spcPts val="0"/>
              </a:spcBef>
              <a:spcAft>
                <a:spcPts val="0"/>
              </a:spcAft>
              <a:buSzPts val="1800"/>
              <a:buNone/>
            </a:pP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532.7202 Submission and processing of invoices or vouchers.</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(a) Contractors should be required to submit invoices or vouchers to the contracting officer. The date on which the</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contracting officer receives the invoice or voucher will be used to determine interest penalties for late payments. The</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contracting officer, or designee, must review the processing of invoices or vouchers before payment to determine if the items</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and amounts claimed are consistent with the contract terms and represent prudent business transactions. The contracting</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officer must ensure that these payments are commensurate with physical and technical progress under the contract. If the</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contractor has not deducted questionable amounts from the invoice or amounts required to be withheld, the contracting</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officer is responsible for making the required deduction, except as provided in 532.7203.</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(b) Subject to 532.7201, the contracting officer should note approval of any payment on (or attached to) the invoice</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or voucher submitted by the contractor, then forward the invoice or voucher to the appropriate contract finance office for</a:t>
            </a:r>
            <a:endParaRPr sz="1000">
              <a:solidFill>
                <a:schemeClr val="lt1"/>
              </a:solidFill>
              <a:highlight>
                <a:srgbClr val="1C304A"/>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lt1"/>
                </a:solidFill>
                <a:highlight>
                  <a:srgbClr val="1C304A"/>
                </a:highlight>
              </a:rPr>
              <a:t>retention after certification and scheduling for payment by a disbursing office.</a:t>
            </a:r>
            <a:endParaRPr sz="1000">
              <a:solidFill>
                <a:schemeClr val="lt1"/>
              </a:solidFill>
              <a:highlight>
                <a:srgbClr val="1C304A"/>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1C304A"/>
        </a:solidFill>
        <a:effectLst/>
      </p:bgPr>
    </p:bg>
    <p:spTree>
      <p:nvGrpSpPr>
        <p:cNvPr id="1" name="Shape 702"/>
        <p:cNvGrpSpPr/>
        <p:nvPr/>
      </p:nvGrpSpPr>
      <p:grpSpPr>
        <a:xfrm>
          <a:off x="0" y="0"/>
          <a:ext cx="0" cy="0"/>
          <a:chOff x="0" y="0"/>
          <a:chExt cx="0" cy="0"/>
        </a:xfrm>
      </p:grpSpPr>
      <p:sp>
        <p:nvSpPr>
          <p:cNvPr id="703" name="Google Shape;703;p107">
            <a:extLst>
              <a:ext uri="{C183D7F6-B498-43B3-948B-1728B52AA6E4}">
                <adec:decorative xmlns:adec="http://schemas.microsoft.com/office/drawing/2017/decorative" val="1"/>
              </a:ext>
            </a:extLst>
          </p:cNvPr>
          <p:cNvSpPr txBox="1"/>
          <p:nvPr/>
        </p:nvSpPr>
        <p:spPr>
          <a:xfrm>
            <a:off x="4251750" y="612400"/>
            <a:ext cx="4337100" cy="125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F46524"/>
              </a:buClr>
              <a:buFont typeface="Arial"/>
              <a:buNone/>
            </a:pPr>
            <a:endParaRPr sz="2100">
              <a:solidFill>
                <a:schemeClr val="lt1"/>
              </a:solidFill>
              <a:highlight>
                <a:srgbClr val="1C304A"/>
              </a:highlight>
              <a:latin typeface="Helvetica Neue"/>
              <a:ea typeface="Helvetica Neue"/>
              <a:cs typeface="Helvetica Neue"/>
              <a:sym typeface="Helvetica Neue"/>
            </a:endParaRPr>
          </a:p>
          <a:p>
            <a:pPr marL="0" lvl="0" indent="0" algn="l" rtl="0">
              <a:lnSpc>
                <a:spcPct val="115000"/>
              </a:lnSpc>
              <a:spcBef>
                <a:spcPts val="0"/>
              </a:spcBef>
              <a:spcAft>
                <a:spcPts val="0"/>
              </a:spcAft>
              <a:buClr>
                <a:srgbClr val="F46524"/>
              </a:buClr>
              <a:buFont typeface="Arial"/>
              <a:buNone/>
            </a:pPr>
            <a:endParaRPr sz="2100">
              <a:solidFill>
                <a:schemeClr val="lt1"/>
              </a:solidFill>
              <a:highlight>
                <a:srgbClr val="1C304A"/>
              </a:highlight>
              <a:latin typeface="Helvetica Neue"/>
              <a:ea typeface="Helvetica Neue"/>
              <a:cs typeface="Helvetica Neue"/>
              <a:sym typeface="Helvetica Neue"/>
            </a:endParaRPr>
          </a:p>
          <a:p>
            <a:pPr marL="0" lvl="0" indent="0" algn="l" rtl="0">
              <a:lnSpc>
                <a:spcPct val="115000"/>
              </a:lnSpc>
              <a:spcBef>
                <a:spcPts val="0"/>
              </a:spcBef>
              <a:spcAft>
                <a:spcPts val="0"/>
              </a:spcAft>
              <a:buClr>
                <a:srgbClr val="F46524"/>
              </a:buClr>
              <a:buFont typeface="Arial"/>
              <a:buNone/>
            </a:pPr>
            <a:r>
              <a:rPr lang="en" sz="2100">
                <a:solidFill>
                  <a:schemeClr val="lt1"/>
                </a:solidFill>
                <a:highlight>
                  <a:srgbClr val="1C304A"/>
                </a:highlight>
                <a:latin typeface="Helvetica Neue"/>
                <a:ea typeface="Helvetica Neue"/>
                <a:cs typeface="Helvetica Neue"/>
                <a:sym typeface="Helvetica Neue"/>
              </a:rPr>
              <a:t> </a:t>
            </a:r>
            <a:endParaRPr sz="1500" b="1" i="1">
              <a:solidFill>
                <a:srgbClr val="FBFAF8"/>
              </a:solidFill>
              <a:latin typeface="Helvetica Neue"/>
              <a:ea typeface="Helvetica Neue"/>
              <a:cs typeface="Helvetica Neue"/>
              <a:sym typeface="Helvetica Neue"/>
            </a:endParaRPr>
          </a:p>
        </p:txBody>
      </p:sp>
      <p:sp>
        <p:nvSpPr>
          <p:cNvPr id="704" name="Google Shape;704;p107"/>
          <p:cNvSpPr txBox="1">
            <a:spLocks noGrp="1"/>
          </p:cNvSpPr>
          <p:nvPr>
            <p:ph type="title" idx="4294967295"/>
          </p:nvPr>
        </p:nvSpPr>
        <p:spPr>
          <a:xfrm>
            <a:off x="778650" y="17750"/>
            <a:ext cx="3000000" cy="831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rgbClr val="00CFFF"/>
                </a:solidFill>
                <a:effectLst/>
                <a:uLnTx/>
                <a:uFillTx/>
                <a:latin typeface="Arial"/>
                <a:ea typeface="Arial"/>
                <a:cs typeface="Arial"/>
                <a:sym typeface="Arial"/>
              </a:rPr>
              <a:t>Poll</a:t>
            </a:r>
          </a:p>
        </p:txBody>
      </p:sp>
      <p:sp>
        <p:nvSpPr>
          <p:cNvPr id="705" name="Google Shape;705;p107"/>
          <p:cNvSpPr txBox="1">
            <a:spLocks noGrp="1"/>
          </p:cNvSpPr>
          <p:nvPr>
            <p:ph type="body" idx="4294967295"/>
          </p:nvPr>
        </p:nvSpPr>
        <p:spPr>
          <a:xfrm>
            <a:off x="778650" y="730125"/>
            <a:ext cx="7891500" cy="355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lt1"/>
                </a:solidFill>
                <a:highlight>
                  <a:srgbClr val="1C304A"/>
                </a:highlight>
              </a:rPr>
              <a:t>1. What is your current role in acquisition administration?</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COR</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PM</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CO/CS</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TPOC</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Other </a:t>
            </a:r>
            <a:br>
              <a:rPr lang="en" sz="1400">
                <a:solidFill>
                  <a:schemeClr val="lt1"/>
                </a:solidFill>
                <a:highlight>
                  <a:srgbClr val="1C304A"/>
                </a:highlight>
              </a:rPr>
            </a:b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2. Do you currently review/pay invoice? (Yes/No)</a:t>
            </a:r>
            <a:endParaRPr sz="1400">
              <a:solidFill>
                <a:schemeClr val="lt1"/>
              </a:solidFill>
              <a:highlight>
                <a:srgbClr val="1C304A"/>
              </a:highlight>
            </a:endParaRPr>
          </a:p>
          <a:p>
            <a:pPr marL="0" lvl="0" indent="0" algn="l" rtl="0">
              <a:lnSpc>
                <a:spcPct val="100000"/>
              </a:lnSpc>
              <a:spcBef>
                <a:spcPts val="0"/>
              </a:spcBef>
              <a:spcAft>
                <a:spcPts val="0"/>
              </a:spcAft>
              <a:buNone/>
            </a:pPr>
            <a:br>
              <a:rPr lang="en" sz="1400">
                <a:solidFill>
                  <a:schemeClr val="lt1"/>
                </a:solidFill>
                <a:highlight>
                  <a:srgbClr val="1C304A"/>
                </a:highlight>
              </a:rPr>
            </a:br>
            <a:r>
              <a:rPr lang="en" sz="1400">
                <a:solidFill>
                  <a:schemeClr val="lt1"/>
                </a:solidFill>
                <a:highlight>
                  <a:srgbClr val="1C304A"/>
                </a:highlight>
              </a:rPr>
              <a:t>3. What do you find most challenging with invoice processing?</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Reading invoice</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Validating work completion</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Documentation</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Other</a:t>
            </a:r>
            <a:endParaRPr sz="1400">
              <a:solidFill>
                <a:schemeClr val="lt1"/>
              </a:solidFill>
              <a:highlight>
                <a:srgbClr val="1C304A"/>
              </a:highlight>
            </a:endParaRPr>
          </a:p>
          <a:p>
            <a:pPr marL="0" lvl="0" indent="0" algn="l" rtl="0">
              <a:lnSpc>
                <a:spcPct val="100000"/>
              </a:lnSpc>
              <a:spcBef>
                <a:spcPts val="0"/>
              </a:spcBef>
              <a:spcAft>
                <a:spcPts val="0"/>
              </a:spcAft>
              <a:buNone/>
            </a:pPr>
            <a:br>
              <a:rPr lang="en" sz="1400">
                <a:solidFill>
                  <a:schemeClr val="lt1"/>
                </a:solidFill>
                <a:highlight>
                  <a:srgbClr val="1C304A"/>
                </a:highlight>
              </a:rPr>
            </a:br>
            <a:r>
              <a:rPr lang="en" sz="1400">
                <a:solidFill>
                  <a:schemeClr val="lt1"/>
                </a:solidFill>
                <a:highlight>
                  <a:srgbClr val="1C304A"/>
                </a:highlight>
              </a:rPr>
              <a:t>4. Would you change anything about the invoices and attachments that are submitted to you for review? </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Yes </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No</a:t>
            </a:r>
            <a:endParaRPr sz="1400">
              <a:solidFill>
                <a:schemeClr val="lt1"/>
              </a:solidFill>
              <a:highlight>
                <a:srgbClr val="1C304A"/>
              </a:highlight>
            </a:endParaRPr>
          </a:p>
          <a:p>
            <a:pPr marL="0" lvl="0" indent="0" algn="l" rtl="0">
              <a:lnSpc>
                <a:spcPct val="100000"/>
              </a:lnSpc>
              <a:spcBef>
                <a:spcPts val="0"/>
              </a:spcBef>
              <a:spcAft>
                <a:spcPts val="0"/>
              </a:spcAft>
              <a:buNone/>
            </a:pPr>
            <a:r>
              <a:rPr lang="en" sz="1400">
                <a:solidFill>
                  <a:schemeClr val="lt1"/>
                </a:solidFill>
                <a:highlight>
                  <a:srgbClr val="1C304A"/>
                </a:highlight>
              </a:rPr>
              <a:t>- N/A</a:t>
            </a:r>
            <a:endParaRPr sz="1400">
              <a:solidFill>
                <a:schemeClr val="lt1"/>
              </a:solidFill>
              <a:highlight>
                <a:srgbClr val="1C304A"/>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Questions???</a:t>
            </a:r>
            <a:endParaRPr b="1">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9"/>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Resources</a:t>
            </a:r>
            <a:endParaRPr b="1">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10"/>
          <p:cNvSpPr txBox="1">
            <a:spLocks noGrp="1"/>
          </p:cNvSpPr>
          <p:nvPr>
            <p:ph type="ctrTitle"/>
          </p:nvPr>
        </p:nvSpPr>
        <p:spPr>
          <a:xfrm>
            <a:off x="4982068" y="1447413"/>
            <a:ext cx="4161900" cy="744300"/>
          </a:xfrm>
          <a:prstGeom prst="rect">
            <a:avLst/>
          </a:prstGeom>
          <a:noFill/>
          <a:ln>
            <a:noFill/>
          </a:ln>
        </p:spPr>
        <p:txBody>
          <a:bodyPr spcFirstLastPara="1" wrap="square" lIns="68575" tIns="34275" rIns="68575" bIns="0" anchor="b" anchorCtr="0">
            <a:normAutofit fontScale="90000"/>
          </a:bodyPr>
          <a:lstStyle/>
          <a:p>
            <a:pPr marL="0" lvl="0" indent="0" algn="r" rtl="0">
              <a:lnSpc>
                <a:spcPct val="90000"/>
              </a:lnSpc>
              <a:spcBef>
                <a:spcPts val="0"/>
              </a:spcBef>
              <a:spcAft>
                <a:spcPts val="0"/>
              </a:spcAft>
              <a:buClr>
                <a:srgbClr val="953735"/>
              </a:buClr>
              <a:buSzPct val="100000"/>
              <a:buFont typeface="Trebuchet MS"/>
              <a:buNone/>
            </a:pPr>
            <a:r>
              <a:rPr lang="en"/>
              <a:t>Civilian Services Acquisition Workshops</a:t>
            </a:r>
            <a:endParaRPr/>
          </a:p>
        </p:txBody>
      </p:sp>
      <p:sp>
        <p:nvSpPr>
          <p:cNvPr id="721" name="Google Shape;721;p110"/>
          <p:cNvSpPr txBox="1">
            <a:spLocks noGrp="1"/>
          </p:cNvSpPr>
          <p:nvPr>
            <p:ph type="subTitle" idx="1"/>
          </p:nvPr>
        </p:nvSpPr>
        <p:spPr>
          <a:xfrm>
            <a:off x="5446088" y="2225659"/>
            <a:ext cx="3640800" cy="16476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1500"/>
              <a:buNone/>
            </a:pPr>
            <a:endParaRPr sz="1500">
              <a:latin typeface="Calibri"/>
              <a:ea typeface="Calibri"/>
              <a:cs typeface="Calibri"/>
              <a:sym typeface="Calibri"/>
            </a:endParaRPr>
          </a:p>
          <a:p>
            <a:pPr marL="0" lvl="0" indent="0" algn="r" rtl="0">
              <a:lnSpc>
                <a:spcPct val="90000"/>
              </a:lnSpc>
              <a:spcBef>
                <a:spcPts val="0"/>
              </a:spcBef>
              <a:spcAft>
                <a:spcPts val="0"/>
              </a:spcAft>
              <a:buSzPts val="1500"/>
              <a:buNone/>
            </a:pPr>
            <a:endParaRPr sz="1500">
              <a:latin typeface="Calibri"/>
              <a:ea typeface="Calibri"/>
              <a:cs typeface="Calibri"/>
              <a:sym typeface="Calibri"/>
            </a:endParaRPr>
          </a:p>
          <a:p>
            <a:pPr marL="0" lvl="0" indent="0" algn="r" rtl="0">
              <a:lnSpc>
                <a:spcPct val="90000"/>
              </a:lnSpc>
              <a:spcBef>
                <a:spcPts val="0"/>
              </a:spcBef>
              <a:spcAft>
                <a:spcPts val="0"/>
              </a:spcAft>
              <a:buSzPts val="1500"/>
              <a:buNone/>
            </a:pPr>
            <a:r>
              <a:rPr lang="en" sz="1500">
                <a:latin typeface="Calibri"/>
                <a:ea typeface="Calibri"/>
                <a:cs typeface="Calibri"/>
                <a:sym typeface="Calibri"/>
              </a:rPr>
              <a:t>Eugene Hwang </a:t>
            </a:r>
            <a:endParaRPr/>
          </a:p>
          <a:p>
            <a:pPr marL="0" lvl="0" indent="0" algn="r" rtl="0">
              <a:lnSpc>
                <a:spcPct val="90000"/>
              </a:lnSpc>
              <a:spcBef>
                <a:spcPts val="0"/>
              </a:spcBef>
              <a:spcAft>
                <a:spcPts val="0"/>
              </a:spcAft>
              <a:buSzPts val="1500"/>
              <a:buNone/>
            </a:pPr>
            <a:r>
              <a:rPr lang="en" sz="1500" b="1" i="1">
                <a:latin typeface="Calibri"/>
                <a:ea typeface="Calibri"/>
                <a:cs typeface="Calibri"/>
                <a:sym typeface="Calibri"/>
              </a:rPr>
              <a:t>Acquisition Project Management Specialist</a:t>
            </a:r>
            <a:endParaRPr sz="1500" b="1" i="1">
              <a:latin typeface="Calibri"/>
              <a:ea typeface="Calibri"/>
              <a:cs typeface="Calibri"/>
              <a:sym typeface="Calibri"/>
            </a:endParaRPr>
          </a:p>
          <a:p>
            <a:pPr marL="0" lvl="0" indent="0" algn="r" rtl="0">
              <a:lnSpc>
                <a:spcPct val="90000"/>
              </a:lnSpc>
              <a:spcBef>
                <a:spcPts val="0"/>
              </a:spcBef>
              <a:spcAft>
                <a:spcPts val="0"/>
              </a:spcAft>
              <a:buSzPts val="1500"/>
              <a:buNone/>
            </a:pPr>
            <a:r>
              <a:rPr lang="en" sz="1500" b="1" i="1">
                <a:latin typeface="Calibri"/>
                <a:ea typeface="Calibri"/>
                <a:cs typeface="Calibri"/>
                <a:sym typeface="Calibri"/>
              </a:rPr>
              <a:t>CSAW Facilitator</a:t>
            </a:r>
            <a:endParaRPr sz="1500" b="1" i="1">
              <a:latin typeface="Calibri"/>
              <a:ea typeface="Calibri"/>
              <a:cs typeface="Calibri"/>
              <a:sym typeface="Calibri"/>
            </a:endParaRPr>
          </a:p>
          <a:p>
            <a:pPr marL="0" lvl="0" indent="0" algn="r" rtl="0">
              <a:lnSpc>
                <a:spcPct val="90000"/>
              </a:lnSpc>
              <a:spcBef>
                <a:spcPts val="0"/>
              </a:spcBef>
              <a:spcAft>
                <a:spcPts val="0"/>
              </a:spcAft>
              <a:buSzPts val="1500"/>
              <a:buNone/>
            </a:pPr>
            <a:endParaRPr sz="1500" b="1" i="1">
              <a:latin typeface="Calibri"/>
              <a:ea typeface="Calibri"/>
              <a:cs typeface="Calibri"/>
              <a:sym typeface="Calibri"/>
            </a:endParaRPr>
          </a:p>
          <a:p>
            <a:pPr marL="0" lvl="0" indent="0" algn="r" rtl="0">
              <a:lnSpc>
                <a:spcPct val="90000"/>
              </a:lnSpc>
              <a:spcBef>
                <a:spcPts val="0"/>
              </a:spcBef>
              <a:spcAft>
                <a:spcPts val="0"/>
              </a:spcAft>
              <a:buSzPts val="1500"/>
              <a:buNone/>
            </a:pPr>
            <a:endParaRPr sz="1500" b="1" i="1">
              <a:latin typeface="Calibri"/>
              <a:ea typeface="Calibri"/>
              <a:cs typeface="Calibri"/>
              <a:sym typeface="Calibri"/>
            </a:endParaRPr>
          </a:p>
        </p:txBody>
      </p:sp>
      <p:pic>
        <p:nvPicPr>
          <p:cNvPr id="722" name="Google Shape;722;p110" descr="CSA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87410" y="2292179"/>
            <a:ext cx="966213" cy="40996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2" name="Title 1">
            <a:extLst>
              <a:ext uri="{FF2B5EF4-FFF2-40B4-BE49-F238E27FC236}">
                <a16:creationId xmlns:a16="http://schemas.microsoft.com/office/drawing/2014/main" id="{C9922938-D692-77D5-2B9D-853F17BE70BE}"/>
              </a:ext>
            </a:extLst>
          </p:cNvPr>
          <p:cNvSpPr>
            <a:spLocks noGrp="1"/>
          </p:cNvSpPr>
          <p:nvPr>
            <p:ph type="title"/>
          </p:nvPr>
        </p:nvSpPr>
        <p:spPr>
          <a:xfrm>
            <a:off x="398533" y="-911700"/>
            <a:ext cx="5506800" cy="911700"/>
          </a:xfrm>
        </p:spPr>
        <p:txBody>
          <a:bodyPr spcFirstLastPara="1" wrap="square" lIns="68575" tIns="34275" rIns="68575" bIns="0" anchor="b" anchorCtr="0">
            <a:normAutofit/>
          </a:bodyPr>
          <a:lstStyle/>
          <a:p>
            <a:r>
              <a:rPr lang="en-US" dirty="0"/>
              <a:t>Civilian Services Acquisition Workshop (CSAW)</a:t>
            </a:r>
          </a:p>
        </p:txBody>
      </p:sp>
      <p:sp>
        <p:nvSpPr>
          <p:cNvPr id="728" name="Google Shape;728;p111"/>
          <p:cNvSpPr txBox="1"/>
          <p:nvPr/>
        </p:nvSpPr>
        <p:spPr>
          <a:xfrm>
            <a:off x="76200" y="818471"/>
            <a:ext cx="5972700" cy="43089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None/>
            </a:pPr>
            <a:r>
              <a:rPr lang="en" sz="2800" b="1" i="1" u="none" strike="noStrike" cap="none">
                <a:solidFill>
                  <a:srgbClr val="003366"/>
                </a:solidFill>
                <a:latin typeface="Calibri"/>
                <a:ea typeface="Calibri"/>
                <a:cs typeface="Calibri"/>
                <a:sym typeface="Calibri"/>
              </a:rPr>
              <a:t>Civilian Services Acquisition Workshop (CSAW):</a:t>
            </a:r>
            <a:endParaRPr sz="2800" b="1" i="1" u="none" strike="noStrike" cap="none">
              <a:solidFill>
                <a:srgbClr val="003366"/>
              </a:solidFill>
              <a:latin typeface="Calibri"/>
              <a:ea typeface="Calibri"/>
              <a:cs typeface="Calibri"/>
              <a:sym typeface="Calibri"/>
            </a:endParaRPr>
          </a:p>
          <a:p>
            <a:pPr marL="0" marR="0" lvl="0" indent="0" algn="l" rtl="0">
              <a:lnSpc>
                <a:spcPct val="115000"/>
              </a:lnSpc>
              <a:spcBef>
                <a:spcPts val="900"/>
              </a:spcBef>
              <a:spcAft>
                <a:spcPts val="0"/>
              </a:spcAft>
              <a:buNone/>
            </a:pPr>
            <a:r>
              <a:rPr lang="en" sz="2400" b="0" i="0" u="none" strike="noStrike" cap="none">
                <a:solidFill>
                  <a:srgbClr val="003366"/>
                </a:solidFill>
                <a:latin typeface="Calibri"/>
                <a:ea typeface="Calibri"/>
                <a:cs typeface="Calibri"/>
                <a:sym typeface="Calibri"/>
              </a:rPr>
              <a:t>A facilitated workshop built around a specific acquisition and its multi-functional integrated project team (IPT). The workshop walks the complete team through the performance-based acquisition (PBA) process from beginning to end.</a:t>
            </a:r>
            <a:endParaRPr sz="2400" b="0" i="0" u="none" strike="noStrike" cap="none">
              <a:solidFill>
                <a:srgbClr val="003366"/>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7" name="Google Shape;767;p113"/>
          <p:cNvSpPr txBox="1">
            <a:spLocks noGrp="1"/>
          </p:cNvSpPr>
          <p:nvPr>
            <p:ph type="title"/>
          </p:nvPr>
        </p:nvSpPr>
        <p:spPr>
          <a:xfrm>
            <a:off x="400050" y="517328"/>
            <a:ext cx="5550900" cy="932100"/>
          </a:xfrm>
          <a:prstGeom prst="rect">
            <a:avLst/>
          </a:prstGeom>
        </p:spPr>
        <p:txBody>
          <a:bodyPr spcFirstLastPara="1" wrap="square" lIns="68575" tIns="34275" rIns="68575" bIns="0" anchor="ctr" anchorCtr="0">
            <a:normAutofit/>
          </a:bodyPr>
          <a:lstStyle/>
          <a:p>
            <a:pPr marL="0" lvl="0" indent="0" algn="l" rtl="0">
              <a:spcBef>
                <a:spcPts val="0"/>
              </a:spcBef>
              <a:spcAft>
                <a:spcPts val="0"/>
              </a:spcAft>
              <a:buNone/>
            </a:pPr>
            <a:r>
              <a:rPr lang="en" dirty="0"/>
              <a:t>Service Offerings</a:t>
            </a:r>
            <a:endParaRPr dirty="0"/>
          </a:p>
        </p:txBody>
      </p:sp>
      <p:sp>
        <p:nvSpPr>
          <p:cNvPr id="766" name="Google Shape;766;p113">
            <a:extLst>
              <a:ext uri="{C183D7F6-B498-43B3-948B-1728B52AA6E4}">
                <adec:decorative xmlns:adec="http://schemas.microsoft.com/office/drawing/2017/decorative" val="1"/>
              </a:ext>
            </a:extLst>
          </p:cNvPr>
          <p:cNvSpPr/>
          <p:nvPr/>
        </p:nvSpPr>
        <p:spPr>
          <a:xfrm rot="10800000">
            <a:off x="2574900" y="-56"/>
            <a:ext cx="6569100" cy="22212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8" name="Google Shape;768;p113"/>
          <p:cNvSpPr txBox="1"/>
          <p:nvPr/>
        </p:nvSpPr>
        <p:spPr>
          <a:xfrm>
            <a:off x="366388" y="1636575"/>
            <a:ext cx="7545600" cy="2934900"/>
          </a:xfrm>
          <a:prstGeom prst="rect">
            <a:avLst/>
          </a:prstGeom>
          <a:noFill/>
          <a:ln>
            <a:noFill/>
          </a:ln>
        </p:spPr>
        <p:txBody>
          <a:bodyPr spcFirstLastPara="1" wrap="square" lIns="68575" tIns="68575" rIns="68575" bIns="68575" anchor="t" anchorCtr="0">
            <a:spAutoFit/>
          </a:bodyPr>
          <a:lstStyle/>
          <a:p>
            <a:pPr marL="342900" lvl="0" indent="-260350" algn="l" rtl="0">
              <a:spcBef>
                <a:spcPts val="0"/>
              </a:spcBef>
              <a:spcAft>
                <a:spcPts val="0"/>
              </a:spcAft>
              <a:buClr>
                <a:srgbClr val="FFFFFF"/>
              </a:buClr>
              <a:buSzPts val="1500"/>
              <a:buChar char="●"/>
            </a:pPr>
            <a:r>
              <a:rPr lang="en" sz="1500">
                <a:solidFill>
                  <a:srgbClr val="FFFFFF"/>
                </a:solidFill>
              </a:rPr>
              <a:t>Flagship 5-day workshop (for most teams)</a:t>
            </a:r>
            <a:endParaRPr sz="1500">
              <a:solidFill>
                <a:srgbClr val="FFFFFF"/>
              </a:solidFill>
            </a:endParaRPr>
          </a:p>
          <a:p>
            <a:pPr marL="342900" lvl="0" indent="-260350" algn="l" rtl="0">
              <a:spcBef>
                <a:spcPts val="800"/>
              </a:spcBef>
              <a:spcAft>
                <a:spcPts val="0"/>
              </a:spcAft>
              <a:buClr>
                <a:srgbClr val="FFFFFF"/>
              </a:buClr>
              <a:buSzPts val="1500"/>
              <a:buChar char="●"/>
            </a:pPr>
            <a:r>
              <a:rPr lang="en" sz="1500">
                <a:solidFill>
                  <a:srgbClr val="FFFFFF"/>
                </a:solidFill>
              </a:rPr>
              <a:t>Understanding Performance Based Acquisition training course (1.5 CLPs)</a:t>
            </a:r>
            <a:endParaRPr sz="1500">
              <a:solidFill>
                <a:srgbClr val="FFFFFF"/>
              </a:solidFill>
            </a:endParaRPr>
          </a:p>
          <a:p>
            <a:pPr marL="342900" lvl="0" indent="-260350" algn="l" rtl="0">
              <a:spcBef>
                <a:spcPts val="800"/>
              </a:spcBef>
              <a:spcAft>
                <a:spcPts val="0"/>
              </a:spcAft>
              <a:buClr>
                <a:srgbClr val="FFFFFF"/>
              </a:buClr>
              <a:buSzPts val="1500"/>
              <a:buChar char="●"/>
            </a:pPr>
            <a:r>
              <a:rPr lang="en" sz="1500">
                <a:solidFill>
                  <a:srgbClr val="FFFFFF"/>
                </a:solidFill>
              </a:rPr>
              <a:t>CSAW Webinar Series - </a:t>
            </a:r>
            <a:r>
              <a:rPr lang="en" sz="1500" u="sng">
                <a:solidFill>
                  <a:srgbClr val="FBFAF8"/>
                </a:solidFill>
                <a:hlinkClick r:id="rId3">
                  <a:extLst>
                    <a:ext uri="{A12FA001-AC4F-418D-AE19-62706E023703}">
                      <ahyp:hlinkClr xmlns:ahyp="http://schemas.microsoft.com/office/drawing/2018/hyperlinkcolor" val="tx"/>
                    </a:ext>
                  </a:extLst>
                </a:hlinkClick>
              </a:rPr>
              <a:t>Videos available at CSAW Youtube</a:t>
            </a:r>
            <a:r>
              <a:rPr lang="en" sz="1500" u="sng">
                <a:solidFill>
                  <a:schemeClr val="hlink"/>
                </a:solidFill>
                <a:hlinkClick r:id="rId3"/>
              </a:rPr>
              <a:t> </a:t>
            </a:r>
            <a:endParaRPr sz="1500">
              <a:solidFill>
                <a:srgbClr val="FBFAF8"/>
              </a:solidFill>
            </a:endParaRPr>
          </a:p>
          <a:p>
            <a:pPr marL="342900" lvl="0" indent="-260350" algn="l" rtl="0">
              <a:spcBef>
                <a:spcPts val="800"/>
              </a:spcBef>
              <a:spcAft>
                <a:spcPts val="0"/>
              </a:spcAft>
              <a:buClr>
                <a:srgbClr val="FFFFFF"/>
              </a:buClr>
              <a:buSzPts val="1500"/>
              <a:buChar char="●"/>
            </a:pPr>
            <a:r>
              <a:rPr lang="en" sz="1500">
                <a:solidFill>
                  <a:srgbClr val="FFFFFF"/>
                </a:solidFill>
              </a:rPr>
              <a:t>PWS / QASPs Reviews</a:t>
            </a:r>
            <a:endParaRPr sz="1500">
              <a:solidFill>
                <a:srgbClr val="FFFFFF"/>
              </a:solidFill>
            </a:endParaRPr>
          </a:p>
          <a:p>
            <a:pPr marL="342900" lvl="0" indent="-260350" algn="l" rtl="0">
              <a:spcBef>
                <a:spcPts val="800"/>
              </a:spcBef>
              <a:spcAft>
                <a:spcPts val="0"/>
              </a:spcAft>
              <a:buClr>
                <a:srgbClr val="FFFFFF"/>
              </a:buClr>
              <a:buSzPts val="1500"/>
              <a:buChar char="●"/>
            </a:pPr>
            <a:r>
              <a:rPr lang="en" sz="1500">
                <a:solidFill>
                  <a:srgbClr val="FFFFFF"/>
                </a:solidFill>
              </a:rPr>
              <a:t>CSAW Facilitator Certification Program</a:t>
            </a:r>
            <a:endParaRPr sz="1500">
              <a:solidFill>
                <a:srgbClr val="FFFFFF"/>
              </a:solidFill>
            </a:endParaRPr>
          </a:p>
          <a:p>
            <a:pPr marL="342900" lvl="0" indent="-260350" algn="l" rtl="0">
              <a:spcBef>
                <a:spcPts val="800"/>
              </a:spcBef>
              <a:spcAft>
                <a:spcPts val="0"/>
              </a:spcAft>
              <a:buClr>
                <a:srgbClr val="FFFFFF"/>
              </a:buClr>
              <a:buSzPts val="1500"/>
              <a:buChar char="●"/>
            </a:pPr>
            <a:r>
              <a:rPr lang="en" sz="1500">
                <a:solidFill>
                  <a:srgbClr val="FFFFFF"/>
                </a:solidFill>
              </a:rPr>
              <a:t>**Facilitated Issue/Challenge Resolution for procurements (ex. acquisition team and policy office disagree on small business strategy)</a:t>
            </a:r>
            <a:endParaRPr sz="1500">
              <a:solidFill>
                <a:srgbClr val="FFFFFF"/>
              </a:solidFill>
            </a:endParaRPr>
          </a:p>
          <a:p>
            <a:pPr marL="342900" lvl="0" indent="-260350" algn="l" rtl="0">
              <a:spcBef>
                <a:spcPts val="800"/>
              </a:spcBef>
              <a:spcAft>
                <a:spcPts val="0"/>
              </a:spcAft>
              <a:buClr>
                <a:srgbClr val="FFFFFF"/>
              </a:buClr>
              <a:buSzPts val="1500"/>
              <a:buChar char="●"/>
            </a:pPr>
            <a:r>
              <a:rPr lang="en" sz="1500" u="sng">
                <a:solidFill>
                  <a:schemeClr val="lt1"/>
                </a:solidFill>
                <a:hlinkClick r:id="rId4">
                  <a:extLst>
                    <a:ext uri="{A12FA001-AC4F-418D-AE19-62706E023703}">
                      <ahyp:hlinkClr xmlns:ahyp="http://schemas.microsoft.com/office/drawing/2018/hyperlinkcolor" val="tx"/>
                    </a:ext>
                  </a:extLst>
                </a:hlinkClick>
              </a:rPr>
              <a:t>Buy.GSA.gov/Interact</a:t>
            </a:r>
            <a:r>
              <a:rPr lang="en" sz="1500">
                <a:solidFill>
                  <a:srgbClr val="FFFFFF"/>
                </a:solidFill>
              </a:rPr>
              <a:t> (for training courses offered)</a:t>
            </a:r>
            <a:endParaRPr sz="1500">
              <a:solidFill>
                <a:srgbClr val="FFFFFF"/>
              </a:solidFill>
            </a:endParaRPr>
          </a:p>
          <a:p>
            <a:pPr marL="342900" lvl="0" indent="-260350" algn="l" rtl="0">
              <a:spcBef>
                <a:spcPts val="800"/>
              </a:spcBef>
              <a:spcAft>
                <a:spcPts val="800"/>
              </a:spcAft>
              <a:buClr>
                <a:srgbClr val="FFFFFF"/>
              </a:buClr>
              <a:buSzPts val="1500"/>
              <a:buChar char="●"/>
            </a:pPr>
            <a:r>
              <a:rPr lang="en" sz="1500">
                <a:solidFill>
                  <a:srgbClr val="FFFFFF"/>
                </a:solidFill>
              </a:rPr>
              <a:t>Additional info available at </a:t>
            </a:r>
            <a:r>
              <a:rPr lang="en" sz="1500" u="sng">
                <a:solidFill>
                  <a:schemeClr val="lt1"/>
                </a:solidFill>
                <a:hlinkClick r:id="rId5">
                  <a:extLst>
                    <a:ext uri="{A12FA001-AC4F-418D-AE19-62706E023703}">
                      <ahyp:hlinkClr xmlns:ahyp="http://schemas.microsoft.com/office/drawing/2018/hyperlinkcolor" val="tx"/>
                    </a:ext>
                  </a:extLst>
                </a:hlinkClick>
              </a:rPr>
              <a:t>GSA.gov/CSAW</a:t>
            </a:r>
            <a:r>
              <a:rPr lang="en" sz="1500">
                <a:solidFill>
                  <a:schemeClr val="lt1"/>
                </a:solidFill>
              </a:rPr>
              <a:t> or csaw@gsa.gov</a:t>
            </a:r>
            <a:endParaRPr sz="1500">
              <a:solidFill>
                <a:srgbClr val="FFFFFF"/>
              </a:solidFill>
            </a:endParaRPr>
          </a:p>
        </p:txBody>
      </p:sp>
      <p:pic>
        <p:nvPicPr>
          <p:cNvPr id="775" name="Google Shape;775;p113" descr="Dept of Commerce Logo"/>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38325" y="51863"/>
            <a:ext cx="481897" cy="481897"/>
          </a:xfrm>
          <a:prstGeom prst="rect">
            <a:avLst/>
          </a:prstGeom>
          <a:noFill/>
          <a:ln>
            <a:noFill/>
          </a:ln>
        </p:spPr>
      </p:pic>
      <p:pic>
        <p:nvPicPr>
          <p:cNvPr id="773" name="Google Shape;773;p113" descr="Office of Personnel Management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99078" y="51867"/>
            <a:ext cx="481897" cy="481897"/>
          </a:xfrm>
          <a:prstGeom prst="rect">
            <a:avLst/>
          </a:prstGeom>
          <a:noFill/>
          <a:ln>
            <a:noFill/>
          </a:ln>
        </p:spPr>
      </p:pic>
      <p:pic>
        <p:nvPicPr>
          <p:cNvPr id="772" name="Google Shape;772;p113" descr="NASA Logo"/>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961336" y="0"/>
            <a:ext cx="1152005" cy="576003"/>
          </a:xfrm>
          <a:prstGeom prst="rect">
            <a:avLst/>
          </a:prstGeom>
          <a:noFill/>
          <a:ln>
            <a:noFill/>
          </a:ln>
        </p:spPr>
      </p:pic>
      <p:pic>
        <p:nvPicPr>
          <p:cNvPr id="769" name="Google Shape;769;p113" descr="EPA Logo"/>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843278" y="25460"/>
            <a:ext cx="481899" cy="525126"/>
          </a:xfrm>
          <a:prstGeom prst="rect">
            <a:avLst/>
          </a:prstGeom>
          <a:noFill/>
          <a:ln>
            <a:noFill/>
          </a:ln>
        </p:spPr>
      </p:pic>
      <p:pic>
        <p:nvPicPr>
          <p:cNvPr id="770" name="Google Shape;770;p113" descr="Department of Justice Logo"/>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409911" y="44673"/>
            <a:ext cx="481898" cy="486700"/>
          </a:xfrm>
          <a:prstGeom prst="rect">
            <a:avLst/>
          </a:prstGeom>
          <a:noFill/>
          <a:ln>
            <a:noFill/>
          </a:ln>
        </p:spPr>
      </p:pic>
      <p:pic>
        <p:nvPicPr>
          <p:cNvPr id="771" name="Google Shape;771;p113" descr="Dept of Veterans Affairs Logo"/>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987478" y="25460"/>
            <a:ext cx="525125" cy="525125"/>
          </a:xfrm>
          <a:prstGeom prst="rect">
            <a:avLst/>
          </a:prstGeom>
          <a:noFill/>
          <a:ln>
            <a:noFill/>
          </a:ln>
        </p:spPr>
      </p:pic>
      <p:pic>
        <p:nvPicPr>
          <p:cNvPr id="774" name="Google Shape;774;p113" descr="Dept of Transportation Logo"/>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588084" y="25431"/>
            <a:ext cx="525126" cy="525126"/>
          </a:xfrm>
          <a:prstGeom prst="rect">
            <a:avLst/>
          </a:prstGeom>
          <a:noFill/>
          <a:ln>
            <a:noFill/>
          </a:ln>
        </p:spPr>
      </p:pic>
      <p:pic>
        <p:nvPicPr>
          <p:cNvPr id="776" name="Google Shape;776;p113" descr="GSA Logo"/>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279319" y="576038"/>
            <a:ext cx="481891" cy="481891"/>
          </a:xfrm>
          <a:prstGeom prst="rect">
            <a:avLst/>
          </a:prstGeom>
          <a:noFill/>
          <a:ln>
            <a:noFill/>
          </a:ln>
        </p:spPr>
      </p:pic>
      <p:pic>
        <p:nvPicPr>
          <p:cNvPr id="780" name="Google Shape;780;p113" descr="Dept of Labor Logo"/>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6821663" y="554419"/>
            <a:ext cx="525132" cy="525132"/>
          </a:xfrm>
          <a:prstGeom prst="rect">
            <a:avLst/>
          </a:prstGeom>
          <a:noFill/>
          <a:ln>
            <a:noFill/>
          </a:ln>
        </p:spPr>
      </p:pic>
      <p:pic>
        <p:nvPicPr>
          <p:cNvPr id="779" name="Google Shape;779;p113" descr="Dept of Education Logo"/>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7388288" y="554419"/>
            <a:ext cx="525132" cy="525132"/>
          </a:xfrm>
          <a:prstGeom prst="rect">
            <a:avLst/>
          </a:prstGeom>
          <a:noFill/>
          <a:ln>
            <a:noFill/>
          </a:ln>
        </p:spPr>
      </p:pic>
      <p:pic>
        <p:nvPicPr>
          <p:cNvPr id="778" name="Google Shape;778;p113" descr="Dept of Energy Logo"/>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7987481" y="554410"/>
            <a:ext cx="525131" cy="525131"/>
          </a:xfrm>
          <a:prstGeom prst="rect">
            <a:avLst/>
          </a:prstGeom>
          <a:noFill/>
          <a:ln>
            <a:noFill/>
          </a:ln>
        </p:spPr>
      </p:pic>
      <p:pic>
        <p:nvPicPr>
          <p:cNvPr id="777" name="Google Shape;777;p113" descr="Office of Inspector General Logo"/>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8609700" y="554128"/>
            <a:ext cx="481894" cy="525702"/>
          </a:xfrm>
          <a:prstGeom prst="rect">
            <a:avLst/>
          </a:prstGeom>
          <a:noFill/>
          <a:ln>
            <a:noFill/>
          </a:ln>
        </p:spPr>
      </p:pic>
      <p:pic>
        <p:nvPicPr>
          <p:cNvPr id="783" name="Google Shape;783;p113" descr="NIH Logo"/>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7409906" y="1133072"/>
            <a:ext cx="481894" cy="481894"/>
          </a:xfrm>
          <a:prstGeom prst="rect">
            <a:avLst/>
          </a:prstGeom>
          <a:noFill/>
          <a:ln>
            <a:noFill/>
          </a:ln>
        </p:spPr>
      </p:pic>
      <p:pic>
        <p:nvPicPr>
          <p:cNvPr id="782" name="Google Shape;782;p113" descr="Dept of Interior Logo"/>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a:off x="7987475" y="1111447"/>
            <a:ext cx="525131" cy="525131"/>
          </a:xfrm>
          <a:prstGeom prst="rect">
            <a:avLst/>
          </a:prstGeom>
          <a:noFill/>
          <a:ln>
            <a:noFill/>
          </a:ln>
        </p:spPr>
      </p:pic>
      <p:pic>
        <p:nvPicPr>
          <p:cNvPr id="781" name="Google Shape;781;p113" descr="NOAA Logo"/>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8588080" y="1111444"/>
            <a:ext cx="525131" cy="525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8"/>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What is an invoice?</a:t>
            </a:r>
            <a:endParaRPr/>
          </a:p>
        </p:txBody>
      </p:sp>
      <p:pic>
        <p:nvPicPr>
          <p:cNvPr id="475" name="Google Shape;475;p68" descr="Copy of a comcast internet bill"/>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4675" y="814425"/>
            <a:ext cx="3266442" cy="4164725"/>
          </a:xfrm>
          <a:prstGeom prst="rect">
            <a:avLst/>
          </a:prstGeom>
          <a:noFill/>
          <a:ln>
            <a:noFill/>
          </a:ln>
        </p:spPr>
      </p:pic>
      <p:pic>
        <p:nvPicPr>
          <p:cNvPr id="476" name="Google Shape;476;p68" descr="Copy of an electricity bill"/>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256500" y="814425"/>
            <a:ext cx="4489149" cy="41647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4"/>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AAS APEX 1</a:t>
            </a:r>
            <a:endParaRPr b="1">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2" name="Title 1">
            <a:extLst>
              <a:ext uri="{FF2B5EF4-FFF2-40B4-BE49-F238E27FC236}">
                <a16:creationId xmlns:a16="http://schemas.microsoft.com/office/drawing/2014/main" id="{C9E82D8F-D312-52E6-D95B-55CBFF43F4BB}"/>
              </a:ext>
            </a:extLst>
          </p:cNvPr>
          <p:cNvSpPr>
            <a:spLocks noGrp="1"/>
          </p:cNvSpPr>
          <p:nvPr>
            <p:ph type="title"/>
          </p:nvPr>
        </p:nvSpPr>
        <p:spPr>
          <a:xfrm>
            <a:off x="514350" y="-932100"/>
            <a:ext cx="5550900" cy="932100"/>
          </a:xfrm>
        </p:spPr>
        <p:txBody>
          <a:bodyPr spcFirstLastPara="1" wrap="square" lIns="68575" tIns="34275" rIns="68575" bIns="0" anchor="b" anchorCtr="0">
            <a:normAutofit fontScale="90000"/>
          </a:bodyPr>
          <a:lstStyle/>
          <a:p>
            <a:r>
              <a:rPr lang="en-US" dirty="0">
                <a:solidFill>
                  <a:srgbClr val="00B0F0"/>
                </a:solidFill>
              </a:rPr>
              <a:t>Assisted Acquisition Services Available</a:t>
            </a:r>
          </a:p>
        </p:txBody>
      </p:sp>
      <p:pic>
        <p:nvPicPr>
          <p:cNvPr id="793" name="Google Shape;793;p115" descr="Assisted Acquisition Services Slip Sheet advertising services availabl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5824" y="75450"/>
            <a:ext cx="4056525" cy="4849276"/>
          </a:xfrm>
          <a:prstGeom prst="rect">
            <a:avLst/>
          </a:prstGeom>
          <a:noFill/>
          <a:ln>
            <a:noFill/>
          </a:ln>
        </p:spPr>
      </p:pic>
      <p:pic>
        <p:nvPicPr>
          <p:cNvPr id="794" name="Google Shape;794;p115" descr="Explanation of AAS Cradle to Grave Acquisition Proces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42076" y="75450"/>
            <a:ext cx="4494948" cy="4849275"/>
          </a:xfrm>
          <a:prstGeom prst="rect">
            <a:avLst/>
          </a:prstGeom>
          <a:noFill/>
          <a:ln>
            <a:noFill/>
          </a:ln>
        </p:spPr>
      </p:pic>
      <p:sp>
        <p:nvSpPr>
          <p:cNvPr id="795" name="Google Shape;795;p115"/>
          <p:cNvSpPr txBox="1"/>
          <p:nvPr/>
        </p:nvSpPr>
        <p:spPr>
          <a:xfrm>
            <a:off x="89625" y="4847950"/>
            <a:ext cx="5250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lt1"/>
                </a:solidFill>
              </a:rPr>
              <a:t>Contact AAS: region8aas@gsa.gov | (720) 656-1876</a:t>
            </a:r>
            <a:endParaRPr sz="1100" b="1">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Shape 799"/>
        <p:cNvGrpSpPr/>
        <p:nvPr/>
      </p:nvGrpSpPr>
      <p:grpSpPr>
        <a:xfrm>
          <a:off x="0" y="0"/>
          <a:ext cx="0" cy="0"/>
          <a:chOff x="0" y="0"/>
          <a:chExt cx="0" cy="0"/>
        </a:xfrm>
      </p:grpSpPr>
      <p:sp>
        <p:nvSpPr>
          <p:cNvPr id="800" name="Google Shape;800;p116"/>
          <p:cNvSpPr txBox="1">
            <a:spLocks noGrp="1"/>
          </p:cNvSpPr>
          <p:nvPr>
            <p:ph type="ctrTitle"/>
          </p:nvPr>
        </p:nvSpPr>
        <p:spPr>
          <a:xfrm>
            <a:off x="232100" y="2108850"/>
            <a:ext cx="4095300" cy="92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00">
                <a:solidFill>
                  <a:srgbClr val="00CFFF"/>
                </a:solidFill>
                <a:highlight>
                  <a:srgbClr val="1C304A"/>
                </a:highlight>
              </a:rPr>
              <a:t>Thank You!</a:t>
            </a:r>
            <a:endParaRPr sz="4600">
              <a:solidFill>
                <a:srgbClr val="00CFFF"/>
              </a:solidFill>
              <a:highlight>
                <a:srgbClr val="1C304A"/>
              </a:highlight>
            </a:endParaRPr>
          </a:p>
        </p:txBody>
      </p:sp>
      <p:sp>
        <p:nvSpPr>
          <p:cNvPr id="801" name="Google Shape;801;p116"/>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rgbClr val="00CFFF"/>
                </a:solidFill>
              </a:rPr>
              <a:t>Office of Integrated Marketing</a:t>
            </a:r>
            <a:endParaRPr sz="1100">
              <a:solidFill>
                <a:srgbClr val="00CFFF"/>
              </a:solidFill>
            </a:endParaRPr>
          </a:p>
        </p:txBody>
      </p:sp>
      <p:pic>
        <p:nvPicPr>
          <p:cNvPr id="802" name="Google Shape;802;p116" descr="acquisition training for the real world logo" title="ATRW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
            <a:ext cx="2736002" cy="1231955"/>
          </a:xfrm>
          <a:prstGeom prst="rect">
            <a:avLst/>
          </a:prstGeom>
          <a:noFill/>
          <a:ln>
            <a:noFill/>
          </a:ln>
        </p:spPr>
      </p:pic>
      <p:pic>
        <p:nvPicPr>
          <p:cNvPr id="803" name="Google Shape;803;p116" descr="Icy Snowflake graph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45875" y="34900"/>
            <a:ext cx="4998125" cy="5108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9"/>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What is an invoice?</a:t>
            </a:r>
            <a:endParaRPr/>
          </a:p>
        </p:txBody>
      </p:sp>
      <p:pic>
        <p:nvPicPr>
          <p:cNvPr id="482" name="Google Shape;482;p69" descr="Copy of a repair invoi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6251" y="800300"/>
            <a:ext cx="3045400" cy="4248501"/>
          </a:xfrm>
          <a:prstGeom prst="rect">
            <a:avLst/>
          </a:prstGeom>
          <a:noFill/>
          <a:ln>
            <a:noFill/>
          </a:ln>
        </p:spPr>
      </p:pic>
      <p:pic>
        <p:nvPicPr>
          <p:cNvPr id="483" name="Google Shape;483;p69" descr="Copy of a cleaning service invoic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20900" y="149137"/>
            <a:ext cx="4174041" cy="4845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0"/>
          <p:cNvSpPr txBox="1">
            <a:spLocks noGrp="1"/>
          </p:cNvSpPr>
          <p:nvPr>
            <p:ph type="body" idx="1"/>
          </p:nvPr>
        </p:nvSpPr>
        <p:spPr>
          <a:xfrm>
            <a:off x="623400" y="930900"/>
            <a:ext cx="7891500" cy="35913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A list of good sent or services provided, with a statement of the sum due for these; a bill.</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Clr>
                <a:schemeClr val="lt1"/>
              </a:buClr>
              <a:buSzPts val="2400"/>
              <a:buChar char="●"/>
            </a:pPr>
            <a:r>
              <a:rPr lang="en" sz="2400">
                <a:solidFill>
                  <a:schemeClr val="lt1"/>
                </a:solidFill>
                <a:highlight>
                  <a:srgbClr val="1C304A"/>
                </a:highlight>
              </a:rPr>
              <a:t>Invoice means a contractor’s bill or written request for payment under the contract for supplies delivered or services performed (see also "proper invoice").</a:t>
            </a:r>
            <a:br>
              <a:rPr lang="en" sz="2400">
                <a:solidFill>
                  <a:schemeClr val="lt1"/>
                </a:solidFill>
                <a:highlight>
                  <a:srgbClr val="1C304A"/>
                </a:highlight>
              </a:rPr>
            </a:br>
            <a:endParaRPr sz="2400">
              <a:solidFill>
                <a:schemeClr val="lt1"/>
              </a:solidFill>
              <a:highlight>
                <a:srgbClr val="1C304A"/>
              </a:highlight>
            </a:endParaRPr>
          </a:p>
          <a:p>
            <a:pPr marL="457200" lvl="0" indent="-381000" algn="l" rtl="0">
              <a:lnSpc>
                <a:spcPct val="100000"/>
              </a:lnSpc>
              <a:spcBef>
                <a:spcPts val="0"/>
              </a:spcBef>
              <a:spcAft>
                <a:spcPts val="0"/>
              </a:spcAft>
              <a:buSzPts val="2400"/>
              <a:buChar char="●"/>
            </a:pPr>
            <a:r>
              <a:rPr lang="en" sz="2400">
                <a:solidFill>
                  <a:schemeClr val="lt1"/>
                </a:solidFill>
                <a:highlight>
                  <a:srgbClr val="1C304A"/>
                </a:highlight>
              </a:rPr>
              <a:t>Proper invoice means an invoice that meets the minimum standards specified in FAR </a:t>
            </a:r>
            <a:r>
              <a:rPr lang="en" sz="2400" u="sng">
                <a:solidFill>
                  <a:schemeClr val="hlink"/>
                </a:solidFill>
                <a:highlight>
                  <a:srgbClr val="1C304A"/>
                </a:highlight>
                <a:hlinkClick r:id="rId3"/>
              </a:rPr>
              <a:t>32.905(b)</a:t>
            </a:r>
            <a:r>
              <a:rPr lang="en" sz="2400">
                <a:solidFill>
                  <a:schemeClr val="lt1"/>
                </a:solidFill>
                <a:highlight>
                  <a:srgbClr val="1C304A"/>
                </a:highlight>
              </a:rPr>
              <a:t>.</a:t>
            </a:r>
            <a:endParaRPr sz="2400">
              <a:solidFill>
                <a:schemeClr val="lt1"/>
              </a:solidFill>
              <a:highlight>
                <a:srgbClr val="1C304A"/>
              </a:highlight>
            </a:endParaRPr>
          </a:p>
          <a:p>
            <a:pPr marL="0" lvl="0" indent="0" algn="l" rtl="0">
              <a:lnSpc>
                <a:spcPct val="100000"/>
              </a:lnSpc>
              <a:spcBef>
                <a:spcPts val="1600"/>
              </a:spcBef>
              <a:spcAft>
                <a:spcPts val="1600"/>
              </a:spcAft>
              <a:buSzPts val="1800"/>
              <a:buNone/>
            </a:pPr>
            <a:endParaRPr sz="2400">
              <a:solidFill>
                <a:schemeClr val="lt1"/>
              </a:solidFill>
              <a:highlight>
                <a:srgbClr val="1C304A"/>
              </a:highlight>
            </a:endParaRPr>
          </a:p>
        </p:txBody>
      </p:sp>
      <p:sp>
        <p:nvSpPr>
          <p:cNvPr id="489" name="Google Shape;489;p70"/>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What is an invoice?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1"/>
          <p:cNvSpPr txBox="1">
            <a:spLocks noGrp="1"/>
          </p:cNvSpPr>
          <p:nvPr>
            <p:ph type="body" idx="1"/>
          </p:nvPr>
        </p:nvSpPr>
        <p:spPr>
          <a:xfrm>
            <a:off x="623400" y="930898"/>
            <a:ext cx="7891500" cy="41403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Name and address of the contractor</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Name and address of contractor official to whom payment is to be sent</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Name, title, phone number, and mailing address of person to notify in the event of a defective invoice</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Invoice date and invoice number</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Project ID / Contract number or other authorization for supplies delivered including the order number and line item number</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Description, quantity, unit of measure of supplies delivered or services performed</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Unit price and extended price of supplies delivered or services performed</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Shipping and payment terms (e.g., shipment number and date of shipment, discount for prompt payment terms). Bill of lading number and weight of shipment if shipped on government bill of landing</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Any other information or documentation required by the contract</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Terms of any discount for prompt payment offered</a:t>
            </a:r>
            <a:endParaRPr sz="1500">
              <a:solidFill>
                <a:schemeClr val="lt1"/>
              </a:solidFill>
              <a:highlight>
                <a:srgbClr val="1C304A"/>
              </a:highlight>
            </a:endParaRPr>
          </a:p>
          <a:p>
            <a:pPr marL="457200" lvl="0" indent="-323850" algn="l" rtl="0">
              <a:lnSpc>
                <a:spcPct val="115000"/>
              </a:lnSpc>
              <a:spcBef>
                <a:spcPts val="0"/>
              </a:spcBef>
              <a:spcAft>
                <a:spcPts val="0"/>
              </a:spcAft>
              <a:buClr>
                <a:schemeClr val="lt1"/>
              </a:buClr>
              <a:buSzPts val="1500"/>
              <a:buChar char="●"/>
            </a:pPr>
            <a:r>
              <a:rPr lang="en" sz="1500">
                <a:solidFill>
                  <a:schemeClr val="lt1"/>
                </a:solidFill>
                <a:highlight>
                  <a:srgbClr val="1C304A"/>
                </a:highlight>
              </a:rPr>
              <a:t>Does the Invoice include the ACT Number</a:t>
            </a:r>
            <a:endParaRPr sz="1500">
              <a:solidFill>
                <a:schemeClr val="lt1"/>
              </a:solidFill>
              <a:highlight>
                <a:srgbClr val="1C304A"/>
              </a:highlight>
            </a:endParaRPr>
          </a:p>
          <a:p>
            <a:pPr marL="457200" lvl="0" indent="0" algn="l" rtl="0">
              <a:lnSpc>
                <a:spcPct val="115000"/>
              </a:lnSpc>
              <a:spcBef>
                <a:spcPts val="0"/>
              </a:spcBef>
              <a:spcAft>
                <a:spcPts val="0"/>
              </a:spcAft>
              <a:buSzPts val="1800"/>
              <a:buNone/>
            </a:pPr>
            <a:endParaRPr sz="1500">
              <a:solidFill>
                <a:srgbClr val="00CFFF"/>
              </a:solidFill>
              <a:highlight>
                <a:srgbClr val="1C304A"/>
              </a:highlight>
            </a:endParaRPr>
          </a:p>
        </p:txBody>
      </p:sp>
      <p:sp>
        <p:nvSpPr>
          <p:cNvPr id="495" name="Google Shape;495;p71"/>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600"/>
              <a:buNone/>
            </a:pPr>
            <a:r>
              <a:rPr lang="en" sz="2400">
                <a:highlight>
                  <a:srgbClr val="1C304A"/>
                </a:highlight>
              </a:rPr>
              <a:t>What details should an invoice have?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2"/>
          <p:cNvSpPr txBox="1">
            <a:spLocks noGrp="1"/>
          </p:cNvSpPr>
          <p:nvPr>
            <p:ph type="body" idx="1"/>
          </p:nvPr>
        </p:nvSpPr>
        <p:spPr>
          <a:xfrm>
            <a:off x="623400" y="930898"/>
            <a:ext cx="7891500" cy="41403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Current Billing Address Information</a:t>
            </a:r>
            <a:endParaRPr sz="1500">
              <a:solidFill>
                <a:schemeClr val="lt1"/>
              </a:solidFill>
              <a:highlight>
                <a:srgbClr val="1C304A"/>
              </a:highlight>
            </a:endParaRPr>
          </a:p>
          <a:p>
            <a:pPr marL="914400" lvl="1"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Invoice Date</a:t>
            </a:r>
            <a:endParaRPr sz="1500">
              <a:solidFill>
                <a:schemeClr val="lt1"/>
              </a:solidFill>
              <a:highlight>
                <a:srgbClr val="1C304A"/>
              </a:highlight>
            </a:endParaRPr>
          </a:p>
          <a:p>
            <a:pPr marL="914400" lvl="1"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Billing Number</a:t>
            </a:r>
            <a:endParaRPr sz="1500">
              <a:solidFill>
                <a:schemeClr val="lt1"/>
              </a:solidFill>
              <a:highlight>
                <a:srgbClr val="1C304A"/>
              </a:highlight>
            </a:endParaRPr>
          </a:p>
          <a:p>
            <a:pPr marL="914400" lvl="1"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Invoice Number</a:t>
            </a:r>
            <a:endParaRPr sz="1500">
              <a:solidFill>
                <a:schemeClr val="lt1"/>
              </a:solidFill>
              <a:highlight>
                <a:srgbClr val="1C304A"/>
              </a:highlight>
            </a:endParaRPr>
          </a:p>
          <a:p>
            <a:pPr marL="914400" lvl="1"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Task Order ID / PO Number</a:t>
            </a:r>
            <a:endParaRPr sz="1500">
              <a:solidFill>
                <a:schemeClr val="lt1"/>
              </a:solidFill>
              <a:highlight>
                <a:srgbClr val="1C304A"/>
              </a:highlight>
            </a:endParaRPr>
          </a:p>
          <a:p>
            <a:pPr marL="914400" lvl="1"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Bill to address</a:t>
            </a:r>
            <a:endParaRPr sz="1500">
              <a:solidFill>
                <a:schemeClr val="lt1"/>
              </a:solidFill>
              <a:highlight>
                <a:srgbClr val="1C304A"/>
              </a:highlight>
            </a:endParaRPr>
          </a:p>
          <a:p>
            <a:pPr marL="914400" lvl="1" indent="-323850" algn="l" rtl="0">
              <a:lnSpc>
                <a:spcPct val="150000"/>
              </a:lnSpc>
              <a:spcBef>
                <a:spcPts val="0"/>
              </a:spcBef>
              <a:spcAft>
                <a:spcPts val="0"/>
              </a:spcAft>
              <a:buClr>
                <a:schemeClr val="lt1"/>
              </a:buClr>
              <a:buSzPts val="1500"/>
              <a:buChar char="○"/>
            </a:pPr>
            <a:r>
              <a:rPr lang="en" sz="1500">
                <a:solidFill>
                  <a:schemeClr val="lt1"/>
                </a:solidFill>
                <a:highlight>
                  <a:srgbClr val="1C304A"/>
                </a:highlight>
              </a:rPr>
              <a:t>Remit to address</a:t>
            </a:r>
            <a:endParaRPr sz="1500">
              <a:solidFill>
                <a:schemeClr val="lt1"/>
              </a:solidFill>
              <a:highlight>
                <a:srgbClr val="1C304A"/>
              </a:highlight>
            </a:endParaRPr>
          </a:p>
          <a:p>
            <a:pPr marL="457200" lvl="0" indent="0" algn="l" rtl="0">
              <a:lnSpc>
                <a:spcPct val="150000"/>
              </a:lnSpc>
              <a:spcBef>
                <a:spcPts val="0"/>
              </a:spcBef>
              <a:spcAft>
                <a:spcPts val="0"/>
              </a:spcAft>
              <a:buSzPts val="1800"/>
              <a:buNone/>
            </a:pPr>
            <a:endParaRPr sz="1500">
              <a:solidFill>
                <a:srgbClr val="00CFFF"/>
              </a:solidFill>
              <a:highlight>
                <a:srgbClr val="1C304A"/>
              </a:highlight>
            </a:endParaRPr>
          </a:p>
        </p:txBody>
      </p:sp>
      <p:sp>
        <p:nvSpPr>
          <p:cNvPr id="501" name="Google Shape;501;p72"/>
          <p:cNvSpPr txBox="1">
            <a:spLocks noGrp="1"/>
          </p:cNvSpPr>
          <p:nvPr>
            <p:ph type="ctrTitle"/>
          </p:nvPr>
        </p:nvSpPr>
        <p:spPr>
          <a:xfrm>
            <a:off x="712850" y="137002"/>
            <a:ext cx="7386600" cy="8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2600"/>
              <a:buFont typeface="Arial"/>
              <a:buNone/>
            </a:pPr>
            <a:r>
              <a:rPr lang="en" sz="2400">
                <a:highlight>
                  <a:srgbClr val="1C304A"/>
                </a:highlight>
              </a:rPr>
              <a:t>Invoice Details, cont’d</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4516</Words>
  <Application>Microsoft Office PowerPoint</Application>
  <PresentationFormat>On-screen Show (16:9)</PresentationFormat>
  <Paragraphs>525</Paragraphs>
  <Slides>52</Slides>
  <Notes>52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Calibri</vt:lpstr>
      <vt:lpstr>Helvetica Neue</vt:lpstr>
      <vt:lpstr>Trebuchet MS</vt:lpstr>
      <vt:lpstr>Simple Light</vt:lpstr>
      <vt:lpstr>CSAW Master Slide Theme</vt:lpstr>
      <vt:lpstr>Master the Art of Reading Invoices</vt:lpstr>
      <vt:lpstr>Presenter</vt:lpstr>
      <vt:lpstr>Topics</vt:lpstr>
      <vt:lpstr>What is an invoice?</vt:lpstr>
      <vt:lpstr>What is an invoice?</vt:lpstr>
      <vt:lpstr>What is an invoice?</vt:lpstr>
      <vt:lpstr>What is an invoice?</vt:lpstr>
      <vt:lpstr>What details should an invoice have?</vt:lpstr>
      <vt:lpstr>Invoice Details, cont’d</vt:lpstr>
      <vt:lpstr>Invoice Details, cont’d </vt:lpstr>
      <vt:lpstr>Invoice Details, cont’d </vt:lpstr>
      <vt:lpstr>Invoice Details, cont’d</vt:lpstr>
      <vt:lpstr>Invoice Details, cont’d</vt:lpstr>
      <vt:lpstr>Invoice Details, cont’d</vt:lpstr>
      <vt:lpstr>Invoice Details, cont’d</vt:lpstr>
      <vt:lpstr>Invoice Details, cont’d</vt:lpstr>
      <vt:lpstr>Invoice Details, cont’d</vt:lpstr>
      <vt:lpstr>Invoice Details, cont’d</vt:lpstr>
      <vt:lpstr>Invoice Details, cont’d</vt:lpstr>
      <vt:lpstr>Invoice Details, cont’d</vt:lpstr>
      <vt:lpstr>Invoice Details, cont’d</vt:lpstr>
      <vt:lpstr>Invoice Details, cont’d</vt:lpstr>
      <vt:lpstr>I got an invoice from my contractor - now what? </vt:lpstr>
      <vt:lpstr>Copy of Invoice</vt:lpstr>
      <vt:lpstr>Copy of Invoice</vt:lpstr>
      <vt:lpstr>I got an invoice from my contract - now what? </vt:lpstr>
      <vt:lpstr>How do I interpret it? Does contract type drive this? </vt:lpstr>
      <vt:lpstr>How do I interpret it? Does contract type drive this? </vt:lpstr>
      <vt:lpstr>How do I interpret it? Does contract type drive this? </vt:lpstr>
      <vt:lpstr>How do I interpret it? Does contract type drive this? </vt:lpstr>
      <vt:lpstr>How do I interpret it? Does contract type drive this? </vt:lpstr>
      <vt:lpstr>Sample Invoices</vt:lpstr>
      <vt:lpstr>Invoice Description</vt:lpstr>
      <vt:lpstr>Invoice Information - Sample</vt:lpstr>
      <vt:lpstr>Sample Invoices – Shown by CLIN</vt:lpstr>
      <vt:lpstr>Labor Category Invoice Pricing - Examples</vt:lpstr>
      <vt:lpstr>Should I pay my contractor or not? If not, what documentation do I need to put together to back this up? </vt:lpstr>
      <vt:lpstr>Invoice Checklist</vt:lpstr>
      <vt:lpstr>Invoice Content by Contract Type - Example</vt:lpstr>
      <vt:lpstr>Sample of Client and GSA Receipt and Acceptance</vt:lpstr>
      <vt:lpstr>What should I do next? </vt:lpstr>
      <vt:lpstr>Line of Accounting Distribution Details</vt:lpstr>
      <vt:lpstr>Invoiced amount is higher than warrant - GSAM </vt:lpstr>
      <vt:lpstr>Poll</vt:lpstr>
      <vt:lpstr>Questions???</vt:lpstr>
      <vt:lpstr>Resources</vt:lpstr>
      <vt:lpstr>Civilian Services Acquisition Workshops</vt:lpstr>
      <vt:lpstr>Civilian Services Acquisition Workshop (CSAW)</vt:lpstr>
      <vt:lpstr>Service Offerings</vt:lpstr>
      <vt:lpstr>AAS APEX 1</vt:lpstr>
      <vt:lpstr>Assisted Acquisition Services Available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the Art of Reading Invoices</dc:title>
  <dc:creator>Kris Niewsiadomy</dc:creator>
  <cp:lastModifiedBy>Kris Niewsiadomy</cp:lastModifiedBy>
  <cp:revision>4</cp:revision>
  <dcterms:modified xsi:type="dcterms:W3CDTF">2024-02-06T15:08:05Z</dcterms:modified>
</cp:coreProperties>
</file>