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comments/comment1.xml" ContentType="application/vnd.openxmlformats-officedocument.presentationml.comment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Helvetica Neue" panose="020B0604020202020204" charset="0"/>
      <p:regular r:id="rId34"/>
      <p:bold r:id="rId35"/>
      <p:italic r:id="rId36"/>
      <p:boldItalic r:id="rId37"/>
    </p:embeddedFont>
    <p:embeddedFont>
      <p:font typeface="Public Sans" panose="020B0604020202020204" charset="0"/>
      <p:regular r:id="rId38"/>
      <p:bold r:id="rId39"/>
      <p:italic r:id="rId40"/>
      <p:boldItalic r:id="rId41"/>
    </p:embeddedFont>
  </p:embeddedFontLst>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ca Taylor - MV-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BE4D6F-725B-4915-81AE-A70581FECDEA}">
  <a:tblStyle styleId="{D5BE4D6F-725B-4915-81AE-A70581FECDE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1-20T18:30:07.412" idx="1">
    <p:pos x="6000" y="0"/>
    <p:text>@stephen.carroll@gsa.gov - placed everything into one slide in lieu of following other format for timing. Can still point to the smart accelerators within the album. Let me know if this is sufficient and I'll let Kelly know.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 name="Google Shape;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500"/>
              </a:spcBef>
              <a:spcAft>
                <a:spcPts val="0"/>
              </a:spcAft>
              <a:buClr>
                <a:schemeClr val="dk1"/>
              </a:buClr>
              <a:buSzPts val="1100"/>
              <a:buFont typeface="Arial"/>
              <a:buNone/>
            </a:pPr>
            <a:r>
              <a:rPr lang="en" sz="2300" b="1">
                <a:solidFill>
                  <a:srgbClr val="1B1B1B"/>
                </a:solidFill>
                <a:highlight>
                  <a:schemeClr val="lt1"/>
                </a:highlight>
                <a:latin typeface="Helvetica Neue"/>
                <a:ea typeface="Helvetica Neue"/>
                <a:cs typeface="Helvetica Neue"/>
                <a:sym typeface="Helvetica Neue"/>
              </a:rPr>
              <a:t>ATRW</a:t>
            </a:r>
            <a:endParaRPr sz="2300" b="1">
              <a:solidFill>
                <a:srgbClr val="1B1B1B"/>
              </a:solidFill>
              <a:highlight>
                <a:schemeClr val="lt1"/>
              </a:highlight>
              <a:latin typeface="Helvetica Neue"/>
              <a:ea typeface="Helvetica Neue"/>
              <a:cs typeface="Helvetica Neue"/>
              <a:sym typeface="Helvetica Neue"/>
            </a:endParaRPr>
          </a:p>
          <a:p>
            <a:pPr marL="0" lvl="0" indent="0" algn="l" rtl="0">
              <a:lnSpc>
                <a:spcPct val="115000"/>
              </a:lnSpc>
              <a:spcBef>
                <a:spcPts val="1500"/>
              </a:spcBef>
              <a:spcAft>
                <a:spcPts val="0"/>
              </a:spcAft>
              <a:buClr>
                <a:schemeClr val="dk1"/>
              </a:buClr>
              <a:buSzPts val="1100"/>
              <a:buFont typeface="Arial"/>
              <a:buNone/>
            </a:pPr>
            <a:r>
              <a:rPr lang="en" sz="2300" b="1">
                <a:solidFill>
                  <a:srgbClr val="1B1B1B"/>
                </a:solidFill>
                <a:highlight>
                  <a:schemeClr val="lt1"/>
                </a:highlight>
                <a:latin typeface="Helvetica Neue"/>
                <a:ea typeface="Helvetica Neue"/>
                <a:cs typeface="Helvetica Neue"/>
                <a:sym typeface="Helvetica Neue"/>
              </a:rPr>
              <a:t>: Deeper Dive into the Revolutionary FAR Overhaul (RFO) 1/29/2026</a:t>
            </a:r>
            <a:r>
              <a:rPr lang="en" sz="1200">
                <a:solidFill>
                  <a:srgbClr val="1B1B1B"/>
                </a:solidFill>
                <a:highlight>
                  <a:schemeClr val="lt1"/>
                </a:highlight>
                <a:latin typeface="Helvetica Neue"/>
                <a:ea typeface="Helvetica Neue"/>
                <a:cs typeface="Helvetica Neue"/>
                <a:sym typeface="Helvetica Neue"/>
              </a:rPr>
              <a:t>Join our Acquisition Training for the Real World session in order to:</a:t>
            </a:r>
            <a:endParaRPr sz="1200">
              <a:solidFill>
                <a:srgbClr val="1B1B1B"/>
              </a:solidFill>
              <a:highlight>
                <a:schemeClr val="lt1"/>
              </a:highlight>
              <a:latin typeface="Helvetica Neue"/>
              <a:ea typeface="Helvetica Neue"/>
              <a:cs typeface="Helvetica Neue"/>
              <a:sym typeface="Helvetica Neue"/>
            </a:endParaRPr>
          </a:p>
          <a:p>
            <a:pPr marL="457200" lvl="0" indent="-304800" algn="l" rtl="0">
              <a:lnSpc>
                <a:spcPct val="160000"/>
              </a:lnSpc>
              <a:spcBef>
                <a:spcPts val="1500"/>
              </a:spcBef>
              <a:spcAft>
                <a:spcPts val="0"/>
              </a:spcAft>
              <a:buClr>
                <a:srgbClr val="1B1B1B"/>
              </a:buClr>
              <a:buSzPts val="1200"/>
              <a:buFont typeface="Helvetica Neue"/>
              <a:buChar char="●"/>
            </a:pPr>
            <a:r>
              <a:rPr lang="en" sz="1200">
                <a:solidFill>
                  <a:srgbClr val="1B1B1B"/>
                </a:solidFill>
                <a:highlight>
                  <a:schemeClr val="lt1"/>
                </a:highlight>
                <a:latin typeface="Helvetica Neue"/>
                <a:ea typeface="Helvetica Neue"/>
                <a:cs typeface="Helvetica Neue"/>
                <a:sym typeface="Helvetica Neue"/>
              </a:rPr>
              <a:t>Receive a brief recap of session 1</a:t>
            </a:r>
            <a:endParaRPr sz="1200">
              <a:solidFill>
                <a:srgbClr val="1B1B1B"/>
              </a:solidFill>
              <a:highlight>
                <a:schemeClr val="lt1"/>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chemeClr val="lt1"/>
                </a:highlight>
                <a:latin typeface="Helvetica Neue"/>
                <a:ea typeface="Helvetica Neue"/>
                <a:cs typeface="Helvetica Neue"/>
                <a:sym typeface="Helvetica Neue"/>
              </a:rPr>
              <a:t>Learn of key FAR changes that impact practice (part 7, 8 - light on FSS given separate session, 12, 15, 16) at high level</a:t>
            </a:r>
            <a:endParaRPr sz="1200">
              <a:solidFill>
                <a:srgbClr val="1B1B1B"/>
              </a:solidFill>
              <a:highlight>
                <a:schemeClr val="lt1"/>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chemeClr val="lt1"/>
                </a:highlight>
                <a:latin typeface="Helvetica Neue"/>
                <a:ea typeface="Helvetica Neue"/>
                <a:cs typeface="Helvetica Neue"/>
                <a:sym typeface="Helvetica Neue"/>
              </a:rPr>
              <a:t>Learn about resources available (CoP, Office Hours, Coaching, RFO Workshop)</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b83876433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b83876433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b83876433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b83876433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b94fab510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b94fab510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b83876433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b83876433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b838764338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b838764338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b838764338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b838764338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b838764338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b838764338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b838764338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b838764338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b838764338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b838764338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b83876433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b83876433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3aa38cabaa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 name="Google Shape;30;g3aa38cabaa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60000"/>
              </a:lnSpc>
              <a:spcBef>
                <a:spcPts val="120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Receive a brief recap of session 1</a:t>
            </a:r>
            <a:endParaRPr sz="1200">
              <a:solidFill>
                <a:srgbClr val="1B1B1B"/>
              </a:solidFill>
              <a:highlight>
                <a:srgbClr val="FFFFFF"/>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Learn of key FAR changes that impact practice (part 7, 8 - light on FSS given separate session, 12, 15, 16) at high level</a:t>
            </a:r>
            <a:endParaRPr sz="1200">
              <a:solidFill>
                <a:srgbClr val="1B1B1B"/>
              </a:solidFill>
              <a:highlight>
                <a:srgbClr val="FFFFFF"/>
              </a:highlight>
              <a:latin typeface="Helvetica Neue"/>
              <a:ea typeface="Helvetica Neue"/>
              <a:cs typeface="Helvetica Neue"/>
              <a:sym typeface="Helvetica Neue"/>
            </a:endParaRPr>
          </a:p>
          <a:p>
            <a:pPr marL="457200" lvl="0" indent="-304800" algn="l" rtl="0">
              <a:lnSpc>
                <a:spcPct val="160000"/>
              </a:lnSpc>
              <a:spcBef>
                <a:spcPts val="0"/>
              </a:spcBef>
              <a:spcAft>
                <a:spcPts val="0"/>
              </a:spcAft>
              <a:buClr>
                <a:srgbClr val="1B1B1B"/>
              </a:buClr>
              <a:buSzPts val="1200"/>
              <a:buFont typeface="Helvetica Neue"/>
              <a:buChar char="●"/>
            </a:pPr>
            <a:r>
              <a:rPr lang="en" sz="1200">
                <a:solidFill>
                  <a:srgbClr val="1B1B1B"/>
                </a:solidFill>
                <a:highlight>
                  <a:srgbClr val="FFFFFF"/>
                </a:highlight>
                <a:latin typeface="Helvetica Neue"/>
                <a:ea typeface="Helvetica Neue"/>
                <a:cs typeface="Helvetica Neue"/>
                <a:sym typeface="Helvetica Neue"/>
              </a:rPr>
              <a:t>Learn about resources available (CoP, Office Hours, Coaching, RFO Workshop)</a:t>
            </a:r>
            <a:endParaRPr sz="1200">
              <a:solidFill>
                <a:srgbClr val="1B1B1B"/>
              </a:solidFill>
              <a:highlight>
                <a:srgbClr val="FFFFFF"/>
              </a:highlight>
              <a:latin typeface="Helvetica Neue"/>
              <a:ea typeface="Helvetica Neue"/>
              <a:cs typeface="Helvetica Neue"/>
              <a:sym typeface="Helvetica Neue"/>
            </a:endParaRPr>
          </a:p>
          <a:p>
            <a:pPr marL="0" lvl="0" indent="0" algn="l" rtl="0">
              <a:spcBef>
                <a:spcPts val="12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b838764338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b838764338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b838764338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b838764338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b838764338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b838764338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b838764338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b838764338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b838764338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b838764338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b838764338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b83876433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b83876433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b83876433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b83876433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b83876433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b838764338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b838764338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b83876433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b8387643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3ba945818f1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3ba945818f1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b58982a28c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b58982a28c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b7648f0666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3b7648f0666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ba945818f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ba945818f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ba945818f1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ba945818f1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b83876433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b83876433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b83876433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b83876433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b83876433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b83876433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b838764338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b83876433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Monica</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 name="Rectangle 1">
            <a:extLst>
              <a:ext uri="{FF2B5EF4-FFF2-40B4-BE49-F238E27FC236}">
                <a16:creationId xmlns:a16="http://schemas.microsoft.com/office/drawing/2014/main" id="{611BFEA3-ECBB-2D49-0730-6622286FD481}"/>
              </a:ext>
            </a:extLst>
          </p:cNvPr>
          <p:cNvSpPr/>
          <p:nvPr userDrawn="1"/>
        </p:nvSpPr>
        <p:spPr>
          <a:xfrm>
            <a:off x="119269" y="79513"/>
            <a:ext cx="1940118" cy="92235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2;p2" title="GSASignatures-150ppi_GSA.jpg">
            <a:extLst>
              <a:ext uri="{FF2B5EF4-FFF2-40B4-BE49-F238E27FC236}">
                <a16:creationId xmlns:a16="http://schemas.microsoft.com/office/drawing/2014/main" id="{54FC72A9-4A65-26C7-E0F0-3E5D99899DB2}"/>
              </a:ext>
            </a:extLst>
          </p:cNvPr>
          <p:cNvPicPr preferRelativeResize="0"/>
          <p:nvPr userDrawn="1"/>
        </p:nvPicPr>
        <p:blipFill>
          <a:blip r:embed="rId2" cstate="print">
            <a:alphaModFix/>
            <a:extLst>
              <a:ext uri="{28A0092B-C50C-407E-A947-70E740481C1C}">
                <a14:useLocalDpi xmlns:a14="http://schemas.microsoft.com/office/drawing/2010/main" val="0"/>
              </a:ext>
            </a:extLst>
          </a:blip>
          <a:stretch>
            <a:fillRect/>
          </a:stretch>
        </p:blipFill>
        <p:spPr>
          <a:xfrm>
            <a:off x="359650" y="278107"/>
            <a:ext cx="2396801" cy="5569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SA Training Opportunities">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3"/>
          <p:cNvSpPr txBox="1"/>
          <p:nvPr/>
        </p:nvSpPr>
        <p:spPr>
          <a:xfrm>
            <a:off x="4788125" y="1629300"/>
            <a:ext cx="3192000" cy="111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B00D15"/>
                </a:solidFill>
              </a:rPr>
              <a:t>For Additional Training Opportunities Visit:</a:t>
            </a:r>
            <a:endParaRPr sz="2000" b="1">
              <a:solidFill>
                <a:srgbClr val="B00D15"/>
              </a:solidFill>
            </a:endParaRPr>
          </a:p>
          <a:p>
            <a:pPr marL="0" lvl="0" indent="0" algn="l" rtl="0">
              <a:spcBef>
                <a:spcPts val="0"/>
              </a:spcBef>
              <a:spcAft>
                <a:spcPts val="0"/>
              </a:spcAft>
              <a:buNone/>
            </a:pPr>
            <a:r>
              <a:rPr lang="en" sz="2000" b="1">
                <a:solidFill>
                  <a:srgbClr val="00558E"/>
                </a:solidFill>
              </a:rPr>
              <a:t>GSA.gov/events</a:t>
            </a:r>
            <a:endParaRPr sz="2300" b="1">
              <a:solidFill>
                <a:srgbClr val="00558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ingle Contact Slide">
  <p:cSld name="TITLE_AND_TWO_COLUMNS_1">
    <p:spTree>
      <p:nvGrpSpPr>
        <p:cNvPr id="1" name="Shape 11"/>
        <p:cNvGrpSpPr/>
        <p:nvPr/>
      </p:nvGrpSpPr>
      <p:grpSpPr>
        <a:xfrm>
          <a:off x="0" y="0"/>
          <a:ext cx="0" cy="0"/>
          <a:chOff x="0" y="0"/>
          <a:chExt cx="0" cy="0"/>
        </a:xfrm>
      </p:grpSpPr>
      <p:sp>
        <p:nvSpPr>
          <p:cNvPr id="12" name="Google Shape;1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l Contact Slide">
  <p:cSld name="TITLE_AND_TWO_COLUMNS_1_1">
    <p:spTree>
      <p:nvGrpSpPr>
        <p:cNvPr id="1" name="Shape 13"/>
        <p:cNvGrpSpPr/>
        <p:nvPr/>
      </p:nvGrpSpPr>
      <p:grpSpPr>
        <a:xfrm>
          <a:off x="0" y="0"/>
          <a:ext cx="0" cy="0"/>
          <a:chOff x="0" y="0"/>
          <a:chExt cx="0" cy="0"/>
        </a:xfrm>
      </p:grpSpPr>
      <p:sp>
        <p:nvSpPr>
          <p:cNvPr id="14" name="Google Shape;1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SA Star Mark">
  <p:cSld name="BIG_NUMBER">
    <p:bg>
      <p:bgPr>
        <a:solidFill>
          <a:srgbClr val="FFFFFF"/>
        </a:solidFill>
        <a:effectLst/>
      </p:bgPr>
    </p:bg>
    <p:spTree>
      <p:nvGrpSpPr>
        <p:cNvPr id="1" name="Shape 15"/>
        <p:cNvGrpSpPr/>
        <p:nvPr/>
      </p:nvGrpSpPr>
      <p:grpSpPr>
        <a:xfrm>
          <a:off x="0" y="0"/>
          <a:ext cx="0" cy="0"/>
          <a:chOff x="0" y="0"/>
          <a:chExt cx="0" cy="0"/>
        </a:xfrm>
      </p:grpSpPr>
      <p:sp>
        <p:nvSpPr>
          <p:cNvPr id="16" name="Google Shape;1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7" name="Google Shape;17;p6" title="GSA_Star_Mark_(RGB).png"/>
          <p:cNvPicPr preferRelativeResize="0"/>
          <p:nvPr/>
        </p:nvPicPr>
        <p:blipFill>
          <a:blip r:embed="rId2">
            <a:alphaModFix/>
          </a:blip>
          <a:stretch>
            <a:fillRect/>
          </a:stretch>
        </p:blipFill>
        <p:spPr>
          <a:xfrm>
            <a:off x="3999225" y="2054675"/>
            <a:ext cx="1145551" cy="1034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rgbClr val="FFFFFF"/>
                </a:solidFill>
              </a:defRPr>
            </a:lvl1pPr>
            <a:lvl2pPr lvl="1" algn="r">
              <a:buNone/>
              <a:defRPr sz="1000">
                <a:solidFill>
                  <a:srgbClr val="FFFFFF"/>
                </a:solidFill>
              </a:defRPr>
            </a:lvl2pPr>
            <a:lvl3pPr lvl="2" algn="r">
              <a:buNone/>
              <a:defRPr sz="1000">
                <a:solidFill>
                  <a:srgbClr val="FFFFFF"/>
                </a:solidFill>
              </a:defRPr>
            </a:lvl3pPr>
            <a:lvl4pPr lvl="3" algn="r">
              <a:buNone/>
              <a:defRPr sz="1000">
                <a:solidFill>
                  <a:srgbClr val="FFFFFF"/>
                </a:solidFill>
              </a:defRPr>
            </a:lvl4pPr>
            <a:lvl5pPr lvl="4" algn="r">
              <a:buNone/>
              <a:defRPr sz="1000">
                <a:solidFill>
                  <a:srgbClr val="FFFFFF"/>
                </a:solidFill>
              </a:defRPr>
            </a:lvl5pPr>
            <a:lvl6pPr lvl="5" algn="r">
              <a:buNone/>
              <a:defRPr sz="1000">
                <a:solidFill>
                  <a:srgbClr val="FFFFFF"/>
                </a:solidFill>
              </a:defRPr>
            </a:lvl6pPr>
            <a:lvl7pPr lvl="6" algn="r">
              <a:buNone/>
              <a:defRPr sz="1000">
                <a:solidFill>
                  <a:srgbClr val="FFFFFF"/>
                </a:solidFill>
              </a:defRPr>
            </a:lvl7pPr>
            <a:lvl8pPr lvl="7" algn="r">
              <a:buNone/>
              <a:defRPr sz="1000">
                <a:solidFill>
                  <a:srgbClr val="FFFFFF"/>
                </a:solidFill>
              </a:defRPr>
            </a:lvl8pPr>
            <a:lvl9pPr lvl="8" algn="r">
              <a:buNone/>
              <a:defRPr sz="1000">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hyperlink" Target="https://www.acquisition.gov/sites/default/files/practitioner_albums/far-part-7-acquisition-planning/content/index.html#/lessons/R5OabUthwGx1J1y_NOMXarYFww0GZoT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https://www.acquisition.gov/sites/default/files/page_file_uploads/far-companion.pdf" TargetMode="External"/><Relationship Id="rId5" Type="http://schemas.openxmlformats.org/officeDocument/2006/relationships/image" Target="../media/image14.png"/><Relationship Id="rId4" Type="http://schemas.openxmlformats.org/officeDocument/2006/relationships/hyperlink" Target="https://www.acquisition.gov/sites/default/files/practitioner_albums/far-part-7-acquisition-planning/content/index.html#/lessons/MTL9ioFpAZn0kUxV5t9ffdEYQpF1zr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comments" Target="../comments/comment1.xml"/><Relationship Id="rId5" Type="http://schemas.openxmlformats.org/officeDocument/2006/relationships/image" Target="../media/image15.png"/><Relationship Id="rId4" Type="http://schemas.openxmlformats.org/officeDocument/2006/relationships/hyperlink" Target="https://www.acquisition.gov/sites/default/files/practitioner_albums/far-part-19-small-business/content/index.html#/lessons/pzmmmTfgtBI4eMQ32Cw9ppirRJkpJcD3"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hyperlink" Target="https://www.acquisition.gov/sites/default/files/practitioner_albums/far-part-8-required-sources-of-supplies-and-services/content/index.html#/lessons/XYJDjLv6tvuCq3fBcasmnttIGrLTwfxi"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hyperlink" Target="https://www.acquisition.gov/sites/default/files/page_file_uploads/far-companion.pdf"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hyperlink" Target="https://www.acquisition.gov/sites/default/files/practitioner_albums/far-part-12-acquisition-of-commercial-products-and-commercial-services/content/index.html#/lessons/jYtcU55JNRa6b7L2KJz-mY8WNWIXc5AA"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1.xml"/><Relationship Id="rId6" Type="http://schemas.openxmlformats.org/officeDocument/2006/relationships/hyperlink" Target="https://www.acquisition.gov/sites/default/files/page_file_uploads/far-companion.pdf" TargetMode="External"/><Relationship Id="rId5" Type="http://schemas.openxmlformats.org/officeDocument/2006/relationships/image" Target="../media/image19.png"/><Relationship Id="rId4" Type="http://schemas.openxmlformats.org/officeDocument/2006/relationships/hyperlink" Target="https://www.acquisition.gov/sites/default/files/practitioner_albums/far-part-12-acquisition-of-commercial-products-and-commercial-services/content/index.html#/lessons/Fp433sVPeFinvldLgrCOgyzcHUZSTnxI"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20.png"/><Relationship Id="rId4" Type="http://schemas.openxmlformats.org/officeDocument/2006/relationships/hyperlink" Target="https://www.acquisition.gov/sites/default/files/practitioner_albums/far-part-16-types-of-contracts/content/index.html#/lessons/1_UEyIYjnO9ZbURQh8VnC9vqB5KGGvYf"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hyperlink" Target="https://www.acquisition.gov/sites/default/files/page_file_uploads/far-companion.pdf" TargetMode="External"/><Relationship Id="rId5" Type="http://schemas.openxmlformats.org/officeDocument/2006/relationships/image" Target="../media/image21.png"/><Relationship Id="rId4" Type="http://schemas.openxmlformats.org/officeDocument/2006/relationships/hyperlink" Target="https://www.acquisition.gov/sites/default/files/practitioner_albums/far-part-16-types-of-contracts/content/index.html#/lessons/iFIVhWd50kjAhFd7qTWS3W_a6QdCZA8g"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22.png"/><Relationship Id="rId4" Type="http://schemas.openxmlformats.org/officeDocument/2006/relationships/hyperlink" Target="https://www.acquisition.gov/sites/default/files/practitioner_albums/far-part-15-contracting-by-negotiation/content/index.html#/lessons/JvY1QbOZKj70jA-suGu8BpHHjUoPalJp"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hyperlink" Target="https://www.acquisition.gov/sites/default/files/page_file_uploads/far-companion.pdf" TargetMode="External"/><Relationship Id="rId5" Type="http://schemas.openxmlformats.org/officeDocument/2006/relationships/image" Target="../media/image23.png"/><Relationship Id="rId4" Type="http://schemas.openxmlformats.org/officeDocument/2006/relationships/hyperlink" Target="https://www.acquisition.gov/sites/default/files/practitioner_albums/far-part-15-contracting-by-negotiation/content/index.html#/lessons/gtGvpvlPzwqC6aPNCX62JFdaIMV19FXP"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acquisitiongateway.gov/additional-resources/resources/4173?_a%5Eg_nid=252" TargetMode="External"/><Relationship Id="rId3" Type="http://schemas.openxmlformats.org/officeDocument/2006/relationships/notesSlide" Target="../notesSlides/notesSlide29.xml"/><Relationship Id="rId7" Type="http://schemas.openxmlformats.org/officeDocument/2006/relationships/hyperlink" Target="https://www.dau.edu/tools/revolutionary-far-overhaul-rfo-comparison-tool" TargetMode="External"/><Relationship Id="rId12" Type="http://schemas.openxmlformats.org/officeDocument/2006/relationships/hyperlink" Target="https://dau.csod.com/ui/lms-learner-playlist/PlaylistDetails?playlistId=58c69841-3687-491e-8393-49daee47d71c" TargetMode="External"/><Relationship Id="rId17" Type="http://schemas.openxmlformats.org/officeDocument/2006/relationships/image" Target="../media/image29.png"/><Relationship Id="rId2" Type="http://schemas.openxmlformats.org/officeDocument/2006/relationships/slideLayout" Target="../slideLayouts/slideLayout6.xml"/><Relationship Id="rId16" Type="http://schemas.openxmlformats.org/officeDocument/2006/relationships/image" Target="../media/image28.png"/><Relationship Id="rId1" Type="http://schemas.openxmlformats.org/officeDocument/2006/relationships/tags" Target="../tags/tag30.xml"/><Relationship Id="rId6" Type="http://schemas.openxmlformats.org/officeDocument/2006/relationships/image" Target="../media/image25.png"/><Relationship Id="rId11" Type="http://schemas.openxmlformats.org/officeDocument/2006/relationships/hyperlink" Target="https://www.fai.gov/node/33682" TargetMode="External"/><Relationship Id="rId5" Type="http://schemas.openxmlformats.org/officeDocument/2006/relationships/hyperlink" Target="https://www.dau.edu/cop/contracting/page/CONNECTLive" TargetMode="External"/><Relationship Id="rId15" Type="http://schemas.openxmlformats.org/officeDocument/2006/relationships/hyperlink" Target="https://www.acquisition.gov/sites/default/files/practitioner_albums/navigating-the-far-framework/content/index.html" TargetMode="External"/><Relationship Id="rId10" Type="http://schemas.openxmlformats.org/officeDocument/2006/relationships/hyperlink" Target="https://dau.csod.com/phnx/driver.aspx?routename=Social/Communities/CommunityWithFeed&amp;Root=73" TargetMode="External"/><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hyperlink" Target="mailto:SAGtesting@gsa.gov"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www.federalregister.gov/documents/2025/03/25/2025-05197/eliminating-waste-and-saving-taxpayer-dollars-by-consolidating-procurement" TargetMode="Externa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hyperlink" Target="https://www.federalregister.gov/documents/2025/04/18/2025-06835/ensuring-commercial-cost-effective-solutions-in-federal-contracts" TargetMode="External"/><Relationship Id="rId5" Type="http://schemas.openxmlformats.org/officeDocument/2006/relationships/hyperlink" Target="https://www.whitehouse.gov/wp-content/uploads/2025/02/M-25-26-Overhauling-the-Federal-Acquisition-Regulation-002.pdf" TargetMode="External"/><Relationship Id="rId4" Type="http://schemas.openxmlformats.org/officeDocument/2006/relationships/hyperlink" Target="https://www.federalregister.gov/documents/2025/04/18/2025-06839/restoring-common-sense-to-federal-procuremen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hyperlink" Target="https://www.acquisition.gov/far-overhaul/far-part-deviation-guide"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hyperlink" Target="https://www.acquisition.gov/far-overhaul/practitioner-albums" TargetMode="External"/><Relationship Id="rId5" Type="http://schemas.openxmlformats.org/officeDocument/2006/relationships/image" Target="../media/image10.png"/><Relationship Id="rId4" Type="http://schemas.openxmlformats.org/officeDocument/2006/relationships/hyperlink" Target="https://www.acquisition.gov/far-overhau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23"/>
        <p:cNvGrpSpPr/>
        <p:nvPr/>
      </p:nvGrpSpPr>
      <p:grpSpPr>
        <a:xfrm>
          <a:off x="0" y="0"/>
          <a:ext cx="0" cy="0"/>
          <a:chOff x="0" y="0"/>
          <a:chExt cx="0" cy="0"/>
        </a:xfrm>
      </p:grpSpPr>
      <p:sp>
        <p:nvSpPr>
          <p:cNvPr id="24" name="Google Shape;24;p8"/>
          <p:cNvSpPr txBox="1"/>
          <p:nvPr/>
        </p:nvSpPr>
        <p:spPr>
          <a:xfrm>
            <a:off x="1246500" y="2125675"/>
            <a:ext cx="66510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FFFFFF"/>
                </a:solidFill>
              </a:rPr>
              <a:t>Acquisition Training for the Real World Winter 2026</a:t>
            </a:r>
            <a:endParaRPr sz="2000">
              <a:solidFill>
                <a:srgbClr val="FFFFFF"/>
              </a:solidFill>
            </a:endParaRPr>
          </a:p>
        </p:txBody>
      </p:sp>
      <p:sp>
        <p:nvSpPr>
          <p:cNvPr id="25" name="Google Shape;25;p8"/>
          <p:cNvSpPr txBox="1">
            <a:spLocks noGrp="1"/>
          </p:cNvSpPr>
          <p:nvPr>
            <p:ph type="title" idx="4294967295"/>
          </p:nvPr>
        </p:nvSpPr>
        <p:spPr>
          <a:xfrm>
            <a:off x="734775" y="2587350"/>
            <a:ext cx="7941000" cy="1047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FFFFFF"/>
                </a:solidFill>
                <a:effectLst/>
                <a:uLnTx/>
                <a:uFillTx/>
                <a:latin typeface="Arial"/>
                <a:ea typeface="Arial"/>
                <a:cs typeface="Arial"/>
                <a:sym typeface="Arial"/>
              </a:rPr>
              <a:t>Deeper Dive into the Revolutionary FAR Overhaul (RFO) </a:t>
            </a:r>
          </a:p>
        </p:txBody>
      </p:sp>
      <p:sp>
        <p:nvSpPr>
          <p:cNvPr id="26" name="Google Shape;26;p8"/>
          <p:cNvSpPr txBox="1"/>
          <p:nvPr/>
        </p:nvSpPr>
        <p:spPr>
          <a:xfrm>
            <a:off x="1965000" y="3635250"/>
            <a:ext cx="5849400" cy="461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rPr>
              <a:t>Office of Government-wide Policy, January 29, 2026</a:t>
            </a:r>
            <a:endParaRPr sz="1800">
              <a:solidFill>
                <a:srgbClr val="FFFFFF"/>
              </a:solidFill>
            </a:endParaRPr>
          </a:p>
        </p:txBody>
      </p:sp>
      <p:sp>
        <p:nvSpPr>
          <p:cNvPr id="27" name="Google Shape;2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7" name="Google Shape;137;p17"/>
          <p:cNvSpPr txBox="1">
            <a:spLocks noGrp="1"/>
          </p:cNvSpPr>
          <p:nvPr>
            <p:ph type="title" idx="4294967295"/>
          </p:nvPr>
        </p:nvSpPr>
        <p:spPr>
          <a:xfrm>
            <a:off x="54500" y="14168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500" b="1" i="0" u="none" strike="noStrike" kern="0" cap="none" spc="0" normalizeH="0" baseline="0" noProof="0" dirty="0">
                <a:ln>
                  <a:noFill/>
                </a:ln>
                <a:solidFill>
                  <a:srgbClr val="FFFFFF"/>
                </a:solidFill>
                <a:effectLst/>
                <a:uLnTx/>
                <a:uFillTx/>
                <a:latin typeface="Arial"/>
                <a:ea typeface="Arial"/>
                <a:cs typeface="Arial"/>
                <a:sym typeface="Arial"/>
              </a:rPr>
              <a:t>RFO Part 7, Acquisition Planning </a:t>
            </a:r>
          </a:p>
        </p:txBody>
      </p:sp>
      <p:pic>
        <p:nvPicPr>
          <p:cNvPr id="135" name="Google Shape;135;p17" descr="This image shows the practitioner's album for FAR Part 7: Acquisition Planning.">
            <a:hlinkClick r:id="rId4"/>
          </p:cNvPr>
          <p:cNvPicPr preferRelativeResize="0"/>
          <p:nvPr/>
        </p:nvPicPr>
        <p:blipFill>
          <a:blip r:embed="rId5">
            <a:alphaModFix/>
          </a:blip>
          <a:stretch>
            <a:fillRect/>
          </a:stretch>
        </p:blipFill>
        <p:spPr>
          <a:xfrm>
            <a:off x="139600" y="2076650"/>
            <a:ext cx="2960298" cy="1912124"/>
          </a:xfrm>
          <a:prstGeom prst="rect">
            <a:avLst/>
          </a:prstGeom>
          <a:noFill/>
          <a:ln>
            <a:noFill/>
          </a:ln>
        </p:spPr>
      </p:pic>
      <p:sp>
        <p:nvSpPr>
          <p:cNvPr id="134" name="Google Shape;134;p17"/>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sp>
        <p:nvSpPr>
          <p:cNvPr id="136" name="Google Shape;136;p17"/>
          <p:cNvSpPr txBox="1"/>
          <p:nvPr/>
        </p:nvSpPr>
        <p:spPr>
          <a:xfrm>
            <a:off x="3245850" y="2076650"/>
            <a:ext cx="5226600" cy="2231100"/>
          </a:xfrm>
          <a:prstGeom prst="rect">
            <a:avLst/>
          </a:prstGeom>
          <a:noFill/>
          <a:ln>
            <a:noFill/>
          </a:ln>
        </p:spPr>
        <p:txBody>
          <a:bodyPr spcFirstLastPara="1" wrap="square" lIns="75575" tIns="37775" rIns="75575" bIns="37775" anchor="t" anchorCtr="0">
            <a:spAutoFit/>
          </a:bodyPr>
          <a:lstStyle/>
          <a:p>
            <a:pPr marL="457200" lvl="0" indent="-317500" algn="l" rtl="0">
              <a:spcBef>
                <a:spcPts val="0"/>
              </a:spcBef>
              <a:spcAft>
                <a:spcPts val="0"/>
              </a:spcAft>
              <a:buClr>
                <a:srgbClr val="FFFFFF"/>
              </a:buClr>
              <a:buSzPts val="1400"/>
              <a:buChar char="●"/>
            </a:pPr>
            <a:r>
              <a:rPr lang="en">
                <a:solidFill>
                  <a:srgbClr val="FFFFFF"/>
                </a:solidFill>
              </a:rPr>
              <a:t>RFO part 7 is streamlined to emphasize flexibility and move away from prescriptive checklists in favor of a dynamic planning process.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Mandates that agencies establish procedures for determining when a written or oral plan is needed and lists high-level outcomes that planning must promote: </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Acquisition of commercial products or services</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Full and open competition</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Selection of appropriate contract type</a:t>
            </a:r>
            <a:endParaRPr>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Use of existing contracts</a:t>
            </a:r>
            <a:endParaRPr>
              <a:solidFill>
                <a:srgbClr val="FFFFFF"/>
              </a:solidFill>
            </a:endParaRPr>
          </a:p>
        </p:txBody>
      </p:sp>
      <p:sp>
        <p:nvSpPr>
          <p:cNvPr id="138" name="Google Shape;138;p17"/>
          <p:cNvSpPr txBox="1"/>
          <p:nvPr/>
        </p:nvSpPr>
        <p:spPr>
          <a:xfrm>
            <a:off x="832575" y="4552225"/>
            <a:ext cx="7114800" cy="5232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800"/>
              </a:spcAft>
              <a:buNone/>
            </a:pPr>
            <a:r>
              <a:rPr lang="en" sz="1100" b="1">
                <a:solidFill>
                  <a:schemeClr val="dk1"/>
                </a:solidFill>
              </a:rPr>
              <a:t>There is no one-size fits all approach. Apply critical thinking skills while mapping a strategy appropriate to your requirement and performance environment. </a:t>
            </a:r>
            <a:endParaRPr sz="1100" b="1">
              <a:solidFill>
                <a:schemeClr val="dk1"/>
              </a:solidFill>
            </a:endParaRPr>
          </a:p>
        </p:txBody>
      </p:sp>
      <p:sp>
        <p:nvSpPr>
          <p:cNvPr id="133" name="Google Shape;13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5" name="Google Shape;145;p18"/>
          <p:cNvSpPr txBox="1">
            <a:spLocks noGrp="1"/>
          </p:cNvSpPr>
          <p:nvPr>
            <p:ph type="title" idx="4294967295"/>
          </p:nvPr>
        </p:nvSpPr>
        <p:spPr>
          <a:xfrm>
            <a:off x="139350" y="125710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7 Smart Accelerators </a:t>
            </a:r>
          </a:p>
        </p:txBody>
      </p:sp>
      <p:pic>
        <p:nvPicPr>
          <p:cNvPr id="144" name="Google Shape;144;p18" descr="This image shows the practitioner's album for FAR Part 7: Smart Accelerators.">
            <a:hlinkClick r:id="rId4"/>
          </p:cNvPr>
          <p:cNvPicPr preferRelativeResize="0"/>
          <p:nvPr/>
        </p:nvPicPr>
        <p:blipFill>
          <a:blip r:embed="rId5">
            <a:alphaModFix/>
          </a:blip>
          <a:stretch>
            <a:fillRect/>
          </a:stretch>
        </p:blipFill>
        <p:spPr>
          <a:xfrm>
            <a:off x="232100" y="2061525"/>
            <a:ext cx="4087900" cy="2417825"/>
          </a:xfrm>
          <a:prstGeom prst="rect">
            <a:avLst/>
          </a:prstGeom>
          <a:noFill/>
          <a:ln>
            <a:noFill/>
          </a:ln>
        </p:spPr>
      </p:pic>
      <p:sp>
        <p:nvSpPr>
          <p:cNvPr id="148" name="Google Shape;148;p18"/>
          <p:cNvSpPr txBox="1"/>
          <p:nvPr/>
        </p:nvSpPr>
        <p:spPr>
          <a:xfrm>
            <a:off x="1639350" y="4479350"/>
            <a:ext cx="2234100" cy="545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You can also find best practices within the FAR Companion.</a:t>
            </a:r>
            <a:endParaRPr sz="900" b="1">
              <a:solidFill>
                <a:schemeClr val="dk1"/>
              </a:solidFill>
            </a:endParaRPr>
          </a:p>
        </p:txBody>
      </p:sp>
      <p:pic>
        <p:nvPicPr>
          <p:cNvPr id="149" name="Google Shape;149;p18" descr="FAR Companion cover">
            <a:hlinkClick r:id="rId6"/>
          </p:cNvPr>
          <p:cNvPicPr preferRelativeResize="0"/>
          <p:nvPr/>
        </p:nvPicPr>
        <p:blipFill>
          <a:blip r:embed="rId7">
            <a:alphaModFix/>
          </a:blip>
          <a:stretch>
            <a:fillRect/>
          </a:stretch>
        </p:blipFill>
        <p:spPr>
          <a:xfrm>
            <a:off x="3708150" y="3972399"/>
            <a:ext cx="840551" cy="1084425"/>
          </a:xfrm>
          <a:prstGeom prst="rect">
            <a:avLst/>
          </a:prstGeom>
          <a:noFill/>
          <a:ln>
            <a:noFill/>
          </a:ln>
          <a:effectLst>
            <a:outerShdw blurRad="57150" dist="19050" dir="5400000" algn="bl" rotWithShape="0">
              <a:srgbClr val="000000">
                <a:alpha val="50000"/>
              </a:srgbClr>
            </a:outerShdw>
          </a:effectLst>
        </p:spPr>
      </p:pic>
      <p:sp>
        <p:nvSpPr>
          <p:cNvPr id="147" name="Google Shape;147;p18"/>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sp>
        <p:nvSpPr>
          <p:cNvPr id="146" name="Google Shape;146;p18"/>
          <p:cNvSpPr txBox="1"/>
          <p:nvPr/>
        </p:nvSpPr>
        <p:spPr>
          <a:xfrm>
            <a:off x="4441100" y="1957200"/>
            <a:ext cx="4476600" cy="318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rgbClr val="FFFFFF"/>
                </a:solidFill>
              </a:rPr>
              <a:t>Within the Practitioner Album, you will find: </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Ways you can streamline your acquisition plans</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Examples of oral and written streamlined acquisition plans from GSA, DoD, and FRA. </a:t>
            </a:r>
            <a:r>
              <a:rPr lang="en" sz="1500" i="1">
                <a:solidFill>
                  <a:srgbClr val="FFFFFF"/>
                </a:solidFill>
              </a:rPr>
              <a:t>While the references may be slightly outdated due to the RFO, these are great examples of streamlined plans.</a:t>
            </a:r>
            <a:endParaRPr sz="1500" i="1">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Practitioner Perspective </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Acquisition techniques, previous Smart Accelerators and Warfighting Acquisition University and Federal Acquisition Institute resources</a:t>
            </a:r>
            <a:endParaRPr sz="1500">
              <a:solidFill>
                <a:srgbClr val="FFFFFF"/>
              </a:solidFill>
            </a:endParaRPr>
          </a:p>
        </p:txBody>
      </p:sp>
      <p:sp>
        <p:nvSpPr>
          <p:cNvPr id="143" name="Google Shape;14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7" name="Google Shape;157;p19"/>
          <p:cNvSpPr txBox="1">
            <a:spLocks noGrp="1"/>
          </p:cNvSpPr>
          <p:nvPr>
            <p:ph type="title" idx="4294967295"/>
          </p:nvPr>
        </p:nvSpPr>
        <p:spPr>
          <a:xfrm>
            <a:off x="45250" y="12554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19, Small Business Programs </a:t>
            </a:r>
          </a:p>
        </p:txBody>
      </p:sp>
      <p:sp>
        <p:nvSpPr>
          <p:cNvPr id="155" name="Google Shape;155;p19"/>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pic>
        <p:nvPicPr>
          <p:cNvPr id="159" name="Google Shape;159;p19" descr="This image shows the practitioner's album for FAR Part 19: Small Business.">
            <a:hlinkClick r:id="rId4"/>
          </p:cNvPr>
          <p:cNvPicPr preferRelativeResize="0"/>
          <p:nvPr/>
        </p:nvPicPr>
        <p:blipFill>
          <a:blip r:embed="rId5">
            <a:alphaModFix/>
          </a:blip>
          <a:stretch>
            <a:fillRect/>
          </a:stretch>
        </p:blipFill>
        <p:spPr>
          <a:xfrm>
            <a:off x="45246" y="2108499"/>
            <a:ext cx="1772052" cy="1159875"/>
          </a:xfrm>
          <a:prstGeom prst="rect">
            <a:avLst/>
          </a:prstGeom>
          <a:noFill/>
          <a:ln>
            <a:noFill/>
          </a:ln>
        </p:spPr>
      </p:pic>
      <p:sp>
        <p:nvSpPr>
          <p:cNvPr id="164" name="Google Shape;164;p19"/>
          <p:cNvSpPr/>
          <p:nvPr/>
        </p:nvSpPr>
        <p:spPr>
          <a:xfrm rot="-605">
            <a:off x="111850" y="3174851"/>
            <a:ext cx="1705500" cy="1085400"/>
          </a:xfrm>
          <a:prstGeom prst="upArrowCallout">
            <a:avLst>
              <a:gd name="adj1" fmla="val 25000"/>
              <a:gd name="adj2" fmla="val 25000"/>
              <a:gd name="adj3" fmla="val 25000"/>
              <a:gd name="adj4" fmla="val 64977"/>
            </a:avLst>
          </a:prstGeom>
          <a:solidFill>
            <a:srgbClr val="EE9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a:t>The Practitioner Album provides ways you can encourage small business participation in acquisitions. </a:t>
            </a:r>
            <a:endParaRPr sz="900"/>
          </a:p>
        </p:txBody>
      </p:sp>
      <p:sp>
        <p:nvSpPr>
          <p:cNvPr id="158" name="Google Shape;158;p19"/>
          <p:cNvSpPr txBox="1"/>
          <p:nvPr/>
        </p:nvSpPr>
        <p:spPr>
          <a:xfrm>
            <a:off x="1913350" y="2108500"/>
            <a:ext cx="6800700" cy="4617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800"/>
              </a:spcAft>
              <a:buNone/>
            </a:pPr>
            <a:r>
              <a:rPr lang="en" sz="900" b="1" dirty="0">
                <a:solidFill>
                  <a:schemeClr val="dk1"/>
                </a:solidFill>
              </a:rPr>
              <a:t>RFO part 19 is streamlined and emphasizes the importance of small businesses in Federal procurement by making the regulations clearer, more intuitive, and easier for the acquisition workforce to implement.</a:t>
            </a:r>
            <a:endParaRPr sz="900" b="1" dirty="0">
              <a:solidFill>
                <a:schemeClr val="dk1"/>
              </a:solidFill>
            </a:endParaRPr>
          </a:p>
        </p:txBody>
      </p:sp>
      <p:sp>
        <p:nvSpPr>
          <p:cNvPr id="160" name="Google Shape;160;p19"/>
          <p:cNvSpPr txBox="1"/>
          <p:nvPr/>
        </p:nvSpPr>
        <p:spPr>
          <a:xfrm>
            <a:off x="2044113" y="2541413"/>
            <a:ext cx="3515400" cy="158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FFFF"/>
                </a:solidFill>
              </a:rPr>
              <a:t>RFO Part 19 now clearly states that the “Rule of Two” above micro-purchase threshold applies to open market contract awards.  </a:t>
            </a:r>
            <a:endParaRPr sz="1300">
              <a:solidFill>
                <a:srgbClr val="FFFFFF"/>
              </a:solidFill>
            </a:endParaRPr>
          </a:p>
          <a:p>
            <a:pPr marL="0" lvl="0" indent="0" algn="l" rtl="0">
              <a:spcBef>
                <a:spcPts val="0"/>
              </a:spcBef>
              <a:spcAft>
                <a:spcPts val="0"/>
              </a:spcAft>
              <a:buNone/>
            </a:pPr>
            <a:endParaRPr sz="1300">
              <a:solidFill>
                <a:srgbClr val="FFFFFF"/>
              </a:solidFill>
            </a:endParaRPr>
          </a:p>
          <a:p>
            <a:pPr marL="457200" lvl="0" indent="-311150" algn="l" rtl="0">
              <a:spcBef>
                <a:spcPts val="0"/>
              </a:spcBef>
              <a:spcAft>
                <a:spcPts val="0"/>
              </a:spcAft>
              <a:buClr>
                <a:srgbClr val="FFFFFF"/>
              </a:buClr>
              <a:buSzPts val="1300"/>
              <a:buChar char="●"/>
            </a:pPr>
            <a:r>
              <a:rPr lang="en" sz="1300">
                <a:solidFill>
                  <a:srgbClr val="FFFFFF"/>
                </a:solidFill>
              </a:rPr>
              <a:t>The “Rule of Two” does </a:t>
            </a:r>
            <a:r>
              <a:rPr lang="en" sz="1300" b="1">
                <a:solidFill>
                  <a:srgbClr val="FFFFFF"/>
                </a:solidFill>
              </a:rPr>
              <a:t>NOT </a:t>
            </a:r>
            <a:r>
              <a:rPr lang="en" sz="1300">
                <a:solidFill>
                  <a:srgbClr val="FFFFFF"/>
                </a:solidFill>
              </a:rPr>
              <a:t>apply to orders under multiple award contracts. </a:t>
            </a:r>
            <a:endParaRPr sz="1300">
              <a:solidFill>
                <a:srgbClr val="FFFFFF"/>
              </a:solidFill>
            </a:endParaRPr>
          </a:p>
          <a:p>
            <a:pPr marL="0" lvl="0" indent="0" algn="l" rtl="0">
              <a:spcBef>
                <a:spcPts val="0"/>
              </a:spcBef>
              <a:spcAft>
                <a:spcPts val="0"/>
              </a:spcAft>
              <a:buNone/>
            </a:pPr>
            <a:endParaRPr sz="1300">
              <a:solidFill>
                <a:srgbClr val="FFFFFF"/>
              </a:solidFill>
            </a:endParaRPr>
          </a:p>
        </p:txBody>
      </p:sp>
      <p:sp>
        <p:nvSpPr>
          <p:cNvPr id="162" name="Google Shape;162;p19"/>
          <p:cNvSpPr/>
          <p:nvPr/>
        </p:nvSpPr>
        <p:spPr>
          <a:xfrm>
            <a:off x="2256000" y="3909150"/>
            <a:ext cx="2303400" cy="1021800"/>
          </a:xfrm>
          <a:prstGeom prst="wedgeRectCallout">
            <a:avLst>
              <a:gd name="adj1" fmla="val 64953"/>
              <a:gd name="adj2" fmla="val -49506"/>
            </a:avLst>
          </a:prstGeom>
          <a:solidFill>
            <a:schemeClr val="lt2"/>
          </a:solidFill>
          <a:ln w="1905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i="1"/>
              <a:t>The Contracting Officer is encouraged to consider, but has the discretion to decide, whether or not to set aside an order under multiple-award contracts for small business concerns. This discretionary decision does not serve as a basis of protest.</a:t>
            </a:r>
            <a:endParaRPr sz="1700" i="1"/>
          </a:p>
        </p:txBody>
      </p:sp>
      <p:sp>
        <p:nvSpPr>
          <p:cNvPr id="161" name="Google Shape;161;p19"/>
          <p:cNvSpPr txBox="1"/>
          <p:nvPr/>
        </p:nvSpPr>
        <p:spPr>
          <a:xfrm>
            <a:off x="5559525" y="2541425"/>
            <a:ext cx="3515400" cy="178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FFFF"/>
                </a:solidFill>
              </a:rPr>
              <a:t>For the 8(a) program, when an acquisition is below the competitive threshold (19.108-7(a)(2)), usually $4.5M, contracting officers must first try conducting the acquisition as a competitive 8(a) order using SBA-approved government-wide contracts before proceeding with a sole source 8(a) award.</a:t>
            </a:r>
            <a:endParaRPr sz="1300">
              <a:solidFill>
                <a:srgbClr val="FFFFFF"/>
              </a:solidFill>
            </a:endParaRPr>
          </a:p>
        </p:txBody>
      </p:sp>
      <p:sp>
        <p:nvSpPr>
          <p:cNvPr id="163" name="Google Shape;163;p19"/>
          <p:cNvSpPr/>
          <p:nvPr/>
        </p:nvSpPr>
        <p:spPr>
          <a:xfrm>
            <a:off x="5410100" y="4260325"/>
            <a:ext cx="3173100" cy="796500"/>
          </a:xfrm>
          <a:prstGeom prst="wedgeEllipseCallout">
            <a:avLst>
              <a:gd name="adj1" fmla="val 35792"/>
              <a:gd name="adj2" fmla="val -69065"/>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a:t>A requirement is automatically released from the 8(a) program if the follow-on will be set aside under the HUBzone, SDVOSB, or WOSB programs. Release does not have to be formally requested in this situation.</a:t>
            </a:r>
            <a:endParaRPr sz="1500"/>
          </a:p>
        </p:txBody>
      </p:sp>
      <p:sp>
        <p:nvSpPr>
          <p:cNvPr id="154" name="Google Shape;15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2" name="Google Shape;172;p20"/>
          <p:cNvSpPr txBox="1">
            <a:spLocks noGrp="1"/>
          </p:cNvSpPr>
          <p:nvPr>
            <p:ph type="title" idx="4294967295"/>
          </p:nvPr>
        </p:nvSpPr>
        <p:spPr>
          <a:xfrm>
            <a:off x="0" y="13473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Arial"/>
                <a:cs typeface="Arial"/>
                <a:sym typeface="Arial"/>
              </a:rPr>
              <a:t>RFO Part 8, Required Sources of Supplies and Services</a:t>
            </a:r>
          </a:p>
        </p:txBody>
      </p:sp>
      <p:pic>
        <p:nvPicPr>
          <p:cNvPr id="174" name="Google Shape;174;p20" descr="This image shows the practitioner's album for FAR Part 8: Required Sources of Supplies and Services.">
            <a:hlinkClick r:id="rId4"/>
          </p:cNvPr>
          <p:cNvPicPr preferRelativeResize="0"/>
          <p:nvPr/>
        </p:nvPicPr>
        <p:blipFill>
          <a:blip r:embed="rId5">
            <a:alphaModFix/>
          </a:blip>
          <a:stretch>
            <a:fillRect/>
          </a:stretch>
        </p:blipFill>
        <p:spPr>
          <a:xfrm>
            <a:off x="152400" y="2114625"/>
            <a:ext cx="3017099" cy="1890257"/>
          </a:xfrm>
          <a:prstGeom prst="rect">
            <a:avLst/>
          </a:prstGeom>
          <a:noFill/>
          <a:ln>
            <a:noFill/>
          </a:ln>
        </p:spPr>
      </p:pic>
      <p:sp>
        <p:nvSpPr>
          <p:cNvPr id="170" name="Google Shape;170;p20"/>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sp>
        <p:nvSpPr>
          <p:cNvPr id="171" name="Google Shape;171;p20"/>
          <p:cNvSpPr txBox="1"/>
          <p:nvPr/>
        </p:nvSpPr>
        <p:spPr>
          <a:xfrm>
            <a:off x="3321900" y="2357200"/>
            <a:ext cx="5226600" cy="1584900"/>
          </a:xfrm>
          <a:prstGeom prst="rect">
            <a:avLst/>
          </a:prstGeom>
          <a:noFill/>
          <a:ln>
            <a:noFill/>
          </a:ln>
        </p:spPr>
        <p:txBody>
          <a:bodyPr spcFirstLastPara="1" wrap="square" lIns="75575" tIns="37775" rIns="75575" bIns="37775" anchor="t" anchorCtr="0">
            <a:spAutoFit/>
          </a:bodyPr>
          <a:lstStyle/>
          <a:p>
            <a:pPr marL="457200" lvl="0" indent="-317500" algn="l" rtl="0">
              <a:spcBef>
                <a:spcPts val="0"/>
              </a:spcBef>
              <a:spcAft>
                <a:spcPts val="0"/>
              </a:spcAft>
              <a:buClr>
                <a:srgbClr val="FFFFFF"/>
              </a:buClr>
              <a:buSzPts val="1400"/>
              <a:buChar char="●"/>
            </a:pPr>
            <a:r>
              <a:rPr lang="en">
                <a:solidFill>
                  <a:srgbClr val="FFFFFF"/>
                </a:solidFill>
              </a:rPr>
              <a:t>RFO part 8 enhanced usability by restructuring and organizing the part in the logical flow of the acquisition lifecycle.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Ordering procedures are now in General Services Acquisition Regulation part 538 for timely and efficient maintenance, consistent with statutory analysis of the Federal Supply Schedule (FSS) program.</a:t>
            </a:r>
            <a:endParaRPr>
              <a:solidFill>
                <a:srgbClr val="FFFFFF"/>
              </a:solidFill>
            </a:endParaRPr>
          </a:p>
        </p:txBody>
      </p:sp>
      <p:sp>
        <p:nvSpPr>
          <p:cNvPr id="173" name="Google Shape;173;p20"/>
          <p:cNvSpPr txBox="1"/>
          <p:nvPr/>
        </p:nvSpPr>
        <p:spPr>
          <a:xfrm>
            <a:off x="869575" y="4337075"/>
            <a:ext cx="7114800" cy="3540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800"/>
              </a:spcAft>
              <a:buNone/>
            </a:pPr>
            <a:r>
              <a:rPr lang="en" sz="1100" b="1">
                <a:solidFill>
                  <a:schemeClr val="dk1"/>
                </a:solidFill>
              </a:rPr>
              <a:t>FAR part 8 has been significantly updated, creating opportunities to streamline buying processes.</a:t>
            </a:r>
            <a:endParaRPr sz="1100" b="1">
              <a:solidFill>
                <a:schemeClr val="dk1"/>
              </a:solidFill>
            </a:endParaRPr>
          </a:p>
        </p:txBody>
      </p:sp>
      <p:sp>
        <p:nvSpPr>
          <p:cNvPr id="169" name="Google Shape;16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1"/>
          <p:cNvSpPr txBox="1">
            <a:spLocks noGrp="1"/>
          </p:cNvSpPr>
          <p:nvPr>
            <p:ph type="title" idx="4294967295"/>
          </p:nvPr>
        </p:nvSpPr>
        <p:spPr>
          <a:xfrm>
            <a:off x="54500" y="14168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RFO 8.4 / GSAR 538 FSS Ordering Enhanced Flexibilities</a:t>
            </a:r>
          </a:p>
        </p:txBody>
      </p:sp>
      <p:sp>
        <p:nvSpPr>
          <p:cNvPr id="182" name="Google Shape;182;p21"/>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graphicFrame>
        <p:nvGraphicFramePr>
          <p:cNvPr id="181" name="Google Shape;181;p21"/>
          <p:cNvGraphicFramePr/>
          <p:nvPr>
            <p:extLst>
              <p:ext uri="{D42A27DB-BD31-4B8C-83A1-F6EECF244321}">
                <p14:modId xmlns:p14="http://schemas.microsoft.com/office/powerpoint/2010/main" val="48302837"/>
              </p:ext>
            </p:extLst>
          </p:nvPr>
        </p:nvGraphicFramePr>
        <p:xfrm>
          <a:off x="184100" y="1894600"/>
          <a:ext cx="8498250" cy="3115310"/>
        </p:xfrm>
        <a:graphic>
          <a:graphicData uri="http://schemas.openxmlformats.org/drawingml/2006/table">
            <a:tbl>
              <a:tblPr firstRow="1">
                <a:noFill/>
                <a:tableStyleId>{D5BE4D6F-725B-4915-81AE-A70581FECDEA}</a:tableStyleId>
              </a:tblPr>
              <a:tblGrid>
                <a:gridCol w="4249125">
                  <a:extLst>
                    <a:ext uri="{9D8B030D-6E8A-4147-A177-3AD203B41FA5}">
                      <a16:colId xmlns:a16="http://schemas.microsoft.com/office/drawing/2014/main" val="20000"/>
                    </a:ext>
                  </a:extLst>
                </a:gridCol>
                <a:gridCol w="4249125">
                  <a:extLst>
                    <a:ext uri="{9D8B030D-6E8A-4147-A177-3AD203B41FA5}">
                      <a16:colId xmlns:a16="http://schemas.microsoft.com/office/drawing/2014/main" val="20001"/>
                    </a:ext>
                  </a:extLst>
                </a:gridCol>
              </a:tblGrid>
              <a:tr h="575275">
                <a:tc>
                  <a:txBody>
                    <a:bodyPr/>
                    <a:lstStyle/>
                    <a:p>
                      <a:pPr marL="457200" lvl="0" indent="0" algn="ctr" rtl="0">
                        <a:spcBef>
                          <a:spcPts val="0"/>
                        </a:spcBef>
                        <a:spcAft>
                          <a:spcPts val="0"/>
                        </a:spcAft>
                        <a:buNone/>
                      </a:pPr>
                      <a:r>
                        <a:rPr lang="en" sz="1304" b="1" u="sng">
                          <a:solidFill>
                            <a:srgbClr val="000000"/>
                          </a:solidFill>
                        </a:rPr>
                        <a:t>Flexibility</a:t>
                      </a:r>
                      <a:endParaRPr sz="1004" b="1"/>
                    </a:p>
                    <a:p>
                      <a:pPr marL="457200" lvl="0" indent="-292354" algn="l" rtl="0">
                        <a:spcBef>
                          <a:spcPts val="761"/>
                        </a:spcBef>
                        <a:spcAft>
                          <a:spcPts val="0"/>
                        </a:spcAft>
                        <a:buSzPts val="1004"/>
                        <a:buAutoNum type="arabicPeriod"/>
                      </a:pPr>
                      <a:r>
                        <a:rPr lang="en" sz="1004"/>
                        <a:t>RFQs should be used irrespective of dollar value or type of requirement document.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sz="1250" b="1" u="sng"/>
                    </a:p>
                    <a:p>
                      <a:pPr marL="0" lvl="0" indent="0" algn="ctr" rtl="0">
                        <a:spcBef>
                          <a:spcPts val="0"/>
                        </a:spcBef>
                        <a:spcAft>
                          <a:spcPts val="0"/>
                        </a:spcAft>
                        <a:buNone/>
                      </a:pPr>
                      <a:r>
                        <a:rPr lang="en" sz="1304" b="1" u="sng"/>
                        <a:t>RFO Citation </a:t>
                      </a:r>
                      <a:endParaRPr sz="1304" b="1" u="sng"/>
                    </a:p>
                    <a:p>
                      <a:pPr marL="112618" lvl="0" indent="0" algn="l" rtl="0">
                        <a:spcBef>
                          <a:spcPts val="761"/>
                        </a:spcBef>
                        <a:spcAft>
                          <a:spcPts val="0"/>
                        </a:spcAft>
                        <a:buNone/>
                      </a:pPr>
                      <a:r>
                        <a:rPr lang="en" sz="1004"/>
                        <a:t>GSAR 538.7102-2(a) Placing FSS orders and establishing FSS BPAs</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84925">
                <a:tc>
                  <a:txBody>
                    <a:bodyPr/>
                    <a:lstStyle/>
                    <a:p>
                      <a:pPr marL="457200" marR="296009" lvl="0" indent="-292354" algn="l" rtl="0">
                        <a:lnSpc>
                          <a:spcPct val="99710"/>
                        </a:lnSpc>
                        <a:spcBef>
                          <a:spcPts val="0"/>
                        </a:spcBef>
                        <a:spcAft>
                          <a:spcPts val="0"/>
                        </a:spcAft>
                        <a:buSzPts val="1004"/>
                        <a:buAutoNum type="arabicPeriod" startAt="2"/>
                      </a:pPr>
                      <a:r>
                        <a:rPr lang="en" sz="1004"/>
                        <a:t>Streamline your RFQ process – Parts 5, 6, 14, 15, 16, and 19 do not apply. No requirement for formal evaluation plans, scoring, or a competitive range prior to engaging with vendors.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2976" lvl="0" indent="0" algn="l" rtl="0">
                        <a:spcBef>
                          <a:spcPts val="0"/>
                        </a:spcBef>
                        <a:spcAft>
                          <a:spcPts val="0"/>
                        </a:spcAft>
                        <a:buNone/>
                      </a:pPr>
                      <a:r>
                        <a:rPr lang="en" sz="1004"/>
                        <a:t>GSAR 538.7102-2(a) FSS program.</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03150">
                <a:tc>
                  <a:txBody>
                    <a:bodyPr/>
                    <a:lstStyle/>
                    <a:p>
                      <a:pPr marL="457200" lvl="0" indent="-292354" algn="l" rtl="0">
                        <a:spcBef>
                          <a:spcPts val="0"/>
                        </a:spcBef>
                        <a:spcAft>
                          <a:spcPts val="0"/>
                        </a:spcAft>
                        <a:buSzPts val="1004"/>
                        <a:buAutoNum type="arabicPeriod" startAt="3"/>
                      </a:pPr>
                      <a:r>
                        <a:rPr lang="en" sz="1004"/>
                        <a:t>Opportunity for further adoption of tested innovative techniques and to create new RFQ approaches.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3154" lvl="0" indent="0" algn="l" rtl="0">
                        <a:spcBef>
                          <a:spcPts val="0"/>
                        </a:spcBef>
                        <a:spcAft>
                          <a:spcPts val="0"/>
                        </a:spcAft>
                        <a:buNone/>
                      </a:pPr>
                      <a:r>
                        <a:rPr lang="en" sz="1004"/>
                        <a:t>GSAR 538.7102-2(a) Placing FSS orders and establishing FSS BPAs</a:t>
                      </a:r>
                      <a:endParaRPr sz="1004"/>
                    </a:p>
                    <a:p>
                      <a:pPr marL="113154" lvl="0" indent="0" algn="l" rtl="0">
                        <a:spcBef>
                          <a:spcPts val="0"/>
                        </a:spcBef>
                        <a:spcAft>
                          <a:spcPts val="0"/>
                        </a:spcAft>
                        <a:buNone/>
                      </a:pPr>
                      <a:r>
                        <a:rPr lang="en" sz="1004"/>
                        <a:t>FC 8.401 Periodic Table of Acquisition Innovations (PTAI) procedures for FAR part 8 RFQ streamlining.</a:t>
                      </a:r>
                      <a:endParaRPr sz="1004"/>
                    </a:p>
                    <a:p>
                      <a:pPr marL="113154" lvl="0" indent="0" algn="l" rtl="0">
                        <a:spcBef>
                          <a:spcPts val="0"/>
                        </a:spcBef>
                        <a:spcAft>
                          <a:spcPts val="0"/>
                        </a:spcAft>
                        <a:buNone/>
                      </a:pP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39150">
                <a:tc>
                  <a:txBody>
                    <a:bodyPr/>
                    <a:lstStyle/>
                    <a:p>
                      <a:pPr marL="457200" lvl="0" indent="-292354" algn="l" rtl="0">
                        <a:spcBef>
                          <a:spcPts val="0"/>
                        </a:spcBef>
                        <a:spcAft>
                          <a:spcPts val="0"/>
                        </a:spcAft>
                        <a:buSzPts val="1004"/>
                        <a:buAutoNum type="arabicPeriod" startAt="4"/>
                      </a:pPr>
                      <a:r>
                        <a:rPr lang="en" sz="1004"/>
                        <a:t>Follow parts 4, 7, 10, and 11 to the extent necessary.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3333" lvl="0" indent="0" algn="l" rtl="0">
                        <a:spcBef>
                          <a:spcPts val="0"/>
                        </a:spcBef>
                        <a:spcAft>
                          <a:spcPts val="0"/>
                        </a:spcAft>
                        <a:buNone/>
                      </a:pPr>
                      <a:r>
                        <a:rPr lang="en" sz="1004"/>
                        <a:t>GSAR 538.7102-2(b)(1) Placing FSS orders and establishing FSS BPAs</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16650">
                <a:tc>
                  <a:txBody>
                    <a:bodyPr/>
                    <a:lstStyle/>
                    <a:p>
                      <a:pPr marL="457200" lvl="0" indent="-292354" algn="l" rtl="0">
                        <a:spcBef>
                          <a:spcPts val="0"/>
                        </a:spcBef>
                        <a:spcAft>
                          <a:spcPts val="0"/>
                        </a:spcAft>
                        <a:buSzPts val="1004"/>
                        <a:buAutoNum type="arabicPeriod" startAt="5"/>
                      </a:pPr>
                      <a:r>
                        <a:rPr lang="en" sz="1004"/>
                        <a:t>Single-award Blanket Purchase Agreements (BPAs) restrictions lifted. Select the strategy that aligns with your requirement.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3511" lvl="0" indent="0" algn="l" rtl="0">
                        <a:spcBef>
                          <a:spcPts val="0"/>
                        </a:spcBef>
                        <a:spcAft>
                          <a:spcPts val="0"/>
                        </a:spcAft>
                        <a:buNone/>
                      </a:pPr>
                      <a:r>
                        <a:rPr lang="en" sz="1004" dirty="0"/>
                        <a:t>GSAR 538.7104-1(b) Placing FSS orders and establishing FSS BPAs</a:t>
                      </a:r>
                      <a:endParaRPr sz="1004" dirty="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179" name="Google Shape;17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p22"/>
          <p:cNvSpPr txBox="1">
            <a:spLocks noGrp="1"/>
          </p:cNvSpPr>
          <p:nvPr>
            <p:ph type="title" idx="4294967295"/>
          </p:nvPr>
        </p:nvSpPr>
        <p:spPr>
          <a:xfrm>
            <a:off x="54500" y="1416825"/>
            <a:ext cx="76287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RFO 8.4 / GSAR 538 FSS Ordering Enhanced Flexibilities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2100" b="1"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88" name="Google Shape;188;p22"/>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graphicFrame>
        <p:nvGraphicFramePr>
          <p:cNvPr id="190" name="Google Shape;190;p22"/>
          <p:cNvGraphicFramePr/>
          <p:nvPr>
            <p:extLst>
              <p:ext uri="{D42A27DB-BD31-4B8C-83A1-F6EECF244321}">
                <p14:modId xmlns:p14="http://schemas.microsoft.com/office/powerpoint/2010/main" val="39964615"/>
              </p:ext>
            </p:extLst>
          </p:nvPr>
        </p:nvGraphicFramePr>
        <p:xfrm>
          <a:off x="364000" y="1865325"/>
          <a:ext cx="8042100" cy="3144025"/>
        </p:xfrm>
        <a:graphic>
          <a:graphicData uri="http://schemas.openxmlformats.org/drawingml/2006/table">
            <a:tbl>
              <a:tblPr firstRow="1">
                <a:noFill/>
                <a:tableStyleId>{D5BE4D6F-725B-4915-81AE-A70581FECDEA}</a:tableStyleId>
              </a:tblPr>
              <a:tblGrid>
                <a:gridCol w="4021050">
                  <a:extLst>
                    <a:ext uri="{9D8B030D-6E8A-4147-A177-3AD203B41FA5}">
                      <a16:colId xmlns:a16="http://schemas.microsoft.com/office/drawing/2014/main" val="20000"/>
                    </a:ext>
                  </a:extLst>
                </a:gridCol>
                <a:gridCol w="4021050">
                  <a:extLst>
                    <a:ext uri="{9D8B030D-6E8A-4147-A177-3AD203B41FA5}">
                      <a16:colId xmlns:a16="http://schemas.microsoft.com/office/drawing/2014/main" val="20001"/>
                    </a:ext>
                  </a:extLst>
                </a:gridCol>
              </a:tblGrid>
              <a:tr h="730500">
                <a:tc>
                  <a:txBody>
                    <a:bodyPr/>
                    <a:lstStyle/>
                    <a:p>
                      <a:pPr marL="113512" lvl="0" indent="0" algn="ctr" rtl="0">
                        <a:spcBef>
                          <a:spcPts val="0"/>
                        </a:spcBef>
                        <a:spcAft>
                          <a:spcPts val="0"/>
                        </a:spcAft>
                        <a:buClr>
                          <a:srgbClr val="000000"/>
                        </a:buClr>
                        <a:buSzPts val="1100"/>
                        <a:buFont typeface="Arial"/>
                        <a:buNone/>
                      </a:pPr>
                      <a:r>
                        <a:rPr lang="en" b="1" u="sng">
                          <a:solidFill>
                            <a:srgbClr val="000000"/>
                          </a:solidFill>
                        </a:rPr>
                        <a:t>Flexibility</a:t>
                      </a:r>
                      <a:endParaRPr u="sng">
                        <a:solidFill>
                          <a:srgbClr val="000000"/>
                        </a:solidFill>
                      </a:endParaRPr>
                    </a:p>
                    <a:p>
                      <a:pPr marL="118471" marR="482639" lvl="0" indent="-5885" algn="l" rtl="0">
                        <a:lnSpc>
                          <a:spcPct val="99710"/>
                        </a:lnSpc>
                        <a:spcBef>
                          <a:spcPts val="0"/>
                        </a:spcBef>
                        <a:spcAft>
                          <a:spcPts val="0"/>
                        </a:spcAft>
                        <a:buNone/>
                      </a:pPr>
                      <a:endParaRPr sz="1004"/>
                    </a:p>
                    <a:p>
                      <a:pPr marL="118471" marR="482639" lvl="0" indent="-5885" algn="l" rtl="0">
                        <a:lnSpc>
                          <a:spcPct val="99710"/>
                        </a:lnSpc>
                        <a:spcBef>
                          <a:spcPts val="0"/>
                        </a:spcBef>
                        <a:spcAft>
                          <a:spcPts val="0"/>
                        </a:spcAft>
                        <a:buNone/>
                      </a:pPr>
                      <a:r>
                        <a:rPr lang="en" sz="1004"/>
                        <a:t>6. Streamlined ordering procedures established for multiple-award BPAs can include soliciting all BPA holders or as many holders as practicable.</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3512" lvl="0" indent="0" algn="ctr" rtl="0">
                        <a:spcBef>
                          <a:spcPts val="0"/>
                        </a:spcBef>
                        <a:spcAft>
                          <a:spcPts val="0"/>
                        </a:spcAft>
                        <a:buNone/>
                      </a:pPr>
                      <a:r>
                        <a:rPr lang="en" b="1" u="sng"/>
                        <a:t>RFO Citation</a:t>
                      </a:r>
                      <a:r>
                        <a:rPr lang="en" u="sng"/>
                        <a:t> </a:t>
                      </a:r>
                      <a:endParaRPr u="sng"/>
                    </a:p>
                    <a:p>
                      <a:pPr marL="113512" lvl="0" indent="0" algn="ctr" rtl="0">
                        <a:spcBef>
                          <a:spcPts val="0"/>
                        </a:spcBef>
                        <a:spcAft>
                          <a:spcPts val="0"/>
                        </a:spcAft>
                        <a:buNone/>
                      </a:pPr>
                      <a:endParaRPr sz="1300" u="sng"/>
                    </a:p>
                    <a:p>
                      <a:pPr marL="113512" lvl="0" indent="0" algn="l" rtl="0">
                        <a:spcBef>
                          <a:spcPts val="0"/>
                        </a:spcBef>
                        <a:spcAft>
                          <a:spcPts val="0"/>
                        </a:spcAft>
                        <a:buNone/>
                      </a:pPr>
                      <a:r>
                        <a:rPr lang="en" sz="1004"/>
                        <a:t>GSAR 538.7104-4(a)(4)(ii)(B) FSS Blanket purchase agreements.</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925800">
                <a:tc>
                  <a:txBody>
                    <a:bodyPr/>
                    <a:lstStyle/>
                    <a:p>
                      <a:pPr marL="113122" marR="461459" lvl="0" indent="-713" algn="l" rtl="0">
                        <a:lnSpc>
                          <a:spcPct val="99710"/>
                        </a:lnSpc>
                        <a:spcBef>
                          <a:spcPts val="0"/>
                        </a:spcBef>
                        <a:spcAft>
                          <a:spcPts val="0"/>
                        </a:spcAft>
                        <a:buNone/>
                      </a:pPr>
                      <a:r>
                        <a:rPr lang="en" sz="1004"/>
                        <a:t>7. Award the order to the quoter that represents the best value. No longer required to consider “lowest overall cost alternative” or consider the level of effort/skill mix when awarding task order or BPAs.</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3690" lvl="0" indent="0" algn="l" rtl="0">
                        <a:spcBef>
                          <a:spcPts val="0"/>
                        </a:spcBef>
                        <a:spcAft>
                          <a:spcPts val="0"/>
                        </a:spcAft>
                        <a:buNone/>
                      </a:pPr>
                      <a:r>
                        <a:rPr lang="en" sz="1004"/>
                        <a:t>GSAR 538.7102-2(b)(4) Placing FSS orders and establishing FSS BPAs</a:t>
                      </a:r>
                      <a:endParaRPr sz="1004"/>
                    </a:p>
                    <a:p>
                      <a:pPr marL="113690" lvl="0" indent="0" algn="l" rtl="0">
                        <a:spcBef>
                          <a:spcPts val="0"/>
                        </a:spcBef>
                        <a:spcAft>
                          <a:spcPts val="0"/>
                        </a:spcAft>
                        <a:buNone/>
                      </a:pPr>
                      <a:endParaRPr sz="1004"/>
                    </a:p>
                    <a:p>
                      <a:pPr marL="113690" lvl="0" indent="0" algn="l" rtl="0">
                        <a:spcBef>
                          <a:spcPts val="0"/>
                        </a:spcBef>
                        <a:spcAft>
                          <a:spcPts val="0"/>
                        </a:spcAft>
                        <a:buNone/>
                      </a:pPr>
                      <a:r>
                        <a:rPr lang="en" sz="1004"/>
                        <a:t>FC 8.401 Best value determinations under FAR part 8.</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35225">
                <a:tc>
                  <a:txBody>
                    <a:bodyPr/>
                    <a:lstStyle/>
                    <a:p>
                      <a:pPr marL="110804" lvl="0" indent="0" algn="l" rtl="0">
                        <a:spcBef>
                          <a:spcPts val="0"/>
                        </a:spcBef>
                        <a:spcAft>
                          <a:spcPts val="0"/>
                        </a:spcAft>
                        <a:buNone/>
                      </a:pPr>
                      <a:r>
                        <a:rPr lang="en" sz="1004"/>
                        <a:t>8. Document the file to the extent necessary to support the award decision.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3869" lvl="0" indent="0" algn="l" rtl="0">
                        <a:spcBef>
                          <a:spcPts val="0"/>
                        </a:spcBef>
                        <a:spcAft>
                          <a:spcPts val="0"/>
                        </a:spcAft>
                        <a:buNone/>
                      </a:pPr>
                      <a:r>
                        <a:rPr lang="en" sz="1004"/>
                        <a:t>GSAR 538.7102-2(b)(5) Placing FSS orders and establishing FSS BPAs</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30500">
                <a:tc>
                  <a:txBody>
                    <a:bodyPr/>
                    <a:lstStyle/>
                    <a:p>
                      <a:pPr marL="111339" lvl="0" indent="0" algn="l" rtl="0">
                        <a:spcBef>
                          <a:spcPts val="0"/>
                        </a:spcBef>
                        <a:spcAft>
                          <a:spcPts val="0"/>
                        </a:spcAft>
                        <a:buNone/>
                      </a:pPr>
                      <a:r>
                        <a:rPr lang="en" sz="1004"/>
                        <a:t>9. Contractors should request a brief explanation of the award within 3 days (aligns with debriefing timelines in Part 15).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4048" lvl="0" indent="0" algn="l" rtl="0">
                        <a:spcBef>
                          <a:spcPts val="0"/>
                        </a:spcBef>
                        <a:spcAft>
                          <a:spcPts val="0"/>
                        </a:spcAft>
                        <a:buNone/>
                      </a:pPr>
                      <a:r>
                        <a:rPr lang="en" sz="1004" dirty="0"/>
                        <a:t>GSAR 538.7102-2(b)(6) Placing FSS orders and establishing FSS BPAs</a:t>
                      </a:r>
                      <a:endParaRPr sz="1004" dirty="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87" name="Google Shape;18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23"/>
          <p:cNvSpPr txBox="1">
            <a:spLocks noGrp="1"/>
          </p:cNvSpPr>
          <p:nvPr>
            <p:ph type="title" idx="4294967295"/>
          </p:nvPr>
        </p:nvSpPr>
        <p:spPr>
          <a:xfrm>
            <a:off x="54500" y="1416825"/>
            <a:ext cx="78375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rgbClr val="FFFFFF"/>
                </a:solidFill>
                <a:effectLst/>
                <a:uLnTx/>
                <a:uFillTx/>
                <a:latin typeface="Arial"/>
                <a:ea typeface="Arial"/>
                <a:cs typeface="Arial"/>
                <a:sym typeface="Arial"/>
              </a:rPr>
              <a:t>RFO 8.4 / GSAR 538 FSS Ordering Enhanced Flexibilities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00" b="1"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6" name="Google Shape;196;p23"/>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graphicFrame>
        <p:nvGraphicFramePr>
          <p:cNvPr id="198" name="Google Shape;198;p23"/>
          <p:cNvGraphicFramePr/>
          <p:nvPr>
            <p:extLst>
              <p:ext uri="{D42A27DB-BD31-4B8C-83A1-F6EECF244321}">
                <p14:modId xmlns:p14="http://schemas.microsoft.com/office/powerpoint/2010/main" val="2947690750"/>
              </p:ext>
            </p:extLst>
          </p:nvPr>
        </p:nvGraphicFramePr>
        <p:xfrm>
          <a:off x="498975" y="1915200"/>
          <a:ext cx="8019725" cy="3024188"/>
        </p:xfrm>
        <a:graphic>
          <a:graphicData uri="http://schemas.openxmlformats.org/drawingml/2006/table">
            <a:tbl>
              <a:tblPr firstRow="1">
                <a:noFill/>
                <a:tableStyleId>{D5BE4D6F-725B-4915-81AE-A70581FECDEA}</a:tableStyleId>
              </a:tblPr>
              <a:tblGrid>
                <a:gridCol w="3821450">
                  <a:extLst>
                    <a:ext uri="{9D8B030D-6E8A-4147-A177-3AD203B41FA5}">
                      <a16:colId xmlns:a16="http://schemas.microsoft.com/office/drawing/2014/main" val="20000"/>
                    </a:ext>
                  </a:extLst>
                </a:gridCol>
                <a:gridCol w="4198275">
                  <a:extLst>
                    <a:ext uri="{9D8B030D-6E8A-4147-A177-3AD203B41FA5}">
                      <a16:colId xmlns:a16="http://schemas.microsoft.com/office/drawing/2014/main" val="20001"/>
                    </a:ext>
                  </a:extLst>
                </a:gridCol>
              </a:tblGrid>
              <a:tr h="0">
                <a:tc>
                  <a:txBody>
                    <a:bodyPr/>
                    <a:lstStyle/>
                    <a:p>
                      <a:pPr marL="113512" lvl="0" indent="0" algn="ctr" rtl="0">
                        <a:spcBef>
                          <a:spcPts val="0"/>
                        </a:spcBef>
                        <a:spcAft>
                          <a:spcPts val="0"/>
                        </a:spcAft>
                        <a:buNone/>
                      </a:pPr>
                      <a:r>
                        <a:rPr lang="en" b="1" u="sng">
                          <a:solidFill>
                            <a:srgbClr val="000000"/>
                          </a:solidFill>
                        </a:rPr>
                        <a:t>Flexibility</a:t>
                      </a:r>
                      <a:endParaRPr b="1" u="sng">
                        <a:solidFill>
                          <a:srgbClr val="000000"/>
                        </a:solidFill>
                      </a:endParaRPr>
                    </a:p>
                    <a:p>
                      <a:pPr marL="113512" lvl="0" indent="0" algn="ctr" rtl="0">
                        <a:spcBef>
                          <a:spcPts val="0"/>
                        </a:spcBef>
                        <a:spcAft>
                          <a:spcPts val="0"/>
                        </a:spcAft>
                        <a:buNone/>
                      </a:pPr>
                      <a:endParaRPr b="1" u="sng">
                        <a:solidFill>
                          <a:srgbClr val="000000"/>
                        </a:solidFill>
                      </a:endParaRPr>
                    </a:p>
                    <a:p>
                      <a:pPr marL="118651" lvl="0" indent="0" algn="l" rtl="0">
                        <a:spcBef>
                          <a:spcPts val="0"/>
                        </a:spcBef>
                        <a:spcAft>
                          <a:spcPts val="0"/>
                        </a:spcAft>
                        <a:buNone/>
                      </a:pPr>
                      <a:r>
                        <a:rPr lang="en" sz="1004" b="1"/>
                        <a:t>10. </a:t>
                      </a:r>
                      <a:r>
                        <a:rPr lang="en" sz="1004"/>
                        <a:t>Discretion to set-aside orders and seek additional discounts.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4405" lvl="0" indent="0" algn="ctr" rtl="0">
                        <a:spcBef>
                          <a:spcPts val="0"/>
                        </a:spcBef>
                        <a:spcAft>
                          <a:spcPts val="0"/>
                        </a:spcAft>
                        <a:buNone/>
                      </a:pPr>
                      <a:r>
                        <a:rPr lang="en" b="1" u="sng">
                          <a:solidFill>
                            <a:srgbClr val="000000"/>
                          </a:solidFill>
                        </a:rPr>
                        <a:t>RFO Citation </a:t>
                      </a:r>
                      <a:endParaRPr b="1" u="sng">
                        <a:solidFill>
                          <a:srgbClr val="000000"/>
                        </a:solidFill>
                      </a:endParaRPr>
                    </a:p>
                    <a:p>
                      <a:pPr marL="114048" lvl="0" indent="0" algn="l" rtl="0">
                        <a:spcBef>
                          <a:spcPts val="0"/>
                        </a:spcBef>
                        <a:spcAft>
                          <a:spcPts val="0"/>
                        </a:spcAft>
                        <a:buNone/>
                      </a:pPr>
                      <a:endParaRPr sz="1004"/>
                    </a:p>
                    <a:p>
                      <a:pPr marL="114048" lvl="0" indent="0" algn="l" rtl="0">
                        <a:spcBef>
                          <a:spcPts val="0"/>
                        </a:spcBef>
                        <a:spcAft>
                          <a:spcPts val="0"/>
                        </a:spcAft>
                        <a:buNone/>
                      </a:pPr>
                      <a:r>
                        <a:rPr lang="en" sz="1004"/>
                        <a:t>GSAR 538.7102-2(c)(1) Placing FSS orders and establishing FSS BPAs</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a:txBody>
                    <a:bodyPr/>
                    <a:lstStyle/>
                    <a:p>
                      <a:pPr marL="118651" lvl="0" indent="0" algn="l" rtl="0">
                        <a:spcBef>
                          <a:spcPts val="0"/>
                        </a:spcBef>
                        <a:spcAft>
                          <a:spcPts val="0"/>
                        </a:spcAft>
                        <a:buNone/>
                      </a:pPr>
                      <a:r>
                        <a:rPr lang="en" sz="1004" b="1"/>
                        <a:t>11. </a:t>
                      </a:r>
                      <a:r>
                        <a:rPr lang="en" sz="1004"/>
                        <a:t>Separate determinations not required under FSS order or BPA awards.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4405" lvl="0" indent="0" algn="l" rtl="0">
                        <a:spcBef>
                          <a:spcPts val="0"/>
                        </a:spcBef>
                        <a:spcAft>
                          <a:spcPts val="0"/>
                        </a:spcAft>
                        <a:buNone/>
                      </a:pPr>
                      <a:r>
                        <a:rPr lang="en" sz="1004"/>
                        <a:t>GSAR 538.7102-2(d)(2) Placing FSS orders and establishing FSS BPAs</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119721" marR="669096" lvl="0" indent="-712" algn="l" rtl="0">
                        <a:lnSpc>
                          <a:spcPct val="99710"/>
                        </a:lnSpc>
                        <a:spcBef>
                          <a:spcPts val="0"/>
                        </a:spcBef>
                        <a:spcAft>
                          <a:spcPts val="0"/>
                        </a:spcAft>
                        <a:buNone/>
                      </a:pPr>
                      <a:r>
                        <a:rPr lang="en" sz="1004" b="1"/>
                        <a:t>12. </a:t>
                      </a:r>
                      <a:r>
                        <a:rPr lang="en" sz="1004"/>
                        <a:t>Simplified ordering procedures addressing commoditized services (e.g., capability-as-a-service, subscriptions) and order-level materials (OLMs).</a:t>
                      </a:r>
                      <a:endParaRPr sz="1004" b="1"/>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4763" lvl="0" indent="0" algn="l" rtl="0">
                        <a:spcBef>
                          <a:spcPts val="0"/>
                        </a:spcBef>
                        <a:spcAft>
                          <a:spcPts val="0"/>
                        </a:spcAft>
                        <a:buNone/>
                      </a:pPr>
                      <a:r>
                        <a:rPr lang="en" sz="1004"/>
                        <a:t>GSAR 538.7103-2(a) Acquisitions valued above the micro-purchase threshold, but not above the simplified acquisition threshold (SAT).</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113659" marR="507777" lvl="0" indent="5706" algn="l" rtl="0">
                        <a:lnSpc>
                          <a:spcPct val="114620"/>
                        </a:lnSpc>
                        <a:spcBef>
                          <a:spcPts val="0"/>
                        </a:spcBef>
                        <a:spcAft>
                          <a:spcPts val="0"/>
                        </a:spcAft>
                        <a:buNone/>
                      </a:pPr>
                      <a:r>
                        <a:rPr lang="en" sz="1004" b="1"/>
                        <a:t>13. </a:t>
                      </a:r>
                      <a:r>
                        <a:rPr lang="en" sz="1004"/>
                        <a:t>Increased flexibility to include open market order-level materials in an FSS order and to allow contractor access to government supply sources. Previously, contractor use of Government supply sources under FAR Part 38 was largely restricted. </a:t>
                      </a:r>
                      <a:endParaRPr sz="1004"/>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114941" lvl="0" indent="0" algn="l" rtl="0">
                        <a:spcBef>
                          <a:spcPts val="0"/>
                        </a:spcBef>
                        <a:spcAft>
                          <a:spcPts val="0"/>
                        </a:spcAft>
                        <a:buNone/>
                      </a:pPr>
                      <a:r>
                        <a:rPr lang="en" sz="1004" dirty="0"/>
                        <a:t>GSAR 538.7104-2 Order-level materials.</a:t>
                      </a:r>
                      <a:endParaRPr sz="1004" dirty="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95" name="Google Shape;19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24"/>
          <p:cNvSpPr txBox="1">
            <a:spLocks noGrp="1"/>
          </p:cNvSpPr>
          <p:nvPr>
            <p:ph type="title" idx="4294967295"/>
          </p:nvPr>
        </p:nvSpPr>
        <p:spPr>
          <a:xfrm>
            <a:off x="139350" y="125710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8 Smart Accelerators </a:t>
            </a:r>
          </a:p>
        </p:txBody>
      </p:sp>
      <p:sp>
        <p:nvSpPr>
          <p:cNvPr id="207" name="Google Shape;207;p24"/>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pic>
        <p:nvPicPr>
          <p:cNvPr id="206" name="Google Shape;206;p24" descr="This image shows simplified buying information to maximize FAR Part 8 flexibilities. "/>
          <p:cNvPicPr preferRelativeResize="0"/>
          <p:nvPr/>
        </p:nvPicPr>
        <p:blipFill>
          <a:blip r:embed="rId4">
            <a:alphaModFix/>
          </a:blip>
          <a:stretch>
            <a:fillRect/>
          </a:stretch>
        </p:blipFill>
        <p:spPr>
          <a:xfrm>
            <a:off x="139350" y="2061525"/>
            <a:ext cx="3909574" cy="2176601"/>
          </a:xfrm>
          <a:prstGeom prst="rect">
            <a:avLst/>
          </a:prstGeom>
          <a:noFill/>
          <a:ln>
            <a:noFill/>
          </a:ln>
        </p:spPr>
      </p:pic>
      <p:pic>
        <p:nvPicPr>
          <p:cNvPr id="209" name="Google Shape;209;p24" descr="FAR Companion cover">
            <a:hlinkClick r:id="rId5"/>
          </p:cNvPr>
          <p:cNvPicPr preferRelativeResize="0"/>
          <p:nvPr/>
        </p:nvPicPr>
        <p:blipFill>
          <a:blip r:embed="rId6">
            <a:alphaModFix/>
          </a:blip>
          <a:stretch>
            <a:fillRect/>
          </a:stretch>
        </p:blipFill>
        <p:spPr>
          <a:xfrm>
            <a:off x="848450" y="3766102"/>
            <a:ext cx="911675" cy="1176186"/>
          </a:xfrm>
          <a:prstGeom prst="rect">
            <a:avLst/>
          </a:prstGeom>
          <a:noFill/>
          <a:ln>
            <a:noFill/>
          </a:ln>
          <a:effectLst>
            <a:outerShdw blurRad="57150" dist="19050" dir="5400000" algn="bl" rotWithShape="0">
              <a:srgbClr val="000000">
                <a:alpha val="50000"/>
              </a:srgbClr>
            </a:outerShdw>
          </a:effectLst>
        </p:spPr>
      </p:pic>
      <p:sp>
        <p:nvSpPr>
          <p:cNvPr id="208" name="Google Shape;208;p24"/>
          <p:cNvSpPr txBox="1"/>
          <p:nvPr/>
        </p:nvSpPr>
        <p:spPr>
          <a:xfrm>
            <a:off x="1679050" y="4497150"/>
            <a:ext cx="2234100" cy="545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You can also find best practices within the FAR Companion.</a:t>
            </a:r>
            <a:endParaRPr sz="900" b="1">
              <a:solidFill>
                <a:schemeClr val="dk1"/>
              </a:solidFill>
            </a:endParaRPr>
          </a:p>
        </p:txBody>
      </p:sp>
      <p:sp>
        <p:nvSpPr>
          <p:cNvPr id="205" name="Google Shape;205;p24"/>
          <p:cNvSpPr txBox="1"/>
          <p:nvPr/>
        </p:nvSpPr>
        <p:spPr>
          <a:xfrm>
            <a:off x="4119900" y="2075550"/>
            <a:ext cx="4832700" cy="26475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FFFFFF"/>
              </a:buClr>
              <a:buSzPts val="1600"/>
              <a:buChar char="●"/>
            </a:pPr>
            <a:r>
              <a:rPr lang="en" sz="1600">
                <a:solidFill>
                  <a:srgbClr val="FFFFFF"/>
                </a:solidFill>
              </a:rPr>
              <a:t>Ways you can maximize RFO part 8 flexibilities</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Ways to use the Periodic Table of Acquisition Innovations (PTAI) for pre-award refinement, streamline your evaluation documentation, and post-award transparency and feedback</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Practitioner's Guide to Navigating AbilityOne</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Practitioner Perspective Job Aid</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Acquisition techniques and previous Smart Accelerators </a:t>
            </a:r>
            <a:endParaRPr sz="1600">
              <a:solidFill>
                <a:srgbClr val="FFFFFF"/>
              </a:solidFill>
            </a:endParaRPr>
          </a:p>
        </p:txBody>
      </p:sp>
      <p:sp>
        <p:nvSpPr>
          <p:cNvPr id="203" name="Google Shape;20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7" name="Google Shape;217;p25"/>
          <p:cNvSpPr txBox="1">
            <a:spLocks noGrp="1"/>
          </p:cNvSpPr>
          <p:nvPr>
            <p:ph type="title" idx="4294967295"/>
          </p:nvPr>
        </p:nvSpPr>
        <p:spPr>
          <a:xfrm>
            <a:off x="0" y="138725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Arial"/>
                <a:cs typeface="Arial"/>
                <a:sym typeface="Arial"/>
              </a:rPr>
              <a:t>RFO Part 12, Acquisition of Commercial Products and Commercial Services</a:t>
            </a:r>
          </a:p>
        </p:txBody>
      </p:sp>
      <p:sp>
        <p:nvSpPr>
          <p:cNvPr id="215" name="Google Shape;215;p25"/>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pic>
        <p:nvPicPr>
          <p:cNvPr id="219" name="Google Shape;219;p25" descr="This image shows the practitioner's album for FAR Part 12: Change Summary.">
            <a:hlinkClick r:id="rId4"/>
          </p:cNvPr>
          <p:cNvPicPr preferRelativeResize="0"/>
          <p:nvPr/>
        </p:nvPicPr>
        <p:blipFill>
          <a:blip r:embed="rId5">
            <a:alphaModFix/>
          </a:blip>
          <a:stretch>
            <a:fillRect/>
          </a:stretch>
        </p:blipFill>
        <p:spPr>
          <a:xfrm>
            <a:off x="152400" y="2114625"/>
            <a:ext cx="3017099" cy="1753834"/>
          </a:xfrm>
          <a:prstGeom prst="rect">
            <a:avLst/>
          </a:prstGeom>
          <a:noFill/>
          <a:ln>
            <a:noFill/>
          </a:ln>
        </p:spPr>
      </p:pic>
      <p:sp>
        <p:nvSpPr>
          <p:cNvPr id="216" name="Google Shape;216;p25"/>
          <p:cNvSpPr txBox="1"/>
          <p:nvPr/>
        </p:nvSpPr>
        <p:spPr>
          <a:xfrm>
            <a:off x="3321900" y="2357200"/>
            <a:ext cx="5226600" cy="1461600"/>
          </a:xfrm>
          <a:prstGeom prst="rect">
            <a:avLst/>
          </a:prstGeom>
          <a:noFill/>
          <a:ln>
            <a:noFill/>
          </a:ln>
        </p:spPr>
        <p:txBody>
          <a:bodyPr spcFirstLastPara="1" wrap="square" lIns="75575" tIns="37775" rIns="75575" bIns="37775" anchor="t" anchorCtr="0">
            <a:spAutoFit/>
          </a:bodyPr>
          <a:lstStyle/>
          <a:p>
            <a:pPr marL="457200" lvl="0" indent="-323850" algn="l" rtl="0">
              <a:spcBef>
                <a:spcPts val="0"/>
              </a:spcBef>
              <a:spcAft>
                <a:spcPts val="0"/>
              </a:spcAft>
              <a:buClr>
                <a:srgbClr val="FFFFFF"/>
              </a:buClr>
              <a:buSzPts val="1500"/>
              <a:buChar char="●"/>
            </a:pPr>
            <a:r>
              <a:rPr lang="en" sz="1500">
                <a:solidFill>
                  <a:srgbClr val="FFFFFF"/>
                </a:solidFill>
              </a:rPr>
              <a:t>Commercial procedures, as well as terms and conditions, are now significantly consolidated in RFO part 12.</a:t>
            </a:r>
            <a:endParaRPr sz="1500">
              <a:solidFill>
                <a:srgbClr val="FFFFFF"/>
              </a:solidFill>
            </a:endParaRPr>
          </a:p>
          <a:p>
            <a:pPr marL="457200" lvl="0" indent="-323850" algn="l" rtl="0">
              <a:spcBef>
                <a:spcPts val="0"/>
              </a:spcBef>
              <a:spcAft>
                <a:spcPts val="0"/>
              </a:spcAft>
              <a:buClr>
                <a:srgbClr val="FFFFFF"/>
              </a:buClr>
              <a:buSzPts val="1500"/>
              <a:buChar char="●"/>
            </a:pPr>
            <a:r>
              <a:rPr lang="en" sz="1500">
                <a:solidFill>
                  <a:srgbClr val="FFFFFF"/>
                </a:solidFill>
              </a:rPr>
              <a:t>Changes reflect an effort to create a user-centric part that champions streamlining, flexibility, and innovation when acquiring commercial products and services.</a:t>
            </a:r>
            <a:endParaRPr sz="1500">
              <a:solidFill>
                <a:srgbClr val="FFFFFF"/>
              </a:solidFill>
            </a:endParaRPr>
          </a:p>
        </p:txBody>
      </p:sp>
      <p:sp>
        <p:nvSpPr>
          <p:cNvPr id="218" name="Google Shape;218;p25"/>
          <p:cNvSpPr txBox="1"/>
          <p:nvPr/>
        </p:nvSpPr>
        <p:spPr>
          <a:xfrm>
            <a:off x="869575" y="4337075"/>
            <a:ext cx="7114800" cy="5232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800"/>
              </a:spcAft>
              <a:buNone/>
            </a:pPr>
            <a:r>
              <a:rPr lang="en" sz="1100" b="1">
                <a:solidFill>
                  <a:schemeClr val="dk1"/>
                </a:solidFill>
              </a:rPr>
              <a:t>FAR part 12 has been significantly updated, creating opportunities to modernize and streamline commercial buying.</a:t>
            </a:r>
            <a:endParaRPr sz="1100" b="1">
              <a:solidFill>
                <a:schemeClr val="dk1"/>
              </a:solidFill>
            </a:endParaRPr>
          </a:p>
        </p:txBody>
      </p:sp>
      <p:sp>
        <p:nvSpPr>
          <p:cNvPr id="214" name="Google Shape;21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6"/>
          <p:cNvSpPr txBox="1">
            <a:spLocks noGrp="1"/>
          </p:cNvSpPr>
          <p:nvPr>
            <p:ph type="title" idx="4294967295"/>
          </p:nvPr>
        </p:nvSpPr>
        <p:spPr>
          <a:xfrm>
            <a:off x="54500" y="129657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12 Enhanced Flexibilities</a:t>
            </a:r>
          </a:p>
        </p:txBody>
      </p:sp>
      <p:sp>
        <p:nvSpPr>
          <p:cNvPr id="226" name="Google Shape;226;p26"/>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graphicFrame>
        <p:nvGraphicFramePr>
          <p:cNvPr id="227" name="Google Shape;227;p26"/>
          <p:cNvGraphicFramePr/>
          <p:nvPr>
            <p:extLst>
              <p:ext uri="{D42A27DB-BD31-4B8C-83A1-F6EECF244321}">
                <p14:modId xmlns:p14="http://schemas.microsoft.com/office/powerpoint/2010/main" val="199143205"/>
              </p:ext>
            </p:extLst>
          </p:nvPr>
        </p:nvGraphicFramePr>
        <p:xfrm>
          <a:off x="311500" y="1841975"/>
          <a:ext cx="8305800" cy="3042350"/>
        </p:xfrm>
        <a:graphic>
          <a:graphicData uri="http://schemas.openxmlformats.org/drawingml/2006/table">
            <a:tbl>
              <a:tblPr firstRow="1">
                <a:noFill/>
                <a:tableStyleId>{D5BE4D6F-725B-4915-81AE-A70581FECDEA}</a:tableStyleId>
              </a:tblPr>
              <a:tblGrid>
                <a:gridCol w="5724525">
                  <a:extLst>
                    <a:ext uri="{9D8B030D-6E8A-4147-A177-3AD203B41FA5}">
                      <a16:colId xmlns:a16="http://schemas.microsoft.com/office/drawing/2014/main" val="20000"/>
                    </a:ext>
                  </a:extLst>
                </a:gridCol>
                <a:gridCol w="258127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sz="1304" b="1" u="sng">
                          <a:solidFill>
                            <a:srgbClr val="000000"/>
                          </a:solidFill>
                          <a:latin typeface="Helvetica Neue"/>
                          <a:ea typeface="Helvetica Neue"/>
                          <a:cs typeface="Helvetica Neue"/>
                          <a:sym typeface="Helvetica Neue"/>
                        </a:rPr>
                        <a:t>Flexibility</a:t>
                      </a:r>
                      <a:endParaRPr sz="1304" b="1" u="sng">
                        <a:solidFill>
                          <a:srgbClr val="000000"/>
                        </a:solidFill>
                        <a:latin typeface="Helvetica Neue"/>
                        <a:ea typeface="Helvetica Neue"/>
                        <a:cs typeface="Helvetica Neue"/>
                        <a:sym typeface="Helvetica Neue"/>
                      </a:endParaRPr>
                    </a:p>
                    <a:p>
                      <a:pPr marL="0" lvl="0" indent="0" algn="ctr" rtl="0">
                        <a:spcBef>
                          <a:spcPts val="0"/>
                        </a:spcBef>
                        <a:spcAft>
                          <a:spcPts val="0"/>
                        </a:spcAft>
                        <a:buNone/>
                      </a:pPr>
                      <a:endParaRPr sz="1304" b="1" u="sng">
                        <a:solidFill>
                          <a:srgbClr val="000000"/>
                        </a:solidFill>
                        <a:latin typeface="Helvetica Neue"/>
                        <a:ea typeface="Helvetica Neue"/>
                        <a:cs typeface="Helvetica Neue"/>
                        <a:sym typeface="Helvetica Neue"/>
                      </a:endParaRPr>
                    </a:p>
                    <a:p>
                      <a:pPr marL="457200" lvl="0" indent="-292100" algn="l" rtl="0">
                        <a:lnSpc>
                          <a:spcPct val="115000"/>
                        </a:lnSpc>
                        <a:spcBef>
                          <a:spcPts val="0"/>
                        </a:spcBef>
                        <a:spcAft>
                          <a:spcPts val="0"/>
                        </a:spcAft>
                        <a:buSzPts val="1000"/>
                        <a:buFont typeface="Helvetica Neue"/>
                        <a:buAutoNum type="arabicPeriod"/>
                      </a:pPr>
                      <a:r>
                        <a:rPr lang="en" sz="1000">
                          <a:latin typeface="Helvetica Neue"/>
                          <a:ea typeface="Helvetica Neue"/>
                          <a:cs typeface="Helvetica Neue"/>
                          <a:sym typeface="Helvetica Neue"/>
                        </a:rPr>
                        <a:t>Consolidated simplified procedures (formerly FAR part 13.5) under the streamlined commercial rules of FAR part 12. Provides efficient pathways for commercial buys. Emphasis on innovation and innovative approaches that align with FAR 1.102, Guiding Principles.</a:t>
                      </a:r>
                      <a:endParaRPr sz="100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304" b="1" u="sng">
                          <a:latin typeface="Helvetica Neue"/>
                          <a:ea typeface="Helvetica Neue"/>
                          <a:cs typeface="Helvetica Neue"/>
                          <a:sym typeface="Helvetica Neue"/>
                        </a:rPr>
                        <a:t>RFO Citation</a:t>
                      </a:r>
                      <a:endParaRPr sz="1304" b="1" u="sng">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en" sz="1000">
                          <a:latin typeface="Helvetica Neue"/>
                          <a:ea typeface="Helvetica Neue"/>
                          <a:cs typeface="Helvetica Neue"/>
                          <a:sym typeface="Helvetica Neue"/>
                        </a:rPr>
                        <a:t>FAR 12.201-1 Simplified procedures.</a:t>
                      </a:r>
                      <a:endParaRPr sz="100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a:txBody>
                    <a:bodyPr/>
                    <a:lstStyle/>
                    <a:p>
                      <a:pPr marL="457200" lvl="0" indent="-292100" algn="l" rtl="0">
                        <a:lnSpc>
                          <a:spcPct val="115000"/>
                        </a:lnSpc>
                        <a:spcBef>
                          <a:spcPts val="0"/>
                        </a:spcBef>
                        <a:spcAft>
                          <a:spcPts val="0"/>
                        </a:spcAft>
                        <a:buSzPts val="1000"/>
                        <a:buFont typeface="Helvetica Neue"/>
                        <a:buAutoNum type="arabicPeriod" startAt="2"/>
                      </a:pPr>
                      <a:r>
                        <a:rPr lang="en" sz="1000">
                          <a:latin typeface="Helvetica Neue"/>
                          <a:ea typeface="Helvetica Neue"/>
                          <a:cs typeface="Helvetica Neue"/>
                          <a:sym typeface="Helvetica Neue"/>
                        </a:rPr>
                        <a:t>Efficient and minimally burdensome evaluation and broad CO discretion regarding the acceptance of late quotations.</a:t>
                      </a:r>
                      <a:endParaRPr sz="100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latin typeface="Helvetica Neue"/>
                          <a:ea typeface="Helvetica Neue"/>
                          <a:cs typeface="Helvetica Neue"/>
                          <a:sym typeface="Helvetica Neue"/>
                        </a:rPr>
                        <a:t>FAR 12.203(c) Evaluations.</a:t>
                      </a:r>
                      <a:endParaRPr sz="100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457200" lvl="0" indent="-292100" algn="l" rtl="0">
                        <a:lnSpc>
                          <a:spcPct val="115000"/>
                        </a:lnSpc>
                        <a:spcBef>
                          <a:spcPts val="0"/>
                        </a:spcBef>
                        <a:spcAft>
                          <a:spcPts val="0"/>
                        </a:spcAft>
                        <a:buSzPts val="1000"/>
                        <a:buFont typeface="Helvetica Neue"/>
                        <a:buAutoNum type="arabicPeriod" startAt="3"/>
                      </a:pPr>
                      <a:r>
                        <a:rPr lang="en" sz="1000">
                          <a:latin typeface="Helvetica Neue"/>
                          <a:ea typeface="Helvetica Neue"/>
                          <a:cs typeface="Helvetica Neue"/>
                          <a:sym typeface="Helvetica Neue"/>
                        </a:rPr>
                        <a:t>Evaluation plans, scoring, or competitive range are not required. Quotation evaluation is not subject to FAR part 15.</a:t>
                      </a:r>
                      <a:endParaRPr sz="100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latin typeface="Helvetica Neue"/>
                          <a:ea typeface="Helvetica Neue"/>
                          <a:cs typeface="Helvetica Neue"/>
                          <a:sym typeface="Helvetica Neue"/>
                        </a:rPr>
                        <a:t>FAR 12.203(c)(2) Quotations.</a:t>
                      </a:r>
                      <a:endParaRPr sz="100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457200" lvl="0" indent="-292100" algn="l" rtl="0">
                        <a:lnSpc>
                          <a:spcPct val="115000"/>
                        </a:lnSpc>
                        <a:spcBef>
                          <a:spcPts val="0"/>
                        </a:spcBef>
                        <a:spcAft>
                          <a:spcPts val="0"/>
                        </a:spcAft>
                        <a:buSzPts val="1000"/>
                        <a:buFont typeface="Helvetica Neue"/>
                        <a:buAutoNum type="arabicPeriod" startAt="4"/>
                      </a:pPr>
                      <a:r>
                        <a:rPr lang="en" sz="1000">
                          <a:latin typeface="Helvetica Neue"/>
                          <a:ea typeface="Helvetica Neue"/>
                          <a:cs typeface="Helvetica Neue"/>
                          <a:sym typeface="Helvetica Neue"/>
                        </a:rPr>
                        <a:t>Enables the use of FAR part 12 commercial procedures for construction that meets the commercial definition, significantly streamlining the acquisition process.</a:t>
                      </a:r>
                      <a:endParaRPr sz="100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dirty="0">
                          <a:latin typeface="Helvetica Neue"/>
                          <a:ea typeface="Helvetica Neue"/>
                          <a:cs typeface="Helvetica Neue"/>
                          <a:sym typeface="Helvetica Neue"/>
                        </a:rPr>
                        <a:t>FAR 2 Definitions</a:t>
                      </a:r>
                      <a:endParaRPr sz="1000" dirty="0">
                        <a:latin typeface="Helvetica Neue"/>
                        <a:ea typeface="Helvetica Neue"/>
                        <a:cs typeface="Helvetica Neue"/>
                        <a:sym typeface="Helvetica Neue"/>
                      </a:endParaRPr>
                    </a:p>
                    <a:p>
                      <a:pPr marL="0" lvl="0" indent="0" algn="l" rtl="0">
                        <a:spcBef>
                          <a:spcPts val="0"/>
                        </a:spcBef>
                        <a:spcAft>
                          <a:spcPts val="0"/>
                        </a:spcAft>
                        <a:buNone/>
                      </a:pPr>
                      <a:endParaRPr sz="1000" dirty="0">
                        <a:latin typeface="Helvetica Neue"/>
                        <a:ea typeface="Helvetica Neue"/>
                        <a:cs typeface="Helvetica Neue"/>
                        <a:sym typeface="Helvetica Neue"/>
                      </a:endParaRPr>
                    </a:p>
                    <a:p>
                      <a:pPr marL="0" lvl="0" indent="0" algn="l" rtl="0">
                        <a:spcBef>
                          <a:spcPts val="0"/>
                        </a:spcBef>
                        <a:spcAft>
                          <a:spcPts val="0"/>
                        </a:spcAft>
                        <a:buNone/>
                      </a:pPr>
                      <a:r>
                        <a:rPr lang="en" sz="1000" dirty="0">
                          <a:latin typeface="Helvetica Neue"/>
                          <a:ea typeface="Helvetica Neue"/>
                          <a:cs typeface="Helvetica Neue"/>
                          <a:sym typeface="Helvetica Neue"/>
                        </a:rPr>
                        <a:t>FC 12.001, Selecting the appropriate contracting method for commercial construction</a:t>
                      </a:r>
                      <a:endParaRPr sz="1000" dirty="0">
                        <a:latin typeface="Helvetica Neue"/>
                        <a:ea typeface="Helvetica Neue"/>
                        <a:cs typeface="Helvetica Neue"/>
                        <a:sym typeface="Helvetica Neue"/>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24" name="Google Shape;22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2" name="Title 1">
            <a:extLst>
              <a:ext uri="{FF2B5EF4-FFF2-40B4-BE49-F238E27FC236}">
                <a16:creationId xmlns:a16="http://schemas.microsoft.com/office/drawing/2014/main" id="{D561A901-CA8C-1769-0A27-4B0A0BE366EF}"/>
              </a:ext>
            </a:extLst>
          </p:cNvPr>
          <p:cNvSpPr>
            <a:spLocks noGrp="1"/>
          </p:cNvSpPr>
          <p:nvPr>
            <p:ph type="title" idx="4294967295"/>
          </p:nvPr>
        </p:nvSpPr>
        <p:spPr>
          <a:xfrm>
            <a:off x="628650" y="-993775"/>
            <a:ext cx="7886700" cy="993775"/>
          </a:xfrm>
          <a:prstGeom prst="rect">
            <a:avLst/>
          </a:prstGeom>
        </p:spPr>
        <p:txBody>
          <a:bodyPr anchor="b"/>
          <a:lstStyle/>
          <a:p>
            <a:r>
              <a:rPr lang="en-US" dirty="0"/>
              <a:t>FAR Overhaul Presenter</a:t>
            </a:r>
          </a:p>
        </p:txBody>
      </p:sp>
      <p:sp>
        <p:nvSpPr>
          <p:cNvPr id="33" name="Google Shape;33;p9" descr="This image is of Stephen Carroll, the Acquisition Policy Division Director."/>
          <p:cNvSpPr/>
          <p:nvPr/>
        </p:nvSpPr>
        <p:spPr>
          <a:xfrm>
            <a:off x="1867463" y="1513272"/>
            <a:ext cx="2147400" cy="2147400"/>
          </a:xfrm>
          <a:prstGeom prst="roundRect">
            <a:avLst>
              <a:gd name="adj" fmla="val 16667"/>
            </a:avLst>
          </a:prstGeom>
          <a:solidFill>
            <a:schemeClr val="accent4"/>
          </a:solidFill>
          <a:ln w="7475" cap="flat" cmpd="sng">
            <a:solidFill>
              <a:schemeClr val="dk2"/>
            </a:solidFill>
            <a:prstDash val="solid"/>
            <a:round/>
            <a:headEnd type="none" w="sm" len="sm"/>
            <a:tailEnd type="none" w="sm" len="sm"/>
          </a:ln>
        </p:spPr>
        <p:txBody>
          <a:bodyPr spcFirstLastPara="1" wrap="square" lIns="71825" tIns="71825" rIns="71825" bIns="71825" anchor="ctr" anchorCtr="0">
            <a:noAutofit/>
          </a:bodyPr>
          <a:lstStyle/>
          <a:p>
            <a:pPr marL="0" lvl="0" indent="0" algn="ctr" rtl="0">
              <a:spcBef>
                <a:spcPts val="0"/>
              </a:spcBef>
              <a:spcAft>
                <a:spcPts val="0"/>
              </a:spcAft>
              <a:buNone/>
            </a:pPr>
            <a:endParaRPr sz="1099"/>
          </a:p>
        </p:txBody>
      </p:sp>
      <p:pic>
        <p:nvPicPr>
          <p:cNvPr id="38" name="Google Shape;38;p9" descr="This image is of Stephen Carroll, the Acquisition Policy Division Director."/>
          <p:cNvPicPr preferRelativeResize="0"/>
          <p:nvPr/>
        </p:nvPicPr>
        <p:blipFill rotWithShape="1">
          <a:blip r:embed="rId4">
            <a:alphaModFix/>
          </a:blip>
          <a:srcRect t="11182"/>
          <a:stretch/>
        </p:blipFill>
        <p:spPr>
          <a:xfrm>
            <a:off x="2021225" y="1573125"/>
            <a:ext cx="1839900" cy="2027700"/>
          </a:xfrm>
          <a:prstGeom prst="roundRect">
            <a:avLst>
              <a:gd name="adj" fmla="val 16667"/>
            </a:avLst>
          </a:prstGeom>
          <a:solidFill>
            <a:schemeClr val="accent4"/>
          </a:solidFill>
          <a:ln>
            <a:noFill/>
          </a:ln>
        </p:spPr>
      </p:pic>
      <p:sp>
        <p:nvSpPr>
          <p:cNvPr id="35" name="Google Shape;35;p9"/>
          <p:cNvSpPr txBox="1"/>
          <p:nvPr/>
        </p:nvSpPr>
        <p:spPr>
          <a:xfrm>
            <a:off x="735775" y="3660675"/>
            <a:ext cx="4181400" cy="115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rPr>
              <a:t>Stephen Carroll</a:t>
            </a:r>
            <a:endParaRPr sz="1600" b="1">
              <a:solidFill>
                <a:srgbClr val="FFFFFF"/>
              </a:solidFill>
            </a:endParaRPr>
          </a:p>
          <a:p>
            <a:pPr marL="0" lvl="0" indent="0" algn="ctr" rtl="0">
              <a:spcBef>
                <a:spcPts val="0"/>
              </a:spcBef>
              <a:spcAft>
                <a:spcPts val="0"/>
              </a:spcAft>
              <a:buNone/>
            </a:pPr>
            <a:r>
              <a:rPr lang="en" sz="1600" b="1">
                <a:solidFill>
                  <a:srgbClr val="FFFFFF"/>
                </a:solidFill>
              </a:rPr>
              <a:t>GSA Acquisition Policy Division Director</a:t>
            </a:r>
            <a:endParaRPr sz="1600" b="1">
              <a:solidFill>
                <a:srgbClr val="FFFFFF"/>
              </a:solidFill>
            </a:endParaRPr>
          </a:p>
          <a:p>
            <a:pPr marL="0" lvl="0" indent="0" algn="ctr" rtl="0">
              <a:spcBef>
                <a:spcPts val="0"/>
              </a:spcBef>
              <a:spcAft>
                <a:spcPts val="0"/>
              </a:spcAft>
              <a:buNone/>
            </a:pPr>
            <a:r>
              <a:rPr lang="en" sz="1600" b="1">
                <a:solidFill>
                  <a:srgbClr val="FFFFFF"/>
                </a:solidFill>
              </a:rPr>
              <a:t>Stephen.Carroll@gsa.gov</a:t>
            </a:r>
            <a:endParaRPr sz="1600" b="1">
              <a:solidFill>
                <a:srgbClr val="FFFFFF"/>
              </a:solidFill>
            </a:endParaRPr>
          </a:p>
        </p:txBody>
      </p:sp>
      <p:sp>
        <p:nvSpPr>
          <p:cNvPr id="34" name="Google Shape;34;p9" descr="This image shows Monica Taylor, the RFO practitioner."/>
          <p:cNvSpPr/>
          <p:nvPr/>
        </p:nvSpPr>
        <p:spPr>
          <a:xfrm>
            <a:off x="5317788" y="1513272"/>
            <a:ext cx="2147400" cy="2147400"/>
          </a:xfrm>
          <a:prstGeom prst="roundRect">
            <a:avLst>
              <a:gd name="adj" fmla="val 16667"/>
            </a:avLst>
          </a:prstGeom>
          <a:solidFill>
            <a:schemeClr val="accent4"/>
          </a:solidFill>
          <a:ln w="7475" cap="flat" cmpd="sng">
            <a:solidFill>
              <a:schemeClr val="dk2"/>
            </a:solidFill>
            <a:prstDash val="solid"/>
            <a:round/>
            <a:headEnd type="none" w="sm" len="sm"/>
            <a:tailEnd type="none" w="sm" len="sm"/>
          </a:ln>
        </p:spPr>
        <p:txBody>
          <a:bodyPr spcFirstLastPara="1" wrap="square" lIns="71825" tIns="71825" rIns="71825" bIns="71825" anchor="ctr" anchorCtr="0">
            <a:noAutofit/>
          </a:bodyPr>
          <a:lstStyle/>
          <a:p>
            <a:pPr marL="0" lvl="0" indent="0" algn="ctr" rtl="0">
              <a:spcBef>
                <a:spcPts val="0"/>
              </a:spcBef>
              <a:spcAft>
                <a:spcPts val="0"/>
              </a:spcAft>
              <a:buNone/>
            </a:pPr>
            <a:endParaRPr sz="1099"/>
          </a:p>
        </p:txBody>
      </p:sp>
      <p:pic>
        <p:nvPicPr>
          <p:cNvPr id="36" name="Google Shape;36;p9" descr="This image shows Monica Taylor, the RFO practitioner."/>
          <p:cNvPicPr preferRelativeResize="0"/>
          <p:nvPr/>
        </p:nvPicPr>
        <p:blipFill>
          <a:blip r:embed="rId5">
            <a:alphaModFix/>
          </a:blip>
          <a:stretch>
            <a:fillRect/>
          </a:stretch>
        </p:blipFill>
        <p:spPr>
          <a:xfrm>
            <a:off x="5436750" y="1573125"/>
            <a:ext cx="1909500" cy="2027700"/>
          </a:xfrm>
          <a:prstGeom prst="roundRect">
            <a:avLst>
              <a:gd name="adj" fmla="val 16667"/>
            </a:avLst>
          </a:prstGeom>
          <a:noFill/>
          <a:ln>
            <a:noFill/>
          </a:ln>
        </p:spPr>
      </p:pic>
      <p:sp>
        <p:nvSpPr>
          <p:cNvPr id="37" name="Google Shape;37;p9"/>
          <p:cNvSpPr txBox="1"/>
          <p:nvPr/>
        </p:nvSpPr>
        <p:spPr>
          <a:xfrm>
            <a:off x="4632650" y="3660675"/>
            <a:ext cx="3700800" cy="115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rPr>
              <a:t>Monica Taylor</a:t>
            </a:r>
            <a:endParaRPr sz="1600" b="1">
              <a:solidFill>
                <a:srgbClr val="FFFFFF"/>
              </a:solidFill>
            </a:endParaRPr>
          </a:p>
          <a:p>
            <a:pPr marL="0" lvl="0" indent="0" algn="ctr" rtl="0">
              <a:spcBef>
                <a:spcPts val="0"/>
              </a:spcBef>
              <a:spcAft>
                <a:spcPts val="0"/>
              </a:spcAft>
              <a:buNone/>
            </a:pPr>
            <a:r>
              <a:rPr lang="en" sz="1600" b="1">
                <a:solidFill>
                  <a:srgbClr val="FFFFFF"/>
                </a:solidFill>
              </a:rPr>
              <a:t>RFO Practitioner Workstream</a:t>
            </a:r>
            <a:endParaRPr sz="1600" b="1">
              <a:solidFill>
                <a:srgbClr val="FFFFFF"/>
              </a:solidFill>
            </a:endParaRPr>
          </a:p>
          <a:p>
            <a:pPr marL="0" lvl="0" indent="0" algn="ctr" rtl="0">
              <a:spcBef>
                <a:spcPts val="0"/>
              </a:spcBef>
              <a:spcAft>
                <a:spcPts val="0"/>
              </a:spcAft>
              <a:buNone/>
            </a:pPr>
            <a:r>
              <a:rPr lang="en" sz="1600" b="1">
                <a:solidFill>
                  <a:srgbClr val="FFFFFF"/>
                </a:solidFill>
              </a:rPr>
              <a:t>Monica.Taylor@gsa.gov</a:t>
            </a:r>
            <a:endParaRPr sz="1600" b="1">
              <a:solidFill>
                <a:srgbClr val="FFFFFF"/>
              </a:solidFill>
            </a:endParaRPr>
          </a:p>
        </p:txBody>
      </p:sp>
      <p:sp>
        <p:nvSpPr>
          <p:cNvPr id="32" name="Google Shape;3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4" name="Google Shape;234;p27"/>
          <p:cNvSpPr txBox="1">
            <a:spLocks noGrp="1"/>
          </p:cNvSpPr>
          <p:nvPr>
            <p:ph type="title" idx="4294967295"/>
          </p:nvPr>
        </p:nvSpPr>
        <p:spPr>
          <a:xfrm>
            <a:off x="139350" y="12301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12 Smart Accelerators </a:t>
            </a:r>
          </a:p>
        </p:txBody>
      </p:sp>
      <p:sp>
        <p:nvSpPr>
          <p:cNvPr id="233" name="Google Shape;233;p27"/>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pic>
        <p:nvPicPr>
          <p:cNvPr id="235" name="Google Shape;235;p27" descr="This image shows the practitioner's album for FAR Part 7: Smart Accelerators.">
            <a:hlinkClick r:id="rId4"/>
          </p:cNvPr>
          <p:cNvPicPr preferRelativeResize="0"/>
          <p:nvPr/>
        </p:nvPicPr>
        <p:blipFill>
          <a:blip r:embed="rId5">
            <a:alphaModFix/>
          </a:blip>
          <a:stretch>
            <a:fillRect/>
          </a:stretch>
        </p:blipFill>
        <p:spPr>
          <a:xfrm>
            <a:off x="152400" y="1927925"/>
            <a:ext cx="3059099" cy="1817575"/>
          </a:xfrm>
          <a:prstGeom prst="rect">
            <a:avLst/>
          </a:prstGeom>
          <a:noFill/>
          <a:ln>
            <a:noFill/>
          </a:ln>
        </p:spPr>
      </p:pic>
      <p:sp>
        <p:nvSpPr>
          <p:cNvPr id="236" name="Google Shape;236;p27"/>
          <p:cNvSpPr txBox="1"/>
          <p:nvPr/>
        </p:nvSpPr>
        <p:spPr>
          <a:xfrm>
            <a:off x="3639750" y="2128713"/>
            <a:ext cx="4832700" cy="14160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FFFFFF"/>
              </a:buClr>
              <a:buSzPts val="1600"/>
              <a:buChar char="●"/>
            </a:pPr>
            <a:r>
              <a:rPr lang="en" sz="1600">
                <a:solidFill>
                  <a:srgbClr val="FFFFFF"/>
                </a:solidFill>
              </a:rPr>
              <a:t>Understanding commercial products and services</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Commercial Acquisition Resources and Tools</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Previous Smart Accelerators and Acquisition Techniques </a:t>
            </a:r>
            <a:endParaRPr sz="1600">
              <a:solidFill>
                <a:srgbClr val="FFFFFF"/>
              </a:solidFill>
            </a:endParaRPr>
          </a:p>
        </p:txBody>
      </p:sp>
      <p:sp>
        <p:nvSpPr>
          <p:cNvPr id="237" name="Google Shape;237;p27"/>
          <p:cNvSpPr txBox="1"/>
          <p:nvPr/>
        </p:nvSpPr>
        <p:spPr>
          <a:xfrm>
            <a:off x="4787000" y="4290700"/>
            <a:ext cx="2234100" cy="545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You can also find best practices within the FAR Companion.</a:t>
            </a:r>
            <a:endParaRPr sz="900" b="1">
              <a:solidFill>
                <a:schemeClr val="dk1"/>
              </a:solidFill>
            </a:endParaRPr>
          </a:p>
        </p:txBody>
      </p:sp>
      <p:pic>
        <p:nvPicPr>
          <p:cNvPr id="238" name="Google Shape;238;p27" descr="FAR Companion cover">
            <a:hlinkClick r:id="rId6"/>
          </p:cNvPr>
          <p:cNvPicPr preferRelativeResize="0"/>
          <p:nvPr/>
        </p:nvPicPr>
        <p:blipFill>
          <a:blip r:embed="rId7">
            <a:alphaModFix/>
          </a:blip>
          <a:stretch>
            <a:fillRect/>
          </a:stretch>
        </p:blipFill>
        <p:spPr>
          <a:xfrm>
            <a:off x="6921800" y="3659902"/>
            <a:ext cx="911675" cy="1176186"/>
          </a:xfrm>
          <a:prstGeom prst="rect">
            <a:avLst/>
          </a:prstGeom>
          <a:noFill/>
          <a:ln>
            <a:noFill/>
          </a:ln>
          <a:effectLst>
            <a:outerShdw blurRad="57150" dist="19050" dir="5400000" algn="bl" rotWithShape="0">
              <a:srgbClr val="000000">
                <a:alpha val="50000"/>
              </a:srgbClr>
            </a:outerShdw>
          </a:effectLst>
        </p:spPr>
      </p:pic>
      <p:sp>
        <p:nvSpPr>
          <p:cNvPr id="232" name="Google Shape;23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6" name="Google Shape;246;p28"/>
          <p:cNvSpPr txBox="1">
            <a:spLocks noGrp="1"/>
          </p:cNvSpPr>
          <p:nvPr>
            <p:ph type="title" idx="4294967295"/>
          </p:nvPr>
        </p:nvSpPr>
        <p:spPr>
          <a:xfrm>
            <a:off x="70575" y="128645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500" b="1" i="0" u="none" strike="noStrike" kern="0" cap="none" spc="0" normalizeH="0" baseline="0" noProof="0" dirty="0">
                <a:ln>
                  <a:noFill/>
                </a:ln>
                <a:solidFill>
                  <a:srgbClr val="FFFFFF"/>
                </a:solidFill>
                <a:effectLst/>
                <a:uLnTx/>
                <a:uFillTx/>
                <a:latin typeface="Arial"/>
                <a:ea typeface="Arial"/>
                <a:cs typeface="Arial"/>
                <a:sym typeface="Arial"/>
              </a:rPr>
              <a:t>RFO Part 16, Acquisition Planning </a:t>
            </a:r>
          </a:p>
        </p:txBody>
      </p:sp>
      <p:sp>
        <p:nvSpPr>
          <p:cNvPr id="244" name="Google Shape;244;p28"/>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pic>
        <p:nvPicPr>
          <p:cNvPr id="248" name="Google Shape;248;p28" descr="This image shows the practitioner's album for FAR Part 16: Change Summary.">
            <a:hlinkClick r:id="rId4"/>
          </p:cNvPr>
          <p:cNvPicPr preferRelativeResize="0"/>
          <p:nvPr/>
        </p:nvPicPr>
        <p:blipFill>
          <a:blip r:embed="rId5">
            <a:alphaModFix/>
          </a:blip>
          <a:stretch>
            <a:fillRect/>
          </a:stretch>
        </p:blipFill>
        <p:spPr>
          <a:xfrm>
            <a:off x="152400" y="2012581"/>
            <a:ext cx="3169499" cy="2122219"/>
          </a:xfrm>
          <a:prstGeom prst="rect">
            <a:avLst/>
          </a:prstGeom>
          <a:noFill/>
          <a:ln>
            <a:noFill/>
          </a:ln>
        </p:spPr>
      </p:pic>
      <p:sp>
        <p:nvSpPr>
          <p:cNvPr id="245" name="Google Shape;245;p28"/>
          <p:cNvSpPr txBox="1"/>
          <p:nvPr/>
        </p:nvSpPr>
        <p:spPr>
          <a:xfrm>
            <a:off x="3441050" y="2177288"/>
            <a:ext cx="5226600" cy="938400"/>
          </a:xfrm>
          <a:prstGeom prst="rect">
            <a:avLst/>
          </a:prstGeom>
          <a:noFill/>
          <a:ln>
            <a:noFill/>
          </a:ln>
        </p:spPr>
        <p:txBody>
          <a:bodyPr spcFirstLastPara="1" wrap="square" lIns="75575" tIns="37775" rIns="75575" bIns="37775" anchor="t" anchorCtr="0">
            <a:spAutoFit/>
          </a:bodyPr>
          <a:lstStyle/>
          <a:p>
            <a:pPr marL="457200" lvl="0" indent="-317500" algn="l" rtl="0">
              <a:spcBef>
                <a:spcPts val="0"/>
              </a:spcBef>
              <a:spcAft>
                <a:spcPts val="0"/>
              </a:spcAft>
              <a:buClr>
                <a:srgbClr val="FFFFFF"/>
              </a:buClr>
              <a:buSzPts val="1400"/>
              <a:buChar char="●"/>
            </a:pPr>
            <a:r>
              <a:rPr lang="en">
                <a:solidFill>
                  <a:srgbClr val="FFFFFF"/>
                </a:solidFill>
              </a:rPr>
              <a:t>RFO part 16, Types of Contracts, clarifies complicated policies and procedures for selecting the contract type and gives the acquisition workforce new tools and flexibilities to support the guiding principles for the FAR System.</a:t>
            </a:r>
            <a:endParaRPr>
              <a:solidFill>
                <a:srgbClr val="FFFFFF"/>
              </a:solidFill>
            </a:endParaRPr>
          </a:p>
        </p:txBody>
      </p:sp>
      <p:sp>
        <p:nvSpPr>
          <p:cNvPr id="247" name="Google Shape;247;p28"/>
          <p:cNvSpPr txBox="1"/>
          <p:nvPr/>
        </p:nvSpPr>
        <p:spPr>
          <a:xfrm>
            <a:off x="912000" y="4264275"/>
            <a:ext cx="7114800" cy="6927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800"/>
              </a:spcAft>
              <a:buNone/>
            </a:pPr>
            <a:r>
              <a:rPr lang="en" sz="1100" b="1">
                <a:solidFill>
                  <a:schemeClr val="dk1"/>
                </a:solidFill>
              </a:rPr>
              <a:t>Think creatively and craft innovative solutions that will meet your mission needs - whether it’s through the use of an innovative contract type or a simplified and creative ordering procedure under an IDIQ contract.</a:t>
            </a:r>
            <a:endParaRPr sz="1100" b="1">
              <a:solidFill>
                <a:schemeClr val="dk1"/>
              </a:solidFill>
            </a:endParaRPr>
          </a:p>
        </p:txBody>
      </p:sp>
      <p:sp>
        <p:nvSpPr>
          <p:cNvPr id="243" name="Google Shape;24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4" name="Google Shape;254;p29"/>
          <p:cNvSpPr txBox="1">
            <a:spLocks noGrp="1"/>
          </p:cNvSpPr>
          <p:nvPr>
            <p:ph type="title" idx="4294967295"/>
          </p:nvPr>
        </p:nvSpPr>
        <p:spPr>
          <a:xfrm>
            <a:off x="74350" y="125517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16 Enhanced Flexibilities</a:t>
            </a:r>
          </a:p>
        </p:txBody>
      </p:sp>
      <p:sp>
        <p:nvSpPr>
          <p:cNvPr id="255" name="Google Shape;255;p29"/>
          <p:cNvSpPr txBox="1"/>
          <p:nvPr/>
        </p:nvSpPr>
        <p:spPr>
          <a:xfrm>
            <a:off x="7454175" y="121072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rPr>
              <a:t>Changes that Impact </a:t>
            </a:r>
            <a:r>
              <a:rPr lang="en" sz="1200" b="1" dirty="0">
                <a:solidFill>
                  <a:schemeClr val="accent4">
                    <a:lumMod val="50000"/>
                  </a:schemeClr>
                </a:solidFill>
              </a:rPr>
              <a:t>Practice</a:t>
            </a:r>
            <a:endParaRPr sz="1200" b="1" dirty="0">
              <a:solidFill>
                <a:schemeClr val="accent4">
                  <a:lumMod val="50000"/>
                </a:schemeClr>
              </a:solidFill>
            </a:endParaRPr>
          </a:p>
        </p:txBody>
      </p:sp>
      <p:graphicFrame>
        <p:nvGraphicFramePr>
          <p:cNvPr id="256" name="Google Shape;256;p29"/>
          <p:cNvGraphicFramePr/>
          <p:nvPr>
            <p:extLst>
              <p:ext uri="{D42A27DB-BD31-4B8C-83A1-F6EECF244321}">
                <p14:modId xmlns:p14="http://schemas.microsoft.com/office/powerpoint/2010/main" val="1813422288"/>
              </p:ext>
            </p:extLst>
          </p:nvPr>
        </p:nvGraphicFramePr>
        <p:xfrm>
          <a:off x="311475" y="1750475"/>
          <a:ext cx="8521050" cy="3312160"/>
        </p:xfrm>
        <a:graphic>
          <a:graphicData uri="http://schemas.openxmlformats.org/drawingml/2006/table">
            <a:tbl>
              <a:tblPr firstRow="1">
                <a:noFill/>
                <a:tableStyleId>{D5BE4D6F-725B-4915-81AE-A70581FECDEA}</a:tableStyleId>
              </a:tblPr>
              <a:tblGrid>
                <a:gridCol w="4260525">
                  <a:extLst>
                    <a:ext uri="{9D8B030D-6E8A-4147-A177-3AD203B41FA5}">
                      <a16:colId xmlns:a16="http://schemas.microsoft.com/office/drawing/2014/main" val="20000"/>
                    </a:ext>
                  </a:extLst>
                </a:gridCol>
                <a:gridCol w="4260525">
                  <a:extLst>
                    <a:ext uri="{9D8B030D-6E8A-4147-A177-3AD203B41FA5}">
                      <a16:colId xmlns:a16="http://schemas.microsoft.com/office/drawing/2014/main" val="20001"/>
                    </a:ext>
                  </a:extLst>
                </a:gridCol>
              </a:tblGrid>
              <a:tr h="0">
                <a:tc>
                  <a:txBody>
                    <a:bodyPr/>
                    <a:lstStyle/>
                    <a:p>
                      <a:pPr marL="113512" lvl="0" indent="0" algn="ctr" rtl="0">
                        <a:spcBef>
                          <a:spcPts val="0"/>
                        </a:spcBef>
                        <a:spcAft>
                          <a:spcPts val="0"/>
                        </a:spcAft>
                        <a:buNone/>
                      </a:pPr>
                      <a:r>
                        <a:rPr lang="en" b="1" u="sng">
                          <a:solidFill>
                            <a:srgbClr val="000000"/>
                          </a:solidFill>
                        </a:rPr>
                        <a:t>Flexibility</a:t>
                      </a:r>
                      <a:endParaRPr u="sng">
                        <a:solidFill>
                          <a:srgbClr val="000000"/>
                        </a:solidFill>
                      </a:endParaRPr>
                    </a:p>
                    <a:p>
                      <a:pPr marL="0" lvl="0" indent="0" algn="l" rtl="0">
                        <a:spcBef>
                          <a:spcPts val="0"/>
                        </a:spcBef>
                        <a:spcAft>
                          <a:spcPts val="0"/>
                        </a:spcAft>
                        <a:buNone/>
                      </a:pPr>
                      <a:endParaRPr sz="1000">
                        <a:highlight>
                          <a:srgbClr val="FFFFFF"/>
                        </a:highlight>
                      </a:endParaRPr>
                    </a:p>
                    <a:p>
                      <a:pPr marL="457200" lvl="0" indent="-292100" algn="l" rtl="0">
                        <a:spcBef>
                          <a:spcPts val="0"/>
                        </a:spcBef>
                        <a:spcAft>
                          <a:spcPts val="0"/>
                        </a:spcAft>
                        <a:buSzPts val="1000"/>
                        <a:buAutoNum type="arabicPeriod"/>
                      </a:pPr>
                      <a:r>
                        <a:rPr lang="en" sz="1000"/>
                        <a:t>A new contract type is permitted as long as it promotes the best interest of the government. This update represents a deliberate shift from a restrictive to a permissive framework, empowering contracting officers to use novel and innovative contract structures.</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sz="1304" b="1" u="sng"/>
                        <a:t>RFO Citation</a:t>
                      </a:r>
                      <a:endParaRPr sz="1304" b="1" u="sng"/>
                    </a:p>
                    <a:p>
                      <a:pPr marL="0" lvl="0" indent="0" algn="l" rtl="0">
                        <a:spcBef>
                          <a:spcPts val="0"/>
                        </a:spcBef>
                        <a:spcAft>
                          <a:spcPts val="0"/>
                        </a:spcAft>
                        <a:buNone/>
                      </a:pPr>
                      <a:endParaRPr sz="1000"/>
                    </a:p>
                    <a:p>
                      <a:pPr marL="0" lvl="0" indent="0" algn="l" rtl="0">
                        <a:spcBef>
                          <a:spcPts val="0"/>
                        </a:spcBef>
                        <a:spcAft>
                          <a:spcPts val="0"/>
                        </a:spcAft>
                        <a:buNone/>
                      </a:pPr>
                      <a:r>
                        <a:rPr lang="en" sz="1000"/>
                        <a:t>FAR 16.101 Policies.</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a:txBody>
                    <a:bodyPr/>
                    <a:lstStyle/>
                    <a:p>
                      <a:pPr marL="457200" lvl="0" indent="-292100" algn="l" rtl="0">
                        <a:spcBef>
                          <a:spcPts val="0"/>
                        </a:spcBef>
                        <a:spcAft>
                          <a:spcPts val="0"/>
                        </a:spcAft>
                        <a:buSzPts val="1000"/>
                        <a:buAutoNum type="arabicPeriod" startAt="2"/>
                      </a:pPr>
                      <a:r>
                        <a:rPr lang="en" sz="1000"/>
                        <a:t>New contract types such as Firm-Fixed Unit Price (FFUP) and consumption-based contracts were introduced into the FAR Companion for you to potentially leverage!</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FC 16.2 Firm-Fixed-Unit-Price (FFUP) contract.</a:t>
                      </a:r>
                      <a:endParaRPr sz="1000"/>
                    </a:p>
                    <a:p>
                      <a:pPr marL="0" lvl="0" indent="0" algn="l" rtl="0">
                        <a:spcBef>
                          <a:spcPts val="0"/>
                        </a:spcBef>
                        <a:spcAft>
                          <a:spcPts val="0"/>
                        </a:spcAft>
                        <a:buNone/>
                      </a:pPr>
                      <a:r>
                        <a:rPr lang="en" sz="1000"/>
                        <a:t>FC 16.2 Consumption-based contracting.</a:t>
                      </a:r>
                      <a:endParaRPr sz="1000"/>
                    </a:p>
                    <a:p>
                      <a:pPr marL="0" lvl="0" indent="0" algn="l" rtl="0">
                        <a:spcBef>
                          <a:spcPts val="0"/>
                        </a:spcBef>
                        <a:spcAft>
                          <a:spcPts val="0"/>
                        </a:spcAft>
                        <a:buNone/>
                      </a:pP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457200" lvl="0" indent="-292100" algn="l" rtl="0">
                        <a:spcBef>
                          <a:spcPts val="1200"/>
                        </a:spcBef>
                        <a:spcAft>
                          <a:spcPts val="0"/>
                        </a:spcAft>
                        <a:buSzPts val="1000"/>
                        <a:buAutoNum type="arabicPeriod" startAt="3"/>
                      </a:pPr>
                      <a:r>
                        <a:rPr lang="en" sz="1000"/>
                        <a:t>Opportunity to leverage on-ramps and off-ramps now formally included the FAR to maintain a competitive pool!</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FAR 16.504-4 On-ramps and off-ramps.</a:t>
                      </a:r>
                      <a:endParaRPr sz="1000"/>
                    </a:p>
                    <a:p>
                      <a:pPr marL="0" lvl="0" indent="0" algn="l" rtl="0">
                        <a:spcBef>
                          <a:spcPts val="0"/>
                        </a:spcBef>
                        <a:spcAft>
                          <a:spcPts val="0"/>
                        </a:spcAft>
                        <a:buNone/>
                      </a:pPr>
                      <a:r>
                        <a:rPr lang="en" sz="1000"/>
                        <a:t>FC 16.504-4 On-ramps and off-ramps. </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457200" lvl="0" indent="-292100" algn="l" rtl="0">
                        <a:spcBef>
                          <a:spcPts val="0"/>
                        </a:spcBef>
                        <a:spcAft>
                          <a:spcPts val="0"/>
                        </a:spcAft>
                        <a:buSzPts val="1000"/>
                        <a:buAutoNum type="arabicPeriod" startAt="4"/>
                      </a:pPr>
                      <a:r>
                        <a:rPr lang="en" sz="1000"/>
                        <a:t>Fair opportunity procedures have been updated to establish common principles designed to enhance flexibility and reduce burden in order placement under multiple award indefinite delivery vehicles.</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dirty="0"/>
                        <a:t>FAR 16.507-2 Fair opportunity procedures.</a:t>
                      </a:r>
                      <a:endParaRPr sz="1000" dirty="0"/>
                    </a:p>
                    <a:p>
                      <a:pPr marL="0" lvl="0" indent="0" algn="l" rtl="0">
                        <a:spcBef>
                          <a:spcPts val="0"/>
                        </a:spcBef>
                        <a:spcAft>
                          <a:spcPts val="0"/>
                        </a:spcAft>
                        <a:buNone/>
                      </a:pPr>
                      <a:endParaRPr sz="1000" dirty="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53" name="Google Shape;25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0"/>
          <p:cNvSpPr txBox="1">
            <a:spLocks noGrp="1"/>
          </p:cNvSpPr>
          <p:nvPr>
            <p:ph type="title" idx="4294967295"/>
          </p:nvPr>
        </p:nvSpPr>
        <p:spPr>
          <a:xfrm>
            <a:off x="74350" y="125517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16 Enhanced Flexibilities.</a:t>
            </a:r>
          </a:p>
        </p:txBody>
      </p:sp>
      <p:sp>
        <p:nvSpPr>
          <p:cNvPr id="263" name="Google Shape;263;p30"/>
          <p:cNvSpPr txBox="1"/>
          <p:nvPr/>
        </p:nvSpPr>
        <p:spPr>
          <a:xfrm>
            <a:off x="7454175" y="121072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rPr>
              <a:t>Changes that Impact </a:t>
            </a:r>
            <a:r>
              <a:rPr lang="en" sz="1200" b="1" dirty="0">
                <a:solidFill>
                  <a:schemeClr val="accent4">
                    <a:lumMod val="50000"/>
                  </a:schemeClr>
                </a:solidFill>
              </a:rPr>
              <a:t>Practice</a:t>
            </a:r>
            <a:endParaRPr sz="1200" b="1" dirty="0">
              <a:solidFill>
                <a:schemeClr val="accent4">
                  <a:lumMod val="50000"/>
                </a:schemeClr>
              </a:solidFill>
            </a:endParaRPr>
          </a:p>
        </p:txBody>
      </p:sp>
      <p:graphicFrame>
        <p:nvGraphicFramePr>
          <p:cNvPr id="264" name="Google Shape;264;p30"/>
          <p:cNvGraphicFramePr/>
          <p:nvPr>
            <p:extLst>
              <p:ext uri="{D42A27DB-BD31-4B8C-83A1-F6EECF244321}">
                <p14:modId xmlns:p14="http://schemas.microsoft.com/office/powerpoint/2010/main" val="3071084020"/>
              </p:ext>
            </p:extLst>
          </p:nvPr>
        </p:nvGraphicFramePr>
        <p:xfrm>
          <a:off x="271375" y="1800575"/>
          <a:ext cx="8416100" cy="3007360"/>
        </p:xfrm>
        <a:graphic>
          <a:graphicData uri="http://schemas.openxmlformats.org/drawingml/2006/table">
            <a:tbl>
              <a:tblPr firstRow="1">
                <a:noFill/>
                <a:tableStyleId>{D5BE4D6F-725B-4915-81AE-A70581FECDEA}</a:tableStyleId>
              </a:tblPr>
              <a:tblGrid>
                <a:gridCol w="4208050">
                  <a:extLst>
                    <a:ext uri="{9D8B030D-6E8A-4147-A177-3AD203B41FA5}">
                      <a16:colId xmlns:a16="http://schemas.microsoft.com/office/drawing/2014/main" val="20000"/>
                    </a:ext>
                  </a:extLst>
                </a:gridCol>
                <a:gridCol w="4208050">
                  <a:extLst>
                    <a:ext uri="{9D8B030D-6E8A-4147-A177-3AD203B41FA5}">
                      <a16:colId xmlns:a16="http://schemas.microsoft.com/office/drawing/2014/main" val="20001"/>
                    </a:ext>
                  </a:extLst>
                </a:gridCol>
              </a:tblGrid>
              <a:tr h="0">
                <a:tc>
                  <a:txBody>
                    <a:bodyPr/>
                    <a:lstStyle/>
                    <a:p>
                      <a:pPr marL="113512" lvl="0" indent="0" algn="ctr" rtl="0">
                        <a:spcBef>
                          <a:spcPts val="0"/>
                        </a:spcBef>
                        <a:spcAft>
                          <a:spcPts val="0"/>
                        </a:spcAft>
                        <a:buNone/>
                      </a:pPr>
                      <a:r>
                        <a:rPr lang="en" b="1" u="sng">
                          <a:solidFill>
                            <a:srgbClr val="000000"/>
                          </a:solidFill>
                        </a:rPr>
                        <a:t>Flexibility</a:t>
                      </a:r>
                      <a:endParaRPr u="sng">
                        <a:solidFill>
                          <a:srgbClr val="000000"/>
                        </a:solidFill>
                      </a:endParaRPr>
                    </a:p>
                    <a:p>
                      <a:pPr marL="457200" lvl="0" indent="0" algn="l" rtl="0">
                        <a:spcBef>
                          <a:spcPts val="0"/>
                        </a:spcBef>
                        <a:spcAft>
                          <a:spcPts val="0"/>
                        </a:spcAft>
                        <a:buNone/>
                      </a:pPr>
                      <a:endParaRPr sz="1000"/>
                    </a:p>
                    <a:p>
                      <a:pPr marL="457200" lvl="0" indent="-292100" algn="l" rtl="0">
                        <a:spcBef>
                          <a:spcPts val="0"/>
                        </a:spcBef>
                        <a:spcAft>
                          <a:spcPts val="0"/>
                        </a:spcAft>
                        <a:buSzPts val="1000"/>
                        <a:buAutoNum type="arabicPeriod" startAt="5"/>
                      </a:pPr>
                      <a:r>
                        <a:rPr lang="en" sz="1000"/>
                        <a:t>To maximize efficiency, buyers are encouraged and empowered to use innovative approaches when placing orders.</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Clr>
                          <a:srgbClr val="000000"/>
                        </a:buClr>
                        <a:buSzPts val="1100"/>
                        <a:buFont typeface="Arial"/>
                        <a:buNone/>
                      </a:pPr>
                      <a:r>
                        <a:rPr lang="en" sz="1304" b="1" u="sng">
                          <a:solidFill>
                            <a:srgbClr val="000000"/>
                          </a:solidFill>
                        </a:rPr>
                        <a:t>RFO Citation</a:t>
                      </a:r>
                      <a:endParaRPr sz="1304" b="1" u="sng">
                        <a:solidFill>
                          <a:srgbClr val="000000"/>
                        </a:solidFill>
                      </a:endParaRPr>
                    </a:p>
                    <a:p>
                      <a:pPr marL="0" lvl="0" indent="0" algn="l" rtl="0">
                        <a:spcBef>
                          <a:spcPts val="0"/>
                        </a:spcBef>
                        <a:spcAft>
                          <a:spcPts val="0"/>
                        </a:spcAft>
                        <a:buNone/>
                      </a:pPr>
                      <a:endParaRPr sz="1000"/>
                    </a:p>
                    <a:p>
                      <a:pPr marL="0" lvl="0" indent="0" algn="l" rtl="0">
                        <a:spcBef>
                          <a:spcPts val="0"/>
                        </a:spcBef>
                        <a:spcAft>
                          <a:spcPts val="0"/>
                        </a:spcAft>
                        <a:buNone/>
                      </a:pPr>
                      <a:r>
                        <a:rPr lang="en" sz="1000"/>
                        <a:t>FAR 16.507-2(a)(2) Fair opportunity.</a:t>
                      </a:r>
                      <a:endParaRPr sz="1000"/>
                    </a:p>
                    <a:p>
                      <a:pPr marL="0" lvl="0" indent="0" algn="l" rtl="0">
                        <a:spcBef>
                          <a:spcPts val="0"/>
                        </a:spcBef>
                        <a:spcAft>
                          <a:spcPts val="0"/>
                        </a:spcAft>
                        <a:buNone/>
                      </a:pP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a:txBody>
                    <a:bodyPr/>
                    <a:lstStyle/>
                    <a:p>
                      <a:pPr marL="457200" lvl="0" indent="-292100" algn="l" rtl="0">
                        <a:spcBef>
                          <a:spcPts val="0"/>
                        </a:spcBef>
                        <a:spcAft>
                          <a:spcPts val="0"/>
                        </a:spcAft>
                        <a:buSzPts val="1000"/>
                        <a:buAutoNum type="arabicPeriod" startAt="6"/>
                      </a:pPr>
                      <a:r>
                        <a:rPr lang="en" sz="1000"/>
                        <a:t>Ordering activities are not required to develop formal evaluation plans, score offeror responses or quotations, or establish a competitive range before communicating with interested parties. This allows COs to use streamlined procedures and engage in robust dialogue with potential awardees to refine requirements and obtain the best possible value. </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FAR 16.507-2(a)(3) Fair opportunity.</a:t>
                      </a:r>
                      <a:endParaRPr sz="1000"/>
                    </a:p>
                    <a:p>
                      <a:pPr marL="0" lvl="0" indent="0" algn="l" rtl="0">
                        <a:spcBef>
                          <a:spcPts val="0"/>
                        </a:spcBef>
                        <a:spcAft>
                          <a:spcPts val="0"/>
                        </a:spcAft>
                        <a:buNone/>
                      </a:pP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0">
                <a:tc>
                  <a:txBody>
                    <a:bodyPr/>
                    <a:lstStyle/>
                    <a:p>
                      <a:pPr marL="457200" lvl="0" indent="-292100" algn="l" rtl="0">
                        <a:spcBef>
                          <a:spcPts val="0"/>
                        </a:spcBef>
                        <a:spcAft>
                          <a:spcPts val="0"/>
                        </a:spcAft>
                        <a:buSzPts val="1000"/>
                        <a:buAutoNum type="arabicPeriod" startAt="7"/>
                      </a:pPr>
                      <a:r>
                        <a:rPr lang="en" sz="1000"/>
                        <a:t>You can now establish a BPA against an IDIQ!</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a:t>16.507-2 Fair opportunity procedures.</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0">
                <a:tc>
                  <a:txBody>
                    <a:bodyPr/>
                    <a:lstStyle/>
                    <a:p>
                      <a:pPr marL="457200" lvl="0" indent="-292100" algn="l" rtl="0">
                        <a:spcBef>
                          <a:spcPts val="0"/>
                        </a:spcBef>
                        <a:spcAft>
                          <a:spcPts val="0"/>
                        </a:spcAft>
                        <a:buSzPts val="1000"/>
                        <a:buAutoNum type="arabicPeriod" startAt="8"/>
                      </a:pPr>
                      <a:r>
                        <a:rPr lang="en" sz="1000"/>
                        <a:t>Streamlined ordering procedures - fair opportunity reengineered!</a:t>
                      </a:r>
                      <a:endParaRPr sz="100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000" dirty="0"/>
                        <a:t>16.507-3 Orders valued above the micro purchase threshold but not above the SAT.</a:t>
                      </a:r>
                      <a:endParaRPr sz="1000" dirty="0"/>
                    </a:p>
                    <a:p>
                      <a:pPr marL="0" lvl="0" indent="0" algn="l" rtl="0">
                        <a:spcBef>
                          <a:spcPts val="0"/>
                        </a:spcBef>
                        <a:spcAft>
                          <a:spcPts val="0"/>
                        </a:spcAft>
                        <a:buNone/>
                      </a:pPr>
                      <a:endParaRPr sz="1000" dirty="0"/>
                    </a:p>
                    <a:p>
                      <a:pPr marL="0" lvl="0" indent="0" algn="l" rtl="0">
                        <a:spcBef>
                          <a:spcPts val="0"/>
                        </a:spcBef>
                        <a:spcAft>
                          <a:spcPts val="0"/>
                        </a:spcAft>
                        <a:buNone/>
                      </a:pPr>
                      <a:r>
                        <a:rPr lang="en" sz="1000" dirty="0"/>
                        <a:t>16.507-4 Orders valued above the SAT but not above $7.5 million.</a:t>
                      </a:r>
                      <a:endParaRPr sz="1000" dirty="0"/>
                    </a:p>
                    <a:p>
                      <a:pPr marL="0" lvl="0" indent="0" algn="l" rtl="0">
                        <a:spcBef>
                          <a:spcPts val="0"/>
                        </a:spcBef>
                        <a:spcAft>
                          <a:spcPts val="0"/>
                        </a:spcAft>
                        <a:buNone/>
                      </a:pPr>
                      <a:endParaRPr sz="1000" dirty="0"/>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261" name="Google Shape;26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1" name="Google Shape;271;p31"/>
          <p:cNvSpPr txBox="1">
            <a:spLocks noGrp="1"/>
          </p:cNvSpPr>
          <p:nvPr>
            <p:ph type="title" idx="4294967295"/>
          </p:nvPr>
        </p:nvSpPr>
        <p:spPr>
          <a:xfrm>
            <a:off x="139350" y="12301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16 Smart Accelerators </a:t>
            </a:r>
          </a:p>
        </p:txBody>
      </p:sp>
      <p:pic>
        <p:nvPicPr>
          <p:cNvPr id="273" name="Google Shape;273;p31" descr="This image shows best practices information for selecting a contract type to meet mission needs.">
            <a:hlinkClick r:id="rId4"/>
          </p:cNvPr>
          <p:cNvPicPr preferRelativeResize="0"/>
          <p:nvPr/>
        </p:nvPicPr>
        <p:blipFill>
          <a:blip r:embed="rId5">
            <a:alphaModFix/>
          </a:blip>
          <a:stretch>
            <a:fillRect/>
          </a:stretch>
        </p:blipFill>
        <p:spPr>
          <a:xfrm>
            <a:off x="139350" y="1927925"/>
            <a:ext cx="3334949" cy="1949362"/>
          </a:xfrm>
          <a:prstGeom prst="rect">
            <a:avLst/>
          </a:prstGeom>
          <a:noFill/>
          <a:ln>
            <a:noFill/>
          </a:ln>
        </p:spPr>
      </p:pic>
      <p:sp>
        <p:nvSpPr>
          <p:cNvPr id="272" name="Google Shape;272;p31"/>
          <p:cNvSpPr txBox="1"/>
          <p:nvPr/>
        </p:nvSpPr>
        <p:spPr>
          <a:xfrm>
            <a:off x="3639750" y="2128713"/>
            <a:ext cx="4832700" cy="2154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FFFFFF"/>
              </a:buClr>
              <a:buSzPts val="1600"/>
              <a:buChar char="●"/>
            </a:pPr>
            <a:r>
              <a:rPr lang="en" sz="1600">
                <a:solidFill>
                  <a:srgbClr val="FFFFFF"/>
                </a:solidFill>
              </a:rPr>
              <a:t>Best Practices When Selecting a Contract Type to Meet Mission Needs</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Firm-Fixed-Unit-Price Contracts for Cloud</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Outcome-Based Contracting</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Use Cases, Resources, and Tools</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Video and Job Aid</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Previous Smart Accelerators and Acquisition Techniques </a:t>
            </a:r>
            <a:endParaRPr sz="1600">
              <a:solidFill>
                <a:srgbClr val="FFFFFF"/>
              </a:solidFill>
            </a:endParaRPr>
          </a:p>
        </p:txBody>
      </p:sp>
      <p:sp>
        <p:nvSpPr>
          <p:cNvPr id="274" name="Google Shape;274;p31"/>
          <p:cNvSpPr txBox="1"/>
          <p:nvPr/>
        </p:nvSpPr>
        <p:spPr>
          <a:xfrm>
            <a:off x="5277225" y="4429275"/>
            <a:ext cx="2234100" cy="545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You can also find best practices within the FAR Companion.</a:t>
            </a:r>
            <a:endParaRPr sz="900" b="1">
              <a:solidFill>
                <a:schemeClr val="dk1"/>
              </a:solidFill>
            </a:endParaRPr>
          </a:p>
        </p:txBody>
      </p:sp>
      <p:sp>
        <p:nvSpPr>
          <p:cNvPr id="270" name="Google Shape;270;p31"/>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pic>
        <p:nvPicPr>
          <p:cNvPr id="275" name="Google Shape;275;p31" descr="FAR Companion cover">
            <a:hlinkClick r:id="rId6"/>
          </p:cNvPr>
          <p:cNvPicPr preferRelativeResize="0"/>
          <p:nvPr/>
        </p:nvPicPr>
        <p:blipFill>
          <a:blip r:embed="rId7">
            <a:alphaModFix/>
          </a:blip>
          <a:stretch>
            <a:fillRect/>
          </a:stretch>
        </p:blipFill>
        <p:spPr>
          <a:xfrm>
            <a:off x="7464900" y="3981850"/>
            <a:ext cx="769549" cy="992825"/>
          </a:xfrm>
          <a:prstGeom prst="rect">
            <a:avLst/>
          </a:prstGeom>
          <a:noFill/>
          <a:ln>
            <a:noFill/>
          </a:ln>
          <a:effectLst>
            <a:outerShdw blurRad="57150" dist="19050" dir="5400000" algn="bl" rotWithShape="0">
              <a:srgbClr val="000000">
                <a:alpha val="50000"/>
              </a:srgbClr>
            </a:outerShdw>
          </a:effectLst>
        </p:spPr>
      </p:pic>
      <p:sp>
        <p:nvSpPr>
          <p:cNvPr id="269" name="Google Shape;26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3" name="Google Shape;283;p32"/>
          <p:cNvSpPr txBox="1">
            <a:spLocks noGrp="1"/>
          </p:cNvSpPr>
          <p:nvPr>
            <p:ph type="title" idx="4294967295"/>
          </p:nvPr>
        </p:nvSpPr>
        <p:spPr>
          <a:xfrm>
            <a:off x="0" y="138725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Arial"/>
                <a:ea typeface="Arial"/>
                <a:cs typeface="Arial"/>
                <a:sym typeface="Arial"/>
              </a:rPr>
              <a:t>RFO Part 15, Contracting by Negotiation </a:t>
            </a:r>
          </a:p>
        </p:txBody>
      </p:sp>
      <p:pic>
        <p:nvPicPr>
          <p:cNvPr id="285" name="Google Shape;285;p32" descr="This image shows the practitioner's album for FAR Part 15: Change Summary.">
            <a:hlinkClick r:id="rId4"/>
          </p:cNvPr>
          <p:cNvPicPr preferRelativeResize="0"/>
          <p:nvPr/>
        </p:nvPicPr>
        <p:blipFill>
          <a:blip r:embed="rId5">
            <a:alphaModFix/>
          </a:blip>
          <a:stretch>
            <a:fillRect/>
          </a:stretch>
        </p:blipFill>
        <p:spPr>
          <a:xfrm>
            <a:off x="152400" y="2085050"/>
            <a:ext cx="3017100" cy="1968965"/>
          </a:xfrm>
          <a:prstGeom prst="rect">
            <a:avLst/>
          </a:prstGeom>
          <a:noFill/>
          <a:ln>
            <a:noFill/>
          </a:ln>
        </p:spPr>
      </p:pic>
      <p:sp>
        <p:nvSpPr>
          <p:cNvPr id="282" name="Google Shape;282;p32"/>
          <p:cNvSpPr txBox="1"/>
          <p:nvPr/>
        </p:nvSpPr>
        <p:spPr>
          <a:xfrm>
            <a:off x="3321900" y="2357200"/>
            <a:ext cx="5226600" cy="1230600"/>
          </a:xfrm>
          <a:prstGeom prst="rect">
            <a:avLst/>
          </a:prstGeom>
          <a:noFill/>
          <a:ln>
            <a:noFill/>
          </a:ln>
        </p:spPr>
        <p:txBody>
          <a:bodyPr spcFirstLastPara="1" wrap="square" lIns="75575" tIns="37775" rIns="75575" bIns="37775" anchor="t" anchorCtr="0">
            <a:spAutoFit/>
          </a:bodyPr>
          <a:lstStyle/>
          <a:p>
            <a:pPr marL="457200" lvl="0" indent="-323850" algn="l" rtl="0">
              <a:spcBef>
                <a:spcPts val="0"/>
              </a:spcBef>
              <a:spcAft>
                <a:spcPts val="0"/>
              </a:spcAft>
              <a:buClr>
                <a:srgbClr val="FFFFFF"/>
              </a:buClr>
              <a:buSzPts val="1500"/>
              <a:buChar char="●"/>
            </a:pPr>
            <a:r>
              <a:rPr lang="en" sz="1500">
                <a:solidFill>
                  <a:srgbClr val="FFFFFF"/>
                </a:solidFill>
              </a:rPr>
              <a:t>RFO part 15 represents one of the most transformative aspects of the RFO, fundamentally redefining meaningful exchanges between the government and offerors throughout the source selection process.</a:t>
            </a:r>
            <a:endParaRPr sz="1500">
              <a:solidFill>
                <a:srgbClr val="FFFFFF"/>
              </a:solidFill>
            </a:endParaRPr>
          </a:p>
        </p:txBody>
      </p:sp>
      <p:sp>
        <p:nvSpPr>
          <p:cNvPr id="284" name="Google Shape;284;p32"/>
          <p:cNvSpPr txBox="1"/>
          <p:nvPr/>
        </p:nvSpPr>
        <p:spPr>
          <a:xfrm>
            <a:off x="869575" y="4337075"/>
            <a:ext cx="7114800" cy="3540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800"/>
              </a:spcAft>
              <a:buNone/>
            </a:pPr>
            <a:r>
              <a:rPr lang="en" sz="1100" b="1">
                <a:solidFill>
                  <a:schemeClr val="dk1"/>
                </a:solidFill>
              </a:rPr>
              <a:t>FAR part 15 equips acquisition professionals with a streamlined framework for negotiating contracts.</a:t>
            </a:r>
            <a:endParaRPr sz="1100" b="1">
              <a:solidFill>
                <a:schemeClr val="dk1"/>
              </a:solidFill>
            </a:endParaRPr>
          </a:p>
        </p:txBody>
      </p:sp>
      <p:sp>
        <p:nvSpPr>
          <p:cNvPr id="281" name="Google Shape;281;p32"/>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sp>
        <p:nvSpPr>
          <p:cNvPr id="280" name="Google Shape;28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33"/>
          <p:cNvSpPr txBox="1">
            <a:spLocks noGrp="1"/>
          </p:cNvSpPr>
          <p:nvPr>
            <p:ph type="title" idx="4294967295"/>
          </p:nvPr>
        </p:nvSpPr>
        <p:spPr>
          <a:xfrm>
            <a:off x="74350" y="125517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15 Enhanced Flexibilities</a:t>
            </a:r>
          </a:p>
        </p:txBody>
      </p:sp>
      <p:graphicFrame>
        <p:nvGraphicFramePr>
          <p:cNvPr id="293" name="Google Shape;293;p33"/>
          <p:cNvGraphicFramePr/>
          <p:nvPr>
            <p:extLst>
              <p:ext uri="{D42A27DB-BD31-4B8C-83A1-F6EECF244321}">
                <p14:modId xmlns:p14="http://schemas.microsoft.com/office/powerpoint/2010/main" val="2814393365"/>
              </p:ext>
            </p:extLst>
          </p:nvPr>
        </p:nvGraphicFramePr>
        <p:xfrm>
          <a:off x="331850" y="1758175"/>
          <a:ext cx="7939450" cy="3053140"/>
        </p:xfrm>
        <a:graphic>
          <a:graphicData uri="http://schemas.openxmlformats.org/drawingml/2006/table">
            <a:tbl>
              <a:tblPr firstRow="1">
                <a:noFill/>
                <a:tableStyleId>{D5BE4D6F-725B-4915-81AE-A70581FECDEA}</a:tableStyleId>
              </a:tblPr>
              <a:tblGrid>
                <a:gridCol w="3969725">
                  <a:extLst>
                    <a:ext uri="{9D8B030D-6E8A-4147-A177-3AD203B41FA5}">
                      <a16:colId xmlns:a16="http://schemas.microsoft.com/office/drawing/2014/main" val="20000"/>
                    </a:ext>
                  </a:extLst>
                </a:gridCol>
                <a:gridCol w="3969725">
                  <a:extLst>
                    <a:ext uri="{9D8B030D-6E8A-4147-A177-3AD203B41FA5}">
                      <a16:colId xmlns:a16="http://schemas.microsoft.com/office/drawing/2014/main" val="20001"/>
                    </a:ext>
                  </a:extLst>
                </a:gridCol>
              </a:tblGrid>
              <a:tr h="960150">
                <a:tc>
                  <a:txBody>
                    <a:bodyPr/>
                    <a:lstStyle/>
                    <a:p>
                      <a:pPr marL="113512" lvl="0" indent="0" algn="ctr" rtl="0">
                        <a:spcBef>
                          <a:spcPts val="0"/>
                        </a:spcBef>
                        <a:spcAft>
                          <a:spcPts val="0"/>
                        </a:spcAft>
                        <a:buNone/>
                      </a:pPr>
                      <a:r>
                        <a:rPr lang="en" sz="1300" b="1" u="sng">
                          <a:solidFill>
                            <a:schemeClr val="dk1"/>
                          </a:solidFill>
                        </a:rPr>
                        <a:t>Flexibility</a:t>
                      </a:r>
                      <a:endParaRPr sz="1300" b="1" u="sng">
                        <a:solidFill>
                          <a:schemeClr val="dk1"/>
                        </a:solidFill>
                      </a:endParaRPr>
                    </a:p>
                    <a:p>
                      <a:pPr marL="113512" lvl="0" indent="0" algn="ctr" rtl="0">
                        <a:spcBef>
                          <a:spcPts val="0"/>
                        </a:spcBef>
                        <a:spcAft>
                          <a:spcPts val="0"/>
                        </a:spcAft>
                        <a:buNone/>
                      </a:pPr>
                      <a:endParaRPr sz="1300" b="1" u="sng">
                        <a:solidFill>
                          <a:schemeClr val="dk1"/>
                        </a:solidFill>
                      </a:endParaRPr>
                    </a:p>
                    <a:p>
                      <a:pPr marL="457200" lvl="0" indent="-292100" algn="l" rtl="0">
                        <a:spcBef>
                          <a:spcPts val="0"/>
                        </a:spcBef>
                        <a:spcAft>
                          <a:spcPts val="0"/>
                        </a:spcAft>
                        <a:buSzPts val="1000"/>
                        <a:buAutoNum type="arabicPeriod"/>
                      </a:pPr>
                      <a:r>
                        <a:rPr lang="en" sz="1000"/>
                        <a:t>Clarifications permitted at any time after receipt of proposals through contract award, regardless of whether or not negotiations occur. Clarifications do not permit offerors to revise their proposals.</a:t>
                      </a:r>
                      <a:endParaRPr sz="1000"/>
                    </a:p>
                  </a:txBody>
                  <a:tcPr marL="63500" marR="63500" marT="63500" marB="63500">
                    <a:solidFill>
                      <a:srgbClr val="CFE2F3"/>
                    </a:solidFill>
                  </a:tcPr>
                </a:tc>
                <a:tc>
                  <a:txBody>
                    <a:bodyPr/>
                    <a:lstStyle/>
                    <a:p>
                      <a:pPr marL="0" lvl="0" indent="0" algn="ctr" rtl="0">
                        <a:spcBef>
                          <a:spcPts val="0"/>
                        </a:spcBef>
                        <a:spcAft>
                          <a:spcPts val="0"/>
                        </a:spcAft>
                        <a:buClr>
                          <a:srgbClr val="000000"/>
                        </a:buClr>
                        <a:buSzPts val="1100"/>
                        <a:buFont typeface="Arial"/>
                        <a:buNone/>
                      </a:pPr>
                      <a:r>
                        <a:rPr lang="en" sz="1304" b="1" u="sng">
                          <a:solidFill>
                            <a:srgbClr val="000000"/>
                          </a:solidFill>
                        </a:rPr>
                        <a:t>RFO Citation</a:t>
                      </a:r>
                      <a:endParaRPr sz="1304" b="1" u="sng">
                        <a:solidFill>
                          <a:srgbClr val="000000"/>
                        </a:solidFill>
                      </a:endParaRPr>
                    </a:p>
                    <a:p>
                      <a:pPr marL="0" lvl="0" indent="0" algn="l" rtl="0">
                        <a:spcBef>
                          <a:spcPts val="0"/>
                        </a:spcBef>
                        <a:spcAft>
                          <a:spcPts val="0"/>
                        </a:spcAft>
                        <a:buNone/>
                      </a:pPr>
                      <a:endParaRPr sz="1000"/>
                    </a:p>
                    <a:p>
                      <a:pPr marL="0" lvl="0" indent="0" algn="l" rtl="0">
                        <a:spcBef>
                          <a:spcPts val="0"/>
                        </a:spcBef>
                        <a:spcAft>
                          <a:spcPts val="0"/>
                        </a:spcAft>
                        <a:buNone/>
                      </a:pPr>
                      <a:r>
                        <a:rPr lang="en" sz="1000"/>
                        <a:t>FAR 15.202(a)(2) Clarifications.</a:t>
                      </a:r>
                      <a:endParaRPr sz="1000"/>
                    </a:p>
                  </a:txBody>
                  <a:tcPr marL="63500" marR="63500" marT="63500" marB="63500">
                    <a:solidFill>
                      <a:srgbClr val="FFFFFF"/>
                    </a:solidFill>
                  </a:tcPr>
                </a:tc>
                <a:extLst>
                  <a:ext uri="{0D108BD9-81ED-4DB2-BD59-A6C34878D82A}">
                    <a16:rowId xmlns:a16="http://schemas.microsoft.com/office/drawing/2014/main" val="10000"/>
                  </a:ext>
                </a:extLst>
              </a:tr>
              <a:tr h="625650">
                <a:tc>
                  <a:txBody>
                    <a:bodyPr/>
                    <a:lstStyle/>
                    <a:p>
                      <a:pPr marL="457200" lvl="0" indent="-292100" algn="l" rtl="0">
                        <a:spcBef>
                          <a:spcPts val="0"/>
                        </a:spcBef>
                        <a:spcAft>
                          <a:spcPts val="0"/>
                        </a:spcAft>
                        <a:buSzPts val="1000"/>
                        <a:buAutoNum type="arabicPeriod" startAt="2"/>
                      </a:pPr>
                      <a:r>
                        <a:rPr lang="en" sz="1000"/>
                        <a:t>Competitive range is redefined as the group of proposals that the contracting officer determines best suited for negotiation. </a:t>
                      </a:r>
                      <a:endParaRPr sz="1000"/>
                    </a:p>
                  </a:txBody>
                  <a:tcPr marL="63500" marR="63500" marT="63500" marB="63500">
                    <a:solidFill>
                      <a:srgbClr val="CFE2F3"/>
                    </a:solidFill>
                  </a:tcPr>
                </a:tc>
                <a:tc>
                  <a:txBody>
                    <a:bodyPr/>
                    <a:lstStyle/>
                    <a:p>
                      <a:pPr marL="0" lvl="0" indent="0" algn="l" rtl="0">
                        <a:spcBef>
                          <a:spcPts val="0"/>
                        </a:spcBef>
                        <a:spcAft>
                          <a:spcPts val="0"/>
                        </a:spcAft>
                        <a:buNone/>
                      </a:pPr>
                      <a:r>
                        <a:rPr lang="en" sz="1000"/>
                        <a:t>FAR 15.204-1 Establishing a competitive range.</a:t>
                      </a:r>
                      <a:endParaRPr sz="1000"/>
                    </a:p>
                  </a:txBody>
                  <a:tcPr marL="63500" marR="63500" marT="63500" marB="63500">
                    <a:solidFill>
                      <a:srgbClr val="FFFFFF"/>
                    </a:solidFill>
                  </a:tcPr>
                </a:tc>
                <a:extLst>
                  <a:ext uri="{0D108BD9-81ED-4DB2-BD59-A6C34878D82A}">
                    <a16:rowId xmlns:a16="http://schemas.microsoft.com/office/drawing/2014/main" val="10001"/>
                  </a:ext>
                </a:extLst>
              </a:tr>
              <a:tr h="1294650">
                <a:tc>
                  <a:txBody>
                    <a:bodyPr/>
                    <a:lstStyle/>
                    <a:p>
                      <a:pPr marL="457200" lvl="0" indent="-292100" algn="l" rtl="0">
                        <a:spcBef>
                          <a:spcPts val="0"/>
                        </a:spcBef>
                        <a:spcAft>
                          <a:spcPts val="0"/>
                        </a:spcAft>
                        <a:buSzPts val="1000"/>
                        <a:buAutoNum type="arabicPeriod" startAt="3"/>
                      </a:pPr>
                      <a:r>
                        <a:rPr lang="en" sz="1000"/>
                        <a:t>Discussions reframed as negotiations, and contracting officers are authorized to conduct negotiations with offerors within the competitive range as necessary (meaning can conduct multiple rounds with offerors within the competitive range as needed, without needing to conduct the same number of rounds with all offerors within the competitive range).</a:t>
                      </a:r>
                      <a:endParaRPr sz="1000"/>
                    </a:p>
                  </a:txBody>
                  <a:tcPr marL="63500" marR="63500" marT="63500" marB="63500">
                    <a:solidFill>
                      <a:srgbClr val="CFE2F3"/>
                    </a:solidFill>
                  </a:tcPr>
                </a:tc>
                <a:tc>
                  <a:txBody>
                    <a:bodyPr/>
                    <a:lstStyle/>
                    <a:p>
                      <a:pPr marL="0" lvl="0" indent="0" algn="l" rtl="0">
                        <a:spcBef>
                          <a:spcPts val="0"/>
                        </a:spcBef>
                        <a:spcAft>
                          <a:spcPts val="0"/>
                        </a:spcAft>
                        <a:buNone/>
                      </a:pPr>
                      <a:r>
                        <a:rPr lang="en" sz="1000" dirty="0"/>
                        <a:t>15.204-2 Competitive negotiations.</a:t>
                      </a:r>
                      <a:endParaRPr sz="1000" dirty="0"/>
                    </a:p>
                  </a:txBody>
                  <a:tcPr marL="63500" marR="63500" marT="63500" marB="63500">
                    <a:solidFill>
                      <a:srgbClr val="FFFFFF"/>
                    </a:solidFill>
                  </a:tcPr>
                </a:tc>
                <a:extLst>
                  <a:ext uri="{0D108BD9-81ED-4DB2-BD59-A6C34878D82A}">
                    <a16:rowId xmlns:a16="http://schemas.microsoft.com/office/drawing/2014/main" val="10002"/>
                  </a:ext>
                </a:extLst>
              </a:tr>
            </a:tbl>
          </a:graphicData>
        </a:graphic>
      </p:graphicFrame>
      <p:sp>
        <p:nvSpPr>
          <p:cNvPr id="292" name="Google Shape;292;p33"/>
          <p:cNvSpPr txBox="1"/>
          <p:nvPr/>
        </p:nvSpPr>
        <p:spPr>
          <a:xfrm>
            <a:off x="7454175" y="121072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rPr>
              <a:t>Changes that Impact </a:t>
            </a:r>
            <a:r>
              <a:rPr lang="en" sz="1200" b="1" dirty="0">
                <a:solidFill>
                  <a:schemeClr val="accent4">
                    <a:lumMod val="50000"/>
                  </a:schemeClr>
                </a:solidFill>
              </a:rPr>
              <a:t>Practice</a:t>
            </a:r>
            <a:endParaRPr sz="1200" b="1" dirty="0">
              <a:solidFill>
                <a:schemeClr val="accent4">
                  <a:lumMod val="50000"/>
                </a:schemeClr>
              </a:solidFill>
            </a:endParaRPr>
          </a:p>
        </p:txBody>
      </p:sp>
      <p:sp>
        <p:nvSpPr>
          <p:cNvPr id="290" name="Google Shape;29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34"/>
          <p:cNvSpPr txBox="1">
            <a:spLocks noGrp="1"/>
          </p:cNvSpPr>
          <p:nvPr>
            <p:ph type="title" idx="4294967295"/>
          </p:nvPr>
        </p:nvSpPr>
        <p:spPr>
          <a:xfrm>
            <a:off x="74350" y="125517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15 Enhanced Flexibilities.</a:t>
            </a:r>
          </a:p>
        </p:txBody>
      </p:sp>
      <p:sp>
        <p:nvSpPr>
          <p:cNvPr id="300" name="Google Shape;300;p34"/>
          <p:cNvSpPr txBox="1"/>
          <p:nvPr/>
        </p:nvSpPr>
        <p:spPr>
          <a:xfrm>
            <a:off x="7454175" y="121072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rPr>
              <a:t>Changes that Impact </a:t>
            </a:r>
            <a:r>
              <a:rPr lang="en" sz="1200" b="1" dirty="0">
                <a:solidFill>
                  <a:schemeClr val="accent4">
                    <a:lumMod val="50000"/>
                  </a:schemeClr>
                </a:solidFill>
              </a:rPr>
              <a:t>Practice</a:t>
            </a:r>
            <a:endParaRPr sz="1200" b="1" dirty="0">
              <a:solidFill>
                <a:schemeClr val="accent4">
                  <a:lumMod val="50000"/>
                </a:schemeClr>
              </a:solidFill>
            </a:endParaRPr>
          </a:p>
        </p:txBody>
      </p:sp>
      <p:graphicFrame>
        <p:nvGraphicFramePr>
          <p:cNvPr id="301" name="Google Shape;301;p34"/>
          <p:cNvGraphicFramePr/>
          <p:nvPr>
            <p:extLst>
              <p:ext uri="{D42A27DB-BD31-4B8C-83A1-F6EECF244321}">
                <p14:modId xmlns:p14="http://schemas.microsoft.com/office/powerpoint/2010/main" val="2989350487"/>
              </p:ext>
            </p:extLst>
          </p:nvPr>
        </p:nvGraphicFramePr>
        <p:xfrm>
          <a:off x="468000" y="1907125"/>
          <a:ext cx="7939450" cy="2586355"/>
        </p:xfrm>
        <a:graphic>
          <a:graphicData uri="http://schemas.openxmlformats.org/drawingml/2006/table">
            <a:tbl>
              <a:tblPr firstRow="1">
                <a:noFill/>
                <a:tableStyleId>{D5BE4D6F-725B-4915-81AE-A70581FECDEA}</a:tableStyleId>
              </a:tblPr>
              <a:tblGrid>
                <a:gridCol w="3969725">
                  <a:extLst>
                    <a:ext uri="{9D8B030D-6E8A-4147-A177-3AD203B41FA5}">
                      <a16:colId xmlns:a16="http://schemas.microsoft.com/office/drawing/2014/main" val="20000"/>
                    </a:ext>
                  </a:extLst>
                </a:gridCol>
                <a:gridCol w="3969725">
                  <a:extLst>
                    <a:ext uri="{9D8B030D-6E8A-4147-A177-3AD203B41FA5}">
                      <a16:colId xmlns:a16="http://schemas.microsoft.com/office/drawing/2014/main" val="20001"/>
                    </a:ext>
                  </a:extLst>
                </a:gridCol>
              </a:tblGrid>
              <a:tr h="0">
                <a:tc>
                  <a:txBody>
                    <a:bodyPr/>
                    <a:lstStyle/>
                    <a:p>
                      <a:pPr marL="113512" lvl="0" indent="0" algn="ctr" rtl="0">
                        <a:spcBef>
                          <a:spcPts val="0"/>
                        </a:spcBef>
                        <a:spcAft>
                          <a:spcPts val="0"/>
                        </a:spcAft>
                        <a:buNone/>
                      </a:pPr>
                      <a:r>
                        <a:rPr lang="en" sz="1300" b="1" u="sng">
                          <a:solidFill>
                            <a:schemeClr val="dk1"/>
                          </a:solidFill>
                        </a:rPr>
                        <a:t>Flexibility</a:t>
                      </a:r>
                      <a:endParaRPr sz="1300" b="1" u="sng">
                        <a:solidFill>
                          <a:schemeClr val="dk1"/>
                        </a:solidFill>
                      </a:endParaRPr>
                    </a:p>
                    <a:p>
                      <a:pPr marL="113512" lvl="0" indent="0" algn="ctr" rtl="0">
                        <a:spcBef>
                          <a:spcPts val="0"/>
                        </a:spcBef>
                        <a:spcAft>
                          <a:spcPts val="0"/>
                        </a:spcAft>
                        <a:buNone/>
                      </a:pPr>
                      <a:endParaRPr sz="1300" b="1" u="sng">
                        <a:solidFill>
                          <a:schemeClr val="dk1"/>
                        </a:solidFill>
                      </a:endParaRPr>
                    </a:p>
                    <a:p>
                      <a:pPr marL="457200" lvl="0" indent="-298450" algn="l" rtl="0">
                        <a:spcBef>
                          <a:spcPts val="0"/>
                        </a:spcBef>
                        <a:spcAft>
                          <a:spcPts val="0"/>
                        </a:spcAft>
                        <a:buSzPts val="1100"/>
                        <a:buAutoNum type="arabicPeriod" startAt="4"/>
                      </a:pPr>
                      <a:r>
                        <a:rPr lang="en" sz="1100">
                          <a:solidFill>
                            <a:srgbClr val="000000"/>
                          </a:solidFill>
                        </a:rPr>
                        <a:t>Definitions of deficiency and proposal revision updated.</a:t>
                      </a:r>
                      <a:endParaRPr sz="1100"/>
                    </a:p>
                  </a:txBody>
                  <a:tcPr marL="63500" marR="63500" marT="63500" marB="63500">
                    <a:solidFill>
                      <a:srgbClr val="CFE2F3"/>
                    </a:solidFill>
                  </a:tcPr>
                </a:tc>
                <a:tc>
                  <a:txBody>
                    <a:bodyPr/>
                    <a:lstStyle/>
                    <a:p>
                      <a:pPr marL="0" lvl="0" indent="0" algn="ctr" rtl="0">
                        <a:spcBef>
                          <a:spcPts val="0"/>
                        </a:spcBef>
                        <a:spcAft>
                          <a:spcPts val="0"/>
                        </a:spcAft>
                        <a:buClr>
                          <a:srgbClr val="000000"/>
                        </a:buClr>
                        <a:buSzPts val="1100"/>
                        <a:buFont typeface="Arial"/>
                        <a:buNone/>
                      </a:pPr>
                      <a:r>
                        <a:rPr lang="en" sz="1404" b="1" u="sng">
                          <a:solidFill>
                            <a:srgbClr val="000000"/>
                          </a:solidFill>
                        </a:rPr>
                        <a:t>RFO Citation</a:t>
                      </a:r>
                      <a:endParaRPr sz="1404" b="1" u="sng">
                        <a:solidFill>
                          <a:srgbClr val="000000"/>
                        </a:solidFill>
                      </a:endParaRPr>
                    </a:p>
                    <a:p>
                      <a:pPr marL="0" lvl="0" indent="0" algn="l" rtl="0">
                        <a:spcBef>
                          <a:spcPts val="0"/>
                        </a:spcBef>
                        <a:spcAft>
                          <a:spcPts val="0"/>
                        </a:spcAft>
                        <a:buNone/>
                      </a:pPr>
                      <a:endParaRPr sz="1100"/>
                    </a:p>
                    <a:p>
                      <a:pPr marL="0" lvl="0" indent="0" algn="l" rtl="0">
                        <a:spcBef>
                          <a:spcPts val="0"/>
                        </a:spcBef>
                        <a:spcAft>
                          <a:spcPts val="0"/>
                        </a:spcAft>
                        <a:buClr>
                          <a:srgbClr val="000000"/>
                        </a:buClr>
                        <a:buSzPts val="1100"/>
                        <a:buFont typeface="Arial"/>
                        <a:buNone/>
                      </a:pPr>
                      <a:r>
                        <a:rPr lang="en" sz="1100">
                          <a:solidFill>
                            <a:srgbClr val="000000"/>
                          </a:solidFill>
                        </a:rPr>
                        <a:t>15.001 Definitions.</a:t>
                      </a:r>
                      <a:endParaRPr sz="1100">
                        <a:solidFill>
                          <a:srgbClr val="000000"/>
                        </a:solidFill>
                      </a:endParaRPr>
                    </a:p>
                    <a:p>
                      <a:pPr marL="0" lvl="0" indent="0" algn="l" rtl="0">
                        <a:spcBef>
                          <a:spcPts val="0"/>
                        </a:spcBef>
                        <a:spcAft>
                          <a:spcPts val="0"/>
                        </a:spcAft>
                        <a:buClr>
                          <a:srgbClr val="000000"/>
                        </a:buClr>
                        <a:buSzPts val="1100"/>
                        <a:buFont typeface="Arial"/>
                        <a:buNone/>
                      </a:pPr>
                      <a:r>
                        <a:rPr lang="en" sz="1050" i="1">
                          <a:solidFill>
                            <a:srgbClr val="000000"/>
                          </a:solidFill>
                        </a:rPr>
                        <a:t>Deficiency</a:t>
                      </a:r>
                      <a:r>
                        <a:rPr lang="en" sz="1050">
                          <a:solidFill>
                            <a:srgbClr val="000000"/>
                          </a:solidFill>
                        </a:rPr>
                        <a:t> is any part of an offer that does not conform to a material requirement of a RFP. A material requirement is one that affects price, quantity, quality, or delivery, or that the RFP requires to be met at the time of proposal submission.</a:t>
                      </a:r>
                      <a:endParaRPr sz="1050">
                        <a:solidFill>
                          <a:srgbClr val="000000"/>
                        </a:solidFill>
                      </a:endParaRPr>
                    </a:p>
                    <a:p>
                      <a:pPr marL="0" lvl="0" indent="0" algn="l" rtl="0">
                        <a:spcBef>
                          <a:spcPts val="0"/>
                        </a:spcBef>
                        <a:spcAft>
                          <a:spcPts val="0"/>
                        </a:spcAft>
                        <a:buClr>
                          <a:srgbClr val="000000"/>
                        </a:buClr>
                        <a:buSzPts val="1100"/>
                        <a:buFont typeface="Arial"/>
                        <a:buNone/>
                      </a:pPr>
                      <a:endParaRPr sz="1050">
                        <a:solidFill>
                          <a:srgbClr val="000000"/>
                        </a:solidFill>
                      </a:endParaRPr>
                    </a:p>
                    <a:p>
                      <a:pPr marL="0" lvl="0" indent="0" algn="l" rtl="0">
                        <a:spcBef>
                          <a:spcPts val="0"/>
                        </a:spcBef>
                        <a:spcAft>
                          <a:spcPts val="0"/>
                        </a:spcAft>
                        <a:buClr>
                          <a:srgbClr val="000000"/>
                        </a:buClr>
                        <a:buSzPts val="1100"/>
                        <a:buFont typeface="Arial"/>
                        <a:buNone/>
                      </a:pPr>
                      <a:r>
                        <a:rPr lang="en" sz="1050" i="1">
                          <a:solidFill>
                            <a:srgbClr val="000000"/>
                          </a:solidFill>
                        </a:rPr>
                        <a:t>Proposal revision</a:t>
                      </a:r>
                      <a:r>
                        <a:rPr lang="en" sz="1050">
                          <a:solidFill>
                            <a:srgbClr val="000000"/>
                          </a:solidFill>
                        </a:rPr>
                        <a:t> is a change to material elements of a proposal made after the RFP closing date, at the request of or as allowed by a contracting officer, as the result of negotiations.</a:t>
                      </a:r>
                      <a:endParaRPr sz="1100"/>
                    </a:p>
                  </a:txBody>
                  <a:tcPr marL="63500" marR="63500" marT="63500" marB="63500">
                    <a:solidFill>
                      <a:srgbClr val="FFFFFF"/>
                    </a:solidFill>
                  </a:tcPr>
                </a:tc>
                <a:extLst>
                  <a:ext uri="{0D108BD9-81ED-4DB2-BD59-A6C34878D82A}">
                    <a16:rowId xmlns:a16="http://schemas.microsoft.com/office/drawing/2014/main" val="10000"/>
                  </a:ext>
                </a:extLst>
              </a:tr>
              <a:tr h="0">
                <a:tc>
                  <a:txBody>
                    <a:bodyPr/>
                    <a:lstStyle/>
                    <a:p>
                      <a:pPr marL="457200" lvl="0" indent="-298450" algn="l" rtl="0">
                        <a:spcBef>
                          <a:spcPts val="0"/>
                        </a:spcBef>
                        <a:spcAft>
                          <a:spcPts val="0"/>
                        </a:spcAft>
                        <a:buSzPts val="1100"/>
                        <a:buAutoNum type="arabicPeriod" startAt="5"/>
                      </a:pPr>
                      <a:r>
                        <a:rPr lang="en" sz="1100"/>
                        <a:t>Introduction of Highest Technically Rated with a Fair and Reasonable Price (HTR-FRP) introduced as part of the best value continuum.</a:t>
                      </a:r>
                      <a:endParaRPr sz="1100"/>
                    </a:p>
                  </a:txBody>
                  <a:tcPr marL="63500" marR="63500" marT="63500" marB="63500">
                    <a:solidFill>
                      <a:srgbClr val="CFE2F3"/>
                    </a:solidFill>
                  </a:tcPr>
                </a:tc>
                <a:tc>
                  <a:txBody>
                    <a:bodyPr/>
                    <a:lstStyle/>
                    <a:p>
                      <a:pPr marL="0" lvl="0" indent="0" algn="l" rtl="0">
                        <a:spcBef>
                          <a:spcPts val="0"/>
                        </a:spcBef>
                        <a:spcAft>
                          <a:spcPts val="0"/>
                        </a:spcAft>
                        <a:buNone/>
                      </a:pPr>
                      <a:r>
                        <a:rPr lang="en" sz="1100" dirty="0"/>
                        <a:t>FAR 15.103-3 Highest technically rated with a fair and reasonable price approach.</a:t>
                      </a:r>
                      <a:endParaRPr sz="1100" dirty="0"/>
                    </a:p>
                  </a:txBody>
                  <a:tcPr marL="63500" marR="63500" marT="63500" marB="63500">
                    <a:solidFill>
                      <a:srgbClr val="FFFFFF"/>
                    </a:solidFill>
                  </a:tcPr>
                </a:tc>
                <a:extLst>
                  <a:ext uri="{0D108BD9-81ED-4DB2-BD59-A6C34878D82A}">
                    <a16:rowId xmlns:a16="http://schemas.microsoft.com/office/drawing/2014/main" val="10001"/>
                  </a:ext>
                </a:extLst>
              </a:tr>
            </a:tbl>
          </a:graphicData>
        </a:graphic>
      </p:graphicFrame>
      <p:sp>
        <p:nvSpPr>
          <p:cNvPr id="298" name="Google Shape;29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5"/>
          <p:cNvSpPr txBox="1">
            <a:spLocks noGrp="1"/>
          </p:cNvSpPr>
          <p:nvPr>
            <p:ph type="title" idx="4294967295"/>
          </p:nvPr>
        </p:nvSpPr>
        <p:spPr>
          <a:xfrm>
            <a:off x="139350" y="12301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RFO Part 15 Smart Accelerators </a:t>
            </a:r>
          </a:p>
        </p:txBody>
      </p:sp>
      <p:pic>
        <p:nvPicPr>
          <p:cNvPr id="310" name="Google Shape;310;p35" descr="This image shows the practitioner's album for FAR Part 15: Contracting by Negotiation.">
            <a:hlinkClick r:id="rId4"/>
          </p:cNvPr>
          <p:cNvPicPr preferRelativeResize="0"/>
          <p:nvPr/>
        </p:nvPicPr>
        <p:blipFill>
          <a:blip r:embed="rId5">
            <a:alphaModFix/>
          </a:blip>
          <a:stretch>
            <a:fillRect/>
          </a:stretch>
        </p:blipFill>
        <p:spPr>
          <a:xfrm>
            <a:off x="370850" y="1909025"/>
            <a:ext cx="3334949" cy="2128300"/>
          </a:xfrm>
          <a:prstGeom prst="rect">
            <a:avLst/>
          </a:prstGeom>
          <a:noFill/>
          <a:ln>
            <a:noFill/>
          </a:ln>
        </p:spPr>
      </p:pic>
      <p:sp>
        <p:nvSpPr>
          <p:cNvPr id="307" name="Google Shape;307;p35"/>
          <p:cNvSpPr txBox="1"/>
          <p:nvPr/>
        </p:nvSpPr>
        <p:spPr>
          <a:xfrm>
            <a:off x="7464900" y="1255175"/>
            <a:ext cx="1636500" cy="495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rPr>
              <a:t>Changes that Impact </a:t>
            </a:r>
            <a:r>
              <a:rPr lang="en" b="1" dirty="0">
                <a:solidFill>
                  <a:schemeClr val="accent4">
                    <a:lumMod val="50000"/>
                  </a:schemeClr>
                </a:solidFill>
              </a:rPr>
              <a:t>Practice</a:t>
            </a:r>
            <a:endParaRPr b="1" dirty="0">
              <a:solidFill>
                <a:schemeClr val="accent4">
                  <a:lumMod val="50000"/>
                </a:schemeClr>
              </a:solidFill>
            </a:endParaRPr>
          </a:p>
        </p:txBody>
      </p:sp>
      <p:sp>
        <p:nvSpPr>
          <p:cNvPr id="309" name="Google Shape;309;p35"/>
          <p:cNvSpPr txBox="1"/>
          <p:nvPr/>
        </p:nvSpPr>
        <p:spPr>
          <a:xfrm>
            <a:off x="3639750" y="2128713"/>
            <a:ext cx="48327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FFFFFF"/>
              </a:buClr>
              <a:buSzPts val="1600"/>
              <a:buChar char="●"/>
            </a:pPr>
            <a:r>
              <a:rPr lang="en" sz="1600">
                <a:solidFill>
                  <a:srgbClr val="FFFFFF"/>
                </a:solidFill>
              </a:rPr>
              <a:t>Ways to explore the flexibilities and opportunity to innovate within FAR part 15</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Expansion on FAR part 15 definitions </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Best Value Continuum </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Videos, Resources, and Tools</a:t>
            </a:r>
            <a:endParaRPr sz="1600">
              <a:solidFill>
                <a:srgbClr val="FFFFFF"/>
              </a:solidFill>
            </a:endParaRPr>
          </a:p>
          <a:p>
            <a:pPr marL="457200" lvl="0" indent="-330200" algn="l" rtl="0">
              <a:spcBef>
                <a:spcPts val="0"/>
              </a:spcBef>
              <a:spcAft>
                <a:spcPts val="0"/>
              </a:spcAft>
              <a:buClr>
                <a:srgbClr val="FFFFFF"/>
              </a:buClr>
              <a:buSzPts val="1600"/>
              <a:buChar char="●"/>
            </a:pPr>
            <a:r>
              <a:rPr lang="en" sz="1600">
                <a:solidFill>
                  <a:srgbClr val="FFFFFF"/>
                </a:solidFill>
              </a:rPr>
              <a:t>Previous Smart Accelerators and Acquisition Techniques </a:t>
            </a:r>
            <a:endParaRPr sz="1600">
              <a:solidFill>
                <a:srgbClr val="FFFFFF"/>
              </a:solidFill>
            </a:endParaRPr>
          </a:p>
        </p:txBody>
      </p:sp>
      <p:sp>
        <p:nvSpPr>
          <p:cNvPr id="311" name="Google Shape;311;p35"/>
          <p:cNvSpPr txBox="1"/>
          <p:nvPr/>
        </p:nvSpPr>
        <p:spPr>
          <a:xfrm>
            <a:off x="5154400" y="4330400"/>
            <a:ext cx="2234100" cy="545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rPr>
              <a:t>You can also find best practices within the FAR Companion.</a:t>
            </a:r>
            <a:endParaRPr sz="900" b="1">
              <a:solidFill>
                <a:schemeClr val="dk1"/>
              </a:solidFill>
            </a:endParaRPr>
          </a:p>
        </p:txBody>
      </p:sp>
      <p:pic>
        <p:nvPicPr>
          <p:cNvPr id="312" name="Google Shape;312;p35" descr="FAR Companion cover">
            <a:hlinkClick r:id="rId6"/>
          </p:cNvPr>
          <p:cNvPicPr preferRelativeResize="0"/>
          <p:nvPr/>
        </p:nvPicPr>
        <p:blipFill>
          <a:blip r:embed="rId7">
            <a:alphaModFix/>
          </a:blip>
          <a:stretch>
            <a:fillRect/>
          </a:stretch>
        </p:blipFill>
        <p:spPr>
          <a:xfrm>
            <a:off x="7262900" y="3759177"/>
            <a:ext cx="911675" cy="1176186"/>
          </a:xfrm>
          <a:prstGeom prst="rect">
            <a:avLst/>
          </a:prstGeom>
          <a:noFill/>
          <a:ln>
            <a:noFill/>
          </a:ln>
          <a:effectLst>
            <a:outerShdw blurRad="57150" dist="19050" dir="5400000" algn="bl" rotWithShape="0">
              <a:srgbClr val="000000">
                <a:alpha val="50000"/>
              </a:srgbClr>
            </a:outerShdw>
          </a:effectLst>
        </p:spPr>
      </p:pic>
      <p:sp>
        <p:nvSpPr>
          <p:cNvPr id="306" name="Google Shape;30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21" name="Google Shape;321;p36"/>
          <p:cNvSpPr txBox="1">
            <a:spLocks noGrp="1"/>
          </p:cNvSpPr>
          <p:nvPr>
            <p:ph type="title" idx="4294967295"/>
          </p:nvPr>
        </p:nvSpPr>
        <p:spPr>
          <a:xfrm>
            <a:off x="54500" y="1416825"/>
            <a:ext cx="73089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FFFF"/>
                </a:solidFill>
                <a:effectLst/>
                <a:uLnTx/>
                <a:uFillTx/>
                <a:latin typeface="Arial"/>
                <a:ea typeface="Arial"/>
                <a:cs typeface="Arial"/>
                <a:sym typeface="Arial"/>
              </a:rPr>
              <a:t>Additional Practitioner Resources</a:t>
            </a:r>
          </a:p>
        </p:txBody>
      </p:sp>
      <p:pic>
        <p:nvPicPr>
          <p:cNvPr id="320" name="Google Shape;320;p36" descr="This image serves as the FAR forward logo. "/>
          <p:cNvPicPr preferRelativeResize="0"/>
          <p:nvPr/>
        </p:nvPicPr>
        <p:blipFill rotWithShape="1">
          <a:blip r:embed="rId4">
            <a:alphaModFix/>
          </a:blip>
          <a:srcRect t="34894" b="29028"/>
          <a:stretch/>
        </p:blipFill>
        <p:spPr>
          <a:xfrm>
            <a:off x="54500" y="2074000"/>
            <a:ext cx="2245850" cy="664200"/>
          </a:xfrm>
          <a:prstGeom prst="rect">
            <a:avLst/>
          </a:prstGeom>
          <a:noFill/>
          <a:ln>
            <a:noFill/>
          </a:ln>
        </p:spPr>
      </p:pic>
      <p:pic>
        <p:nvPicPr>
          <p:cNvPr id="325" name="Google Shape;325;p36" descr="This image serves as the Connect Live logo. ">
            <a:hlinkClick r:id="rId5"/>
          </p:cNvPr>
          <p:cNvPicPr preferRelativeResize="0"/>
          <p:nvPr/>
        </p:nvPicPr>
        <p:blipFill>
          <a:blip r:embed="rId6">
            <a:alphaModFix/>
          </a:blip>
          <a:stretch>
            <a:fillRect/>
          </a:stretch>
        </p:blipFill>
        <p:spPr>
          <a:xfrm>
            <a:off x="282704" y="2858464"/>
            <a:ext cx="1337195" cy="545400"/>
          </a:xfrm>
          <a:prstGeom prst="rect">
            <a:avLst/>
          </a:prstGeom>
          <a:noFill/>
          <a:ln>
            <a:noFill/>
          </a:ln>
        </p:spPr>
      </p:pic>
      <p:sp>
        <p:nvSpPr>
          <p:cNvPr id="323" name="Google Shape;323;p36"/>
          <p:cNvSpPr/>
          <p:nvPr/>
        </p:nvSpPr>
        <p:spPr>
          <a:xfrm>
            <a:off x="254550" y="3680375"/>
            <a:ext cx="1393500" cy="317700"/>
          </a:xfrm>
          <a:prstGeom prst="wedgeRoundRectCallout">
            <a:avLst>
              <a:gd name="adj1" fmla="val -18247"/>
              <a:gd name="adj2" fmla="val 118270"/>
              <a:gd name="adj3" fmla="val 0"/>
            </a:avLst>
          </a:prstGeom>
          <a:solidFill>
            <a:srgbClr val="EE9600"/>
          </a:solidFill>
          <a:ln w="8500" cap="flat" cmpd="sng">
            <a:solidFill>
              <a:schemeClr val="dk2"/>
            </a:solidFill>
            <a:prstDash val="solid"/>
            <a:round/>
            <a:headEnd type="none" w="sm" len="sm"/>
            <a:tailEnd type="none" w="sm" len="sm"/>
          </a:ln>
        </p:spPr>
        <p:txBody>
          <a:bodyPr spcFirstLastPara="1" wrap="square" lIns="81675" tIns="81675" rIns="81675" bIns="81675" anchor="ctr" anchorCtr="0">
            <a:noAutofit/>
          </a:bodyPr>
          <a:lstStyle/>
          <a:p>
            <a:pPr marL="0" lvl="0" indent="0" algn="l" rtl="0">
              <a:spcBef>
                <a:spcPts val="0"/>
              </a:spcBef>
              <a:spcAft>
                <a:spcPts val="0"/>
              </a:spcAft>
              <a:buNone/>
            </a:pPr>
            <a:endParaRPr sz="893" b="1" dirty="0">
              <a:solidFill>
                <a:schemeClr val="dk1"/>
              </a:solidFill>
            </a:endParaRPr>
          </a:p>
          <a:p>
            <a:pPr marL="0" lvl="0" indent="0" algn="l" rtl="0">
              <a:spcBef>
                <a:spcPts val="0"/>
              </a:spcBef>
              <a:spcAft>
                <a:spcPts val="0"/>
              </a:spcAft>
              <a:buNone/>
            </a:pPr>
            <a:r>
              <a:rPr lang="en" sz="893" b="1" dirty="0">
                <a:solidFill>
                  <a:schemeClr val="dk1"/>
                </a:solidFill>
              </a:rPr>
              <a:t>RFO Comparison Tool</a:t>
            </a:r>
            <a:endParaRPr sz="893" b="1" dirty="0">
              <a:solidFill>
                <a:schemeClr val="dk1"/>
              </a:solidFill>
            </a:endParaRPr>
          </a:p>
          <a:p>
            <a:pPr marL="0" lvl="0" indent="0" algn="ctr" rtl="0">
              <a:spcBef>
                <a:spcPts val="0"/>
              </a:spcBef>
              <a:spcAft>
                <a:spcPts val="0"/>
              </a:spcAft>
              <a:buNone/>
            </a:pPr>
            <a:endParaRPr sz="1250" dirty="0"/>
          </a:p>
        </p:txBody>
      </p:sp>
      <p:pic>
        <p:nvPicPr>
          <p:cNvPr id="322" name="Google Shape;322;p36" descr="This image serves as the Lanuch tool button logo. &#10;">
            <a:hlinkClick r:id="rId7"/>
          </p:cNvPr>
          <p:cNvPicPr preferRelativeResize="0"/>
          <p:nvPr/>
        </p:nvPicPr>
        <p:blipFill>
          <a:blip r:embed="rId8">
            <a:alphaModFix/>
          </a:blip>
          <a:stretch>
            <a:fillRect/>
          </a:stretch>
        </p:blipFill>
        <p:spPr>
          <a:xfrm>
            <a:off x="254550" y="4161019"/>
            <a:ext cx="947214" cy="317629"/>
          </a:xfrm>
          <a:prstGeom prst="rect">
            <a:avLst/>
          </a:prstGeom>
          <a:noFill/>
          <a:ln>
            <a:noFill/>
          </a:ln>
        </p:spPr>
      </p:pic>
      <p:sp>
        <p:nvSpPr>
          <p:cNvPr id="327" name="Google Shape;327;p36" descr="This image serves as the RFO High Intensity Immersive Training logo. "/>
          <p:cNvSpPr/>
          <p:nvPr/>
        </p:nvSpPr>
        <p:spPr>
          <a:xfrm>
            <a:off x="1390725" y="4222925"/>
            <a:ext cx="670500" cy="664200"/>
          </a:xfrm>
          <a:prstGeom prst="rect">
            <a:avLst/>
          </a:pr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8" name="Google Shape;328;p36" descr="This image serves as the RFO High Intensity Immersive Training logo. "/>
          <p:cNvPicPr preferRelativeResize="0"/>
          <p:nvPr/>
        </p:nvPicPr>
        <p:blipFill>
          <a:blip r:embed="rId9">
            <a:alphaModFix/>
          </a:blip>
          <a:stretch>
            <a:fillRect/>
          </a:stretch>
        </p:blipFill>
        <p:spPr>
          <a:xfrm>
            <a:off x="1352475" y="4181524"/>
            <a:ext cx="747001" cy="747001"/>
          </a:xfrm>
          <a:prstGeom prst="rect">
            <a:avLst/>
          </a:prstGeom>
          <a:noFill/>
          <a:ln>
            <a:noFill/>
          </a:ln>
        </p:spPr>
      </p:pic>
      <p:sp>
        <p:nvSpPr>
          <p:cNvPr id="319" name="Google Shape;319;p36"/>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accent4">
                    <a:lumMod val="50000"/>
                  </a:schemeClr>
                </a:solidFill>
              </a:rPr>
              <a:t>Empowering</a:t>
            </a:r>
            <a:r>
              <a:rPr lang="en" sz="1800" b="1" dirty="0">
                <a:solidFill>
                  <a:srgbClr val="00558E"/>
                </a:solidFill>
              </a:rPr>
              <a:t> the AWF</a:t>
            </a:r>
            <a:endParaRPr sz="1800" b="1" dirty="0">
              <a:solidFill>
                <a:srgbClr val="FF9900"/>
              </a:solidFill>
            </a:endParaRPr>
          </a:p>
        </p:txBody>
      </p:sp>
      <p:sp>
        <p:nvSpPr>
          <p:cNvPr id="318" name="Google Shape;318;p36"/>
          <p:cNvSpPr txBox="1"/>
          <p:nvPr/>
        </p:nvSpPr>
        <p:spPr>
          <a:xfrm>
            <a:off x="1897275" y="2074000"/>
            <a:ext cx="6420000" cy="2878200"/>
          </a:xfrm>
          <a:prstGeom prst="rect">
            <a:avLst/>
          </a:prstGeom>
          <a:solidFill>
            <a:srgbClr val="072334"/>
          </a:solid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rgbClr val="FFFFFF"/>
              </a:buClr>
              <a:buSzPts val="1400"/>
              <a:buChar char="●"/>
            </a:pPr>
            <a:r>
              <a:rPr lang="en" b="1" u="sng" dirty="0">
                <a:solidFill>
                  <a:srgbClr val="EE9600"/>
                </a:solidFill>
                <a:hlinkClick r:id="rId10">
                  <a:extLst>
                    <a:ext uri="{A12FA001-AC4F-418D-AE19-62706E023703}">
                      <ahyp:hlinkClr xmlns:ahyp="http://schemas.microsoft.com/office/drawing/2018/hyperlinkcolor" val="tx"/>
                    </a:ext>
                  </a:extLst>
                </a:hlinkClick>
              </a:rPr>
              <a:t>FAR Forward Community of Practice on CSOD</a:t>
            </a:r>
            <a:r>
              <a:rPr lang="en" b="1" dirty="0">
                <a:solidFill>
                  <a:srgbClr val="EE9600"/>
                </a:solidFill>
              </a:rPr>
              <a:t> </a:t>
            </a:r>
            <a:endParaRPr b="1" dirty="0">
              <a:solidFill>
                <a:srgbClr val="EE9600"/>
              </a:solidFill>
            </a:endParaRPr>
          </a:p>
          <a:p>
            <a:pPr marL="914400" lvl="1" indent="-317500" algn="l" rtl="0">
              <a:lnSpc>
                <a:spcPct val="115000"/>
              </a:lnSpc>
              <a:spcBef>
                <a:spcPts val="0"/>
              </a:spcBef>
              <a:spcAft>
                <a:spcPts val="0"/>
              </a:spcAft>
              <a:buClr>
                <a:srgbClr val="FFFFFF"/>
              </a:buClr>
              <a:buSzPts val="1400"/>
              <a:buChar char="○"/>
            </a:pPr>
            <a:r>
              <a:rPr lang="en" dirty="0">
                <a:solidFill>
                  <a:srgbClr val="FFFFFF"/>
                </a:solidFill>
              </a:rPr>
              <a:t>Share your lessons learned with the federal acquisition community. </a:t>
            </a:r>
            <a:endParaRPr dirty="0">
              <a:solidFill>
                <a:srgbClr val="FFFFFF"/>
              </a:solidFill>
            </a:endParaRPr>
          </a:p>
          <a:p>
            <a:pPr marL="457200" lvl="0" indent="-317500" algn="l" rtl="0">
              <a:lnSpc>
                <a:spcPct val="115000"/>
              </a:lnSpc>
              <a:spcBef>
                <a:spcPts val="0"/>
              </a:spcBef>
              <a:spcAft>
                <a:spcPts val="0"/>
              </a:spcAft>
              <a:buClr>
                <a:srgbClr val="FFFFFF"/>
              </a:buClr>
              <a:buSzPts val="1400"/>
              <a:buChar char="●"/>
            </a:pPr>
            <a:r>
              <a:rPr lang="en" b="1" u="sng" dirty="0">
                <a:solidFill>
                  <a:srgbClr val="EE9600"/>
                </a:solidFill>
                <a:hlinkClick r:id="rId11">
                  <a:extLst>
                    <a:ext uri="{A12FA001-AC4F-418D-AE19-62706E023703}">
                      <ahyp:hlinkClr xmlns:ahyp="http://schemas.microsoft.com/office/drawing/2018/hyperlinkcolor" val="tx"/>
                    </a:ext>
                  </a:extLst>
                </a:hlinkClick>
              </a:rPr>
              <a:t>FAR Forward Open Office Hours</a:t>
            </a:r>
            <a:r>
              <a:rPr lang="en" b="1" dirty="0">
                <a:solidFill>
                  <a:srgbClr val="FFFFFF"/>
                </a:solidFill>
              </a:rPr>
              <a:t> </a:t>
            </a:r>
            <a:endParaRPr b="1" dirty="0">
              <a:solidFill>
                <a:srgbClr val="FFFFFF"/>
              </a:solidFill>
            </a:endParaRPr>
          </a:p>
          <a:p>
            <a:pPr marL="914400" lvl="1" indent="-317500" algn="l" rtl="0">
              <a:lnSpc>
                <a:spcPct val="115000"/>
              </a:lnSpc>
              <a:spcBef>
                <a:spcPts val="0"/>
              </a:spcBef>
              <a:spcAft>
                <a:spcPts val="0"/>
              </a:spcAft>
              <a:buClr>
                <a:srgbClr val="FFFFFF"/>
              </a:buClr>
              <a:buSzPts val="1400"/>
              <a:buChar char="○"/>
            </a:pPr>
            <a:r>
              <a:rPr lang="en" dirty="0">
                <a:solidFill>
                  <a:srgbClr val="FFFFFF"/>
                </a:solidFill>
              </a:rPr>
              <a:t>Hear timely updates, gain practical lessons, and take part in live Q&amp;A with peers.</a:t>
            </a:r>
            <a:endParaRPr dirty="0">
              <a:solidFill>
                <a:srgbClr val="FFFFFF"/>
              </a:solidFill>
            </a:endParaRPr>
          </a:p>
          <a:p>
            <a:pPr marL="914400" lvl="1" indent="-298450" algn="l" rtl="0">
              <a:lnSpc>
                <a:spcPct val="115000"/>
              </a:lnSpc>
              <a:spcBef>
                <a:spcPts val="0"/>
              </a:spcBef>
              <a:spcAft>
                <a:spcPts val="0"/>
              </a:spcAft>
              <a:buClr>
                <a:srgbClr val="FFFFFF"/>
              </a:buClr>
              <a:buSzPts val="1100"/>
              <a:buChar char="○"/>
            </a:pPr>
            <a:r>
              <a:rPr lang="en" dirty="0">
                <a:solidFill>
                  <a:srgbClr val="FFFFFF"/>
                </a:solidFill>
              </a:rPr>
              <a:t>Previous recordings available at the </a:t>
            </a:r>
            <a:r>
              <a:rPr lang="en" u="sng" dirty="0">
                <a:solidFill>
                  <a:srgbClr val="FFFFFF"/>
                </a:solidFill>
                <a:hlinkClick r:id="rId12">
                  <a:extLst>
                    <a:ext uri="{A12FA001-AC4F-418D-AE19-62706E023703}">
                      <ahyp:hlinkClr xmlns:ahyp="http://schemas.microsoft.com/office/drawing/2018/hyperlinkcolor" val="tx"/>
                    </a:ext>
                  </a:extLst>
                </a:hlinkClick>
              </a:rPr>
              <a:t>RFO Training Resources Playlist</a:t>
            </a:r>
            <a:r>
              <a:rPr lang="en" dirty="0">
                <a:solidFill>
                  <a:srgbClr val="FFFFFF"/>
                </a:solidFill>
              </a:rPr>
              <a:t> in CSOD.</a:t>
            </a:r>
            <a:endParaRPr dirty="0">
              <a:solidFill>
                <a:srgbClr val="FFFFFF"/>
              </a:solidFill>
            </a:endParaRPr>
          </a:p>
          <a:p>
            <a:pPr marL="457200" lvl="0" indent="-317500" algn="l" rtl="0">
              <a:lnSpc>
                <a:spcPct val="115000"/>
              </a:lnSpc>
              <a:spcBef>
                <a:spcPts val="0"/>
              </a:spcBef>
              <a:spcAft>
                <a:spcPts val="0"/>
              </a:spcAft>
              <a:buClr>
                <a:srgbClr val="FFFFFF"/>
              </a:buClr>
              <a:buSzPts val="1400"/>
              <a:buChar char="●"/>
            </a:pPr>
            <a:r>
              <a:rPr lang="en" dirty="0">
                <a:solidFill>
                  <a:srgbClr val="FFFFFF"/>
                </a:solidFill>
              </a:rPr>
              <a:t>Your Agency Acquisition Labs </a:t>
            </a:r>
            <a:r>
              <a:rPr lang="en" b="1" dirty="0">
                <a:solidFill>
                  <a:srgbClr val="FFFFFF"/>
                </a:solidFill>
              </a:rPr>
              <a:t>(</a:t>
            </a:r>
            <a:r>
              <a:rPr lang="en" dirty="0">
                <a:solidFill>
                  <a:srgbClr val="FFFFFF"/>
                </a:solidFill>
              </a:rPr>
              <a:t>or</a:t>
            </a:r>
            <a:r>
              <a:rPr lang="en" b="1" dirty="0">
                <a:solidFill>
                  <a:srgbClr val="FFFFFF"/>
                </a:solidFill>
              </a:rPr>
              <a:t> </a:t>
            </a:r>
            <a:r>
              <a:rPr lang="en" u="sng" dirty="0">
                <a:solidFill>
                  <a:srgbClr val="EE9600"/>
                </a:solidFill>
                <a:hlinkClick r:id="rId13">
                  <a:extLst>
                    <a:ext uri="{A12FA001-AC4F-418D-AE19-62706E023703}">
                      <ahyp:hlinkClr xmlns:ahyp="http://schemas.microsoft.com/office/drawing/2018/hyperlinkcolor" val="tx"/>
                    </a:ext>
                  </a:extLst>
                </a:hlinkClick>
              </a:rPr>
              <a:t>Agency Acquisition Innovation Advocates</a:t>
            </a:r>
            <a:r>
              <a:rPr lang="en" dirty="0">
                <a:solidFill>
                  <a:srgbClr val="FFFFFF"/>
                </a:solidFill>
              </a:rPr>
              <a:t>) and the </a:t>
            </a:r>
            <a:r>
              <a:rPr lang="en" u="sng" dirty="0">
                <a:solidFill>
                  <a:srgbClr val="EE9600"/>
                </a:solidFill>
                <a:hlinkClick r:id="rId14">
                  <a:extLst>
                    <a:ext uri="{A12FA001-AC4F-418D-AE19-62706E023703}">
                      <ahyp:hlinkClr xmlns:ahyp="http://schemas.microsoft.com/office/drawing/2018/hyperlinkcolor" val="tx"/>
                    </a:ext>
                  </a:extLst>
                </a:hlinkClick>
              </a:rPr>
              <a:t>SAG Testing</a:t>
            </a:r>
            <a:r>
              <a:rPr lang="en" dirty="0">
                <a:solidFill>
                  <a:srgbClr val="FFFFFF"/>
                </a:solidFill>
              </a:rPr>
              <a:t> team. </a:t>
            </a:r>
            <a:endParaRPr dirty="0">
              <a:solidFill>
                <a:srgbClr val="FFFFFF"/>
              </a:solidFill>
            </a:endParaRPr>
          </a:p>
          <a:p>
            <a:pPr marL="914400" lvl="1" indent="-317500" algn="l" rtl="0">
              <a:lnSpc>
                <a:spcPct val="115000"/>
              </a:lnSpc>
              <a:spcBef>
                <a:spcPts val="0"/>
              </a:spcBef>
              <a:spcAft>
                <a:spcPts val="0"/>
              </a:spcAft>
              <a:buClr>
                <a:srgbClr val="FFFFFF"/>
              </a:buClr>
              <a:buSzPts val="1400"/>
              <a:buChar char="○"/>
            </a:pPr>
            <a:r>
              <a:rPr lang="en" dirty="0">
                <a:solidFill>
                  <a:srgbClr val="FFFFFF"/>
                </a:solidFill>
              </a:rPr>
              <a:t>Test new practices and new approaches. Your work and feedback will inform the regulatory and non-regulatory resources. </a:t>
            </a:r>
            <a:endParaRPr b="1" dirty="0">
              <a:solidFill>
                <a:srgbClr val="FFFFFF"/>
              </a:solidFill>
            </a:endParaRPr>
          </a:p>
        </p:txBody>
      </p:sp>
      <p:pic>
        <p:nvPicPr>
          <p:cNvPr id="324" name="Google Shape;324;p36" descr="The image serves as the course navigation for the FAR framework start point logo. ">
            <a:hlinkClick r:id="rId15"/>
          </p:cNvPr>
          <p:cNvPicPr preferRelativeResize="0"/>
          <p:nvPr/>
        </p:nvPicPr>
        <p:blipFill>
          <a:blip r:embed="rId16">
            <a:alphaModFix/>
          </a:blip>
          <a:stretch>
            <a:fillRect/>
          </a:stretch>
        </p:blipFill>
        <p:spPr>
          <a:xfrm>
            <a:off x="8027996" y="2858475"/>
            <a:ext cx="1073405" cy="1223600"/>
          </a:xfrm>
          <a:prstGeom prst="rect">
            <a:avLst/>
          </a:prstGeom>
          <a:noFill/>
          <a:ln>
            <a:noFill/>
          </a:ln>
        </p:spPr>
      </p:pic>
      <p:pic>
        <p:nvPicPr>
          <p:cNvPr id="326" name="Google Shape;326;p36" descr="This image serves as the coaching puzzle piece logo. "/>
          <p:cNvPicPr preferRelativeResize="0"/>
          <p:nvPr/>
        </p:nvPicPr>
        <p:blipFill>
          <a:blip r:embed="rId17">
            <a:alphaModFix/>
          </a:blip>
          <a:stretch>
            <a:fillRect/>
          </a:stretch>
        </p:blipFill>
        <p:spPr>
          <a:xfrm>
            <a:off x="8028002" y="4412475"/>
            <a:ext cx="670547" cy="644350"/>
          </a:xfrm>
          <a:prstGeom prst="rect">
            <a:avLst/>
          </a:prstGeom>
          <a:noFill/>
          <a:ln>
            <a:noFill/>
          </a:ln>
        </p:spPr>
      </p:pic>
      <p:sp>
        <p:nvSpPr>
          <p:cNvPr id="317" name="Google Shape;31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Google Shape;44;p10"/>
          <p:cNvSpPr txBox="1">
            <a:spLocks noGrp="1"/>
          </p:cNvSpPr>
          <p:nvPr>
            <p:ph type="title" idx="4294967295"/>
          </p:nvPr>
        </p:nvSpPr>
        <p:spPr>
          <a:xfrm>
            <a:off x="202525" y="141680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FFFF"/>
                </a:solidFill>
                <a:effectLst/>
                <a:uLnTx/>
                <a:uFillTx/>
                <a:latin typeface="Arial"/>
                <a:ea typeface="Arial"/>
                <a:cs typeface="Arial"/>
                <a:sym typeface="Arial"/>
              </a:rPr>
              <a:t>The Revolutionary FAR Overhaul</a:t>
            </a:r>
          </a:p>
        </p:txBody>
      </p:sp>
      <p:sp>
        <p:nvSpPr>
          <p:cNvPr id="45" name="Google Shape;45;p10"/>
          <p:cNvSpPr txBox="1"/>
          <p:nvPr/>
        </p:nvSpPr>
        <p:spPr>
          <a:xfrm>
            <a:off x="544800" y="2033425"/>
            <a:ext cx="6920100" cy="2629800"/>
          </a:xfrm>
          <a:prstGeom prst="rect">
            <a:avLst/>
          </a:prstGeom>
          <a:noFill/>
          <a:ln>
            <a:noFill/>
          </a:ln>
        </p:spPr>
        <p:txBody>
          <a:bodyPr spcFirstLastPara="1" wrap="square" lIns="91425" tIns="91425" rIns="91425" bIns="91425" anchor="t" anchorCtr="0">
            <a:noAutofit/>
          </a:bodyPr>
          <a:lstStyle/>
          <a:p>
            <a:pPr marL="377944" lvl="0" indent="-303272" algn="l" rtl="0">
              <a:spcBef>
                <a:spcPts val="0"/>
              </a:spcBef>
              <a:spcAft>
                <a:spcPts val="0"/>
              </a:spcAft>
              <a:buClr>
                <a:srgbClr val="FFFFFF"/>
              </a:buClr>
              <a:buSzPts val="1800"/>
              <a:buChar char="●"/>
            </a:pPr>
            <a:r>
              <a:rPr lang="en" sz="1800">
                <a:solidFill>
                  <a:srgbClr val="FFFFFF"/>
                </a:solidFill>
              </a:rPr>
              <a:t>Comprehensive overhaul of the Federal Acquisition Regulations (FAR), which was first published in 1984. </a:t>
            </a:r>
            <a:endParaRPr sz="1800">
              <a:solidFill>
                <a:srgbClr val="FFFFFF"/>
              </a:solidFill>
            </a:endParaRPr>
          </a:p>
          <a:p>
            <a:pPr marL="377944" lvl="0" indent="-303272" algn="l" rtl="0">
              <a:spcBef>
                <a:spcPts val="0"/>
              </a:spcBef>
              <a:spcAft>
                <a:spcPts val="0"/>
              </a:spcAft>
              <a:buClr>
                <a:srgbClr val="FFFFFF"/>
              </a:buClr>
              <a:buSzPts val="1800"/>
              <a:buChar char="●"/>
            </a:pPr>
            <a:r>
              <a:rPr lang="en" sz="1800">
                <a:solidFill>
                  <a:srgbClr val="FFFFFF"/>
                </a:solidFill>
              </a:rPr>
              <a:t>The RFO initiative:</a:t>
            </a:r>
            <a:endParaRPr sz="190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Returns the FAR to its statutory roots;</a:t>
            </a:r>
            <a:endParaRPr sz="180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Rewrites it in plain language; </a:t>
            </a:r>
            <a:endParaRPr sz="180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Removes non-statutory rules (unless essential for sound procurement); and</a:t>
            </a:r>
            <a:endParaRPr sz="1800">
              <a:solidFill>
                <a:srgbClr val="FFFFFF"/>
              </a:solidFill>
            </a:endParaRPr>
          </a:p>
          <a:p>
            <a:pPr marL="755887" lvl="1" indent="-303272" algn="l" rtl="0">
              <a:spcBef>
                <a:spcPts val="0"/>
              </a:spcBef>
              <a:spcAft>
                <a:spcPts val="0"/>
              </a:spcAft>
              <a:buClr>
                <a:srgbClr val="FFFFFF"/>
              </a:buClr>
              <a:buSzPts val="1800"/>
              <a:buChar char="○"/>
            </a:pPr>
            <a:r>
              <a:rPr lang="en" sz="1800">
                <a:solidFill>
                  <a:srgbClr val="FFFFFF"/>
                </a:solidFill>
              </a:rPr>
              <a:t>Creates non-regulatory buying guides that provide practical strategies grounded in best practices.  </a:t>
            </a:r>
            <a:endParaRPr sz="2000">
              <a:solidFill>
                <a:srgbClr val="FFFFFF"/>
              </a:solidFill>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46" name="Google Shape;46;p10"/>
          <p:cNvSpPr txBox="1"/>
          <p:nvPr/>
        </p:nvSpPr>
        <p:spPr>
          <a:xfrm>
            <a:off x="7464900" y="1286450"/>
            <a:ext cx="1636500" cy="889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dirty="0">
                <a:solidFill>
                  <a:schemeClr val="accent4">
                    <a:lumMod val="50000"/>
                  </a:schemeClr>
                </a:solidFill>
              </a:rPr>
              <a:t>Session 1 </a:t>
            </a:r>
            <a:r>
              <a:rPr lang="en" sz="1800" b="1" dirty="0">
                <a:solidFill>
                  <a:srgbClr val="00558E"/>
                </a:solidFill>
              </a:rPr>
              <a:t>Recap - The RFO</a:t>
            </a:r>
            <a:endParaRPr sz="1800" b="1" dirty="0">
              <a:solidFill>
                <a:srgbClr val="FF9900"/>
              </a:solidFill>
            </a:endParaRPr>
          </a:p>
          <a:p>
            <a:pPr marL="0" lvl="0" indent="0" algn="l" rtl="0">
              <a:spcBef>
                <a:spcPts val="0"/>
              </a:spcBef>
              <a:spcAft>
                <a:spcPts val="0"/>
              </a:spcAft>
              <a:buNone/>
            </a:pPr>
            <a:endParaRPr sz="1800" b="1" dirty="0">
              <a:solidFill>
                <a:srgbClr val="00558E"/>
              </a:solidFill>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4" name="Google Shape;334;p37"/>
          <p:cNvSpPr txBox="1">
            <a:spLocks noGrp="1"/>
          </p:cNvSpPr>
          <p:nvPr>
            <p:ph type="title" idx="4294967295"/>
          </p:nvPr>
        </p:nvSpPr>
        <p:spPr>
          <a:xfrm>
            <a:off x="1032750" y="1797207"/>
            <a:ext cx="7078500" cy="2662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FFFF"/>
                </a:solidFill>
                <a:effectLst/>
                <a:uLnTx/>
                <a:uFillTx/>
                <a:latin typeface="Arial"/>
                <a:ea typeface="Arial"/>
                <a:cs typeface="Arial"/>
                <a:sym typeface="Arial"/>
              </a:rPr>
              <a:t>Thank You!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FFFFFF"/>
                </a:solidFill>
                <a:effectLst/>
                <a:uLnTx/>
                <a:uFillTx/>
                <a:latin typeface="Arial"/>
                <a:ea typeface="Arial"/>
                <a:cs typeface="Arial"/>
                <a:sym typeface="Arial"/>
              </a:rPr>
              <a:t>Questions?</a:t>
            </a:r>
          </a:p>
        </p:txBody>
      </p:sp>
      <p:sp>
        <p:nvSpPr>
          <p:cNvPr id="333" name="Google Shape;33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a:spLocks noGrp="1"/>
          </p:cNvSpPr>
          <p:nvPr>
            <p:ph type="title" idx="4294967295"/>
          </p:nvPr>
        </p:nvSpPr>
        <p:spPr>
          <a:xfrm>
            <a:off x="8472458" y="4663217"/>
            <a:ext cx="548700" cy="393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 sz="10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5" name="Google Shape;55;p11"/>
          <p:cNvSpPr txBox="1">
            <a:spLocks noGrp="1"/>
          </p:cNvSpPr>
          <p:nvPr>
            <p:ph type="title" idx="4294967295"/>
          </p:nvPr>
        </p:nvSpPr>
        <p:spPr>
          <a:xfrm>
            <a:off x="202525" y="1416800"/>
            <a:ext cx="70509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FFFF"/>
                </a:solidFill>
                <a:effectLst/>
                <a:uLnTx/>
                <a:uFillTx/>
                <a:latin typeface="Arial"/>
                <a:ea typeface="Arial"/>
                <a:cs typeface="Arial"/>
                <a:sym typeface="Arial"/>
              </a:rPr>
              <a:t>Core Theme of the RFO </a:t>
            </a:r>
          </a:p>
        </p:txBody>
      </p:sp>
      <p:sp>
        <p:nvSpPr>
          <p:cNvPr id="54" name="Google Shape;54;p11"/>
          <p:cNvSpPr txBox="1"/>
          <p:nvPr/>
        </p:nvSpPr>
        <p:spPr>
          <a:xfrm>
            <a:off x="130700" y="2261300"/>
            <a:ext cx="4560300" cy="194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u="sng">
                <a:solidFill>
                  <a:srgbClr val="FFFFFF"/>
                </a:solidFill>
              </a:rPr>
              <a:t>What’s a major theme from these EOs?</a:t>
            </a:r>
            <a:endParaRPr b="1" u="sng">
              <a:solidFill>
                <a:srgbClr val="FFFFFF"/>
              </a:solidFill>
            </a:endParaRPr>
          </a:p>
          <a:p>
            <a:pPr marL="0" lvl="0" indent="0" algn="l" rtl="0">
              <a:lnSpc>
                <a:spcPct val="115000"/>
              </a:lnSpc>
              <a:spcBef>
                <a:spcPts val="800"/>
              </a:spcBef>
              <a:spcAft>
                <a:spcPts val="800"/>
              </a:spcAft>
              <a:buNone/>
            </a:pPr>
            <a:r>
              <a:rPr lang="en">
                <a:solidFill>
                  <a:srgbClr val="FFFFFF"/>
                </a:solidFill>
              </a:rPr>
              <a:t>Increased use of the governmentwide contracts for commercial products and services, such as Federal Supply Schedule ordering procedures (GSAR 538.71) and ordering procedures for multiple-award Governmentwide contracts (FAR 16.507)</a:t>
            </a:r>
            <a:endParaRPr>
              <a:solidFill>
                <a:srgbClr val="FFFFFF"/>
              </a:solidFill>
            </a:endParaRPr>
          </a:p>
        </p:txBody>
      </p:sp>
      <p:sp>
        <p:nvSpPr>
          <p:cNvPr id="52" name="Google Shape;52;p11"/>
          <p:cNvSpPr txBox="1"/>
          <p:nvPr/>
        </p:nvSpPr>
        <p:spPr>
          <a:xfrm>
            <a:off x="7464900" y="1286450"/>
            <a:ext cx="1636500" cy="8988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accent4">
                    <a:lumMod val="50000"/>
                  </a:schemeClr>
                </a:solidFill>
              </a:rPr>
              <a:t>Session 1 </a:t>
            </a:r>
            <a:r>
              <a:rPr lang="en" sz="1800" b="1" dirty="0">
                <a:solidFill>
                  <a:srgbClr val="00558E"/>
                </a:solidFill>
              </a:rPr>
              <a:t>Recap - The Theme</a:t>
            </a:r>
            <a:endParaRPr sz="1800" b="1" dirty="0">
              <a:solidFill>
                <a:srgbClr val="00558E"/>
              </a:solidFill>
            </a:endParaRPr>
          </a:p>
        </p:txBody>
      </p:sp>
      <p:sp>
        <p:nvSpPr>
          <p:cNvPr id="53" name="Google Shape;53;p11"/>
          <p:cNvSpPr txBox="1"/>
          <p:nvPr/>
        </p:nvSpPr>
        <p:spPr>
          <a:xfrm>
            <a:off x="4570780" y="2261300"/>
            <a:ext cx="4221900" cy="2446800"/>
          </a:xfrm>
          <a:prstGeom prst="rect">
            <a:avLst/>
          </a:prstGeom>
          <a:noFill/>
          <a:ln>
            <a:noFill/>
          </a:ln>
        </p:spPr>
        <p:txBody>
          <a:bodyPr spcFirstLastPara="1" wrap="square" lIns="75575" tIns="37775" rIns="75575" bIns="37775" anchor="t" anchorCtr="0">
            <a:spAutoFit/>
          </a:bodyPr>
          <a:lstStyle/>
          <a:p>
            <a:pPr marL="0" marR="0" lvl="0" indent="0" algn="l" rtl="0">
              <a:lnSpc>
                <a:spcPct val="100000"/>
              </a:lnSpc>
              <a:spcBef>
                <a:spcPts val="0"/>
              </a:spcBef>
              <a:spcAft>
                <a:spcPts val="0"/>
              </a:spcAft>
              <a:buClr>
                <a:srgbClr val="000000"/>
              </a:buClr>
              <a:buSzPts val="1157"/>
              <a:buFont typeface="Arial"/>
              <a:buNone/>
            </a:pPr>
            <a:r>
              <a:rPr lang="en" b="1" u="sng">
                <a:solidFill>
                  <a:srgbClr val="FFFFFF"/>
                </a:solidFill>
              </a:rPr>
              <a:t>Executive Orders and OMB Memos:</a:t>
            </a:r>
            <a:endParaRPr b="1" i="0" u="sng" strike="noStrike" cap="none">
              <a:solidFill>
                <a:srgbClr val="FFFFFF"/>
              </a:solidFill>
            </a:endParaRPr>
          </a:p>
          <a:p>
            <a:pPr marL="377944" marR="0" lvl="0" indent="-277872" algn="l" rtl="0">
              <a:lnSpc>
                <a:spcPct val="100000"/>
              </a:lnSpc>
              <a:spcBef>
                <a:spcPts val="0"/>
              </a:spcBef>
              <a:spcAft>
                <a:spcPts val="0"/>
              </a:spcAft>
              <a:buClr>
                <a:srgbClr val="FFFFFF"/>
              </a:buClr>
              <a:buSzPts val="1400"/>
              <a:buFont typeface="Arial"/>
              <a:buChar char="●"/>
            </a:pPr>
            <a:r>
              <a:rPr lang="en" b="0" i="0" strike="noStrike" cap="none">
                <a:solidFill>
                  <a:srgbClr val="FFFFFF"/>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Executive Order 14275 — </a:t>
            </a:r>
            <a:r>
              <a:rPr lang="en" b="0" i="0" u="sng" strike="noStrike" cap="none">
                <a:solidFill>
                  <a:srgbClr val="FFFFFF"/>
                </a:solidFill>
                <a:latin typeface="Arial"/>
                <a:ea typeface="Arial"/>
                <a:cs typeface="Arial"/>
                <a:sym typeface="Arial"/>
                <a:hlinkClick r:id="rId4">
                  <a:extLst>
                    <a:ext uri="{A12FA001-AC4F-418D-AE19-62706E023703}">
                      <ahyp:hlinkClr xmlns:ahyp="http://schemas.microsoft.com/office/drawing/2018/hyperlinkcolor" val="tx"/>
                    </a:ext>
                  </a:extLst>
                </a:hlinkClick>
              </a:rPr>
              <a:t>Restoring Common Sense to Federal Procurement </a:t>
            </a:r>
            <a:endParaRPr b="0" i="0" u="sng" strike="noStrike" cap="none">
              <a:solidFill>
                <a:srgbClr val="FFFFFF"/>
              </a:solidFill>
              <a:latin typeface="Arial"/>
              <a:ea typeface="Arial"/>
              <a:cs typeface="Arial"/>
              <a:sym typeface="Arial"/>
            </a:endParaRPr>
          </a:p>
          <a:p>
            <a:pPr marL="755887" marR="0" lvl="1" indent="-277872" algn="l" rtl="0">
              <a:lnSpc>
                <a:spcPct val="100000"/>
              </a:lnSpc>
              <a:spcBef>
                <a:spcPts val="0"/>
              </a:spcBef>
              <a:spcAft>
                <a:spcPts val="0"/>
              </a:spcAft>
              <a:buClr>
                <a:srgbClr val="FFFFFF"/>
              </a:buClr>
              <a:buSzPts val="1400"/>
              <a:buFont typeface="Courier New"/>
              <a:buChar char="○"/>
            </a:pPr>
            <a:r>
              <a:rPr lang="en" b="0" i="0" strike="noStrike" cap="none">
                <a:solidFill>
                  <a:srgbClr val="FFFFFF"/>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OMB Memo 25-26 —</a:t>
            </a:r>
            <a:r>
              <a:rPr lang="en" b="0" i="0" u="sng" strike="noStrike" cap="none">
                <a:solidFill>
                  <a:srgbClr val="FFFFFF"/>
                </a:solidFill>
                <a:latin typeface="Arial"/>
                <a:ea typeface="Arial"/>
                <a:cs typeface="Arial"/>
                <a:sym typeface="Arial"/>
                <a:hlinkClick r:id="rId5">
                  <a:extLst>
                    <a:ext uri="{A12FA001-AC4F-418D-AE19-62706E023703}">
                      <ahyp:hlinkClr xmlns:ahyp="http://schemas.microsoft.com/office/drawing/2018/hyperlinkcolor" val="tx"/>
                    </a:ext>
                  </a:extLst>
                </a:hlinkClick>
              </a:rPr>
              <a:t> Overhauling the Federal Acquisition Regulation</a:t>
            </a:r>
            <a:endParaRPr b="0" i="0" u="sng" strike="noStrike" cap="none">
              <a:solidFill>
                <a:srgbClr val="FFFFFF"/>
              </a:solidFill>
              <a:latin typeface="Arial"/>
              <a:ea typeface="Arial"/>
              <a:cs typeface="Arial"/>
              <a:sym typeface="Arial"/>
            </a:endParaRPr>
          </a:p>
          <a:p>
            <a:pPr marL="377944" marR="0" lvl="0" indent="-277872" algn="l" rtl="0">
              <a:lnSpc>
                <a:spcPct val="100000"/>
              </a:lnSpc>
              <a:spcBef>
                <a:spcPts val="0"/>
              </a:spcBef>
              <a:spcAft>
                <a:spcPts val="0"/>
              </a:spcAft>
              <a:buClr>
                <a:srgbClr val="FFFFFF"/>
              </a:buClr>
              <a:buSzPts val="1400"/>
              <a:buFont typeface="Arial"/>
              <a:buChar char="●"/>
            </a:pPr>
            <a:r>
              <a:rPr lang="en" b="0" i="0" strike="noStrike" cap="none">
                <a:solidFill>
                  <a:srgbClr val="FFFFFF"/>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Executive Order 14271 — </a:t>
            </a:r>
            <a:r>
              <a:rPr lang="en" b="0" i="0" u="sng" strike="noStrike" cap="none">
                <a:solidFill>
                  <a:srgbClr val="FFFFFF"/>
                </a:solidFill>
                <a:latin typeface="Arial"/>
                <a:ea typeface="Arial"/>
                <a:cs typeface="Arial"/>
                <a:sym typeface="Arial"/>
                <a:hlinkClick r:id="rId6">
                  <a:extLst>
                    <a:ext uri="{A12FA001-AC4F-418D-AE19-62706E023703}">
                      <ahyp:hlinkClr xmlns:ahyp="http://schemas.microsoft.com/office/drawing/2018/hyperlinkcolor" val="tx"/>
                    </a:ext>
                  </a:extLst>
                </a:hlinkClick>
              </a:rPr>
              <a:t>Ensuring Commercial, Cost-Effective Solutions</a:t>
            </a:r>
            <a:endParaRPr b="0" i="0" u="sng" strike="noStrike" cap="none">
              <a:solidFill>
                <a:srgbClr val="FFFFFF"/>
              </a:solidFill>
              <a:latin typeface="Arial"/>
              <a:ea typeface="Arial"/>
              <a:cs typeface="Arial"/>
              <a:sym typeface="Arial"/>
            </a:endParaRPr>
          </a:p>
          <a:p>
            <a:pPr marL="377944" marR="0" lvl="0" indent="-277872" algn="l" rtl="0">
              <a:lnSpc>
                <a:spcPct val="100000"/>
              </a:lnSpc>
              <a:spcBef>
                <a:spcPts val="0"/>
              </a:spcBef>
              <a:spcAft>
                <a:spcPts val="0"/>
              </a:spcAft>
              <a:buClr>
                <a:srgbClr val="FFFFFF"/>
              </a:buClr>
              <a:buSzPts val="1400"/>
              <a:buFont typeface="Arial"/>
              <a:buChar char="●"/>
            </a:pPr>
            <a:r>
              <a:rPr lang="en" b="0" i="0" strike="noStrike" cap="none">
                <a:solidFill>
                  <a:srgbClr val="FFFFFF"/>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Executive Order 14240, </a:t>
            </a:r>
            <a:r>
              <a:rPr lang="en" b="0" i="0" u="sng" strike="noStrike" cap="none">
                <a:solidFill>
                  <a:srgbClr val="FFFFFF"/>
                </a:solidFill>
                <a:latin typeface="Arial"/>
                <a:ea typeface="Arial"/>
                <a:cs typeface="Arial"/>
                <a:sym typeface="Arial"/>
                <a:hlinkClick r:id="rId7">
                  <a:extLst>
                    <a:ext uri="{A12FA001-AC4F-418D-AE19-62706E023703}">
                      <ahyp:hlinkClr xmlns:ahyp="http://schemas.microsoft.com/office/drawing/2018/hyperlinkcolor" val="tx"/>
                    </a:ext>
                  </a:extLst>
                </a:hlinkClick>
              </a:rPr>
              <a:t>Eliminating Waste and Saving Taxpayer Dollars Dollars by Consolidating Procurement </a:t>
            </a:r>
            <a:endParaRPr b="0" i="0" u="sng"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57"/>
              <a:buFont typeface="Arial"/>
              <a:buNone/>
            </a:pPr>
            <a:endParaRPr b="0" i="0" u="sng" strike="noStrike" cap="none">
              <a:solidFill>
                <a:srgbClr val="FFFFFF"/>
              </a:solidFill>
              <a:latin typeface="Arial"/>
              <a:ea typeface="Arial"/>
              <a:cs typeface="Arial"/>
              <a:sym typeface="Arial"/>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4" name="Google Shape;64;p12"/>
          <p:cNvSpPr txBox="1">
            <a:spLocks noGrp="1"/>
          </p:cNvSpPr>
          <p:nvPr>
            <p:ph type="title" idx="4294967295"/>
          </p:nvPr>
        </p:nvSpPr>
        <p:spPr>
          <a:xfrm>
            <a:off x="170900" y="1416475"/>
            <a:ext cx="72123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Arial"/>
                <a:ea typeface="Arial"/>
                <a:cs typeface="Arial"/>
                <a:sym typeface="Arial"/>
              </a:rPr>
              <a:t>Clear Direction to Source within Federal Marketplace First</a:t>
            </a:r>
            <a:endParaRPr kumimoji="0" lang="en-US" sz="16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3" name="Google Shape;63;p12"/>
          <p:cNvSpPr txBox="1"/>
          <p:nvPr/>
        </p:nvSpPr>
        <p:spPr>
          <a:xfrm>
            <a:off x="170900" y="1981475"/>
            <a:ext cx="3826200" cy="29553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EO 14271 - Ensuring Commercial, Cost-Effective Solutions in Federal Contracts</a:t>
            </a:r>
            <a:endParaRPr sz="120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“Agencies shall </a:t>
            </a:r>
            <a:r>
              <a:rPr lang="en" sz="1200" u="sng">
                <a:solidFill>
                  <a:srgbClr val="FFFFFF"/>
                </a:solidFill>
                <a:latin typeface="Public Sans"/>
                <a:ea typeface="Public Sans"/>
                <a:cs typeface="Public Sans"/>
                <a:sym typeface="Public Sans"/>
              </a:rPr>
              <a:t>procure commercially available products and services</a:t>
            </a:r>
            <a:r>
              <a:rPr lang="en" sz="1200">
                <a:solidFill>
                  <a:srgbClr val="FFFFFF"/>
                </a:solidFill>
                <a:latin typeface="Public Sans"/>
                <a:ea typeface="Public Sans"/>
                <a:cs typeface="Public Sans"/>
                <a:sym typeface="Public Sans"/>
              </a:rPr>
              <a:t>, including those that can be modified to fill agencies' needs, to the </a:t>
            </a:r>
            <a:r>
              <a:rPr lang="en" sz="1200" u="sng">
                <a:solidFill>
                  <a:srgbClr val="FFFFFF"/>
                </a:solidFill>
                <a:latin typeface="Public Sans"/>
                <a:ea typeface="Public Sans"/>
                <a:cs typeface="Public Sans"/>
                <a:sym typeface="Public Sans"/>
              </a:rPr>
              <a:t>maximum extent practicable</a:t>
            </a:r>
            <a:r>
              <a:rPr lang="en" sz="1200">
                <a:solidFill>
                  <a:srgbClr val="FFFFFF"/>
                </a:solidFill>
                <a:latin typeface="Public Sans"/>
                <a:ea typeface="Public Sans"/>
                <a:cs typeface="Public Sans"/>
                <a:sym typeface="Public Sans"/>
              </a:rPr>
              <a:t>”</a:t>
            </a:r>
            <a:endParaRPr sz="1200">
              <a:solidFill>
                <a:srgbClr val="FFFFFF"/>
              </a:solidFill>
              <a:latin typeface="Public Sans"/>
              <a:ea typeface="Public Sans"/>
              <a:cs typeface="Public Sans"/>
              <a:sym typeface="Public Sans"/>
            </a:endParaRPr>
          </a:p>
          <a:p>
            <a:pPr marL="914400" lvl="0" indent="0" algn="l" rtl="0">
              <a:spcBef>
                <a:spcPts val="0"/>
              </a:spcBef>
              <a:spcAft>
                <a:spcPts val="0"/>
              </a:spcAft>
              <a:buNone/>
            </a:pPr>
            <a:endParaRPr sz="1200">
              <a:solidFill>
                <a:srgbClr val="FFFFFF"/>
              </a:solidFill>
              <a:latin typeface="Public Sans"/>
              <a:ea typeface="Public Sans"/>
              <a:cs typeface="Public Sans"/>
              <a:sym typeface="Public Sans"/>
            </a:endParaRPr>
          </a:p>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RFO 8</a:t>
            </a:r>
            <a:endParaRPr sz="120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Must use </a:t>
            </a:r>
            <a:r>
              <a:rPr lang="en" sz="1200" u="sng">
                <a:solidFill>
                  <a:srgbClr val="FFFFFF"/>
                </a:solidFill>
                <a:latin typeface="Public Sans"/>
                <a:ea typeface="Public Sans"/>
                <a:cs typeface="Public Sans"/>
                <a:sym typeface="Public Sans"/>
              </a:rPr>
              <a:t>existing governmentwide contracts and BPAs </a:t>
            </a:r>
            <a:r>
              <a:rPr lang="en" sz="1200">
                <a:solidFill>
                  <a:srgbClr val="FFFFFF"/>
                </a:solidFill>
                <a:latin typeface="Public Sans"/>
                <a:ea typeface="Public Sans"/>
                <a:cs typeface="Public Sans"/>
                <a:sym typeface="Public Sans"/>
              </a:rPr>
              <a:t>that are “required use” and must* consider </a:t>
            </a:r>
            <a:r>
              <a:rPr lang="en" sz="1200" u="sng">
                <a:solidFill>
                  <a:srgbClr val="FFFFFF"/>
                </a:solidFill>
                <a:latin typeface="Public Sans"/>
                <a:ea typeface="Public Sans"/>
                <a:cs typeface="Public Sans"/>
                <a:sym typeface="Public Sans"/>
              </a:rPr>
              <a:t>existing governmentwide contracts and BPAs</a:t>
            </a:r>
            <a:r>
              <a:rPr lang="en" sz="1200">
                <a:solidFill>
                  <a:srgbClr val="FFFFFF"/>
                </a:solidFill>
                <a:latin typeface="Public Sans"/>
                <a:ea typeface="Public Sans"/>
                <a:cs typeface="Public Sans"/>
                <a:sym typeface="Public Sans"/>
              </a:rPr>
              <a:t> that are otherwise part of </a:t>
            </a:r>
            <a:r>
              <a:rPr lang="en" sz="1200" u="sng">
                <a:solidFill>
                  <a:srgbClr val="FFFFFF"/>
                </a:solidFill>
                <a:latin typeface="Public Sans"/>
                <a:ea typeface="Public Sans"/>
                <a:cs typeface="Public Sans"/>
                <a:sym typeface="Public Sans"/>
              </a:rPr>
              <a:t>Category Management principles</a:t>
            </a:r>
            <a:r>
              <a:rPr lang="en" sz="1200">
                <a:solidFill>
                  <a:srgbClr val="FFFFFF"/>
                </a:solidFill>
                <a:latin typeface="Public Sans"/>
                <a:ea typeface="Public Sans"/>
                <a:cs typeface="Public Sans"/>
                <a:sym typeface="Public Sans"/>
              </a:rPr>
              <a:t>.</a:t>
            </a:r>
            <a:endParaRPr sz="1200">
              <a:solidFill>
                <a:srgbClr val="FFFFFF"/>
              </a:solidFill>
              <a:latin typeface="Public Sans"/>
              <a:ea typeface="Public Sans"/>
              <a:cs typeface="Public Sans"/>
              <a:sym typeface="Public Sans"/>
            </a:endParaRPr>
          </a:p>
        </p:txBody>
      </p:sp>
      <p:sp>
        <p:nvSpPr>
          <p:cNvPr id="61" name="Google Shape;61;p12"/>
          <p:cNvSpPr txBox="1"/>
          <p:nvPr/>
        </p:nvSpPr>
        <p:spPr>
          <a:xfrm>
            <a:off x="7464900" y="1286450"/>
            <a:ext cx="1636500" cy="806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4">
                    <a:lumMod val="50000"/>
                  </a:schemeClr>
                </a:solidFill>
              </a:rPr>
              <a:t>Session 1 </a:t>
            </a:r>
            <a:endParaRPr b="1" dirty="0">
              <a:solidFill>
                <a:schemeClr val="accent4">
                  <a:lumMod val="50000"/>
                </a:schemeClr>
              </a:solidFill>
            </a:endParaRPr>
          </a:p>
          <a:p>
            <a:pPr marL="0" lvl="0" indent="0" algn="l" rtl="0">
              <a:spcBef>
                <a:spcPts val="0"/>
              </a:spcBef>
              <a:spcAft>
                <a:spcPts val="0"/>
              </a:spcAft>
              <a:buClr>
                <a:schemeClr val="dk1"/>
              </a:buClr>
              <a:buSzPts val="1100"/>
              <a:buFont typeface="Arial"/>
              <a:buNone/>
            </a:pPr>
            <a:r>
              <a:rPr lang="en" b="1" dirty="0">
                <a:solidFill>
                  <a:srgbClr val="00558E"/>
                </a:solidFill>
              </a:rPr>
              <a:t>Recap - Commercial First</a:t>
            </a:r>
            <a:endParaRPr b="1" dirty="0">
              <a:solidFill>
                <a:srgbClr val="FF9900"/>
              </a:solidFill>
            </a:endParaRPr>
          </a:p>
          <a:p>
            <a:pPr marL="0" lvl="0" indent="0" algn="l" rtl="0">
              <a:spcBef>
                <a:spcPts val="0"/>
              </a:spcBef>
              <a:spcAft>
                <a:spcPts val="0"/>
              </a:spcAft>
              <a:buNone/>
            </a:pPr>
            <a:endParaRPr b="1" dirty="0">
              <a:solidFill>
                <a:srgbClr val="00558E"/>
              </a:solidFill>
            </a:endParaRPr>
          </a:p>
        </p:txBody>
      </p:sp>
      <p:sp>
        <p:nvSpPr>
          <p:cNvPr id="62" name="Google Shape;62;p12"/>
          <p:cNvSpPr txBox="1"/>
          <p:nvPr/>
        </p:nvSpPr>
        <p:spPr>
          <a:xfrm>
            <a:off x="4228500" y="1878175"/>
            <a:ext cx="4496100" cy="3431700"/>
          </a:xfrm>
          <a:prstGeom prst="rect">
            <a:avLst/>
          </a:prstGeom>
          <a:noFill/>
          <a:ln>
            <a:noFill/>
          </a:ln>
        </p:spPr>
        <p:txBody>
          <a:bodyPr spcFirstLastPara="1" wrap="square" lIns="75575" tIns="37775" rIns="75575" bIns="37775" anchor="t" anchorCtr="0">
            <a:spAutoFit/>
          </a:bodyPr>
          <a:lstStyle/>
          <a:p>
            <a:pPr marL="0" lvl="0" indent="0" algn="l" rtl="0">
              <a:spcBef>
                <a:spcPts val="0"/>
              </a:spcBef>
              <a:spcAft>
                <a:spcPts val="0"/>
              </a:spcAft>
              <a:buNone/>
            </a:pPr>
            <a:endParaRPr sz="1200" b="1" u="sng">
              <a:solidFill>
                <a:srgbClr val="FFFFFF"/>
              </a:solidFill>
              <a:highlight>
                <a:srgbClr val="FFFF00"/>
              </a:highlight>
              <a:latin typeface="Public Sans"/>
              <a:ea typeface="Public Sans"/>
              <a:cs typeface="Public Sans"/>
              <a:sym typeface="Public Sans"/>
            </a:endParaRPr>
          </a:p>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RFO 10</a:t>
            </a:r>
            <a:endParaRPr sz="120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"Agencies must procure commercial products and commercial services to the maximum extent practicable and prioritize procuring commercial products and commercial services </a:t>
            </a:r>
            <a:r>
              <a:rPr lang="en" sz="1200" u="sng">
                <a:solidFill>
                  <a:srgbClr val="FFFFFF"/>
                </a:solidFill>
                <a:latin typeface="Public Sans"/>
                <a:ea typeface="Public Sans"/>
                <a:cs typeface="Public Sans"/>
                <a:sym typeface="Public Sans"/>
              </a:rPr>
              <a:t>on an existing governmentwide contract</a:t>
            </a:r>
            <a:r>
              <a:rPr lang="en" sz="1200">
                <a:solidFill>
                  <a:srgbClr val="FFFFFF"/>
                </a:solidFill>
                <a:latin typeface="Public Sans"/>
                <a:ea typeface="Public Sans"/>
                <a:cs typeface="Public Sans"/>
                <a:sym typeface="Public Sans"/>
              </a:rPr>
              <a:t>".</a:t>
            </a:r>
            <a:endParaRPr sz="1200">
              <a:solidFill>
                <a:srgbClr val="FFFFFF"/>
              </a:solidFill>
              <a:latin typeface="Public Sans"/>
              <a:ea typeface="Public Sans"/>
              <a:cs typeface="Public Sans"/>
              <a:sym typeface="Public Sans"/>
            </a:endParaRPr>
          </a:p>
          <a:p>
            <a:pPr marL="0" lvl="0" indent="0" algn="l" rtl="0">
              <a:spcBef>
                <a:spcPts val="0"/>
              </a:spcBef>
              <a:spcAft>
                <a:spcPts val="0"/>
              </a:spcAft>
              <a:buNone/>
            </a:pPr>
            <a:endParaRPr sz="1200">
              <a:solidFill>
                <a:srgbClr val="FFFFFF"/>
              </a:solidFill>
              <a:latin typeface="Public Sans"/>
              <a:ea typeface="Public Sans"/>
              <a:cs typeface="Public Sans"/>
              <a:sym typeface="Public Sans"/>
            </a:endParaRPr>
          </a:p>
          <a:p>
            <a:pPr marL="457200" lvl="0"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RFO 12</a:t>
            </a:r>
            <a:endParaRPr sz="1200">
              <a:solidFill>
                <a:srgbClr val="FFFFFF"/>
              </a:solidFill>
              <a:latin typeface="Public Sans"/>
              <a:ea typeface="Public Sans"/>
              <a:cs typeface="Public Sans"/>
              <a:sym typeface="Public Sans"/>
            </a:endParaRPr>
          </a:p>
          <a:p>
            <a:pPr marL="914400" lvl="1" indent="-304800" algn="l" rtl="0">
              <a:spcBef>
                <a:spcPts val="0"/>
              </a:spcBef>
              <a:spcAft>
                <a:spcPts val="0"/>
              </a:spcAft>
              <a:buClr>
                <a:srgbClr val="FFFFFF"/>
              </a:buClr>
              <a:buSzPts val="1200"/>
              <a:buFont typeface="Public Sans"/>
              <a:buChar char="○"/>
            </a:pPr>
            <a:r>
              <a:rPr lang="en" sz="1200">
                <a:solidFill>
                  <a:srgbClr val="FFFFFF"/>
                </a:solidFill>
                <a:latin typeface="Public Sans"/>
                <a:ea typeface="Public Sans"/>
                <a:cs typeface="Public Sans"/>
                <a:sym typeface="Public Sans"/>
              </a:rPr>
              <a:t>“If commercial products or commercial services that meet agency needs </a:t>
            </a:r>
            <a:r>
              <a:rPr lang="en" sz="1200" u="sng">
                <a:solidFill>
                  <a:srgbClr val="FFFFFF"/>
                </a:solidFill>
                <a:latin typeface="Public Sans"/>
                <a:ea typeface="Public Sans"/>
                <a:cs typeface="Public Sans"/>
                <a:sym typeface="Public Sans"/>
              </a:rPr>
              <a:t>are available from</a:t>
            </a:r>
            <a:r>
              <a:rPr lang="en" sz="1200">
                <a:solidFill>
                  <a:srgbClr val="FFFFFF"/>
                </a:solidFill>
                <a:latin typeface="Public Sans"/>
                <a:ea typeface="Public Sans"/>
                <a:cs typeface="Public Sans"/>
                <a:sym typeface="Public Sans"/>
              </a:rPr>
              <a:t> any priority source identified in part 8, including existing contracts awarded for Governmentwide use (e.g., the </a:t>
            </a:r>
            <a:r>
              <a:rPr lang="en" sz="1200" u="sng">
                <a:solidFill>
                  <a:srgbClr val="FFFFFF"/>
                </a:solidFill>
                <a:latin typeface="Public Sans"/>
                <a:ea typeface="Public Sans"/>
                <a:cs typeface="Public Sans"/>
                <a:sym typeface="Public Sans"/>
              </a:rPr>
              <a:t>Federal Supply Schedules</a:t>
            </a:r>
            <a:r>
              <a:rPr lang="en" sz="1200">
                <a:solidFill>
                  <a:srgbClr val="FFFFFF"/>
                </a:solidFill>
                <a:latin typeface="Public Sans"/>
                <a:ea typeface="Public Sans"/>
                <a:cs typeface="Public Sans"/>
                <a:sym typeface="Public Sans"/>
              </a:rPr>
              <a:t> and Governmentwide acquisition contracts), </a:t>
            </a:r>
            <a:r>
              <a:rPr lang="en" sz="1200" u="sng">
                <a:solidFill>
                  <a:srgbClr val="FFFFFF"/>
                </a:solidFill>
                <a:latin typeface="Public Sans"/>
                <a:ea typeface="Public Sans"/>
                <a:cs typeface="Public Sans"/>
                <a:sym typeface="Public Sans"/>
              </a:rPr>
              <a:t>procure the commercial products or commercial services from that source</a:t>
            </a:r>
            <a:r>
              <a:rPr lang="en" sz="1200">
                <a:solidFill>
                  <a:srgbClr val="FFFFFF"/>
                </a:solidFill>
                <a:latin typeface="Public Sans"/>
                <a:ea typeface="Public Sans"/>
                <a:cs typeface="Public Sans"/>
                <a:sym typeface="Public Sans"/>
              </a:rPr>
              <a:t>.”</a:t>
            </a:r>
            <a:endParaRPr sz="1200">
              <a:solidFill>
                <a:srgbClr val="FFFFFF"/>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157"/>
              <a:buFont typeface="Arial"/>
              <a:buNone/>
            </a:pPr>
            <a:endParaRPr b="0" i="0" u="sng" strike="noStrike" cap="none">
              <a:solidFill>
                <a:srgbClr val="FFFFFF"/>
              </a:solidFill>
              <a:latin typeface="Arial"/>
              <a:ea typeface="Arial"/>
              <a:cs typeface="Arial"/>
              <a:sym typeface="Arial"/>
            </a:endParaRPr>
          </a:p>
        </p:txBody>
      </p:sp>
      <p:sp>
        <p:nvSpPr>
          <p:cNvPr id="60" name="Google Shape;6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3"/>
          <p:cNvSpPr txBox="1">
            <a:spLocks noGrp="1"/>
          </p:cNvSpPr>
          <p:nvPr>
            <p:ph type="title" idx="4294967295"/>
          </p:nvPr>
        </p:nvSpPr>
        <p:spPr>
          <a:xfrm>
            <a:off x="221025" y="142920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FFFF"/>
                </a:solidFill>
                <a:effectLst/>
                <a:uLnTx/>
                <a:uFillTx/>
                <a:latin typeface="Arial"/>
                <a:ea typeface="Arial"/>
                <a:cs typeface="Arial"/>
                <a:sym typeface="Arial"/>
              </a:rPr>
              <a:t>The RFO</a:t>
            </a:r>
          </a:p>
        </p:txBody>
      </p:sp>
      <p:sp>
        <p:nvSpPr>
          <p:cNvPr id="72" name="Google Shape;72;p13"/>
          <p:cNvSpPr txBox="1"/>
          <p:nvPr/>
        </p:nvSpPr>
        <p:spPr>
          <a:xfrm>
            <a:off x="544800" y="2156100"/>
            <a:ext cx="35661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rgbClr val="FFFFFF"/>
                </a:solidFill>
                <a:hlinkClick r:id="rId4">
                  <a:extLst>
                    <a:ext uri="{A12FA001-AC4F-418D-AE19-62706E023703}">
                      <ahyp:hlinkClr xmlns:ahyp="http://schemas.microsoft.com/office/drawing/2018/hyperlinkcolor" val="tx"/>
                    </a:ext>
                  </a:extLst>
                </a:hlinkClick>
              </a:rPr>
              <a:t>49 Model Deviations</a:t>
            </a:r>
            <a:r>
              <a:rPr lang="en" sz="1700">
                <a:solidFill>
                  <a:srgbClr val="FFFFFF"/>
                </a:solidFill>
              </a:rPr>
              <a:t> were issued to allow immediate use while formal rulemaking proceeds.</a:t>
            </a:r>
            <a:endParaRPr sz="1700" u="sng">
              <a:solidFill>
                <a:srgbClr val="FFFFFF"/>
              </a:solidFill>
            </a:endParaRPr>
          </a:p>
        </p:txBody>
      </p:sp>
      <p:sp>
        <p:nvSpPr>
          <p:cNvPr id="74" name="Google Shape;74;p13"/>
          <p:cNvSpPr/>
          <p:nvPr/>
        </p:nvSpPr>
        <p:spPr>
          <a:xfrm>
            <a:off x="544800" y="3387600"/>
            <a:ext cx="1825848" cy="479250"/>
          </a:xfrm>
          <a:prstGeom prst="flowChartTerminator">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324"/>
              <a:buFont typeface="Arial"/>
              <a:buNone/>
            </a:pPr>
            <a:r>
              <a:rPr lang="en" b="1" i="0" u="none" strike="noStrike" cap="none">
                <a:solidFill>
                  <a:srgbClr val="FFFFFF"/>
                </a:solidFill>
              </a:rPr>
              <a:t>Phase 1     </a:t>
            </a:r>
            <a:endParaRPr b="1" i="0" u="none" strike="noStrike" cap="none">
              <a:solidFill>
                <a:srgbClr val="FFFFFF"/>
              </a:solidFill>
            </a:endParaRPr>
          </a:p>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Model deviations               </a:t>
            </a:r>
            <a:endParaRPr b="1" i="0" u="none" strike="noStrike" cap="none">
              <a:solidFill>
                <a:srgbClr val="FFFFFF"/>
              </a:solidFill>
            </a:endParaRPr>
          </a:p>
        </p:txBody>
      </p:sp>
      <p:sp>
        <p:nvSpPr>
          <p:cNvPr id="75" name="Google Shape;75;p13"/>
          <p:cNvSpPr/>
          <p:nvPr/>
        </p:nvSpPr>
        <p:spPr>
          <a:xfrm>
            <a:off x="2440117" y="3387605"/>
            <a:ext cx="1828818" cy="479250"/>
          </a:xfrm>
          <a:prstGeom prst="flowChartTerminator">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324"/>
              <a:buFont typeface="Arial"/>
              <a:buNone/>
            </a:pPr>
            <a:r>
              <a:rPr lang="en" b="1" i="0" u="none" strike="noStrike" cap="none">
                <a:solidFill>
                  <a:srgbClr val="FFFFFF"/>
                </a:solidFill>
              </a:rPr>
              <a:t>                      Agency issued deviations</a:t>
            </a:r>
            <a:endParaRPr b="1" i="0" u="none" strike="noStrike" cap="none">
              <a:solidFill>
                <a:srgbClr val="FFFFFF"/>
              </a:solidFill>
            </a:endParaRPr>
          </a:p>
          <a:p>
            <a:pPr marL="0" marR="0" lvl="0" indent="0" algn="l" rtl="0">
              <a:lnSpc>
                <a:spcPct val="100000"/>
              </a:lnSpc>
              <a:spcBef>
                <a:spcPts val="0"/>
              </a:spcBef>
              <a:spcAft>
                <a:spcPts val="0"/>
              </a:spcAft>
              <a:buClr>
                <a:srgbClr val="000000"/>
              </a:buClr>
              <a:buSzPts val="1135"/>
              <a:buFont typeface="Arial"/>
              <a:buNone/>
            </a:pPr>
            <a:endParaRPr b="1" i="0" u="none" strike="noStrike" cap="none">
              <a:solidFill>
                <a:srgbClr val="FFFFFF"/>
              </a:solidFill>
            </a:endParaRPr>
          </a:p>
        </p:txBody>
      </p:sp>
      <p:sp>
        <p:nvSpPr>
          <p:cNvPr id="80" name="Google Shape;80;p13">
            <a:extLst>
              <a:ext uri="{C183D7F6-B498-43B3-948B-1728B52AA6E4}">
                <adec:decorative xmlns:adec="http://schemas.microsoft.com/office/drawing/2017/decorative" val="1"/>
              </a:ext>
            </a:extLst>
          </p:cNvPr>
          <p:cNvSpPr/>
          <p:nvPr/>
        </p:nvSpPr>
        <p:spPr>
          <a:xfrm>
            <a:off x="909792" y="4060400"/>
            <a:ext cx="114600" cy="114300"/>
          </a:xfrm>
          <a:prstGeom prst="ellipse">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ctr" rtl="0">
              <a:lnSpc>
                <a:spcPct val="100000"/>
              </a:lnSpc>
              <a:spcBef>
                <a:spcPts val="0"/>
              </a:spcBef>
              <a:spcAft>
                <a:spcPts val="0"/>
              </a:spcAft>
              <a:buClr>
                <a:srgbClr val="000000"/>
              </a:buClr>
              <a:buSzPts val="1324"/>
              <a:buFont typeface="Arial"/>
              <a:buNone/>
            </a:pPr>
            <a:endParaRPr sz="1323" b="0" i="0" u="none" strike="noStrike" cap="none">
              <a:solidFill>
                <a:srgbClr val="000000"/>
              </a:solidFill>
              <a:latin typeface="Arial"/>
              <a:ea typeface="Arial"/>
              <a:cs typeface="Arial"/>
              <a:sym typeface="Arial"/>
            </a:endParaRPr>
          </a:p>
        </p:txBody>
      </p:sp>
      <p:sp>
        <p:nvSpPr>
          <p:cNvPr id="73" name="Google Shape;73;p13">
            <a:extLst>
              <a:ext uri="{C183D7F6-B498-43B3-948B-1728B52AA6E4}">
                <adec:decorative xmlns:adec="http://schemas.microsoft.com/office/drawing/2017/decorative" val="1"/>
              </a:ext>
            </a:extLst>
          </p:cNvPr>
          <p:cNvSpPr/>
          <p:nvPr/>
        </p:nvSpPr>
        <p:spPr>
          <a:xfrm rot="-9479958">
            <a:off x="862130" y="3841185"/>
            <a:ext cx="128131" cy="121947"/>
          </a:xfrm>
          <a:prstGeom prst="rtTriangle">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ctr" rtl="0">
              <a:lnSpc>
                <a:spcPct val="100000"/>
              </a:lnSpc>
              <a:spcBef>
                <a:spcPts val="0"/>
              </a:spcBef>
              <a:spcAft>
                <a:spcPts val="0"/>
              </a:spcAft>
              <a:buClr>
                <a:srgbClr val="000000"/>
              </a:buClr>
              <a:buSzPts val="1324"/>
              <a:buFont typeface="Arial"/>
              <a:buNone/>
            </a:pPr>
            <a:endParaRPr sz="1323" b="0" i="0" u="none" strike="noStrike" cap="none">
              <a:solidFill>
                <a:srgbClr val="000000"/>
              </a:solidFill>
              <a:latin typeface="Arial"/>
              <a:ea typeface="Arial"/>
              <a:cs typeface="Arial"/>
              <a:sym typeface="Arial"/>
            </a:endParaRPr>
          </a:p>
        </p:txBody>
      </p:sp>
      <p:cxnSp>
        <p:nvCxnSpPr>
          <p:cNvPr id="79" name="Google Shape;79;p13">
            <a:extLst>
              <a:ext uri="{C183D7F6-B498-43B3-948B-1728B52AA6E4}">
                <adec:decorative xmlns:adec="http://schemas.microsoft.com/office/drawing/2017/decorative" val="1"/>
              </a:ext>
            </a:extLst>
          </p:cNvPr>
          <p:cNvCxnSpPr/>
          <p:nvPr/>
        </p:nvCxnSpPr>
        <p:spPr>
          <a:xfrm rot="10800000" flipH="1">
            <a:off x="676025" y="4104205"/>
            <a:ext cx="3832800" cy="22800"/>
          </a:xfrm>
          <a:prstGeom prst="straightConnector1">
            <a:avLst/>
          </a:prstGeom>
          <a:noFill/>
          <a:ln w="27025" cap="flat" cmpd="sng">
            <a:solidFill>
              <a:schemeClr val="accent1"/>
            </a:solidFill>
            <a:prstDash val="solid"/>
            <a:round/>
            <a:headEnd type="none" w="sm" len="sm"/>
            <a:tailEnd type="none" w="sm" len="sm"/>
          </a:ln>
        </p:spPr>
      </p:cxnSp>
      <p:sp>
        <p:nvSpPr>
          <p:cNvPr id="82" name="Google Shape;82;p13"/>
          <p:cNvSpPr/>
          <p:nvPr/>
        </p:nvSpPr>
        <p:spPr>
          <a:xfrm>
            <a:off x="904625" y="4285380"/>
            <a:ext cx="3566100" cy="660000"/>
          </a:xfrm>
          <a:prstGeom prst="roundRect">
            <a:avLst>
              <a:gd name="adj" fmla="val 12784"/>
            </a:avLst>
          </a:prstGeom>
          <a:solidFill>
            <a:schemeClr val="accent1"/>
          </a:solidFill>
          <a:ln w="9000" cap="flat" cmpd="sng">
            <a:solidFill>
              <a:srgbClr val="072334"/>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135"/>
              <a:buFont typeface="Arial"/>
              <a:buNone/>
            </a:pPr>
            <a:r>
              <a:rPr lang="en" b="1" i="0" u="none" strike="noStrike" cap="none" dirty="0">
                <a:solidFill>
                  <a:srgbClr val="FFFFFF"/>
                </a:solidFill>
              </a:rPr>
              <a:t>Issue class deviations to immediately adopt and use overhauled FAR.</a:t>
            </a:r>
            <a:endParaRPr b="1" i="0" u="none" strike="noStrike" cap="none" dirty="0">
              <a:solidFill>
                <a:srgbClr val="FFFFFF"/>
              </a:solidFill>
            </a:endParaRPr>
          </a:p>
        </p:txBody>
      </p:sp>
      <p:sp>
        <p:nvSpPr>
          <p:cNvPr id="84" name="Google Shape;84;p13"/>
          <p:cNvSpPr txBox="1"/>
          <p:nvPr/>
        </p:nvSpPr>
        <p:spPr>
          <a:xfrm>
            <a:off x="4046100" y="2151550"/>
            <a:ext cx="3832800" cy="149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u="sng">
                <a:solidFill>
                  <a:srgbClr val="FFFFFF"/>
                </a:solidFill>
              </a:rPr>
              <a:t>Agency Implementation </a:t>
            </a:r>
            <a:endParaRPr sz="1700" u="sng">
              <a:solidFill>
                <a:srgbClr val="FFFFFF"/>
              </a:solidFill>
            </a:endParaRPr>
          </a:p>
          <a:p>
            <a:pPr marL="377944" lvl="0" indent="-296922" algn="l" rtl="0">
              <a:spcBef>
                <a:spcPts val="0"/>
              </a:spcBef>
              <a:spcAft>
                <a:spcPts val="0"/>
              </a:spcAft>
              <a:buClr>
                <a:srgbClr val="FFFFFF"/>
              </a:buClr>
              <a:buSzPts val="1700"/>
              <a:buChar char="●"/>
            </a:pPr>
            <a:r>
              <a:rPr lang="en" sz="1700">
                <a:solidFill>
                  <a:srgbClr val="FFFFFF"/>
                </a:solidFill>
              </a:rPr>
              <a:t>Agency adoption varies - Implementation contingent on agency-issued deviations.</a:t>
            </a:r>
            <a:endParaRPr sz="1700">
              <a:solidFill>
                <a:srgbClr val="FFFFFF"/>
              </a:solidFill>
            </a:endParaRPr>
          </a:p>
          <a:p>
            <a:pPr marL="0" lvl="0" indent="0" algn="l" rtl="0">
              <a:spcBef>
                <a:spcPts val="0"/>
              </a:spcBef>
              <a:spcAft>
                <a:spcPts val="0"/>
              </a:spcAft>
              <a:buNone/>
            </a:pPr>
            <a:endParaRPr sz="1700">
              <a:solidFill>
                <a:srgbClr val="FFFFFF"/>
              </a:solidFill>
            </a:endParaRPr>
          </a:p>
        </p:txBody>
      </p:sp>
      <p:sp>
        <p:nvSpPr>
          <p:cNvPr id="77" name="Google Shape;77;p13"/>
          <p:cNvSpPr/>
          <p:nvPr/>
        </p:nvSpPr>
        <p:spPr>
          <a:xfrm>
            <a:off x="4338424" y="3387605"/>
            <a:ext cx="1828764" cy="479250"/>
          </a:xfrm>
          <a:prstGeom prst="flowChartTerminator">
            <a:avLst/>
          </a:prstGeom>
          <a:solidFill>
            <a:srgbClr val="B45F06"/>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324"/>
              <a:buFont typeface="Arial"/>
              <a:buNone/>
            </a:pPr>
            <a:r>
              <a:rPr lang="en" b="1" i="0" u="none" strike="noStrike" cap="none">
                <a:solidFill>
                  <a:srgbClr val="FFFFFF"/>
                </a:solidFill>
              </a:rPr>
              <a:t>Phase 2  </a:t>
            </a:r>
            <a:endParaRPr b="1" i="0" u="none" strike="noStrike" cap="none">
              <a:solidFill>
                <a:srgbClr val="FFFFFF"/>
              </a:solidFill>
            </a:endParaRPr>
          </a:p>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Rule-making                  </a:t>
            </a:r>
            <a:endParaRPr b="1" i="0" u="none" strike="noStrike" cap="none">
              <a:solidFill>
                <a:srgbClr val="FFFFFF"/>
              </a:solidFill>
            </a:endParaRPr>
          </a:p>
        </p:txBody>
      </p:sp>
      <p:sp>
        <p:nvSpPr>
          <p:cNvPr id="78" name="Google Shape;78;p13"/>
          <p:cNvSpPr/>
          <p:nvPr/>
        </p:nvSpPr>
        <p:spPr>
          <a:xfrm>
            <a:off x="6236661" y="3387605"/>
            <a:ext cx="1828818" cy="479250"/>
          </a:xfrm>
          <a:prstGeom prst="flowChartTerminator">
            <a:avLst/>
          </a:prstGeom>
          <a:solidFill>
            <a:srgbClr val="B45F06"/>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New codified FAR                    </a:t>
            </a:r>
            <a:endParaRPr b="1" i="0" u="none" strike="noStrike" cap="none">
              <a:solidFill>
                <a:srgbClr val="FFFFFF"/>
              </a:solidFill>
            </a:endParaRPr>
          </a:p>
        </p:txBody>
      </p:sp>
      <p:sp>
        <p:nvSpPr>
          <p:cNvPr id="76" name="Google Shape;76;p13">
            <a:extLst>
              <a:ext uri="{C183D7F6-B498-43B3-948B-1728B52AA6E4}">
                <adec:decorative xmlns:adec="http://schemas.microsoft.com/office/drawing/2017/decorative" val="1"/>
              </a:ext>
            </a:extLst>
          </p:cNvPr>
          <p:cNvSpPr/>
          <p:nvPr/>
        </p:nvSpPr>
        <p:spPr>
          <a:xfrm rot="-9546004">
            <a:off x="4611752" y="3840667"/>
            <a:ext cx="134553" cy="122982"/>
          </a:xfrm>
          <a:prstGeom prst="rtTriangle">
            <a:avLst/>
          </a:prstGeom>
          <a:solidFill>
            <a:srgbClr val="681F2C"/>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ctr" rtl="0">
              <a:lnSpc>
                <a:spcPct val="100000"/>
              </a:lnSpc>
              <a:spcBef>
                <a:spcPts val="0"/>
              </a:spcBef>
              <a:spcAft>
                <a:spcPts val="0"/>
              </a:spcAft>
              <a:buClr>
                <a:srgbClr val="000000"/>
              </a:buClr>
              <a:buSzPts val="1324"/>
              <a:buFont typeface="Arial"/>
              <a:buNone/>
            </a:pPr>
            <a:endParaRPr sz="1323" b="0" i="0" u="none" strike="noStrike" cap="none">
              <a:solidFill>
                <a:srgbClr val="FFFFFF"/>
              </a:solidFill>
              <a:latin typeface="Arial"/>
              <a:ea typeface="Arial"/>
              <a:cs typeface="Arial"/>
              <a:sym typeface="Arial"/>
            </a:endParaRPr>
          </a:p>
        </p:txBody>
      </p:sp>
      <p:cxnSp>
        <p:nvCxnSpPr>
          <p:cNvPr id="81" name="Google Shape;81;p13">
            <a:extLst>
              <a:ext uri="{C183D7F6-B498-43B3-948B-1728B52AA6E4}">
                <adec:decorative xmlns:adec="http://schemas.microsoft.com/office/drawing/2017/decorative" val="1"/>
              </a:ext>
            </a:extLst>
          </p:cNvPr>
          <p:cNvCxnSpPr/>
          <p:nvPr/>
        </p:nvCxnSpPr>
        <p:spPr>
          <a:xfrm>
            <a:off x="4508875" y="4104135"/>
            <a:ext cx="3444000" cy="7500"/>
          </a:xfrm>
          <a:prstGeom prst="straightConnector1">
            <a:avLst/>
          </a:prstGeom>
          <a:noFill/>
          <a:ln w="27025" cap="flat" cmpd="sng">
            <a:solidFill>
              <a:srgbClr val="FF9900"/>
            </a:solidFill>
            <a:prstDash val="solid"/>
            <a:round/>
            <a:headEnd type="none" w="sm" len="sm"/>
            <a:tailEnd type="none" w="sm" len="sm"/>
          </a:ln>
        </p:spPr>
      </p:cxnSp>
      <p:sp>
        <p:nvSpPr>
          <p:cNvPr id="83" name="Google Shape;83;p13"/>
          <p:cNvSpPr/>
          <p:nvPr/>
        </p:nvSpPr>
        <p:spPr>
          <a:xfrm>
            <a:off x="4691775" y="4285380"/>
            <a:ext cx="3261000" cy="660000"/>
          </a:xfrm>
          <a:prstGeom prst="roundRect">
            <a:avLst>
              <a:gd name="adj" fmla="val 12784"/>
            </a:avLst>
          </a:prstGeom>
          <a:solidFill>
            <a:srgbClr val="B45F06"/>
          </a:solidFill>
          <a:ln w="9000" cap="flat" cmpd="sng">
            <a:solidFill>
              <a:srgbClr val="681F2C"/>
            </a:solidFill>
            <a:prstDash val="solid"/>
            <a:round/>
            <a:headEnd type="none" w="sm" len="sm"/>
            <a:tailEnd type="none" w="sm" len="sm"/>
          </a:ln>
        </p:spPr>
        <p:txBody>
          <a:bodyPr spcFirstLastPara="1" wrap="square" lIns="86475" tIns="86475" rIns="86475" bIns="86475" anchor="ctr" anchorCtr="0">
            <a:noAutofit/>
          </a:bodyPr>
          <a:lstStyle/>
          <a:p>
            <a:pPr marL="0" marR="0" lvl="0" indent="0" algn="l" rtl="0">
              <a:lnSpc>
                <a:spcPct val="100000"/>
              </a:lnSpc>
              <a:spcBef>
                <a:spcPts val="0"/>
              </a:spcBef>
              <a:spcAft>
                <a:spcPts val="0"/>
              </a:spcAft>
              <a:buClr>
                <a:srgbClr val="000000"/>
              </a:buClr>
              <a:buSzPts val="1135"/>
              <a:buFont typeface="Arial"/>
              <a:buNone/>
            </a:pPr>
            <a:r>
              <a:rPr lang="en" b="1" i="0" u="none" strike="noStrike" cap="none">
                <a:solidFill>
                  <a:srgbClr val="FFFFFF"/>
                </a:solidFill>
              </a:rPr>
              <a:t>Conduct formal rulemaking to codify streamlined regulations.</a:t>
            </a:r>
            <a:endParaRPr b="1" i="0" u="none" strike="noStrike" cap="none">
              <a:solidFill>
                <a:srgbClr val="FFFFFF"/>
              </a:solidFill>
            </a:endParaRPr>
          </a:p>
        </p:txBody>
      </p:sp>
      <p:sp>
        <p:nvSpPr>
          <p:cNvPr id="71" name="Google Shape;71;p13"/>
          <p:cNvSpPr txBox="1"/>
          <p:nvPr/>
        </p:nvSpPr>
        <p:spPr>
          <a:xfrm>
            <a:off x="7464900" y="1286450"/>
            <a:ext cx="1636500" cy="969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solidFill>
                  <a:schemeClr val="accent4">
                    <a:lumMod val="50000"/>
                  </a:schemeClr>
                </a:solidFill>
              </a:rPr>
              <a:t>Session 1 </a:t>
            </a:r>
            <a:r>
              <a:rPr lang="en" sz="1600" b="1" dirty="0">
                <a:solidFill>
                  <a:srgbClr val="00558E"/>
                </a:solidFill>
              </a:rPr>
              <a:t>Recap - Where are we today?</a:t>
            </a:r>
            <a:endParaRPr sz="1600" b="1" dirty="0">
              <a:solidFill>
                <a:srgbClr val="FF9900"/>
              </a:solidFill>
            </a:endParaRPr>
          </a:p>
        </p:txBody>
      </p:sp>
      <p:sp>
        <p:nvSpPr>
          <p:cNvPr id="85" name="Google Shape;85;p13"/>
          <p:cNvSpPr txBox="1"/>
          <p:nvPr/>
        </p:nvSpPr>
        <p:spPr>
          <a:xfrm>
            <a:off x="7464900" y="2489700"/>
            <a:ext cx="929700" cy="479400"/>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rPr>
              <a:t>Codified FAR </a:t>
            </a:r>
            <a:endParaRPr sz="1200">
              <a:solidFill>
                <a:schemeClr val="dk1"/>
              </a:solidFill>
            </a:endParaRPr>
          </a:p>
        </p:txBody>
      </p:sp>
      <p:cxnSp>
        <p:nvCxnSpPr>
          <p:cNvPr id="88" name="Google Shape;88;p13" descr="This image is an orange slant line."/>
          <p:cNvCxnSpPr/>
          <p:nvPr/>
        </p:nvCxnSpPr>
        <p:spPr>
          <a:xfrm rot="10800000">
            <a:off x="8476050" y="2596238"/>
            <a:ext cx="545100" cy="576900"/>
          </a:xfrm>
          <a:prstGeom prst="straightConnector1">
            <a:avLst/>
          </a:prstGeom>
          <a:noFill/>
          <a:ln w="28575" cap="flat" cmpd="sng">
            <a:solidFill>
              <a:srgbClr val="FF9900"/>
            </a:solidFill>
            <a:prstDash val="solid"/>
            <a:round/>
            <a:headEnd type="none" w="med" len="med"/>
            <a:tailEnd type="triangle" w="med" len="med"/>
          </a:ln>
        </p:spPr>
      </p:cxnSp>
      <p:sp>
        <p:nvSpPr>
          <p:cNvPr id="86" name="Google Shape;86;p13"/>
          <p:cNvSpPr txBox="1"/>
          <p:nvPr/>
        </p:nvSpPr>
        <p:spPr>
          <a:xfrm>
            <a:off x="7878900" y="3022788"/>
            <a:ext cx="999000" cy="311100"/>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72334"/>
                </a:solidFill>
              </a:rPr>
              <a:t>RFO</a:t>
            </a:r>
            <a:endParaRPr>
              <a:solidFill>
                <a:srgbClr val="072334"/>
              </a:solidFill>
            </a:endParaRPr>
          </a:p>
        </p:txBody>
      </p:sp>
      <p:sp>
        <p:nvSpPr>
          <p:cNvPr id="87" name="Google Shape;87;p13"/>
          <p:cNvSpPr txBox="1"/>
          <p:nvPr/>
        </p:nvSpPr>
        <p:spPr>
          <a:xfrm>
            <a:off x="8238750" y="3387625"/>
            <a:ext cx="929700" cy="479400"/>
          </a:xfrm>
          <a:prstGeom prst="rect">
            <a:avLst/>
          </a:prstGeom>
          <a:solidFill>
            <a:srgbClr val="C9DAF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rPr>
              <a:t>Codified FAR </a:t>
            </a:r>
            <a:endParaRPr sz="1200">
              <a:solidFill>
                <a:schemeClr val="dk1"/>
              </a:solidFill>
            </a:endParaRPr>
          </a:p>
        </p:txBody>
      </p:sp>
      <p:sp>
        <p:nvSpPr>
          <p:cNvPr id="69" name="Google Shape;6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EF8EBCF4-8981-55C7-E4B0-042464F2F06A}"/>
              </a:ext>
            </a:extLst>
          </p:cNvPr>
          <p:cNvSpPr>
            <a:spLocks noGrp="1"/>
          </p:cNvSpPr>
          <p:nvPr>
            <p:ph type="title" idx="4294967295"/>
          </p:nvPr>
        </p:nvSpPr>
        <p:spPr>
          <a:xfrm>
            <a:off x="628650" y="-993775"/>
            <a:ext cx="7886700" cy="993775"/>
          </a:xfrm>
          <a:prstGeom prst="rect">
            <a:avLst/>
          </a:prstGeom>
        </p:spPr>
        <p:txBody>
          <a:bodyPr anchor="b"/>
          <a:lstStyle/>
          <a:p>
            <a:r>
              <a:rPr lang="en-US" dirty="0"/>
              <a:t>The RFO part 2</a:t>
            </a:r>
          </a:p>
        </p:txBody>
      </p:sp>
      <p:sp>
        <p:nvSpPr>
          <p:cNvPr id="96" name="Google Shape;96;p14"/>
          <p:cNvSpPr txBox="1"/>
          <p:nvPr/>
        </p:nvSpPr>
        <p:spPr>
          <a:xfrm>
            <a:off x="7464900" y="1286450"/>
            <a:ext cx="1636500" cy="843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accent4">
                    <a:lumMod val="50000"/>
                  </a:schemeClr>
                </a:solidFill>
              </a:rPr>
              <a:t>Session 1 </a:t>
            </a:r>
            <a:endParaRPr b="1" dirty="0">
              <a:solidFill>
                <a:schemeClr val="accent4">
                  <a:lumMod val="50000"/>
                </a:schemeClr>
              </a:solidFill>
            </a:endParaRPr>
          </a:p>
          <a:p>
            <a:pPr marL="0" lvl="0" indent="0" algn="l" rtl="0">
              <a:spcBef>
                <a:spcPts val="0"/>
              </a:spcBef>
              <a:spcAft>
                <a:spcPts val="0"/>
              </a:spcAft>
              <a:buNone/>
            </a:pPr>
            <a:r>
              <a:rPr lang="en" b="1" dirty="0">
                <a:solidFill>
                  <a:srgbClr val="00558E"/>
                </a:solidFill>
              </a:rPr>
              <a:t>Recap - The New Framework</a:t>
            </a:r>
            <a:endParaRPr b="1" dirty="0">
              <a:solidFill>
                <a:srgbClr val="FF9900"/>
              </a:solidFill>
            </a:endParaRPr>
          </a:p>
        </p:txBody>
      </p:sp>
      <p:sp>
        <p:nvSpPr>
          <p:cNvPr id="95" name="Google Shape;95;p14"/>
          <p:cNvSpPr txBox="1"/>
          <p:nvPr/>
        </p:nvSpPr>
        <p:spPr>
          <a:xfrm>
            <a:off x="332050" y="1488050"/>
            <a:ext cx="83331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rPr>
              <a:t>The RFO</a:t>
            </a:r>
            <a:endParaRPr sz="3400" b="1">
              <a:solidFill>
                <a:srgbClr val="FFFFFF"/>
              </a:solidFill>
            </a:endParaRPr>
          </a:p>
        </p:txBody>
      </p:sp>
      <p:pic>
        <p:nvPicPr>
          <p:cNvPr id="103" name="Google Shape;103;p14" descr="This image is written text for the FAR Framework."/>
          <p:cNvPicPr preferRelativeResize="0"/>
          <p:nvPr/>
        </p:nvPicPr>
        <p:blipFill rotWithShape="1">
          <a:blip r:embed="rId4">
            <a:alphaModFix/>
          </a:blip>
          <a:srcRect b="81465"/>
          <a:stretch/>
        </p:blipFill>
        <p:spPr>
          <a:xfrm>
            <a:off x="3345658" y="2153701"/>
            <a:ext cx="2010944" cy="372725"/>
          </a:xfrm>
          <a:prstGeom prst="rect">
            <a:avLst/>
          </a:prstGeom>
          <a:noFill/>
          <a:ln>
            <a:noFill/>
          </a:ln>
        </p:spPr>
      </p:pic>
      <p:sp>
        <p:nvSpPr>
          <p:cNvPr id="104" name="Google Shape;104;p14"/>
          <p:cNvSpPr txBox="1"/>
          <p:nvPr/>
        </p:nvSpPr>
        <p:spPr>
          <a:xfrm>
            <a:off x="3485180" y="2194386"/>
            <a:ext cx="1731900" cy="2919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1157"/>
              <a:buFont typeface="Arial"/>
              <a:buNone/>
            </a:pPr>
            <a:r>
              <a:rPr lang="en" b="1" i="0" u="none" strike="noStrike" cap="none" dirty="0">
                <a:solidFill>
                  <a:srgbClr val="000000"/>
                </a:solidFill>
                <a:latin typeface="Arial"/>
                <a:ea typeface="Arial"/>
                <a:cs typeface="Arial"/>
                <a:sym typeface="Arial"/>
              </a:rPr>
              <a:t>FAR Framework</a:t>
            </a:r>
            <a:endParaRPr b="0" i="0" u="none" strike="noStrike" cap="none" dirty="0">
              <a:solidFill>
                <a:srgbClr val="000000"/>
              </a:solidFill>
              <a:latin typeface="Arial"/>
              <a:ea typeface="Arial"/>
              <a:cs typeface="Arial"/>
              <a:sym typeface="Arial"/>
            </a:endParaRPr>
          </a:p>
        </p:txBody>
      </p:sp>
      <p:sp>
        <p:nvSpPr>
          <p:cNvPr id="93" name="Google Shape;93;p14" descr="This image is written text on Regulatory with streamlined FAR and Agency regulations."/>
          <p:cNvSpPr/>
          <p:nvPr/>
        </p:nvSpPr>
        <p:spPr>
          <a:xfrm>
            <a:off x="544805" y="2582574"/>
            <a:ext cx="3675900" cy="952500"/>
          </a:xfrm>
          <a:prstGeom prst="roundRect">
            <a:avLst>
              <a:gd name="adj" fmla="val 16667"/>
            </a:avLst>
          </a:prstGeom>
          <a:solidFill>
            <a:srgbClr val="681F2E"/>
          </a:solidFill>
          <a:ln w="19050" cap="flat" cmpd="sng">
            <a:solidFill>
              <a:srgbClr val="681F2C"/>
            </a:solidFill>
            <a:prstDash val="solid"/>
            <a:round/>
            <a:headEnd type="none" w="sm" len="sm"/>
            <a:tailEnd type="none" w="sm" len="sm"/>
          </a:ln>
        </p:spPr>
        <p:txBody>
          <a:bodyPr spcFirstLastPara="1" wrap="square" lIns="75575" tIns="75575" rIns="75575" bIns="75575" anchor="ctr" anchorCtr="0">
            <a:noAutofit/>
          </a:bodyPr>
          <a:lstStyle/>
          <a:p>
            <a:pPr marL="0" marR="0" lvl="0" indent="0" algn="ctr" rtl="0">
              <a:lnSpc>
                <a:spcPct val="100000"/>
              </a:lnSpc>
              <a:spcBef>
                <a:spcPts val="0"/>
              </a:spcBef>
              <a:spcAft>
                <a:spcPts val="0"/>
              </a:spcAft>
              <a:buClr>
                <a:srgbClr val="000000"/>
              </a:buClr>
              <a:buSzPts val="1157"/>
              <a:buFont typeface="Arial"/>
              <a:buNone/>
            </a:pPr>
            <a:endParaRPr sz="1157" b="0" i="0" u="none" strike="noStrike" cap="none">
              <a:solidFill>
                <a:srgbClr val="000000"/>
              </a:solidFill>
              <a:latin typeface="Arial"/>
              <a:ea typeface="Arial"/>
              <a:cs typeface="Arial"/>
              <a:sym typeface="Arial"/>
            </a:endParaRPr>
          </a:p>
        </p:txBody>
      </p:sp>
      <p:sp>
        <p:nvSpPr>
          <p:cNvPr id="98" name="Google Shape;98;p14"/>
          <p:cNvSpPr txBox="1"/>
          <p:nvPr/>
        </p:nvSpPr>
        <p:spPr>
          <a:xfrm>
            <a:off x="588087" y="2672664"/>
            <a:ext cx="2453700" cy="2919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1157"/>
              <a:buFont typeface="Arial"/>
              <a:buNone/>
            </a:pPr>
            <a:r>
              <a:rPr lang="en" b="1" i="0" u="none" strike="noStrike" cap="none">
                <a:solidFill>
                  <a:srgbClr val="FFFFFF"/>
                </a:solidFill>
              </a:rPr>
              <a:t>REGULATORY</a:t>
            </a:r>
            <a:endParaRPr b="1" i="0" u="none" strike="noStrike" cap="none">
              <a:solidFill>
                <a:srgbClr val="FFFFFF"/>
              </a:solidFill>
            </a:endParaRPr>
          </a:p>
        </p:txBody>
      </p:sp>
      <p:sp>
        <p:nvSpPr>
          <p:cNvPr id="100" name="Google Shape;100;p14"/>
          <p:cNvSpPr txBox="1"/>
          <p:nvPr/>
        </p:nvSpPr>
        <p:spPr>
          <a:xfrm>
            <a:off x="544790" y="2904950"/>
            <a:ext cx="2667300" cy="507300"/>
          </a:xfrm>
          <a:prstGeom prst="rect">
            <a:avLst/>
          </a:prstGeom>
          <a:noFill/>
          <a:ln>
            <a:noFill/>
          </a:ln>
        </p:spPr>
        <p:txBody>
          <a:bodyPr spcFirstLastPara="1" wrap="square" lIns="75575" tIns="37775" rIns="75575" bIns="37775" anchor="t" anchorCtr="0">
            <a:spAutoFit/>
          </a:bodyPr>
          <a:lstStyle/>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Streamlined FAR</a:t>
            </a:r>
            <a:endParaRPr b="1" i="0" u="none" strike="noStrike" cap="none">
              <a:solidFill>
                <a:srgbClr val="FFFFFF"/>
              </a:solidFill>
            </a:endParaRPr>
          </a:p>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Agency Regulations</a:t>
            </a:r>
            <a:endParaRPr b="1" i="0" u="none" strike="noStrike" cap="none">
              <a:solidFill>
                <a:srgbClr val="FFFFFF"/>
              </a:solidFill>
            </a:endParaRPr>
          </a:p>
        </p:txBody>
      </p:sp>
      <p:sp>
        <p:nvSpPr>
          <p:cNvPr id="97" name="Google Shape;97;p14" descr="This image is written text on Non-Regulatory with the FAR Companion and Category Management Buying Guide."/>
          <p:cNvSpPr/>
          <p:nvPr/>
        </p:nvSpPr>
        <p:spPr>
          <a:xfrm>
            <a:off x="4245705" y="2582586"/>
            <a:ext cx="3737400" cy="952500"/>
          </a:xfrm>
          <a:prstGeom prst="roundRect">
            <a:avLst>
              <a:gd name="adj" fmla="val 16667"/>
            </a:avLst>
          </a:prstGeom>
          <a:solidFill>
            <a:schemeClr val="accent1"/>
          </a:solidFill>
          <a:ln w="19050" cap="flat" cmpd="sng">
            <a:solidFill>
              <a:srgbClr val="072334"/>
            </a:solidFill>
            <a:prstDash val="solid"/>
            <a:round/>
            <a:headEnd type="none" w="sm" len="sm"/>
            <a:tailEnd type="none" w="sm" len="sm"/>
          </a:ln>
        </p:spPr>
        <p:txBody>
          <a:bodyPr spcFirstLastPara="1" wrap="square" lIns="75575" tIns="75575" rIns="75575" bIns="75575" anchor="ctr" anchorCtr="0">
            <a:noAutofit/>
          </a:bodyPr>
          <a:lstStyle/>
          <a:p>
            <a:pPr marL="0" marR="0" lvl="0" indent="0" algn="ctr" rtl="0">
              <a:lnSpc>
                <a:spcPct val="100000"/>
              </a:lnSpc>
              <a:spcBef>
                <a:spcPts val="0"/>
              </a:spcBef>
              <a:spcAft>
                <a:spcPts val="0"/>
              </a:spcAft>
              <a:buClr>
                <a:srgbClr val="000000"/>
              </a:buClr>
              <a:buSzPts val="1157"/>
              <a:buFont typeface="Arial"/>
              <a:buNone/>
            </a:pPr>
            <a:endParaRPr sz="1157" b="0" i="0" u="none" strike="noStrike" cap="none">
              <a:solidFill>
                <a:srgbClr val="000000"/>
              </a:solidFill>
              <a:latin typeface="Arial"/>
              <a:ea typeface="Arial"/>
              <a:cs typeface="Arial"/>
              <a:sym typeface="Arial"/>
            </a:endParaRPr>
          </a:p>
        </p:txBody>
      </p:sp>
      <p:sp>
        <p:nvSpPr>
          <p:cNvPr id="99" name="Google Shape;99;p14"/>
          <p:cNvSpPr txBox="1"/>
          <p:nvPr/>
        </p:nvSpPr>
        <p:spPr>
          <a:xfrm>
            <a:off x="5082972" y="2672664"/>
            <a:ext cx="2224064" cy="291731"/>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1157"/>
              <a:buFont typeface="Arial"/>
              <a:buNone/>
            </a:pPr>
            <a:r>
              <a:rPr lang="en" b="1" i="0" u="none" strike="noStrike" cap="none" dirty="0">
                <a:solidFill>
                  <a:srgbClr val="FFFFFF"/>
                </a:solidFill>
              </a:rPr>
              <a:t>NON-REGULATORY</a:t>
            </a:r>
            <a:endParaRPr b="1" i="0" u="none" strike="noStrike" cap="none" dirty="0">
              <a:solidFill>
                <a:srgbClr val="FFFFFF"/>
              </a:solidFill>
            </a:endParaRPr>
          </a:p>
        </p:txBody>
      </p:sp>
      <p:sp>
        <p:nvSpPr>
          <p:cNvPr id="101" name="Google Shape;101;p14"/>
          <p:cNvSpPr txBox="1"/>
          <p:nvPr/>
        </p:nvSpPr>
        <p:spPr>
          <a:xfrm>
            <a:off x="4264955" y="2904961"/>
            <a:ext cx="3737400" cy="507300"/>
          </a:xfrm>
          <a:prstGeom prst="rect">
            <a:avLst/>
          </a:prstGeom>
          <a:noFill/>
          <a:ln>
            <a:noFill/>
          </a:ln>
        </p:spPr>
        <p:txBody>
          <a:bodyPr spcFirstLastPara="1" wrap="square" lIns="75575" tIns="37775" rIns="75575" bIns="37775" anchor="t" anchorCtr="0">
            <a:spAutoFit/>
          </a:bodyPr>
          <a:lstStyle/>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FAR Companion*</a:t>
            </a:r>
            <a:endParaRPr b="1" i="0" u="none" strike="noStrike" cap="none">
              <a:solidFill>
                <a:srgbClr val="FFFFFF"/>
              </a:solidFill>
            </a:endParaRPr>
          </a:p>
          <a:p>
            <a:pPr marL="377944" marR="0" lvl="0" indent="-277872" algn="l" rtl="0">
              <a:lnSpc>
                <a:spcPct val="100000"/>
              </a:lnSpc>
              <a:spcBef>
                <a:spcPts val="0"/>
              </a:spcBef>
              <a:spcAft>
                <a:spcPts val="0"/>
              </a:spcAft>
              <a:buClr>
                <a:srgbClr val="FFFFFF"/>
              </a:buClr>
              <a:buSzPts val="1400"/>
              <a:buChar char="●"/>
            </a:pPr>
            <a:r>
              <a:rPr lang="en" b="1" i="0" u="none" strike="noStrike" cap="none">
                <a:solidFill>
                  <a:srgbClr val="FFFFFF"/>
                </a:solidFill>
              </a:rPr>
              <a:t>Category Management Buying Guide*</a:t>
            </a:r>
            <a:endParaRPr b="1" i="0" u="none" strike="noStrike" cap="none">
              <a:solidFill>
                <a:srgbClr val="FFFFFF"/>
              </a:solidFill>
            </a:endParaRPr>
          </a:p>
        </p:txBody>
      </p:sp>
      <p:sp>
        <p:nvSpPr>
          <p:cNvPr id="102" name="Google Shape;102;p14"/>
          <p:cNvSpPr txBox="1"/>
          <p:nvPr/>
        </p:nvSpPr>
        <p:spPr>
          <a:xfrm>
            <a:off x="719330" y="3707898"/>
            <a:ext cx="7263600" cy="507300"/>
          </a:xfrm>
          <a:prstGeom prst="rect">
            <a:avLst/>
          </a:prstGeom>
          <a:solidFill>
            <a:srgbClr val="FFFFFF"/>
          </a:solidFill>
          <a:ln>
            <a:noFill/>
          </a:ln>
        </p:spPr>
        <p:txBody>
          <a:bodyPr spcFirstLastPara="1" wrap="square" lIns="75575" tIns="37775" rIns="75575" bIns="37775" anchor="t" anchorCtr="0">
            <a:spAutoFit/>
          </a:bodyPr>
          <a:lstStyle/>
          <a:p>
            <a:pPr marL="0" marR="0" lvl="0" indent="0" algn="l" rtl="0">
              <a:lnSpc>
                <a:spcPct val="100000"/>
              </a:lnSpc>
              <a:spcBef>
                <a:spcPts val="0"/>
              </a:spcBef>
              <a:spcAft>
                <a:spcPts val="0"/>
              </a:spcAft>
              <a:buClr>
                <a:srgbClr val="000000"/>
              </a:buClr>
              <a:buSzPts val="992"/>
              <a:buFont typeface="Arial"/>
              <a:buNone/>
            </a:pPr>
            <a:r>
              <a:rPr lang="en" b="0" i="0" u="none" strike="noStrike" cap="none">
                <a:solidFill>
                  <a:srgbClr val="000000"/>
                </a:solidFill>
                <a:latin typeface="Arial"/>
                <a:ea typeface="Arial"/>
                <a:cs typeface="Arial"/>
                <a:sym typeface="Arial"/>
              </a:rPr>
              <a:t>* Living resources that will be regularly updated to reflect evolving best practices and the changing way that commercial supplies and services are purchased.</a:t>
            </a:r>
            <a:endParaRPr b="0" i="0" u="none" strike="noStrike" cap="none">
              <a:solidFill>
                <a:srgbClr val="000000"/>
              </a:solidFill>
              <a:latin typeface="Arial"/>
              <a:ea typeface="Arial"/>
              <a:cs typeface="Arial"/>
              <a:sym typeface="Arial"/>
            </a:endParaRPr>
          </a:p>
        </p:txBody>
      </p:sp>
      <p:pic>
        <p:nvPicPr>
          <p:cNvPr id="105" name="Google Shape;105;p14" descr="FAR Companion cover"/>
          <p:cNvPicPr preferRelativeResize="0"/>
          <p:nvPr/>
        </p:nvPicPr>
        <p:blipFill>
          <a:blip r:embed="rId5">
            <a:alphaModFix/>
          </a:blip>
          <a:stretch>
            <a:fillRect/>
          </a:stretch>
        </p:blipFill>
        <p:spPr>
          <a:xfrm>
            <a:off x="8127400" y="2217102"/>
            <a:ext cx="911675" cy="1176186"/>
          </a:xfrm>
          <a:prstGeom prst="rect">
            <a:avLst/>
          </a:prstGeom>
          <a:noFill/>
          <a:ln>
            <a:noFill/>
          </a:ln>
          <a:effectLst>
            <a:outerShdw blurRad="57150" dist="19050" dir="5400000" algn="bl" rotWithShape="0">
              <a:srgbClr val="000000">
                <a:alpha val="50000"/>
              </a:srgbClr>
            </a:outerShdw>
          </a:effectLst>
        </p:spPr>
      </p:pic>
      <p:pic>
        <p:nvPicPr>
          <p:cNvPr id="106" name="Google Shape;106;p14" descr="Category Management Buying Guide cover"/>
          <p:cNvPicPr preferRelativeResize="0"/>
          <p:nvPr/>
        </p:nvPicPr>
        <p:blipFill>
          <a:blip r:embed="rId6">
            <a:alphaModFix/>
          </a:blip>
          <a:stretch>
            <a:fillRect/>
          </a:stretch>
        </p:blipFill>
        <p:spPr>
          <a:xfrm>
            <a:off x="8145326" y="3576950"/>
            <a:ext cx="875824" cy="1125176"/>
          </a:xfrm>
          <a:prstGeom prst="rect">
            <a:avLst/>
          </a:prstGeom>
          <a:noFill/>
          <a:ln>
            <a:noFill/>
          </a:ln>
          <a:effectLst>
            <a:outerShdw blurRad="57150" dist="19050" dir="5400000" algn="bl" rotWithShape="0">
              <a:srgbClr val="000000">
                <a:alpha val="50000"/>
              </a:srgbClr>
            </a:outerShdw>
          </a:effectLst>
        </p:spPr>
      </p:pic>
      <p:sp>
        <p:nvSpPr>
          <p:cNvPr id="94" name="Google Shape;9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5"/>
          <p:cNvSpPr txBox="1">
            <a:spLocks noGrp="1"/>
          </p:cNvSpPr>
          <p:nvPr>
            <p:ph type="title" idx="4294967295"/>
          </p:nvPr>
        </p:nvSpPr>
        <p:spPr>
          <a:xfrm>
            <a:off x="54500" y="1416825"/>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FFFF"/>
                </a:solidFill>
                <a:effectLst/>
                <a:uLnTx/>
                <a:uFillTx/>
                <a:latin typeface="Arial"/>
                <a:ea typeface="Arial"/>
                <a:cs typeface="Arial"/>
                <a:sym typeface="Arial"/>
              </a:rPr>
              <a:t>Enhanced Flexibilities &amp; Practitioner Resources</a:t>
            </a:r>
          </a:p>
        </p:txBody>
      </p:sp>
      <p:sp>
        <p:nvSpPr>
          <p:cNvPr id="113" name="Google Shape;113;p15"/>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accent4">
                    <a:lumMod val="50000"/>
                  </a:schemeClr>
                </a:solidFill>
              </a:rPr>
              <a:t>Deeper Dive</a:t>
            </a:r>
            <a:endParaRPr sz="1800" b="1" dirty="0">
              <a:solidFill>
                <a:schemeClr val="accent4">
                  <a:lumMod val="50000"/>
                </a:schemeClr>
              </a:solidFill>
            </a:endParaRPr>
          </a:p>
        </p:txBody>
      </p:sp>
      <p:pic>
        <p:nvPicPr>
          <p:cNvPr id="115" name="Google Shape;115;p15" descr="This image shows text outlining how to restore common sense to federal procurement. ">
            <a:hlinkClick r:id="rId4"/>
          </p:cNvPr>
          <p:cNvPicPr preferRelativeResize="0"/>
          <p:nvPr/>
        </p:nvPicPr>
        <p:blipFill>
          <a:blip r:embed="rId5">
            <a:alphaModFix/>
          </a:blip>
          <a:stretch>
            <a:fillRect/>
          </a:stretch>
        </p:blipFill>
        <p:spPr>
          <a:xfrm>
            <a:off x="96900" y="2318863"/>
            <a:ext cx="2348400" cy="1835307"/>
          </a:xfrm>
          <a:prstGeom prst="rect">
            <a:avLst/>
          </a:prstGeom>
          <a:noFill/>
          <a:ln w="19050" cap="flat" cmpd="sng">
            <a:solidFill>
              <a:schemeClr val="dk2"/>
            </a:solidFill>
            <a:prstDash val="solid"/>
            <a:round/>
            <a:headEnd type="none" w="sm" len="sm"/>
            <a:tailEnd type="none" w="sm" len="sm"/>
          </a:ln>
        </p:spPr>
      </p:pic>
      <p:sp>
        <p:nvSpPr>
          <p:cNvPr id="118" name="Google Shape;118;p15" descr="This image highlights the practitioner's album texts within the common sense of federal procurement images."/>
          <p:cNvSpPr/>
          <p:nvPr/>
        </p:nvSpPr>
        <p:spPr>
          <a:xfrm>
            <a:off x="84100" y="3730025"/>
            <a:ext cx="656700" cy="185100"/>
          </a:xfrm>
          <a:prstGeom prst="ellipse">
            <a:avLst/>
          </a:prstGeom>
          <a:noFill/>
          <a:ln w="38100" cap="flat" cmpd="sng">
            <a:solidFill>
              <a:srgbClr val="EE96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p15"/>
          <p:cNvSpPr/>
          <p:nvPr/>
        </p:nvSpPr>
        <p:spPr>
          <a:xfrm>
            <a:off x="2577638" y="2231375"/>
            <a:ext cx="1392000" cy="1119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i="1"/>
              <a:t>Just-in-time resource providing during the RFO</a:t>
            </a:r>
            <a:endParaRPr sz="1200" i="1"/>
          </a:p>
        </p:txBody>
      </p:sp>
      <p:pic>
        <p:nvPicPr>
          <p:cNvPr id="116" name="Google Shape;116;p15" descr="This image shows text outlining practitioner albums training hyperlink for training and non-regulatory materials. &#10;">
            <a:hlinkClick r:id="rId6"/>
          </p:cNvPr>
          <p:cNvPicPr preferRelativeResize="0"/>
          <p:nvPr/>
        </p:nvPicPr>
        <p:blipFill>
          <a:blip r:embed="rId7">
            <a:alphaModFix/>
          </a:blip>
          <a:stretch>
            <a:fillRect/>
          </a:stretch>
        </p:blipFill>
        <p:spPr>
          <a:xfrm>
            <a:off x="1387175" y="3430100"/>
            <a:ext cx="3516650" cy="1325625"/>
          </a:xfrm>
          <a:prstGeom prst="rect">
            <a:avLst/>
          </a:prstGeom>
          <a:noFill/>
          <a:ln w="19050" cap="flat" cmpd="sng">
            <a:solidFill>
              <a:schemeClr val="dk2"/>
            </a:solidFill>
            <a:prstDash val="solid"/>
            <a:round/>
            <a:headEnd type="none" w="sm" len="sm"/>
            <a:tailEnd type="none" w="sm" len="sm"/>
          </a:ln>
        </p:spPr>
      </p:pic>
      <p:pic>
        <p:nvPicPr>
          <p:cNvPr id="117" name="Google Shape;117;p15" descr="This image shows the practitioner's album for FAR Part 7: Acquisition Planning.&#10;"/>
          <p:cNvPicPr preferRelativeResize="0"/>
          <p:nvPr/>
        </p:nvPicPr>
        <p:blipFill>
          <a:blip r:embed="rId8">
            <a:alphaModFix/>
          </a:blip>
          <a:stretch>
            <a:fillRect/>
          </a:stretch>
        </p:blipFill>
        <p:spPr>
          <a:xfrm>
            <a:off x="4088375" y="2033450"/>
            <a:ext cx="2142920" cy="2243799"/>
          </a:xfrm>
          <a:prstGeom prst="rect">
            <a:avLst/>
          </a:prstGeom>
          <a:noFill/>
          <a:ln w="19050" cap="flat" cmpd="sng">
            <a:solidFill>
              <a:schemeClr val="dk2"/>
            </a:solidFill>
            <a:prstDash val="solid"/>
            <a:round/>
            <a:headEnd type="none" w="sm" len="sm"/>
            <a:tailEnd type="none" w="sm" len="sm"/>
          </a:ln>
        </p:spPr>
      </p:pic>
      <p:sp>
        <p:nvSpPr>
          <p:cNvPr id="119" name="Google Shape;119;p15"/>
          <p:cNvSpPr txBox="1"/>
          <p:nvPr/>
        </p:nvSpPr>
        <p:spPr>
          <a:xfrm>
            <a:off x="6469175" y="2170125"/>
            <a:ext cx="2348400" cy="21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rPr>
              <a:t>Practitioner Albums </a:t>
            </a:r>
            <a:r>
              <a:rPr lang="en">
                <a:solidFill>
                  <a:srgbClr val="FFFFFF"/>
                </a:solidFill>
              </a:rPr>
              <a:t>provide: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Change Summary</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Line-out</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Smart Accelerators</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Practitioner's Perspective</a:t>
            </a:r>
            <a:endParaRPr>
              <a:solidFill>
                <a:srgbClr val="FFFFFF"/>
              </a:solidFill>
            </a:endParaRPr>
          </a:p>
          <a:p>
            <a:pPr marL="457200" lvl="0" indent="-317500" algn="l" rtl="0">
              <a:spcBef>
                <a:spcPts val="0"/>
              </a:spcBef>
              <a:spcAft>
                <a:spcPts val="0"/>
              </a:spcAft>
              <a:buClr>
                <a:srgbClr val="FFFFFF"/>
              </a:buClr>
              <a:buSzPts val="1400"/>
              <a:buChar char="●"/>
            </a:pPr>
            <a:r>
              <a:rPr lang="en">
                <a:solidFill>
                  <a:srgbClr val="FFFFFF"/>
                </a:solidFill>
              </a:rPr>
              <a:t>Access to CLPs and Community </a:t>
            </a:r>
            <a:endParaRPr>
              <a:solidFill>
                <a:srgbClr val="FFFFFF"/>
              </a:solidFill>
            </a:endParaRPr>
          </a:p>
        </p:txBody>
      </p:sp>
      <p:sp>
        <p:nvSpPr>
          <p:cNvPr id="120" name="Google Shape;120;p15"/>
          <p:cNvSpPr/>
          <p:nvPr/>
        </p:nvSpPr>
        <p:spPr>
          <a:xfrm>
            <a:off x="5680288" y="4348475"/>
            <a:ext cx="2015700" cy="466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Earn CLPs!</a:t>
            </a:r>
            <a:endParaRPr/>
          </a:p>
        </p:txBody>
      </p:sp>
      <p:sp>
        <p:nvSpPr>
          <p:cNvPr id="111" name="Google Shape;11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16"/>
          <p:cNvSpPr txBox="1">
            <a:spLocks noGrp="1"/>
          </p:cNvSpPr>
          <p:nvPr>
            <p:ph type="title" idx="4294967295"/>
          </p:nvPr>
        </p:nvSpPr>
        <p:spPr>
          <a:xfrm>
            <a:off x="405450" y="2545450"/>
            <a:ext cx="8333100" cy="54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FFFF"/>
                </a:solidFill>
                <a:effectLst/>
                <a:uLnTx/>
                <a:uFillTx/>
                <a:latin typeface="Arial"/>
                <a:ea typeface="Arial"/>
                <a:cs typeface="Arial"/>
                <a:sym typeface="Arial"/>
              </a:rPr>
              <a:t>ENHANCED FLEXIBILITIES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FFFF"/>
                </a:solidFill>
                <a:effectLst/>
                <a:uLnTx/>
                <a:uFillTx/>
                <a:latin typeface="Arial"/>
                <a:ea typeface="Arial"/>
                <a:cs typeface="Arial"/>
                <a:sym typeface="Arial"/>
              </a:rPr>
              <a:t>RFO parts 7, 19, 538 (GSAR), 12, 16, 15 </a:t>
            </a:r>
          </a:p>
        </p:txBody>
      </p:sp>
      <p:sp>
        <p:nvSpPr>
          <p:cNvPr id="127" name="Google Shape;127;p16"/>
          <p:cNvSpPr txBox="1"/>
          <p:nvPr/>
        </p:nvSpPr>
        <p:spPr>
          <a:xfrm>
            <a:off x="7464900" y="1286450"/>
            <a:ext cx="1636500" cy="747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rPr>
              <a:t>Changes that Impact </a:t>
            </a:r>
            <a:r>
              <a:rPr lang="en" sz="1500" b="1" dirty="0">
                <a:solidFill>
                  <a:schemeClr val="accent4">
                    <a:lumMod val="50000"/>
                  </a:schemeClr>
                </a:solidFill>
              </a:rPr>
              <a:t>Practice</a:t>
            </a:r>
            <a:endParaRPr sz="1500" b="1" dirty="0">
              <a:solidFill>
                <a:schemeClr val="accent4">
                  <a:lumMod val="50000"/>
                </a:schemeClr>
              </a:solidFill>
            </a:endParaRPr>
          </a:p>
        </p:txBody>
      </p:sp>
      <p:sp>
        <p:nvSpPr>
          <p:cNvPr id="126" name="Google Shape;12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6F6F6"/>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3084</Words>
  <Application>Microsoft Office PowerPoint</Application>
  <PresentationFormat>On-screen Show (16:9)</PresentationFormat>
  <Paragraphs>356</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Public Sans</vt:lpstr>
      <vt:lpstr>Helvetica Neue</vt:lpstr>
      <vt:lpstr>Courier New</vt:lpstr>
      <vt:lpstr>Arial</vt:lpstr>
      <vt:lpstr>Simple Light</vt:lpstr>
      <vt:lpstr>Deeper Dive into the Revolutionary FAR Overhaul (RFO) </vt:lpstr>
      <vt:lpstr>FAR Overhaul Presenter</vt:lpstr>
      <vt:lpstr>The Revolutionary FAR Overhaul</vt:lpstr>
      <vt:lpstr>Core Theme of the RFO </vt:lpstr>
      <vt:lpstr>Clear Direction to Source within Federal Marketplace First</vt:lpstr>
      <vt:lpstr>The RFO</vt:lpstr>
      <vt:lpstr>The RFO part 2</vt:lpstr>
      <vt:lpstr>Enhanced Flexibilities &amp; Practitioner Resources</vt:lpstr>
      <vt:lpstr>ENHANCED FLEXIBILITIES RFO parts 7, 19, 538 (GSAR), 12, 16, 15 </vt:lpstr>
      <vt:lpstr>RFO Part 7, Acquisition Planning </vt:lpstr>
      <vt:lpstr>RFO Part 7 Smart Accelerators </vt:lpstr>
      <vt:lpstr>RFO Part 19, Small Business Programs </vt:lpstr>
      <vt:lpstr>RFO Part 8, Required Sources of Supplies and Services</vt:lpstr>
      <vt:lpstr>RFO 8.4 / GSAR 538 FSS Ordering Enhanced Flexibilities</vt:lpstr>
      <vt:lpstr>RFO 8.4 / GSAR 538 FSS Ordering Enhanced Flexibilities  </vt:lpstr>
      <vt:lpstr>RFO 8.4 / GSAR 538 FSS Ordering Enhanced Flexibilities </vt:lpstr>
      <vt:lpstr>RFO Part 8 Smart Accelerators </vt:lpstr>
      <vt:lpstr>RFO Part 12, Acquisition of Commercial Products and Commercial Services</vt:lpstr>
      <vt:lpstr>RFO Part 12 Enhanced Flexibilities</vt:lpstr>
      <vt:lpstr>RFO Part 12 Smart Accelerators </vt:lpstr>
      <vt:lpstr>RFO Part 16, Acquisition Planning </vt:lpstr>
      <vt:lpstr>RFO Part 16 Enhanced Flexibilities</vt:lpstr>
      <vt:lpstr>RFO Part 16 Enhanced Flexibilities.</vt:lpstr>
      <vt:lpstr>RFO Part 16 Smart Accelerators </vt:lpstr>
      <vt:lpstr>RFO Part 15, Contracting by Negotiation </vt:lpstr>
      <vt:lpstr>RFO Part 15 Enhanced Flexibilities</vt:lpstr>
      <vt:lpstr>RFO Part 15 Enhanced Flexibilities.</vt:lpstr>
      <vt:lpstr>RFO Part 15 Smart Accelerators </vt:lpstr>
      <vt:lpstr>Additional Practitioner Resources</vt:lpstr>
      <vt:lpstr>Thank You!  Questions?</vt:lpstr>
      <vt:lpstr>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SherellLFuller</cp:lastModifiedBy>
  <cp:revision>3</cp:revision>
  <dcterms:modified xsi:type="dcterms:W3CDTF">2026-01-23T21:57:57Z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9E69EE37-7E85-4CE6-9844-0D5E6DB8426E</vt:lpwstr>
  </property>
  <property fmtid="{D5CDD505-2E9C-101B-9397-08002B2CF9AE}" pid="3" name="ArticulatePath">
    <vt:lpwstr>ATRW_ Deeper Dive into the Revolutionary FAR Overhaul (RFO) 1_29_2026</vt:lpwstr>
  </property>
</Properties>
</file>