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86" r:id="rId7"/>
    <p:sldId id="283" r:id="rId8"/>
    <p:sldId id="284" r:id="rId9"/>
    <p:sldId id="271" r:id="rId10"/>
    <p:sldId id="285" r:id="rId11"/>
    <p:sldId id="287" r:id="rId12"/>
    <p:sldId id="261" r:id="rId13"/>
    <p:sldId id="262" r:id="rId14"/>
    <p:sldId id="264" r:id="rId15"/>
    <p:sldId id="289" r:id="rId16"/>
    <p:sldId id="290" r:id="rId17"/>
    <p:sldId id="291" r:id="rId18"/>
    <p:sldId id="307" r:id="rId19"/>
    <p:sldId id="265" r:id="rId20"/>
    <p:sldId id="266" r:id="rId21"/>
    <p:sldId id="267" r:id="rId22"/>
    <p:sldId id="270" r:id="rId23"/>
    <p:sldId id="292" r:id="rId24"/>
    <p:sldId id="293" r:id="rId25"/>
    <p:sldId id="294" r:id="rId26"/>
    <p:sldId id="295" r:id="rId27"/>
    <p:sldId id="296" r:id="rId28"/>
    <p:sldId id="297" r:id="rId29"/>
    <p:sldId id="298" r:id="rId30"/>
    <p:sldId id="303" r:id="rId31"/>
    <p:sldId id="304" r:id="rId32"/>
    <p:sldId id="305" r:id="rId33"/>
    <p:sldId id="299" r:id="rId34"/>
    <p:sldId id="268" r:id="rId35"/>
    <p:sldId id="300" r:id="rId36"/>
    <p:sldId id="301" r:id="rId37"/>
    <p:sldId id="302" r:id="rId38"/>
    <p:sldId id="278" r:id="rId39"/>
    <p:sldId id="279" r:id="rId40"/>
    <p:sldId id="282" r:id="rId41"/>
    <p:sldId id="308" r:id="rId42"/>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5652" autoAdjust="0"/>
  </p:normalViewPr>
  <p:slideViewPr>
    <p:cSldViewPr snapToGrid="0">
      <p:cViewPr varScale="1">
        <p:scale>
          <a:sx n="109" d="100"/>
          <a:sy n="109" d="100"/>
        </p:scale>
        <p:origin x="167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3037839" cy="464820"/>
          </a:xfrm>
          <a:prstGeom prst="rect">
            <a:avLst/>
          </a:prstGeom>
          <a:noFill/>
          <a:ln>
            <a:noFill/>
          </a:ln>
        </p:spPr>
        <p:txBody>
          <a:bodyPr spcFirstLastPara="1" wrap="square" lIns="93150" tIns="93150" rIns="93150" bIns="93150"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7" y="0"/>
            <a:ext cx="3037839" cy="464820"/>
          </a:xfrm>
          <a:prstGeom prst="rect">
            <a:avLst/>
          </a:prstGeom>
          <a:noFill/>
          <a:ln>
            <a:noFill/>
          </a:ln>
        </p:spPr>
        <p:txBody>
          <a:bodyPr spcFirstLastPara="1" wrap="square" lIns="93150" tIns="93150" rIns="93150" bIns="93150"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1" y="4415790"/>
            <a:ext cx="5608319" cy="4183380"/>
          </a:xfrm>
          <a:prstGeom prst="rect">
            <a:avLst/>
          </a:prstGeom>
          <a:noFill/>
          <a:ln>
            <a:noFill/>
          </a:ln>
        </p:spPr>
        <p:txBody>
          <a:bodyPr spcFirstLastPara="1" wrap="square" lIns="93150" tIns="93150" rIns="93150" bIns="931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967"/>
            <a:ext cx="3037839" cy="464820"/>
          </a:xfrm>
          <a:prstGeom prst="rect">
            <a:avLst/>
          </a:prstGeom>
          <a:noFill/>
          <a:ln>
            <a:noFill/>
          </a:ln>
        </p:spPr>
        <p:txBody>
          <a:bodyPr spcFirstLastPara="1" wrap="square" lIns="93150" tIns="93150" rIns="93150" bIns="93150"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7" y="8829967"/>
            <a:ext cx="3037839" cy="46482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701041" y="4415790"/>
            <a:ext cx="5608319" cy="4183380"/>
          </a:xfrm>
          <a:prstGeom prst="rect">
            <a:avLst/>
          </a:prstGeom>
          <a:noFill/>
          <a:ln>
            <a:noFill/>
          </a:ln>
        </p:spPr>
        <p:txBody>
          <a:bodyPr spcFirstLastPara="1" wrap="square" lIns="93150" tIns="46550" rIns="93150" bIns="465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88" name="Google Shape;88;p1:notes"/>
          <p:cNvSpPr txBox="1">
            <a:spLocks noGrp="1"/>
          </p:cNvSpPr>
          <p:nvPr>
            <p:ph type="sldNum" idx="12"/>
          </p:nvPr>
        </p:nvSpPr>
        <p:spPr>
          <a:xfrm>
            <a:off x="3970937" y="8829967"/>
            <a:ext cx="3037839" cy="46482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7:notes"/>
          <p:cNvSpPr txBox="1">
            <a:spLocks noGrp="1"/>
          </p:cNvSpPr>
          <p:nvPr>
            <p:ph type="body" idx="1"/>
          </p:nvPr>
        </p:nvSpPr>
        <p:spPr>
          <a:xfrm>
            <a:off x="701041" y="4415790"/>
            <a:ext cx="5608319"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400"/>
              <a:buFont typeface="Arial"/>
              <a:buChar char="•"/>
            </a:pPr>
            <a:endParaRPr dirty="0"/>
          </a:p>
        </p:txBody>
      </p:sp>
      <p:sp>
        <p:nvSpPr>
          <p:cNvPr id="161" name="Google Shape;161;p7:notes"/>
          <p:cNvSpPr txBox="1">
            <a:spLocks noGrp="1"/>
          </p:cNvSpPr>
          <p:nvPr>
            <p:ph type="sldNum" idx="12"/>
          </p:nvPr>
        </p:nvSpPr>
        <p:spPr>
          <a:xfrm>
            <a:off x="3970937" y="8829967"/>
            <a:ext cx="3037839" cy="464820"/>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SzPts val="1400"/>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701040" y="4415791"/>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1"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93" name="Google Shape;193;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txBox="1">
            <a:spLocks noGrp="1"/>
          </p:cNvSpPr>
          <p:nvPr>
            <p:ph type="body" idx="1"/>
          </p:nvPr>
        </p:nvSpPr>
        <p:spPr>
          <a:xfrm>
            <a:off x="701040" y="4415791"/>
            <a:ext cx="5608320"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93" name="Google Shape;193;p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67209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7:notes"/>
          <p:cNvSpPr txBox="1">
            <a:spLocks noGrp="1"/>
          </p:cNvSpPr>
          <p:nvPr>
            <p:ph type="body" idx="1"/>
          </p:nvPr>
        </p:nvSpPr>
        <p:spPr>
          <a:xfrm>
            <a:off x="701041" y="4415790"/>
            <a:ext cx="5608319"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88" name="Google Shape;288;p17:notes"/>
          <p:cNvSpPr txBox="1">
            <a:spLocks noGrp="1"/>
          </p:cNvSpPr>
          <p:nvPr>
            <p:ph type="sldNum" idx="12"/>
          </p:nvPr>
        </p:nvSpPr>
        <p:spPr>
          <a:xfrm>
            <a:off x="3970937" y="8829967"/>
            <a:ext cx="3037839" cy="46482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6384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10: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701041" y="4415790"/>
            <a:ext cx="5608319"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21" name="Google Shape;221;p11:notes"/>
          <p:cNvSpPr txBox="1">
            <a:spLocks noGrp="1"/>
          </p:cNvSpPr>
          <p:nvPr>
            <p:ph type="sldNum" idx="12"/>
          </p:nvPr>
        </p:nvSpPr>
        <p:spPr>
          <a:xfrm>
            <a:off x="3970937" y="8829967"/>
            <a:ext cx="3037839" cy="464820"/>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SzPts val="1400"/>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1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b="0" i="0" u="none" strike="noStrike" cap="none" dirty="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5:notes"/>
          <p:cNvSpPr txBox="1">
            <a:spLocks noGrp="1"/>
          </p:cNvSpPr>
          <p:nvPr>
            <p:ph type="body" idx="1"/>
          </p:nvPr>
        </p:nvSpPr>
        <p:spPr>
          <a:xfrm>
            <a:off x="701041" y="4415790"/>
            <a:ext cx="5608319" cy="4183380"/>
          </a:xfrm>
          <a:prstGeom prst="rect">
            <a:avLst/>
          </a:prstGeom>
          <a:noFill/>
          <a:ln>
            <a:noFill/>
          </a:ln>
        </p:spPr>
        <p:txBody>
          <a:bodyPr spcFirstLastPara="1" wrap="square" lIns="93150" tIns="93150" rIns="93150" bIns="93150" anchor="t" anchorCtr="0">
            <a:noAutofit/>
          </a:bodyPr>
          <a:lstStyle/>
          <a:p>
            <a:pPr marL="285293" marR="0" lvl="0" indent="-196393" algn="l" rtl="0">
              <a:lnSpc>
                <a:spcPct val="100000"/>
              </a:lnSpc>
              <a:spcBef>
                <a:spcPts val="0"/>
              </a:spcBef>
              <a:spcAft>
                <a:spcPts val="0"/>
              </a:spcAft>
              <a:buClr>
                <a:srgbClr val="000000"/>
              </a:buClr>
              <a:buSzPts val="1400"/>
              <a:buFont typeface="Arial"/>
              <a:buNone/>
            </a:pPr>
            <a:endParaRPr sz="1100" b="0" i="0" u="none" strike="noStrike" cap="none" dirty="0">
              <a:solidFill>
                <a:schemeClr val="dk1"/>
              </a:solidFill>
              <a:latin typeface="Calibri"/>
              <a:ea typeface="Calibri"/>
              <a:cs typeface="Calibri"/>
              <a:sym typeface="Calibri"/>
            </a:endParaRPr>
          </a:p>
          <a:p>
            <a:pPr marL="285293" marR="0" lvl="0" indent="-196393" algn="l" rtl="0">
              <a:lnSpc>
                <a:spcPct val="100000"/>
              </a:lnSpc>
              <a:spcBef>
                <a:spcPts val="0"/>
              </a:spcBef>
              <a:spcAft>
                <a:spcPts val="0"/>
              </a:spcAft>
              <a:buClr>
                <a:srgbClr val="000000"/>
              </a:buClr>
              <a:buSzPts val="1400"/>
              <a:buFont typeface="Arial"/>
              <a:buNone/>
            </a:pPr>
            <a:endParaRPr sz="1100" b="0" i="0" u="none" strike="noStrike" cap="none" dirty="0">
              <a:solidFill>
                <a:schemeClr val="dk1"/>
              </a:solidFill>
              <a:latin typeface="Calibri"/>
              <a:ea typeface="Calibri"/>
              <a:cs typeface="Calibri"/>
              <a:sym typeface="Calibri"/>
            </a:endParaRPr>
          </a:p>
          <a:p>
            <a:pPr marL="457200" marR="0" lvl="0" indent="-1397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457200" marR="0" lvl="0" indent="-1397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457200" marR="0" lvl="0" indent="-1397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457200" marR="0" lvl="0" indent="-1397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73" name="Google Shape;273;p15:notes"/>
          <p:cNvSpPr txBox="1">
            <a:spLocks noGrp="1"/>
          </p:cNvSpPr>
          <p:nvPr>
            <p:ph type="sldNum" idx="12"/>
          </p:nvPr>
        </p:nvSpPr>
        <p:spPr>
          <a:xfrm>
            <a:off x="3970937" y="8829967"/>
            <a:ext cx="3037839" cy="46482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6994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3:notes"/>
          <p:cNvSpPr txBox="1">
            <a:spLocks noGrp="1"/>
          </p:cNvSpPr>
          <p:nvPr>
            <p:ph type="body" idx="1"/>
          </p:nvPr>
        </p:nvSpPr>
        <p:spPr>
          <a:xfrm>
            <a:off x="701041" y="4415790"/>
            <a:ext cx="5608319"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47" name="Google Shape;247;p13:notes"/>
          <p:cNvSpPr txBox="1">
            <a:spLocks noGrp="1"/>
          </p:cNvSpPr>
          <p:nvPr>
            <p:ph type="sldNum" idx="12"/>
          </p:nvPr>
        </p:nvSpPr>
        <p:spPr>
          <a:xfrm>
            <a:off x="3970937" y="8829967"/>
            <a:ext cx="3037839" cy="464820"/>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SzPts val="1400"/>
              <a:buNone/>
            </a:pPr>
            <a:fld id="{00000000-1234-1234-1234-123412341234}" type="slidenum">
              <a:rPr lang="en-US" sz="1400" b="0" i="0" u="none" strike="noStrike" cap="none">
                <a:solidFill>
                  <a:srgbClr val="000000"/>
                </a:solidFill>
                <a:latin typeface="Arial"/>
                <a:ea typeface="Arial"/>
                <a:cs typeface="Arial"/>
                <a:sym typeface="Arial"/>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228600" marR="0" lvl="0" indent="0" algn="l" rtl="0">
              <a:lnSpc>
                <a:spcPct val="100000"/>
              </a:lnSpc>
              <a:spcBef>
                <a:spcPts val="0"/>
              </a:spcBef>
              <a:spcAft>
                <a:spcPts val="0"/>
              </a:spcAft>
              <a:buClr>
                <a:srgbClr val="000000"/>
              </a:buClr>
              <a:buSzPts val="1400"/>
              <a:buFont typeface="Arial"/>
              <a:buNone/>
            </a:pPr>
            <a:endParaRPr i="0" u="none" strike="noStrike" cap="none" dirty="0">
              <a:solidFill>
                <a:schemeClr val="dk1"/>
              </a:solidFill>
            </a:endParaRPr>
          </a:p>
          <a:p>
            <a:pPr marL="400050" marR="0" lvl="0" indent="-8255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171450" marR="0" lvl="0" indent="-8255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a:p>
            <a:pPr marL="171450" marR="0" lvl="0" indent="-8255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00" name="Google Shape;100;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3:notes"/>
          <p:cNvSpPr txBox="1">
            <a:spLocks noGrp="1"/>
          </p:cNvSpPr>
          <p:nvPr>
            <p:ph type="body" idx="1"/>
          </p:nvPr>
        </p:nvSpPr>
        <p:spPr>
          <a:xfrm>
            <a:off x="701041" y="4415790"/>
            <a:ext cx="5608319" cy="4183380"/>
          </a:xfrm>
          <a:prstGeom prst="rect">
            <a:avLst/>
          </a:prstGeom>
          <a:noFill/>
          <a:ln>
            <a:noFill/>
          </a:ln>
        </p:spPr>
        <p:txBody>
          <a:bodyPr spcFirstLastPara="1" wrap="square" lIns="93150" tIns="93150" rIns="93150" bIns="93150" anchor="t" anchorCtr="0">
            <a:noAutofit/>
          </a:bodyPr>
          <a:lstStyle/>
          <a:p>
            <a:pPr marL="171176" marR="0" lvl="0" indent="-82276"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336" name="Google Shape;336;p23:notes"/>
          <p:cNvSpPr txBox="1">
            <a:spLocks noGrp="1"/>
          </p:cNvSpPr>
          <p:nvPr>
            <p:ph type="sldNum" idx="12"/>
          </p:nvPr>
        </p:nvSpPr>
        <p:spPr>
          <a:xfrm>
            <a:off x="3970937" y="8829967"/>
            <a:ext cx="3037839" cy="46482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4:notes"/>
          <p:cNvSpPr txBox="1">
            <a:spLocks noGrp="1"/>
          </p:cNvSpPr>
          <p:nvPr>
            <p:ph type="body" idx="1"/>
          </p:nvPr>
        </p:nvSpPr>
        <p:spPr>
          <a:xfrm>
            <a:off x="701041" y="4415790"/>
            <a:ext cx="5608319" cy="4183380"/>
          </a:xfrm>
          <a:prstGeom prst="rect">
            <a:avLst/>
          </a:prstGeom>
          <a:noFill/>
          <a:ln>
            <a:noFill/>
          </a:ln>
        </p:spPr>
        <p:txBody>
          <a:bodyPr spcFirstLastPara="1" wrap="square" lIns="93150" tIns="93150" rIns="93150" bIns="931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i="0" u="none" strike="noStrike" cap="none" dirty="0">
              <a:solidFill>
                <a:schemeClr val="dk1"/>
              </a:solidFill>
            </a:endParaRPr>
          </a:p>
        </p:txBody>
      </p:sp>
      <p:sp>
        <p:nvSpPr>
          <p:cNvPr id="342" name="Google Shape;342;p2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171450" marR="0" lvl="0" indent="-171450" algn="l" rtl="0">
              <a:lnSpc>
                <a:spcPct val="100000"/>
              </a:lnSpc>
              <a:spcBef>
                <a:spcPts val="0"/>
              </a:spcBef>
              <a:spcAft>
                <a:spcPts val="0"/>
              </a:spcAft>
              <a:buClr>
                <a:srgbClr val="000000"/>
              </a:buClr>
              <a:buSzPts val="1400"/>
              <a:buFont typeface="Arial"/>
              <a:buChar char="•"/>
            </a:pPr>
            <a:endParaRPr sz="1200" b="0" i="0" u="none" strike="noStrike" cap="none" dirty="0">
              <a:solidFill>
                <a:schemeClr val="dk1"/>
              </a:solidFill>
              <a:latin typeface="Calibri"/>
              <a:ea typeface="Calibri"/>
              <a:cs typeface="Calibri"/>
              <a:sym typeface="Calibri"/>
            </a:endParaRPr>
          </a:p>
        </p:txBody>
      </p:sp>
      <p:sp>
        <p:nvSpPr>
          <p:cNvPr id="375" name="Google Shape;375;p2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701040" y="4415790"/>
            <a:ext cx="5608200" cy="4183500"/>
          </a:xfrm>
          <a:prstGeom prst="rect">
            <a:avLst/>
          </a:prstGeom>
          <a:noFill/>
          <a:ln>
            <a:noFill/>
          </a:ln>
        </p:spPr>
        <p:txBody>
          <a:bodyPr spcFirstLastPara="1" wrap="square" lIns="93150" tIns="93150" rIns="93150" bIns="93150" anchor="t" anchorCtr="0">
            <a:noAutofit/>
          </a:bodyPr>
          <a:lstStyle/>
          <a:p>
            <a:pPr marL="171450" marR="0" lvl="0" indent="-171450" algn="l" rtl="0">
              <a:lnSpc>
                <a:spcPct val="100000"/>
              </a:lnSpc>
              <a:spcBef>
                <a:spcPts val="0"/>
              </a:spcBef>
              <a:spcAft>
                <a:spcPts val="0"/>
              </a:spcAft>
              <a:buClr>
                <a:srgbClr val="000000"/>
              </a:buClr>
              <a:buSzPts val="1400"/>
              <a:buFont typeface="Arial"/>
              <a:buChar char="•"/>
            </a:pPr>
            <a:endParaRPr dirty="0"/>
          </a:p>
        </p:txBody>
      </p:sp>
      <p:sp>
        <p:nvSpPr>
          <p:cNvPr id="109" name="Google Shape;109;p3:notes"/>
          <p:cNvSpPr txBox="1">
            <a:spLocks noGrp="1"/>
          </p:cNvSpPr>
          <p:nvPr>
            <p:ph type="sldNum" idx="12"/>
          </p:nvPr>
        </p:nvSpPr>
        <p:spPr>
          <a:xfrm>
            <a:off x="3970938" y="8829967"/>
            <a:ext cx="3037800" cy="46470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br>
              <a:rPr lang="en-US" sz="1200" b="0" i="0" u="none" strike="noStrike" cap="none" dirty="0">
                <a:solidFill>
                  <a:schemeClr val="dk1"/>
                </a:solidFill>
                <a:latin typeface="Calibri"/>
                <a:ea typeface="Calibri"/>
                <a:cs typeface="Calibri"/>
                <a:sym typeface="Calibri"/>
              </a:rPr>
            </a:br>
            <a:endParaRPr sz="12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21" name="Google Shape;121;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701041" y="4415790"/>
            <a:ext cx="5608319"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28" name="Google Shape;128;p5:notes"/>
          <p:cNvSpPr txBox="1">
            <a:spLocks noGrp="1"/>
          </p:cNvSpPr>
          <p:nvPr>
            <p:ph type="sldNum" idx="12"/>
          </p:nvPr>
        </p:nvSpPr>
        <p:spPr>
          <a:xfrm>
            <a:off x="3970937" y="8829967"/>
            <a:ext cx="3037839" cy="46482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2833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6:notes"/>
          <p:cNvSpPr txBox="1">
            <a:spLocks noGrp="1"/>
          </p:cNvSpPr>
          <p:nvPr>
            <p:ph type="body" idx="1"/>
          </p:nvPr>
        </p:nvSpPr>
        <p:spPr>
          <a:xfrm>
            <a:off x="701041" y="4415790"/>
            <a:ext cx="5608319" cy="4183380"/>
          </a:xfrm>
          <a:prstGeom prst="rect">
            <a:avLst/>
          </a:prstGeom>
          <a:noFill/>
          <a:ln>
            <a:noFill/>
          </a:ln>
        </p:spPr>
        <p:txBody>
          <a:bodyPr spcFirstLastPara="1" wrap="square" lIns="93150" tIns="93150" rIns="93150" bIns="93150" anchor="t" anchorCtr="0">
            <a:noAutofit/>
          </a:bodyPr>
          <a:lstStyle/>
          <a:p>
            <a:pPr marL="171450" marR="0" lvl="0" indent="-8255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279" name="Google Shape;279;p16:notes"/>
          <p:cNvSpPr txBox="1">
            <a:spLocks noGrp="1"/>
          </p:cNvSpPr>
          <p:nvPr>
            <p:ph type="sldNum" idx="12"/>
          </p:nvPr>
        </p:nvSpPr>
        <p:spPr>
          <a:xfrm>
            <a:off x="3970937" y="8829967"/>
            <a:ext cx="3037839" cy="464820"/>
          </a:xfrm>
          <a:prstGeom prst="rect">
            <a:avLst/>
          </a:prstGeom>
          <a:noFill/>
          <a:ln>
            <a:noFill/>
          </a:ln>
        </p:spPr>
        <p:txBody>
          <a:bodyPr spcFirstLastPara="1" wrap="square" lIns="93150" tIns="46550" rIns="93150" bIns="4655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42105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701041" y="4415790"/>
            <a:ext cx="5608319"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Calibri"/>
              <a:ea typeface="Calibri"/>
              <a:cs typeface="Calibri"/>
              <a:sym typeface="Calibri"/>
            </a:endParaRPr>
          </a:p>
        </p:txBody>
      </p:sp>
      <p:sp>
        <p:nvSpPr>
          <p:cNvPr id="137" name="Google Shape;137;p6:notes"/>
          <p:cNvSpPr txBox="1">
            <a:spLocks noGrp="1"/>
          </p:cNvSpPr>
          <p:nvPr>
            <p:ph type="sldNum" idx="12"/>
          </p:nvPr>
        </p:nvSpPr>
        <p:spPr>
          <a:xfrm>
            <a:off x="3970937" y="8829967"/>
            <a:ext cx="3037839" cy="464820"/>
          </a:xfrm>
          <a:prstGeom prst="rect">
            <a:avLst/>
          </a:prstGeom>
          <a:noFill/>
          <a:ln>
            <a:noFill/>
          </a:ln>
        </p:spPr>
        <p:txBody>
          <a:bodyPr spcFirstLastPara="1" wrap="square" lIns="93150" tIns="46550" rIns="93150" bIns="46550" anchor="b" anchorCtr="0">
            <a:noAutofit/>
          </a:bodyPr>
          <a:lstStyle/>
          <a:p>
            <a:pPr marL="0" marR="0" lvl="0" indent="0" algn="l" rtl="0">
              <a:lnSpc>
                <a:spcPct val="100000"/>
              </a:lnSpc>
              <a:spcBef>
                <a:spcPts val="0"/>
              </a:spcBef>
              <a:spcAft>
                <a:spcPts val="0"/>
              </a:spcAft>
              <a:buSzPts val="1400"/>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 name="Google Shape;22;p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1" name="Google Shape;81;p12"/>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4" name="Google Shape;84;p1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p3"/>
          <p:cNvPicPr preferRelativeResize="0"/>
          <p:nvPr/>
        </p:nvPicPr>
        <p:blipFill rotWithShape="1">
          <a:blip r:embed="rId2">
            <a:alphaModFix/>
          </a:blip>
          <a:srcRect/>
          <a:stretch/>
        </p:blipFill>
        <p:spPr>
          <a:xfrm>
            <a:off x="76200" y="76200"/>
            <a:ext cx="990599" cy="990599"/>
          </a:xfrm>
          <a:prstGeom prst="rect">
            <a:avLst/>
          </a:prstGeom>
          <a:noFill/>
          <a:ln>
            <a:noFill/>
          </a:ln>
        </p:spPr>
      </p:pic>
      <p:sp>
        <p:nvSpPr>
          <p:cNvPr id="32" name="Google Shape;32;p3"/>
          <p:cNvSpPr/>
          <p:nvPr/>
        </p:nvSpPr>
        <p:spPr>
          <a:xfrm rot="10800000">
            <a:off x="-1" y="1103605"/>
            <a:ext cx="9144001" cy="127694"/>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 name="Google Shape;33;p3"/>
          <p:cNvSpPr/>
          <p:nvPr/>
        </p:nvSpPr>
        <p:spPr>
          <a:xfrm rot="10800000">
            <a:off x="-1" y="1280457"/>
            <a:ext cx="9144001" cy="127694"/>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 name="Google Shape;34;p3"/>
          <p:cNvPicPr preferRelativeResize="0"/>
          <p:nvPr/>
        </p:nvPicPr>
        <p:blipFill rotWithShape="1">
          <a:blip r:embed="rId3">
            <a:alphaModFix amt="12000"/>
          </a:blip>
          <a:srcRect/>
          <a:stretch/>
        </p:blipFill>
        <p:spPr>
          <a:xfrm>
            <a:off x="0" y="0"/>
            <a:ext cx="9144000" cy="110360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 name="Google Shape;37;p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6"/>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0"/>
              </a:spcBef>
              <a:spcAft>
                <a:spcPts val="0"/>
              </a:spcAft>
              <a:buClr>
                <a:srgbClr val="888888"/>
              </a:buClr>
              <a:buSzPts val="2000"/>
              <a:buFont typeface="Calibri"/>
              <a:buNone/>
              <a:defRPr sz="2000" b="0" i="0" u="none" strike="noStrike" cap="none">
                <a:solidFill>
                  <a:srgbClr val="888888"/>
                </a:solidFill>
                <a:latin typeface="Calibri"/>
                <a:ea typeface="Calibri"/>
                <a:cs typeface="Calibri"/>
                <a:sym typeface="Calibri"/>
              </a:defRPr>
            </a:lvl1pPr>
            <a:lvl2pPr marL="914400" marR="0" lvl="1" indent="-228600" algn="l">
              <a:lnSpc>
                <a:spcPct val="100000"/>
              </a:lnSpc>
              <a:spcBef>
                <a:spcPts val="0"/>
              </a:spcBef>
              <a:spcAft>
                <a:spcPts val="0"/>
              </a:spcAft>
              <a:buClr>
                <a:srgbClr val="888888"/>
              </a:buClr>
              <a:buSzPts val="1800"/>
              <a:buFont typeface="Calibri"/>
              <a:buNone/>
              <a:defRPr sz="1800" b="0" i="0" u="none" strike="noStrike" cap="none">
                <a:solidFill>
                  <a:srgbClr val="888888"/>
                </a:solidFill>
                <a:latin typeface="Calibri"/>
                <a:ea typeface="Calibri"/>
                <a:cs typeface="Calibri"/>
                <a:sym typeface="Calibri"/>
              </a:defRPr>
            </a:lvl2pPr>
            <a:lvl3pPr marL="1371600" marR="0" lvl="2" indent="-228600" algn="l">
              <a:lnSpc>
                <a:spcPct val="100000"/>
              </a:lnSpc>
              <a:spcBef>
                <a:spcPts val="0"/>
              </a:spcBef>
              <a:spcAft>
                <a:spcPts val="0"/>
              </a:spcAft>
              <a:buClr>
                <a:srgbClr val="888888"/>
              </a:buClr>
              <a:buSzPts val="1600"/>
              <a:buFont typeface="Calibri"/>
              <a:buNone/>
              <a:defRPr sz="1600" b="0" i="0" u="none" strike="noStrike" cap="none">
                <a:solidFill>
                  <a:srgbClr val="888888"/>
                </a:solidFill>
                <a:latin typeface="Calibri"/>
                <a:ea typeface="Calibri"/>
                <a:cs typeface="Calibri"/>
                <a:sym typeface="Calibri"/>
              </a:defRPr>
            </a:lvl3pPr>
            <a:lvl4pPr marL="1828800" marR="0" lvl="3"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4pPr>
            <a:lvl5pPr marL="2286000" marR="0" lvl="4"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5pPr>
            <a:lvl6pPr marL="2743200" marR="0" lvl="5"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6pPr>
            <a:lvl7pPr marL="3200400" marR="0" lvl="6"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7pPr>
            <a:lvl8pPr marL="3657600" marR="0" lvl="7"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8pPr>
            <a:lvl9pPr marL="4114800" marR="0" lvl="8" indent="-228600" algn="l">
              <a:lnSpc>
                <a:spcPct val="100000"/>
              </a:lnSpc>
              <a:spcBef>
                <a:spcPts val="0"/>
              </a:spcBef>
              <a:spcAft>
                <a:spcPts val="0"/>
              </a:spcAft>
              <a:buClr>
                <a:srgbClr val="888888"/>
              </a:buClr>
              <a:buSzPts val="1400"/>
              <a:buFont typeface="Calibri"/>
              <a:buNone/>
              <a:defRPr sz="1400" b="0" i="0" u="none" strike="noStrike" cap="none">
                <a:solidFill>
                  <a:srgbClr val="888888"/>
                </a:solidFill>
                <a:latin typeface="Calibri"/>
                <a:ea typeface="Calibri"/>
                <a:cs typeface="Calibri"/>
                <a:sym typeface="Calibri"/>
              </a:defRPr>
            </a:lvl9pPr>
          </a:lstStyle>
          <a:p>
            <a:endParaRPr/>
          </a:p>
        </p:txBody>
      </p:sp>
      <p:sp>
        <p:nvSpPr>
          <p:cNvPr id="45" name="Google Shape;45;p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8"/>
        <p:cNvGrpSpPr/>
        <p:nvPr/>
      </p:nvGrpSpPr>
      <p:grpSpPr>
        <a:xfrm>
          <a:off x="0" y="0"/>
          <a:ext cx="0" cy="0"/>
          <a:chOff x="0" y="0"/>
          <a:chExt cx="0" cy="0"/>
        </a:xfrm>
      </p:grpSpPr>
      <p:sp>
        <p:nvSpPr>
          <p:cNvPr id="49" name="Google Shape;49;p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7"/>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noAutofit/>
          </a:bodyPr>
          <a:lstStyle>
            <a:lvl1pPr marL="457200" marR="0" lvl="0" indent="-406400" algn="l">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100000"/>
              </a:lnSpc>
              <a:spcBef>
                <a:spcPts val="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9"/>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 name="Google Shape;68;p10"/>
          <p:cNvSpPr>
            <a:spLocks noGrp="1"/>
          </p:cNvSpPr>
          <p:nvPr>
            <p:ph type="pic" idx="2"/>
          </p:nvPr>
        </p:nvSpPr>
        <p:spPr>
          <a:xfrm>
            <a:off x="1792288" y="612775"/>
            <a:ext cx="5486399" cy="4114800"/>
          </a:xfrm>
          <a:prstGeom prst="rect">
            <a:avLst/>
          </a:prstGeom>
          <a:noFill/>
          <a:ln>
            <a:noFill/>
          </a:ln>
        </p:spPr>
      </p:sp>
      <p:sp>
        <p:nvSpPr>
          <p:cNvPr id="69" name="Google Shape;69;p10"/>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L="914400" marR="0" lvl="1" indent="-228600" algn="l">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2pPr>
            <a:lvl3pPr marL="1371600" marR="0" lvl="2" indent="-228600" algn="l">
              <a:lnSpc>
                <a:spcPct val="100000"/>
              </a:lnSpc>
              <a:spcBef>
                <a:spcPts val="0"/>
              </a:spcBef>
              <a:spcAft>
                <a:spcPts val="0"/>
              </a:spcAft>
              <a:buClr>
                <a:schemeClr val="dk1"/>
              </a:buClr>
              <a:buSzPts val="1000"/>
              <a:buFont typeface="Calibri"/>
              <a:buNone/>
              <a:defRPr sz="1000" b="0" i="0" u="none" strike="noStrike" cap="none">
                <a:solidFill>
                  <a:schemeClr val="dk1"/>
                </a:solidFill>
                <a:latin typeface="Calibri"/>
                <a:ea typeface="Calibri"/>
                <a:cs typeface="Calibri"/>
                <a:sym typeface="Calibri"/>
              </a:defRPr>
            </a:lvl3pPr>
            <a:lvl4pPr marL="1828800" marR="0" lvl="3"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4pPr>
            <a:lvl5pPr marL="2286000" marR="0" lvl="4"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5pPr>
            <a:lvl6pPr marL="2743200" marR="0" lvl="5"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6pPr>
            <a:lvl7pPr marL="3200400" marR="0" lvl="6"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7pPr>
            <a:lvl8pPr marL="3657600" marR="0" lvl="7"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8pPr>
            <a:lvl9pPr marL="4114800" marR="0" lvl="8" indent="-228600" algn="l">
              <a:lnSpc>
                <a:spcPct val="100000"/>
              </a:lnSpc>
              <a:spcBef>
                <a:spcPts val="0"/>
              </a:spcBef>
              <a:spcAft>
                <a:spcPts val="0"/>
              </a:spcAft>
              <a:buClr>
                <a:schemeClr val="dk1"/>
              </a:buClr>
              <a:buSzPts val="900"/>
              <a:buFont typeface="Calibri"/>
              <a:buNone/>
              <a:defRPr sz="9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1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5" name="Google Shape;75;p11"/>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91425" rIns="91425" bIns="91425" anchor="t" anchorCtr="0">
            <a:noAutofit/>
          </a:bodyPr>
          <a:lstStyle>
            <a:lvl1pPr marL="457200" marR="0" lvl="0" indent="-431800" algn="l">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1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2">
            <a:alphaModFix/>
          </a:blip>
          <a:srcRect/>
          <a:stretch/>
        </p:blipFill>
        <p:spPr>
          <a:xfrm>
            <a:off x="76200" y="76200"/>
            <a:ext cx="990599" cy="990599"/>
          </a:xfrm>
          <a:prstGeom prst="rect">
            <a:avLst/>
          </a:prstGeom>
          <a:noFill/>
          <a:ln>
            <a:noFill/>
          </a:ln>
        </p:spPr>
      </p:pic>
      <p:sp>
        <p:nvSpPr>
          <p:cNvPr id="16" name="Google Shape;16;p1"/>
          <p:cNvSpPr/>
          <p:nvPr/>
        </p:nvSpPr>
        <p:spPr>
          <a:xfrm rot="10800000">
            <a:off x="-1" y="1103605"/>
            <a:ext cx="9144001" cy="127694"/>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
          <p:cNvSpPr/>
          <p:nvPr/>
        </p:nvSpPr>
        <p:spPr>
          <a:xfrm rot="10800000">
            <a:off x="-1" y="1280457"/>
            <a:ext cx="9144001" cy="127694"/>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 name="Google Shape;18;p1"/>
          <p:cNvPicPr preferRelativeResize="0"/>
          <p:nvPr/>
        </p:nvPicPr>
        <p:blipFill rotWithShape="1">
          <a:blip r:embed="rId13">
            <a:alphaModFix amt="12000"/>
          </a:blip>
          <a:srcRect/>
          <a:stretch/>
        </p:blipFill>
        <p:spPr>
          <a:xfrm>
            <a:off x="0" y="0"/>
            <a:ext cx="9144000" cy="110360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png"/><Relationship Id="rId7" Type="http://schemas.openxmlformats.org/officeDocument/2006/relationships/hyperlink" Target="https://www.fpds.gov/fpdsng_cms/index.php/e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2d.gsa.gov/report/fas-schedule-sales-query-plus-ssq" TargetMode="External"/><Relationship Id="rId5" Type="http://schemas.openxmlformats.org/officeDocument/2006/relationships/hyperlink" Target="https://www.gsaelibrary.gsa.gov/"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s://vsc.gsa.gov/vsc/" TargetMode="External"/><Relationship Id="rId7" Type="http://schemas.openxmlformats.org/officeDocument/2006/relationships/hyperlink" Target="https://www.ebuy.gsa.gov/ebuy/buy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buy.gsa.gov/interact/about-interact" TargetMode="External"/><Relationship Id="rId5" Type="http://schemas.openxmlformats.org/officeDocument/2006/relationships/image" Target="../media/image11.jpeg"/><Relationship Id="rId4" Type="http://schemas.openxmlformats.org/officeDocument/2006/relationships/hyperlink" Target="https://buy.gsa.gov/"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fpds.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ebuy.gsa.gov/ebuy/buyer" TargetMode="External"/><Relationship Id="rId2" Type="http://schemas.openxmlformats.org/officeDocument/2006/relationships/image" Target="../media/image21.em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buy.gsa.gov/ebuy/buyer" TargetMode="External"/><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acquisition.gov/far/52.219-1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acquisition.gov/procurement-forecasts" TargetMode="External"/><Relationship Id="rId2" Type="http://schemas.openxmlformats.org/officeDocument/2006/relationships/hyperlink" Target="https://acquisitiongateway.gov/forecast" TargetMode="External"/><Relationship Id="rId1" Type="http://schemas.openxmlformats.org/officeDocument/2006/relationships/slideLayout" Target="../slideLayouts/slideLayout2.xml"/><Relationship Id="rId4" Type="http://schemas.openxmlformats.org/officeDocument/2006/relationships/hyperlink" Target="https://sam.gov/content/opportunitie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hyperlink" Target="http://www.gsa.gov/events" TargetMode="External"/><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hyperlink" Target="http://www.gsa.gov/small-busines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feedback.gsa.gov/jfe/form/SV_3IZ5gNQDCTtnWlw"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a:extLst>
              <a:ext uri="{C183D7F6-B498-43B3-948B-1728B52AA6E4}">
                <adec:decorative xmlns:adec="http://schemas.microsoft.com/office/drawing/2017/decorative" val="1"/>
              </a:ext>
            </a:extLst>
          </p:cNvPr>
          <p:cNvSpPr/>
          <p:nvPr/>
        </p:nvSpPr>
        <p:spPr>
          <a:xfrm>
            <a:off x="1196134" y="5612662"/>
            <a:ext cx="6724667" cy="127692"/>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3">
            <a:extLst>
              <a:ext uri="{C183D7F6-B498-43B3-948B-1728B52AA6E4}">
                <adec:decorative xmlns:adec="http://schemas.microsoft.com/office/drawing/2017/decorative" val="1"/>
              </a:ext>
            </a:extLst>
          </p:cNvPr>
          <p:cNvSpPr/>
          <p:nvPr/>
        </p:nvSpPr>
        <p:spPr>
          <a:xfrm>
            <a:off x="1196134" y="5789514"/>
            <a:ext cx="6724667" cy="127692"/>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2" name="Google Shape;92;p13" descr="GSA Starmark&#10;Doing Business with GSA"/>
          <p:cNvPicPr preferRelativeResize="0"/>
          <p:nvPr/>
        </p:nvPicPr>
        <p:blipFill rotWithShape="1">
          <a:blip r:embed="rId3">
            <a:alphaModFix/>
          </a:blip>
          <a:srcRect l="9791" t="31691" r="13719" b="30219"/>
          <a:stretch/>
        </p:blipFill>
        <p:spPr>
          <a:xfrm>
            <a:off x="931578" y="1590229"/>
            <a:ext cx="6994061" cy="1393150"/>
          </a:xfrm>
          <a:prstGeom prst="rect">
            <a:avLst/>
          </a:prstGeom>
          <a:noFill/>
          <a:ln>
            <a:noFill/>
          </a:ln>
        </p:spPr>
      </p:pic>
      <p:sp>
        <p:nvSpPr>
          <p:cNvPr id="93" name="Google Shape;93;p13"/>
          <p:cNvSpPr txBox="1"/>
          <p:nvPr/>
        </p:nvSpPr>
        <p:spPr>
          <a:xfrm>
            <a:off x="1143000" y="4655896"/>
            <a:ext cx="4092303" cy="92332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66BA6"/>
              </a:buClr>
              <a:buSzPts val="450"/>
              <a:buFont typeface="Arial"/>
              <a:buNone/>
            </a:pPr>
            <a:r>
              <a:rPr lang="en-US" sz="1800" b="0" i="0" u="none" strike="noStrike" cap="none" dirty="0">
                <a:solidFill>
                  <a:srgbClr val="266BA6"/>
                </a:solidFill>
                <a:latin typeface="Arial"/>
                <a:ea typeface="Arial"/>
                <a:cs typeface="Arial"/>
                <a:sym typeface="Arial"/>
              </a:rPr>
              <a:t>Paula L Mensah</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266BA6"/>
              </a:buClr>
              <a:buSzPts val="450"/>
              <a:buFont typeface="Arial"/>
              <a:buNone/>
            </a:pPr>
            <a:r>
              <a:rPr lang="en-US" sz="1800" b="0" i="0" u="none" strike="noStrike" cap="none" dirty="0">
                <a:solidFill>
                  <a:srgbClr val="266BA6"/>
                </a:solidFill>
                <a:latin typeface="Arial"/>
                <a:ea typeface="Arial"/>
                <a:cs typeface="Arial"/>
                <a:sym typeface="Arial"/>
              </a:rPr>
              <a:t>Procurement Analyst, GSA, OSDBU</a:t>
            </a:r>
            <a:endParaRPr sz="1800" b="0" i="0" u="none" strike="noStrike" cap="none" dirty="0">
              <a:solidFill>
                <a:srgbClr val="266BA6"/>
              </a:solidFill>
              <a:latin typeface="Arial"/>
              <a:ea typeface="Arial"/>
              <a:cs typeface="Arial"/>
              <a:sym typeface="Arial"/>
            </a:endParaRPr>
          </a:p>
        </p:txBody>
      </p:sp>
      <p:sp>
        <p:nvSpPr>
          <p:cNvPr id="94" name="Google Shape;94;p13">
            <a:extLst>
              <a:ext uri="{C183D7F6-B498-43B3-948B-1728B52AA6E4}">
                <adec:decorative xmlns:adec="http://schemas.microsoft.com/office/drawing/2017/decorative" val="1"/>
              </a:ext>
            </a:extLst>
          </p:cNvPr>
          <p:cNvSpPr/>
          <p:nvPr/>
        </p:nvSpPr>
        <p:spPr>
          <a:xfrm>
            <a:off x="1143000" y="2962819"/>
            <a:ext cx="6729505" cy="367147"/>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13">
            <a:extLst>
              <a:ext uri="{C183D7F6-B498-43B3-948B-1728B52AA6E4}">
                <adec:decorative xmlns:adec="http://schemas.microsoft.com/office/drawing/2017/decorative" val="1"/>
              </a:ext>
            </a:extLst>
          </p:cNvPr>
          <p:cNvSpPr txBox="1"/>
          <p:nvPr/>
        </p:nvSpPr>
        <p:spPr>
          <a:xfrm>
            <a:off x="1066274" y="2960634"/>
            <a:ext cx="6724667"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50"/>
              <a:buFont typeface="Arial"/>
              <a:buNone/>
            </a:pPr>
            <a:endParaRPr sz="1800" b="0" i="0" u="none" strike="noStrike" cap="none">
              <a:solidFill>
                <a:schemeClr val="lt1"/>
              </a:solidFill>
              <a:latin typeface="Arial"/>
              <a:ea typeface="Arial"/>
              <a:cs typeface="Arial"/>
              <a:sym typeface="Arial"/>
            </a:endParaRPr>
          </a:p>
        </p:txBody>
      </p:sp>
      <p:sp>
        <p:nvSpPr>
          <p:cNvPr id="96" name="Google Shape;96;p13"/>
          <p:cNvSpPr txBox="1"/>
          <p:nvPr/>
        </p:nvSpPr>
        <p:spPr>
          <a:xfrm>
            <a:off x="2971800" y="6172200"/>
            <a:ext cx="3200399" cy="27699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F7F7F"/>
              </a:buClr>
              <a:buSzPts val="300"/>
              <a:buFont typeface="Arial"/>
              <a:buNone/>
            </a:pPr>
            <a:r>
              <a:rPr lang="en-US" sz="1200" b="0" i="0" u="none" strike="noStrike" cap="none">
                <a:solidFill>
                  <a:srgbClr val="7F7F7F"/>
                </a:solidFill>
                <a:latin typeface="Arial"/>
                <a:ea typeface="Arial"/>
                <a:cs typeface="Arial"/>
                <a:sym typeface="Arial"/>
              </a:rPr>
              <a:t>U.S. General Services Administration</a:t>
            </a:r>
            <a:endParaRPr sz="1400" b="0" i="0" u="none" strike="noStrike" cap="none">
              <a:solidFill>
                <a:srgbClr val="000000"/>
              </a:solidFill>
              <a:latin typeface="Arial"/>
              <a:ea typeface="Arial"/>
              <a:cs typeface="Arial"/>
              <a:sym typeface="Arial"/>
            </a:endParaRPr>
          </a:p>
        </p:txBody>
      </p:sp>
      <p:sp>
        <p:nvSpPr>
          <p:cNvPr id="97" name="Google Shape;97;p13"/>
          <p:cNvSpPr>
            <a:spLocks noGrp="1"/>
          </p:cNvSpPr>
          <p:nvPr>
            <p:ph type="title" idx="4294967295"/>
          </p:nvPr>
        </p:nvSpPr>
        <p:spPr>
          <a:xfrm>
            <a:off x="169064" y="3540293"/>
            <a:ext cx="8990176" cy="92332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2"/>
              </a:buClr>
              <a:buSzPts val="700"/>
              <a:buFont typeface="Arial"/>
              <a:buNone/>
              <a:tabLst/>
              <a:defRPr/>
            </a:pPr>
            <a:r>
              <a:rPr kumimoji="0" lang="en-US" sz="2800" b="1" i="0" u="none" strike="noStrike" kern="0" cap="none" spc="0" normalizeH="0" baseline="0" noProof="0" dirty="0">
                <a:ln>
                  <a:noFill/>
                </a:ln>
                <a:solidFill>
                  <a:schemeClr val="dk1"/>
                </a:solidFill>
                <a:effectLst/>
                <a:uLnTx/>
                <a:uFillTx/>
                <a:latin typeface="Arial"/>
                <a:ea typeface="Arial"/>
                <a:cs typeface="Arial"/>
                <a:sym typeface="Arial"/>
              </a:rPr>
              <a:t>Marketing Your GSA Contract: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chemeClr val="dk2"/>
              </a:buClr>
              <a:buSzPts val="700"/>
              <a:buFont typeface="Arial"/>
              <a:buNone/>
              <a:tabLst/>
              <a:defRPr/>
            </a:pPr>
            <a:r>
              <a:rPr kumimoji="0" lang="en-US" sz="2800" b="1" i="0" u="none" strike="noStrike" kern="0" cap="none" spc="0" normalizeH="0" baseline="0" noProof="0" dirty="0">
                <a:ln>
                  <a:noFill/>
                </a:ln>
                <a:solidFill>
                  <a:schemeClr val="dk1"/>
                </a:solidFill>
                <a:effectLst/>
                <a:uLnTx/>
                <a:uFillTx/>
                <a:latin typeface="Arial"/>
                <a:ea typeface="Arial"/>
                <a:cs typeface="Arial"/>
                <a:sym typeface="Arial"/>
              </a:rPr>
              <a:t>What You Should Know! </a:t>
            </a: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2829A8-68B8-FABA-1905-642EA1080918}"/>
              </a:ext>
            </a:extLst>
          </p:cNvPr>
          <p:cNvSpPr>
            <a:spLocks noGrp="1"/>
          </p:cNvSpPr>
          <p:nvPr>
            <p:ph type="body" idx="1"/>
          </p:nvPr>
        </p:nvSpPr>
        <p:spPr>
          <a:xfrm>
            <a:off x="-38528" y="1238036"/>
            <a:ext cx="8712485" cy="5619964"/>
          </a:xfrm>
        </p:spPr>
        <p:txBody>
          <a:bodyPr/>
          <a:lstStyle/>
          <a:p>
            <a:pPr marL="25400" marR="59730" indent="0" algn="ctr">
              <a:buNone/>
            </a:pPr>
            <a:r>
              <a:rPr lang="en-US" sz="3000" b="1" i="0" u="none" strike="noStrike" baseline="0" dirty="0">
                <a:solidFill>
                  <a:schemeClr val="tx1"/>
                </a:solidFill>
                <a:latin typeface="Arial" panose="020B0604020202020204" pitchFamily="34" charset="0"/>
              </a:rPr>
              <a:t>Capabilities Statement </a:t>
            </a:r>
            <a:br>
              <a:rPr lang="en-US" sz="3000" b="1" i="0" u="none" strike="noStrike" baseline="0" dirty="0">
                <a:solidFill>
                  <a:schemeClr val="tx1"/>
                </a:solidFill>
                <a:latin typeface="Arial" panose="020B0604020202020204" pitchFamily="34" charset="0"/>
              </a:rPr>
            </a:br>
            <a:br>
              <a:rPr lang="en-US" sz="3000" b="0" i="0" u="none" strike="noStrike" baseline="0" dirty="0">
                <a:solidFill>
                  <a:schemeClr val="tx1"/>
                </a:solidFill>
                <a:latin typeface="Arial" panose="020B0604020202020204" pitchFamily="34" charset="0"/>
              </a:rPr>
            </a:br>
            <a:r>
              <a:rPr lang="en-US" sz="3000" b="0" i="0" u="none" strike="noStrike" baseline="0" dirty="0">
                <a:solidFill>
                  <a:schemeClr val="tx1"/>
                </a:solidFill>
                <a:latin typeface="Arial" panose="020B0604020202020204" pitchFamily="34" charset="0"/>
              </a:rPr>
              <a:t> </a:t>
            </a:r>
            <a:endParaRPr lang="en-US" sz="2000" b="0" i="0" u="none" strike="noStrike" baseline="0" dirty="0">
              <a:solidFill>
                <a:srgbClr val="000000"/>
              </a:solidFill>
              <a:latin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8362C58C-0A0E-5219-AE27-8339821B6C77}"/>
              </a:ext>
            </a:extLst>
          </p:cNvPr>
          <p:cNvSpPr txBox="1"/>
          <p:nvPr/>
        </p:nvSpPr>
        <p:spPr>
          <a:xfrm>
            <a:off x="215757" y="1964353"/>
            <a:ext cx="8712485" cy="5139869"/>
          </a:xfrm>
          <a:prstGeom prst="rect">
            <a:avLst/>
          </a:prstGeom>
          <a:noFill/>
        </p:spPr>
        <p:txBody>
          <a:bodyPr wrap="square" rtlCol="0">
            <a:spAutoFit/>
          </a:bodyPr>
          <a:lstStyle/>
          <a:p>
            <a:pPr marR="0" algn="l"/>
            <a:r>
              <a:rPr lang="en-US" sz="2800" b="0" i="0" u="none" strike="noStrike" baseline="0" dirty="0">
                <a:latin typeface="Arial" panose="020B0604020202020204" pitchFamily="34" charset="0"/>
              </a:rPr>
              <a:t>Why do I need a Capabilities Statement?</a:t>
            </a:r>
          </a:p>
          <a:p>
            <a:pPr marR="0" algn="l"/>
            <a:endParaRPr lang="en-US" sz="2000" dirty="0">
              <a:latin typeface="Arial" panose="020B0604020202020204" pitchFamily="34" charset="0"/>
            </a:endParaRPr>
          </a:p>
          <a:p>
            <a:pPr marL="342900" marR="0" indent="-342900" algn="l">
              <a:buFont typeface="Arial" panose="020B0604020202020204" pitchFamily="34" charset="0"/>
              <a:buChar char="•"/>
            </a:pPr>
            <a:r>
              <a:rPr lang="en-US" sz="2000" b="0" i="0" u="none" strike="noStrike" baseline="0" dirty="0">
                <a:latin typeface="Arial" panose="020B0604020202020204" pitchFamily="34" charset="0"/>
              </a:rPr>
              <a:t>It’s required by most Government Agencies/Primes when responding to a RFQ</a:t>
            </a:r>
          </a:p>
          <a:p>
            <a:pPr marL="342900" marR="0" indent="-342900" algn="l">
              <a:buFont typeface="Arial" panose="020B0604020202020204" pitchFamily="34" charset="0"/>
              <a:buChar char="•"/>
            </a:pPr>
            <a:r>
              <a:rPr lang="en-US" sz="2000" b="0" i="0" u="none" strike="noStrike" baseline="0" dirty="0">
                <a:latin typeface="Arial" panose="020B0604020202020204" pitchFamily="34" charset="0"/>
              </a:rPr>
              <a:t>May help you stand out among competitors</a:t>
            </a:r>
          </a:p>
          <a:p>
            <a:pPr marR="0" algn="l"/>
            <a:endParaRPr lang="en-US" sz="2000" b="0" i="0" u="none" strike="noStrike" baseline="0" dirty="0">
              <a:latin typeface="Arial" panose="020B0604020202020204" pitchFamily="34" charset="0"/>
            </a:endParaRPr>
          </a:p>
          <a:p>
            <a:pPr marR="0" algn="l"/>
            <a:r>
              <a:rPr lang="en-US" sz="2800" b="0" i="0" u="none" strike="noStrike" baseline="0" dirty="0">
                <a:latin typeface="Arial" panose="020B0604020202020204" pitchFamily="34" charset="0"/>
              </a:rPr>
              <a:t>What do I include in my Capabilities Statement?</a:t>
            </a:r>
          </a:p>
          <a:p>
            <a:pPr marR="0" algn="l"/>
            <a:endParaRPr lang="en-US" sz="2000" dirty="0">
              <a:latin typeface="Arial" panose="020B0604020202020204" pitchFamily="34" charset="0"/>
            </a:endParaRPr>
          </a:p>
          <a:p>
            <a:pPr marL="342900" marR="0" indent="-342900" algn="l">
              <a:buFont typeface="Arial" panose="020B0604020202020204" pitchFamily="34" charset="0"/>
              <a:buChar char="•"/>
            </a:pPr>
            <a:r>
              <a:rPr lang="en-US" sz="2000" b="0" i="0" u="none" strike="noStrike" baseline="0" dirty="0">
                <a:latin typeface="Arial" panose="020B0604020202020204" pitchFamily="34" charset="0"/>
              </a:rPr>
              <a:t>Contact Information</a:t>
            </a:r>
          </a:p>
          <a:p>
            <a:pPr marL="342900" marR="0" indent="-342900" algn="l">
              <a:buFont typeface="Arial" panose="020B0604020202020204" pitchFamily="34" charset="0"/>
              <a:buChar char="•"/>
            </a:pPr>
            <a:r>
              <a:rPr lang="en-US" sz="2000" b="0" i="0" u="none" strike="noStrike" baseline="0" dirty="0">
                <a:latin typeface="Arial" panose="020B0604020202020204" pitchFamily="34" charset="0"/>
              </a:rPr>
              <a:t>Core Competencies</a:t>
            </a:r>
          </a:p>
          <a:p>
            <a:pPr marL="342900" marR="0" indent="-342900" algn="l">
              <a:buFont typeface="Arial" panose="020B0604020202020204" pitchFamily="34" charset="0"/>
              <a:buChar char="•"/>
            </a:pPr>
            <a:r>
              <a:rPr lang="en-US" sz="2000" b="0" i="0" u="none" strike="noStrike" baseline="0" dirty="0">
                <a:latin typeface="Arial" panose="020B0604020202020204" pitchFamily="34" charset="0"/>
              </a:rPr>
              <a:t>Differentiators</a:t>
            </a:r>
          </a:p>
          <a:p>
            <a:pPr marL="342900" marR="0" indent="-342900" algn="l">
              <a:buFont typeface="Arial" panose="020B0604020202020204" pitchFamily="34" charset="0"/>
              <a:buChar char="•"/>
            </a:pPr>
            <a:r>
              <a:rPr lang="en-US" sz="2000" b="0" i="0" u="none" strike="noStrike" baseline="0" dirty="0">
                <a:latin typeface="Arial" panose="020B0604020202020204" pitchFamily="34" charset="0"/>
              </a:rPr>
              <a:t>Past Performances</a:t>
            </a:r>
          </a:p>
          <a:p>
            <a:pPr marL="342900" marR="0" indent="-342900" algn="l">
              <a:buFont typeface="Arial" panose="020B0604020202020204" pitchFamily="34" charset="0"/>
              <a:buChar char="•"/>
            </a:pPr>
            <a:r>
              <a:rPr lang="en-US" sz="2000" b="0" i="0" u="none" strike="noStrike" baseline="0" dirty="0">
                <a:latin typeface="Arial" panose="020B0604020202020204" pitchFamily="34" charset="0"/>
              </a:rPr>
              <a:t>Company Data</a:t>
            </a:r>
          </a:p>
          <a:p>
            <a:pPr marL="342900" marR="0" indent="-342900" algn="l">
              <a:buFont typeface="Arial" panose="020B0604020202020204" pitchFamily="34" charset="0"/>
              <a:buChar char="•"/>
            </a:pPr>
            <a:r>
              <a:rPr lang="en-US" sz="2000" b="0" i="0" u="none" strike="noStrike" baseline="0" dirty="0">
                <a:latin typeface="Arial" panose="020B0604020202020204" pitchFamily="34" charset="0"/>
              </a:rPr>
              <a:t>List of Pertinent Codes &amp; Data</a:t>
            </a:r>
          </a:p>
          <a:p>
            <a:pPr marR="0" algn="l"/>
            <a:endParaRPr lang="en-US" sz="1800" b="0" i="0" u="none" strike="noStrike" baseline="0" dirty="0">
              <a:latin typeface="Arial" panose="020B0604020202020204" pitchFamily="34" charset="0"/>
            </a:endParaRPr>
          </a:p>
          <a:p>
            <a:endParaRPr lang="en-US" dirty="0"/>
          </a:p>
        </p:txBody>
      </p:sp>
      <p:sp>
        <p:nvSpPr>
          <p:cNvPr id="6" name="Title 5">
            <a:extLst>
              <a:ext uri="{FF2B5EF4-FFF2-40B4-BE49-F238E27FC236}">
                <a16:creationId xmlns:a16="http://schemas.microsoft.com/office/drawing/2014/main" id="{C4B90E08-CE04-BC66-A9F4-10E224BA42EC}"/>
              </a:ext>
            </a:extLst>
          </p:cNvPr>
          <p:cNvSpPr txBox="1">
            <a:spLocks noGrp="1"/>
          </p:cNvSpPr>
          <p:nvPr>
            <p:ph type="title" idx="4294967295"/>
          </p:nvPr>
        </p:nvSpPr>
        <p:spPr>
          <a:xfrm>
            <a:off x="973899" y="412059"/>
            <a:ext cx="7196202"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chemeClr val="tx1"/>
                </a:solidFill>
                <a:effectLst/>
                <a:uLnTx/>
                <a:uFillTx/>
                <a:latin typeface="Arial" panose="020B0604020202020204" pitchFamily="34" charset="0"/>
                <a:ea typeface="Arial"/>
                <a:cs typeface="Arial"/>
                <a:sym typeface="Arial"/>
              </a:rPr>
              <a:t>Managing Your MAS Contract </a:t>
            </a:r>
            <a:r>
              <a:rPr kumimoji="0" lang="en-US" sz="1200" b="1" i="0" u="none" strike="noStrike" kern="0" cap="none" spc="0" normalizeH="0" baseline="0" noProof="0" dirty="0">
                <a:ln>
                  <a:noFill/>
                </a:ln>
                <a:solidFill>
                  <a:schemeClr val="tx1"/>
                </a:solidFill>
                <a:effectLst/>
                <a:uLnTx/>
                <a:uFillTx/>
                <a:latin typeface="Arial" panose="020B0604020202020204" pitchFamily="34" charset="0"/>
                <a:ea typeface="Arial"/>
                <a:cs typeface="Arial"/>
                <a:sym typeface="Arial"/>
              </a:rPr>
              <a:t>cont.</a:t>
            </a:r>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436198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B96425B-A367-1695-C2FE-75D7AA574839}"/>
              </a:ext>
            </a:extLst>
          </p:cNvPr>
          <p:cNvSpPr>
            <a:spLocks noGrp="1"/>
          </p:cNvSpPr>
          <p:nvPr>
            <p:ph type="title" idx="4294967295"/>
          </p:nvPr>
        </p:nvSpPr>
        <p:spPr>
          <a:xfrm>
            <a:off x="457200" y="1600200"/>
            <a:ext cx="8229600" cy="4525963"/>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457200" marR="0" lvl="0" indent="-431800" algn="l" defTabSz="914400" rtl="0" eaLnBrk="1" fontAlgn="auto" latinLnBrk="0" hangingPunct="1">
              <a:lnSpc>
                <a:spcPct val="100000"/>
              </a:lnSpc>
              <a:spcBef>
                <a:spcPts val="640"/>
              </a:spcBef>
              <a:spcAft>
                <a:spcPts val="0"/>
              </a:spcAft>
              <a:buClr>
                <a:schemeClr val="dk1"/>
              </a:buClr>
              <a:buSzPts val="3200"/>
              <a:buFont typeface="Arial"/>
              <a:buChar char="•"/>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Calibri"/>
              <a:cs typeface="Calibri"/>
              <a:sym typeface="Calibri"/>
            </a:endParaRPr>
          </a:p>
          <a:p>
            <a:pPr marL="25400" marR="31280" lvl="0" indent="0" algn="ctr" defTabSz="914400" rtl="0" eaLnBrk="1" fontAlgn="auto" latinLnBrk="0" hangingPunct="1">
              <a:lnSpc>
                <a:spcPct val="100000"/>
              </a:lnSpc>
              <a:spcBef>
                <a:spcPts val="640"/>
              </a:spcBef>
              <a:spcAft>
                <a:spcPts val="0"/>
              </a:spcAft>
              <a:buClr>
                <a:schemeClr val="dk1"/>
              </a:buClr>
              <a:buSzPts val="3200"/>
              <a:buFont typeface="Arial"/>
              <a:buNone/>
              <a:tabLst/>
              <a:defRPr/>
            </a:pPr>
            <a:r>
              <a:rPr kumimoji="0" lang="en-US" sz="4000" b="1" i="0" u="none" strike="noStrike" kern="0" cap="none" spc="0" normalizeH="0" baseline="0" noProof="0" dirty="0">
                <a:ln>
                  <a:noFill/>
                </a:ln>
                <a:solidFill>
                  <a:schemeClr val="tx1"/>
                </a:solidFill>
                <a:effectLst/>
                <a:uLnTx/>
                <a:uFillTx/>
                <a:latin typeface="Arial" panose="020B0604020202020204" pitchFamily="34" charset="0"/>
                <a:ea typeface="Calibri"/>
                <a:cs typeface="Calibri"/>
                <a:sym typeface="Calibri"/>
              </a:rPr>
              <a:t>Marketing Your MAS Contract</a:t>
            </a:r>
            <a:endParaRPr kumimoji="0" lang="en-US" sz="40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74604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pSp>
        <p:nvGrpSpPr>
          <p:cNvPr id="139" name="Google Shape;139;p18" descr="Diagram of steps to developing leads in the federal market&#10;Which Federal agency's are purchasing my product or service?&#10;How much are they buying? Have they awarded any set-asides?&#10;Who are my competitors?&#10;Who holds the current contract?&#10;What contracts are set to expire that I can compete for in the future?"/>
          <p:cNvGrpSpPr/>
          <p:nvPr/>
        </p:nvGrpSpPr>
        <p:grpSpPr>
          <a:xfrm>
            <a:off x="9533" y="2456643"/>
            <a:ext cx="9142659" cy="3602320"/>
            <a:chOff x="669" y="800106"/>
            <a:chExt cx="9142659" cy="3602320"/>
          </a:xfrm>
        </p:grpSpPr>
        <p:sp>
          <p:nvSpPr>
            <p:cNvPr id="140" name="Google Shape;140;p18"/>
            <p:cNvSpPr/>
            <p:nvPr/>
          </p:nvSpPr>
          <p:spPr>
            <a:xfrm rot="5400000">
              <a:off x="423146" y="2114958"/>
              <a:ext cx="1272562" cy="2117515"/>
            </a:xfrm>
            <a:prstGeom prst="corner">
              <a:avLst>
                <a:gd name="adj1" fmla="val 16120"/>
                <a:gd name="adj2" fmla="val 16110"/>
              </a:avLst>
            </a:prstGeom>
            <a:solidFill>
              <a:schemeClr val="accent1"/>
            </a:solidFill>
            <a:ln>
              <a:noFill/>
            </a:ln>
            <a:effectLst>
              <a:outerShdw blurRad="50800" dist="38100" dir="8100000" algn="tr" rotWithShape="0">
                <a:srgbClr val="000000">
                  <a:alpha val="40000"/>
                </a:srgbClr>
              </a:outerShdw>
              <a:reflection stA="52000" endA="300" endPos="35000" sy="-100000" algn="bl" rotWithShape="0"/>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8"/>
            <p:cNvSpPr/>
            <p:nvPr/>
          </p:nvSpPr>
          <p:spPr>
            <a:xfrm>
              <a:off x="210724" y="2726705"/>
              <a:ext cx="1911704" cy="167572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8"/>
            <p:cNvSpPr txBox="1"/>
            <p:nvPr/>
          </p:nvSpPr>
          <p:spPr>
            <a:xfrm>
              <a:off x="210724" y="2726705"/>
              <a:ext cx="1911704" cy="1675721"/>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Which Federal agency’s are purchasing my product or service?</a:t>
              </a:r>
              <a:endParaRPr sz="1900" b="0" i="0" u="none" strike="noStrike" cap="none">
                <a:solidFill>
                  <a:srgbClr val="000000"/>
                </a:solidFill>
                <a:latin typeface="Arial"/>
                <a:ea typeface="Arial"/>
                <a:cs typeface="Arial"/>
                <a:sym typeface="Arial"/>
              </a:endParaRPr>
            </a:p>
          </p:txBody>
        </p:sp>
        <p:sp>
          <p:nvSpPr>
            <p:cNvPr id="143" name="Google Shape;143;p18"/>
            <p:cNvSpPr/>
            <p:nvPr/>
          </p:nvSpPr>
          <p:spPr>
            <a:xfrm>
              <a:off x="1761730" y="1959055"/>
              <a:ext cx="360699" cy="360699"/>
            </a:xfrm>
            <a:prstGeom prst="triangle">
              <a:avLst>
                <a:gd name="adj" fmla="val 100000"/>
              </a:avLst>
            </a:prstGeom>
            <a:solidFill>
              <a:schemeClr val="accent1"/>
            </a:solidFill>
            <a:ln>
              <a:noFill/>
            </a:ln>
            <a:effectLst>
              <a:outerShdw blurRad="50800" dist="38100" dir="8100000" algn="tr" rotWithShape="0">
                <a:srgbClr val="000000">
                  <a:alpha val="40000"/>
                </a:srgbClr>
              </a:outerShdw>
              <a:reflection stA="52000" endA="300" endPos="35000" sy="-100000" algn="bl" rotWithShape="0"/>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8"/>
            <p:cNvSpPr/>
            <p:nvPr/>
          </p:nvSpPr>
          <p:spPr>
            <a:xfrm rot="5400000">
              <a:off x="2763446" y="1535849"/>
              <a:ext cx="1272562" cy="2117515"/>
            </a:xfrm>
            <a:prstGeom prst="corner">
              <a:avLst>
                <a:gd name="adj1" fmla="val 16120"/>
                <a:gd name="adj2" fmla="val 16110"/>
              </a:avLst>
            </a:prstGeom>
            <a:solidFill>
              <a:schemeClr val="accent1"/>
            </a:solidFill>
            <a:ln>
              <a:noFill/>
            </a:ln>
            <a:effectLst>
              <a:outerShdw blurRad="50800" dist="38100" dir="8100000" algn="tr" rotWithShape="0">
                <a:srgbClr val="000000">
                  <a:alpha val="40000"/>
                </a:srgbClr>
              </a:outerShdw>
              <a:reflection stA="52000" endA="300" endPos="35000" sy="-100000" algn="bl" rotWithShape="0"/>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8"/>
            <p:cNvSpPr/>
            <p:nvPr/>
          </p:nvSpPr>
          <p:spPr>
            <a:xfrm>
              <a:off x="2551024" y="2147596"/>
              <a:ext cx="1911704" cy="167572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8"/>
            <p:cNvSpPr txBox="1"/>
            <p:nvPr/>
          </p:nvSpPr>
          <p:spPr>
            <a:xfrm>
              <a:off x="2551024" y="2147596"/>
              <a:ext cx="1911704" cy="1675721"/>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How much are they buying? Have they awarded any set-asides?</a:t>
              </a:r>
              <a:endParaRPr sz="1900" b="0" i="0" u="none" strike="noStrike" cap="none">
                <a:solidFill>
                  <a:srgbClr val="000000"/>
                </a:solidFill>
                <a:latin typeface="Arial"/>
                <a:ea typeface="Arial"/>
                <a:cs typeface="Arial"/>
                <a:sym typeface="Arial"/>
              </a:endParaRPr>
            </a:p>
          </p:txBody>
        </p:sp>
        <p:sp>
          <p:nvSpPr>
            <p:cNvPr id="147" name="Google Shape;147;p18"/>
            <p:cNvSpPr/>
            <p:nvPr/>
          </p:nvSpPr>
          <p:spPr>
            <a:xfrm>
              <a:off x="4102030" y="1379945"/>
              <a:ext cx="360699" cy="360699"/>
            </a:xfrm>
            <a:prstGeom prst="triangle">
              <a:avLst>
                <a:gd name="adj" fmla="val 100000"/>
              </a:avLst>
            </a:prstGeom>
            <a:solidFill>
              <a:schemeClr val="accent1"/>
            </a:solidFill>
            <a:ln>
              <a:noFill/>
            </a:ln>
            <a:effectLst>
              <a:outerShdw blurRad="50800" dist="38100" dir="8100000" algn="tr" rotWithShape="0">
                <a:srgbClr val="000000">
                  <a:alpha val="40000"/>
                </a:srgbClr>
              </a:outerShdw>
              <a:reflection stA="52000" endA="300" endPos="35000" sy="-100000" algn="bl" rotWithShape="0"/>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8"/>
            <p:cNvSpPr/>
            <p:nvPr/>
          </p:nvSpPr>
          <p:spPr>
            <a:xfrm rot="5400000">
              <a:off x="5103747" y="956739"/>
              <a:ext cx="1272562" cy="2117515"/>
            </a:xfrm>
            <a:prstGeom prst="corner">
              <a:avLst>
                <a:gd name="adj1" fmla="val 16120"/>
                <a:gd name="adj2" fmla="val 16110"/>
              </a:avLst>
            </a:prstGeom>
            <a:solidFill>
              <a:schemeClr val="accent1"/>
            </a:solidFill>
            <a:ln>
              <a:noFill/>
            </a:ln>
            <a:effectLst>
              <a:outerShdw blurRad="50800" dist="38100" dir="8100000" algn="tr" rotWithShape="0">
                <a:srgbClr val="000000">
                  <a:alpha val="40000"/>
                </a:srgbClr>
              </a:outerShdw>
              <a:reflection stA="52000" endA="300" endPos="35000" sy="-100000" algn="bl" rotWithShape="0"/>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8"/>
            <p:cNvSpPr/>
            <p:nvPr/>
          </p:nvSpPr>
          <p:spPr>
            <a:xfrm>
              <a:off x="4891324" y="1568486"/>
              <a:ext cx="1911704" cy="167572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8"/>
            <p:cNvSpPr txBox="1"/>
            <p:nvPr/>
          </p:nvSpPr>
          <p:spPr>
            <a:xfrm>
              <a:off x="4891324" y="1568486"/>
              <a:ext cx="1911704" cy="1675721"/>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Who are my competitors? Who holds the current contract?</a:t>
              </a:r>
              <a:endParaRPr sz="1900" b="0" i="0" u="none" strike="noStrike" cap="none">
                <a:solidFill>
                  <a:srgbClr val="000000"/>
                </a:solidFill>
                <a:latin typeface="Arial"/>
                <a:ea typeface="Arial"/>
                <a:cs typeface="Arial"/>
                <a:sym typeface="Arial"/>
              </a:endParaRPr>
            </a:p>
          </p:txBody>
        </p:sp>
        <p:sp>
          <p:nvSpPr>
            <p:cNvPr id="151" name="Google Shape;151;p18"/>
            <p:cNvSpPr/>
            <p:nvPr/>
          </p:nvSpPr>
          <p:spPr>
            <a:xfrm>
              <a:off x="6442330" y="800836"/>
              <a:ext cx="360699" cy="360699"/>
            </a:xfrm>
            <a:prstGeom prst="triangle">
              <a:avLst>
                <a:gd name="adj" fmla="val 100000"/>
              </a:avLst>
            </a:prstGeom>
            <a:solidFill>
              <a:schemeClr val="accent1"/>
            </a:solidFill>
            <a:ln>
              <a:noFill/>
            </a:ln>
            <a:effectLst>
              <a:outerShdw blurRad="50800" dist="38100" dir="8100000" algn="tr" rotWithShape="0">
                <a:srgbClr val="000000">
                  <a:alpha val="40000"/>
                </a:srgbClr>
              </a:outerShdw>
              <a:reflection stA="52000" endA="300" endPos="35000" sy="-100000" algn="bl" rotWithShape="0"/>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8"/>
            <p:cNvSpPr/>
            <p:nvPr/>
          </p:nvSpPr>
          <p:spPr>
            <a:xfrm rot="5400000">
              <a:off x="7444047" y="377629"/>
              <a:ext cx="1272562" cy="2117515"/>
            </a:xfrm>
            <a:prstGeom prst="corner">
              <a:avLst>
                <a:gd name="adj1" fmla="val 16120"/>
                <a:gd name="adj2" fmla="val 16110"/>
              </a:avLst>
            </a:prstGeom>
            <a:solidFill>
              <a:schemeClr val="accent1"/>
            </a:solidFill>
            <a:ln>
              <a:noFill/>
            </a:ln>
            <a:effectLst>
              <a:outerShdw blurRad="50800" dist="38100" dir="8100000" algn="tr" rotWithShape="0">
                <a:srgbClr val="000000">
                  <a:alpha val="40000"/>
                </a:srgbClr>
              </a:outerShdw>
              <a:reflection stA="52000" endA="300" endPos="35000" sy="-100000" algn="bl" rotWithShape="0"/>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8"/>
            <p:cNvSpPr/>
            <p:nvPr/>
          </p:nvSpPr>
          <p:spPr>
            <a:xfrm>
              <a:off x="7231624" y="989377"/>
              <a:ext cx="1911704" cy="1675721"/>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8"/>
            <p:cNvSpPr txBox="1"/>
            <p:nvPr/>
          </p:nvSpPr>
          <p:spPr>
            <a:xfrm>
              <a:off x="7231624" y="989377"/>
              <a:ext cx="1911704" cy="1675721"/>
            </a:xfrm>
            <a:prstGeom prst="rect">
              <a:avLst/>
            </a:prstGeom>
            <a:noFill/>
            <a:ln>
              <a:noFill/>
            </a:ln>
          </p:spPr>
          <p:txBody>
            <a:bodyPr spcFirstLastPara="1" wrap="square" lIns="72375" tIns="72375" rIns="72375" bIns="72375" anchor="t" anchorCtr="0">
              <a:noAutofit/>
            </a:bodyPr>
            <a:lstStyle/>
            <a:p>
              <a:pPr marL="0" marR="0" lvl="0" indent="0" algn="l" rtl="0">
                <a:lnSpc>
                  <a:spcPct val="90000"/>
                </a:lnSpc>
                <a:spcBef>
                  <a:spcPts val="0"/>
                </a:spcBef>
                <a:spcAft>
                  <a:spcPts val="0"/>
                </a:spcAft>
                <a:buClr>
                  <a:srgbClr val="000000"/>
                </a:buClr>
                <a:buSzPts val="1900"/>
                <a:buFont typeface="Arial"/>
                <a:buNone/>
              </a:pPr>
              <a:r>
                <a:rPr lang="en-US" sz="1900" b="0" i="0" u="none" strike="noStrike" cap="none">
                  <a:solidFill>
                    <a:srgbClr val="000000"/>
                  </a:solidFill>
                  <a:latin typeface="Arial"/>
                  <a:ea typeface="Arial"/>
                  <a:cs typeface="Arial"/>
                  <a:sym typeface="Arial"/>
                </a:rPr>
                <a:t>What contracts are set to expire that I can compete for in the future?</a:t>
              </a:r>
              <a:endParaRPr sz="1900" b="0" i="0" u="none" strike="noStrike" cap="none">
                <a:solidFill>
                  <a:srgbClr val="000000"/>
                </a:solidFill>
                <a:latin typeface="Arial"/>
                <a:ea typeface="Arial"/>
                <a:cs typeface="Arial"/>
                <a:sym typeface="Arial"/>
              </a:endParaRPr>
            </a:p>
          </p:txBody>
        </p:sp>
      </p:grpSp>
      <p:sp>
        <p:nvSpPr>
          <p:cNvPr id="155" name="Google Shape;155;p18"/>
          <p:cNvSpPr txBox="1"/>
          <p:nvPr/>
        </p:nvSpPr>
        <p:spPr>
          <a:xfrm>
            <a:off x="1456592" y="5715000"/>
            <a:ext cx="7696200" cy="46166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1" u="none" strike="noStrike" cap="none">
                <a:solidFill>
                  <a:srgbClr val="7F7F7F"/>
                </a:solidFill>
                <a:latin typeface="Arial"/>
                <a:ea typeface="Arial"/>
                <a:cs typeface="Arial"/>
                <a:sym typeface="Arial"/>
              </a:rPr>
              <a:t>The  Unknown  can  cause  Frustration  &amp;  Disappointment</a:t>
            </a:r>
            <a:endParaRPr sz="1400" b="0" i="0" u="none" strike="noStrike" cap="none">
              <a:solidFill>
                <a:srgbClr val="000000"/>
              </a:solidFill>
              <a:latin typeface="Arial"/>
              <a:ea typeface="Arial"/>
              <a:cs typeface="Arial"/>
              <a:sym typeface="Arial"/>
            </a:endParaRPr>
          </a:p>
        </p:txBody>
      </p:sp>
      <p:sp>
        <p:nvSpPr>
          <p:cNvPr id="156" name="Google Shape;156;p18"/>
          <p:cNvSpPr txBox="1"/>
          <p:nvPr/>
        </p:nvSpPr>
        <p:spPr>
          <a:xfrm>
            <a:off x="0" y="1723016"/>
            <a:ext cx="6094451" cy="1015663"/>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1" u="none" strike="noStrike" cap="none">
                <a:solidFill>
                  <a:srgbClr val="7F7F7F"/>
                </a:solidFill>
                <a:latin typeface="Arial"/>
                <a:ea typeface="Arial"/>
                <a:cs typeface="Arial"/>
                <a:sym typeface="Arial"/>
              </a:rPr>
              <a:t>Steps to Developing Leads in the Federal Market</a:t>
            </a:r>
            <a:endParaRPr sz="3000" b="1" i="1" u="none" strike="noStrike" cap="none">
              <a:solidFill>
                <a:srgbClr val="7F7F7F"/>
              </a:solidFill>
              <a:latin typeface="Arial"/>
              <a:ea typeface="Arial"/>
              <a:cs typeface="Arial"/>
              <a:sym typeface="Arial"/>
            </a:endParaRPr>
          </a:p>
        </p:txBody>
      </p:sp>
      <p:sp>
        <p:nvSpPr>
          <p:cNvPr id="157" name="Google Shape;157;p18"/>
          <p:cNvSpPr txBox="1">
            <a:spLocks noGrp="1"/>
          </p:cNvSpPr>
          <p:nvPr>
            <p:ph type="title" idx="4294967295"/>
          </p:nvPr>
        </p:nvSpPr>
        <p:spPr>
          <a:xfrm>
            <a:off x="1216319" y="567756"/>
            <a:ext cx="7321626" cy="612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4400"/>
              <a:buFont typeface="Calibri"/>
              <a:buNone/>
              <a:tabLst/>
              <a:defRPr/>
            </a:pPr>
            <a:r>
              <a:rPr kumimoji="0" lang="en-US" sz="3600" b="1" i="0" u="none" strike="noStrike" kern="0" cap="none" spc="0" normalizeH="0" baseline="0" noProof="0" dirty="0">
                <a:ln>
                  <a:noFill/>
                </a:ln>
                <a:solidFill>
                  <a:schemeClr val="dk1"/>
                </a:solidFill>
                <a:effectLst/>
                <a:uLnTx/>
                <a:uFillTx/>
                <a:latin typeface="Arial"/>
                <a:ea typeface="Arial"/>
                <a:cs typeface="Arial"/>
                <a:sym typeface="Arial"/>
              </a:rPr>
              <a:t>Marketing Your GSA Contract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Google Shape;164;p19"/>
          <p:cNvSpPr txBox="1">
            <a:spLocks noGrp="1"/>
          </p:cNvSpPr>
          <p:nvPr>
            <p:ph type="title"/>
          </p:nvPr>
        </p:nvSpPr>
        <p:spPr>
          <a:xfrm>
            <a:off x="457200" y="1600200"/>
            <a:ext cx="8077200" cy="914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240" b="1" i="0" u="none" strike="noStrike" cap="none">
                <a:solidFill>
                  <a:schemeClr val="dk1"/>
                </a:solidFill>
                <a:latin typeface="Arial"/>
                <a:ea typeface="Arial"/>
                <a:cs typeface="Arial"/>
                <a:sym typeface="Arial"/>
              </a:rPr>
              <a:t>Let the Data Refine Your Overall Strategy!</a:t>
            </a:r>
            <a:endParaRPr sz="3240" b="1" i="0" u="none" strike="noStrike" cap="none">
              <a:solidFill>
                <a:schemeClr val="dk1"/>
              </a:solidFill>
              <a:latin typeface="Arial"/>
              <a:ea typeface="Arial"/>
              <a:cs typeface="Arial"/>
              <a:sym typeface="Arial"/>
            </a:endParaRPr>
          </a:p>
        </p:txBody>
      </p:sp>
      <p:sp>
        <p:nvSpPr>
          <p:cNvPr id="165" name="Google Shape;165;p19"/>
          <p:cNvSpPr txBox="1">
            <a:spLocks noGrp="1"/>
          </p:cNvSpPr>
          <p:nvPr>
            <p:ph type="body" idx="1"/>
          </p:nvPr>
        </p:nvSpPr>
        <p:spPr>
          <a:xfrm>
            <a:off x="762000" y="2667000"/>
            <a:ext cx="8686800" cy="3124200"/>
          </a:xfrm>
          <a:prstGeom prst="rect">
            <a:avLst/>
          </a:prstGeom>
          <a:noFill/>
          <a:ln>
            <a:noFill/>
          </a:ln>
        </p:spPr>
        <p:txBody>
          <a:bodyPr spcFirstLastPara="1" wrap="square" lIns="91425" tIns="91425" rIns="91425" bIns="91425" anchor="t" anchorCtr="0">
            <a:noAutofit/>
          </a:bodyPr>
          <a:lstStyle/>
          <a:p>
            <a:pPr marL="457200" marR="0" lvl="0" indent="-431800" algn="l" rtl="0">
              <a:lnSpc>
                <a:spcPct val="90000"/>
              </a:lnSpc>
              <a:spcBef>
                <a:spcPts val="640"/>
              </a:spcBef>
              <a:spcAft>
                <a:spcPts val="0"/>
              </a:spcAft>
              <a:buClr>
                <a:schemeClr val="dk1"/>
              </a:buClr>
              <a:buSzPts val="3200"/>
              <a:buFont typeface="Arial"/>
              <a:buChar char="•"/>
            </a:pPr>
            <a:r>
              <a:rPr lang="en-US" sz="2960" b="0" i="0" u="none" strike="noStrike" cap="none" dirty="0">
                <a:solidFill>
                  <a:schemeClr val="dk1"/>
                </a:solidFill>
                <a:latin typeface="Arial"/>
                <a:ea typeface="Arial"/>
                <a:cs typeface="Arial"/>
                <a:sym typeface="Arial"/>
              </a:rPr>
              <a:t>Use Data to Develop a Targeted Strategy</a:t>
            </a:r>
            <a:endParaRPr dirty="0"/>
          </a:p>
          <a:p>
            <a:pPr marL="457200" marR="0" lvl="0" indent="-431800" algn="l" rtl="0">
              <a:lnSpc>
                <a:spcPct val="90000"/>
              </a:lnSpc>
              <a:spcBef>
                <a:spcPts val="640"/>
              </a:spcBef>
              <a:spcAft>
                <a:spcPts val="0"/>
              </a:spcAft>
              <a:buClr>
                <a:schemeClr val="dk1"/>
              </a:buClr>
              <a:buSzPts val="3200"/>
              <a:buFont typeface="Arial"/>
              <a:buChar char="•"/>
            </a:pPr>
            <a:r>
              <a:rPr lang="en-US" sz="2960" b="0" i="0" u="none" strike="noStrike" cap="none" dirty="0">
                <a:solidFill>
                  <a:schemeClr val="dk1"/>
                </a:solidFill>
                <a:latin typeface="Arial"/>
                <a:ea typeface="Arial"/>
                <a:cs typeface="Arial"/>
                <a:sym typeface="Arial"/>
              </a:rPr>
              <a:t>Choose the Right Event to Attend</a:t>
            </a:r>
            <a:endParaRPr dirty="0"/>
          </a:p>
          <a:p>
            <a:pPr marL="457200" marR="0" lvl="0" indent="-431800" algn="l" rtl="0">
              <a:lnSpc>
                <a:spcPct val="90000"/>
              </a:lnSpc>
              <a:spcBef>
                <a:spcPts val="640"/>
              </a:spcBef>
              <a:spcAft>
                <a:spcPts val="0"/>
              </a:spcAft>
              <a:buClr>
                <a:schemeClr val="dk1"/>
              </a:buClr>
              <a:buSzPts val="3200"/>
              <a:buFont typeface="Arial"/>
              <a:buChar char="•"/>
            </a:pPr>
            <a:r>
              <a:rPr lang="en-US" sz="2960" b="0" i="0" u="none" strike="noStrike" cap="none" dirty="0">
                <a:solidFill>
                  <a:schemeClr val="dk1"/>
                </a:solidFill>
                <a:latin typeface="Arial"/>
                <a:ea typeface="Arial"/>
                <a:cs typeface="Arial"/>
                <a:sym typeface="Arial"/>
              </a:rPr>
              <a:t>Maximize Time at Matchmaking Events </a:t>
            </a:r>
            <a:endParaRPr dirty="0"/>
          </a:p>
          <a:p>
            <a:pPr marL="457200" marR="0" lvl="0" indent="-431800" algn="l" rtl="0">
              <a:lnSpc>
                <a:spcPct val="90000"/>
              </a:lnSpc>
              <a:spcBef>
                <a:spcPts val="640"/>
              </a:spcBef>
              <a:spcAft>
                <a:spcPts val="0"/>
              </a:spcAft>
              <a:buClr>
                <a:schemeClr val="dk1"/>
              </a:buClr>
              <a:buSzPts val="3200"/>
              <a:buFont typeface="Arial"/>
              <a:buChar char="•"/>
            </a:pPr>
            <a:r>
              <a:rPr lang="en-US" sz="2960" b="0" i="0" u="none" strike="noStrike" cap="none" dirty="0">
                <a:solidFill>
                  <a:schemeClr val="dk1"/>
                </a:solidFill>
                <a:latin typeface="Arial"/>
                <a:ea typeface="Arial"/>
                <a:cs typeface="Arial"/>
                <a:sym typeface="Arial"/>
              </a:rPr>
              <a:t>Know which Agency Forecast Tools to Use</a:t>
            </a:r>
            <a:endParaRPr dirty="0"/>
          </a:p>
          <a:p>
            <a:pPr marL="457200" marR="0" lvl="0" indent="-431800" algn="l" rtl="0">
              <a:lnSpc>
                <a:spcPct val="90000"/>
              </a:lnSpc>
              <a:spcBef>
                <a:spcPts val="640"/>
              </a:spcBef>
              <a:spcAft>
                <a:spcPts val="0"/>
              </a:spcAft>
              <a:buClr>
                <a:schemeClr val="dk1"/>
              </a:buClr>
              <a:buSzPts val="3200"/>
              <a:buFont typeface="Arial"/>
              <a:buChar char="•"/>
            </a:pPr>
            <a:r>
              <a:rPr lang="en-US" sz="2960" b="0" i="0" u="none" strike="noStrike" cap="none" dirty="0">
                <a:solidFill>
                  <a:schemeClr val="dk1"/>
                </a:solidFill>
                <a:latin typeface="Arial"/>
                <a:ea typeface="Arial"/>
                <a:cs typeface="Arial"/>
                <a:sym typeface="Arial"/>
              </a:rPr>
              <a:t>Become More Efficient</a:t>
            </a:r>
            <a:endParaRPr dirty="0"/>
          </a:p>
          <a:p>
            <a:pPr marL="457200" marR="0" lvl="0" indent="-431800" algn="l" rtl="0">
              <a:lnSpc>
                <a:spcPct val="90000"/>
              </a:lnSpc>
              <a:spcBef>
                <a:spcPts val="640"/>
              </a:spcBef>
              <a:spcAft>
                <a:spcPts val="0"/>
              </a:spcAft>
              <a:buClr>
                <a:schemeClr val="dk1"/>
              </a:buClr>
              <a:buSzPts val="3200"/>
              <a:buFont typeface="Arial"/>
              <a:buChar char="•"/>
            </a:pPr>
            <a:r>
              <a:rPr lang="en-US" sz="2960" b="0" i="0" u="none" strike="noStrike" cap="none" dirty="0">
                <a:solidFill>
                  <a:schemeClr val="dk1"/>
                </a:solidFill>
                <a:latin typeface="Arial"/>
                <a:ea typeface="Arial"/>
                <a:cs typeface="Arial"/>
                <a:sym typeface="Arial"/>
              </a:rPr>
              <a:t>And much more!</a:t>
            </a:r>
            <a:endParaRPr sz="2960" b="0" i="0" u="none" strike="noStrike" cap="none" dirty="0">
              <a:solidFill>
                <a:schemeClr val="dk1"/>
              </a:solidFill>
              <a:latin typeface="Arial"/>
              <a:ea typeface="Arial"/>
              <a:cs typeface="Arial"/>
              <a:sym typeface="Arial"/>
            </a:endParaRPr>
          </a:p>
        </p:txBody>
      </p:sp>
      <p:cxnSp>
        <p:nvCxnSpPr>
          <p:cNvPr id="166" name="Google Shape;166;p19">
            <a:extLst>
              <a:ext uri="{C183D7F6-B498-43B3-948B-1728B52AA6E4}">
                <adec:decorative xmlns:adec="http://schemas.microsoft.com/office/drawing/2017/decorative" val="1"/>
              </a:ext>
            </a:extLst>
          </p:cNvPr>
          <p:cNvCxnSpPr/>
          <p:nvPr/>
        </p:nvCxnSpPr>
        <p:spPr>
          <a:xfrm>
            <a:off x="0" y="2587831"/>
            <a:ext cx="9144000" cy="0"/>
          </a:xfrm>
          <a:prstGeom prst="straightConnector1">
            <a:avLst/>
          </a:prstGeom>
          <a:noFill/>
          <a:ln w="38100" cap="flat" cmpd="sng">
            <a:solidFill>
              <a:srgbClr val="4A7DBA"/>
            </a:solidFill>
            <a:prstDash val="solid"/>
            <a:round/>
            <a:headEnd type="none" w="sm" len="sm"/>
            <a:tailEnd type="none" w="sm" len="sm"/>
          </a:ln>
        </p:spPr>
      </p:cxnSp>
      <p:sp>
        <p:nvSpPr>
          <p:cNvPr id="167" name="Google Shape;167;p19"/>
          <p:cNvSpPr txBox="1"/>
          <p:nvPr/>
        </p:nvSpPr>
        <p:spPr>
          <a:xfrm>
            <a:off x="1216319" y="565256"/>
            <a:ext cx="7321626" cy="6129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600" b="1" i="0" u="none" strike="noStrike" cap="none">
                <a:solidFill>
                  <a:schemeClr val="dk1"/>
                </a:solidFill>
                <a:latin typeface="Arial"/>
                <a:ea typeface="Arial"/>
                <a:cs typeface="Arial"/>
                <a:sym typeface="Arial"/>
              </a:rPr>
              <a:t>Marketing Your GSA Contract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1"/>
          <p:cNvSpPr txBox="1">
            <a:spLocks noGrp="1"/>
          </p:cNvSpPr>
          <p:nvPr>
            <p:ph type="title"/>
          </p:nvPr>
        </p:nvSpPr>
        <p:spPr>
          <a:xfrm>
            <a:off x="572283" y="568037"/>
            <a:ext cx="8229600" cy="67887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800"/>
              <a:buFont typeface="Calibri"/>
              <a:buNone/>
            </a:pPr>
            <a:r>
              <a:rPr lang="en-US" sz="3000" b="1" i="0" u="none" strike="noStrike" cap="none" dirty="0">
                <a:solidFill>
                  <a:schemeClr val="dk1"/>
                </a:solidFill>
                <a:latin typeface="Arial"/>
                <a:ea typeface="Arial"/>
                <a:cs typeface="Arial"/>
                <a:sym typeface="Arial"/>
              </a:rPr>
              <a:t>Tools to Conduct Market Research</a:t>
            </a:r>
            <a:endParaRPr sz="3000" b="1" i="0" u="none" strike="noStrike" cap="none" dirty="0">
              <a:solidFill>
                <a:schemeClr val="dk1"/>
              </a:solidFill>
              <a:latin typeface="Arial"/>
              <a:ea typeface="Arial"/>
              <a:cs typeface="Arial"/>
              <a:sym typeface="Arial"/>
            </a:endParaRPr>
          </a:p>
        </p:txBody>
      </p:sp>
      <p:sp>
        <p:nvSpPr>
          <p:cNvPr id="196" name="Google Shape;196;p21"/>
          <p:cNvSpPr txBox="1">
            <a:spLocks noGrp="1"/>
          </p:cNvSpPr>
          <p:nvPr>
            <p:ph type="body" idx="1"/>
          </p:nvPr>
        </p:nvSpPr>
        <p:spPr>
          <a:xfrm>
            <a:off x="457200" y="1447801"/>
            <a:ext cx="8229600" cy="60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0" i="0" u="none" strike="noStrike" cap="none">
                <a:solidFill>
                  <a:schemeClr val="dk1"/>
                </a:solidFill>
                <a:latin typeface="Calibri"/>
                <a:ea typeface="Calibri"/>
                <a:cs typeface="Calibri"/>
                <a:sym typeface="Calibri"/>
              </a:rPr>
              <a:t>Utilize these tools for your market research: </a:t>
            </a:r>
            <a:endParaRPr sz="2800" b="0" i="0" u="none" strike="noStrike" cap="none">
              <a:solidFill>
                <a:schemeClr val="dk1"/>
              </a:solidFill>
              <a:latin typeface="Calibri"/>
              <a:ea typeface="Calibri"/>
              <a:cs typeface="Calibri"/>
              <a:sym typeface="Calibri"/>
            </a:endParaRPr>
          </a:p>
        </p:txBody>
      </p:sp>
      <p:sp>
        <p:nvSpPr>
          <p:cNvPr id="197" name="Google Shape;197;p21"/>
          <p:cNvSpPr txBox="1"/>
          <p:nvPr/>
        </p:nvSpPr>
        <p:spPr>
          <a:xfrm>
            <a:off x="448574" y="2362199"/>
            <a:ext cx="2590800" cy="21544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US" sz="1500" b="0" i="0" u="none" strike="noStrike" cap="none" dirty="0">
                <a:solidFill>
                  <a:schemeClr val="dk1"/>
                </a:solidFill>
                <a:latin typeface="Arial"/>
                <a:ea typeface="Arial"/>
                <a:cs typeface="Arial"/>
                <a:sym typeface="Arial"/>
              </a:rPr>
              <a:t>Latest GSA contract award information </a:t>
            </a:r>
            <a:endParaRPr sz="15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500"/>
              <a:buFont typeface="Calibri"/>
              <a:buChar char="•"/>
            </a:pPr>
            <a:r>
              <a:rPr lang="en-US" sz="1500" b="0" i="0" u="none" strike="noStrike" cap="none" dirty="0">
                <a:solidFill>
                  <a:schemeClr val="dk1"/>
                </a:solidFill>
                <a:latin typeface="Arial"/>
                <a:ea typeface="Arial"/>
                <a:cs typeface="Arial"/>
                <a:sym typeface="Arial"/>
              </a:rPr>
              <a:t>Assess your competition</a:t>
            </a:r>
            <a:endParaRPr sz="1400" b="0" i="0" u="none" strike="noStrike" cap="none" dirty="0">
              <a:solidFill>
                <a:srgbClr val="000000"/>
              </a:solidFill>
              <a:latin typeface="Arial"/>
              <a:ea typeface="Arial"/>
              <a:cs typeface="Arial"/>
              <a:sym typeface="Arial"/>
            </a:endParaRPr>
          </a:p>
          <a:p>
            <a:pPr marL="285750" marR="0" lvl="0" indent="-190500" algn="l" rtl="0">
              <a:lnSpc>
                <a:spcPct val="100000"/>
              </a:lnSpc>
              <a:spcBef>
                <a:spcPts val="0"/>
              </a:spcBef>
              <a:spcAft>
                <a:spcPts val="0"/>
              </a:spcAft>
              <a:buClr>
                <a:schemeClr val="dk1"/>
              </a:buClr>
              <a:buSzPts val="1500"/>
              <a:buFont typeface="Calibri"/>
              <a:buNone/>
            </a:pPr>
            <a:endParaRPr sz="1500" b="0" i="0" u="none" strike="noStrike" cap="none" dirty="0">
              <a:solidFill>
                <a:schemeClr val="dk1"/>
              </a:solidFill>
              <a:latin typeface="Arial"/>
              <a:ea typeface="Arial"/>
              <a:cs typeface="Arial"/>
              <a:sym typeface="Arial"/>
            </a:endParaRPr>
          </a:p>
          <a:p>
            <a:pPr marL="285750" marR="0" lvl="0" indent="-190500" algn="l" rtl="0">
              <a:lnSpc>
                <a:spcPct val="100000"/>
              </a:lnSpc>
              <a:spcBef>
                <a:spcPts val="0"/>
              </a:spcBef>
              <a:spcAft>
                <a:spcPts val="0"/>
              </a:spcAft>
              <a:buClr>
                <a:schemeClr val="dk1"/>
              </a:buClr>
              <a:buSzPts val="1500"/>
              <a:buFont typeface="Calibri"/>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chemeClr val="dk1"/>
              </a:solidFill>
              <a:latin typeface="Calibri"/>
              <a:ea typeface="Calibri"/>
              <a:cs typeface="Calibri"/>
              <a:sym typeface="Calibri"/>
            </a:endParaRPr>
          </a:p>
        </p:txBody>
      </p:sp>
      <p:sp>
        <p:nvSpPr>
          <p:cNvPr id="198" name="Google Shape;198;p21"/>
          <p:cNvSpPr txBox="1"/>
          <p:nvPr/>
        </p:nvSpPr>
        <p:spPr>
          <a:xfrm>
            <a:off x="3215288" y="2438400"/>
            <a:ext cx="2541973" cy="3093154"/>
          </a:xfrm>
          <a:prstGeom prst="rect">
            <a:avLst/>
          </a:prstGeom>
          <a:noFill/>
          <a:ln>
            <a:noFill/>
          </a:ln>
        </p:spPr>
        <p:txBody>
          <a:bodyPr spcFirstLastPara="1" wrap="square" lIns="91425" tIns="45700" rIns="91425" bIns="45700" anchor="t" anchorCtr="0">
            <a:noAutofit/>
          </a:bodyPr>
          <a:lstStyle/>
          <a:p>
            <a:pPr marL="285750" marR="0" lvl="0" indent="-190500" algn="l" rtl="0">
              <a:lnSpc>
                <a:spcPct val="100000"/>
              </a:lnSpc>
              <a:spcBef>
                <a:spcPts val="0"/>
              </a:spcBef>
              <a:spcAft>
                <a:spcPts val="0"/>
              </a:spcAft>
              <a:buClr>
                <a:schemeClr val="dk1"/>
              </a:buClr>
              <a:buSzPts val="1500"/>
              <a:buFont typeface="Arial"/>
              <a:buNone/>
            </a:pPr>
            <a:endParaRPr sz="1500" b="0" i="0" u="none" strike="noStrike" cap="none" dirty="0">
              <a:solidFill>
                <a:schemeClr val="dk1"/>
              </a:solidFill>
              <a:latin typeface="Calibri"/>
              <a:ea typeface="Calibri"/>
              <a:cs typeface="Calibri"/>
              <a:sym typeface="Calibri"/>
            </a:endParaRPr>
          </a:p>
          <a:p>
            <a:pPr marL="285750" marR="0" lvl="0" indent="-190500" algn="l" rtl="0">
              <a:lnSpc>
                <a:spcPct val="100000"/>
              </a:lnSpc>
              <a:spcBef>
                <a:spcPts val="0"/>
              </a:spcBef>
              <a:spcAft>
                <a:spcPts val="0"/>
              </a:spcAft>
              <a:buClr>
                <a:schemeClr val="dk1"/>
              </a:buClr>
              <a:buSzPts val="1500"/>
              <a:buFont typeface="Arial"/>
              <a:buNone/>
            </a:pPr>
            <a:endParaRPr sz="15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US" sz="1500" b="0" i="0" u="none" strike="noStrike" cap="none" dirty="0">
                <a:solidFill>
                  <a:schemeClr val="dk1"/>
                </a:solidFill>
                <a:latin typeface="Arial"/>
                <a:ea typeface="Arial"/>
                <a:cs typeface="Arial"/>
                <a:sym typeface="Arial"/>
              </a:rPr>
              <a:t>Offers published sales data of schedule contract sales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500"/>
              <a:buFont typeface="Calibri"/>
              <a:buChar char="•"/>
            </a:pPr>
            <a:r>
              <a:rPr lang="en-US" sz="1500" b="0" i="0" u="none" strike="noStrike" cap="none" dirty="0">
                <a:solidFill>
                  <a:schemeClr val="dk1"/>
                </a:solidFill>
                <a:latin typeface="Arial"/>
                <a:ea typeface="Arial"/>
                <a:cs typeface="Arial"/>
                <a:sym typeface="Arial"/>
              </a:rPr>
              <a:t>SIN Sales</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500"/>
              <a:buFont typeface="Calibri"/>
              <a:buChar char="•"/>
            </a:pPr>
            <a:r>
              <a:rPr lang="en-US" sz="1500" b="0" i="0" u="none" strike="noStrike" cap="none" dirty="0">
                <a:solidFill>
                  <a:schemeClr val="dk1"/>
                </a:solidFill>
                <a:latin typeface="Arial"/>
                <a:ea typeface="Arial"/>
                <a:cs typeface="Arial"/>
                <a:sym typeface="Arial"/>
              </a:rPr>
              <a:t>Contractors already on schedule </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500"/>
              <a:buFont typeface="Calibri"/>
              <a:buChar char="•"/>
            </a:pPr>
            <a:r>
              <a:rPr lang="en-US" sz="1500" b="0" i="0" u="none" strike="noStrike" cap="none" dirty="0">
                <a:solidFill>
                  <a:schemeClr val="dk1"/>
                </a:solidFill>
                <a:latin typeface="Arial"/>
                <a:ea typeface="Arial"/>
                <a:cs typeface="Arial"/>
                <a:sym typeface="Arial"/>
              </a:rPr>
              <a:t>Ability to assess the size and potential of your target market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chemeClr val="dk1"/>
              </a:solidFill>
              <a:latin typeface="Calibri"/>
              <a:ea typeface="Calibri"/>
              <a:cs typeface="Calibri"/>
              <a:sym typeface="Calibri"/>
            </a:endParaRPr>
          </a:p>
          <a:p>
            <a:pPr marL="285750" marR="0" lvl="0" indent="-190500" algn="l" rtl="0">
              <a:lnSpc>
                <a:spcPct val="100000"/>
              </a:lnSpc>
              <a:spcBef>
                <a:spcPts val="0"/>
              </a:spcBef>
              <a:spcAft>
                <a:spcPts val="0"/>
              </a:spcAft>
              <a:buClr>
                <a:schemeClr val="dk1"/>
              </a:buClr>
              <a:buSzPts val="1500"/>
              <a:buFont typeface="Arial"/>
              <a:buNone/>
            </a:pPr>
            <a:endParaRPr sz="1500" b="0" i="0" u="none" strike="noStrike" cap="none" dirty="0">
              <a:solidFill>
                <a:schemeClr val="dk1"/>
              </a:solidFill>
              <a:latin typeface="Calibri"/>
              <a:ea typeface="Calibri"/>
              <a:cs typeface="Calibri"/>
              <a:sym typeface="Calibri"/>
            </a:endParaRPr>
          </a:p>
        </p:txBody>
      </p:sp>
      <p:sp>
        <p:nvSpPr>
          <p:cNvPr id="199" name="Google Shape;199;p21"/>
          <p:cNvSpPr txBox="1"/>
          <p:nvPr/>
        </p:nvSpPr>
        <p:spPr>
          <a:xfrm>
            <a:off x="5867399" y="2866762"/>
            <a:ext cx="3050970" cy="1708160"/>
          </a:xfrm>
          <a:prstGeom prst="rect">
            <a:avLst/>
          </a:prstGeom>
          <a:solidFill>
            <a:srgbClr val="FFC000"/>
          </a:solid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500"/>
              <a:buFont typeface="Calibri"/>
              <a:buChar char="•"/>
            </a:pPr>
            <a:r>
              <a:rPr lang="en-US" sz="1500" b="0" i="0" u="none" strike="noStrike" cap="none" dirty="0">
                <a:solidFill>
                  <a:schemeClr val="dk1"/>
                </a:solidFill>
                <a:latin typeface="Arial"/>
                <a:ea typeface="Arial"/>
                <a:cs typeface="Arial"/>
                <a:sym typeface="Arial"/>
              </a:rPr>
              <a:t>A repository of all government transactions/receipts over $3,500</a:t>
            </a:r>
            <a:endParaRPr sz="1400" b="0" i="0" u="none" strike="noStrike" cap="none" dirty="0">
              <a:solidFill>
                <a:srgbClr val="000000"/>
              </a:solidFill>
              <a:latin typeface="Arial"/>
              <a:ea typeface="Arial"/>
              <a:cs typeface="Arial"/>
              <a:sym typeface="Arial"/>
            </a:endParaRPr>
          </a:p>
          <a:p>
            <a:pPr marL="285750" marR="0" lvl="0" indent="-190500" algn="l" rtl="0">
              <a:lnSpc>
                <a:spcPct val="100000"/>
              </a:lnSpc>
              <a:spcBef>
                <a:spcPts val="0"/>
              </a:spcBef>
              <a:spcAft>
                <a:spcPts val="0"/>
              </a:spcAft>
              <a:buClr>
                <a:schemeClr val="dk1"/>
              </a:buClr>
              <a:buSzPts val="1500"/>
              <a:buFont typeface="Calibri"/>
              <a:buNone/>
            </a:pPr>
            <a:endParaRPr sz="1500" b="0" i="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500"/>
              <a:buFont typeface="Calibri"/>
              <a:buChar char="•"/>
            </a:pPr>
            <a:r>
              <a:rPr lang="en-US" sz="1500" b="0" i="0" u="none" strike="noStrike" cap="none" dirty="0">
                <a:solidFill>
                  <a:schemeClr val="dk1"/>
                </a:solidFill>
                <a:latin typeface="Arial"/>
                <a:ea typeface="Arial"/>
                <a:cs typeface="Arial"/>
                <a:sym typeface="Arial"/>
              </a:rPr>
              <a:t>Information reported from 90 plus agencies.</a:t>
            </a:r>
            <a:endParaRPr sz="1400" b="0" i="0" u="none" strike="noStrike" cap="none" dirty="0">
              <a:solidFill>
                <a:srgbClr val="000000"/>
              </a:solidFill>
              <a:latin typeface="Arial"/>
              <a:ea typeface="Arial"/>
              <a:cs typeface="Arial"/>
              <a:sym typeface="Arial"/>
            </a:endParaRPr>
          </a:p>
          <a:p>
            <a:pPr marL="285750" marR="0" lvl="0" indent="-190500" algn="l" rtl="0">
              <a:lnSpc>
                <a:spcPct val="100000"/>
              </a:lnSpc>
              <a:spcBef>
                <a:spcPts val="0"/>
              </a:spcBef>
              <a:spcAft>
                <a:spcPts val="0"/>
              </a:spcAft>
              <a:buClr>
                <a:schemeClr val="dk1"/>
              </a:buClr>
              <a:buSzPts val="1500"/>
              <a:buFont typeface="Calibri"/>
              <a:buNone/>
            </a:pPr>
            <a:endParaRPr sz="1500" b="0" i="0" u="none" strike="noStrike" cap="none" dirty="0">
              <a:solidFill>
                <a:schemeClr val="dk1"/>
              </a:solidFill>
              <a:latin typeface="Arial"/>
              <a:ea typeface="Arial"/>
              <a:cs typeface="Arial"/>
              <a:sym typeface="Arial"/>
            </a:endParaRPr>
          </a:p>
          <a:p>
            <a:pPr marL="285750" marR="0" lvl="0" indent="-190500" algn="l" rtl="0">
              <a:lnSpc>
                <a:spcPct val="100000"/>
              </a:lnSpc>
              <a:spcBef>
                <a:spcPts val="0"/>
              </a:spcBef>
              <a:spcAft>
                <a:spcPts val="0"/>
              </a:spcAft>
              <a:buClr>
                <a:schemeClr val="dk1"/>
              </a:buClr>
              <a:buSzPts val="1500"/>
              <a:buFont typeface="Calibri"/>
              <a:buNone/>
            </a:pPr>
            <a:endParaRPr sz="1500" b="0" i="0" u="none" strike="noStrike" cap="none" dirty="0">
              <a:solidFill>
                <a:schemeClr val="dk1"/>
              </a:solidFill>
              <a:latin typeface="Arial"/>
              <a:ea typeface="Arial"/>
              <a:cs typeface="Arial"/>
              <a:sym typeface="Arial"/>
            </a:endParaRPr>
          </a:p>
          <a:p>
            <a:pPr marL="285750" marR="0" lvl="0" indent="-190500" algn="l" rtl="0">
              <a:lnSpc>
                <a:spcPct val="100000"/>
              </a:lnSpc>
              <a:spcBef>
                <a:spcPts val="0"/>
              </a:spcBef>
              <a:spcAft>
                <a:spcPts val="0"/>
              </a:spcAft>
              <a:buClr>
                <a:schemeClr val="dk1"/>
              </a:buClr>
              <a:buSzPts val="1500"/>
              <a:buFont typeface="Calibri"/>
              <a:buNone/>
            </a:pPr>
            <a:endParaRPr sz="1500" b="0" i="0" u="none" strike="noStrike" cap="none" dirty="0">
              <a:solidFill>
                <a:schemeClr val="dk1"/>
              </a:solidFill>
              <a:latin typeface="Arial"/>
              <a:ea typeface="Arial"/>
              <a:cs typeface="Arial"/>
              <a:sym typeface="Arial"/>
            </a:endParaRPr>
          </a:p>
          <a:p>
            <a:pPr marL="285750" marR="0" lvl="0" indent="-190500" algn="l" rtl="0">
              <a:lnSpc>
                <a:spcPct val="100000"/>
              </a:lnSpc>
              <a:spcBef>
                <a:spcPts val="0"/>
              </a:spcBef>
              <a:spcAft>
                <a:spcPts val="0"/>
              </a:spcAft>
              <a:buClr>
                <a:schemeClr val="dk1"/>
              </a:buClr>
              <a:buSzPts val="1500"/>
              <a:buFont typeface="Calibri"/>
              <a:buNone/>
            </a:pPr>
            <a:endParaRPr sz="1400" b="0" i="0" u="none" strike="noStrike" cap="none" dirty="0">
              <a:solidFill>
                <a:srgbClr val="000000"/>
              </a:solidFill>
              <a:latin typeface="Arial"/>
              <a:ea typeface="Arial"/>
              <a:cs typeface="Arial"/>
              <a:sym typeface="Arial"/>
            </a:endParaRPr>
          </a:p>
          <a:p>
            <a:pPr marL="285750" marR="0" lvl="0" indent="-190500" algn="l" rtl="0">
              <a:lnSpc>
                <a:spcPct val="100000"/>
              </a:lnSpc>
              <a:spcBef>
                <a:spcPts val="0"/>
              </a:spcBef>
              <a:spcAft>
                <a:spcPts val="0"/>
              </a:spcAft>
              <a:buClr>
                <a:schemeClr val="dk1"/>
              </a:buClr>
              <a:buSzPts val="1500"/>
              <a:buFont typeface="Arial"/>
              <a:buNone/>
            </a:pPr>
            <a:endParaRPr sz="15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chemeClr val="dk1"/>
              </a:solidFill>
              <a:latin typeface="Calibri"/>
              <a:ea typeface="Calibri"/>
              <a:cs typeface="Calibri"/>
              <a:sym typeface="Calibri"/>
            </a:endParaRPr>
          </a:p>
          <a:p>
            <a:pPr marL="285750" marR="0" lvl="0" indent="-190500" algn="l" rtl="0">
              <a:lnSpc>
                <a:spcPct val="100000"/>
              </a:lnSpc>
              <a:spcBef>
                <a:spcPts val="0"/>
              </a:spcBef>
              <a:spcAft>
                <a:spcPts val="0"/>
              </a:spcAft>
              <a:buClr>
                <a:schemeClr val="dk1"/>
              </a:buClr>
              <a:buSzPts val="1500"/>
              <a:buFont typeface="Arial"/>
              <a:buNone/>
            </a:pPr>
            <a:endParaRPr sz="1500" b="0" i="0" u="none" strike="noStrike" cap="none" dirty="0">
              <a:solidFill>
                <a:schemeClr val="dk1"/>
              </a:solidFill>
              <a:latin typeface="Calibri"/>
              <a:ea typeface="Calibri"/>
              <a:cs typeface="Calibri"/>
              <a:sym typeface="Calibri"/>
            </a:endParaRPr>
          </a:p>
        </p:txBody>
      </p:sp>
      <p:sp>
        <p:nvSpPr>
          <p:cNvPr id="200" name="Google Shape;200;p21"/>
          <p:cNvSpPr txBox="1"/>
          <p:nvPr/>
        </p:nvSpPr>
        <p:spPr>
          <a:xfrm>
            <a:off x="685799" y="5760150"/>
            <a:ext cx="77724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Consider the buying trends and forecasted sales for your product/service </a:t>
            </a:r>
            <a:endParaRPr sz="1800" b="0" i="0" u="none" strike="noStrike" cap="none" dirty="0">
              <a:solidFill>
                <a:schemeClr val="dk1"/>
              </a:solidFill>
              <a:latin typeface="Calibri"/>
              <a:ea typeface="Calibri"/>
              <a:cs typeface="Calibri"/>
              <a:sym typeface="Calibri"/>
            </a:endParaRPr>
          </a:p>
        </p:txBody>
      </p:sp>
      <p:pic>
        <p:nvPicPr>
          <p:cNvPr id="201" name="Google Shape;201;p21" descr="GSA eLibrary logo"/>
          <p:cNvPicPr preferRelativeResize="0"/>
          <p:nvPr/>
        </p:nvPicPr>
        <p:blipFill rotWithShape="1">
          <a:blip r:embed="rId3">
            <a:alphaModFix/>
          </a:blip>
          <a:srcRect/>
          <a:stretch/>
        </p:blipFill>
        <p:spPr>
          <a:xfrm>
            <a:off x="811993" y="2221302"/>
            <a:ext cx="1887093" cy="742950"/>
          </a:xfrm>
          <a:prstGeom prst="rect">
            <a:avLst/>
          </a:prstGeom>
          <a:noFill/>
          <a:ln>
            <a:noFill/>
          </a:ln>
        </p:spPr>
      </p:pic>
      <p:pic>
        <p:nvPicPr>
          <p:cNvPr id="202" name="Google Shape;202;p21" descr="Schedule Sales Query Plus logo"/>
          <p:cNvPicPr preferRelativeResize="0"/>
          <p:nvPr/>
        </p:nvPicPr>
        <p:blipFill rotWithShape="1">
          <a:blip r:embed="rId4">
            <a:alphaModFix/>
          </a:blip>
          <a:srcRect/>
          <a:stretch/>
        </p:blipFill>
        <p:spPr>
          <a:xfrm>
            <a:off x="3267074" y="2219325"/>
            <a:ext cx="2438400" cy="647437"/>
          </a:xfrm>
          <a:prstGeom prst="rect">
            <a:avLst/>
          </a:prstGeom>
          <a:noFill/>
          <a:ln>
            <a:noFill/>
          </a:ln>
        </p:spPr>
      </p:pic>
      <p:cxnSp>
        <p:nvCxnSpPr>
          <p:cNvPr id="203" name="Google Shape;203;p21">
            <a:extLst>
              <a:ext uri="{C183D7F6-B498-43B3-948B-1728B52AA6E4}">
                <adec:decorative xmlns:adec="http://schemas.microsoft.com/office/drawing/2017/decorative" val="1"/>
              </a:ext>
            </a:extLst>
          </p:cNvPr>
          <p:cNvCxnSpPr/>
          <p:nvPr/>
        </p:nvCxnSpPr>
        <p:spPr>
          <a:xfrm flipH="1">
            <a:off x="3039374" y="2286000"/>
            <a:ext cx="8626" cy="3352800"/>
          </a:xfrm>
          <a:prstGeom prst="straightConnector1">
            <a:avLst/>
          </a:prstGeom>
          <a:noFill/>
          <a:ln w="19050" cap="flat" cmpd="sng">
            <a:solidFill>
              <a:schemeClr val="accent1"/>
            </a:solidFill>
            <a:prstDash val="solid"/>
            <a:round/>
            <a:headEnd type="none" w="sm" len="sm"/>
            <a:tailEnd type="none" w="sm" len="sm"/>
          </a:ln>
        </p:spPr>
      </p:cxnSp>
      <p:cxnSp>
        <p:nvCxnSpPr>
          <p:cNvPr id="204" name="Google Shape;204;p21">
            <a:extLst>
              <a:ext uri="{C183D7F6-B498-43B3-948B-1728B52AA6E4}">
                <adec:decorative xmlns:adec="http://schemas.microsoft.com/office/drawing/2017/decorative" val="1"/>
              </a:ext>
            </a:extLst>
          </p:cNvPr>
          <p:cNvCxnSpPr/>
          <p:nvPr/>
        </p:nvCxnSpPr>
        <p:spPr>
          <a:xfrm>
            <a:off x="5841521" y="2221302"/>
            <a:ext cx="0" cy="3310252"/>
          </a:xfrm>
          <a:prstGeom prst="straightConnector1">
            <a:avLst/>
          </a:prstGeom>
          <a:noFill/>
          <a:ln w="19050" cap="flat" cmpd="sng">
            <a:solidFill>
              <a:schemeClr val="accent1"/>
            </a:solidFill>
            <a:prstDash val="solid"/>
            <a:round/>
            <a:headEnd type="none" w="sm" len="sm"/>
            <a:tailEnd type="none" w="sm" len="sm"/>
          </a:ln>
        </p:spPr>
      </p:cxnSp>
      <p:sp>
        <p:nvSpPr>
          <p:cNvPr id="205" name="Google Shape;205;p21"/>
          <p:cNvSpPr txBox="1"/>
          <p:nvPr/>
        </p:nvSpPr>
        <p:spPr>
          <a:xfrm>
            <a:off x="572283" y="5170276"/>
            <a:ext cx="2399517"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 </a:t>
            </a:r>
            <a:r>
              <a:rPr lang="en-US" sz="1200" b="0" i="0" u="sng" strike="noStrike" cap="none" dirty="0">
                <a:solidFill>
                  <a:schemeClr val="hlink"/>
                </a:solidFill>
                <a:latin typeface="Calibri"/>
                <a:ea typeface="Calibri"/>
                <a:cs typeface="Calibri"/>
                <a:sym typeface="Calibri"/>
                <a:hlinkClick r:id="rId5"/>
              </a:rPr>
              <a:t>https://www.gsaelibrary.gsa.gov</a:t>
            </a:r>
            <a:endParaRPr sz="1200" b="0" i="0" u="none" strike="noStrike" cap="none" dirty="0">
              <a:solidFill>
                <a:schemeClr val="dk1"/>
              </a:solidFill>
              <a:latin typeface="Calibri"/>
              <a:ea typeface="Calibri"/>
              <a:cs typeface="Calibri"/>
              <a:sym typeface="Calibri"/>
            </a:endParaRPr>
          </a:p>
        </p:txBody>
      </p:sp>
      <p:sp>
        <p:nvSpPr>
          <p:cNvPr id="206" name="Google Shape;206;p21"/>
          <p:cNvSpPr txBox="1"/>
          <p:nvPr/>
        </p:nvSpPr>
        <p:spPr>
          <a:xfrm>
            <a:off x="3207220" y="5176895"/>
            <a:ext cx="2399517"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hlink"/>
                </a:solidFill>
                <a:latin typeface="Calibri"/>
                <a:ea typeface="Calibri"/>
                <a:cs typeface="Calibri"/>
                <a:sym typeface="Calibri"/>
                <a:hlinkClick r:id="rId6"/>
              </a:rPr>
              <a:t>https://d2d.gsa.gov/report/fas-schedule-sales-query-plus-ssq</a:t>
            </a:r>
            <a:r>
              <a:rPr lang="en-US" sz="12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sp>
        <p:nvSpPr>
          <p:cNvPr id="207" name="Google Shape;207;p21"/>
          <p:cNvSpPr txBox="1"/>
          <p:nvPr/>
        </p:nvSpPr>
        <p:spPr>
          <a:xfrm>
            <a:off x="5963041" y="5190356"/>
            <a:ext cx="2399517"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sng" strike="noStrike" cap="none">
                <a:solidFill>
                  <a:schemeClr val="hlink"/>
                </a:solidFill>
                <a:latin typeface="Calibri"/>
                <a:ea typeface="Calibri"/>
                <a:cs typeface="Calibri"/>
                <a:sym typeface="Calibri"/>
                <a:hlinkClick r:id="rId7"/>
              </a:rPr>
              <a:t>https://www.fpds.gov/fpdsng_cms/index.php/en/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p:txBody>
      </p:sp>
      <p:pic>
        <p:nvPicPr>
          <p:cNvPr id="208" name="Google Shape;208;p21" descr="USA Spending.gov logo"/>
          <p:cNvPicPr preferRelativeResize="0"/>
          <p:nvPr/>
        </p:nvPicPr>
        <p:blipFill rotWithShape="1">
          <a:blip r:embed="rId8">
            <a:alphaModFix/>
          </a:blip>
          <a:srcRect/>
          <a:stretch/>
        </p:blipFill>
        <p:spPr>
          <a:xfrm>
            <a:off x="6091000" y="2286000"/>
            <a:ext cx="2367199" cy="580762"/>
          </a:xfrm>
          <a:prstGeom prst="rect">
            <a:avLst/>
          </a:prstGeom>
          <a:blipFill rotWithShape="1">
            <a:blip r:embed="rId8">
              <a:alphaModFix/>
            </a:blip>
            <a:stretch>
              <a:fillRect/>
            </a:stretch>
          </a:blip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1"/>
          <p:cNvSpPr txBox="1">
            <a:spLocks noGrp="1"/>
          </p:cNvSpPr>
          <p:nvPr>
            <p:ph type="title"/>
          </p:nvPr>
        </p:nvSpPr>
        <p:spPr>
          <a:xfrm>
            <a:off x="719576" y="639519"/>
            <a:ext cx="8229600" cy="67887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800"/>
              <a:buFont typeface="Calibri"/>
              <a:buNone/>
            </a:pPr>
            <a:r>
              <a:rPr lang="en-US" sz="3000" b="1" i="0" u="none" strike="noStrike" cap="none" dirty="0">
                <a:solidFill>
                  <a:schemeClr val="dk1"/>
                </a:solidFill>
                <a:latin typeface="Arial"/>
                <a:ea typeface="Arial"/>
                <a:cs typeface="Arial"/>
                <a:sym typeface="Arial"/>
              </a:rPr>
              <a:t>Tools to Conduct Market Research</a:t>
            </a:r>
            <a:endParaRPr sz="3000" b="1" i="0" u="none" strike="noStrike" cap="none" dirty="0">
              <a:solidFill>
                <a:schemeClr val="dk1"/>
              </a:solidFill>
              <a:latin typeface="Arial"/>
              <a:ea typeface="Arial"/>
              <a:cs typeface="Arial"/>
              <a:sym typeface="Arial"/>
            </a:endParaRPr>
          </a:p>
        </p:txBody>
      </p:sp>
      <p:sp>
        <p:nvSpPr>
          <p:cNvPr id="196" name="Google Shape;196;p21"/>
          <p:cNvSpPr txBox="1">
            <a:spLocks noGrp="1"/>
          </p:cNvSpPr>
          <p:nvPr>
            <p:ph type="body" idx="1"/>
          </p:nvPr>
        </p:nvSpPr>
        <p:spPr>
          <a:xfrm>
            <a:off x="457199" y="1343347"/>
            <a:ext cx="8229600" cy="609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0" i="0" u="none" strike="noStrike" cap="none" dirty="0">
                <a:solidFill>
                  <a:schemeClr val="dk1"/>
                </a:solidFill>
                <a:latin typeface="Calibri"/>
                <a:ea typeface="Calibri"/>
                <a:cs typeface="Calibri"/>
                <a:sym typeface="Calibri"/>
              </a:rPr>
              <a:t>Additional Tools for marketing and research</a:t>
            </a:r>
            <a:endParaRPr sz="2800" b="0" i="0" u="none" strike="noStrike" cap="none" dirty="0">
              <a:solidFill>
                <a:schemeClr val="dk1"/>
              </a:solidFill>
              <a:latin typeface="Calibri"/>
              <a:ea typeface="Calibri"/>
              <a:cs typeface="Calibri"/>
              <a:sym typeface="Calibri"/>
            </a:endParaRPr>
          </a:p>
        </p:txBody>
      </p:sp>
      <p:sp>
        <p:nvSpPr>
          <p:cNvPr id="198" name="Google Shape;198;p21"/>
          <p:cNvSpPr txBox="1"/>
          <p:nvPr/>
        </p:nvSpPr>
        <p:spPr>
          <a:xfrm>
            <a:off x="6061846" y="2438400"/>
            <a:ext cx="2887329" cy="3093154"/>
          </a:xfrm>
          <a:prstGeom prst="rect">
            <a:avLst/>
          </a:prstGeom>
          <a:noFill/>
          <a:ln>
            <a:noFill/>
          </a:ln>
        </p:spPr>
        <p:txBody>
          <a:bodyPr spcFirstLastPara="1" wrap="square" lIns="91425" tIns="45700" rIns="91425" bIns="45700" anchor="t" anchorCtr="0">
            <a:noAutofit/>
          </a:bodyPr>
          <a:lstStyle/>
          <a:p>
            <a:pPr marL="285750" marR="0" lvl="0" indent="-190500" algn="l" rtl="0">
              <a:lnSpc>
                <a:spcPct val="100000"/>
              </a:lnSpc>
              <a:spcBef>
                <a:spcPts val="0"/>
              </a:spcBef>
              <a:spcAft>
                <a:spcPts val="0"/>
              </a:spcAft>
              <a:buClr>
                <a:schemeClr val="dk1"/>
              </a:buClr>
              <a:buSzPts val="1500"/>
              <a:buFont typeface="Arial"/>
              <a:buNone/>
            </a:pPr>
            <a:endParaRPr sz="1500" b="0" i="0" u="none" strike="noStrike" cap="none" dirty="0">
              <a:solidFill>
                <a:schemeClr val="dk1"/>
              </a:solidFill>
              <a:latin typeface="Calibri"/>
              <a:ea typeface="Calibri"/>
              <a:cs typeface="Calibri"/>
              <a:sym typeface="Calibri"/>
            </a:endParaRPr>
          </a:p>
          <a:p>
            <a:pPr marL="285750" marR="0" lvl="0" indent="-190500" algn="l" rtl="0">
              <a:lnSpc>
                <a:spcPct val="100000"/>
              </a:lnSpc>
              <a:spcBef>
                <a:spcPts val="0"/>
              </a:spcBef>
              <a:spcAft>
                <a:spcPts val="0"/>
              </a:spcAft>
              <a:buClr>
                <a:schemeClr val="dk1"/>
              </a:buClr>
              <a:buSzPts val="1500"/>
              <a:buFont typeface="Arial"/>
              <a:buNone/>
            </a:pPr>
            <a:endParaRPr sz="1500" b="0" i="0" u="none" strike="noStrike" cap="none" dirty="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500"/>
              <a:buFont typeface="Calibri"/>
              <a:buChar char="•"/>
            </a:pPr>
            <a:r>
              <a:rPr lang="en-US" sz="2000" b="0" i="0" dirty="0">
                <a:solidFill>
                  <a:schemeClr val="tx1"/>
                </a:solidFill>
                <a:effectLst/>
                <a:latin typeface="+mn-lt"/>
              </a:rPr>
              <a:t>Research contract maintenance</a:t>
            </a:r>
            <a:br>
              <a:rPr lang="en-US" sz="2000" b="0" i="0" dirty="0">
                <a:solidFill>
                  <a:schemeClr val="tx1"/>
                </a:solidFill>
                <a:effectLst/>
                <a:latin typeface="+mn-lt"/>
              </a:rPr>
            </a:br>
            <a:endParaRPr lang="en-US" sz="2000" b="0" i="0" dirty="0">
              <a:solidFill>
                <a:schemeClr val="tx1"/>
              </a:solidFill>
              <a:effectLst/>
              <a:latin typeface="+mn-lt"/>
            </a:endParaRPr>
          </a:p>
          <a:p>
            <a:pPr marL="285750" marR="0" lvl="0" indent="-285750" algn="l" rtl="0">
              <a:lnSpc>
                <a:spcPct val="100000"/>
              </a:lnSpc>
              <a:spcBef>
                <a:spcPts val="0"/>
              </a:spcBef>
              <a:spcAft>
                <a:spcPts val="0"/>
              </a:spcAft>
              <a:buClr>
                <a:schemeClr val="dk1"/>
              </a:buClr>
              <a:buSzPts val="1500"/>
              <a:buFont typeface="Calibri"/>
              <a:buChar char="•"/>
            </a:pPr>
            <a:r>
              <a:rPr lang="en-US" sz="2000" dirty="0">
                <a:solidFill>
                  <a:schemeClr val="tx1"/>
                </a:solidFill>
                <a:latin typeface="+mn-lt"/>
              </a:rPr>
              <a:t>R</a:t>
            </a:r>
            <a:r>
              <a:rPr lang="en-US" sz="2000" b="0" i="0" dirty="0">
                <a:solidFill>
                  <a:schemeClr val="tx1"/>
                </a:solidFill>
                <a:effectLst/>
                <a:latin typeface="+mn-lt"/>
              </a:rPr>
              <a:t>eporting contract sales</a:t>
            </a:r>
            <a:r>
              <a:rPr lang="en-US" sz="1500" b="0" i="0" u="none" strike="noStrike" cap="none" dirty="0">
                <a:solidFill>
                  <a:schemeClr val="tx1"/>
                </a:solidFill>
                <a:latin typeface="+mn-lt"/>
                <a:sym typeface="Arial"/>
              </a:rPr>
              <a:t> </a:t>
            </a:r>
          </a:p>
          <a:p>
            <a:pPr marL="285750" marR="0" lvl="0" indent="-285750" algn="l" rtl="0">
              <a:lnSpc>
                <a:spcPct val="100000"/>
              </a:lnSpc>
              <a:spcBef>
                <a:spcPts val="0"/>
              </a:spcBef>
              <a:spcAft>
                <a:spcPts val="0"/>
              </a:spcAft>
              <a:buClr>
                <a:schemeClr val="dk1"/>
              </a:buClr>
              <a:buSzPts val="1500"/>
              <a:buFont typeface="Calibri"/>
              <a:buChar char="•"/>
            </a:pPr>
            <a:endParaRPr lang="en-US" sz="1500" b="0" i="0" u="none" strike="noStrike" cap="none" dirty="0">
              <a:solidFill>
                <a:schemeClr val="tx1"/>
              </a:solidFill>
              <a:latin typeface="+mn-lt"/>
              <a:sym typeface="Arial"/>
            </a:endParaRPr>
          </a:p>
          <a:p>
            <a:pPr marL="285750" marR="0" lvl="0" indent="-285750" algn="l" rtl="0">
              <a:lnSpc>
                <a:spcPct val="100000"/>
              </a:lnSpc>
              <a:spcBef>
                <a:spcPts val="0"/>
              </a:spcBef>
              <a:spcAft>
                <a:spcPts val="0"/>
              </a:spcAft>
              <a:buClr>
                <a:schemeClr val="dk1"/>
              </a:buClr>
              <a:buSzPts val="1500"/>
              <a:buFont typeface="Calibri"/>
              <a:buChar char="•"/>
            </a:pPr>
            <a:r>
              <a:rPr lang="en-US" sz="2000" dirty="0">
                <a:solidFill>
                  <a:schemeClr val="tx1"/>
                </a:solidFill>
                <a:latin typeface="+mn-lt"/>
              </a:rPr>
              <a:t>Purchase Order Portal</a:t>
            </a:r>
          </a:p>
          <a:p>
            <a:pPr marR="0" lvl="0" algn="l" rtl="0">
              <a:lnSpc>
                <a:spcPct val="100000"/>
              </a:lnSpc>
              <a:spcBef>
                <a:spcPts val="0"/>
              </a:spcBef>
              <a:spcAft>
                <a:spcPts val="0"/>
              </a:spcAft>
              <a:buClr>
                <a:schemeClr val="dk1"/>
              </a:buClr>
              <a:buSzPts val="1500"/>
            </a:pPr>
            <a:endParaRPr lang="en-US" sz="1400" b="0" i="0" u="none" strike="noStrike" cap="none" dirty="0">
              <a:solidFill>
                <a:schemeClr val="tx1"/>
              </a:solidFill>
              <a:latin typeface="+mn-lt"/>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0" i="0" u="none" strike="noStrike" cap="none" dirty="0">
              <a:solidFill>
                <a:schemeClr val="tx1"/>
              </a:solidFill>
              <a:latin typeface="Calibri"/>
              <a:ea typeface="Calibri"/>
              <a:cs typeface="Calibri"/>
              <a:sym typeface="Calibri"/>
            </a:endParaRPr>
          </a:p>
          <a:p>
            <a:pPr marL="285750" marR="0" lvl="0" indent="-190500" algn="l" rtl="0">
              <a:lnSpc>
                <a:spcPct val="100000"/>
              </a:lnSpc>
              <a:spcBef>
                <a:spcPts val="0"/>
              </a:spcBef>
              <a:spcAft>
                <a:spcPts val="0"/>
              </a:spcAft>
              <a:buClr>
                <a:schemeClr val="dk1"/>
              </a:buClr>
              <a:buSzPts val="1500"/>
              <a:buFont typeface="Arial"/>
              <a:buNone/>
            </a:pPr>
            <a:endParaRPr sz="1500" b="0" i="0" u="none" strike="noStrike" cap="none" dirty="0">
              <a:solidFill>
                <a:schemeClr val="dk1"/>
              </a:solidFill>
              <a:latin typeface="Calibri"/>
              <a:ea typeface="Calibri"/>
              <a:cs typeface="Calibri"/>
              <a:sym typeface="Calibri"/>
            </a:endParaRPr>
          </a:p>
        </p:txBody>
      </p:sp>
      <p:cxnSp>
        <p:nvCxnSpPr>
          <p:cNvPr id="203" name="Google Shape;203;p21">
            <a:extLst>
              <a:ext uri="{C183D7F6-B498-43B3-948B-1728B52AA6E4}">
                <adec:decorative xmlns:adec="http://schemas.microsoft.com/office/drawing/2017/decorative" val="1"/>
              </a:ext>
            </a:extLst>
          </p:cNvPr>
          <p:cNvCxnSpPr/>
          <p:nvPr/>
        </p:nvCxnSpPr>
        <p:spPr>
          <a:xfrm flipH="1">
            <a:off x="3039374" y="2286000"/>
            <a:ext cx="8626" cy="3352800"/>
          </a:xfrm>
          <a:prstGeom prst="straightConnector1">
            <a:avLst/>
          </a:prstGeom>
          <a:noFill/>
          <a:ln w="19050" cap="flat" cmpd="sng">
            <a:solidFill>
              <a:schemeClr val="accent1"/>
            </a:solidFill>
            <a:prstDash val="solid"/>
            <a:round/>
            <a:headEnd type="none" w="sm" len="sm"/>
            <a:tailEnd type="none" w="sm" len="sm"/>
          </a:ln>
        </p:spPr>
      </p:cxnSp>
      <p:cxnSp>
        <p:nvCxnSpPr>
          <p:cNvPr id="204" name="Google Shape;204;p21">
            <a:extLst>
              <a:ext uri="{C183D7F6-B498-43B3-948B-1728B52AA6E4}">
                <adec:decorative xmlns:adec="http://schemas.microsoft.com/office/drawing/2017/decorative" val="1"/>
              </a:ext>
            </a:extLst>
          </p:cNvPr>
          <p:cNvCxnSpPr/>
          <p:nvPr/>
        </p:nvCxnSpPr>
        <p:spPr>
          <a:xfrm>
            <a:off x="5841521" y="2221302"/>
            <a:ext cx="0" cy="3310252"/>
          </a:xfrm>
          <a:prstGeom prst="straightConnector1">
            <a:avLst/>
          </a:prstGeom>
          <a:noFill/>
          <a:ln w="19050" cap="flat" cmpd="sng">
            <a:solidFill>
              <a:schemeClr val="accent1"/>
            </a:solidFill>
            <a:prstDash val="solid"/>
            <a:round/>
            <a:headEnd type="none" w="sm" len="sm"/>
            <a:tailEnd type="none" w="sm" len="sm"/>
          </a:ln>
        </p:spPr>
      </p:cxnSp>
      <p:sp>
        <p:nvSpPr>
          <p:cNvPr id="206" name="Google Shape;206;p21"/>
          <p:cNvSpPr txBox="1"/>
          <p:nvPr/>
        </p:nvSpPr>
        <p:spPr>
          <a:xfrm>
            <a:off x="6195590" y="5407967"/>
            <a:ext cx="261984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800" b="0" i="0" u="none" strike="noStrike" cap="none" dirty="0">
                <a:solidFill>
                  <a:schemeClr val="dk1"/>
                </a:solidFill>
                <a:latin typeface="+mn-lt"/>
                <a:ea typeface="Calibri"/>
                <a:cs typeface="Calibri"/>
                <a:sym typeface="Calibri"/>
                <a:hlinkClick r:id="rId3"/>
              </a:rPr>
              <a:t>https://vsc.gsa.gov/vsc/</a:t>
            </a:r>
            <a:r>
              <a:rPr lang="en-US" sz="1800" b="0" i="0" u="none" strike="noStrike" cap="none" dirty="0">
                <a:solidFill>
                  <a:schemeClr val="dk1"/>
                </a:solidFill>
                <a:latin typeface="+mn-lt"/>
                <a:ea typeface="Calibri"/>
                <a:cs typeface="Calibri"/>
                <a:sym typeface="Calibri"/>
              </a:rPr>
              <a:t> </a:t>
            </a:r>
            <a:endParaRPr sz="1800" b="0" i="0" u="none" strike="noStrike" cap="none" dirty="0">
              <a:solidFill>
                <a:schemeClr val="dk1"/>
              </a:solidFill>
              <a:latin typeface="+mn-lt"/>
              <a:ea typeface="Calibri"/>
              <a:cs typeface="Calibri"/>
              <a:sym typeface="Calibri"/>
            </a:endParaRPr>
          </a:p>
        </p:txBody>
      </p:sp>
      <p:sp>
        <p:nvSpPr>
          <p:cNvPr id="5" name="Rectangle 3">
            <a:extLst>
              <a:ext uri="{FF2B5EF4-FFF2-40B4-BE49-F238E27FC236}">
                <a16:creationId xmlns:a16="http://schemas.microsoft.com/office/drawing/2014/main" id="{5217D177-2167-6C0C-9689-AE8D59510B04}"/>
              </a:ext>
            </a:extLst>
          </p:cNvPr>
          <p:cNvSpPr>
            <a:spLocks noChangeArrowheads="1"/>
          </p:cNvSpPr>
          <p:nvPr/>
        </p:nvSpPr>
        <p:spPr bwMode="auto">
          <a:xfrm>
            <a:off x="130156" y="1945422"/>
            <a:ext cx="2804591" cy="11387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B50909"/>
                </a:solidFill>
                <a:effectLst/>
                <a:latin typeface="Source Sans Pro Web"/>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700" dirty="0">
              <a:solidFill>
                <a:srgbClr val="B50909"/>
              </a:solidFill>
              <a:latin typeface="Source Sans Pro Web"/>
              <a:hlinkClick r:id="rId4" tooltip="Home"/>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700" b="0" i="0" u="none" strike="noStrike" cap="none" normalizeH="0" baseline="0" dirty="0">
              <a:ln>
                <a:noFill/>
              </a:ln>
              <a:solidFill>
                <a:srgbClr val="B50909"/>
              </a:solidFill>
              <a:effectLst/>
              <a:latin typeface="Source Sans Pro Web"/>
              <a:hlinkClick r:id="rId4" tooltip="Home"/>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700" u="sng" dirty="0">
                <a:solidFill>
                  <a:srgbClr val="B50909"/>
                </a:solidFill>
                <a:latin typeface="Source Sans Pro Web"/>
                <a:hlinkClick r:id="rId4" tooltip="Home"/>
              </a:rPr>
              <a:t>             </a:t>
            </a:r>
            <a:r>
              <a:rPr lang="en-US" altLang="en-US" sz="1700" dirty="0">
                <a:solidFill>
                  <a:srgbClr val="B50909"/>
                </a:solidFill>
                <a:latin typeface="+mn-lt"/>
                <a:hlinkClick r:id="rId4" tooltip="Home"/>
              </a:rPr>
              <a:t>BU</a:t>
            </a:r>
            <a:r>
              <a:rPr kumimoji="0" lang="en-US" altLang="en-US" sz="1600" b="0" i="0" u="none" strike="noStrike" cap="none" normalizeH="0" baseline="0" dirty="0">
                <a:ln>
                  <a:noFill/>
                </a:ln>
                <a:solidFill>
                  <a:srgbClr val="B50909"/>
                </a:solidFill>
                <a:effectLst/>
                <a:latin typeface="+mn-lt"/>
                <a:hlinkClick r:id="rId4" tooltip="Home"/>
              </a:rPr>
              <a:t>Y.GSA.GOV</a:t>
            </a:r>
            <a:r>
              <a:rPr kumimoji="0" lang="en-US" altLang="en-US" sz="1600" b="0" i="0" u="none" strike="noStrike" cap="none" normalizeH="0" baseline="0" dirty="0">
                <a:ln>
                  <a:noFill/>
                </a:ln>
                <a:solidFill>
                  <a:schemeClr val="tx1"/>
                </a:solidFill>
                <a:effectLst/>
                <a:latin typeface="+mn-lt"/>
              </a:rPr>
              <a:t> </a:t>
            </a:r>
          </a:p>
        </p:txBody>
      </p:sp>
      <p:pic>
        <p:nvPicPr>
          <p:cNvPr id="2052" name="Picture 4" descr="GSA logo">
            <a:hlinkClick r:id="rId4" tooltip="Home"/>
            <a:extLst>
              <a:ext uri="{FF2B5EF4-FFF2-40B4-BE49-F238E27FC236}">
                <a16:creationId xmlns:a16="http://schemas.microsoft.com/office/drawing/2014/main" id="{ABA7DD3E-9A96-ADAF-8A8E-1AE0968EB2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77" y="1953074"/>
            <a:ext cx="858786" cy="8587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6CCC863-A900-3447-8C41-9961DEC99526}"/>
              </a:ext>
            </a:extLst>
          </p:cNvPr>
          <p:cNvSpPr txBox="1"/>
          <p:nvPr/>
        </p:nvSpPr>
        <p:spPr>
          <a:xfrm>
            <a:off x="0" y="3054450"/>
            <a:ext cx="2804590" cy="2923877"/>
          </a:xfrm>
          <a:prstGeom prst="rect">
            <a:avLst/>
          </a:prstGeom>
          <a:noFill/>
        </p:spPr>
        <p:txBody>
          <a:bodyPr wrap="square" rtlCol="0">
            <a:spAutoFit/>
          </a:bodyPr>
          <a:lstStyle/>
          <a:p>
            <a:pPr marL="342900" indent="-342900" algn="l">
              <a:buFont typeface="Arial" panose="020B0604020202020204" pitchFamily="34" charset="0"/>
              <a:buChar char="•"/>
            </a:pPr>
            <a:r>
              <a:rPr lang="en-US" sz="2000" i="0" dirty="0">
                <a:solidFill>
                  <a:schemeClr val="tx1"/>
                </a:solidFill>
                <a:effectLst/>
                <a:latin typeface="+mn-lt"/>
              </a:rPr>
              <a:t>Interact</a:t>
            </a:r>
            <a:br>
              <a:rPr lang="en-US" sz="2000" i="0" dirty="0">
                <a:solidFill>
                  <a:schemeClr val="tx1"/>
                </a:solidFill>
                <a:effectLst/>
                <a:latin typeface="+mn-lt"/>
              </a:rPr>
            </a:br>
            <a:endParaRPr lang="en-US" sz="2000" i="0" dirty="0">
              <a:solidFill>
                <a:schemeClr val="tx1"/>
              </a:solidFill>
              <a:effectLst/>
              <a:latin typeface="+mn-lt"/>
            </a:endParaRPr>
          </a:p>
          <a:p>
            <a:pPr marL="342900" indent="-342900" algn="l">
              <a:buFont typeface="Arial" panose="020B0604020202020204" pitchFamily="34" charset="0"/>
              <a:buChar char="•"/>
            </a:pPr>
            <a:r>
              <a:rPr lang="en-US" sz="2000" b="0" i="0" dirty="0">
                <a:solidFill>
                  <a:srgbClr val="000000"/>
                </a:solidFill>
                <a:effectLst/>
                <a:latin typeface="+mn-lt"/>
              </a:rPr>
              <a:t>Collaborate with Federal Clients</a:t>
            </a:r>
            <a:br>
              <a:rPr lang="en-US" sz="2000" b="0" i="0" dirty="0">
                <a:solidFill>
                  <a:srgbClr val="000000"/>
                </a:solidFill>
                <a:effectLst/>
                <a:latin typeface="+mn-lt"/>
              </a:rPr>
            </a:br>
            <a:endParaRPr lang="en-US" sz="2000" b="0" i="0" dirty="0">
              <a:solidFill>
                <a:srgbClr val="000000"/>
              </a:solidFill>
              <a:effectLst/>
              <a:latin typeface="+mn-lt"/>
            </a:endParaRPr>
          </a:p>
          <a:p>
            <a:pPr marL="342900" indent="-342900" algn="l">
              <a:buFont typeface="Arial" panose="020B0604020202020204" pitchFamily="34" charset="0"/>
              <a:buChar char="•"/>
            </a:pPr>
            <a:r>
              <a:rPr lang="en-US" sz="2000" dirty="0">
                <a:latin typeface="+mn-lt"/>
              </a:rPr>
              <a:t>Stay </a:t>
            </a:r>
            <a:r>
              <a:rPr lang="en-US" sz="2000" b="0" i="0" dirty="0">
                <a:solidFill>
                  <a:srgbClr val="000000"/>
                </a:solidFill>
                <a:effectLst/>
                <a:latin typeface="+mn-lt"/>
              </a:rPr>
              <a:t>informed</a:t>
            </a:r>
            <a:br>
              <a:rPr lang="en-US" sz="2000" b="0" i="0" dirty="0">
                <a:solidFill>
                  <a:srgbClr val="000000"/>
                </a:solidFill>
                <a:effectLst/>
                <a:latin typeface="+mn-lt"/>
              </a:rPr>
            </a:br>
            <a:endParaRPr lang="en-US" sz="2000" b="0" i="0" dirty="0">
              <a:solidFill>
                <a:srgbClr val="000000"/>
              </a:solidFill>
              <a:effectLst/>
              <a:latin typeface="+mn-lt"/>
            </a:endParaRPr>
          </a:p>
          <a:p>
            <a:pPr marL="342900" indent="-342900" algn="l">
              <a:buFont typeface="Arial" panose="020B0604020202020204" pitchFamily="34" charset="0"/>
              <a:buChar char="•"/>
            </a:pPr>
            <a:r>
              <a:rPr lang="en-US" sz="2000" b="0" i="0" dirty="0">
                <a:solidFill>
                  <a:srgbClr val="000000"/>
                </a:solidFill>
                <a:effectLst/>
                <a:latin typeface="+mn-lt"/>
              </a:rPr>
              <a:t>Build relationships</a:t>
            </a:r>
          </a:p>
          <a:p>
            <a:pPr marL="342900" indent="-342900" algn="l">
              <a:buFont typeface="Arial" panose="020B0604020202020204" pitchFamily="34" charset="0"/>
              <a:buChar char="•"/>
            </a:pPr>
            <a:endParaRPr lang="en-US" sz="2400" b="0" i="0" dirty="0">
              <a:solidFill>
                <a:srgbClr val="2C608A"/>
              </a:solidFill>
              <a:effectLst/>
              <a:latin typeface="Source Sans Pro Web"/>
            </a:endParaRPr>
          </a:p>
        </p:txBody>
      </p:sp>
      <p:sp>
        <p:nvSpPr>
          <p:cNvPr id="9" name="Rectangle 7">
            <a:extLst>
              <a:ext uri="{FF2B5EF4-FFF2-40B4-BE49-F238E27FC236}">
                <a16:creationId xmlns:a16="http://schemas.microsoft.com/office/drawing/2014/main" id="{95FA1107-1581-128E-69BB-B88A4CFDE817}"/>
              </a:ext>
            </a:extLst>
          </p:cNvPr>
          <p:cNvSpPr>
            <a:spLocks noChangeArrowheads="1"/>
          </p:cNvSpPr>
          <p:nvPr/>
        </p:nvSpPr>
        <p:spPr bwMode="auto">
          <a:xfrm>
            <a:off x="6822932" y="1972319"/>
            <a:ext cx="200121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SSP-Light"/>
              </a:rPr>
              <a:t> </a:t>
            </a:r>
            <a:endParaRPr kumimoji="0" lang="en-US" altLang="en-US" sz="600" b="0" i="0" u="none" strike="noStrike" cap="none" normalizeH="0" baseline="0" dirty="0">
              <a:ln>
                <a:noFill/>
              </a:ln>
              <a:solidFill>
                <a:schemeClr val="tx1"/>
              </a:solidFill>
              <a:effectLst/>
            </a:endParaRPr>
          </a:p>
          <a:p>
            <a:pPr marL="0" marR="0" lvl="0" indent="0" algn="l" defTabSz="914400" rtl="0" eaLnBrk="0" fontAlgn="b"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rPr>
              <a:t>Vendor Support Center</a:t>
            </a:r>
          </a:p>
        </p:txBody>
      </p:sp>
      <p:pic>
        <p:nvPicPr>
          <p:cNvPr id="2056" name="Picture 8" descr="GSA VSC">
            <a:extLst>
              <a:ext uri="{FF2B5EF4-FFF2-40B4-BE49-F238E27FC236}">
                <a16:creationId xmlns:a16="http://schemas.microsoft.com/office/drawing/2014/main" id="{26D13188-CDCE-B2C1-FFB5-352E00FB13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0570" y="1972358"/>
            <a:ext cx="892357" cy="8923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559C11C-93F6-DF02-B107-9E1A16A96BE6}"/>
              </a:ext>
            </a:extLst>
          </p:cNvPr>
          <p:cNvSpPr txBox="1"/>
          <p:nvPr/>
        </p:nvSpPr>
        <p:spPr>
          <a:xfrm flipH="1">
            <a:off x="130157" y="5581344"/>
            <a:ext cx="2804590" cy="646331"/>
          </a:xfrm>
          <a:prstGeom prst="rect">
            <a:avLst/>
          </a:prstGeom>
          <a:noFill/>
        </p:spPr>
        <p:txBody>
          <a:bodyPr wrap="square" rtlCol="0">
            <a:spAutoFit/>
          </a:bodyPr>
          <a:lstStyle/>
          <a:p>
            <a:r>
              <a:rPr lang="en-US" sz="1800" dirty="0">
                <a:hlinkClick r:id="rId6"/>
              </a:rPr>
              <a:t>https://buy.gsa.gov/interact/about-interact</a:t>
            </a:r>
            <a:r>
              <a:rPr lang="en-US" sz="1800" dirty="0"/>
              <a:t> </a:t>
            </a:r>
          </a:p>
        </p:txBody>
      </p:sp>
      <p:pic>
        <p:nvPicPr>
          <p:cNvPr id="2058" name="Picture 10" descr="GSA logo">
            <a:hlinkClick r:id="rId7"/>
            <a:extLst>
              <a:ext uri="{FF2B5EF4-FFF2-40B4-BE49-F238E27FC236}">
                <a16:creationId xmlns:a16="http://schemas.microsoft.com/office/drawing/2014/main" id="{0D44C6E7-CE13-61BE-9414-8D89DBA448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9276" y="1952947"/>
            <a:ext cx="1983954" cy="88569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28D29FA9-0009-532F-91B9-26815E1D749C}"/>
              </a:ext>
            </a:extLst>
          </p:cNvPr>
          <p:cNvSpPr txBox="1"/>
          <p:nvPr/>
        </p:nvSpPr>
        <p:spPr>
          <a:xfrm>
            <a:off x="3039375" y="2903355"/>
            <a:ext cx="2731750" cy="3693319"/>
          </a:xfrm>
          <a:prstGeom prst="rect">
            <a:avLst/>
          </a:prstGeom>
          <a:noFill/>
        </p:spPr>
        <p:txBody>
          <a:bodyPr wrap="square" rtlCol="0">
            <a:spAutoFit/>
          </a:bodyPr>
          <a:lstStyle/>
          <a:p>
            <a:pPr marL="285750" indent="-285750">
              <a:buFont typeface="Arial" panose="020B0604020202020204" pitchFamily="34" charset="0"/>
              <a:buChar char="•"/>
            </a:pPr>
            <a:r>
              <a:rPr lang="en-US" sz="1800" b="0" i="0" dirty="0">
                <a:solidFill>
                  <a:schemeClr val="tx1"/>
                </a:solidFill>
                <a:effectLst/>
                <a:latin typeface="+mn-lt"/>
              </a:rPr>
              <a:t>Reduces the cost of finding government business opportunities</a:t>
            </a:r>
          </a:p>
          <a:p>
            <a:pPr marL="285750" indent="-285750">
              <a:buFont typeface="Arial" panose="020B0604020202020204" pitchFamily="34" charset="0"/>
              <a:buChar char="•"/>
            </a:pPr>
            <a:endParaRPr lang="en-US" sz="1800" dirty="0">
              <a:solidFill>
                <a:schemeClr val="tx1"/>
              </a:solidFill>
              <a:latin typeface="+mn-lt"/>
            </a:endParaRPr>
          </a:p>
          <a:p>
            <a:pPr marL="285750" indent="-285750">
              <a:buFont typeface="Arial" panose="020B0604020202020204" pitchFamily="34" charset="0"/>
              <a:buChar char="•"/>
            </a:pPr>
            <a:r>
              <a:rPr lang="en-US" sz="1800" b="0" i="0" dirty="0">
                <a:solidFill>
                  <a:schemeClr val="tx1"/>
                </a:solidFill>
                <a:effectLst/>
                <a:latin typeface="+mn-lt"/>
              </a:rPr>
              <a:t>Helps establish new business relationships</a:t>
            </a:r>
          </a:p>
          <a:p>
            <a:pPr marL="285750" indent="-285750">
              <a:buFont typeface="Arial" panose="020B0604020202020204" pitchFamily="34" charset="0"/>
              <a:buChar char="•"/>
            </a:pPr>
            <a:endParaRPr lang="en-US" sz="1800" dirty="0">
              <a:solidFill>
                <a:schemeClr val="tx1"/>
              </a:solidFill>
              <a:latin typeface="+mn-lt"/>
            </a:endParaRPr>
          </a:p>
          <a:p>
            <a:pPr marL="285750" indent="-285750">
              <a:buFont typeface="Arial" panose="020B0604020202020204" pitchFamily="34" charset="0"/>
              <a:buChar char="•"/>
            </a:pPr>
            <a:r>
              <a:rPr lang="en-US" sz="1800" b="0" i="0" dirty="0">
                <a:solidFill>
                  <a:schemeClr val="tx1"/>
                </a:solidFill>
                <a:effectLst/>
                <a:latin typeface="+mn-lt"/>
              </a:rPr>
              <a:t>Increases sales potential by becoming more aware of new business opportunities</a:t>
            </a:r>
            <a:endParaRPr lang="en-US" sz="1800" dirty="0">
              <a:solidFill>
                <a:schemeClr val="tx1"/>
              </a:solidFill>
              <a:latin typeface="+mn-lt"/>
            </a:endParaRPr>
          </a:p>
        </p:txBody>
      </p:sp>
    </p:spTree>
    <p:extLst>
      <p:ext uri="{BB962C8B-B14F-4D97-AF65-F5344CB8AC3E}">
        <p14:creationId xmlns:p14="http://schemas.microsoft.com/office/powerpoint/2010/main" val="1950274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799719-0751-30FA-D20D-52BBAED202E6}"/>
              </a:ext>
            </a:extLst>
          </p:cNvPr>
          <p:cNvSpPr>
            <a:spLocks noGrp="1"/>
          </p:cNvSpPr>
          <p:nvPr>
            <p:ph type="body" idx="1"/>
          </p:nvPr>
        </p:nvSpPr>
        <p:spPr/>
        <p:txBody>
          <a:bodyPr/>
          <a:lstStyle/>
          <a:p>
            <a:endParaRPr lang="en-US" dirty="0"/>
          </a:p>
        </p:txBody>
      </p:sp>
      <p:pic>
        <p:nvPicPr>
          <p:cNvPr id="7" name="Picture 6" descr="buy.gsa.gov Vendor Resources webpage">
            <a:extLst>
              <a:ext uri="{FF2B5EF4-FFF2-40B4-BE49-F238E27FC236}">
                <a16:creationId xmlns:a16="http://schemas.microsoft.com/office/drawing/2014/main" id="{71B0F992-14DC-1F3B-A24F-78058D27F86D}"/>
              </a:ext>
            </a:extLst>
          </p:cNvPr>
          <p:cNvPicPr>
            <a:picLocks noChangeAspect="1"/>
          </p:cNvPicPr>
          <p:nvPr/>
        </p:nvPicPr>
        <p:blipFill>
          <a:blip r:embed="rId2"/>
          <a:stretch>
            <a:fillRect/>
          </a:stretch>
        </p:blipFill>
        <p:spPr>
          <a:xfrm>
            <a:off x="1" y="1314450"/>
            <a:ext cx="9143999" cy="5638800"/>
          </a:xfrm>
          <a:prstGeom prst="rect">
            <a:avLst/>
          </a:prstGeom>
        </p:spPr>
      </p:pic>
      <p:sp>
        <p:nvSpPr>
          <p:cNvPr id="8" name="Arrow: Down 7" descr="Blue arrow pointing left">
            <a:extLst>
              <a:ext uri="{FF2B5EF4-FFF2-40B4-BE49-F238E27FC236}">
                <a16:creationId xmlns:a16="http://schemas.microsoft.com/office/drawing/2014/main" id="{48A64910-EC4F-484F-82F0-8303093D98B1}"/>
              </a:ext>
            </a:extLst>
          </p:cNvPr>
          <p:cNvSpPr/>
          <p:nvPr/>
        </p:nvSpPr>
        <p:spPr>
          <a:xfrm rot="6161186">
            <a:off x="8274065" y="4903237"/>
            <a:ext cx="466725" cy="1143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descr="Blue arrow pointing down">
            <a:extLst>
              <a:ext uri="{FF2B5EF4-FFF2-40B4-BE49-F238E27FC236}">
                <a16:creationId xmlns:a16="http://schemas.microsoft.com/office/drawing/2014/main" id="{A5B2666B-D0AA-39E4-BA2F-49E533054392}"/>
              </a:ext>
            </a:extLst>
          </p:cNvPr>
          <p:cNvSpPr/>
          <p:nvPr/>
        </p:nvSpPr>
        <p:spPr>
          <a:xfrm rot="19387643">
            <a:off x="296245" y="5067300"/>
            <a:ext cx="466725" cy="1143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descr="Blue arrow pointing down">
            <a:extLst>
              <a:ext uri="{FF2B5EF4-FFF2-40B4-BE49-F238E27FC236}">
                <a16:creationId xmlns:a16="http://schemas.microsoft.com/office/drawing/2014/main" id="{21FA86AE-CC0B-B35B-49BC-DBB2F800E014}"/>
              </a:ext>
            </a:extLst>
          </p:cNvPr>
          <p:cNvSpPr/>
          <p:nvPr/>
        </p:nvSpPr>
        <p:spPr>
          <a:xfrm rot="19387643">
            <a:off x="448644" y="3444081"/>
            <a:ext cx="466725" cy="1143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descr="Blue arrow pointing up">
            <a:extLst>
              <a:ext uri="{FF2B5EF4-FFF2-40B4-BE49-F238E27FC236}">
                <a16:creationId xmlns:a16="http://schemas.microsoft.com/office/drawing/2014/main" id="{3414D716-63AD-A54F-355F-144F081DEA27}"/>
              </a:ext>
            </a:extLst>
          </p:cNvPr>
          <p:cNvSpPr/>
          <p:nvPr/>
        </p:nvSpPr>
        <p:spPr>
          <a:xfrm rot="7961181">
            <a:off x="5738979" y="4470088"/>
            <a:ext cx="466725" cy="11430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5C097B-04E6-68AF-C9F2-736A47A81184}"/>
              </a:ext>
            </a:extLst>
          </p:cNvPr>
          <p:cNvSpPr>
            <a:spLocks noGrp="1"/>
          </p:cNvSpPr>
          <p:nvPr>
            <p:ph type="title"/>
          </p:nvPr>
        </p:nvSpPr>
        <p:spPr>
          <a:xfrm>
            <a:off x="1059213" y="253899"/>
            <a:ext cx="1789890" cy="233464"/>
          </a:xfrm>
        </p:spPr>
        <p:txBody>
          <a:bodyPr spcFirstLastPara="1" wrap="square" lIns="91425" tIns="91425" rIns="91425" bIns="91425" anchor="b" anchorCtr="0">
            <a:noAutofit/>
          </a:bodyPr>
          <a:lstStyle/>
          <a:p>
            <a:r>
              <a:rPr lang="en-US" sz="800" dirty="0">
                <a:solidFill>
                  <a:schemeClr val="bg1"/>
                </a:solidFill>
              </a:rPr>
              <a:t>Hidden title</a:t>
            </a:r>
          </a:p>
        </p:txBody>
      </p:sp>
    </p:spTree>
    <p:extLst>
      <p:ext uri="{BB962C8B-B14F-4D97-AF65-F5344CB8AC3E}">
        <p14:creationId xmlns:p14="http://schemas.microsoft.com/office/powerpoint/2010/main" val="1396588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25B0B9-9982-7878-F316-402748E2FD00}"/>
              </a:ext>
            </a:extLst>
          </p:cNvPr>
          <p:cNvSpPr>
            <a:spLocks noGrp="1"/>
          </p:cNvSpPr>
          <p:nvPr>
            <p:ph type="body" idx="1"/>
          </p:nvPr>
        </p:nvSpPr>
        <p:spPr/>
        <p:txBody>
          <a:bodyPr/>
          <a:lstStyle/>
          <a:p>
            <a:endParaRPr lang="en-US" dirty="0"/>
          </a:p>
        </p:txBody>
      </p:sp>
      <p:pic>
        <p:nvPicPr>
          <p:cNvPr id="5" name="Picture 4" descr="buy.gsa.gov Vendor Resources webpage">
            <a:extLst>
              <a:ext uri="{FF2B5EF4-FFF2-40B4-BE49-F238E27FC236}">
                <a16:creationId xmlns:a16="http://schemas.microsoft.com/office/drawing/2014/main" id="{D054B0FD-4B6D-06AB-76A2-CF32639BC8DB}"/>
              </a:ext>
            </a:extLst>
          </p:cNvPr>
          <p:cNvPicPr>
            <a:picLocks noChangeAspect="1"/>
          </p:cNvPicPr>
          <p:nvPr/>
        </p:nvPicPr>
        <p:blipFill>
          <a:blip r:embed="rId2"/>
          <a:stretch>
            <a:fillRect/>
          </a:stretch>
        </p:blipFill>
        <p:spPr>
          <a:xfrm>
            <a:off x="0" y="1484312"/>
            <a:ext cx="9144000" cy="5440363"/>
          </a:xfrm>
          <a:prstGeom prst="rect">
            <a:avLst/>
          </a:prstGeom>
        </p:spPr>
      </p:pic>
      <p:sp>
        <p:nvSpPr>
          <p:cNvPr id="6" name="Arrow: Right 5" descr="Blue arrow pointing up">
            <a:extLst>
              <a:ext uri="{FF2B5EF4-FFF2-40B4-BE49-F238E27FC236}">
                <a16:creationId xmlns:a16="http://schemas.microsoft.com/office/drawing/2014/main" id="{246BCF7F-9696-6815-8197-9748E1F80009}"/>
              </a:ext>
            </a:extLst>
          </p:cNvPr>
          <p:cNvSpPr/>
          <p:nvPr/>
        </p:nvSpPr>
        <p:spPr>
          <a:xfrm rot="19680714">
            <a:off x="45203" y="3620865"/>
            <a:ext cx="1095375" cy="484632"/>
          </a:xfrm>
          <a:prstGeom prst="rightArrow">
            <a:avLst>
              <a:gd name="adj1" fmla="val 53931"/>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descr="Blue arrow pointing down">
            <a:extLst>
              <a:ext uri="{FF2B5EF4-FFF2-40B4-BE49-F238E27FC236}">
                <a16:creationId xmlns:a16="http://schemas.microsoft.com/office/drawing/2014/main" id="{02ABFAD7-CB4F-A3B9-0D45-EE669DFD013D}"/>
              </a:ext>
            </a:extLst>
          </p:cNvPr>
          <p:cNvSpPr/>
          <p:nvPr/>
        </p:nvSpPr>
        <p:spPr>
          <a:xfrm rot="8663365">
            <a:off x="8009953" y="3515732"/>
            <a:ext cx="1095375" cy="484632"/>
          </a:xfrm>
          <a:prstGeom prst="rightArrow">
            <a:avLst>
              <a:gd name="adj1" fmla="val 53931"/>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81CB7B6-EF4E-DD81-F5CD-8B4FE97B08D7}"/>
              </a:ext>
            </a:extLst>
          </p:cNvPr>
          <p:cNvSpPr>
            <a:spLocks noGrp="1"/>
          </p:cNvSpPr>
          <p:nvPr>
            <p:ph type="title"/>
          </p:nvPr>
        </p:nvSpPr>
        <p:spPr>
          <a:xfrm flipV="1">
            <a:off x="1391478" y="404373"/>
            <a:ext cx="1500809" cy="132339"/>
          </a:xfrm>
        </p:spPr>
        <p:txBody>
          <a:bodyPr spcFirstLastPara="1" wrap="square" lIns="91425" tIns="91425" rIns="91425" bIns="91425" anchor="b" anchorCtr="0">
            <a:noAutofit/>
          </a:bodyPr>
          <a:lstStyle/>
          <a:p>
            <a:r>
              <a:rPr lang="en-US" sz="800" dirty="0">
                <a:solidFill>
                  <a:schemeClr val="bg1"/>
                </a:solidFill>
              </a:rPr>
              <a:t>Hidden title</a:t>
            </a:r>
          </a:p>
        </p:txBody>
      </p:sp>
    </p:spTree>
    <p:extLst>
      <p:ext uri="{BB962C8B-B14F-4D97-AF65-F5344CB8AC3E}">
        <p14:creationId xmlns:p14="http://schemas.microsoft.com/office/powerpoint/2010/main" val="1248918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9"/>
          <p:cNvSpPr txBox="1">
            <a:spLocks noGrp="1"/>
          </p:cNvSpPr>
          <p:nvPr>
            <p:ph type="title"/>
          </p:nvPr>
        </p:nvSpPr>
        <p:spPr>
          <a:xfrm>
            <a:off x="781036" y="0"/>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2800" b="1" i="0" u="none" strike="noStrike" cap="none" dirty="0">
                <a:solidFill>
                  <a:schemeClr val="dk1"/>
                </a:solidFill>
                <a:latin typeface="Arial" panose="020B0604020202020204" pitchFamily="34" charset="0"/>
                <a:cs typeface="Arial" panose="020B0604020202020204" pitchFamily="34" charset="0"/>
                <a:sym typeface="Calibri"/>
              </a:rPr>
              <a:t>Submit Your Electronic Catalog to GSA Advantage</a:t>
            </a:r>
            <a:r>
              <a:rPr lang="en-US" sz="2800" b="1" i="0" u="none" strike="noStrike" cap="none" dirty="0">
                <a:solidFill>
                  <a:schemeClr val="dk1"/>
                </a:solidFill>
                <a:latin typeface="Calibri"/>
                <a:ea typeface="Calibri"/>
                <a:cs typeface="Calibri"/>
                <a:sym typeface="Calibri"/>
              </a:rPr>
              <a:t>!</a:t>
            </a:r>
            <a:endParaRPr sz="2800" b="1" i="0" u="none" strike="noStrike" cap="none" dirty="0">
              <a:solidFill>
                <a:schemeClr val="dk1"/>
              </a:solidFill>
              <a:latin typeface="Calibri"/>
              <a:ea typeface="Calibri"/>
              <a:cs typeface="Calibri"/>
              <a:sym typeface="Calibri"/>
            </a:endParaRPr>
          </a:p>
        </p:txBody>
      </p:sp>
      <p:sp>
        <p:nvSpPr>
          <p:cNvPr id="291" name="Google Shape;291;p29"/>
          <p:cNvSpPr txBox="1"/>
          <p:nvPr/>
        </p:nvSpPr>
        <p:spPr>
          <a:xfrm>
            <a:off x="334023" y="3962401"/>
            <a:ext cx="8475954" cy="299421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450" b="0" i="0" u="none" strike="noStrike" cap="none" dirty="0">
                <a:solidFill>
                  <a:srgbClr val="000000"/>
                </a:solidFill>
                <a:latin typeface="Arial"/>
                <a:ea typeface="Arial"/>
                <a:cs typeface="Arial"/>
                <a:sym typeface="Arial"/>
              </a:rPr>
              <a:t>GSA Advantage!® is the online shopping and ordering system that provides access to thousands of contractors and millions of supplies (products) and services.</a:t>
            </a:r>
            <a:endParaRPr sz="145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45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450" b="0" i="0" u="none" strike="noStrike" cap="none" dirty="0">
                <a:solidFill>
                  <a:srgbClr val="000000"/>
                </a:solidFill>
                <a:latin typeface="Arial"/>
                <a:ea typeface="Arial"/>
                <a:cs typeface="Arial"/>
                <a:sym typeface="Arial"/>
              </a:rPr>
              <a:t>Government buyers can search for the products they need, compare prices and product information, and place their orders.</a:t>
            </a:r>
            <a:endParaRPr sz="145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45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450" b="0" i="0" u="none" strike="noStrike" cap="none" dirty="0">
                <a:solidFill>
                  <a:srgbClr val="000000"/>
                </a:solidFill>
                <a:latin typeface="Arial"/>
                <a:ea typeface="Arial"/>
                <a:cs typeface="Arial"/>
                <a:sym typeface="Arial"/>
              </a:rPr>
              <a:t>As a GSA Schedule contractor, you are required to submit your electronic company catalog to GSA Advantage! no later than six months after your contract award. </a:t>
            </a:r>
            <a:endParaRPr sz="145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45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450" b="0" i="0" u="none" strike="noStrike" cap="none" dirty="0">
                <a:solidFill>
                  <a:srgbClr val="000000"/>
                </a:solidFill>
                <a:latin typeface="Arial"/>
                <a:ea typeface="Arial"/>
                <a:cs typeface="Arial"/>
                <a:sym typeface="Arial"/>
              </a:rPr>
              <a:t>You can submit your electronic company catalog into the GSA Advantage! system by using the Schedule Input Program (SIP) software, available for downloading at the GSA Vendor Support Center (VSC) web site. </a:t>
            </a:r>
            <a:endParaRPr sz="1450" b="0" i="0" u="none" strike="noStrike" cap="none" dirty="0">
              <a:solidFill>
                <a:srgbClr val="000000"/>
              </a:solidFill>
              <a:latin typeface="Arial"/>
              <a:ea typeface="Arial"/>
              <a:cs typeface="Arial"/>
              <a:sym typeface="Arial"/>
            </a:endParaRPr>
          </a:p>
        </p:txBody>
      </p:sp>
      <p:pic>
        <p:nvPicPr>
          <p:cNvPr id="2" name="Picture 1" descr="GSA Advantage! homepage">
            <a:extLst>
              <a:ext uri="{FF2B5EF4-FFF2-40B4-BE49-F238E27FC236}">
                <a16:creationId xmlns:a16="http://schemas.microsoft.com/office/drawing/2014/main" id="{3B807C42-A766-3FE8-95A9-E21429B5712A}"/>
              </a:ext>
            </a:extLst>
          </p:cNvPr>
          <p:cNvPicPr>
            <a:picLocks noChangeAspect="1"/>
          </p:cNvPicPr>
          <p:nvPr/>
        </p:nvPicPr>
        <p:blipFill rotWithShape="1">
          <a:blip r:embed="rId3"/>
          <a:srcRect l="687" t="11132" r="1194" b="19021"/>
          <a:stretch/>
        </p:blipFill>
        <p:spPr>
          <a:xfrm>
            <a:off x="1216184" y="1442031"/>
            <a:ext cx="6484497" cy="2596528"/>
          </a:xfrm>
          <a:prstGeom prst="rect">
            <a:avLst/>
          </a:prstGeom>
        </p:spPr>
      </p:pic>
    </p:spTree>
    <p:extLst>
      <p:ext uri="{BB962C8B-B14F-4D97-AF65-F5344CB8AC3E}">
        <p14:creationId xmlns:p14="http://schemas.microsoft.com/office/powerpoint/2010/main" val="3545732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2"/>
          <p:cNvSpPr txBox="1">
            <a:spLocks noGrp="1"/>
          </p:cNvSpPr>
          <p:nvPr>
            <p:ph type="title"/>
          </p:nvPr>
        </p:nvSpPr>
        <p:spPr>
          <a:xfrm>
            <a:off x="1471500" y="597155"/>
            <a:ext cx="6605700" cy="6129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4400"/>
              <a:buFont typeface="Calibri"/>
              <a:buNone/>
            </a:pPr>
            <a:endParaRPr sz="4400" b="1" i="0" u="none" strike="noStrike" cap="none" dirty="0">
              <a:solidFill>
                <a:srgbClr val="005087"/>
              </a:solidFill>
              <a:latin typeface="Calibri"/>
              <a:ea typeface="Calibri"/>
              <a:cs typeface="Calibri"/>
              <a:sym typeface="Calibri"/>
            </a:endParaRPr>
          </a:p>
          <a:p>
            <a:pPr marL="0" marR="0" lvl="0" indent="0" algn="ctr" rtl="0">
              <a:lnSpc>
                <a:spcPct val="100000"/>
              </a:lnSpc>
              <a:spcBef>
                <a:spcPts val="0"/>
              </a:spcBef>
              <a:spcAft>
                <a:spcPts val="0"/>
              </a:spcAft>
              <a:buClr>
                <a:srgbClr val="005087"/>
              </a:buClr>
              <a:buSzPts val="4400"/>
              <a:buFont typeface="Avenir"/>
              <a:buNone/>
            </a:pPr>
            <a:endParaRPr sz="44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4400"/>
              <a:buFont typeface="Calibri"/>
              <a:buNone/>
            </a:pPr>
            <a:r>
              <a:rPr lang="en-US" sz="4000" b="1" i="0" u="none" strike="noStrike" cap="none" dirty="0">
                <a:solidFill>
                  <a:schemeClr val="dk1"/>
                </a:solidFill>
                <a:latin typeface="Arial"/>
                <a:ea typeface="Arial"/>
                <a:cs typeface="Arial"/>
                <a:sym typeface="Arial"/>
              </a:rPr>
              <a:t>FPDS-NG</a:t>
            </a:r>
            <a:r>
              <a:rPr lang="en-US" sz="4400" b="1" i="0" u="none" strike="noStrike" cap="none" dirty="0">
                <a:solidFill>
                  <a:schemeClr val="dk1"/>
                </a:solidFill>
                <a:latin typeface="Arial"/>
                <a:ea typeface="Arial"/>
                <a:cs typeface="Arial"/>
                <a:sym typeface="Arial"/>
              </a:rPr>
              <a:t> Overview</a:t>
            </a:r>
            <a:endParaRPr sz="4400" b="1" i="0" u="none" strike="noStrike" cap="none" dirty="0">
              <a:solidFill>
                <a:schemeClr val="dk1"/>
              </a:solidFill>
              <a:latin typeface="Arial"/>
              <a:ea typeface="Arial"/>
              <a:cs typeface="Arial"/>
              <a:sym typeface="Arial"/>
            </a:endParaRPr>
          </a:p>
        </p:txBody>
      </p:sp>
      <p:sp>
        <p:nvSpPr>
          <p:cNvPr id="214" name="Google Shape;214;p22"/>
          <p:cNvSpPr txBox="1">
            <a:spLocks noGrp="1"/>
          </p:cNvSpPr>
          <p:nvPr>
            <p:ph type="body" idx="1"/>
          </p:nvPr>
        </p:nvSpPr>
        <p:spPr>
          <a:xfrm>
            <a:off x="230505" y="2298637"/>
            <a:ext cx="8682990" cy="3557877"/>
          </a:xfrm>
          <a:prstGeom prst="rect">
            <a:avLst/>
          </a:prstGeom>
          <a:noFill/>
          <a:ln>
            <a:noFill/>
          </a:ln>
        </p:spPr>
        <p:txBody>
          <a:bodyPr spcFirstLastPara="1" wrap="square" lIns="91425" tIns="91425" rIns="91425" bIns="91425" anchor="t" anchorCtr="0">
            <a:noAutofit/>
          </a:bodyPr>
          <a:lstStyle/>
          <a:p>
            <a:pPr marL="431800" marR="0" lvl="0" indent="-342900" algn="l" rtl="0">
              <a:lnSpc>
                <a:spcPct val="100000"/>
              </a:lnSpc>
              <a:spcBef>
                <a:spcPts val="0"/>
              </a:spcBef>
              <a:spcAft>
                <a:spcPts val="0"/>
              </a:spcAft>
              <a:buClr>
                <a:schemeClr val="dk1"/>
              </a:buClr>
              <a:buSzPts val="2400"/>
              <a:buFont typeface="Avenir"/>
              <a:buChar char="•"/>
            </a:pPr>
            <a:r>
              <a:rPr lang="en-US" sz="1800" b="1" i="0" u="none" strike="noStrike" cap="none" dirty="0">
                <a:solidFill>
                  <a:schemeClr val="dk1"/>
                </a:solidFill>
                <a:latin typeface="Arial"/>
                <a:ea typeface="Arial"/>
                <a:cs typeface="Arial"/>
                <a:sym typeface="Arial"/>
              </a:rPr>
              <a:t>What’s reported to FPDS-NG?   </a:t>
            </a:r>
            <a:r>
              <a:rPr lang="en-US" sz="1800" b="0" i="0" u="none" strike="noStrike" cap="none" dirty="0">
                <a:solidFill>
                  <a:schemeClr val="dk1"/>
                </a:solidFill>
                <a:latin typeface="Arial"/>
                <a:ea typeface="Arial"/>
                <a:cs typeface="Arial"/>
                <a:sym typeface="Arial"/>
              </a:rPr>
              <a:t>Agencies are required to report on all contract actions using appropriated funds whose estimated value is $3,500 or more as specified in FAR 4.6 Contract Reporting. </a:t>
            </a:r>
            <a:endParaRPr sz="1800" b="0" i="0" u="none" strike="noStrike" cap="none" dirty="0">
              <a:solidFill>
                <a:schemeClr val="dk1"/>
              </a:solidFill>
              <a:latin typeface="Arial"/>
              <a:ea typeface="Arial"/>
              <a:cs typeface="Arial"/>
              <a:sym typeface="Arial"/>
            </a:endParaRPr>
          </a:p>
          <a:p>
            <a:pPr marL="431800" marR="0" lvl="0" indent="-342900" algn="l" rtl="0">
              <a:lnSpc>
                <a:spcPct val="100000"/>
              </a:lnSpc>
              <a:spcBef>
                <a:spcPts val="0"/>
              </a:spcBef>
              <a:spcAft>
                <a:spcPts val="0"/>
              </a:spcAft>
              <a:buClr>
                <a:schemeClr val="dk1"/>
              </a:buClr>
              <a:buSzPts val="3200"/>
              <a:buFont typeface="Arial"/>
              <a:buNone/>
            </a:pPr>
            <a:endParaRPr sz="1800" b="0" i="0" u="none" strike="noStrike" cap="none" dirty="0">
              <a:solidFill>
                <a:schemeClr val="dk1"/>
              </a:solidFill>
              <a:latin typeface="Arial"/>
              <a:ea typeface="Arial"/>
              <a:cs typeface="Arial"/>
              <a:sym typeface="Arial"/>
            </a:endParaRPr>
          </a:p>
          <a:p>
            <a:pPr marL="431800" marR="0" lvl="0" indent="-342900" algn="l" rtl="0">
              <a:lnSpc>
                <a:spcPct val="100000"/>
              </a:lnSpc>
              <a:spcBef>
                <a:spcPts val="0"/>
              </a:spcBef>
              <a:spcAft>
                <a:spcPts val="0"/>
              </a:spcAft>
              <a:buClr>
                <a:schemeClr val="dk1"/>
              </a:buClr>
              <a:buSzPts val="2400"/>
              <a:buFont typeface="Avenir"/>
              <a:buChar char="•"/>
            </a:pPr>
            <a:r>
              <a:rPr lang="en-US" sz="1800" b="1" i="0" u="none" strike="noStrike" cap="none" dirty="0">
                <a:solidFill>
                  <a:schemeClr val="dk1"/>
                </a:solidFill>
                <a:latin typeface="Arial"/>
                <a:ea typeface="Arial"/>
                <a:cs typeface="Arial"/>
                <a:sym typeface="Arial"/>
              </a:rPr>
              <a:t>Where the data is from: </a:t>
            </a:r>
            <a:r>
              <a:rPr lang="en-US" sz="1800" b="0" i="0" u="none" strike="noStrike" cap="none" dirty="0">
                <a:solidFill>
                  <a:schemeClr val="dk1"/>
                </a:solidFill>
                <a:latin typeface="Arial"/>
                <a:ea typeface="Arial"/>
                <a:cs typeface="Arial"/>
                <a:sym typeface="Arial"/>
              </a:rPr>
              <a:t>Contracting Officers enter the procurement data directly or the data is fed from 90+ agency contract writing systems.</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dirty="0">
              <a:solidFill>
                <a:schemeClr val="dk1"/>
              </a:solidFill>
              <a:latin typeface="Arial"/>
              <a:ea typeface="Arial"/>
              <a:cs typeface="Arial"/>
              <a:sym typeface="Arial"/>
            </a:endParaRPr>
          </a:p>
          <a:p>
            <a:pPr marL="419100" marR="0" lvl="0" indent="-342900" algn="l" rtl="0">
              <a:lnSpc>
                <a:spcPct val="100000"/>
              </a:lnSpc>
              <a:spcBef>
                <a:spcPts val="0"/>
              </a:spcBef>
              <a:spcAft>
                <a:spcPts val="0"/>
              </a:spcAft>
              <a:buClr>
                <a:schemeClr val="dk1"/>
              </a:buClr>
              <a:buSzPts val="2400"/>
              <a:buFont typeface="Arial"/>
              <a:buChar char="•"/>
            </a:pPr>
            <a:r>
              <a:rPr lang="en-US" sz="1800" b="1" i="0" u="none" strike="noStrike" cap="none" dirty="0">
                <a:solidFill>
                  <a:schemeClr val="dk1"/>
                </a:solidFill>
                <a:latin typeface="Arial"/>
                <a:ea typeface="Arial"/>
                <a:cs typeface="Arial"/>
                <a:sym typeface="Arial"/>
              </a:rPr>
              <a:t>Oversight:</a:t>
            </a:r>
            <a:r>
              <a:rPr lang="en-US" sz="1800" b="0" i="0" u="none" strike="noStrike" cap="none" dirty="0">
                <a:solidFill>
                  <a:schemeClr val="dk1"/>
                </a:solidFill>
                <a:latin typeface="Arial"/>
                <a:ea typeface="Arial"/>
                <a:cs typeface="Arial"/>
                <a:sym typeface="Arial"/>
              </a:rPr>
              <a:t> Operated by GSA IAE with Governance from Acquisition Committee for </a:t>
            </a:r>
            <a:r>
              <a:rPr lang="en-US" sz="1800" b="0" i="0" u="none" strike="noStrike" cap="none" dirty="0" err="1">
                <a:solidFill>
                  <a:schemeClr val="dk1"/>
                </a:solidFill>
                <a:latin typeface="Arial"/>
                <a:ea typeface="Arial"/>
                <a:cs typeface="Arial"/>
                <a:sym typeface="Arial"/>
              </a:rPr>
              <a:t>eGov</a:t>
            </a:r>
            <a:r>
              <a:rPr lang="en-US" sz="1800" b="0" i="0" u="none" strike="noStrike" cap="none" dirty="0">
                <a:solidFill>
                  <a:schemeClr val="dk1"/>
                </a:solidFill>
                <a:latin typeface="Arial"/>
                <a:ea typeface="Arial"/>
                <a:cs typeface="Arial"/>
                <a:sym typeface="Arial"/>
              </a:rPr>
              <a:t>, Procurement Committee for </a:t>
            </a:r>
            <a:r>
              <a:rPr lang="en-US" sz="1800" b="0" i="0" u="none" strike="noStrike" cap="none" dirty="0" err="1">
                <a:solidFill>
                  <a:schemeClr val="dk1"/>
                </a:solidFill>
                <a:latin typeface="Arial"/>
                <a:ea typeface="Arial"/>
                <a:cs typeface="Arial"/>
                <a:sym typeface="Arial"/>
              </a:rPr>
              <a:t>eGov</a:t>
            </a:r>
            <a:r>
              <a:rPr lang="en-US" sz="1800" b="0" i="0" u="none" strike="noStrike" cap="none" dirty="0">
                <a:solidFill>
                  <a:schemeClr val="dk1"/>
                </a:solidFill>
                <a:latin typeface="Arial"/>
                <a:ea typeface="Arial"/>
                <a:cs typeface="Arial"/>
                <a:sym typeface="Arial"/>
              </a:rPr>
              <a:t>, Financial Assistance Committee for </a:t>
            </a:r>
            <a:r>
              <a:rPr lang="en-US" sz="1800" b="0" i="0" u="none" strike="noStrike" cap="none" dirty="0" err="1">
                <a:solidFill>
                  <a:schemeClr val="dk1"/>
                </a:solidFill>
                <a:latin typeface="Arial"/>
                <a:ea typeface="Arial"/>
                <a:cs typeface="Arial"/>
                <a:sym typeface="Arial"/>
              </a:rPr>
              <a:t>eGov</a:t>
            </a:r>
            <a:r>
              <a:rPr lang="en-US" sz="1800" b="0" i="0" u="none" strike="noStrike" cap="none" dirty="0">
                <a:solidFill>
                  <a:schemeClr val="dk1"/>
                </a:solidFill>
                <a:latin typeface="Arial"/>
                <a:ea typeface="Arial"/>
                <a:cs typeface="Arial"/>
                <a:sym typeface="Arial"/>
              </a:rPr>
              <a:t> and IAE CCB</a:t>
            </a: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p:txBody>
      </p:sp>
      <p:sp>
        <p:nvSpPr>
          <p:cNvPr id="215" name="Google Shape;215;p22"/>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888888"/>
                </a:solidFill>
                <a:latin typeface="Calibri"/>
                <a:ea typeface="Calibri"/>
                <a:cs typeface="Calibri"/>
                <a:sym typeface="Calibri"/>
              </a:rPr>
              <a:t>19</a:t>
            </a:fld>
            <a:endParaRPr sz="1200" b="0" i="0" u="none" strike="noStrike" cap="none">
              <a:solidFill>
                <a:srgbClr val="888888"/>
              </a:solidFill>
              <a:latin typeface="Calibri"/>
              <a:ea typeface="Calibri"/>
              <a:cs typeface="Calibri"/>
              <a:sym typeface="Calibri"/>
            </a:endParaRPr>
          </a:p>
        </p:txBody>
      </p:sp>
      <p:pic>
        <p:nvPicPr>
          <p:cNvPr id="216" name="Google Shape;216;p22" descr="Federal Procurement Data System - Next Generation logo"/>
          <p:cNvPicPr preferRelativeResize="0"/>
          <p:nvPr/>
        </p:nvPicPr>
        <p:blipFill rotWithShape="1">
          <a:blip r:embed="rId3">
            <a:alphaModFix/>
          </a:blip>
          <a:srcRect/>
          <a:stretch/>
        </p:blipFill>
        <p:spPr>
          <a:xfrm>
            <a:off x="0" y="1438335"/>
            <a:ext cx="9144000" cy="793992"/>
          </a:xfrm>
          <a:prstGeom prst="rect">
            <a:avLst/>
          </a:prstGeom>
          <a:noFill/>
          <a:ln>
            <a:noFill/>
          </a:ln>
        </p:spPr>
      </p:pic>
      <p:sp>
        <p:nvSpPr>
          <p:cNvPr id="217" name="Google Shape;217;p22"/>
          <p:cNvSpPr txBox="1"/>
          <p:nvPr/>
        </p:nvSpPr>
        <p:spPr>
          <a:xfrm>
            <a:off x="468084" y="6147375"/>
            <a:ext cx="7609115" cy="107721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Arial"/>
                <a:ea typeface="Arial"/>
                <a:cs typeface="Arial"/>
                <a:sym typeface="Arial"/>
              </a:rPr>
              <a:t>For more details visit:  </a:t>
            </a:r>
            <a:r>
              <a:rPr lang="en-US" sz="3200" b="1" i="0" u="sng" strike="noStrike" cap="none" dirty="0">
                <a:solidFill>
                  <a:schemeClr val="hlink"/>
                </a:solidFill>
                <a:latin typeface="Arial"/>
                <a:ea typeface="Arial"/>
                <a:cs typeface="Arial"/>
                <a:sym typeface="Arial"/>
                <a:hlinkClick r:id="rId4"/>
              </a:rPr>
              <a:t>www.fpds.gov</a:t>
            </a:r>
            <a:endParaRPr sz="32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solidFill>
                  <a:srgbClr val="000000"/>
                </a:solidFill>
                <a:latin typeface="Arial"/>
                <a:ea typeface="Arial"/>
                <a:cs typeface="Arial"/>
                <a:sym typeface="Arial"/>
              </a:rPr>
              <a:t> </a:t>
            </a:r>
            <a:endParaRPr sz="3200" b="1"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3" name="Google Shape;103;p14"/>
          <p:cNvSpPr txBox="1">
            <a:spLocks noGrp="1"/>
          </p:cNvSpPr>
          <p:nvPr>
            <p:ph type="title"/>
          </p:nvPr>
        </p:nvSpPr>
        <p:spPr>
          <a:xfrm>
            <a:off x="540328" y="0"/>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1" i="0" u="none" strike="noStrike" cap="none" dirty="0">
                <a:solidFill>
                  <a:schemeClr val="dk1"/>
                </a:solidFill>
                <a:latin typeface="Calibri"/>
                <a:ea typeface="Calibri"/>
                <a:cs typeface="Calibri"/>
                <a:sym typeface="Calibri"/>
              </a:rPr>
              <a:t>Agenda</a:t>
            </a:r>
            <a:endParaRPr sz="4400" b="1" i="0" u="none" strike="noStrike" cap="none" dirty="0">
              <a:solidFill>
                <a:schemeClr val="dk1"/>
              </a:solidFill>
              <a:latin typeface="Calibri"/>
              <a:ea typeface="Calibri"/>
              <a:cs typeface="Calibri"/>
              <a:sym typeface="Calibri"/>
            </a:endParaRPr>
          </a:p>
        </p:txBody>
      </p:sp>
      <p:sp>
        <p:nvSpPr>
          <p:cNvPr id="105" name="Google Shape;105;p14"/>
          <p:cNvSpPr txBox="1">
            <a:spLocks noGrp="1"/>
          </p:cNvSpPr>
          <p:nvPr>
            <p:ph type="body" idx="1"/>
          </p:nvPr>
        </p:nvSpPr>
        <p:spPr>
          <a:xfrm>
            <a:off x="113016" y="1247910"/>
            <a:ext cx="9030984" cy="5610090"/>
          </a:xfrm>
          <a:prstGeom prst="rect">
            <a:avLst/>
          </a:prstGeom>
          <a:noFill/>
          <a:ln>
            <a:noFill/>
          </a:ln>
        </p:spPr>
        <p:txBody>
          <a:bodyPr spcFirstLastPara="1" wrap="square" lIns="91425" tIns="91425" rIns="91425" bIns="91425" anchor="t" anchorCtr="0">
            <a:noAutofit/>
          </a:bodyPr>
          <a:lstStyle/>
          <a:p>
            <a:pPr marL="457200" marR="0" lvl="0" indent="-431800" algn="l" rtl="0">
              <a:lnSpc>
                <a:spcPct val="100000"/>
              </a:lnSpc>
              <a:spcBef>
                <a:spcPts val="640"/>
              </a:spcBef>
              <a:spcAft>
                <a:spcPts val="0"/>
              </a:spcAft>
              <a:buClr>
                <a:schemeClr val="dk1"/>
              </a:buClr>
              <a:buSzPts val="3200"/>
              <a:buFont typeface="Arial"/>
              <a:buChar char="•"/>
            </a:pPr>
            <a:r>
              <a:rPr lang="en-US" sz="2000" b="1" i="0" u="none" strike="noStrike" cap="none" dirty="0">
                <a:solidFill>
                  <a:schemeClr val="dk1"/>
                </a:solidFill>
                <a:latin typeface="+mn-lt"/>
                <a:ea typeface="Arial"/>
                <a:cs typeface="Arial"/>
                <a:sym typeface="Arial"/>
              </a:rPr>
              <a:t>GSA OSDBU Overview </a:t>
            </a:r>
            <a:endParaRPr sz="2000" b="1" dirty="0">
              <a:latin typeface="+mn-lt"/>
            </a:endParaRPr>
          </a:p>
          <a:p>
            <a:pPr marR="0" algn="l"/>
            <a:r>
              <a:rPr lang="en-US" sz="2000" b="1" i="0" u="none" strike="noStrike" baseline="0" dirty="0">
                <a:latin typeface="+mn-lt"/>
              </a:rPr>
              <a:t>Setting up your Multiple Award Schedule (MAS) Contract for Success</a:t>
            </a:r>
          </a:p>
          <a:p>
            <a:pPr lvl="1"/>
            <a:r>
              <a:rPr lang="en-US" sz="1800" b="0" i="0" u="none" strike="noStrike" baseline="0" dirty="0">
                <a:latin typeface="+mn-lt"/>
              </a:rPr>
              <a:t>Managing your contract</a:t>
            </a:r>
          </a:p>
          <a:p>
            <a:pPr lvl="1"/>
            <a:r>
              <a:rPr lang="en-US" sz="1800" b="0" i="0" u="none" strike="noStrike" baseline="0" dirty="0">
                <a:latin typeface="+mn-lt"/>
              </a:rPr>
              <a:t>Educating your employees</a:t>
            </a:r>
          </a:p>
          <a:p>
            <a:pPr lvl="1"/>
            <a:r>
              <a:rPr lang="en-US" sz="1800" b="0" i="0" u="none" strike="noStrike" baseline="0" dirty="0">
                <a:latin typeface="+mn-lt"/>
              </a:rPr>
              <a:t>Creating a capabilities statement</a:t>
            </a:r>
          </a:p>
          <a:p>
            <a:r>
              <a:rPr lang="en-US" sz="2000" b="1" i="0" u="none" strike="noStrike" baseline="0" dirty="0">
                <a:latin typeface="+mn-lt"/>
              </a:rPr>
              <a:t>Marketing your MAS Contract</a:t>
            </a:r>
          </a:p>
          <a:p>
            <a:pPr lvl="1"/>
            <a:r>
              <a:rPr lang="en-US" sz="1800" b="0" i="0" u="none" strike="noStrike" baseline="0" dirty="0">
                <a:latin typeface="+mn-lt"/>
              </a:rPr>
              <a:t>Marketing Tools &amp; Resources </a:t>
            </a:r>
          </a:p>
          <a:p>
            <a:pPr lvl="1"/>
            <a:r>
              <a:rPr lang="en-US" sz="1800" b="0" i="0" u="none" strike="noStrike" baseline="0" dirty="0">
                <a:latin typeface="+mn-lt"/>
              </a:rPr>
              <a:t>Market Research</a:t>
            </a:r>
          </a:p>
          <a:p>
            <a:pPr lvl="1"/>
            <a:endParaRPr lang="en-US" sz="1800" b="0" i="0" u="none" strike="noStrike" baseline="0" dirty="0">
              <a:latin typeface="+mn-lt"/>
            </a:endParaRPr>
          </a:p>
          <a:p>
            <a:pPr marR="0" algn="l"/>
            <a:r>
              <a:rPr lang="en-US" sz="2000" b="1" i="0" u="none" strike="noStrike" baseline="0" dirty="0">
                <a:latin typeface="+mn-lt"/>
              </a:rPr>
              <a:t>Finding Opportunities </a:t>
            </a:r>
          </a:p>
          <a:p>
            <a:pPr lvl="1"/>
            <a:r>
              <a:rPr lang="en-US" sz="1800" b="0" i="0" u="none" strike="noStrike" baseline="0" dirty="0">
                <a:latin typeface="+mn-lt"/>
              </a:rPr>
              <a:t>Responding to RFQs &amp; RFIs </a:t>
            </a:r>
          </a:p>
          <a:p>
            <a:pPr lvl="1"/>
            <a:r>
              <a:rPr lang="en-US" sz="1800" b="0" i="0" u="none" strike="noStrike" baseline="0" dirty="0">
                <a:latin typeface="+mn-lt"/>
              </a:rPr>
              <a:t>Contractor Teaming Arrangements (CTAs)</a:t>
            </a:r>
          </a:p>
          <a:p>
            <a:pPr lvl="1"/>
            <a:r>
              <a:rPr lang="en-US" sz="1800" b="0" i="0" u="none" strike="noStrike" baseline="0" dirty="0">
                <a:latin typeface="+mn-lt"/>
              </a:rPr>
              <a:t>Forecast Tools</a:t>
            </a:r>
          </a:p>
          <a:p>
            <a:pPr lvl="1"/>
            <a:r>
              <a:rPr lang="en-US" sz="1800" b="0" i="0" u="none" strike="noStrike" baseline="0" dirty="0">
                <a:latin typeface="+mn-lt"/>
              </a:rPr>
              <a:t>SAM.gov</a:t>
            </a:r>
          </a:p>
          <a:p>
            <a:pPr marL="457200" marR="0" lvl="0" indent="-431800" algn="l" rtl="0">
              <a:lnSpc>
                <a:spcPct val="100000"/>
              </a:lnSpc>
              <a:spcBef>
                <a:spcPts val="640"/>
              </a:spcBef>
              <a:spcAft>
                <a:spcPts val="0"/>
              </a:spcAft>
              <a:buClr>
                <a:schemeClr val="dk1"/>
              </a:buClr>
              <a:buSzPts val="3200"/>
              <a:buFont typeface="Arial"/>
              <a:buChar char="•"/>
            </a:pPr>
            <a:r>
              <a:rPr lang="en-US" sz="2000" b="1" i="0" u="none" strike="noStrike" cap="none" dirty="0">
                <a:solidFill>
                  <a:schemeClr val="dk1"/>
                </a:solidFill>
                <a:latin typeface="+mn-lt"/>
                <a:ea typeface="Arial"/>
                <a:cs typeface="Arial"/>
                <a:sym typeface="Arial"/>
              </a:rPr>
              <a:t>Tips for Success!</a:t>
            </a:r>
            <a:endParaRPr sz="2000" b="1" dirty="0">
              <a:latin typeface="+mn-lt"/>
            </a:endParaRPr>
          </a:p>
          <a:p>
            <a:pPr marL="25400" marR="0" lvl="0" indent="0" algn="l" rtl="0">
              <a:lnSpc>
                <a:spcPct val="100000"/>
              </a:lnSpc>
              <a:spcBef>
                <a:spcPts val="640"/>
              </a:spcBef>
              <a:spcAft>
                <a:spcPts val="0"/>
              </a:spcAft>
              <a:buClr>
                <a:schemeClr val="dk1"/>
              </a:buClr>
              <a:buSzPts val="3200"/>
              <a:buFont typeface="Arial"/>
              <a:buNone/>
            </a:pPr>
            <a:endParaRPr sz="8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3"/>
          <p:cNvSpPr txBox="1">
            <a:spLocks noGrp="1"/>
          </p:cNvSpPr>
          <p:nvPr>
            <p:ph type="title"/>
          </p:nvPr>
        </p:nvSpPr>
        <p:spPr>
          <a:xfrm>
            <a:off x="904816" y="178676"/>
            <a:ext cx="8077200" cy="914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2800" b="1" i="0" u="none" strike="noStrike" cap="none" dirty="0">
                <a:solidFill>
                  <a:schemeClr val="dk1"/>
                </a:solidFill>
                <a:latin typeface="Arial" panose="020B0604020202020204" pitchFamily="34" charset="0"/>
                <a:cs typeface="Arial" panose="020B0604020202020204" pitchFamily="34" charset="0"/>
                <a:sym typeface="Calibri"/>
              </a:rPr>
              <a:t>What is needed to use FPDS?    </a:t>
            </a:r>
            <a:br>
              <a:rPr lang="en-US" sz="2800" b="1" i="0" u="none" strike="noStrike" cap="none" dirty="0">
                <a:solidFill>
                  <a:schemeClr val="dk1"/>
                </a:solidFill>
                <a:latin typeface="Arial" panose="020B0604020202020204" pitchFamily="34" charset="0"/>
                <a:cs typeface="Arial" panose="020B0604020202020204" pitchFamily="34" charset="0"/>
                <a:sym typeface="Calibri"/>
              </a:rPr>
            </a:br>
            <a:r>
              <a:rPr lang="en-US" sz="2800" b="1" i="0" u="none" strike="noStrike" cap="none" dirty="0">
                <a:solidFill>
                  <a:schemeClr val="dk1"/>
                </a:solidFill>
                <a:latin typeface="Arial" panose="020B0604020202020204" pitchFamily="34" charset="0"/>
                <a:cs typeface="Arial" panose="020B0604020202020204" pitchFamily="34" charset="0"/>
                <a:sym typeface="Calibri"/>
              </a:rPr>
              <a:t>Your Product Service Code (PSC)</a:t>
            </a:r>
            <a:endParaRPr sz="2800" b="1" i="0" u="none" strike="noStrike" cap="none" dirty="0">
              <a:solidFill>
                <a:schemeClr val="dk1"/>
              </a:solidFill>
              <a:latin typeface="Arial" panose="020B0604020202020204" pitchFamily="34" charset="0"/>
              <a:cs typeface="Arial" panose="020B0604020202020204" pitchFamily="34" charset="0"/>
              <a:sym typeface="Calibri"/>
            </a:endParaRPr>
          </a:p>
        </p:txBody>
      </p:sp>
      <p:grpSp>
        <p:nvGrpSpPr>
          <p:cNvPr id="224" name="Google Shape;224;p23" descr="NAICS and PSC differences"/>
          <p:cNvGrpSpPr/>
          <p:nvPr/>
        </p:nvGrpSpPr>
        <p:grpSpPr>
          <a:xfrm>
            <a:off x="14654" y="1718339"/>
            <a:ext cx="9144000" cy="4316694"/>
            <a:chOff x="0" y="194339"/>
            <a:chExt cx="9144000" cy="4316694"/>
          </a:xfrm>
        </p:grpSpPr>
        <p:sp>
          <p:nvSpPr>
            <p:cNvPr id="225" name="Google Shape;225;p23"/>
            <p:cNvSpPr/>
            <p:nvPr/>
          </p:nvSpPr>
          <p:spPr>
            <a:xfrm rot="-300000">
              <a:off x="28060" y="1765650"/>
              <a:ext cx="9087879" cy="1040699"/>
            </a:xfrm>
            <a:prstGeom prst="mathMinus">
              <a:avLst>
                <a:gd name="adj1" fmla="val 23520"/>
              </a:avLst>
            </a:prstGeom>
            <a:gradFill>
              <a:gsLst>
                <a:gs pos="0">
                  <a:schemeClr val="accent1"/>
                </a:gs>
                <a:gs pos="50000">
                  <a:srgbClr val="93B3D7"/>
                </a:gs>
                <a:gs pos="100000">
                  <a:srgbClr val="366092"/>
                </a:gs>
              </a:gsLst>
              <a:lin ang="54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23"/>
            <p:cNvSpPr/>
            <p:nvPr/>
          </p:nvSpPr>
          <p:spPr>
            <a:xfrm rot="-5400000">
              <a:off x="1524012" y="-262871"/>
              <a:ext cx="1981193" cy="2895612"/>
            </a:xfrm>
            <a:prstGeom prst="downArrow">
              <a:avLst>
                <a:gd name="adj1" fmla="val 50000"/>
                <a:gd name="adj2" fmla="val 50000"/>
              </a:avLst>
            </a:prstGeom>
            <a:gradFill>
              <a:gsLst>
                <a:gs pos="0">
                  <a:srgbClr val="97B4E4"/>
                </a:gs>
                <a:gs pos="50000">
                  <a:srgbClr val="BFCFEC"/>
                </a:gs>
                <a:gs pos="100000">
                  <a:srgbClr val="E0E8F4"/>
                </a:gs>
              </a:gsLst>
              <a:lin ang="5400000" scaled="0"/>
            </a:gradFill>
            <a:ln>
              <a:noFill/>
            </a:ln>
            <a:effectLst>
              <a:outerShdw blurRad="50800" dist="508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23"/>
            <p:cNvSpPr/>
            <p:nvPr/>
          </p:nvSpPr>
          <p:spPr>
            <a:xfrm>
              <a:off x="4084324" y="243841"/>
              <a:ext cx="4450070" cy="143255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23"/>
            <p:cNvSpPr txBox="1"/>
            <p:nvPr/>
          </p:nvSpPr>
          <p:spPr>
            <a:xfrm>
              <a:off x="4084324" y="243840"/>
              <a:ext cx="4450070" cy="1569727"/>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1.  Industry Classification used to identify specific types of industry.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2.   North American Industry Classification System (NAICS) is a broad classification</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3.  The NAICS is </a:t>
              </a:r>
              <a:r>
                <a:rPr lang="en-US" sz="1800" b="1" i="0" u="sng" strike="noStrike" cap="none" dirty="0">
                  <a:solidFill>
                    <a:srgbClr val="000000"/>
                  </a:solidFill>
                  <a:latin typeface="Arial"/>
                  <a:ea typeface="Arial"/>
                  <a:cs typeface="Arial"/>
                  <a:sym typeface="Arial"/>
                </a:rPr>
                <a:t>what</a:t>
              </a:r>
              <a:r>
                <a:rPr lang="en-US" sz="1800" b="1" i="0" u="none" strike="noStrike" cap="none" dirty="0">
                  <a:solidFill>
                    <a:srgbClr val="000000"/>
                  </a:solidFill>
                  <a:latin typeface="Arial"/>
                  <a:ea typeface="Arial"/>
                  <a:cs typeface="Arial"/>
                  <a:sym typeface="Arial"/>
                </a:rPr>
                <a:t> </a:t>
              </a:r>
              <a:r>
                <a:rPr lang="en-US" sz="1800" b="0" i="0" u="none" strike="noStrike" cap="none" dirty="0">
                  <a:solidFill>
                    <a:srgbClr val="000000"/>
                  </a:solidFill>
                  <a:latin typeface="Arial"/>
                  <a:ea typeface="Arial"/>
                  <a:cs typeface="Arial"/>
                  <a:sym typeface="Arial"/>
                </a:rPr>
                <a:t>you do </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229" name="Google Shape;229;p23"/>
            <p:cNvSpPr/>
            <p:nvPr/>
          </p:nvSpPr>
          <p:spPr>
            <a:xfrm rot="-5400000">
              <a:off x="5684523" y="1874519"/>
              <a:ext cx="1981193" cy="3108960"/>
            </a:xfrm>
            <a:prstGeom prst="upArrow">
              <a:avLst>
                <a:gd name="adj1" fmla="val 50000"/>
                <a:gd name="adj2" fmla="val 50000"/>
              </a:avLst>
            </a:prstGeom>
            <a:gradFill>
              <a:gsLst>
                <a:gs pos="0">
                  <a:srgbClr val="97B4E4"/>
                </a:gs>
                <a:gs pos="50000">
                  <a:srgbClr val="BFCFEC"/>
                </a:gs>
                <a:gs pos="100000">
                  <a:srgbClr val="E0E8F4"/>
                </a:gs>
              </a:gsLst>
              <a:lin ang="5400000" scaled="0"/>
            </a:gradFill>
            <a:ln>
              <a:noFill/>
            </a:ln>
            <a:effectLst>
              <a:outerShdw blurRad="50800" dist="508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23"/>
            <p:cNvSpPr/>
            <p:nvPr/>
          </p:nvSpPr>
          <p:spPr>
            <a:xfrm>
              <a:off x="685800" y="2590792"/>
              <a:ext cx="4297680" cy="192024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23"/>
            <p:cNvSpPr txBox="1"/>
            <p:nvPr/>
          </p:nvSpPr>
          <p:spPr>
            <a:xfrm>
              <a:off x="685800" y="2590792"/>
              <a:ext cx="4297680" cy="1920240"/>
            </a:xfrm>
            <a:prstGeom prst="rect">
              <a:avLst/>
            </a:prstGeom>
            <a:noFill/>
            <a:ln>
              <a:noFill/>
            </a:ln>
          </p:spPr>
          <p:txBody>
            <a:bodyPr spcFirstLastPara="1" wrap="square" lIns="128000" tIns="128000" rIns="128000" bIns="128000" anchor="ctr" anchorCtr="0">
              <a:noAutofit/>
            </a:bodyPr>
            <a:lstStyle/>
            <a:p>
              <a:pPr marL="0" marR="0" lvl="0" indent="0" algn="ctr" rtl="0">
                <a:lnSpc>
                  <a:spcPct val="90000"/>
                </a:lnSpc>
                <a:spcBef>
                  <a:spcPts val="0"/>
                </a:spcBef>
                <a:spcAft>
                  <a:spcPts val="0"/>
                </a:spcAft>
                <a:buClr>
                  <a:srgbClr val="000000"/>
                </a:buClr>
                <a:buSzPts val="1800"/>
                <a:buFont typeface="Arial"/>
                <a:buNone/>
              </a:pPr>
              <a:endParaRPr sz="1800" b="1" i="0" u="none" strike="noStrike" cap="none" dirty="0">
                <a:solidFill>
                  <a:srgbClr val="000000"/>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1.   PSC’s can help you narrow down exactly what your business does</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2.  PSC’s are specific and can yield better data for market research and analysis</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630"/>
                </a:spcBef>
                <a:spcAft>
                  <a:spcPts val="0"/>
                </a:spcAft>
                <a:buClr>
                  <a:srgbClr val="000000"/>
                </a:buClr>
                <a:buSzPts val="1800"/>
                <a:buFont typeface="Arial"/>
                <a:buNone/>
              </a:pPr>
              <a:r>
                <a:rPr lang="en-US" sz="1800" b="0" i="0" u="none" strike="noStrike" cap="none" dirty="0">
                  <a:solidFill>
                    <a:srgbClr val="000000"/>
                  </a:solidFill>
                  <a:latin typeface="Arial"/>
                  <a:ea typeface="Arial"/>
                  <a:cs typeface="Arial"/>
                  <a:sym typeface="Arial"/>
                </a:rPr>
                <a:t>3.  Your PSC is </a:t>
              </a:r>
              <a:r>
                <a:rPr lang="en-US" sz="1800" b="1" i="0" u="sng" strike="noStrike" cap="none" dirty="0">
                  <a:solidFill>
                    <a:srgbClr val="000000"/>
                  </a:solidFill>
                  <a:latin typeface="Arial"/>
                  <a:ea typeface="Arial"/>
                  <a:cs typeface="Arial"/>
                  <a:sym typeface="Arial"/>
                </a:rPr>
                <a:t>how</a:t>
              </a:r>
              <a:r>
                <a:rPr lang="en-US" sz="1800" b="0" i="0" u="none" strike="noStrike" cap="none" dirty="0">
                  <a:solidFill>
                    <a:srgbClr val="000000"/>
                  </a:solidFill>
                  <a:latin typeface="Arial"/>
                  <a:ea typeface="Arial"/>
                  <a:cs typeface="Arial"/>
                  <a:sym typeface="Arial"/>
                </a:rPr>
                <a:t> you are doing it</a:t>
              </a:r>
              <a:endParaRPr sz="1400" b="0" i="0" u="none" strike="noStrike" cap="none" dirty="0">
                <a:solidFill>
                  <a:srgbClr val="000000"/>
                </a:solidFill>
                <a:latin typeface="Arial"/>
                <a:ea typeface="Arial"/>
                <a:cs typeface="Arial"/>
                <a:sym typeface="Arial"/>
              </a:endParaRPr>
            </a:p>
            <a:p>
              <a:pPr marL="0" marR="0" lvl="0" indent="0" algn="ctr" rtl="0">
                <a:lnSpc>
                  <a:spcPct val="90000"/>
                </a:lnSpc>
                <a:spcBef>
                  <a:spcPts val="63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p:txBody>
        </p:sp>
      </p:grpSp>
      <p:cxnSp>
        <p:nvCxnSpPr>
          <p:cNvPr id="232" name="Google Shape;232;p23">
            <a:extLst>
              <a:ext uri="{C183D7F6-B498-43B3-948B-1728B52AA6E4}">
                <adec:decorative xmlns:adec="http://schemas.microsoft.com/office/drawing/2017/decorative" val="1"/>
              </a:ext>
            </a:extLst>
          </p:cNvPr>
          <p:cNvCxnSpPr/>
          <p:nvPr/>
        </p:nvCxnSpPr>
        <p:spPr>
          <a:xfrm>
            <a:off x="0" y="1331626"/>
            <a:ext cx="9144000" cy="0"/>
          </a:xfrm>
          <a:prstGeom prst="straightConnector1">
            <a:avLst/>
          </a:prstGeom>
          <a:noFill/>
          <a:ln w="38100" cap="flat" cmpd="sng">
            <a:solidFill>
              <a:srgbClr val="4A7DBA"/>
            </a:solidFill>
            <a:prstDash val="solid"/>
            <a:round/>
            <a:headEnd type="none" w="sm" len="sm"/>
            <a:tailEnd type="none" w="sm" len="sm"/>
          </a:ln>
        </p:spPr>
      </p:cxnSp>
      <p:sp>
        <p:nvSpPr>
          <p:cNvPr id="233" name="Google Shape;233;p23"/>
          <p:cNvSpPr txBox="1"/>
          <p:nvPr/>
        </p:nvSpPr>
        <p:spPr>
          <a:xfrm>
            <a:off x="1222131" y="2438400"/>
            <a:ext cx="22098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NAICS</a:t>
            </a:r>
            <a:endParaRPr sz="2800" b="1" i="0" u="none" strike="noStrike" cap="none">
              <a:solidFill>
                <a:srgbClr val="000000"/>
              </a:solidFill>
              <a:latin typeface="Arial"/>
              <a:ea typeface="Arial"/>
              <a:cs typeface="Arial"/>
              <a:sym typeface="Arial"/>
            </a:endParaRPr>
          </a:p>
        </p:txBody>
      </p:sp>
      <p:sp>
        <p:nvSpPr>
          <p:cNvPr id="234" name="Google Shape;234;p23"/>
          <p:cNvSpPr txBox="1"/>
          <p:nvPr/>
        </p:nvSpPr>
        <p:spPr>
          <a:xfrm>
            <a:off x="5841023" y="4648200"/>
            <a:ext cx="2209800" cy="52322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PSC</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4"/>
          <p:cNvSpPr txBox="1">
            <a:spLocks noGrp="1"/>
          </p:cNvSpPr>
          <p:nvPr>
            <p:ph type="title"/>
          </p:nvPr>
        </p:nvSpPr>
        <p:spPr>
          <a:xfrm>
            <a:off x="1385111" y="635484"/>
            <a:ext cx="6605700" cy="61290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dk1"/>
              </a:buClr>
              <a:buSzPts val="4400"/>
              <a:buFont typeface="Calibri"/>
              <a:buNone/>
            </a:pPr>
            <a:endParaRPr sz="4000" b="1" i="0" u="none" strike="noStrike" cap="none" dirty="0">
              <a:solidFill>
                <a:srgbClr val="005087"/>
              </a:solidFill>
              <a:latin typeface="Calibri"/>
              <a:ea typeface="Calibri"/>
              <a:cs typeface="Calibri"/>
              <a:sym typeface="Calibri"/>
            </a:endParaRPr>
          </a:p>
          <a:p>
            <a:pPr marL="0" marR="0" lvl="0" indent="0" algn="ctr" rtl="0">
              <a:lnSpc>
                <a:spcPct val="100000"/>
              </a:lnSpc>
              <a:spcBef>
                <a:spcPts val="0"/>
              </a:spcBef>
              <a:spcAft>
                <a:spcPts val="0"/>
              </a:spcAft>
              <a:buClr>
                <a:srgbClr val="005087"/>
              </a:buClr>
              <a:buSzPts val="4400"/>
              <a:buFont typeface="Avenir"/>
              <a:buNone/>
            </a:pPr>
            <a:endParaRPr sz="40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4400"/>
              <a:buFont typeface="Calibri"/>
              <a:buNone/>
            </a:pPr>
            <a:r>
              <a:rPr lang="en-US" sz="4000" b="1" i="0" u="none" strike="noStrike" cap="none" dirty="0">
                <a:solidFill>
                  <a:schemeClr val="dk1"/>
                </a:solidFill>
                <a:latin typeface="Arial"/>
                <a:ea typeface="Arial"/>
                <a:cs typeface="Arial"/>
                <a:sym typeface="Arial"/>
              </a:rPr>
              <a:t>FPDS-NG</a:t>
            </a:r>
            <a:endParaRPr sz="4000" b="1" i="0" u="none" strike="noStrike" cap="none" dirty="0">
              <a:solidFill>
                <a:schemeClr val="dk1"/>
              </a:solidFill>
              <a:latin typeface="Arial"/>
              <a:ea typeface="Arial"/>
              <a:cs typeface="Arial"/>
              <a:sym typeface="Arial"/>
            </a:endParaRPr>
          </a:p>
        </p:txBody>
      </p:sp>
      <p:sp>
        <p:nvSpPr>
          <p:cNvPr id="240" name="Google Shape;240;p2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300"/>
              <a:buFont typeface="Arial"/>
              <a:buNone/>
            </a:pPr>
            <a:fld id="{00000000-1234-1234-1234-123412341234}" type="slidenum">
              <a:rPr lang="en-US" sz="1200" b="0" i="0" u="none" strike="noStrike" cap="none">
                <a:solidFill>
                  <a:srgbClr val="888888"/>
                </a:solidFill>
                <a:latin typeface="Calibri"/>
                <a:ea typeface="Calibri"/>
                <a:cs typeface="Calibri"/>
                <a:sym typeface="Calibri"/>
              </a:rPr>
              <a:t>21</a:t>
            </a:fld>
            <a:endParaRPr sz="1200" b="0" i="0" u="none" strike="noStrike" cap="none">
              <a:solidFill>
                <a:srgbClr val="888888"/>
              </a:solidFill>
              <a:latin typeface="Calibri"/>
              <a:ea typeface="Calibri"/>
              <a:cs typeface="Calibri"/>
              <a:sym typeface="Calibri"/>
            </a:endParaRPr>
          </a:p>
        </p:txBody>
      </p:sp>
      <p:cxnSp>
        <p:nvCxnSpPr>
          <p:cNvPr id="243" name="Google Shape;243;p24" descr="Federal Procurement Data System webpage ezSearch example"/>
          <p:cNvCxnSpPr/>
          <p:nvPr/>
        </p:nvCxnSpPr>
        <p:spPr>
          <a:xfrm rot="10800000" flipH="1">
            <a:off x="0" y="2766952"/>
            <a:ext cx="9144000" cy="11875"/>
          </a:xfrm>
          <a:prstGeom prst="straightConnector1">
            <a:avLst/>
          </a:prstGeom>
          <a:noFill/>
          <a:ln w="50800" cap="flat" cmpd="sng">
            <a:solidFill>
              <a:srgbClr val="4A7DBA"/>
            </a:solidFill>
            <a:prstDash val="solid"/>
            <a:round/>
            <a:headEnd type="none" w="sm" len="sm"/>
            <a:tailEnd type="none" w="sm" len="sm"/>
          </a:ln>
        </p:spPr>
      </p:cxnSp>
      <p:pic>
        <p:nvPicPr>
          <p:cNvPr id="7" name="Picture 6" descr="Federal Procurement Data System ezSearch example">
            <a:extLst>
              <a:ext uri="{FF2B5EF4-FFF2-40B4-BE49-F238E27FC236}">
                <a16:creationId xmlns:a16="http://schemas.microsoft.com/office/drawing/2014/main" id="{A8175405-83E2-F20F-1ED6-F402E229D8B9}"/>
              </a:ext>
            </a:extLst>
          </p:cNvPr>
          <p:cNvPicPr>
            <a:picLocks noChangeAspect="1"/>
          </p:cNvPicPr>
          <p:nvPr/>
        </p:nvPicPr>
        <p:blipFill>
          <a:blip r:embed="rId3"/>
          <a:stretch>
            <a:fillRect/>
          </a:stretch>
        </p:blipFill>
        <p:spPr>
          <a:xfrm>
            <a:off x="0" y="3552825"/>
            <a:ext cx="9144000" cy="3619119"/>
          </a:xfrm>
          <a:prstGeom prst="rect">
            <a:avLst/>
          </a:prstGeom>
        </p:spPr>
      </p:pic>
      <p:pic>
        <p:nvPicPr>
          <p:cNvPr id="9" name="Picture 8" descr="Federal Procurement Data System ezSearch example">
            <a:extLst>
              <a:ext uri="{FF2B5EF4-FFF2-40B4-BE49-F238E27FC236}">
                <a16:creationId xmlns:a16="http://schemas.microsoft.com/office/drawing/2014/main" id="{9F6A1E20-473B-D7DE-E39B-72C5E9BB09EB}"/>
              </a:ext>
            </a:extLst>
          </p:cNvPr>
          <p:cNvPicPr>
            <a:picLocks noChangeAspect="1"/>
          </p:cNvPicPr>
          <p:nvPr/>
        </p:nvPicPr>
        <p:blipFill>
          <a:blip r:embed="rId4"/>
          <a:stretch>
            <a:fillRect/>
          </a:stretch>
        </p:blipFill>
        <p:spPr>
          <a:xfrm>
            <a:off x="0" y="1059256"/>
            <a:ext cx="9144000" cy="2493569"/>
          </a:xfrm>
          <a:prstGeom prst="rect">
            <a:avLst/>
          </a:prstGeom>
        </p:spPr>
      </p:pic>
      <p:sp>
        <p:nvSpPr>
          <p:cNvPr id="10" name="Arrow: Right 9" descr="Blue arrow pointing down and right">
            <a:extLst>
              <a:ext uri="{FF2B5EF4-FFF2-40B4-BE49-F238E27FC236}">
                <a16:creationId xmlns:a16="http://schemas.microsoft.com/office/drawing/2014/main" id="{CDA40C00-70DE-AD32-782F-C116FC1BD25F}"/>
              </a:ext>
            </a:extLst>
          </p:cNvPr>
          <p:cNvSpPr/>
          <p:nvPr/>
        </p:nvSpPr>
        <p:spPr>
          <a:xfrm rot="3327121">
            <a:off x="1895475" y="165300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descr="Blue arrow pointing left">
            <a:extLst>
              <a:ext uri="{FF2B5EF4-FFF2-40B4-BE49-F238E27FC236}">
                <a16:creationId xmlns:a16="http://schemas.microsoft.com/office/drawing/2014/main" id="{B0565402-C98B-269C-72F9-B4DEF21E58BB}"/>
              </a:ext>
            </a:extLst>
          </p:cNvPr>
          <p:cNvSpPr/>
          <p:nvPr/>
        </p:nvSpPr>
        <p:spPr>
          <a:xfrm rot="10800000">
            <a:off x="1971675" y="4570812"/>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27" descr="Information needed to develop agency profiles.&#10;Budgetary information&#10;Key players&#10;Upcoming opportunities&#10;Small business goals&#10;Competition"/>
          <p:cNvPicPr preferRelativeResize="0"/>
          <p:nvPr/>
        </p:nvPicPr>
        <p:blipFill rotWithShape="1">
          <a:blip r:embed="rId3">
            <a:alphaModFix/>
          </a:blip>
          <a:srcRect/>
          <a:stretch/>
        </p:blipFill>
        <p:spPr>
          <a:xfrm>
            <a:off x="354575" y="1668550"/>
            <a:ext cx="8240474" cy="4872000"/>
          </a:xfrm>
          <a:prstGeom prst="rect">
            <a:avLst/>
          </a:prstGeom>
          <a:noFill/>
          <a:ln>
            <a:noFill/>
          </a:ln>
        </p:spPr>
      </p:pic>
      <p:sp>
        <p:nvSpPr>
          <p:cNvPr id="3" name="Title 1">
            <a:extLst>
              <a:ext uri="{FF2B5EF4-FFF2-40B4-BE49-F238E27FC236}">
                <a16:creationId xmlns:a16="http://schemas.microsoft.com/office/drawing/2014/main" id="{73DB57D1-ADBF-C191-5535-F6891D4ED5B6}"/>
              </a:ext>
            </a:extLst>
          </p:cNvPr>
          <p:cNvSpPr>
            <a:spLocks noGrp="1"/>
          </p:cNvSpPr>
          <p:nvPr>
            <p:ph type="title"/>
          </p:nvPr>
        </p:nvSpPr>
        <p:spPr>
          <a:xfrm>
            <a:off x="-175098" y="307722"/>
            <a:ext cx="4873557" cy="379379"/>
          </a:xfrm>
        </p:spPr>
        <p:txBody>
          <a:bodyPr spcFirstLastPara="1" wrap="square" lIns="91425" tIns="91425" rIns="91425" bIns="91425" anchor="b" anchorCtr="0">
            <a:noAutofit/>
          </a:bodyPr>
          <a:lstStyle/>
          <a:p>
            <a:r>
              <a:rPr lang="en-US" sz="800" dirty="0">
                <a:solidFill>
                  <a:schemeClr val="bg1"/>
                </a:solidFill>
              </a:rPr>
              <a:t>Hidden title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2AD763-2630-EB05-530D-6593F69B27CC}"/>
              </a:ext>
            </a:extLst>
          </p:cNvPr>
          <p:cNvSpPr>
            <a:spLocks noGrp="1"/>
          </p:cNvSpPr>
          <p:nvPr>
            <p:ph type="title" idx="4294967295"/>
          </p:nvPr>
        </p:nvSpPr>
        <p:spPr>
          <a:xfrm>
            <a:off x="457200" y="1600200"/>
            <a:ext cx="8229600" cy="4525963"/>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457200" marR="0" lvl="0" indent="-431800" algn="l" defTabSz="914400" rtl="0" eaLnBrk="1" fontAlgn="auto" latinLnBrk="0" hangingPunct="1">
              <a:lnSpc>
                <a:spcPct val="100000"/>
              </a:lnSpc>
              <a:spcBef>
                <a:spcPts val="640"/>
              </a:spcBef>
              <a:spcAft>
                <a:spcPts val="0"/>
              </a:spcAft>
              <a:buClr>
                <a:schemeClr val="dk1"/>
              </a:buClr>
              <a:buSzPts val="3200"/>
              <a:buFont typeface="Arial"/>
              <a:buChar char="•"/>
              <a:tabLst/>
              <a:defRPr/>
            </a:pPr>
            <a:endPar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457200" marR="0" lvl="0" indent="-431800" algn="l" defTabSz="914400" rtl="0" eaLnBrk="1" fontAlgn="auto" latinLnBrk="0" hangingPunct="1">
              <a:lnSpc>
                <a:spcPct val="100000"/>
              </a:lnSpc>
              <a:spcBef>
                <a:spcPts val="640"/>
              </a:spcBef>
              <a:spcAft>
                <a:spcPts val="0"/>
              </a:spcAft>
              <a:buClr>
                <a:schemeClr val="dk1"/>
              </a:buClr>
              <a:buSzPts val="3200"/>
              <a:buFont typeface="Arial"/>
              <a:buChar char="•"/>
              <a:tabLst/>
              <a:defRPr/>
            </a:pPr>
            <a:endPar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endParaRPr>
          </a:p>
          <a:p>
            <a:pPr marL="25400" marR="0" lvl="0" indent="0" algn="ctr" defTabSz="914400" rtl="0" eaLnBrk="1" fontAlgn="auto" latinLnBrk="0" hangingPunct="1">
              <a:lnSpc>
                <a:spcPct val="100000"/>
              </a:lnSpc>
              <a:spcBef>
                <a:spcPts val="640"/>
              </a:spcBef>
              <a:spcAft>
                <a:spcPts val="0"/>
              </a:spcAft>
              <a:buClr>
                <a:schemeClr val="dk1"/>
              </a:buClr>
              <a:buSzPts val="3200"/>
              <a:buFont typeface="Arial"/>
              <a:buNone/>
              <a:tabLst/>
              <a:defRPr/>
            </a:pPr>
            <a:r>
              <a:rPr kumimoji="0" lang="en-US" sz="4800" b="1" i="0" u="none" strike="noStrike" kern="0" cap="none" spc="0" normalizeH="0" baseline="0" noProof="0" dirty="0">
                <a:ln>
                  <a:noFill/>
                </a:ln>
                <a:solidFill>
                  <a:schemeClr val="dk1"/>
                </a:solidFill>
                <a:effectLst/>
                <a:uLnTx/>
                <a:uFillTx/>
                <a:latin typeface="Calibri"/>
                <a:ea typeface="Calibri"/>
                <a:cs typeface="Calibri"/>
                <a:sym typeface="Calibri"/>
              </a:rPr>
              <a:t>FINDING OPPORTUNITIES</a:t>
            </a:r>
          </a:p>
          <a:p>
            <a:pPr marL="457200" marR="0" lvl="0" indent="-431800" algn="l" defTabSz="914400" rtl="0" eaLnBrk="1" fontAlgn="auto" latinLnBrk="0" hangingPunct="1">
              <a:lnSpc>
                <a:spcPct val="100000"/>
              </a:lnSpc>
              <a:spcBef>
                <a:spcPts val="640"/>
              </a:spcBef>
              <a:spcAft>
                <a:spcPts val="0"/>
              </a:spcAft>
              <a:buClr>
                <a:schemeClr val="dk1"/>
              </a:buClr>
              <a:buSzPts val="3200"/>
              <a:buFont typeface="Arial"/>
              <a:buChar char="•"/>
              <a:tabLst/>
              <a:defRPr/>
            </a:pPr>
            <a:endParaRPr kumimoji="0" lang="en-US" sz="3200" b="0" i="0" u="none" strike="noStrike" kern="0" cap="none" spc="0" normalizeH="0" baseline="0" noProof="0" dirty="0">
              <a:ln>
                <a:noFill/>
              </a:ln>
              <a:solidFill>
                <a:schemeClr val="dk1"/>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85712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57EBF-017B-CD7D-0A7E-FAEACC36298B}"/>
              </a:ext>
            </a:extLst>
          </p:cNvPr>
          <p:cNvSpPr>
            <a:spLocks noGrp="1"/>
          </p:cNvSpPr>
          <p:nvPr>
            <p:ph type="title"/>
          </p:nvPr>
        </p:nvSpPr>
        <p:spPr/>
        <p:txBody>
          <a:bodyPr/>
          <a:lstStyle/>
          <a:p>
            <a:r>
              <a:rPr lang="en-US" sz="3600" b="1" dirty="0">
                <a:latin typeface="Arial" panose="020B0604020202020204" pitchFamily="34" charset="0"/>
                <a:cs typeface="Arial" panose="020B0604020202020204" pitchFamily="34" charset="0"/>
              </a:rPr>
              <a:t>GSA </a:t>
            </a:r>
            <a:r>
              <a:rPr lang="en-US" sz="3600" b="1" dirty="0" err="1">
                <a:latin typeface="Arial" panose="020B0604020202020204" pitchFamily="34" charset="0"/>
                <a:cs typeface="Arial" panose="020B0604020202020204" pitchFamily="34" charset="0"/>
              </a:rPr>
              <a:t>EBuy</a:t>
            </a:r>
            <a:endParaRPr lang="en-US" sz="3600" b="1"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A7C81A40-9D58-A941-5FF4-1E74F8B45A68}"/>
              </a:ext>
            </a:extLst>
          </p:cNvPr>
          <p:cNvSpPr>
            <a:spLocks noGrp="1"/>
          </p:cNvSpPr>
          <p:nvPr>
            <p:ph type="body" idx="1"/>
          </p:nvPr>
        </p:nvSpPr>
        <p:spPr/>
        <p:txBody>
          <a:bodyPr/>
          <a:lstStyle/>
          <a:p>
            <a:pPr algn="l"/>
            <a:endParaRPr lang="en-US" sz="1800" b="0" i="0" u="none" strike="noStrike" baseline="0" dirty="0">
              <a:solidFill>
                <a:srgbClr val="000000"/>
              </a:solidFill>
              <a:latin typeface="Arial" panose="020B0604020202020204" pitchFamily="34" charset="0"/>
            </a:endParaRPr>
          </a:p>
          <a:p>
            <a:pPr marL="25400" marR="36480" indent="0" algn="l">
              <a:buNone/>
            </a:pPr>
            <a:r>
              <a:rPr lang="en-US" sz="4000" b="1" i="0" u="none" strike="noStrike" baseline="0" dirty="0">
                <a:solidFill>
                  <a:srgbClr val="063762"/>
                </a:solidFill>
                <a:latin typeface="Arial" panose="020B0604020202020204" pitchFamily="34" charset="0"/>
              </a:rPr>
              <a:t>Responding to RFIs &amp; RFQs </a:t>
            </a:r>
            <a:endParaRPr lang="en-US" sz="4000" b="1" dirty="0"/>
          </a:p>
        </p:txBody>
      </p:sp>
      <p:pic>
        <p:nvPicPr>
          <p:cNvPr id="5" name="Picture 4" descr="RFI RFQ differences">
            <a:extLst>
              <a:ext uri="{FF2B5EF4-FFF2-40B4-BE49-F238E27FC236}">
                <a16:creationId xmlns:a16="http://schemas.microsoft.com/office/drawing/2014/main" id="{79C35B2F-CB8C-710B-6620-288DB721CF4A}"/>
              </a:ext>
            </a:extLst>
          </p:cNvPr>
          <p:cNvPicPr>
            <a:picLocks noChangeAspect="1"/>
          </p:cNvPicPr>
          <p:nvPr/>
        </p:nvPicPr>
        <p:blipFill>
          <a:blip r:embed="rId2"/>
          <a:stretch>
            <a:fillRect/>
          </a:stretch>
        </p:blipFill>
        <p:spPr>
          <a:xfrm>
            <a:off x="2606594" y="3171987"/>
            <a:ext cx="3264061" cy="3136739"/>
          </a:xfrm>
          <a:prstGeom prst="rect">
            <a:avLst/>
          </a:prstGeom>
        </p:spPr>
      </p:pic>
    </p:spTree>
    <p:extLst>
      <p:ext uri="{BB962C8B-B14F-4D97-AF65-F5344CB8AC3E}">
        <p14:creationId xmlns:p14="http://schemas.microsoft.com/office/powerpoint/2010/main" val="166745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CC1FA-8D00-3BD4-4F11-EC79883ACBFE}"/>
              </a:ext>
            </a:extLst>
          </p:cNvPr>
          <p:cNvSpPr>
            <a:spLocks noGrp="1"/>
          </p:cNvSpPr>
          <p:nvPr>
            <p:ph type="title"/>
          </p:nvPr>
        </p:nvSpPr>
        <p:spPr/>
        <p:txBody>
          <a:bodyPr/>
          <a:lstStyle/>
          <a:p>
            <a:r>
              <a:rPr lang="en-US" sz="3600" b="1" i="0" u="none" strike="noStrike" baseline="0" dirty="0">
                <a:solidFill>
                  <a:schemeClr val="tx1"/>
                </a:solidFill>
                <a:latin typeface="Arial" panose="020B0604020202020204" pitchFamily="34" charset="0"/>
              </a:rPr>
              <a:t>Request for Information (RFI)</a:t>
            </a:r>
            <a:br>
              <a:rPr lang="en-US" sz="3600" b="1" i="0" u="none" strike="noStrike" baseline="0" dirty="0">
                <a:solidFill>
                  <a:schemeClr val="tx1"/>
                </a:solidFill>
                <a:latin typeface="Arial" panose="020B0604020202020204" pitchFamily="34" charset="0"/>
              </a:rPr>
            </a:br>
            <a:endParaRPr lang="en-US" sz="3600" b="1" dirty="0">
              <a:solidFill>
                <a:schemeClr val="tx1"/>
              </a:solidFill>
            </a:endParaRPr>
          </a:p>
        </p:txBody>
      </p:sp>
      <p:sp>
        <p:nvSpPr>
          <p:cNvPr id="3" name="Text Placeholder 2">
            <a:extLst>
              <a:ext uri="{FF2B5EF4-FFF2-40B4-BE49-F238E27FC236}">
                <a16:creationId xmlns:a16="http://schemas.microsoft.com/office/drawing/2014/main" id="{D3206EC5-A327-D9E3-DEEA-79D8F6C95CB8}"/>
              </a:ext>
            </a:extLst>
          </p:cNvPr>
          <p:cNvSpPr>
            <a:spLocks noGrp="1"/>
          </p:cNvSpPr>
          <p:nvPr>
            <p:ph type="body" idx="1"/>
          </p:nvPr>
        </p:nvSpPr>
        <p:spPr>
          <a:xfrm>
            <a:off x="180975" y="1600200"/>
            <a:ext cx="8820150" cy="5067300"/>
          </a:xfrm>
        </p:spPr>
        <p:txBody>
          <a:bodyPr/>
          <a:lstStyle/>
          <a:p>
            <a:pPr marL="25400" marR="0" indent="0" algn="l">
              <a:buNone/>
            </a:pPr>
            <a:r>
              <a:rPr lang="en-US" sz="2400" b="1" i="0" u="none" strike="noStrike" baseline="0" dirty="0">
                <a:solidFill>
                  <a:schemeClr val="tx1"/>
                </a:solidFill>
                <a:latin typeface="+mn-lt"/>
              </a:rPr>
              <a:t>RFI</a:t>
            </a:r>
            <a:r>
              <a:rPr lang="en-US" sz="2400" b="0" i="0" u="none" strike="noStrike" baseline="0" dirty="0">
                <a:solidFill>
                  <a:srgbClr val="000000"/>
                </a:solidFill>
                <a:latin typeface="+mn-lt"/>
              </a:rPr>
              <a:t> –is a technique to promote early exchange of information with industry</a:t>
            </a:r>
          </a:p>
          <a:p>
            <a:pPr marL="508000" marR="0" lvl="1" indent="0" algn="l">
              <a:buNone/>
            </a:pPr>
            <a:endParaRPr lang="en-US" sz="2400" b="0" i="0" u="none" strike="noStrike" baseline="0" dirty="0">
              <a:solidFill>
                <a:srgbClr val="000000"/>
              </a:solidFill>
              <a:latin typeface="+mn-lt"/>
            </a:endParaRPr>
          </a:p>
          <a:p>
            <a:pPr lvl="1">
              <a:buFont typeface="Arial" panose="020B0604020202020204" pitchFamily="34" charset="0"/>
              <a:buChar char="•"/>
            </a:pPr>
            <a:r>
              <a:rPr lang="en-US" sz="2400" b="0" i="0" u="none" strike="noStrike" baseline="0" dirty="0">
                <a:solidFill>
                  <a:srgbClr val="000000"/>
                </a:solidFill>
                <a:latin typeface="+mn-lt"/>
              </a:rPr>
              <a:t>RFIs are used to gather information about contractors:</a:t>
            </a:r>
          </a:p>
          <a:p>
            <a:pPr lvl="2"/>
            <a:r>
              <a:rPr lang="en-US" sz="2000" b="0" i="0" u="none" strike="noStrike" baseline="0" dirty="0">
                <a:solidFill>
                  <a:srgbClr val="000000"/>
                </a:solidFill>
                <a:latin typeface="+mn-lt"/>
              </a:rPr>
              <a:t>Market Research </a:t>
            </a:r>
          </a:p>
          <a:p>
            <a:pPr lvl="2"/>
            <a:r>
              <a:rPr lang="en-US" sz="2000" b="0" i="0" u="none" strike="noStrike" baseline="0" dirty="0">
                <a:solidFill>
                  <a:srgbClr val="000000"/>
                </a:solidFill>
                <a:latin typeface="+mn-lt"/>
              </a:rPr>
              <a:t>Gauge interest </a:t>
            </a:r>
          </a:p>
          <a:p>
            <a:pPr marR="0" lvl="1" algn="l"/>
            <a:endParaRPr lang="en-US" sz="2000" b="0" i="0" u="none" strike="noStrike" baseline="0" dirty="0">
              <a:solidFill>
                <a:srgbClr val="000000"/>
              </a:solidFill>
              <a:latin typeface="+mn-lt"/>
            </a:endParaRPr>
          </a:p>
          <a:p>
            <a:pPr marR="0" lvl="1" algn="l">
              <a:buFont typeface="Arial" panose="020B0604020202020204" pitchFamily="34" charset="0"/>
              <a:buChar char="•"/>
            </a:pPr>
            <a:r>
              <a:rPr lang="en-US" sz="2400" b="0" i="0" u="none" strike="noStrike" baseline="0" dirty="0">
                <a:solidFill>
                  <a:srgbClr val="000000"/>
                </a:solidFill>
                <a:latin typeface="+mn-lt"/>
              </a:rPr>
              <a:t>RFIs are not:</a:t>
            </a:r>
          </a:p>
          <a:p>
            <a:pPr lvl="2">
              <a:buFont typeface="Arial" panose="020B0604020202020204" pitchFamily="34" charset="0"/>
              <a:buChar char="•"/>
            </a:pPr>
            <a:r>
              <a:rPr lang="en-US" sz="2000" b="0" i="0" u="none" strike="noStrike" baseline="0" dirty="0">
                <a:solidFill>
                  <a:srgbClr val="000000"/>
                </a:solidFill>
                <a:latin typeface="+mn-lt"/>
              </a:rPr>
              <a:t>Solicitations</a:t>
            </a:r>
          </a:p>
          <a:p>
            <a:pPr lvl="2">
              <a:buFont typeface="Arial" panose="020B0604020202020204" pitchFamily="34" charset="0"/>
              <a:buChar char="•"/>
            </a:pPr>
            <a:r>
              <a:rPr lang="en-US" sz="2000" b="0" i="0" u="none" strike="noStrike" baseline="0" dirty="0">
                <a:solidFill>
                  <a:srgbClr val="000000"/>
                </a:solidFill>
                <a:latin typeface="+mn-lt"/>
              </a:rPr>
              <a:t>Required for award </a:t>
            </a:r>
          </a:p>
          <a:p>
            <a:pPr marR="0" lvl="1" algn="l"/>
            <a:endParaRPr lang="en-US" sz="2000" b="0" i="0" u="none" strike="noStrike" baseline="0" dirty="0">
              <a:solidFill>
                <a:srgbClr val="000000"/>
              </a:solidFill>
              <a:latin typeface="Times New Roman" panose="02020603050405020304" pitchFamily="18" charset="0"/>
            </a:endParaRPr>
          </a:p>
          <a:p>
            <a:endParaRPr lang="en-US" dirty="0"/>
          </a:p>
        </p:txBody>
      </p:sp>
      <p:pic>
        <p:nvPicPr>
          <p:cNvPr id="8" name="Picture 7" descr="RFI">
            <a:extLst>
              <a:ext uri="{FF2B5EF4-FFF2-40B4-BE49-F238E27FC236}">
                <a16:creationId xmlns:a16="http://schemas.microsoft.com/office/drawing/2014/main" id="{1D8630B4-69F2-4130-12C0-EF91E4E7E67E}"/>
              </a:ext>
            </a:extLst>
          </p:cNvPr>
          <p:cNvPicPr>
            <a:picLocks noChangeAspect="1"/>
          </p:cNvPicPr>
          <p:nvPr/>
        </p:nvPicPr>
        <p:blipFill>
          <a:blip r:embed="rId2"/>
          <a:stretch>
            <a:fillRect/>
          </a:stretch>
        </p:blipFill>
        <p:spPr>
          <a:xfrm>
            <a:off x="8032830" y="0"/>
            <a:ext cx="1111170" cy="1070658"/>
          </a:xfrm>
          <a:prstGeom prst="rect">
            <a:avLst/>
          </a:prstGeom>
        </p:spPr>
      </p:pic>
      <p:pic>
        <p:nvPicPr>
          <p:cNvPr id="10" name="Picture 10" descr="GSA logo">
            <a:hlinkClick r:id="rId3"/>
            <a:extLst>
              <a:ext uri="{FF2B5EF4-FFF2-40B4-BE49-F238E27FC236}">
                <a16:creationId xmlns:a16="http://schemas.microsoft.com/office/drawing/2014/main" id="{D1D7DC08-DE0B-F61E-A26E-58A49A3DDF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615" y="4677097"/>
            <a:ext cx="1983954" cy="88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694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AB1533E-AE2E-313B-8975-E6B3DF038B15}"/>
              </a:ext>
            </a:extLst>
          </p:cNvPr>
          <p:cNvSpPr>
            <a:spLocks noGrp="1"/>
          </p:cNvSpPr>
          <p:nvPr>
            <p:ph type="body" idx="1"/>
          </p:nvPr>
        </p:nvSpPr>
        <p:spPr>
          <a:xfrm>
            <a:off x="457200" y="1600200"/>
            <a:ext cx="3962400" cy="4571999"/>
          </a:xfrm>
        </p:spPr>
        <p:txBody>
          <a:bodyPr/>
          <a:lstStyle/>
          <a:p>
            <a:pPr marL="25400" indent="0" algn="l">
              <a:buNone/>
            </a:pPr>
            <a:r>
              <a:rPr lang="en-US" sz="2000" b="0" i="0" u="none" strike="noStrike" baseline="0" dirty="0">
                <a:solidFill>
                  <a:schemeClr val="tx1"/>
                </a:solidFill>
                <a:latin typeface="Arial" panose="020B0604020202020204" pitchFamily="34" charset="0"/>
              </a:rPr>
              <a:t>No Standard Format</a:t>
            </a:r>
          </a:p>
          <a:p>
            <a:pPr marL="25400" indent="0" algn="l">
              <a:buNone/>
            </a:pPr>
            <a:endParaRPr lang="en-US" sz="2000" b="0" i="0" u="none" strike="noStrike" baseline="0" dirty="0">
              <a:solidFill>
                <a:schemeClr val="tx1"/>
              </a:solidFill>
              <a:latin typeface="Arial" panose="020B0604020202020204" pitchFamily="34" charset="0"/>
            </a:endParaRPr>
          </a:p>
          <a:p>
            <a:pPr marL="25400" indent="0" algn="l">
              <a:buNone/>
            </a:pPr>
            <a:r>
              <a:rPr lang="en-US" sz="2000" dirty="0">
                <a:solidFill>
                  <a:schemeClr val="tx1"/>
                </a:solidFill>
                <a:latin typeface="Arial" panose="020B0604020202020204" pitchFamily="34" charset="0"/>
              </a:rPr>
              <a:t>Short response time</a:t>
            </a:r>
          </a:p>
          <a:p>
            <a:pPr marL="25400" indent="0" algn="l">
              <a:buNone/>
            </a:pPr>
            <a:endParaRPr lang="en-US" sz="2000" dirty="0">
              <a:solidFill>
                <a:schemeClr val="tx1"/>
              </a:solidFill>
              <a:latin typeface="Arial" panose="020B0604020202020204" pitchFamily="34" charset="0"/>
            </a:endParaRPr>
          </a:p>
          <a:p>
            <a:pPr marL="25400" indent="0" algn="l">
              <a:buNone/>
            </a:pPr>
            <a:r>
              <a:rPr lang="en-US" sz="2000" b="0" i="0" u="none" strike="noStrike" baseline="0" dirty="0">
                <a:solidFill>
                  <a:schemeClr val="tx1"/>
                </a:solidFill>
                <a:latin typeface="Arial" panose="020B0604020202020204" pitchFamily="34" charset="0"/>
              </a:rPr>
              <a:t>Overview of Government’s Need</a:t>
            </a:r>
          </a:p>
          <a:p>
            <a:pPr marL="25400" indent="0" algn="l">
              <a:buNone/>
            </a:pPr>
            <a:endParaRPr lang="en-US" sz="2000" b="0" i="0" u="none" strike="noStrike" baseline="0" dirty="0">
              <a:solidFill>
                <a:schemeClr val="tx1"/>
              </a:solidFill>
              <a:latin typeface="Arial" panose="020B0604020202020204" pitchFamily="34" charset="0"/>
            </a:endParaRPr>
          </a:p>
          <a:p>
            <a:pPr marL="25400" indent="0" algn="l">
              <a:buNone/>
            </a:pPr>
            <a:r>
              <a:rPr lang="en-US" sz="2000" dirty="0">
                <a:solidFill>
                  <a:schemeClr val="tx1"/>
                </a:solidFill>
                <a:latin typeface="Arial" panose="020B0604020202020204" pitchFamily="34" charset="0"/>
              </a:rPr>
              <a:t>Allows Questions from Industry</a:t>
            </a:r>
            <a:endParaRPr lang="en-US" sz="2000" b="0" i="0" u="none" strike="noStrike" baseline="0" dirty="0">
              <a:solidFill>
                <a:srgbClr val="000000"/>
              </a:solidFill>
              <a:latin typeface="Arial" panose="020B0604020202020204" pitchFamily="34" charset="0"/>
            </a:endParaRPr>
          </a:p>
        </p:txBody>
      </p:sp>
      <p:sp>
        <p:nvSpPr>
          <p:cNvPr id="4" name="TextBox 3">
            <a:extLst>
              <a:ext uri="{FF2B5EF4-FFF2-40B4-BE49-F238E27FC236}">
                <a16:creationId xmlns:a16="http://schemas.microsoft.com/office/drawing/2014/main" id="{54CE84EA-EFE5-598C-81E9-2828FBE855BF}"/>
              </a:ext>
            </a:extLst>
          </p:cNvPr>
          <p:cNvSpPr txBox="1"/>
          <p:nvPr/>
        </p:nvSpPr>
        <p:spPr>
          <a:xfrm>
            <a:off x="4848225" y="1480125"/>
            <a:ext cx="3838575" cy="5139869"/>
          </a:xfrm>
          <a:prstGeom prst="rect">
            <a:avLst/>
          </a:prstGeom>
          <a:noFill/>
        </p:spPr>
        <p:txBody>
          <a:bodyPr wrap="square" rtlCol="0">
            <a:spAutoFit/>
          </a:bodyPr>
          <a:lstStyle/>
          <a:p>
            <a:r>
              <a:rPr lang="en-US" sz="2000" dirty="0"/>
              <a:t>Follow Instructions outlined in RFI</a:t>
            </a:r>
          </a:p>
          <a:p>
            <a:endParaRPr lang="en-US" sz="2000" dirty="0"/>
          </a:p>
          <a:p>
            <a:r>
              <a:rPr lang="en-US" sz="2000" dirty="0"/>
              <a:t>Clearly state Interest – Will you submit an Offer?</a:t>
            </a:r>
          </a:p>
          <a:p>
            <a:endParaRPr lang="en-US" sz="2000" dirty="0"/>
          </a:p>
          <a:p>
            <a:r>
              <a:rPr lang="en-US" sz="2000" dirty="0"/>
              <a:t>Business Size (i.e. SB, 8(a),SDVOSB,WOSB,HUB)</a:t>
            </a:r>
          </a:p>
          <a:p>
            <a:endParaRPr lang="en-US" sz="2000" dirty="0"/>
          </a:p>
          <a:p>
            <a:r>
              <a:rPr lang="en-US" sz="2000" dirty="0"/>
              <a:t>Primary NAICS – Assure it aligns with Government need in RFI</a:t>
            </a:r>
          </a:p>
          <a:p>
            <a:endParaRPr lang="en-US" sz="2000" dirty="0"/>
          </a:p>
          <a:p>
            <a:r>
              <a:rPr lang="en-US" sz="2000" dirty="0"/>
              <a:t>Identify CTA or Subcontractor </a:t>
            </a:r>
          </a:p>
          <a:p>
            <a:endParaRPr lang="en-US" sz="2000" dirty="0"/>
          </a:p>
          <a:p>
            <a:endParaRPr lang="en-US" dirty="0"/>
          </a:p>
          <a:p>
            <a:endParaRPr lang="en-US" dirty="0"/>
          </a:p>
        </p:txBody>
      </p:sp>
      <p:sp>
        <p:nvSpPr>
          <p:cNvPr id="6" name="Title 5">
            <a:extLst>
              <a:ext uri="{FF2B5EF4-FFF2-40B4-BE49-F238E27FC236}">
                <a16:creationId xmlns:a16="http://schemas.microsoft.com/office/drawing/2014/main" id="{6A093129-7793-73D6-D657-D12202C57C6C}"/>
              </a:ext>
            </a:extLst>
          </p:cNvPr>
          <p:cNvSpPr txBox="1">
            <a:spLocks noGrp="1"/>
          </p:cNvSpPr>
          <p:nvPr>
            <p:ph type="title" idx="4294967295"/>
          </p:nvPr>
        </p:nvSpPr>
        <p:spPr>
          <a:xfrm>
            <a:off x="2371725" y="238006"/>
            <a:ext cx="4400549" cy="8002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chemeClr val="tx1"/>
                </a:solidFill>
                <a:effectLst/>
                <a:uLnTx/>
                <a:uFillTx/>
                <a:latin typeface="Arial" panose="020B0604020202020204" pitchFamily="34" charset="0"/>
                <a:ea typeface="Arial"/>
                <a:cs typeface="Arial"/>
                <a:sym typeface="Arial"/>
              </a:rPr>
              <a:t>RFI - What to Expect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9" name="Picture 8" descr="RFI">
            <a:extLst>
              <a:ext uri="{FF2B5EF4-FFF2-40B4-BE49-F238E27FC236}">
                <a16:creationId xmlns:a16="http://schemas.microsoft.com/office/drawing/2014/main" id="{D67A430B-5426-1582-6EC9-6D5C12912799}"/>
              </a:ext>
            </a:extLst>
          </p:cNvPr>
          <p:cNvPicPr>
            <a:picLocks noChangeAspect="1"/>
          </p:cNvPicPr>
          <p:nvPr/>
        </p:nvPicPr>
        <p:blipFill>
          <a:blip r:embed="rId2"/>
          <a:stretch>
            <a:fillRect/>
          </a:stretch>
        </p:blipFill>
        <p:spPr>
          <a:xfrm>
            <a:off x="7874040" y="0"/>
            <a:ext cx="1111170" cy="1070658"/>
          </a:xfrm>
          <a:prstGeom prst="rect">
            <a:avLst/>
          </a:prstGeom>
        </p:spPr>
      </p:pic>
    </p:spTree>
    <p:extLst>
      <p:ext uri="{BB962C8B-B14F-4D97-AF65-F5344CB8AC3E}">
        <p14:creationId xmlns:p14="http://schemas.microsoft.com/office/powerpoint/2010/main" val="2698983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6CCB-5B6A-B9E5-973F-FF4FF13E6920}"/>
              </a:ext>
            </a:extLst>
          </p:cNvPr>
          <p:cNvSpPr>
            <a:spLocks noGrp="1"/>
          </p:cNvSpPr>
          <p:nvPr>
            <p:ph type="title"/>
          </p:nvPr>
        </p:nvSpPr>
        <p:spPr>
          <a:xfrm>
            <a:off x="457200" y="-219075"/>
            <a:ext cx="8229600" cy="1636712"/>
          </a:xfrm>
        </p:spPr>
        <p:txBody>
          <a:bodyPr/>
          <a:lstStyle/>
          <a:p>
            <a:br>
              <a:rPr lang="en-US" sz="1800" b="0" i="0" u="none" strike="noStrike" baseline="0" dirty="0">
                <a:solidFill>
                  <a:srgbClr val="000000"/>
                </a:solidFill>
                <a:latin typeface="Arial" panose="020B0604020202020204" pitchFamily="34" charset="0"/>
              </a:rPr>
            </a:br>
            <a:r>
              <a:rPr lang="en-US" sz="4000" b="1" i="0" u="none" strike="noStrike" baseline="0" dirty="0">
                <a:solidFill>
                  <a:schemeClr val="tx1"/>
                </a:solidFill>
                <a:latin typeface="Arial" panose="020B0604020202020204" pitchFamily="34" charset="0"/>
              </a:rPr>
              <a:t>RFI Tips  </a:t>
            </a:r>
            <a:endParaRPr lang="en-US" sz="4000" b="1" dirty="0">
              <a:solidFill>
                <a:schemeClr val="tx1"/>
              </a:solidFill>
            </a:endParaRPr>
          </a:p>
        </p:txBody>
      </p:sp>
      <p:sp>
        <p:nvSpPr>
          <p:cNvPr id="3" name="Text Placeholder 2">
            <a:extLst>
              <a:ext uri="{FF2B5EF4-FFF2-40B4-BE49-F238E27FC236}">
                <a16:creationId xmlns:a16="http://schemas.microsoft.com/office/drawing/2014/main" id="{F8969937-1E54-4EA0-C066-30BAE8821E91}"/>
              </a:ext>
            </a:extLst>
          </p:cNvPr>
          <p:cNvSpPr>
            <a:spLocks noGrp="1"/>
          </p:cNvSpPr>
          <p:nvPr>
            <p:ph type="body" idx="1"/>
          </p:nvPr>
        </p:nvSpPr>
        <p:spPr>
          <a:xfrm>
            <a:off x="457200" y="1600200"/>
            <a:ext cx="8229600" cy="5400675"/>
          </a:xfrm>
        </p:spPr>
        <p:txBody>
          <a:bodyPr/>
          <a:lstStyle/>
          <a:p>
            <a:pPr marL="25400" indent="0">
              <a:buNone/>
            </a:pPr>
            <a:r>
              <a:rPr lang="en-US" dirty="0">
                <a:latin typeface="Arial" panose="020B0604020202020204" pitchFamily="34" charset="0"/>
                <a:cs typeface="Arial" panose="020B0604020202020204" pitchFamily="34" charset="0"/>
              </a:rPr>
              <a:t>DO: </a:t>
            </a:r>
          </a:p>
          <a:p>
            <a:r>
              <a:rPr lang="en-US" sz="2400" dirty="0">
                <a:latin typeface="Arial" panose="020B0604020202020204" pitchFamily="34" charset="0"/>
                <a:cs typeface="Arial" panose="020B0604020202020204" pitchFamily="34" charset="0"/>
              </a:rPr>
              <a:t>Respond Timely</a:t>
            </a:r>
          </a:p>
          <a:p>
            <a:r>
              <a:rPr lang="en-US" sz="2400" dirty="0">
                <a:latin typeface="Arial" panose="020B0604020202020204" pitchFamily="34" charset="0"/>
                <a:cs typeface="Arial" panose="020B0604020202020204" pitchFamily="34" charset="0"/>
              </a:rPr>
              <a:t>Ensure response is complete</a:t>
            </a:r>
          </a:p>
          <a:p>
            <a:r>
              <a:rPr lang="en-US" sz="2400" dirty="0">
                <a:latin typeface="Arial" panose="020B0604020202020204" pitchFamily="34" charset="0"/>
                <a:cs typeface="Arial" panose="020B0604020202020204" pitchFamily="34" charset="0"/>
              </a:rPr>
              <a:t>Focus of the requirement</a:t>
            </a:r>
          </a:p>
          <a:p>
            <a:r>
              <a:rPr lang="en-US" sz="2400" dirty="0">
                <a:latin typeface="Arial" panose="020B0604020202020204" pitchFamily="34" charset="0"/>
                <a:cs typeface="Arial" panose="020B0604020202020204" pitchFamily="34" charset="0"/>
              </a:rPr>
              <a:t>Be specific (agencies, contract numbers, figures, dates, tasks, roles)</a:t>
            </a:r>
          </a:p>
          <a:p>
            <a:pPr marL="25400" indent="0">
              <a:buNone/>
            </a:pPr>
            <a:r>
              <a:rPr lang="en-US" sz="2400" dirty="0">
                <a:latin typeface="Arial" panose="020B0604020202020204" pitchFamily="34" charset="0"/>
                <a:cs typeface="Arial" panose="020B0604020202020204" pitchFamily="34" charset="0"/>
              </a:rPr>
              <a:t> </a:t>
            </a:r>
          </a:p>
          <a:p>
            <a:pPr marL="25400" indent="0">
              <a:buNone/>
            </a:pPr>
            <a:r>
              <a:rPr lang="en-US" dirty="0">
                <a:solidFill>
                  <a:srgbClr val="000000"/>
                </a:solidFill>
                <a:latin typeface="Arial" panose="020B0604020202020204" pitchFamily="34" charset="0"/>
                <a:cs typeface="Arial" panose="020B0604020202020204" pitchFamily="34" charset="0"/>
              </a:rPr>
              <a:t>DON’T:</a:t>
            </a:r>
          </a:p>
          <a:p>
            <a:pP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Underestimate the importance of your response </a:t>
            </a:r>
          </a:p>
          <a:p>
            <a:pP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Make assumption </a:t>
            </a:r>
            <a:endParaRPr lang="en-US" sz="2400" dirty="0">
              <a:latin typeface="Arial" panose="020B0604020202020204" pitchFamily="34" charset="0"/>
              <a:cs typeface="Arial" panose="020B0604020202020204" pitchFamily="34" charset="0"/>
            </a:endParaRPr>
          </a:p>
        </p:txBody>
      </p:sp>
      <p:pic>
        <p:nvPicPr>
          <p:cNvPr id="5" name="Picture 4" descr="RFI">
            <a:extLst>
              <a:ext uri="{FF2B5EF4-FFF2-40B4-BE49-F238E27FC236}">
                <a16:creationId xmlns:a16="http://schemas.microsoft.com/office/drawing/2014/main" id="{097E7453-AF0E-3AED-5988-FE22B1E2B3C6}"/>
              </a:ext>
            </a:extLst>
          </p:cNvPr>
          <p:cNvPicPr>
            <a:picLocks noChangeAspect="1"/>
          </p:cNvPicPr>
          <p:nvPr/>
        </p:nvPicPr>
        <p:blipFill>
          <a:blip r:embed="rId2"/>
          <a:stretch>
            <a:fillRect/>
          </a:stretch>
        </p:blipFill>
        <p:spPr>
          <a:xfrm>
            <a:off x="8032830" y="0"/>
            <a:ext cx="1111170" cy="1070658"/>
          </a:xfrm>
          <a:prstGeom prst="rect">
            <a:avLst/>
          </a:prstGeom>
        </p:spPr>
      </p:pic>
      <p:sp>
        <p:nvSpPr>
          <p:cNvPr id="6" name="Minus Sign 5">
            <a:extLst>
              <a:ext uri="{FF2B5EF4-FFF2-40B4-BE49-F238E27FC236}">
                <a16:creationId xmlns:a16="http://schemas.microsoft.com/office/drawing/2014/main" id="{74F1905A-BBE1-4574-E07B-AE265FF9BBF1}"/>
              </a:ext>
              <a:ext uri="{C183D7F6-B498-43B3-948B-1728B52AA6E4}">
                <adec:decorative xmlns:adec="http://schemas.microsoft.com/office/drawing/2017/decorative" val="1"/>
              </a:ext>
            </a:extLst>
          </p:cNvPr>
          <p:cNvSpPr/>
          <p:nvPr/>
        </p:nvSpPr>
        <p:spPr>
          <a:xfrm>
            <a:off x="-1400175" y="4343400"/>
            <a:ext cx="11906250" cy="914400"/>
          </a:xfrm>
          <a:prstGeom prst="mathMin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247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6723F-8E65-F33B-3B6F-23B9B03B4DE4}"/>
              </a:ext>
            </a:extLst>
          </p:cNvPr>
          <p:cNvSpPr>
            <a:spLocks noGrp="1"/>
          </p:cNvSpPr>
          <p:nvPr>
            <p:ph type="title"/>
          </p:nvPr>
        </p:nvSpPr>
        <p:spPr>
          <a:xfrm>
            <a:off x="-514350" y="-87313"/>
            <a:ext cx="8229600" cy="1143000"/>
          </a:xfrm>
        </p:spPr>
        <p:txBody>
          <a:bodyPr/>
          <a:lstStyle/>
          <a:p>
            <a:br>
              <a:rPr lang="en-US" sz="1800" b="0" i="0" u="none" strike="noStrike" baseline="0" dirty="0">
                <a:solidFill>
                  <a:srgbClr val="000000"/>
                </a:solidFill>
                <a:latin typeface="Arial" panose="020B0604020202020204" pitchFamily="34" charset="0"/>
              </a:rPr>
            </a:br>
            <a:r>
              <a:rPr lang="en-US" sz="3200" b="1" i="0" u="none" strike="noStrike" baseline="0" dirty="0">
                <a:solidFill>
                  <a:schemeClr val="tx1"/>
                </a:solidFill>
                <a:latin typeface="Arial" panose="020B0604020202020204" pitchFamily="34" charset="0"/>
              </a:rPr>
              <a:t>Request for Quote (RFQ) </a:t>
            </a:r>
            <a:endParaRPr lang="en-US" sz="3200" b="1" dirty="0">
              <a:solidFill>
                <a:schemeClr val="tx1"/>
              </a:solidFill>
            </a:endParaRPr>
          </a:p>
        </p:txBody>
      </p:sp>
      <p:sp>
        <p:nvSpPr>
          <p:cNvPr id="3" name="Text Placeholder 2">
            <a:extLst>
              <a:ext uri="{FF2B5EF4-FFF2-40B4-BE49-F238E27FC236}">
                <a16:creationId xmlns:a16="http://schemas.microsoft.com/office/drawing/2014/main" id="{5D6E7C5D-98DB-1A80-22D8-B6BCEBFDFF86}"/>
              </a:ext>
            </a:extLst>
          </p:cNvPr>
          <p:cNvSpPr>
            <a:spLocks noGrp="1"/>
          </p:cNvSpPr>
          <p:nvPr>
            <p:ph type="body" idx="1"/>
          </p:nvPr>
        </p:nvSpPr>
        <p:spPr/>
        <p:txBody>
          <a:bodyPr/>
          <a:lstStyle/>
          <a:p>
            <a:pPr marL="25400" indent="0" algn="l">
              <a:buNone/>
            </a:pPr>
            <a:r>
              <a:rPr lang="en-US" b="1" i="0" u="none" strike="noStrike" baseline="0" dirty="0">
                <a:solidFill>
                  <a:srgbClr val="000000"/>
                </a:solidFill>
                <a:latin typeface="Arial" panose="020B0604020202020204" pitchFamily="34" charset="0"/>
              </a:rPr>
              <a:t>RFQ</a:t>
            </a:r>
            <a:r>
              <a:rPr lang="en-US" sz="2400" b="0" i="0" u="none" strike="noStrike" baseline="0" dirty="0">
                <a:solidFill>
                  <a:srgbClr val="000000"/>
                </a:solidFill>
                <a:latin typeface="Arial" panose="020B0604020202020204" pitchFamily="34" charset="0"/>
              </a:rPr>
              <a:t> – </a:t>
            </a:r>
            <a:r>
              <a:rPr lang="en-US" sz="2400" dirty="0">
                <a:solidFill>
                  <a:srgbClr val="000000"/>
                </a:solidFill>
                <a:latin typeface="Arial" panose="020B0604020202020204" pitchFamily="34" charset="0"/>
              </a:rPr>
              <a:t>a solicitation under simplified acquisitions procedures which requires submission of a quotation. </a:t>
            </a:r>
          </a:p>
          <a:p>
            <a:pPr algn="l"/>
            <a:endParaRPr lang="en-US" sz="2400" b="0" i="0" u="none" strike="noStrike" baseline="0" dirty="0">
              <a:solidFill>
                <a:srgbClr val="000000"/>
              </a:solidFill>
              <a:latin typeface="Arial" panose="020B0604020202020204" pitchFamily="34" charset="0"/>
            </a:endParaRPr>
          </a:p>
          <a:p>
            <a:pPr marL="25400" indent="0" algn="l">
              <a:buNone/>
            </a:pPr>
            <a:r>
              <a:rPr lang="en-US" sz="2400" dirty="0">
                <a:solidFill>
                  <a:srgbClr val="000000"/>
                </a:solidFill>
                <a:latin typeface="Arial" panose="020B0604020202020204" pitchFamily="34" charset="0"/>
              </a:rPr>
              <a:t>RFQ’s include:</a:t>
            </a:r>
          </a:p>
          <a:p>
            <a:pPr algn="l"/>
            <a:endParaRPr lang="en-US" sz="2400" b="0" i="0" u="none" strike="noStrike" baseline="0" dirty="0">
              <a:solidFill>
                <a:srgbClr val="000000"/>
              </a:solidFill>
              <a:latin typeface="Arial" panose="020B0604020202020204" pitchFamily="34" charset="0"/>
            </a:endParaRPr>
          </a:p>
          <a:p>
            <a:pPr algn="l"/>
            <a:r>
              <a:rPr lang="en-US" sz="2400" dirty="0">
                <a:solidFill>
                  <a:srgbClr val="000000"/>
                </a:solidFill>
                <a:latin typeface="Arial" panose="020B0604020202020204" pitchFamily="34" charset="0"/>
              </a:rPr>
              <a:t>Statement of Work</a:t>
            </a:r>
          </a:p>
          <a:p>
            <a:pPr algn="l"/>
            <a:r>
              <a:rPr lang="en-US" sz="2400" b="0" i="0" u="none" strike="noStrike" baseline="0" dirty="0">
                <a:solidFill>
                  <a:srgbClr val="000000"/>
                </a:solidFill>
                <a:latin typeface="Arial" panose="020B0604020202020204" pitchFamily="34" charset="0"/>
              </a:rPr>
              <a:t>Specifications/Bill of Materials</a:t>
            </a:r>
          </a:p>
          <a:p>
            <a:pPr algn="l"/>
            <a:r>
              <a:rPr lang="en-US" sz="2400" dirty="0">
                <a:solidFill>
                  <a:srgbClr val="000000"/>
                </a:solidFill>
                <a:latin typeface="Arial" panose="020B0604020202020204" pitchFamily="34" charset="0"/>
              </a:rPr>
              <a:t>Evaluation Criteria </a:t>
            </a:r>
          </a:p>
          <a:p>
            <a:pPr algn="l"/>
            <a:r>
              <a:rPr lang="en-US" sz="2400" b="0" i="0" u="none" strike="noStrike" baseline="0" dirty="0">
                <a:solidFill>
                  <a:srgbClr val="000000"/>
                </a:solidFill>
                <a:latin typeface="Arial" panose="020B0604020202020204" pitchFamily="34" charset="0"/>
              </a:rPr>
              <a:t>Price, Delivery and Payment Terms  </a:t>
            </a:r>
          </a:p>
          <a:p>
            <a:pPr marL="25400" indent="0" algn="l">
              <a:buNone/>
            </a:pPr>
            <a:endParaRPr lang="en-US" sz="1800" b="0" i="0" u="none" strike="noStrike" baseline="0" dirty="0">
              <a:solidFill>
                <a:srgbClr val="000000"/>
              </a:solidFill>
              <a:latin typeface="Arial" panose="020B0604020202020204" pitchFamily="34" charset="0"/>
            </a:endParaRPr>
          </a:p>
          <a:p>
            <a:pPr marL="25400" indent="0" algn="l">
              <a:buNone/>
            </a:pPr>
            <a:endParaRPr lang="en-US" sz="1800" b="0" i="0" u="none" strike="noStrike" baseline="0" dirty="0">
              <a:solidFill>
                <a:srgbClr val="000000"/>
              </a:solidFill>
              <a:latin typeface="Arial" panose="020B0604020202020204" pitchFamily="34" charset="0"/>
            </a:endParaRPr>
          </a:p>
        </p:txBody>
      </p:sp>
      <p:pic>
        <p:nvPicPr>
          <p:cNvPr id="5" name="Picture 4" descr="RFQ">
            <a:extLst>
              <a:ext uri="{FF2B5EF4-FFF2-40B4-BE49-F238E27FC236}">
                <a16:creationId xmlns:a16="http://schemas.microsoft.com/office/drawing/2014/main" id="{4F368FB0-7D18-0C45-BAF1-0C0E2E506995}"/>
              </a:ext>
            </a:extLst>
          </p:cNvPr>
          <p:cNvPicPr>
            <a:picLocks noChangeAspect="1"/>
          </p:cNvPicPr>
          <p:nvPr/>
        </p:nvPicPr>
        <p:blipFill>
          <a:blip r:embed="rId2"/>
          <a:stretch>
            <a:fillRect/>
          </a:stretch>
        </p:blipFill>
        <p:spPr>
          <a:xfrm>
            <a:off x="8032830" y="-14971"/>
            <a:ext cx="1111170" cy="1070658"/>
          </a:xfrm>
          <a:prstGeom prst="rect">
            <a:avLst/>
          </a:prstGeom>
        </p:spPr>
      </p:pic>
      <p:pic>
        <p:nvPicPr>
          <p:cNvPr id="6" name="Picture 10" descr="GSA logo">
            <a:hlinkClick r:id="rId3"/>
            <a:extLst>
              <a:ext uri="{FF2B5EF4-FFF2-40B4-BE49-F238E27FC236}">
                <a16:creationId xmlns:a16="http://schemas.microsoft.com/office/drawing/2014/main" id="{29D463C8-5701-3602-8359-4552B1E389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615" y="4677097"/>
            <a:ext cx="1983954" cy="885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082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16CCB-5B6A-B9E5-973F-FF4FF13E6920}"/>
              </a:ext>
            </a:extLst>
          </p:cNvPr>
          <p:cNvSpPr>
            <a:spLocks noGrp="1"/>
          </p:cNvSpPr>
          <p:nvPr>
            <p:ph type="title"/>
          </p:nvPr>
        </p:nvSpPr>
        <p:spPr>
          <a:xfrm>
            <a:off x="457200" y="-219075"/>
            <a:ext cx="8229600" cy="1636712"/>
          </a:xfrm>
        </p:spPr>
        <p:txBody>
          <a:bodyPr/>
          <a:lstStyle/>
          <a:p>
            <a:br>
              <a:rPr lang="en-US" sz="1800" b="0" i="0" u="none" strike="noStrike" baseline="0" dirty="0">
                <a:solidFill>
                  <a:srgbClr val="000000"/>
                </a:solidFill>
                <a:latin typeface="Arial" panose="020B0604020202020204" pitchFamily="34" charset="0"/>
              </a:rPr>
            </a:br>
            <a:r>
              <a:rPr lang="en-US" sz="4000" b="1" i="0" u="none" strike="noStrike" baseline="0" dirty="0">
                <a:solidFill>
                  <a:schemeClr val="tx1"/>
                </a:solidFill>
                <a:latin typeface="Arial" panose="020B0604020202020204" pitchFamily="34" charset="0"/>
              </a:rPr>
              <a:t>RFQ Tips  </a:t>
            </a:r>
            <a:endParaRPr lang="en-US" sz="4000" b="1" dirty="0">
              <a:solidFill>
                <a:schemeClr val="tx1"/>
              </a:solidFill>
            </a:endParaRPr>
          </a:p>
        </p:txBody>
      </p:sp>
      <p:sp>
        <p:nvSpPr>
          <p:cNvPr id="3" name="Text Placeholder 2">
            <a:extLst>
              <a:ext uri="{FF2B5EF4-FFF2-40B4-BE49-F238E27FC236}">
                <a16:creationId xmlns:a16="http://schemas.microsoft.com/office/drawing/2014/main" id="{F8969937-1E54-4EA0-C066-30BAE8821E91}"/>
              </a:ext>
            </a:extLst>
          </p:cNvPr>
          <p:cNvSpPr>
            <a:spLocks noGrp="1"/>
          </p:cNvSpPr>
          <p:nvPr>
            <p:ph type="body" idx="1"/>
          </p:nvPr>
        </p:nvSpPr>
        <p:spPr>
          <a:xfrm>
            <a:off x="358815" y="1289733"/>
            <a:ext cx="8229600" cy="5473017"/>
          </a:xfrm>
        </p:spPr>
        <p:txBody>
          <a:bodyPr/>
          <a:lstStyle/>
          <a:p>
            <a:r>
              <a:rPr lang="en-US" sz="2400" dirty="0">
                <a:latin typeface="Arial" panose="020B0604020202020204" pitchFamily="34" charset="0"/>
                <a:cs typeface="Arial" panose="020B0604020202020204" pitchFamily="34" charset="0"/>
              </a:rPr>
              <a:t>Read, Read and Read </a:t>
            </a:r>
          </a:p>
          <a:p>
            <a:pPr lvl="1"/>
            <a:r>
              <a:rPr lang="en-US" sz="2000" dirty="0">
                <a:latin typeface="Arial" panose="020B0604020202020204" pitchFamily="34" charset="0"/>
                <a:cs typeface="Arial" panose="020B0604020202020204" pitchFamily="34" charset="0"/>
              </a:rPr>
              <a:t>Instructions to Offerors, PWS/SOW, Eval criteria </a:t>
            </a:r>
          </a:p>
          <a:p>
            <a:r>
              <a:rPr lang="en-US" sz="2400" dirty="0">
                <a:latin typeface="Arial" panose="020B0604020202020204" pitchFamily="34" charset="0"/>
                <a:cs typeface="Arial" panose="020B0604020202020204" pitchFamily="34" charset="0"/>
              </a:rPr>
              <a:t>Respond Timely</a:t>
            </a:r>
          </a:p>
          <a:p>
            <a:pPr algn="l"/>
            <a:r>
              <a:rPr lang="en-US" sz="2400" dirty="0">
                <a:latin typeface="Arial" panose="020B0604020202020204" pitchFamily="34" charset="0"/>
                <a:cs typeface="Arial" panose="020B0604020202020204" pitchFamily="34" charset="0"/>
              </a:rPr>
              <a:t>Ensure response is complete - </a:t>
            </a:r>
            <a:r>
              <a:rPr lang="en-US" sz="1800" b="0" i="0" u="none" strike="noStrike" baseline="0" dirty="0">
                <a:latin typeface="+mj-lt"/>
              </a:rPr>
              <a:t>Quotes do not establish a binding contract agreement with the Government. The contract is established when the contractor accepts the Government’s subsequent offer to work by </a:t>
            </a:r>
            <a:r>
              <a:rPr lang="en-US" sz="1800" dirty="0">
                <a:latin typeface="+mj-lt"/>
              </a:rPr>
              <a:t>S</a:t>
            </a:r>
            <a:r>
              <a:rPr lang="en-US" sz="1800" b="0" i="0" u="none" strike="noStrike" baseline="0" dirty="0">
                <a:latin typeface="+mj-lt"/>
              </a:rPr>
              <a:t>igning the quote or order </a:t>
            </a:r>
            <a:endParaRPr lang="en-US" sz="2400" dirty="0">
              <a:latin typeface="+mj-lt"/>
              <a:cs typeface="Arial" panose="020B0604020202020204" pitchFamily="34" charset="0"/>
            </a:endParaRPr>
          </a:p>
          <a:p>
            <a:r>
              <a:rPr lang="en-US" sz="2400" dirty="0">
                <a:latin typeface="Arial" panose="020B0604020202020204" pitchFamily="34" charset="0"/>
                <a:cs typeface="Arial" panose="020B0604020202020204" pitchFamily="34" charset="0"/>
              </a:rPr>
              <a:t>Evaluate whether this opportunity is finically worthwhile</a:t>
            </a:r>
          </a:p>
          <a:p>
            <a:r>
              <a:rPr lang="en-US" sz="2400" dirty="0">
                <a:latin typeface="Arial" panose="020B0604020202020204" pitchFamily="34" charset="0"/>
                <a:cs typeface="Arial" panose="020B0604020202020204" pitchFamily="34" charset="0"/>
              </a:rPr>
              <a:t>Remember – lowest cost is paramount! </a:t>
            </a:r>
          </a:p>
          <a:p>
            <a:r>
              <a:rPr lang="en-US" sz="2400" dirty="0">
                <a:latin typeface="Arial" panose="020B0604020202020204" pitchFamily="34" charset="0"/>
                <a:cs typeface="Arial" panose="020B0604020202020204" pitchFamily="34" charset="0"/>
              </a:rPr>
              <a:t>Be specific (agencies, contract numbers, figures, dates, tasks, roles)</a:t>
            </a:r>
          </a:p>
          <a:p>
            <a:r>
              <a:rPr lang="en-US" sz="2400" dirty="0">
                <a:solidFill>
                  <a:srgbClr val="000000"/>
                </a:solidFill>
                <a:latin typeface="Arial" panose="020B0604020202020204" pitchFamily="34" charset="0"/>
                <a:cs typeface="Arial" panose="020B0604020202020204" pitchFamily="34" charset="0"/>
              </a:rPr>
              <a:t>Ask questions early! </a:t>
            </a:r>
          </a:p>
          <a:p>
            <a:pPr>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pic>
        <p:nvPicPr>
          <p:cNvPr id="4" name="Picture 3" descr="RFQ">
            <a:extLst>
              <a:ext uri="{FF2B5EF4-FFF2-40B4-BE49-F238E27FC236}">
                <a16:creationId xmlns:a16="http://schemas.microsoft.com/office/drawing/2014/main" id="{AF0D8BE6-AFAA-C197-AE7E-3AA8631983EE}"/>
              </a:ext>
            </a:extLst>
          </p:cNvPr>
          <p:cNvPicPr>
            <a:picLocks noChangeAspect="1"/>
          </p:cNvPicPr>
          <p:nvPr/>
        </p:nvPicPr>
        <p:blipFill>
          <a:blip r:embed="rId2"/>
          <a:stretch>
            <a:fillRect/>
          </a:stretch>
        </p:blipFill>
        <p:spPr>
          <a:xfrm>
            <a:off x="8032830" y="-14971"/>
            <a:ext cx="1111170" cy="1070658"/>
          </a:xfrm>
          <a:prstGeom prst="rect">
            <a:avLst/>
          </a:prstGeom>
        </p:spPr>
      </p:pic>
    </p:spTree>
    <p:extLst>
      <p:ext uri="{BB962C8B-B14F-4D97-AF65-F5344CB8AC3E}">
        <p14:creationId xmlns:p14="http://schemas.microsoft.com/office/powerpoint/2010/main" val="77749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701238" y="454232"/>
            <a:ext cx="7772400" cy="868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b="1" i="0" u="none" strike="noStrike" cap="none" dirty="0">
                <a:solidFill>
                  <a:schemeClr val="dk1"/>
                </a:solidFill>
                <a:latin typeface="Calibri"/>
                <a:ea typeface="Calibri"/>
                <a:cs typeface="Calibri"/>
                <a:sym typeface="Calibri"/>
              </a:rPr>
              <a:t>GSA Overview</a:t>
            </a:r>
            <a:endParaRPr sz="4000" b="1" i="0" u="none" strike="noStrike" cap="none" dirty="0">
              <a:solidFill>
                <a:schemeClr val="dk1"/>
              </a:solidFill>
              <a:latin typeface="Calibri"/>
              <a:ea typeface="Calibri"/>
              <a:cs typeface="Calibri"/>
              <a:sym typeface="Calibri"/>
            </a:endParaRPr>
          </a:p>
        </p:txBody>
      </p:sp>
      <p:sp>
        <p:nvSpPr>
          <p:cNvPr id="112" name="Google Shape;112;p15" descr="Two people shaking hands"/>
          <p:cNvSpPr txBox="1"/>
          <p:nvPr/>
        </p:nvSpPr>
        <p:spPr>
          <a:xfrm>
            <a:off x="-1" y="1472540"/>
            <a:ext cx="5100600" cy="5385600"/>
          </a:xfrm>
          <a:prstGeom prst="rect">
            <a:avLst/>
          </a:prstGeom>
          <a:blipFill rotWithShape="1">
            <a:blip r:embed="rId3">
              <a:alphaModFix/>
            </a:blip>
            <a:stretch>
              <a:fillRect/>
            </a:stretch>
          </a:blipFill>
          <a:ln>
            <a:noFill/>
          </a:ln>
        </p:spPr>
        <p:txBody>
          <a:bodyPr spcFirstLastPara="1" wrap="square" lIns="91425" tIns="91425" rIns="91425" bIns="91425" anchor="t" anchorCtr="0">
            <a:noAutofit/>
          </a:bodyPr>
          <a:lstStyle/>
          <a:p>
            <a:pPr marL="25400" marR="0" lvl="0" indent="0" algn="l" rtl="0">
              <a:lnSpc>
                <a:spcPct val="100000"/>
              </a:lnSpc>
              <a:spcBef>
                <a:spcPts val="0"/>
              </a:spcBef>
              <a:spcAft>
                <a:spcPts val="0"/>
              </a:spcAft>
              <a:buClr>
                <a:schemeClr val="dk1"/>
              </a:buClr>
              <a:buSzPts val="3200"/>
              <a:buFont typeface="Arial"/>
              <a:buNone/>
            </a:pPr>
            <a:endParaRPr sz="20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ts val="3200"/>
              <a:buFont typeface="Arial"/>
              <a:buNone/>
            </a:pPr>
            <a:endParaRPr sz="14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3200"/>
              <a:buFont typeface="Arial"/>
              <a:buNone/>
            </a:pPr>
            <a:endParaRPr sz="1400" b="0" i="0" u="none" strike="noStrike" cap="none">
              <a:solidFill>
                <a:schemeClr val="dk1"/>
              </a:solidFill>
              <a:latin typeface="Calibri"/>
              <a:ea typeface="Calibri"/>
              <a:cs typeface="Calibri"/>
              <a:sym typeface="Calibri"/>
            </a:endParaRPr>
          </a:p>
        </p:txBody>
      </p:sp>
      <p:sp>
        <p:nvSpPr>
          <p:cNvPr id="114" name="Google Shape;114;p15"/>
          <p:cNvSpPr txBox="1">
            <a:spLocks noGrp="1"/>
          </p:cNvSpPr>
          <p:nvPr>
            <p:ph type="body" idx="1"/>
          </p:nvPr>
        </p:nvSpPr>
        <p:spPr>
          <a:xfrm>
            <a:off x="4560123" y="1436915"/>
            <a:ext cx="4584000" cy="54210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chemeClr val="dk1"/>
              </a:buClr>
              <a:buSzPts val="3200"/>
              <a:buFont typeface="Arial"/>
              <a:buNone/>
            </a:pPr>
            <a:endParaRPr sz="8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GSA’s mission is to deliver value and savings in real estate, acquisition, technology and other mission support services across the Federal government.</a:t>
            </a:r>
            <a:endParaRPr sz="14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32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GSA is the Federal government’s procurement expert, helping other agencies acquire space, products, and services needed from commercial sources.</a:t>
            </a:r>
            <a:endParaRPr sz="1400" b="0" i="0" u="none" strike="noStrike" cap="none">
              <a:solidFill>
                <a:schemeClr val="dk1"/>
              </a:solidFill>
              <a:latin typeface="Arial"/>
              <a:ea typeface="Arial"/>
              <a:cs typeface="Arial"/>
              <a:sym typeface="Arial"/>
            </a:endParaRPr>
          </a:p>
          <a:p>
            <a:pPr marL="25400" marR="0" lvl="0" indent="0" algn="l" rtl="0">
              <a:lnSpc>
                <a:spcPct val="100000"/>
              </a:lnSpc>
              <a:spcBef>
                <a:spcPts val="0"/>
              </a:spcBef>
              <a:spcAft>
                <a:spcPts val="0"/>
              </a:spcAft>
              <a:buClr>
                <a:schemeClr val="dk1"/>
              </a:buClr>
              <a:buSzPts val="3200"/>
              <a:buFont typeface="Arial"/>
              <a:buNone/>
            </a:pPr>
            <a:r>
              <a:rPr lang="en-US" sz="1400" b="0" i="0" u="none" strike="noStrike" cap="none">
                <a:solidFill>
                  <a:schemeClr val="dk1"/>
                </a:solidFill>
                <a:latin typeface="Arial"/>
                <a:ea typeface="Arial"/>
                <a:cs typeface="Arial"/>
                <a:sym typeface="Arial"/>
              </a:rPr>
              <a:t>    </a:t>
            </a: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The Public Buildings Service, (PBS), provides real estate space, architecture, interior design, and construction to Federal agencies.</a:t>
            </a:r>
            <a:endParaRPr sz="14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3200"/>
              <a:buFont typeface="Arial"/>
              <a:buNone/>
            </a:pPr>
            <a:endParaRPr sz="1400" b="0" i="0" u="none" strike="noStrike" cap="none">
              <a:solidFill>
                <a:schemeClr val="dk1"/>
              </a:solidFill>
              <a:latin typeface="Arial"/>
              <a:ea typeface="Arial"/>
              <a:cs typeface="Arial"/>
              <a:sym typeface="Arial"/>
            </a:endParaRPr>
          </a:p>
          <a:p>
            <a:pPr marL="457200" marR="0" lvl="0" indent="-31750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Our Federal Acquisition Service (FAS) delivers a vast number of commercial goods and services, at the best value, across government. </a:t>
            </a:r>
            <a:endParaRPr sz="1400" b="0" i="0" u="none" strike="noStrike" cap="none">
              <a:solidFill>
                <a:schemeClr val="dk1"/>
              </a:solidFill>
              <a:latin typeface="Arial"/>
              <a:ea typeface="Arial"/>
              <a:cs typeface="Arial"/>
              <a:sym typeface="Arial"/>
            </a:endParaRPr>
          </a:p>
        </p:txBody>
      </p:sp>
      <p:sp>
        <p:nvSpPr>
          <p:cNvPr id="115" name="Google Shape;115;p15" descr="Gray circle"/>
          <p:cNvSpPr/>
          <p:nvPr/>
        </p:nvSpPr>
        <p:spPr>
          <a:xfrm>
            <a:off x="4438327" y="3581495"/>
            <a:ext cx="640200" cy="640200"/>
          </a:xfrm>
          <a:prstGeom prst="ellipse">
            <a:avLst/>
          </a:prstGeom>
          <a:solidFill>
            <a:srgbClr val="A5A5A5"/>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 name="Google Shape;116;p15" descr="Orange circle"/>
          <p:cNvSpPr/>
          <p:nvPr/>
        </p:nvSpPr>
        <p:spPr>
          <a:xfrm>
            <a:off x="4438464" y="4598455"/>
            <a:ext cx="640200" cy="6402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7" name="Google Shape;117;p15" descr="Blue circle"/>
          <p:cNvSpPr/>
          <p:nvPr/>
        </p:nvSpPr>
        <p:spPr>
          <a:xfrm>
            <a:off x="4438402" y="2564555"/>
            <a:ext cx="640200" cy="640200"/>
          </a:xfrm>
          <a:prstGeom prst="ellipse">
            <a:avLst/>
          </a:prstGeom>
          <a:solidFill>
            <a:srgbClr val="00B0F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8" name="Google Shape;118;p15" descr="Green circle"/>
          <p:cNvSpPr/>
          <p:nvPr/>
        </p:nvSpPr>
        <p:spPr>
          <a:xfrm>
            <a:off x="4438402" y="1574864"/>
            <a:ext cx="640200" cy="640200"/>
          </a:xfrm>
          <a:prstGeom prst="ellipse">
            <a:avLst/>
          </a:prstGeom>
          <a:solidFill>
            <a:srgbClr val="00B05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327C-1E6A-C8CA-88C4-742F55A07278}"/>
              </a:ext>
            </a:extLst>
          </p:cNvPr>
          <p:cNvSpPr>
            <a:spLocks noGrp="1"/>
          </p:cNvSpPr>
          <p:nvPr>
            <p:ph type="title"/>
          </p:nvPr>
        </p:nvSpPr>
        <p:spPr>
          <a:xfrm>
            <a:off x="457200" y="0"/>
            <a:ext cx="8229600" cy="1143000"/>
          </a:xfrm>
        </p:spPr>
        <p:txBody>
          <a:bodyPr/>
          <a:lstStyle/>
          <a:p>
            <a:br>
              <a:rPr lang="en-US" sz="1800" b="0" i="0" u="none" strike="noStrike" baseline="0" dirty="0">
                <a:solidFill>
                  <a:srgbClr val="000000"/>
                </a:solidFill>
                <a:latin typeface="Arial" panose="020B0604020202020204" pitchFamily="34" charset="0"/>
              </a:rPr>
            </a:br>
            <a:r>
              <a:rPr lang="en-US" sz="2800" b="1" i="0" u="none" strike="noStrike" baseline="0" dirty="0">
                <a:solidFill>
                  <a:schemeClr val="tx1"/>
                </a:solidFill>
                <a:latin typeface="Arial" panose="020B0604020202020204" pitchFamily="34" charset="0"/>
              </a:rPr>
              <a:t>Contractor Teaming Arrangements (CTA)</a:t>
            </a:r>
            <a:endParaRPr lang="en-US" sz="2800" b="1" dirty="0">
              <a:solidFill>
                <a:schemeClr val="tx1"/>
              </a:solidFill>
            </a:endParaRPr>
          </a:p>
        </p:txBody>
      </p:sp>
      <p:sp>
        <p:nvSpPr>
          <p:cNvPr id="3" name="Text Placeholder 2">
            <a:extLst>
              <a:ext uri="{FF2B5EF4-FFF2-40B4-BE49-F238E27FC236}">
                <a16:creationId xmlns:a16="http://schemas.microsoft.com/office/drawing/2014/main" id="{C2C47A86-5CE6-A3F3-06EB-9421F51C9812}"/>
              </a:ext>
            </a:extLst>
          </p:cNvPr>
          <p:cNvSpPr>
            <a:spLocks noGrp="1"/>
          </p:cNvSpPr>
          <p:nvPr>
            <p:ph type="body" idx="1"/>
          </p:nvPr>
        </p:nvSpPr>
        <p:spPr>
          <a:xfrm>
            <a:off x="107879" y="1166018"/>
            <a:ext cx="8229600" cy="4525963"/>
          </a:xfrm>
        </p:spPr>
        <p:txBody>
          <a:bodyPr/>
          <a:lstStyle/>
          <a:p>
            <a:pPr marL="25400" indent="0">
              <a:buNone/>
            </a:pPr>
            <a:endParaRPr lang="en-US" sz="1800" b="0" i="0" u="none" strike="noStrike" baseline="0" dirty="0">
              <a:latin typeface="Arial" panose="020B0604020202020204" pitchFamily="34" charset="0"/>
            </a:endParaRPr>
          </a:p>
          <a:p>
            <a:pPr marR="0" algn="l"/>
            <a:r>
              <a:rPr lang="en-US" sz="2000" b="0" i="0" u="none" strike="noStrike" baseline="0" dirty="0">
                <a:latin typeface="Arial" panose="020B0604020202020204" pitchFamily="34" charset="0"/>
              </a:rPr>
              <a:t>A Contractor Team Arrangement (CTA) allows two or more GSA MAS vendors to work together in order to meet agency requirements</a:t>
            </a:r>
            <a:br>
              <a:rPr lang="en-US" sz="2000" b="0" i="0" u="none" strike="noStrike" baseline="0" dirty="0">
                <a:latin typeface="Arial" panose="020B0604020202020204" pitchFamily="34" charset="0"/>
              </a:rPr>
            </a:br>
            <a:endParaRPr lang="en-US" sz="2000" b="0" i="0" u="none" strike="noStrike" baseline="0" dirty="0">
              <a:latin typeface="Arial" panose="020B0604020202020204" pitchFamily="34" charset="0"/>
            </a:endParaRPr>
          </a:p>
          <a:p>
            <a:pPr marR="0" algn="l"/>
            <a:r>
              <a:rPr lang="en-US" sz="2000" b="0" i="0" u="none" strike="noStrike" baseline="0" dirty="0">
                <a:latin typeface="Arial" panose="020B0604020202020204" pitchFamily="34" charset="0"/>
              </a:rPr>
              <a:t>CTA permits vendors to complement each other and allows the team to compete for orders they might not qualify for independently</a:t>
            </a:r>
          </a:p>
          <a:p>
            <a:endParaRPr lang="en-US" sz="2000" b="0" i="0" u="none" strike="noStrike" baseline="0" dirty="0">
              <a:latin typeface="Arial" panose="020B0604020202020204" pitchFamily="34" charset="0"/>
            </a:endParaRPr>
          </a:p>
          <a:p>
            <a:pPr marR="0" algn="l"/>
            <a:r>
              <a:rPr lang="en-US" sz="2000" b="0" i="0" u="none" strike="noStrike" baseline="0" dirty="0">
                <a:latin typeface="Arial" panose="020B0604020202020204" pitchFamily="34" charset="0"/>
              </a:rPr>
              <a:t>CTAs can apply to offerings within the same MAS Category or can be combined across two or more Large Categories</a:t>
            </a:r>
          </a:p>
          <a:p>
            <a:endParaRPr lang="en-US" sz="2000" b="0" i="0" strike="noStrike" baseline="0" dirty="0">
              <a:latin typeface="Arial" panose="020B0604020202020204" pitchFamily="34" charset="0"/>
            </a:endParaRPr>
          </a:p>
          <a:p>
            <a:pPr marR="0" algn="l"/>
            <a:r>
              <a:rPr lang="en-US" sz="2000" b="0" i="0" strike="noStrike" baseline="0" dirty="0">
                <a:latin typeface="Arial" panose="020B0604020202020204" pitchFamily="34" charset="0"/>
              </a:rPr>
              <a:t>Customers benefit from a CTA by obtaining a total solution, rather than making separate buys from two or more vendors</a:t>
            </a:r>
          </a:p>
          <a:p>
            <a:endParaRPr lang="en-US" dirty="0"/>
          </a:p>
        </p:txBody>
      </p:sp>
      <p:pic>
        <p:nvPicPr>
          <p:cNvPr id="6146" name="Picture 2" descr="Putting a puzzle together">
            <a:extLst>
              <a:ext uri="{FF2B5EF4-FFF2-40B4-BE49-F238E27FC236}">
                <a16:creationId xmlns:a16="http://schemas.microsoft.com/office/drawing/2014/main" id="{98401B3A-6D61-6808-92CD-624351664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589" y="5363111"/>
            <a:ext cx="2193532" cy="142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375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90820-2A88-2B19-58C0-157775AE3BF4}"/>
              </a:ext>
            </a:extLst>
          </p:cNvPr>
          <p:cNvSpPr>
            <a:spLocks noGrp="1"/>
          </p:cNvSpPr>
          <p:nvPr>
            <p:ph type="title"/>
          </p:nvPr>
        </p:nvSpPr>
        <p:spPr>
          <a:xfrm>
            <a:off x="976045" y="0"/>
            <a:ext cx="8229600" cy="1143000"/>
          </a:xfrm>
        </p:spPr>
        <p:txBody>
          <a:bodyPr/>
          <a:lstStyle/>
          <a:p>
            <a:br>
              <a:rPr lang="en-US" sz="1800" b="0" i="0" u="none" strike="noStrike" baseline="0" dirty="0">
                <a:solidFill>
                  <a:srgbClr val="000000"/>
                </a:solidFill>
                <a:latin typeface="Arial" panose="020B0604020202020204" pitchFamily="34" charset="0"/>
              </a:rPr>
            </a:br>
            <a:r>
              <a:rPr lang="en-US" sz="3200" b="1" i="0" u="none" strike="noStrike" baseline="0" dirty="0">
                <a:solidFill>
                  <a:schemeClr val="tx1"/>
                </a:solidFill>
                <a:latin typeface="Arial" panose="020B0604020202020204" pitchFamily="34" charset="0"/>
              </a:rPr>
              <a:t>Contractor Teaming Arrangement Facts</a:t>
            </a:r>
            <a:endParaRPr lang="en-US" sz="3200" b="1" dirty="0">
              <a:solidFill>
                <a:schemeClr val="tx1"/>
              </a:solidFill>
            </a:endParaRPr>
          </a:p>
        </p:txBody>
      </p:sp>
      <p:sp>
        <p:nvSpPr>
          <p:cNvPr id="3" name="Text Placeholder 2">
            <a:extLst>
              <a:ext uri="{FF2B5EF4-FFF2-40B4-BE49-F238E27FC236}">
                <a16:creationId xmlns:a16="http://schemas.microsoft.com/office/drawing/2014/main" id="{A656F097-BF3F-49F7-82CB-1DEFA96C5D59}"/>
              </a:ext>
            </a:extLst>
          </p:cNvPr>
          <p:cNvSpPr>
            <a:spLocks noGrp="1"/>
          </p:cNvSpPr>
          <p:nvPr>
            <p:ph type="body" idx="1"/>
          </p:nvPr>
        </p:nvSpPr>
        <p:spPr>
          <a:xfrm>
            <a:off x="148975" y="1394717"/>
            <a:ext cx="8229600" cy="5149921"/>
          </a:xfrm>
        </p:spPr>
        <p:txBody>
          <a:bodyPr/>
          <a:lstStyle/>
          <a:p>
            <a:pPr algn="l"/>
            <a:r>
              <a:rPr lang="en-US" sz="2000" dirty="0">
                <a:latin typeface="+mn-lt"/>
              </a:rPr>
              <a:t>The CTA Agreement document is developed by the team partners and submitted to the buyer as part of the response to solicitation.</a:t>
            </a:r>
          </a:p>
          <a:p>
            <a:pPr algn="l"/>
            <a:r>
              <a:rPr lang="en-US" sz="2000" dirty="0">
                <a:latin typeface="+mn-lt"/>
              </a:rPr>
              <a:t>CTA’s may be established in advance of any known requirement or after requirements are identified </a:t>
            </a:r>
          </a:p>
          <a:p>
            <a:pPr algn="l"/>
            <a:r>
              <a:rPr lang="en-US" sz="2000" dirty="0">
                <a:latin typeface="+mn-lt"/>
              </a:rPr>
              <a:t>The CTA Agreement should contain the elements identified by GSA (e.g. identify all team members, MAS Contract numbers, tasks to be performed , pricing, etc.</a:t>
            </a:r>
          </a:p>
          <a:p>
            <a:pPr algn="l"/>
            <a:r>
              <a:rPr lang="en-US" sz="2000" dirty="0">
                <a:latin typeface="+mn-lt"/>
              </a:rPr>
              <a:t>Each team member is responsible for tracking and reporting its own sales in accordance with the terms and conditions of the MAS contract and responsible for paying the related IFF</a:t>
            </a:r>
          </a:p>
          <a:p>
            <a:pPr algn="l"/>
            <a:r>
              <a:rPr lang="en-US" sz="2000" b="1" i="0" dirty="0">
                <a:solidFill>
                  <a:srgbClr val="1B1B1B"/>
                </a:solidFill>
                <a:effectLst/>
                <a:latin typeface="+mn-lt"/>
              </a:rPr>
              <a:t>Small business set-asides - </a:t>
            </a:r>
            <a:r>
              <a:rPr lang="en-US" sz="2000" b="0" i="0" dirty="0">
                <a:solidFill>
                  <a:srgbClr val="1B1B1B"/>
                </a:solidFill>
                <a:effectLst/>
                <a:latin typeface="+mn-lt"/>
              </a:rPr>
              <a:t>If you are competing for a contract set aside for small businesses, all team members must meet the socioeconomic status and the limitations on subcontracting at </a:t>
            </a:r>
            <a:r>
              <a:rPr lang="en-US" sz="2000" b="0" i="0" u="sng" dirty="0">
                <a:solidFill>
                  <a:srgbClr val="005599"/>
                </a:solidFill>
                <a:effectLst/>
                <a:latin typeface="+mn-lt"/>
                <a:hlinkClick r:id="rId3"/>
              </a:rPr>
              <a:t>FAR 52.219-14</a:t>
            </a:r>
            <a:r>
              <a:rPr lang="en-US" sz="2000" b="0" i="0" dirty="0">
                <a:solidFill>
                  <a:srgbClr val="1B1B1B"/>
                </a:solidFill>
                <a:effectLst/>
                <a:latin typeface="+mn-lt"/>
              </a:rPr>
              <a:t> apply. </a:t>
            </a:r>
            <a:endParaRPr lang="en-US" sz="1800" dirty="0"/>
          </a:p>
        </p:txBody>
      </p:sp>
    </p:spTree>
    <p:extLst>
      <p:ext uri="{BB962C8B-B14F-4D97-AF65-F5344CB8AC3E}">
        <p14:creationId xmlns:p14="http://schemas.microsoft.com/office/powerpoint/2010/main" val="3631965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C427-E466-3D17-C035-CBE24E759A8D}"/>
              </a:ext>
            </a:extLst>
          </p:cNvPr>
          <p:cNvSpPr>
            <a:spLocks noGrp="1"/>
          </p:cNvSpPr>
          <p:nvPr>
            <p:ph type="title"/>
          </p:nvPr>
        </p:nvSpPr>
        <p:spPr>
          <a:xfrm>
            <a:off x="385281" y="0"/>
            <a:ext cx="8229600" cy="1143000"/>
          </a:xfrm>
        </p:spPr>
        <p:txBody>
          <a:bodyPr/>
          <a:lstStyle/>
          <a:p>
            <a:br>
              <a:rPr lang="en-US" sz="1800" b="0" i="0" u="none" strike="noStrike" baseline="0" dirty="0">
                <a:solidFill>
                  <a:srgbClr val="000000"/>
                </a:solidFill>
                <a:latin typeface="Arial" panose="020B0604020202020204" pitchFamily="34" charset="0"/>
              </a:rPr>
            </a:br>
            <a:r>
              <a:rPr lang="en-US" sz="3200" b="1" i="0" u="none" strike="noStrike" baseline="0" dirty="0">
                <a:solidFill>
                  <a:schemeClr val="tx1"/>
                </a:solidFill>
                <a:latin typeface="Arial" panose="020B0604020202020204" pitchFamily="34" charset="0"/>
              </a:rPr>
              <a:t>Contractor Teaming Arrangement Benefits</a:t>
            </a:r>
            <a:endParaRPr lang="en-US" sz="3200" b="1" dirty="0">
              <a:solidFill>
                <a:schemeClr val="tx1"/>
              </a:solidFill>
            </a:endParaRPr>
          </a:p>
        </p:txBody>
      </p:sp>
      <p:sp>
        <p:nvSpPr>
          <p:cNvPr id="3" name="Text Placeholder 2">
            <a:extLst>
              <a:ext uri="{FF2B5EF4-FFF2-40B4-BE49-F238E27FC236}">
                <a16:creationId xmlns:a16="http://schemas.microsoft.com/office/drawing/2014/main" id="{A6C3D769-8A58-26CB-07B0-8E2DB6546A18}"/>
              </a:ext>
            </a:extLst>
          </p:cNvPr>
          <p:cNvSpPr>
            <a:spLocks noGrp="1"/>
          </p:cNvSpPr>
          <p:nvPr>
            <p:ph type="body" idx="1"/>
          </p:nvPr>
        </p:nvSpPr>
        <p:spPr>
          <a:xfrm>
            <a:off x="385281" y="1384443"/>
            <a:ext cx="8229600" cy="5473557"/>
          </a:xfrm>
        </p:spPr>
        <p:txBody>
          <a:bodyPr/>
          <a:lstStyle/>
          <a:p>
            <a:pPr algn="l"/>
            <a:r>
              <a:rPr lang="en-US" sz="2800" b="1" i="0" u="none" strike="noStrike" baseline="0" dirty="0">
                <a:solidFill>
                  <a:schemeClr val="tx1"/>
                </a:solidFill>
                <a:latin typeface="Arial" panose="020B0604020202020204" pitchFamily="34" charset="0"/>
              </a:rPr>
              <a:t>Government buyers can:</a:t>
            </a:r>
          </a:p>
          <a:p>
            <a:pPr lvl="1"/>
            <a:r>
              <a:rPr lang="en-US" sz="2400" b="0" i="0" u="none" strike="noStrike" baseline="0" dirty="0">
                <a:solidFill>
                  <a:srgbClr val="000000"/>
                </a:solidFill>
                <a:latin typeface="Arial" panose="020B0604020202020204" pitchFamily="34" charset="0"/>
              </a:rPr>
              <a:t>Get a total solution</a:t>
            </a:r>
          </a:p>
          <a:p>
            <a:pPr lvl="1"/>
            <a:r>
              <a:rPr lang="en-US" sz="2400" b="0" i="0" u="none" strike="noStrike" baseline="0" dirty="0">
                <a:solidFill>
                  <a:srgbClr val="000000"/>
                </a:solidFill>
                <a:latin typeface="Arial" panose="020B0604020202020204" pitchFamily="34" charset="0"/>
              </a:rPr>
              <a:t>Satisfy socioeconomic procurement goals</a:t>
            </a:r>
          </a:p>
          <a:p>
            <a:pPr marL="25400" indent="0" algn="l">
              <a:buNone/>
            </a:pPr>
            <a:endParaRPr lang="en-US" sz="1800" b="0" i="0" u="none" strike="noStrike" baseline="0" dirty="0">
              <a:solidFill>
                <a:srgbClr val="000000"/>
              </a:solidFill>
              <a:latin typeface="Arial" panose="020B0604020202020204" pitchFamily="34" charset="0"/>
            </a:endParaRPr>
          </a:p>
          <a:p>
            <a:pPr algn="l"/>
            <a:r>
              <a:rPr lang="en-US" sz="2400" b="1" i="0" u="none" strike="noStrike" baseline="0" dirty="0">
                <a:solidFill>
                  <a:schemeClr val="tx1"/>
                </a:solidFill>
                <a:latin typeface="Arial" panose="020B0604020202020204" pitchFamily="34" charset="0"/>
              </a:rPr>
              <a:t>GSA Schedule contractors can:</a:t>
            </a:r>
          </a:p>
          <a:p>
            <a:pPr lvl="1"/>
            <a:r>
              <a:rPr lang="en-US" sz="2000" b="0" i="0" u="none" strike="noStrike" baseline="0" dirty="0">
                <a:solidFill>
                  <a:srgbClr val="000000"/>
                </a:solidFill>
                <a:latin typeface="Arial" panose="020B0604020202020204" pitchFamily="34" charset="0"/>
              </a:rPr>
              <a:t>Compete for Schedule orders for which they wouldn't otherwise qualify</a:t>
            </a:r>
          </a:p>
          <a:p>
            <a:pPr lvl="1"/>
            <a:r>
              <a:rPr lang="en-US" sz="2000" b="0" i="0" u="none" strike="noStrike" baseline="0" dirty="0">
                <a:solidFill>
                  <a:srgbClr val="000000"/>
                </a:solidFill>
                <a:latin typeface="Arial" panose="020B0604020202020204" pitchFamily="34" charset="0"/>
              </a:rPr>
              <a:t>Increase their market share and become more competitive</a:t>
            </a:r>
          </a:p>
          <a:p>
            <a:pPr lvl="1"/>
            <a:r>
              <a:rPr lang="en-US" sz="2000" b="0" i="0" u="none" strike="noStrike" baseline="0" dirty="0">
                <a:solidFill>
                  <a:srgbClr val="000000"/>
                </a:solidFill>
                <a:latin typeface="Arial" panose="020B0604020202020204" pitchFamily="34" charset="0"/>
              </a:rPr>
              <a:t>Reduce risk by sharing responsibilities with other team members</a:t>
            </a:r>
          </a:p>
          <a:p>
            <a:pPr lvl="1"/>
            <a:r>
              <a:rPr lang="en-US" sz="2000" b="0" i="0" u="none" strike="noStrike" baseline="0" dirty="0">
                <a:solidFill>
                  <a:srgbClr val="000000"/>
                </a:solidFill>
                <a:latin typeface="Arial" panose="020B0604020202020204" pitchFamily="34" charset="0"/>
              </a:rPr>
              <a:t>Focus on the supplies and services that best match their company's resources and strengths</a:t>
            </a:r>
          </a:p>
          <a:p>
            <a:pPr lvl="1"/>
            <a:r>
              <a:rPr lang="en-US" sz="2000" b="0" i="0" u="none" strike="noStrike" baseline="0" dirty="0">
                <a:solidFill>
                  <a:srgbClr val="000000"/>
                </a:solidFill>
                <a:latin typeface="Arial" panose="020B0604020202020204" pitchFamily="34" charset="0"/>
              </a:rPr>
              <a:t>Find greater success as a small and/or disadvantaged business</a:t>
            </a:r>
          </a:p>
        </p:txBody>
      </p:sp>
      <p:pic>
        <p:nvPicPr>
          <p:cNvPr id="3076" name="Picture 4" descr="Putting a puzzle together">
            <a:extLst>
              <a:ext uri="{FF2B5EF4-FFF2-40B4-BE49-F238E27FC236}">
                <a16:creationId xmlns:a16="http://schemas.microsoft.com/office/drawing/2014/main" id="{25AC5988-A95F-86E4-88DE-6FE171762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3642" y="1503131"/>
            <a:ext cx="1706749" cy="129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556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A59A4-C8FF-B722-E15B-5767F13CCECC}"/>
              </a:ext>
            </a:extLst>
          </p:cNvPr>
          <p:cNvSpPr>
            <a:spLocks noGrp="1"/>
          </p:cNvSpPr>
          <p:nvPr>
            <p:ph type="title"/>
          </p:nvPr>
        </p:nvSpPr>
        <p:spPr>
          <a:xfrm>
            <a:off x="570216" y="457200"/>
            <a:ext cx="8229600" cy="1143000"/>
          </a:xfrm>
        </p:spPr>
        <p:txBody>
          <a:bodyPr/>
          <a:lstStyle/>
          <a:p>
            <a:br>
              <a:rPr lang="en-US" sz="1800" b="0" i="0" u="none" strike="noStrike" baseline="0" dirty="0">
                <a:solidFill>
                  <a:srgbClr val="000000"/>
                </a:solidFill>
                <a:latin typeface="Arial" panose="020B0604020202020204" pitchFamily="34" charset="0"/>
              </a:rPr>
            </a:br>
            <a:r>
              <a:rPr lang="en-US" sz="3200" b="1" i="0" u="none" strike="noStrike" baseline="0" dirty="0">
                <a:solidFill>
                  <a:schemeClr val="tx1"/>
                </a:solidFill>
                <a:latin typeface="Arial" panose="020B0604020202020204" pitchFamily="34" charset="0"/>
              </a:rPr>
              <a:t>Additional Resources for Finding Opportunities</a:t>
            </a:r>
            <a:br>
              <a:rPr lang="en-US" sz="3600" b="1" i="0" u="none" strike="noStrike" baseline="0" dirty="0">
                <a:solidFill>
                  <a:schemeClr val="tx1"/>
                </a:solidFill>
                <a:latin typeface="Arial" panose="020B0604020202020204" pitchFamily="34" charset="0"/>
              </a:rPr>
            </a:br>
            <a:br>
              <a:rPr lang="en-US" sz="3600" b="1" i="0" u="none" strike="noStrike" baseline="0" dirty="0">
                <a:solidFill>
                  <a:schemeClr val="tx1"/>
                </a:solidFill>
                <a:latin typeface="Arial" panose="020B0604020202020204" pitchFamily="34" charset="0"/>
              </a:rPr>
            </a:br>
            <a:endParaRPr lang="en-US" sz="3600" b="1" dirty="0">
              <a:solidFill>
                <a:schemeClr val="tx1"/>
              </a:solidFill>
            </a:endParaRPr>
          </a:p>
        </p:txBody>
      </p:sp>
      <p:sp>
        <p:nvSpPr>
          <p:cNvPr id="3" name="Text Placeholder 2">
            <a:extLst>
              <a:ext uri="{FF2B5EF4-FFF2-40B4-BE49-F238E27FC236}">
                <a16:creationId xmlns:a16="http://schemas.microsoft.com/office/drawing/2014/main" id="{DAAC2790-657A-E324-E919-F7BFC42C00D7}"/>
              </a:ext>
            </a:extLst>
          </p:cNvPr>
          <p:cNvSpPr>
            <a:spLocks noGrp="1"/>
          </p:cNvSpPr>
          <p:nvPr>
            <p:ph type="body" idx="1"/>
          </p:nvPr>
        </p:nvSpPr>
        <p:spPr/>
        <p:txBody>
          <a:bodyPr/>
          <a:lstStyle/>
          <a:p>
            <a:pPr algn="l"/>
            <a:endParaRPr lang="en-US" sz="1800" b="0" i="0" u="none" strike="noStrike" baseline="0" dirty="0">
              <a:solidFill>
                <a:srgbClr val="000000"/>
              </a:solidFill>
              <a:latin typeface="Arial" panose="020B0604020202020204" pitchFamily="34" charset="0"/>
            </a:endParaRPr>
          </a:p>
          <a:p>
            <a:pPr marL="25400" marR="5610" indent="0" algn="l">
              <a:buNone/>
            </a:pPr>
            <a:r>
              <a:rPr lang="en-US" sz="2400" b="1" i="0" u="none" strike="noStrike" baseline="0" dirty="0">
                <a:solidFill>
                  <a:schemeClr val="tx1"/>
                </a:solidFill>
                <a:latin typeface="Arial" panose="020B0604020202020204" pitchFamily="34" charset="0"/>
              </a:rPr>
              <a:t>FORECAST OF CONTRACTING OPPORTUNITIES</a:t>
            </a:r>
          </a:p>
          <a:p>
            <a:pPr marL="25400" marR="5610" indent="0" algn="l">
              <a:buNone/>
            </a:pPr>
            <a:endParaRPr lang="en-US" sz="2400" b="1" i="0" u="none" strike="noStrike" baseline="0" dirty="0">
              <a:solidFill>
                <a:schemeClr val="tx1"/>
              </a:solidFill>
              <a:latin typeface="Arial" panose="020B0604020202020204" pitchFamily="34" charset="0"/>
            </a:endParaRPr>
          </a:p>
          <a:p>
            <a:pPr marR="5610" algn="l"/>
            <a:r>
              <a:rPr lang="en-US" sz="2400" b="0" i="0" u="none" strike="noStrike" baseline="0" dirty="0">
                <a:solidFill>
                  <a:srgbClr val="063762"/>
                </a:solidFill>
                <a:latin typeface="Arial" panose="020B0604020202020204" pitchFamily="34" charset="0"/>
                <a:hlinkClick r:id="rId2"/>
              </a:rPr>
              <a:t>GSA Forecast of Contracting Opportunities Tool </a:t>
            </a:r>
            <a:endParaRPr lang="en-US" sz="2400" b="0" i="0" u="none" strike="noStrike" baseline="0" dirty="0">
              <a:solidFill>
                <a:srgbClr val="063762"/>
              </a:solidFill>
              <a:latin typeface="Arial" panose="020B0604020202020204" pitchFamily="34" charset="0"/>
            </a:endParaRPr>
          </a:p>
          <a:p>
            <a:pPr marR="5610" algn="l"/>
            <a:r>
              <a:rPr lang="en-US" sz="2400" b="0" i="0" u="none" strike="noStrike" baseline="0" dirty="0">
                <a:solidFill>
                  <a:srgbClr val="063762"/>
                </a:solidFill>
                <a:latin typeface="Arial" panose="020B0604020202020204" pitchFamily="34" charset="0"/>
                <a:hlinkClick r:id="rId3"/>
              </a:rPr>
              <a:t>Agency Recurring Procurement Forecasts</a:t>
            </a:r>
            <a:endParaRPr lang="en-US" sz="2400" b="0" i="0" u="none" strike="noStrike" baseline="0" dirty="0">
              <a:solidFill>
                <a:srgbClr val="063762"/>
              </a:solidFill>
              <a:latin typeface="Arial" panose="020B0604020202020204" pitchFamily="34" charset="0"/>
            </a:endParaRPr>
          </a:p>
          <a:p>
            <a:pPr marR="5610" algn="l"/>
            <a:r>
              <a:rPr lang="en-US" sz="2400" b="0" i="0" u="none" strike="noStrike" baseline="0" dirty="0">
                <a:solidFill>
                  <a:srgbClr val="063762"/>
                </a:solidFill>
                <a:latin typeface="Arial" panose="020B0604020202020204" pitchFamily="34" charset="0"/>
                <a:hlinkClick r:id="rId4"/>
              </a:rPr>
              <a:t>SAM.GOV Contracting Opportunities </a:t>
            </a:r>
            <a:endParaRPr lang="en-US" sz="2400" b="0" i="0" u="none" strike="noStrike" baseline="0" dirty="0">
              <a:solidFill>
                <a:srgbClr val="063762"/>
              </a:solidFill>
              <a:latin typeface="Arial" panose="020B0604020202020204" pitchFamily="34" charset="0"/>
            </a:endParaRPr>
          </a:p>
          <a:p>
            <a:endParaRPr lang="en-US" sz="1800" b="0" i="0" u="none" strike="noStrike" baseline="0" dirty="0">
              <a:solidFill>
                <a:srgbClr val="063762"/>
              </a:solidFill>
              <a:latin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880014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5"/>
          <p:cNvSpPr txBox="1">
            <a:spLocks noGrp="1"/>
          </p:cNvSpPr>
          <p:nvPr>
            <p:ph type="title"/>
          </p:nvPr>
        </p:nvSpPr>
        <p:spPr>
          <a:xfrm>
            <a:off x="457200" y="381000"/>
            <a:ext cx="8686800" cy="914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3200" b="1" i="0" u="none" strike="noStrike" cap="none" dirty="0">
                <a:solidFill>
                  <a:schemeClr val="dk1"/>
                </a:solidFill>
                <a:latin typeface="Arial"/>
                <a:ea typeface="Arial"/>
                <a:cs typeface="Arial"/>
                <a:sym typeface="Arial"/>
              </a:rPr>
              <a:t>Forecast of Contracting Opportunities </a:t>
            </a:r>
            <a:endParaRPr sz="3200" b="1" i="0" u="none" strike="noStrike" cap="none" dirty="0">
              <a:solidFill>
                <a:schemeClr val="dk1"/>
              </a:solidFill>
              <a:latin typeface="Arial"/>
              <a:ea typeface="Arial"/>
              <a:cs typeface="Arial"/>
              <a:sym typeface="Arial"/>
            </a:endParaRPr>
          </a:p>
        </p:txBody>
      </p:sp>
      <p:sp>
        <p:nvSpPr>
          <p:cNvPr id="250" name="Google Shape;250;p25"/>
          <p:cNvSpPr txBox="1">
            <a:spLocks noGrp="1"/>
          </p:cNvSpPr>
          <p:nvPr>
            <p:ph type="body" idx="1"/>
          </p:nvPr>
        </p:nvSpPr>
        <p:spPr>
          <a:xfrm>
            <a:off x="5423064" y="2003649"/>
            <a:ext cx="3657600" cy="4273800"/>
          </a:xfrm>
          <a:prstGeom prst="rect">
            <a:avLst/>
          </a:prstGeom>
          <a:noFill/>
          <a:ln>
            <a:noFill/>
          </a:ln>
        </p:spPr>
        <p:txBody>
          <a:bodyPr spcFirstLastPara="1" wrap="square" lIns="91425" tIns="91425" rIns="91425" bIns="91425" anchor="t" anchorCtr="0">
            <a:noAutofit/>
          </a:bodyPr>
          <a:lstStyle/>
          <a:p>
            <a:pPr>
              <a:lnSpc>
                <a:spcPct val="90000"/>
              </a:lnSpc>
            </a:pPr>
            <a:r>
              <a:rPr lang="en-US" sz="1500" b="0" i="0" u="none" strike="noStrike" cap="none" dirty="0">
                <a:solidFill>
                  <a:schemeClr val="dk1"/>
                </a:solidFill>
                <a:latin typeface="Arial"/>
                <a:ea typeface="Arial"/>
                <a:cs typeface="Arial"/>
                <a:sym typeface="Arial"/>
              </a:rPr>
              <a:t>Launched in March 2016 </a:t>
            </a:r>
            <a:endParaRPr lang="en-US" sz="1500" dirty="0">
              <a:latin typeface="Arial"/>
              <a:ea typeface="Arial"/>
              <a:cs typeface="Arial"/>
              <a:sym typeface="Arial"/>
            </a:endParaRPr>
          </a:p>
          <a:p>
            <a:pPr>
              <a:lnSpc>
                <a:spcPct val="90000"/>
              </a:lnSpc>
            </a:pPr>
            <a:r>
              <a:rPr lang="en-US" sz="1500" b="0" i="0" u="none" strike="noStrike" cap="none" dirty="0">
                <a:solidFill>
                  <a:schemeClr val="dk1"/>
                </a:solidFill>
                <a:latin typeface="Arial"/>
                <a:ea typeface="Arial"/>
                <a:cs typeface="Arial"/>
                <a:sym typeface="Arial"/>
              </a:rPr>
              <a:t>Focuses on acquisition planning and increases awareness of potential prime and subcontracting opportunities.</a:t>
            </a:r>
            <a:endParaRPr lang="en-US" sz="1500" dirty="0">
              <a:latin typeface="Arial"/>
              <a:ea typeface="Arial"/>
              <a:cs typeface="Arial"/>
              <a:sym typeface="Arial"/>
            </a:endParaRPr>
          </a:p>
          <a:p>
            <a:pPr>
              <a:lnSpc>
                <a:spcPct val="90000"/>
              </a:lnSpc>
            </a:pPr>
            <a:r>
              <a:rPr lang="en-US" sz="1500" b="0" i="0" u="none" strike="noStrike" cap="none" dirty="0">
                <a:solidFill>
                  <a:schemeClr val="dk1"/>
                </a:solidFill>
                <a:latin typeface="Arial"/>
                <a:ea typeface="Arial"/>
                <a:cs typeface="Arial"/>
                <a:sym typeface="Arial"/>
              </a:rPr>
              <a:t>The goal is to help both GSA buyers and vendors easily communicate around potential contracting opportunities.</a:t>
            </a:r>
            <a:endParaRPr lang="en-US" sz="1500" dirty="0">
              <a:ea typeface="Arial"/>
            </a:endParaRPr>
          </a:p>
          <a:p>
            <a:pPr>
              <a:lnSpc>
                <a:spcPct val="90000"/>
              </a:lnSpc>
            </a:pPr>
            <a:r>
              <a:rPr lang="en-US" sz="1500" b="0" i="0" u="none" strike="noStrike" cap="none" dirty="0">
                <a:solidFill>
                  <a:srgbClr val="000000"/>
                </a:solidFill>
                <a:latin typeface="Arial"/>
                <a:ea typeface="Arial"/>
                <a:cs typeface="Arial"/>
                <a:sym typeface="Arial"/>
              </a:rPr>
              <a:t>Currently, </a:t>
            </a:r>
            <a:r>
              <a:rPr lang="en-US" sz="1500" dirty="0">
                <a:solidFill>
                  <a:srgbClr val="000000"/>
                </a:solidFill>
                <a:latin typeface="Arial"/>
                <a:ea typeface="Arial"/>
                <a:cs typeface="Arial"/>
                <a:sym typeface="Arial"/>
              </a:rPr>
              <a:t>six</a:t>
            </a:r>
            <a:r>
              <a:rPr lang="en-US" sz="1500" b="0" i="0" u="none" strike="noStrike" cap="none" dirty="0">
                <a:solidFill>
                  <a:srgbClr val="000000"/>
                </a:solidFill>
                <a:latin typeface="Arial"/>
                <a:ea typeface="Arial"/>
                <a:cs typeface="Arial"/>
                <a:sym typeface="Arial"/>
              </a:rPr>
              <a:t> Federal agencies use the tool: GSA, U.S. Office of Personnel Management, Dept. of Interior, Dept. of Labor, Department of Veterans Affairs and U.S. Small Business Administration. More to come…</a:t>
            </a:r>
            <a:endParaRPr lang="en-US" sz="1500" dirty="0">
              <a:ea typeface="Arial"/>
            </a:endParaRPr>
          </a:p>
          <a:p>
            <a:pPr>
              <a:lnSpc>
                <a:spcPct val="90000"/>
              </a:lnSpc>
            </a:pPr>
            <a:r>
              <a:rPr lang="en-US" sz="1500" b="0" i="0" u="none" strike="noStrike" cap="none" dirty="0">
                <a:solidFill>
                  <a:srgbClr val="000000"/>
                </a:solidFill>
                <a:latin typeface="Arial"/>
                <a:ea typeface="Arial"/>
                <a:cs typeface="Arial"/>
                <a:sym typeface="Arial"/>
              </a:rPr>
              <a:t>The goal is to have all Federal agencies use the tool.</a:t>
            </a:r>
            <a:endParaRPr sz="1500" b="0" i="0" u="none" strike="noStrike" cap="none" dirty="0">
              <a:solidFill>
                <a:schemeClr val="dk1"/>
              </a:solidFill>
              <a:latin typeface="Arial"/>
              <a:ea typeface="Arial"/>
              <a:cs typeface="Arial"/>
              <a:sym typeface="Arial"/>
            </a:endParaRPr>
          </a:p>
          <a:p>
            <a:pPr marL="457200" marR="0" lvl="0" indent="-228600" algn="l" rtl="0">
              <a:lnSpc>
                <a:spcPct val="90000"/>
              </a:lnSpc>
              <a:spcBef>
                <a:spcPts val="640"/>
              </a:spcBef>
              <a:spcAft>
                <a:spcPts val="0"/>
              </a:spcAft>
              <a:buClr>
                <a:schemeClr val="dk1"/>
              </a:buClr>
              <a:buSzPts val="3200"/>
              <a:buFont typeface="Noto Sans Symbols"/>
              <a:buNone/>
            </a:pPr>
            <a:endParaRPr sz="1500" b="0" i="0" u="none" strike="noStrike" cap="none" dirty="0">
              <a:solidFill>
                <a:schemeClr val="dk1"/>
              </a:solidFill>
              <a:latin typeface="Calibri"/>
              <a:ea typeface="Calibri"/>
              <a:cs typeface="Calibri"/>
              <a:sym typeface="Calibri"/>
            </a:endParaRPr>
          </a:p>
          <a:p>
            <a:pPr marL="457200" marR="0" lvl="0" indent="-228600" algn="l" rtl="0">
              <a:lnSpc>
                <a:spcPct val="90000"/>
              </a:lnSpc>
              <a:spcBef>
                <a:spcPts val="640"/>
              </a:spcBef>
              <a:spcAft>
                <a:spcPts val="0"/>
              </a:spcAft>
              <a:buClr>
                <a:schemeClr val="dk1"/>
              </a:buClr>
              <a:buSzPts val="3200"/>
              <a:buFont typeface="Noto Sans Symbols"/>
              <a:buNone/>
            </a:pPr>
            <a:endParaRPr sz="1500" b="0" i="0" u="none" strike="noStrike" cap="none" dirty="0">
              <a:solidFill>
                <a:schemeClr val="dk1"/>
              </a:solidFill>
              <a:latin typeface="Calibri"/>
              <a:ea typeface="Calibri"/>
              <a:cs typeface="Calibri"/>
              <a:sym typeface="Calibri"/>
            </a:endParaRPr>
          </a:p>
          <a:p>
            <a:pPr marL="457200" marR="0" lvl="0" indent="-228600" algn="l" rtl="0">
              <a:lnSpc>
                <a:spcPct val="90000"/>
              </a:lnSpc>
              <a:spcBef>
                <a:spcPts val="640"/>
              </a:spcBef>
              <a:spcAft>
                <a:spcPts val="0"/>
              </a:spcAft>
              <a:buClr>
                <a:schemeClr val="dk1"/>
              </a:buClr>
              <a:buSzPts val="3200"/>
              <a:buFont typeface="Arial"/>
              <a:buNone/>
            </a:pPr>
            <a:endParaRPr sz="1500" b="0" i="0" u="none" strike="noStrike" cap="none" dirty="0">
              <a:solidFill>
                <a:schemeClr val="dk1"/>
              </a:solidFill>
              <a:latin typeface="Times New Roman"/>
              <a:ea typeface="Times New Roman"/>
              <a:cs typeface="Times New Roman"/>
              <a:sym typeface="Times New Roman"/>
            </a:endParaRPr>
          </a:p>
        </p:txBody>
      </p:sp>
      <p:cxnSp>
        <p:nvCxnSpPr>
          <p:cNvPr id="251" name="Google Shape;251;p25">
            <a:extLst>
              <a:ext uri="{C183D7F6-B498-43B3-948B-1728B52AA6E4}">
                <adec:decorative xmlns:adec="http://schemas.microsoft.com/office/drawing/2017/decorative" val="1"/>
              </a:ext>
            </a:extLst>
          </p:cNvPr>
          <p:cNvCxnSpPr/>
          <p:nvPr/>
        </p:nvCxnSpPr>
        <p:spPr>
          <a:xfrm>
            <a:off x="0" y="1295400"/>
            <a:ext cx="9144000" cy="0"/>
          </a:xfrm>
          <a:prstGeom prst="straightConnector1">
            <a:avLst/>
          </a:prstGeom>
          <a:noFill/>
          <a:ln w="38100" cap="flat" cmpd="sng">
            <a:solidFill>
              <a:srgbClr val="4A7DBA"/>
            </a:solidFill>
            <a:prstDash val="solid"/>
            <a:round/>
            <a:headEnd type="none" w="sm" len="sm"/>
            <a:tailEnd type="none" w="sm" len="sm"/>
          </a:ln>
        </p:spPr>
      </p:cxnSp>
      <p:cxnSp>
        <p:nvCxnSpPr>
          <p:cNvPr id="255" name="Google Shape;255;p25">
            <a:extLst>
              <a:ext uri="{C183D7F6-B498-43B3-948B-1728B52AA6E4}">
                <adec:decorative xmlns:adec="http://schemas.microsoft.com/office/drawing/2017/decorative" val="1"/>
              </a:ext>
            </a:extLst>
          </p:cNvPr>
          <p:cNvCxnSpPr/>
          <p:nvPr/>
        </p:nvCxnSpPr>
        <p:spPr>
          <a:xfrm>
            <a:off x="5494199" y="1433339"/>
            <a:ext cx="0" cy="4818412"/>
          </a:xfrm>
          <a:prstGeom prst="straightConnector1">
            <a:avLst/>
          </a:prstGeom>
          <a:noFill/>
          <a:ln w="38100" cap="flat" cmpd="sng">
            <a:solidFill>
              <a:srgbClr val="4A7DBA"/>
            </a:solidFill>
            <a:prstDash val="solid"/>
            <a:round/>
            <a:headEnd type="none" w="sm" len="sm"/>
            <a:tailEnd type="none" w="sm" len="sm"/>
          </a:ln>
        </p:spPr>
      </p:cxnSp>
      <p:sp>
        <p:nvSpPr>
          <p:cNvPr id="256" name="Google Shape;256;p25"/>
          <p:cNvSpPr txBox="1"/>
          <p:nvPr/>
        </p:nvSpPr>
        <p:spPr>
          <a:xfrm>
            <a:off x="141768" y="6277259"/>
            <a:ext cx="8661572" cy="41215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0" i="0" u="none" strike="noStrike" cap="none" dirty="0">
                <a:solidFill>
                  <a:srgbClr val="000000"/>
                </a:solidFill>
                <a:latin typeface="Arial"/>
                <a:ea typeface="Arial"/>
                <a:cs typeface="Arial"/>
                <a:sym typeface="Arial"/>
              </a:rPr>
              <a:t>For more details visit: </a:t>
            </a:r>
            <a:r>
              <a:rPr lang="en-US" sz="2200" b="0" i="0" u="sng" strike="noStrike" cap="none" dirty="0">
                <a:solidFill>
                  <a:schemeClr val="hlink"/>
                </a:solidFill>
                <a:latin typeface="Arial"/>
                <a:ea typeface="Arial"/>
                <a:cs typeface="Arial"/>
                <a:sym typeface="Arial"/>
              </a:rPr>
              <a:t>https://www.acquisitiongateway.gov/forecast</a:t>
            </a:r>
            <a:endParaRPr sz="2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cxnSp>
        <p:nvCxnSpPr>
          <p:cNvPr id="257" name="Google Shape;257;p25">
            <a:extLst>
              <a:ext uri="{C183D7F6-B498-43B3-948B-1728B52AA6E4}">
                <adec:decorative xmlns:adec="http://schemas.microsoft.com/office/drawing/2017/decorative" val="1"/>
              </a:ext>
            </a:extLst>
          </p:cNvPr>
          <p:cNvCxnSpPr/>
          <p:nvPr/>
        </p:nvCxnSpPr>
        <p:spPr>
          <a:xfrm>
            <a:off x="0" y="1949326"/>
            <a:ext cx="9144000" cy="0"/>
          </a:xfrm>
          <a:prstGeom prst="straightConnector1">
            <a:avLst/>
          </a:prstGeom>
          <a:noFill/>
          <a:ln w="38100" cap="flat" cmpd="sng">
            <a:solidFill>
              <a:srgbClr val="4A7DBA"/>
            </a:solidFill>
            <a:prstDash val="solid"/>
            <a:round/>
            <a:headEnd type="none" w="sm" len="sm"/>
            <a:tailEnd type="none" w="sm" len="sm"/>
          </a:ln>
        </p:spPr>
      </p:cxnSp>
      <p:sp>
        <p:nvSpPr>
          <p:cNvPr id="258" name="Google Shape;258;p25"/>
          <p:cNvSpPr txBox="1"/>
          <p:nvPr/>
        </p:nvSpPr>
        <p:spPr>
          <a:xfrm>
            <a:off x="0" y="1521607"/>
            <a:ext cx="4794677" cy="40011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Arial"/>
                <a:ea typeface="Arial"/>
                <a:cs typeface="Arial"/>
                <a:sym typeface="Arial"/>
              </a:rPr>
              <a:t>How to Access the Forecast Tool:</a:t>
            </a:r>
            <a:endParaRPr sz="2000" b="1" i="0" u="none" strike="noStrike" cap="none" dirty="0">
              <a:solidFill>
                <a:srgbClr val="000000"/>
              </a:solidFill>
              <a:latin typeface="Arial"/>
              <a:ea typeface="Arial"/>
              <a:cs typeface="Arial"/>
              <a:sym typeface="Arial"/>
            </a:endParaRPr>
          </a:p>
        </p:txBody>
      </p:sp>
      <p:sp>
        <p:nvSpPr>
          <p:cNvPr id="259" name="Google Shape;259;p25"/>
          <p:cNvSpPr txBox="1"/>
          <p:nvPr/>
        </p:nvSpPr>
        <p:spPr>
          <a:xfrm>
            <a:off x="4778830" y="1433339"/>
            <a:ext cx="4227613"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Background</a:t>
            </a:r>
            <a:r>
              <a:rPr lang="en-US" sz="2400" b="1" i="0" u="none" strike="noStrike" cap="none">
                <a:solidFill>
                  <a:srgbClr val="000000"/>
                </a:solidFill>
                <a:latin typeface="Arial"/>
                <a:ea typeface="Arial"/>
                <a:cs typeface="Arial"/>
                <a:sym typeface="Arial"/>
              </a:rPr>
              <a:t>:</a:t>
            </a:r>
            <a:endParaRPr sz="2400" b="1" i="0" u="none" strike="noStrike" cap="none">
              <a:solidFill>
                <a:srgbClr val="000000"/>
              </a:solidFill>
              <a:latin typeface="Arial"/>
              <a:ea typeface="Arial"/>
              <a:cs typeface="Arial"/>
              <a:sym typeface="Arial"/>
            </a:endParaRPr>
          </a:p>
        </p:txBody>
      </p:sp>
      <p:pic>
        <p:nvPicPr>
          <p:cNvPr id="7" name="Picture 6" descr="Acquisition Gateway main page with red arrows pointing to Tools &amp; Resources and Forecast of Contracting Opportunities">
            <a:extLst>
              <a:ext uri="{FF2B5EF4-FFF2-40B4-BE49-F238E27FC236}">
                <a16:creationId xmlns:a16="http://schemas.microsoft.com/office/drawing/2014/main" id="{D0E21034-8916-3CDF-D63A-AB7A9632B7B8}"/>
              </a:ext>
            </a:extLst>
          </p:cNvPr>
          <p:cNvPicPr>
            <a:picLocks noChangeAspect="1"/>
          </p:cNvPicPr>
          <p:nvPr/>
        </p:nvPicPr>
        <p:blipFill>
          <a:blip r:embed="rId3"/>
          <a:stretch>
            <a:fillRect/>
          </a:stretch>
        </p:blipFill>
        <p:spPr>
          <a:xfrm>
            <a:off x="0" y="2350889"/>
            <a:ext cx="5423063" cy="2576233"/>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A5DA3-0834-8565-4FEA-9D5354B34FEA}"/>
              </a:ext>
            </a:extLst>
          </p:cNvPr>
          <p:cNvSpPr>
            <a:spLocks noGrp="1"/>
          </p:cNvSpPr>
          <p:nvPr>
            <p:ph type="title"/>
          </p:nvPr>
        </p:nvSpPr>
        <p:spPr>
          <a:xfrm>
            <a:off x="734601" y="160337"/>
            <a:ext cx="8614881" cy="1143000"/>
          </a:xfrm>
        </p:spPr>
        <p:txBody>
          <a:bodyPr/>
          <a:lstStyle/>
          <a:p>
            <a:r>
              <a:rPr lang="en-US" sz="3200" b="1" dirty="0">
                <a:latin typeface="+mn-lt"/>
              </a:rPr>
              <a:t>Forecast of Contracting Opportunities  </a:t>
            </a:r>
          </a:p>
        </p:txBody>
      </p:sp>
      <p:pic>
        <p:nvPicPr>
          <p:cNvPr id="4" name="Picture 3" descr="Forecast of contracting opportunities tool sample search by place of performance Tennessee">
            <a:extLst>
              <a:ext uri="{FF2B5EF4-FFF2-40B4-BE49-F238E27FC236}">
                <a16:creationId xmlns:a16="http://schemas.microsoft.com/office/drawing/2014/main" id="{3C28F081-AE33-9F74-65E5-084DF782BC85}"/>
              </a:ext>
            </a:extLst>
          </p:cNvPr>
          <p:cNvPicPr>
            <a:picLocks noChangeAspect="1"/>
          </p:cNvPicPr>
          <p:nvPr/>
        </p:nvPicPr>
        <p:blipFill>
          <a:blip r:embed="rId2"/>
          <a:stretch>
            <a:fillRect/>
          </a:stretch>
        </p:blipFill>
        <p:spPr>
          <a:xfrm>
            <a:off x="0" y="1600200"/>
            <a:ext cx="9144000" cy="4407072"/>
          </a:xfrm>
          <a:prstGeom prst="rect">
            <a:avLst/>
          </a:prstGeom>
        </p:spPr>
      </p:pic>
    </p:spTree>
    <p:extLst>
      <p:ext uri="{BB962C8B-B14F-4D97-AF65-F5344CB8AC3E}">
        <p14:creationId xmlns:p14="http://schemas.microsoft.com/office/powerpoint/2010/main" val="38541890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5DAC8-1880-0F47-598B-C7D48343B26A}"/>
              </a:ext>
            </a:extLst>
          </p:cNvPr>
          <p:cNvSpPr>
            <a:spLocks noGrp="1"/>
          </p:cNvSpPr>
          <p:nvPr>
            <p:ph type="title"/>
          </p:nvPr>
        </p:nvSpPr>
        <p:spPr>
          <a:xfrm>
            <a:off x="457199" y="439024"/>
            <a:ext cx="8229600" cy="1143000"/>
          </a:xfrm>
        </p:spPr>
        <p:txBody>
          <a:bodyPr/>
          <a:lstStyle/>
          <a:p>
            <a:r>
              <a:rPr lang="en-US" sz="3200" b="1" i="0" dirty="0">
                <a:effectLst/>
                <a:latin typeface="+mn-lt"/>
              </a:rPr>
              <a:t>Agency Recurring Procurement Forecasts</a:t>
            </a:r>
            <a:br>
              <a:rPr lang="en-US" b="1" i="0" dirty="0">
                <a:effectLst/>
                <a:latin typeface="open_sansbold"/>
              </a:rPr>
            </a:br>
            <a:endParaRPr lang="en-US" dirty="0"/>
          </a:p>
        </p:txBody>
      </p:sp>
      <p:pic>
        <p:nvPicPr>
          <p:cNvPr id="9" name="Picture 8" descr="Acquisition.gov list of agencies and links to agency procurement forecasts">
            <a:extLst>
              <a:ext uri="{FF2B5EF4-FFF2-40B4-BE49-F238E27FC236}">
                <a16:creationId xmlns:a16="http://schemas.microsoft.com/office/drawing/2014/main" id="{49A80FFF-FEBF-371A-85D0-5D4ACE6C9FE1}"/>
              </a:ext>
            </a:extLst>
          </p:cNvPr>
          <p:cNvPicPr>
            <a:picLocks noChangeAspect="1"/>
          </p:cNvPicPr>
          <p:nvPr/>
        </p:nvPicPr>
        <p:blipFill>
          <a:blip r:embed="rId2"/>
          <a:stretch>
            <a:fillRect/>
          </a:stretch>
        </p:blipFill>
        <p:spPr>
          <a:xfrm>
            <a:off x="314498" y="1417637"/>
            <a:ext cx="8515003" cy="3755308"/>
          </a:xfrm>
          <a:prstGeom prst="rect">
            <a:avLst/>
          </a:prstGeom>
        </p:spPr>
      </p:pic>
      <p:pic>
        <p:nvPicPr>
          <p:cNvPr id="13" name="Picture 12" descr="Acquisition.gov list of agencies and links to agency procurement forecasts">
            <a:extLst>
              <a:ext uri="{FF2B5EF4-FFF2-40B4-BE49-F238E27FC236}">
                <a16:creationId xmlns:a16="http://schemas.microsoft.com/office/drawing/2014/main" id="{4AC047CE-82CC-B374-FF9B-5FB6C2914CE5}"/>
              </a:ext>
            </a:extLst>
          </p:cNvPr>
          <p:cNvPicPr>
            <a:picLocks noChangeAspect="1"/>
          </p:cNvPicPr>
          <p:nvPr/>
        </p:nvPicPr>
        <p:blipFill>
          <a:blip r:embed="rId3"/>
          <a:stretch>
            <a:fillRect/>
          </a:stretch>
        </p:blipFill>
        <p:spPr>
          <a:xfrm>
            <a:off x="232304" y="5257800"/>
            <a:ext cx="8368478" cy="1410418"/>
          </a:xfrm>
          <a:prstGeom prst="rect">
            <a:avLst/>
          </a:prstGeom>
        </p:spPr>
      </p:pic>
    </p:spTree>
    <p:extLst>
      <p:ext uri="{BB962C8B-B14F-4D97-AF65-F5344CB8AC3E}">
        <p14:creationId xmlns:p14="http://schemas.microsoft.com/office/powerpoint/2010/main" val="1889033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80A2-2092-454F-3107-F1209B0A2332}"/>
              </a:ext>
            </a:extLst>
          </p:cNvPr>
          <p:cNvSpPr>
            <a:spLocks noGrp="1"/>
          </p:cNvSpPr>
          <p:nvPr>
            <p:ph type="title"/>
          </p:nvPr>
        </p:nvSpPr>
        <p:spPr/>
        <p:txBody>
          <a:bodyPr/>
          <a:lstStyle/>
          <a:p>
            <a:r>
              <a:rPr lang="en-US" sz="3600" b="1" dirty="0">
                <a:solidFill>
                  <a:schemeClr val="tx1"/>
                </a:solidFill>
                <a:latin typeface="+mn-lt"/>
              </a:rPr>
              <a:t>SAM.GOV </a:t>
            </a:r>
          </a:p>
        </p:txBody>
      </p:sp>
      <p:sp>
        <p:nvSpPr>
          <p:cNvPr id="3" name="Text Placeholder 2">
            <a:extLst>
              <a:ext uri="{FF2B5EF4-FFF2-40B4-BE49-F238E27FC236}">
                <a16:creationId xmlns:a16="http://schemas.microsoft.com/office/drawing/2014/main" id="{556CAB2B-6806-BB7F-694C-F721763C66DE}"/>
              </a:ext>
            </a:extLst>
          </p:cNvPr>
          <p:cNvSpPr>
            <a:spLocks noGrp="1"/>
          </p:cNvSpPr>
          <p:nvPr>
            <p:ph type="body" idx="1"/>
          </p:nvPr>
        </p:nvSpPr>
        <p:spPr/>
        <p:txBody>
          <a:bodyPr/>
          <a:lstStyle/>
          <a:p>
            <a:endParaRPr lang="en-US" dirty="0"/>
          </a:p>
        </p:txBody>
      </p:sp>
      <p:pic>
        <p:nvPicPr>
          <p:cNvPr id="5" name="Picture 4" descr="SAM.gov search contract opportunities webpage">
            <a:extLst>
              <a:ext uri="{FF2B5EF4-FFF2-40B4-BE49-F238E27FC236}">
                <a16:creationId xmlns:a16="http://schemas.microsoft.com/office/drawing/2014/main" id="{C3780C6E-7EC0-1255-D9D4-E58F213DEA0C}"/>
              </a:ext>
            </a:extLst>
          </p:cNvPr>
          <p:cNvPicPr>
            <a:picLocks noChangeAspect="1"/>
          </p:cNvPicPr>
          <p:nvPr/>
        </p:nvPicPr>
        <p:blipFill>
          <a:blip r:embed="rId2"/>
          <a:stretch>
            <a:fillRect/>
          </a:stretch>
        </p:blipFill>
        <p:spPr>
          <a:xfrm>
            <a:off x="127321" y="1559688"/>
            <a:ext cx="8889357" cy="4717822"/>
          </a:xfrm>
          <a:prstGeom prst="rect">
            <a:avLst/>
          </a:prstGeom>
        </p:spPr>
      </p:pic>
    </p:spTree>
    <p:extLst>
      <p:ext uri="{BB962C8B-B14F-4D97-AF65-F5344CB8AC3E}">
        <p14:creationId xmlns:p14="http://schemas.microsoft.com/office/powerpoint/2010/main" val="1885265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5"/>
          <p:cNvSpPr txBox="1">
            <a:spLocks noGrp="1"/>
          </p:cNvSpPr>
          <p:nvPr>
            <p:ph type="title"/>
          </p:nvPr>
        </p:nvSpPr>
        <p:spPr>
          <a:xfrm>
            <a:off x="442949" y="391885"/>
            <a:ext cx="8229600" cy="862149"/>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1" i="0" u="none" strike="noStrike" cap="none">
                <a:solidFill>
                  <a:schemeClr val="dk1"/>
                </a:solidFill>
                <a:latin typeface="Arial"/>
                <a:ea typeface="Arial"/>
                <a:cs typeface="Arial"/>
                <a:sym typeface="Arial"/>
              </a:rPr>
              <a:t>Tips for Success </a:t>
            </a:r>
            <a:endParaRPr sz="4400" b="1" i="0" u="none" strike="noStrike" cap="none">
              <a:solidFill>
                <a:schemeClr val="dk1"/>
              </a:solidFill>
              <a:latin typeface="Arial"/>
              <a:ea typeface="Arial"/>
              <a:cs typeface="Arial"/>
              <a:sym typeface="Arial"/>
            </a:endParaRPr>
          </a:p>
        </p:txBody>
      </p:sp>
      <p:pic>
        <p:nvPicPr>
          <p:cNvPr id="339" name="Google Shape;339;p35" descr="Tips for success"/>
          <p:cNvPicPr preferRelativeResize="0"/>
          <p:nvPr/>
        </p:nvPicPr>
        <p:blipFill rotWithShape="1">
          <a:blip r:embed="rId3">
            <a:alphaModFix/>
          </a:blip>
          <a:srcRect/>
          <a:stretch/>
        </p:blipFill>
        <p:spPr>
          <a:xfrm>
            <a:off x="167950" y="1561945"/>
            <a:ext cx="8591750" cy="49941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36" descr="GSA Starmark"/>
          <p:cNvPicPr preferRelativeResize="0"/>
          <p:nvPr/>
        </p:nvPicPr>
        <p:blipFill rotWithShape="1">
          <a:blip r:embed="rId3">
            <a:alphaModFix/>
          </a:blip>
          <a:srcRect/>
          <a:stretch/>
        </p:blipFill>
        <p:spPr>
          <a:xfrm>
            <a:off x="76200" y="76200"/>
            <a:ext cx="990599" cy="990599"/>
          </a:xfrm>
          <a:prstGeom prst="rect">
            <a:avLst/>
          </a:prstGeom>
          <a:noFill/>
          <a:ln>
            <a:noFill/>
          </a:ln>
        </p:spPr>
      </p:pic>
      <p:pic>
        <p:nvPicPr>
          <p:cNvPr id="346" name="Google Shape;346;p36" descr="U.S. Small Business Administration (SBA) logo"/>
          <p:cNvPicPr preferRelativeResize="0"/>
          <p:nvPr/>
        </p:nvPicPr>
        <p:blipFill rotWithShape="1">
          <a:blip r:embed="rId4">
            <a:alphaModFix/>
          </a:blip>
          <a:srcRect/>
          <a:stretch/>
        </p:blipFill>
        <p:spPr>
          <a:xfrm>
            <a:off x="495300" y="1977657"/>
            <a:ext cx="3657600" cy="1152794"/>
          </a:xfrm>
          <a:prstGeom prst="rect">
            <a:avLst/>
          </a:prstGeom>
          <a:noFill/>
          <a:ln>
            <a:noFill/>
          </a:ln>
        </p:spPr>
      </p:pic>
      <p:pic>
        <p:nvPicPr>
          <p:cNvPr id="347" name="Google Shape;347;p36" descr="Minority Business Development Agency U.S. Department of Commerce logo"/>
          <p:cNvPicPr preferRelativeResize="0"/>
          <p:nvPr/>
        </p:nvPicPr>
        <p:blipFill rotWithShape="1">
          <a:blip r:embed="rId5">
            <a:alphaModFix/>
          </a:blip>
          <a:srcRect/>
          <a:stretch/>
        </p:blipFill>
        <p:spPr>
          <a:xfrm>
            <a:off x="359250" y="3882647"/>
            <a:ext cx="3037425" cy="2198750"/>
          </a:xfrm>
          <a:prstGeom prst="rect">
            <a:avLst/>
          </a:prstGeom>
          <a:noFill/>
          <a:ln>
            <a:noFill/>
          </a:ln>
        </p:spPr>
      </p:pic>
      <p:pic>
        <p:nvPicPr>
          <p:cNvPr id="349" name="Google Shape;349;p36" descr="GSA Starmark Doing Business with GSA"/>
          <p:cNvPicPr preferRelativeResize="0"/>
          <p:nvPr/>
        </p:nvPicPr>
        <p:blipFill rotWithShape="1">
          <a:blip r:embed="rId6">
            <a:alphaModFix/>
          </a:blip>
          <a:srcRect l="9790" t="31690" r="13721" b="30219"/>
          <a:stretch/>
        </p:blipFill>
        <p:spPr>
          <a:xfrm>
            <a:off x="5079201" y="4582633"/>
            <a:ext cx="3410499" cy="861238"/>
          </a:xfrm>
          <a:prstGeom prst="rect">
            <a:avLst/>
          </a:prstGeom>
          <a:noFill/>
          <a:ln>
            <a:noFill/>
          </a:ln>
        </p:spPr>
      </p:pic>
      <p:sp>
        <p:nvSpPr>
          <p:cNvPr id="351" name="Google Shape;351;p36"/>
          <p:cNvSpPr txBox="1">
            <a:spLocks noGrp="1"/>
          </p:cNvSpPr>
          <p:nvPr>
            <p:ph type="title"/>
          </p:nvPr>
        </p:nvSpPr>
        <p:spPr>
          <a:xfrm>
            <a:off x="845400" y="76200"/>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b="1" i="0" u="none" strike="noStrike" cap="none" dirty="0">
                <a:solidFill>
                  <a:schemeClr val="dk1"/>
                </a:solidFill>
                <a:latin typeface="Arial"/>
                <a:ea typeface="Arial"/>
                <a:cs typeface="Arial"/>
                <a:sym typeface="Arial"/>
              </a:rPr>
              <a:t>Additional Resources </a:t>
            </a:r>
            <a:endParaRPr sz="4000" b="1" i="0" u="none" strike="noStrike" cap="none" dirty="0">
              <a:solidFill>
                <a:schemeClr val="dk1"/>
              </a:solidFill>
              <a:latin typeface="Arial"/>
              <a:ea typeface="Arial"/>
              <a:cs typeface="Arial"/>
              <a:sym typeface="Arial"/>
            </a:endParaRPr>
          </a:p>
        </p:txBody>
      </p:sp>
      <p:pic>
        <p:nvPicPr>
          <p:cNvPr id="352" name="Google Shape;352;p36" descr="APEX Accelerators logo"/>
          <p:cNvPicPr preferRelativeResize="0"/>
          <p:nvPr/>
        </p:nvPicPr>
        <p:blipFill rotWithShape="1">
          <a:blip r:embed="rId7">
            <a:alphaModFix/>
          </a:blip>
          <a:srcRect/>
          <a:stretch/>
        </p:blipFill>
        <p:spPr>
          <a:xfrm>
            <a:off x="5079201" y="2818720"/>
            <a:ext cx="3401534" cy="1161166"/>
          </a:xfrm>
          <a:prstGeom prst="rect">
            <a:avLst/>
          </a:prstGeom>
          <a:noFill/>
          <a:ln>
            <a:noFill/>
          </a:ln>
        </p:spPr>
      </p:pic>
      <p:sp>
        <p:nvSpPr>
          <p:cNvPr id="2" name="Google Shape;350;p36">
            <a:extLst>
              <a:ext uri="{FF2B5EF4-FFF2-40B4-BE49-F238E27FC236}">
                <a16:creationId xmlns:a16="http://schemas.microsoft.com/office/drawing/2014/main" id="{FE4437E9-60BF-AD8E-87EE-DD29246BCB3C}"/>
              </a:ext>
            </a:extLst>
          </p:cNvPr>
          <p:cNvSpPr txBox="1"/>
          <p:nvPr/>
        </p:nvSpPr>
        <p:spPr>
          <a:xfrm>
            <a:off x="4039293" y="5579539"/>
            <a:ext cx="3517954" cy="46707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dirty="0">
                <a:solidFill>
                  <a:schemeClr val="hlink"/>
                </a:solidFill>
                <a:latin typeface="Arial"/>
                <a:ea typeface="Arial"/>
                <a:cs typeface="Arial"/>
                <a:sym typeface="Arial"/>
                <a:hlinkClick r:id="rId8"/>
              </a:rPr>
              <a:t>www.gsa.gov/events</a:t>
            </a:r>
            <a:endParaRPr lang="en-US" sz="1800" b="1" i="0" u="sng" strike="noStrike" cap="none" dirty="0">
              <a:solidFill>
                <a:schemeClr val="hlink"/>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lang="en-US" sz="1800" b="1" u="sng" dirty="0">
              <a:solidFill>
                <a:schemeClr val="hlink"/>
              </a:solidFill>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dirty="0">
                <a:solidFill>
                  <a:schemeClr val="hlink"/>
                </a:solidFill>
                <a:latin typeface="Arial"/>
                <a:ea typeface="Arial"/>
                <a:cs typeface="Arial"/>
                <a:sym typeface="Arial"/>
                <a:hlinkClick r:id="rId9"/>
              </a:rPr>
              <a:t>www.gsa.gov/small-business</a:t>
            </a:r>
            <a:endParaRPr lang="en-US" sz="1800" b="1" i="0" u="sng" strike="noStrike" cap="none" dirty="0">
              <a:solidFill>
                <a:schemeClr val="hlink"/>
              </a:solidFill>
              <a:latin typeface="Arial"/>
              <a:ea typeface="Arial"/>
              <a:cs typeface="Arial"/>
              <a:sym typeface="Arial"/>
            </a:endParaRPr>
          </a:p>
        </p:txBody>
      </p:sp>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457200" y="440893"/>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000" b="1" i="0" u="none" strike="noStrike" cap="none">
                <a:solidFill>
                  <a:schemeClr val="dk1"/>
                </a:solidFill>
                <a:latin typeface="Calibri"/>
                <a:ea typeface="Calibri"/>
                <a:cs typeface="Calibri"/>
                <a:sym typeface="Calibri"/>
              </a:rPr>
              <a:t>GSA OSDBU Overview</a:t>
            </a:r>
            <a:endParaRPr sz="4000" b="1" i="0" u="none" strike="noStrike" cap="none">
              <a:solidFill>
                <a:schemeClr val="dk1"/>
              </a:solidFill>
              <a:latin typeface="Calibri"/>
              <a:ea typeface="Calibri"/>
              <a:cs typeface="Calibri"/>
              <a:sym typeface="Calibri"/>
            </a:endParaRPr>
          </a:p>
        </p:txBody>
      </p:sp>
      <p:sp>
        <p:nvSpPr>
          <p:cNvPr id="124" name="Google Shape;124;p16"/>
          <p:cNvSpPr txBox="1">
            <a:spLocks noGrp="1"/>
          </p:cNvSpPr>
          <p:nvPr>
            <p:ph type="body" idx="1"/>
          </p:nvPr>
        </p:nvSpPr>
        <p:spPr>
          <a:xfrm>
            <a:off x="130629" y="1820954"/>
            <a:ext cx="8916750" cy="48662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US" sz="2000" b="0" i="0" u="none" strike="noStrike" cap="none">
                <a:solidFill>
                  <a:schemeClr val="dk1"/>
                </a:solidFill>
                <a:latin typeface="Arial"/>
                <a:ea typeface="Arial"/>
                <a:cs typeface="Arial"/>
                <a:sym typeface="Arial"/>
              </a:rPr>
              <a:t>According to the Small Business Act as amended by Public Law 95-507, the Office of Small &amp; Disadvantaged Business was established to:</a:t>
            </a:r>
            <a:endParaRPr/>
          </a:p>
          <a:p>
            <a:pPr marL="0" marR="0" lvl="0" indent="0" algn="l" rtl="0">
              <a:lnSpc>
                <a:spcPct val="100000"/>
              </a:lnSpc>
              <a:spcBef>
                <a:spcPts val="0"/>
              </a:spcBef>
              <a:spcAft>
                <a:spcPts val="0"/>
              </a:spcAft>
              <a:buClr>
                <a:schemeClr val="dk1"/>
              </a:buClr>
              <a:buSzPts val="3200"/>
              <a:buFont typeface="Arial"/>
              <a:buNone/>
            </a:pPr>
            <a:endParaRPr sz="2000" b="0" i="0" u="none" strike="noStrike" cap="none">
              <a:solidFill>
                <a:schemeClr val="dk1"/>
              </a:solidFill>
              <a:latin typeface="Arial"/>
              <a:ea typeface="Arial"/>
              <a:cs typeface="Arial"/>
              <a:sym typeface="Arial"/>
            </a:endParaRPr>
          </a:p>
          <a:p>
            <a:pPr marL="742950" marR="0" lvl="1" indent="-298450" algn="l" rtl="0">
              <a:lnSpc>
                <a:spcPct val="100000"/>
              </a:lnSpc>
              <a:spcBef>
                <a:spcPts val="360"/>
              </a:spcBef>
              <a:spcAft>
                <a:spcPts val="0"/>
              </a:spcAft>
              <a:buClr>
                <a:schemeClr val="dk1"/>
              </a:buClr>
              <a:buSzPts val="2000"/>
              <a:buFont typeface="Calibri"/>
              <a:buChar char="–"/>
            </a:pPr>
            <a:r>
              <a:rPr lang="en-US" sz="2000" b="0" i="0" u="none" strike="noStrike" cap="none">
                <a:solidFill>
                  <a:schemeClr val="dk1"/>
                </a:solidFill>
                <a:latin typeface="Arial"/>
                <a:ea typeface="Arial"/>
                <a:cs typeface="Arial"/>
                <a:sym typeface="Arial"/>
              </a:rPr>
              <a:t>Advocate, within each Federal Executive Agency, for the </a:t>
            </a:r>
            <a:r>
              <a:rPr lang="en-US" sz="2000" b="1" i="0" u="sng" strike="noStrike" cap="none">
                <a:solidFill>
                  <a:schemeClr val="dk1"/>
                </a:solidFill>
                <a:latin typeface="Arial"/>
                <a:ea typeface="Arial"/>
                <a:cs typeface="Arial"/>
                <a:sym typeface="Arial"/>
              </a:rPr>
              <a:t>maximum practicable</a:t>
            </a:r>
            <a:r>
              <a:rPr lang="en-US" sz="2000" b="0" i="0" u="none" strike="noStrike" cap="none">
                <a:solidFill>
                  <a:schemeClr val="dk1"/>
                </a:solidFill>
                <a:latin typeface="Arial"/>
                <a:ea typeface="Arial"/>
                <a:cs typeface="Arial"/>
                <a:sym typeface="Arial"/>
              </a:rPr>
              <a:t> use of all designated small business categories within the Federal Acquisition process.</a:t>
            </a:r>
            <a:br>
              <a:rPr lang="en-US" sz="2000" b="0" i="0" u="none" strike="noStrike" cap="none">
                <a:solidFill>
                  <a:schemeClr val="dk1"/>
                </a:solidFill>
                <a:latin typeface="Arial"/>
                <a:ea typeface="Arial"/>
                <a:cs typeface="Arial"/>
                <a:sym typeface="Arial"/>
              </a:rPr>
            </a:br>
            <a:endParaRPr sz="2000" b="0" i="0" u="none" strike="noStrike" cap="none">
              <a:solidFill>
                <a:schemeClr val="dk1"/>
              </a:solidFill>
              <a:latin typeface="Arial"/>
              <a:ea typeface="Arial"/>
              <a:cs typeface="Arial"/>
              <a:sym typeface="Arial"/>
            </a:endParaRPr>
          </a:p>
          <a:p>
            <a:pPr marL="742950" marR="0" lvl="1" indent="-298450" algn="l" rtl="0">
              <a:lnSpc>
                <a:spcPct val="100000"/>
              </a:lnSpc>
              <a:spcBef>
                <a:spcPts val="360"/>
              </a:spcBef>
              <a:spcAft>
                <a:spcPts val="0"/>
              </a:spcAft>
              <a:buClr>
                <a:schemeClr val="dk1"/>
              </a:buClr>
              <a:buSzPts val="2000"/>
              <a:buFont typeface="Calibri"/>
              <a:buChar char="–"/>
            </a:pPr>
            <a:r>
              <a:rPr lang="en-US" sz="2000" b="0" i="0" u="none" strike="noStrike" cap="none">
                <a:solidFill>
                  <a:schemeClr val="dk1"/>
                </a:solidFill>
                <a:latin typeface="Arial"/>
                <a:ea typeface="Arial"/>
                <a:cs typeface="Arial"/>
                <a:sym typeface="Arial"/>
              </a:rPr>
              <a:t>Ensure inclusion of small businesses as sources for goods and services in Federal acquisitions as prime contractors and subcontractors.</a:t>
            </a: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360"/>
              </a:spcBef>
              <a:spcAft>
                <a:spcPts val="0"/>
              </a:spcAft>
              <a:buClr>
                <a:schemeClr val="dk1"/>
              </a:buClr>
              <a:buSzPts val="1800"/>
              <a:buFont typeface="Arial"/>
              <a:buNone/>
            </a:pPr>
            <a:endParaRPr sz="2000" b="0" i="0" u="none" strike="noStrike" cap="none">
              <a:solidFill>
                <a:schemeClr val="dk1"/>
              </a:solidFill>
              <a:latin typeface="Arial"/>
              <a:ea typeface="Arial"/>
              <a:cs typeface="Arial"/>
              <a:sym typeface="Arial"/>
            </a:endParaRPr>
          </a:p>
          <a:p>
            <a:pPr marL="742950" marR="0" lvl="1" indent="-298450" algn="l" rtl="0">
              <a:lnSpc>
                <a:spcPct val="100000"/>
              </a:lnSpc>
              <a:spcBef>
                <a:spcPts val="360"/>
              </a:spcBef>
              <a:spcAft>
                <a:spcPts val="0"/>
              </a:spcAft>
              <a:buClr>
                <a:schemeClr val="dk1"/>
              </a:buClr>
              <a:buSzPts val="2000"/>
              <a:buFont typeface="Calibri"/>
              <a:buChar char="–"/>
            </a:pPr>
            <a:r>
              <a:rPr lang="en-US" sz="2000" b="0" i="0" u="none" strike="noStrike" cap="none">
                <a:solidFill>
                  <a:schemeClr val="dk1"/>
                </a:solidFill>
                <a:latin typeface="Arial"/>
                <a:ea typeface="Arial"/>
                <a:cs typeface="Arial"/>
                <a:sym typeface="Arial"/>
              </a:rPr>
              <a:t>Manage the small business utilization programs for OUR respective organization.</a:t>
            </a:r>
            <a:endParaRPr sz="2000" b="0" i="0" u="none" strike="noStrike" cap="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8" name="Google Shape;378;p39"/>
          <p:cNvSpPr txBox="1">
            <a:spLocks noGrp="1"/>
          </p:cNvSpPr>
          <p:nvPr>
            <p:ph type="title" idx="4294967295"/>
          </p:nvPr>
        </p:nvSpPr>
        <p:spPr>
          <a:xfrm>
            <a:off x="762000" y="2895600"/>
            <a:ext cx="7924800" cy="1828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dk1"/>
              </a:buClr>
              <a:buSzPts val="7200"/>
              <a:buFont typeface="Arial"/>
              <a:buNone/>
              <a:tabLst/>
              <a:defRPr/>
            </a:pPr>
            <a:r>
              <a:rPr kumimoji="0" lang="en-US" sz="7200" b="1" i="0" u="none" strike="noStrike" kern="0" cap="none" spc="0" normalizeH="0" baseline="0" noProof="0" dirty="0">
                <a:ln>
                  <a:noFill/>
                </a:ln>
                <a:solidFill>
                  <a:srgbClr val="266BA6"/>
                </a:solidFill>
                <a:effectLst/>
                <a:uLnTx/>
                <a:uFillTx/>
                <a:latin typeface="Arial"/>
                <a:ea typeface="Arial"/>
                <a:cs typeface="Arial"/>
                <a:sym typeface="Arial"/>
              </a:rPr>
              <a:t>QUESTIONS ?</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chemeClr val="dk1"/>
              </a:buClr>
              <a:buSzPts val="7200"/>
              <a:buFont typeface="Arial"/>
              <a:buNone/>
              <a:tabLst/>
              <a:defRPr/>
            </a:pP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07254-221B-0E37-F900-B94E5CF4C686}"/>
              </a:ext>
            </a:extLst>
          </p:cNvPr>
          <p:cNvSpPr>
            <a:spLocks noGrp="1"/>
          </p:cNvSpPr>
          <p:nvPr>
            <p:ph type="title"/>
          </p:nvPr>
        </p:nvSpPr>
        <p:spPr>
          <a:xfrm>
            <a:off x="457200" y="230675"/>
            <a:ext cx="8229600" cy="1143000"/>
          </a:xfrm>
        </p:spPr>
        <p:txBody>
          <a:bodyPr/>
          <a:lstStyle/>
          <a:p>
            <a:r>
              <a:rPr lang="en-US" dirty="0"/>
              <a:t>Survey</a:t>
            </a:r>
          </a:p>
        </p:txBody>
      </p:sp>
      <p:sp>
        <p:nvSpPr>
          <p:cNvPr id="4" name="TextBox 3">
            <a:extLst>
              <a:ext uri="{FF2B5EF4-FFF2-40B4-BE49-F238E27FC236}">
                <a16:creationId xmlns:a16="http://schemas.microsoft.com/office/drawing/2014/main" id="{E7F43119-BDE1-1A77-5DF2-EB3326A38E77}"/>
              </a:ext>
            </a:extLst>
          </p:cNvPr>
          <p:cNvSpPr txBox="1"/>
          <p:nvPr/>
        </p:nvSpPr>
        <p:spPr>
          <a:xfrm>
            <a:off x="756138" y="1943100"/>
            <a:ext cx="7763608" cy="2246769"/>
          </a:xfrm>
          <a:prstGeom prst="rect">
            <a:avLst/>
          </a:prstGeom>
          <a:noFill/>
        </p:spPr>
        <p:txBody>
          <a:bodyPr wrap="square">
            <a:spAutoFit/>
          </a:bodyPr>
          <a:lstStyle/>
          <a:p>
            <a:pPr rtl="0">
              <a:spcBef>
                <a:spcPts val="0"/>
              </a:spcBef>
              <a:spcAft>
                <a:spcPts val="0"/>
              </a:spcAft>
            </a:pPr>
            <a:r>
              <a:rPr lang="en-US" sz="2000" b="0" i="0" u="none" strike="noStrike" dirty="0">
                <a:solidFill>
                  <a:srgbClr val="000000"/>
                </a:solidFill>
                <a:effectLst/>
                <a:latin typeface="Arial" panose="020B0604020202020204" pitchFamily="34" charset="0"/>
              </a:rPr>
              <a:t>Your feedback is valuable to us. Please take a moment to share your thoughts by completing a brief survey. Your input helps us improve and tailor our future sessions. Thank you in advance for your time!</a:t>
            </a:r>
            <a:endParaRPr lang="en-US" sz="2000" b="0" dirty="0">
              <a:effectLst/>
            </a:endParaRPr>
          </a:p>
          <a:p>
            <a:endParaRPr lang="en-US" sz="2000" b="0" i="0" u="none" strike="noStrike" dirty="0">
              <a:solidFill>
                <a:srgbClr val="000000"/>
              </a:solidFill>
              <a:effectLst/>
              <a:latin typeface="Arial" panose="020B0604020202020204" pitchFamily="34" charset="0"/>
            </a:endParaRPr>
          </a:p>
          <a:p>
            <a:pPr algn="ctr"/>
            <a:r>
              <a:rPr lang="en-US" sz="2000" b="0" i="0" u="none" strike="noStrike" dirty="0">
                <a:solidFill>
                  <a:srgbClr val="000000"/>
                </a:solidFill>
                <a:effectLst/>
                <a:latin typeface="Arial" panose="020B0604020202020204" pitchFamily="34" charset="0"/>
              </a:rPr>
              <a:t>SURVEY LINK: </a:t>
            </a:r>
            <a:r>
              <a:rPr lang="en-US" sz="2000" b="0" i="0" u="sng" strike="noStrike" dirty="0">
                <a:solidFill>
                  <a:srgbClr val="1155CC"/>
                </a:solidFill>
                <a:effectLst/>
                <a:latin typeface="Helvetica Neue"/>
                <a:hlinkClick r:id="rId2"/>
              </a:rPr>
              <a:t>https://feedback.gsa.gov/jfe/form/SV_3IZ5gNQDCTtnWlw</a:t>
            </a:r>
            <a:endParaRPr lang="en-US" sz="2000" dirty="0"/>
          </a:p>
        </p:txBody>
      </p:sp>
    </p:spTree>
    <p:extLst>
      <p:ext uri="{BB962C8B-B14F-4D97-AF65-F5344CB8AC3E}">
        <p14:creationId xmlns:p14="http://schemas.microsoft.com/office/powerpoint/2010/main" val="61304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	</a:t>
            </a:r>
            <a:r>
              <a:rPr lang="en-US" sz="4000" b="1" i="0" u="none" strike="noStrike" cap="none" dirty="0">
                <a:solidFill>
                  <a:schemeClr val="dk1"/>
                </a:solidFill>
                <a:latin typeface="Calibri"/>
                <a:ea typeface="Calibri"/>
                <a:cs typeface="Calibri"/>
                <a:sym typeface="Calibri"/>
              </a:rPr>
              <a:t>GSA OSDBU OVERVIEW </a:t>
            </a:r>
            <a:endParaRPr sz="4000" b="1" i="0" u="none" strike="noStrike" cap="none" dirty="0">
              <a:solidFill>
                <a:schemeClr val="dk1"/>
              </a:solidFill>
              <a:latin typeface="Calibri"/>
              <a:ea typeface="Calibri"/>
              <a:cs typeface="Calibri"/>
              <a:sym typeface="Calibri"/>
            </a:endParaRPr>
          </a:p>
        </p:txBody>
      </p:sp>
      <p:pic>
        <p:nvPicPr>
          <p:cNvPr id="131" name="Google Shape;131;p17" descr="https://lh5.googleusercontent.com/gTi8pYjdbWKQAFjm6HAMzHLGLF8RBP0BpXQKd52TBCjty4CzJhYajH-HTkmIidhgr9uv0b7C6togDfMzNLSvQzeNnjry_W8fHmWjki4TwSaoc_CnfrBdxOx3fMUdBmAdR0N6pPjKT9K63xx9zg"/>
          <p:cNvPicPr preferRelativeResize="0"/>
          <p:nvPr/>
        </p:nvPicPr>
        <p:blipFill rotWithShape="1">
          <a:blip r:embed="rId3">
            <a:alphaModFix/>
          </a:blip>
          <a:srcRect/>
          <a:stretch/>
        </p:blipFill>
        <p:spPr>
          <a:xfrm>
            <a:off x="483480" y="1982500"/>
            <a:ext cx="6797040" cy="3810000"/>
          </a:xfrm>
          <a:prstGeom prst="rect">
            <a:avLst/>
          </a:prstGeom>
          <a:noFill/>
          <a:ln>
            <a:noFill/>
          </a:ln>
        </p:spPr>
      </p:pic>
      <p:sp>
        <p:nvSpPr>
          <p:cNvPr id="132" name="Google Shape;132;p17"/>
          <p:cNvSpPr txBox="1"/>
          <p:nvPr/>
        </p:nvSpPr>
        <p:spPr>
          <a:xfrm>
            <a:off x="6705600" y="4167963"/>
            <a:ext cx="2289544" cy="2583711"/>
          </a:xfrm>
          <a:prstGeom prst="rect">
            <a:avLst/>
          </a:prstGeom>
          <a:solidFill>
            <a:srgbClr val="BFBFB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400" b="0" i="0" u="none" strike="noStrike" cap="none" dirty="0">
                <a:solidFill>
                  <a:schemeClr val="dk1"/>
                </a:solidFill>
                <a:latin typeface="Calibri"/>
                <a:ea typeface="Calibri"/>
                <a:cs typeface="Calibri"/>
                <a:sym typeface="Calibri"/>
              </a:rPr>
              <a:t>Region 1:   Boston, MA</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dirty="0">
                <a:solidFill>
                  <a:schemeClr val="dk1"/>
                </a:solidFill>
                <a:latin typeface="Calibri"/>
                <a:ea typeface="Calibri"/>
                <a:cs typeface="Calibri"/>
                <a:sym typeface="Calibri"/>
              </a:rPr>
              <a:t>Region 2:   New York, NY</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dirty="0">
                <a:solidFill>
                  <a:schemeClr val="dk1"/>
                </a:solidFill>
                <a:latin typeface="Calibri"/>
                <a:ea typeface="Calibri"/>
                <a:cs typeface="Calibri"/>
                <a:sym typeface="Calibri"/>
              </a:rPr>
              <a:t>Region 3:   Philadelphia, PA</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dirty="0">
                <a:solidFill>
                  <a:schemeClr val="dk1"/>
                </a:solidFill>
                <a:latin typeface="Calibri"/>
                <a:ea typeface="Calibri"/>
                <a:cs typeface="Calibri"/>
                <a:sym typeface="Calibri"/>
              </a:rPr>
              <a:t>Region 4:   Atlanta, GA</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dirty="0">
                <a:solidFill>
                  <a:schemeClr val="dk1"/>
                </a:solidFill>
                <a:latin typeface="Calibri"/>
                <a:ea typeface="Calibri"/>
                <a:cs typeface="Calibri"/>
                <a:sym typeface="Calibri"/>
              </a:rPr>
              <a:t>Region 5:   Chicago, IL</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dirty="0">
                <a:solidFill>
                  <a:schemeClr val="dk1"/>
                </a:solidFill>
                <a:latin typeface="Calibri"/>
                <a:ea typeface="Calibri"/>
                <a:cs typeface="Calibri"/>
                <a:sym typeface="Calibri"/>
              </a:rPr>
              <a:t>Region 6:   Kansas City, MO</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dirty="0">
                <a:solidFill>
                  <a:schemeClr val="dk1"/>
                </a:solidFill>
                <a:latin typeface="Calibri"/>
                <a:ea typeface="Calibri"/>
                <a:cs typeface="Calibri"/>
                <a:sym typeface="Calibri"/>
              </a:rPr>
              <a:t>Region 7:   Ft. Worth, TX</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dirty="0">
                <a:solidFill>
                  <a:schemeClr val="dk1"/>
                </a:solidFill>
                <a:latin typeface="Calibri"/>
                <a:ea typeface="Calibri"/>
                <a:cs typeface="Calibri"/>
                <a:sym typeface="Calibri"/>
              </a:rPr>
              <a:t>Region 8:   Denver, CO </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dirty="0">
                <a:solidFill>
                  <a:schemeClr val="dk1"/>
                </a:solidFill>
                <a:latin typeface="Calibri"/>
                <a:ea typeface="Calibri"/>
                <a:cs typeface="Calibri"/>
                <a:sym typeface="Calibri"/>
              </a:rPr>
              <a:t>Region 9:   San Francisco, CA</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dirty="0">
                <a:solidFill>
                  <a:schemeClr val="dk1"/>
                </a:solidFill>
                <a:latin typeface="Calibri"/>
                <a:ea typeface="Calibri"/>
                <a:cs typeface="Calibri"/>
                <a:sym typeface="Calibri"/>
              </a:rPr>
              <a:t>Region 10:  Tacoma, WA</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400" b="0" i="0" u="none" strike="noStrike" cap="none" dirty="0">
                <a:solidFill>
                  <a:schemeClr val="dk1"/>
                </a:solidFill>
                <a:latin typeface="Calibri"/>
                <a:ea typeface="Calibri"/>
                <a:cs typeface="Calibri"/>
                <a:sym typeface="Calibri"/>
              </a:rPr>
              <a:t>Region 11:  Washington, DC</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br>
              <a:rPr lang="en-US" sz="1800" b="0" i="0" u="none" strike="noStrike" cap="none" dirty="0">
                <a:solidFill>
                  <a:schemeClr val="dk1"/>
                </a:solidFill>
                <a:latin typeface="Calibri"/>
                <a:ea typeface="Calibri"/>
                <a:cs typeface="Calibri"/>
                <a:sym typeface="Calibri"/>
              </a:rPr>
            </a:br>
            <a:endParaRPr sz="1800" b="0" i="0" u="none" strike="noStrike" cap="none" dirty="0">
              <a:solidFill>
                <a:schemeClr val="dk1"/>
              </a:solidFill>
              <a:latin typeface="Calibri"/>
              <a:ea typeface="Calibri"/>
              <a:cs typeface="Calibri"/>
              <a:sym typeface="Calibri"/>
            </a:endParaRPr>
          </a:p>
        </p:txBody>
      </p:sp>
      <p:sp>
        <p:nvSpPr>
          <p:cNvPr id="133" name="Google Shape;133;p17"/>
          <p:cNvSpPr txBox="1"/>
          <p:nvPr/>
        </p:nvSpPr>
        <p:spPr>
          <a:xfrm>
            <a:off x="6053959" y="1528920"/>
            <a:ext cx="2375338" cy="352432"/>
          </a:xfrm>
          <a:prstGeom prst="rect">
            <a:avLst/>
          </a:prstGeom>
          <a:noFill/>
          <a:ln w="349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GSA’s Regional Offices</a:t>
            </a:r>
            <a:endParaRPr sz="1400" b="1" i="0" u="none" strike="noStrike" cap="none"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303C02-3C36-D0C9-BCFB-6BDEF6B0B187}"/>
              </a:ext>
            </a:extLst>
          </p:cNvPr>
          <p:cNvSpPr>
            <a:spLocks noGrp="1"/>
          </p:cNvSpPr>
          <p:nvPr>
            <p:ph type="title" idx="4294967295"/>
          </p:nvPr>
        </p:nvSpPr>
        <p:spPr>
          <a:xfrm>
            <a:off x="457200" y="1600200"/>
            <a:ext cx="8229600" cy="4525963"/>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457200" marR="0" lvl="0" indent="-431800" algn="l" defTabSz="914400" rtl="0" eaLnBrk="1" fontAlgn="auto" latinLnBrk="0" hangingPunct="1">
              <a:lnSpc>
                <a:spcPct val="100000"/>
              </a:lnSpc>
              <a:spcBef>
                <a:spcPts val="640"/>
              </a:spcBef>
              <a:spcAft>
                <a:spcPts val="0"/>
              </a:spcAft>
              <a:buClr>
                <a:schemeClr val="dk1"/>
              </a:buClr>
              <a:buSzPts val="3200"/>
              <a:buFont typeface="Arial"/>
              <a:buChar char="•"/>
              <a:tabLst/>
              <a:defRPr/>
            </a:pPr>
            <a:endParaRPr kumimoji="0" lang="en-US" sz="1800" b="0" i="0" u="none" strike="noStrike" kern="0" cap="none" spc="0" normalizeH="0" baseline="0" noProof="0" dirty="0">
              <a:ln>
                <a:noFill/>
              </a:ln>
              <a:solidFill>
                <a:srgbClr val="000000"/>
              </a:solidFill>
              <a:effectLst/>
              <a:uLnTx/>
              <a:uFillTx/>
              <a:latin typeface="Arial" panose="020B0604020202020204" pitchFamily="34" charset="0"/>
              <a:ea typeface="Calibri"/>
              <a:cs typeface="Calibri"/>
              <a:sym typeface="Calibri"/>
            </a:endParaRPr>
          </a:p>
          <a:p>
            <a:pPr marL="25400" marR="29750" lvl="0" indent="0" algn="ctr" defTabSz="914400" rtl="0" eaLnBrk="1" fontAlgn="auto" latinLnBrk="0" hangingPunct="1">
              <a:lnSpc>
                <a:spcPct val="100000"/>
              </a:lnSpc>
              <a:spcBef>
                <a:spcPts val="640"/>
              </a:spcBef>
              <a:spcAft>
                <a:spcPts val="0"/>
              </a:spcAft>
              <a:buClr>
                <a:schemeClr val="dk1"/>
              </a:buClr>
              <a:buSzPts val="3200"/>
              <a:buFont typeface="Arial"/>
              <a:buNone/>
              <a:tabLst/>
              <a:defRPr/>
            </a:pPr>
            <a:r>
              <a:rPr kumimoji="0" lang="en-US" sz="4400" b="1" i="0" u="none" strike="noStrike" kern="0" cap="none" spc="0" normalizeH="0" baseline="0" noProof="0" dirty="0">
                <a:ln>
                  <a:noFill/>
                </a:ln>
                <a:solidFill>
                  <a:schemeClr val="tx1"/>
                </a:solidFill>
                <a:effectLst/>
                <a:uLnTx/>
                <a:uFillTx/>
                <a:latin typeface="Arial" panose="020B0604020202020204" pitchFamily="34" charset="0"/>
                <a:ea typeface="Calibri"/>
                <a:cs typeface="Calibri"/>
                <a:sym typeface="Calibri"/>
              </a:rPr>
              <a:t>Setting up your Multiple Award Schedule (MAS) Contract for Success</a:t>
            </a:r>
            <a:endParaRPr kumimoji="0" lang="en-US" sz="4400" b="1" i="0" u="none" strike="noStrike" kern="0" cap="none" spc="0" normalizeH="0" baseline="0" noProof="0" dirty="0">
              <a:ln>
                <a:noFill/>
              </a:ln>
              <a:solidFill>
                <a:schemeClr val="tx1"/>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8036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77A19-299C-9413-EA3B-BE173D6FAC68}"/>
              </a:ext>
            </a:extLst>
          </p:cNvPr>
          <p:cNvSpPr>
            <a:spLocks noGrp="1"/>
          </p:cNvSpPr>
          <p:nvPr>
            <p:ph type="title"/>
          </p:nvPr>
        </p:nvSpPr>
        <p:spPr>
          <a:xfrm>
            <a:off x="457200" y="0"/>
            <a:ext cx="8229600" cy="1143000"/>
          </a:xfrm>
        </p:spPr>
        <p:txBody>
          <a:bodyPr/>
          <a:lstStyle/>
          <a:p>
            <a:br>
              <a:rPr lang="en-US" sz="1800" b="0" i="0" u="none" strike="noStrike" baseline="0" dirty="0">
                <a:solidFill>
                  <a:srgbClr val="000000"/>
                </a:solidFill>
                <a:latin typeface="Arial" panose="020B0604020202020204" pitchFamily="34" charset="0"/>
              </a:rPr>
            </a:br>
            <a:r>
              <a:rPr lang="en-US" sz="3600" b="1" i="0" u="none" strike="noStrike" baseline="0" dirty="0">
                <a:solidFill>
                  <a:schemeClr val="tx1"/>
                </a:solidFill>
                <a:latin typeface="Arial" panose="020B0604020202020204" pitchFamily="34" charset="0"/>
              </a:rPr>
              <a:t>Managing Your MAS Contract</a:t>
            </a:r>
            <a:endParaRPr lang="en-US" sz="3600" b="1" dirty="0">
              <a:solidFill>
                <a:schemeClr val="tx1"/>
              </a:solidFill>
            </a:endParaRPr>
          </a:p>
        </p:txBody>
      </p:sp>
      <p:sp>
        <p:nvSpPr>
          <p:cNvPr id="3" name="Text Placeholder 2">
            <a:extLst>
              <a:ext uri="{FF2B5EF4-FFF2-40B4-BE49-F238E27FC236}">
                <a16:creationId xmlns:a16="http://schemas.microsoft.com/office/drawing/2014/main" id="{1C8CFDFA-D82A-99CF-F73C-64232BC7C595}"/>
              </a:ext>
            </a:extLst>
          </p:cNvPr>
          <p:cNvSpPr>
            <a:spLocks noGrp="1"/>
          </p:cNvSpPr>
          <p:nvPr>
            <p:ph type="body" idx="1"/>
          </p:nvPr>
        </p:nvSpPr>
        <p:spPr>
          <a:xfrm>
            <a:off x="457200" y="1600200"/>
            <a:ext cx="8229600" cy="5124221"/>
          </a:xfrm>
        </p:spPr>
        <p:txBody>
          <a:bodyPr/>
          <a:lstStyle/>
          <a:p>
            <a:pPr marL="25400" marR="0" indent="0" algn="l">
              <a:buNone/>
            </a:pPr>
            <a:r>
              <a:rPr lang="en-US" sz="2000" b="1" dirty="0">
                <a:latin typeface="+mn-lt"/>
              </a:rPr>
              <a:t>I have a Multiple Award Schedule Contract – NOW WHAT?</a:t>
            </a:r>
            <a:br>
              <a:rPr lang="en-US" sz="2000" b="1" dirty="0">
                <a:latin typeface="+mn-lt"/>
              </a:rPr>
            </a:br>
            <a:endParaRPr lang="en-US" sz="2000" b="1" i="0" u="none" strike="noStrike" baseline="0" dirty="0">
              <a:latin typeface="+mn-lt"/>
            </a:endParaRPr>
          </a:p>
          <a:p>
            <a:pPr marR="0" algn="l"/>
            <a:r>
              <a:rPr lang="en-US" sz="2000" b="0" i="0" u="none" strike="noStrike" baseline="0" dirty="0">
                <a:latin typeface="+mn-lt"/>
              </a:rPr>
              <a:t>Is your schedule contract information current? </a:t>
            </a:r>
          </a:p>
          <a:p>
            <a:pPr lvl="1"/>
            <a:r>
              <a:rPr lang="en-US" sz="2000" b="0" i="0" u="none" strike="noStrike" baseline="0" dirty="0">
                <a:latin typeface="+mn-lt"/>
              </a:rPr>
              <a:t>Review GSA Advantage and </a:t>
            </a:r>
            <a:r>
              <a:rPr lang="en-US" sz="2000" b="0" i="0" u="none" strike="noStrike" baseline="0" dirty="0" err="1">
                <a:latin typeface="+mn-lt"/>
              </a:rPr>
              <a:t>eLibrary</a:t>
            </a:r>
            <a:r>
              <a:rPr lang="en-US" sz="2000" b="0" i="0" u="none" strike="noStrike" baseline="0" dirty="0">
                <a:latin typeface="+mn-lt"/>
              </a:rPr>
              <a:t> profiles </a:t>
            </a:r>
          </a:p>
          <a:p>
            <a:pPr marL="25400" marR="0" indent="0" algn="l">
              <a:buNone/>
            </a:pPr>
            <a:endParaRPr lang="en-US" sz="2000" b="0" i="0" u="none" strike="noStrike" baseline="0" dirty="0">
              <a:latin typeface="+mn-lt"/>
            </a:endParaRPr>
          </a:p>
          <a:p>
            <a:pPr marR="0" algn="l"/>
            <a:r>
              <a:rPr lang="en-US" sz="2000" b="0" i="0" u="none" strike="noStrike" baseline="0" dirty="0">
                <a:latin typeface="+mn-lt"/>
              </a:rPr>
              <a:t>Review your approved FSS Price List</a:t>
            </a:r>
          </a:p>
          <a:p>
            <a:endParaRPr lang="en-US" sz="2000" b="0" i="0" u="none" strike="noStrike" baseline="0" dirty="0">
              <a:latin typeface="+mn-lt"/>
            </a:endParaRPr>
          </a:p>
          <a:p>
            <a:pPr marR="0" algn="l"/>
            <a:r>
              <a:rPr lang="en-US" sz="2000" b="0" i="0" u="none" strike="noStrike" baseline="0" dirty="0">
                <a:latin typeface="+mn-lt"/>
              </a:rPr>
              <a:t>Does your website identify your GSA Schedule contract?</a:t>
            </a:r>
          </a:p>
          <a:p>
            <a:pPr marL="25400" marR="0" indent="0" algn="l">
              <a:buNone/>
            </a:pPr>
            <a:endParaRPr lang="en-US" sz="2000" b="0" i="0" u="none" strike="noStrike" baseline="0" dirty="0">
              <a:latin typeface="+mn-lt"/>
            </a:endParaRPr>
          </a:p>
          <a:p>
            <a:pPr marR="0" algn="l"/>
            <a:r>
              <a:rPr lang="en-US" sz="2000" b="0" i="0" u="none" strike="noStrike" baseline="0" dirty="0">
                <a:latin typeface="+mn-lt"/>
              </a:rPr>
              <a:t>Add a direct link from your company website to your </a:t>
            </a:r>
            <a:r>
              <a:rPr lang="en-US" sz="2000" b="0" i="0" u="none" strike="noStrike" baseline="0" dirty="0" err="1">
                <a:latin typeface="+mn-lt"/>
              </a:rPr>
              <a:t>eLibrary</a:t>
            </a:r>
            <a:r>
              <a:rPr lang="en-US" sz="2000" b="0" i="0" u="none" strike="noStrike" baseline="0" dirty="0">
                <a:latin typeface="+mn-lt"/>
              </a:rPr>
              <a:t> profile</a:t>
            </a:r>
          </a:p>
          <a:p>
            <a:pPr marR="0" algn="l"/>
            <a:endParaRPr lang="en-US" sz="2000" b="0" i="0" u="none" strike="noStrike" baseline="0" dirty="0">
              <a:latin typeface="+mn-lt"/>
            </a:endParaRPr>
          </a:p>
          <a:p>
            <a:pPr marR="0" algn="l"/>
            <a:r>
              <a:rPr lang="en-US" sz="2000" b="0" i="0" u="sng" strike="noStrike" baseline="0" dirty="0">
                <a:latin typeface="+mn-lt"/>
              </a:rPr>
              <a:t>Use of the GSA Starmark© logo </a:t>
            </a:r>
          </a:p>
          <a:p>
            <a:pPr marR="0" algn="l"/>
            <a:endParaRPr lang="en-US" sz="2000" b="0" i="0" u="sng" strike="noStrike" baseline="0" dirty="0">
              <a:latin typeface="+mn-lt"/>
            </a:endParaRPr>
          </a:p>
          <a:p>
            <a:endParaRPr lang="en-US" dirty="0"/>
          </a:p>
        </p:txBody>
      </p:sp>
      <p:pic>
        <p:nvPicPr>
          <p:cNvPr id="5" name="Picture 4" descr="GSA Starmark&#10;Schedule Contract #00XYZA00B000C">
            <a:extLst>
              <a:ext uri="{FF2B5EF4-FFF2-40B4-BE49-F238E27FC236}">
                <a16:creationId xmlns:a16="http://schemas.microsoft.com/office/drawing/2014/main" id="{A63460D6-8690-4BF3-D547-06AA1F99DCAA}"/>
              </a:ext>
            </a:extLst>
          </p:cNvPr>
          <p:cNvPicPr>
            <a:picLocks noChangeAspect="1"/>
          </p:cNvPicPr>
          <p:nvPr/>
        </p:nvPicPr>
        <p:blipFill>
          <a:blip r:embed="rId3"/>
          <a:stretch>
            <a:fillRect/>
          </a:stretch>
        </p:blipFill>
        <p:spPr>
          <a:xfrm>
            <a:off x="5640307" y="5527905"/>
            <a:ext cx="2435180" cy="1196516"/>
          </a:xfrm>
          <a:prstGeom prst="rect">
            <a:avLst/>
          </a:prstGeom>
        </p:spPr>
      </p:pic>
      <p:sp>
        <p:nvSpPr>
          <p:cNvPr id="7" name="Arrow: Right 6" descr="Blue arrow pointing right">
            <a:extLst>
              <a:ext uri="{FF2B5EF4-FFF2-40B4-BE49-F238E27FC236}">
                <a16:creationId xmlns:a16="http://schemas.microsoft.com/office/drawing/2014/main" id="{26757B1E-01A2-8AA7-6EAE-1F97ED67AD90}"/>
              </a:ext>
            </a:extLst>
          </p:cNvPr>
          <p:cNvSpPr/>
          <p:nvPr/>
        </p:nvSpPr>
        <p:spPr>
          <a:xfrm rot="19808905">
            <a:off x="4626134" y="5798449"/>
            <a:ext cx="1068307" cy="51545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64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2829A8-68B8-FABA-1905-642EA1080918}"/>
              </a:ext>
            </a:extLst>
          </p:cNvPr>
          <p:cNvSpPr>
            <a:spLocks noGrp="1"/>
          </p:cNvSpPr>
          <p:nvPr>
            <p:ph type="body" idx="1"/>
          </p:nvPr>
        </p:nvSpPr>
        <p:spPr>
          <a:xfrm>
            <a:off x="-38528" y="1366462"/>
            <a:ext cx="8712485" cy="5491537"/>
          </a:xfrm>
        </p:spPr>
        <p:txBody>
          <a:bodyPr/>
          <a:lstStyle/>
          <a:p>
            <a:pPr marL="25400" marR="59730" indent="0" algn="ctr">
              <a:buNone/>
            </a:pPr>
            <a:r>
              <a:rPr lang="en-US" sz="3000" b="1" i="0" u="none" strike="noStrike" baseline="0" dirty="0">
                <a:solidFill>
                  <a:schemeClr val="tx1"/>
                </a:solidFill>
                <a:latin typeface="Arial" panose="020B0604020202020204" pitchFamily="34" charset="0"/>
              </a:rPr>
              <a:t>Educating Your Employees</a:t>
            </a:r>
            <a:br>
              <a:rPr lang="en-US" sz="3000" b="1" i="0" u="none" strike="noStrike" baseline="0" dirty="0">
                <a:solidFill>
                  <a:schemeClr val="tx1"/>
                </a:solidFill>
                <a:latin typeface="Arial" panose="020B0604020202020204" pitchFamily="34" charset="0"/>
              </a:rPr>
            </a:br>
            <a:br>
              <a:rPr lang="en-US" sz="3000" b="0" i="0" u="none" strike="noStrike" baseline="0" dirty="0">
                <a:solidFill>
                  <a:schemeClr val="tx1"/>
                </a:solidFill>
                <a:latin typeface="Arial" panose="020B0604020202020204" pitchFamily="34" charset="0"/>
              </a:rPr>
            </a:br>
            <a:r>
              <a:rPr lang="en-US" sz="3000" b="0" i="0" u="none" strike="noStrike" baseline="0" dirty="0">
                <a:solidFill>
                  <a:schemeClr val="tx1"/>
                </a:solidFill>
                <a:latin typeface="Arial" panose="020B0604020202020204" pitchFamily="34" charset="0"/>
              </a:rPr>
              <a:t> </a:t>
            </a:r>
            <a:endParaRPr lang="en-US" sz="2000" b="0" i="0" u="none" strike="noStrike" baseline="0" dirty="0">
              <a:solidFill>
                <a:srgbClr val="000000"/>
              </a:solidFill>
              <a:latin typeface="Arial" panose="020B0604020202020204" pitchFamily="34" charset="0"/>
            </a:endParaRPr>
          </a:p>
          <a:p>
            <a:endParaRPr lang="en-US" dirty="0"/>
          </a:p>
        </p:txBody>
      </p:sp>
      <p:sp>
        <p:nvSpPr>
          <p:cNvPr id="4" name="TextBox 3">
            <a:extLst>
              <a:ext uri="{FF2B5EF4-FFF2-40B4-BE49-F238E27FC236}">
                <a16:creationId xmlns:a16="http://schemas.microsoft.com/office/drawing/2014/main" id="{8362C58C-0A0E-5219-AE27-8339821B6C77}"/>
              </a:ext>
            </a:extLst>
          </p:cNvPr>
          <p:cNvSpPr txBox="1"/>
          <p:nvPr/>
        </p:nvSpPr>
        <p:spPr>
          <a:xfrm>
            <a:off x="328773" y="2167847"/>
            <a:ext cx="8712485" cy="4585871"/>
          </a:xfrm>
          <a:prstGeom prst="rect">
            <a:avLst/>
          </a:prstGeom>
          <a:noFill/>
        </p:spPr>
        <p:txBody>
          <a:bodyPr wrap="square" rtlCol="0">
            <a:spAutoFit/>
          </a:bodyPr>
          <a:lstStyle/>
          <a:p>
            <a:pPr marL="25400" marR="59730" indent="0">
              <a:buNone/>
            </a:pPr>
            <a:r>
              <a:rPr lang="en-US" sz="2800" b="0" i="0" u="none" strike="noStrike" baseline="0" dirty="0">
                <a:solidFill>
                  <a:srgbClr val="000000"/>
                </a:solidFill>
                <a:latin typeface="Arial" panose="020B0604020202020204" pitchFamily="34" charset="0"/>
              </a:rPr>
              <a:t>Marketing Team </a:t>
            </a:r>
          </a:p>
          <a:p>
            <a:pPr marL="342900" lvl="8" indent="-342900">
              <a:buFont typeface="Arial" panose="020B0604020202020204" pitchFamily="34" charset="0"/>
              <a:buChar char="•"/>
            </a:pPr>
            <a:r>
              <a:rPr lang="en-US" sz="2000" b="0" i="0" u="none" strike="noStrike" baseline="0" dirty="0">
                <a:solidFill>
                  <a:srgbClr val="000000"/>
                </a:solidFill>
                <a:latin typeface="Arial" panose="020B0604020202020204" pitchFamily="34" charset="0"/>
              </a:rPr>
              <a:t>Learn of and seek out contracting opportunities</a:t>
            </a:r>
          </a:p>
          <a:p>
            <a:pPr marL="342900" lvl="8" indent="-342900">
              <a:buFont typeface="Arial" panose="020B0604020202020204" pitchFamily="34" charset="0"/>
              <a:buChar char="•"/>
            </a:pPr>
            <a:r>
              <a:rPr lang="en-US" sz="2000" b="0" i="0" u="none" strike="noStrike" baseline="0" dirty="0">
                <a:solidFill>
                  <a:srgbClr val="000000"/>
                </a:solidFill>
                <a:latin typeface="Arial" panose="020B0604020202020204" pitchFamily="34" charset="0"/>
              </a:rPr>
              <a:t>Promote the MAS contract</a:t>
            </a:r>
            <a:br>
              <a:rPr lang="en-US" sz="2000" b="0" i="0" u="none" strike="noStrike" baseline="0" dirty="0">
                <a:solidFill>
                  <a:srgbClr val="000000"/>
                </a:solidFill>
                <a:latin typeface="Arial" panose="020B0604020202020204" pitchFamily="34" charset="0"/>
              </a:rPr>
            </a:br>
            <a:endParaRPr lang="en-US" dirty="0">
              <a:solidFill>
                <a:srgbClr val="000000"/>
              </a:solidFill>
              <a:latin typeface="Arial" panose="020B0604020202020204" pitchFamily="34" charset="0"/>
            </a:endParaRPr>
          </a:p>
          <a:p>
            <a:pPr marL="25400" indent="0">
              <a:buNone/>
            </a:pPr>
            <a:r>
              <a:rPr lang="en-US" sz="2800" b="0" i="0" u="none" strike="noStrike" baseline="0" dirty="0">
                <a:solidFill>
                  <a:srgbClr val="000000"/>
                </a:solidFill>
                <a:latin typeface="Arial" panose="020B0604020202020204" pitchFamily="34" charset="0"/>
              </a:rPr>
              <a:t>Sales Team </a:t>
            </a:r>
          </a:p>
          <a:p>
            <a:pPr marL="342900" lvl="2" indent="-342900">
              <a:buFont typeface="Arial" panose="020B0604020202020204" pitchFamily="34" charset="0"/>
              <a:buChar char="•"/>
            </a:pPr>
            <a:r>
              <a:rPr lang="en-US" sz="2000" b="0" i="0" u="none" strike="noStrike" baseline="0" dirty="0">
                <a:solidFill>
                  <a:srgbClr val="000000"/>
                </a:solidFill>
                <a:latin typeface="Arial" panose="020B0604020202020204" pitchFamily="34" charset="0"/>
              </a:rPr>
              <a:t>Learn who can use the contract</a:t>
            </a:r>
          </a:p>
          <a:p>
            <a:pPr marL="342900" lvl="2" indent="-342900">
              <a:buFont typeface="Arial" panose="020B0604020202020204" pitchFamily="34" charset="0"/>
              <a:buChar char="•"/>
            </a:pPr>
            <a:r>
              <a:rPr lang="en-US" sz="2000" b="0" i="0" u="none" strike="noStrike" baseline="0" dirty="0">
                <a:solidFill>
                  <a:srgbClr val="000000"/>
                </a:solidFill>
                <a:latin typeface="Arial" panose="020B0604020202020204" pitchFamily="34" charset="0"/>
              </a:rPr>
              <a:t>Know the contract terms and conditions</a:t>
            </a:r>
          </a:p>
          <a:p>
            <a:pPr marL="342900" lvl="2" indent="-342900">
              <a:buFont typeface="Arial" panose="020B0604020202020204" pitchFamily="34" charset="0"/>
              <a:buChar char="•"/>
            </a:pPr>
            <a:r>
              <a:rPr lang="en-US" sz="2000" dirty="0">
                <a:latin typeface="Arial" panose="020B0604020202020204" pitchFamily="34" charset="0"/>
              </a:rPr>
              <a:t>Federal Supply List Experts </a:t>
            </a:r>
            <a:br>
              <a:rPr lang="en-US" sz="2000" b="0" i="0" u="none" strike="noStrike" baseline="0" dirty="0">
                <a:solidFill>
                  <a:srgbClr val="000000"/>
                </a:solidFill>
                <a:latin typeface="Arial" panose="020B0604020202020204" pitchFamily="34" charset="0"/>
              </a:rPr>
            </a:br>
            <a:endParaRPr lang="en-US" sz="2000" b="0" i="0" u="none" strike="noStrike" baseline="0" dirty="0">
              <a:solidFill>
                <a:srgbClr val="000000"/>
              </a:solidFill>
              <a:latin typeface="Arial" panose="020B0604020202020204" pitchFamily="34" charset="0"/>
            </a:endParaRPr>
          </a:p>
          <a:p>
            <a:pPr marL="25400" indent="0">
              <a:buNone/>
            </a:pPr>
            <a:r>
              <a:rPr lang="en-US" sz="2800" b="0" i="0" u="none" strike="noStrike" baseline="0" dirty="0">
                <a:solidFill>
                  <a:srgbClr val="000000"/>
                </a:solidFill>
                <a:latin typeface="Arial" panose="020B0604020202020204" pitchFamily="34" charset="0"/>
              </a:rPr>
              <a:t>Accounting Team </a:t>
            </a:r>
            <a:endParaRPr lang="en-US" sz="2800" dirty="0">
              <a:latin typeface="Arial" panose="020B0604020202020204" pitchFamily="34" charset="0"/>
            </a:endParaRPr>
          </a:p>
          <a:p>
            <a:pPr marL="368300" indent="-342900">
              <a:buFont typeface="Arial" panose="020B0604020202020204" pitchFamily="34" charset="0"/>
              <a:buChar char="•"/>
            </a:pPr>
            <a:r>
              <a:rPr lang="en-US" sz="2000" b="0" i="0" u="none" strike="noStrike" baseline="0" dirty="0">
                <a:solidFill>
                  <a:srgbClr val="000000"/>
                </a:solidFill>
                <a:latin typeface="Arial" panose="020B0604020202020204" pitchFamily="34" charset="0"/>
              </a:rPr>
              <a:t>Set up a tracking system for MAS orders</a:t>
            </a:r>
          </a:p>
          <a:p>
            <a:pPr marL="342900" lvl="2" indent="-342900">
              <a:buFont typeface="Arial" panose="020B0604020202020204" pitchFamily="34" charset="0"/>
              <a:buChar char="•"/>
            </a:pPr>
            <a:r>
              <a:rPr lang="en-US" sz="2000" b="0" i="0" u="none" strike="noStrike" baseline="0" dirty="0">
                <a:solidFill>
                  <a:srgbClr val="000000"/>
                </a:solidFill>
                <a:latin typeface="Arial" panose="020B0604020202020204" pitchFamily="34" charset="0"/>
              </a:rPr>
              <a:t>Know the accounting/reporting requirements for MAS contracts</a:t>
            </a:r>
          </a:p>
          <a:p>
            <a:pPr marL="342900" lvl="2" indent="-342900">
              <a:buFont typeface="Arial" panose="020B0604020202020204" pitchFamily="34" charset="0"/>
              <a:buChar char="•"/>
            </a:pPr>
            <a:r>
              <a:rPr lang="en-US" sz="2000" b="0" i="0" u="none" strike="noStrike" baseline="0" dirty="0">
                <a:solidFill>
                  <a:srgbClr val="000000"/>
                </a:solidFill>
                <a:latin typeface="Arial" panose="020B0604020202020204" pitchFamily="34" charset="0"/>
              </a:rPr>
              <a:t>Track subcontracting spend (large businesses only)</a:t>
            </a:r>
          </a:p>
          <a:p>
            <a:endParaRPr lang="en-US" dirty="0"/>
          </a:p>
        </p:txBody>
      </p:sp>
      <p:sp>
        <p:nvSpPr>
          <p:cNvPr id="6" name="Title 5">
            <a:extLst>
              <a:ext uri="{FF2B5EF4-FFF2-40B4-BE49-F238E27FC236}">
                <a16:creationId xmlns:a16="http://schemas.microsoft.com/office/drawing/2014/main" id="{C4B90E08-CE04-BC66-A9F4-10E224BA42EC}"/>
              </a:ext>
            </a:extLst>
          </p:cNvPr>
          <p:cNvSpPr txBox="1">
            <a:spLocks noGrp="1"/>
          </p:cNvSpPr>
          <p:nvPr>
            <p:ph type="title" idx="4294967295"/>
          </p:nvPr>
        </p:nvSpPr>
        <p:spPr>
          <a:xfrm>
            <a:off x="973899" y="412059"/>
            <a:ext cx="7196202"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chemeClr val="tx1"/>
                </a:solidFill>
                <a:effectLst/>
                <a:uLnTx/>
                <a:uFillTx/>
                <a:latin typeface="Arial" panose="020B0604020202020204" pitchFamily="34" charset="0"/>
                <a:ea typeface="Arial"/>
                <a:cs typeface="Arial"/>
                <a:sym typeface="Arial"/>
              </a:rPr>
              <a:t>Managing Your MAS Contract </a:t>
            </a:r>
            <a:r>
              <a:rPr kumimoji="0" lang="en-US" sz="1200" b="1" i="0" u="none" strike="noStrike" kern="0" cap="none" spc="0" normalizeH="0" baseline="0" noProof="0" dirty="0">
                <a:ln>
                  <a:noFill/>
                </a:ln>
                <a:solidFill>
                  <a:schemeClr val="tx1"/>
                </a:solidFill>
                <a:effectLst/>
                <a:uLnTx/>
                <a:uFillTx/>
                <a:latin typeface="Arial" panose="020B0604020202020204" pitchFamily="34" charset="0"/>
                <a:ea typeface="Arial"/>
                <a:cs typeface="Arial"/>
                <a:sym typeface="Arial"/>
              </a:rPr>
              <a:t>cont.</a:t>
            </a:r>
            <a:endParaRPr kumimoji="0" lang="en-US" sz="12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801660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8"/>
          <p:cNvSpPr txBox="1">
            <a:spLocks noGrp="1"/>
          </p:cNvSpPr>
          <p:nvPr>
            <p:ph type="title"/>
          </p:nvPr>
        </p:nvSpPr>
        <p:spPr>
          <a:xfrm>
            <a:off x="575954" y="227136"/>
            <a:ext cx="82296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US" sz="2800" b="1" i="0" u="none" strike="noStrike" cap="none">
                <a:solidFill>
                  <a:schemeClr val="dk1"/>
                </a:solidFill>
                <a:latin typeface="Calibri"/>
                <a:ea typeface="Calibri"/>
                <a:cs typeface="Calibri"/>
                <a:sym typeface="Calibri"/>
              </a:rPr>
              <a:t>Federal Supply Schedule Price List</a:t>
            </a:r>
            <a:endParaRPr sz="2800" b="1" i="0" u="none" strike="noStrike" cap="none">
              <a:solidFill>
                <a:schemeClr val="dk1"/>
              </a:solidFill>
              <a:latin typeface="Calibri"/>
              <a:ea typeface="Calibri"/>
              <a:cs typeface="Calibri"/>
              <a:sym typeface="Calibri"/>
            </a:endParaRPr>
          </a:p>
        </p:txBody>
      </p:sp>
      <p:sp>
        <p:nvSpPr>
          <p:cNvPr id="282" name="Google Shape;282;p28"/>
          <p:cNvSpPr txBox="1"/>
          <p:nvPr/>
        </p:nvSpPr>
        <p:spPr>
          <a:xfrm>
            <a:off x="4593267" y="1472539"/>
            <a:ext cx="4550733" cy="5232202"/>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 When you are awarded a GSA Schedule contract, you are required to prepare, print, and distribute a document called the Federal Supply Schedule (FSS) Price List. </a:t>
            </a:r>
            <a:endParaRPr sz="16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 When designing your FSS price list, it is best to keep it simple and short. </a:t>
            </a:r>
            <a:endParaRPr sz="16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 A one-page flyer covering only the required 26 points specified in your contract is usually best.</a:t>
            </a:r>
            <a:endParaRPr sz="14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 The price list must be distributed to a Customer Mailing List provided to you by the Contracting Officer. </a:t>
            </a:r>
            <a:endParaRPr sz="1600" b="0" i="0" u="none" strike="noStrike" cap="none" dirty="0">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Arial"/>
                <a:ea typeface="Arial"/>
                <a:cs typeface="Arial"/>
                <a:sym typeface="Arial"/>
              </a:rPr>
              <a:t>- When mailing the FSS Price List to your prospective customers, be sure to include your capabilities statement and other literature about your product or service.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3" name="Google Shape;283;p28" descr="Image of person holding a blank sheet of white paper"/>
          <p:cNvSpPr txBox="1"/>
          <p:nvPr/>
        </p:nvSpPr>
        <p:spPr>
          <a:xfrm>
            <a:off x="0" y="1472540"/>
            <a:ext cx="4593266" cy="5385460"/>
          </a:xfrm>
          <a:prstGeom prst="rect">
            <a:avLst/>
          </a:prstGeom>
          <a:blipFill rotWithShape="1">
            <a:blip r:embed="rId3">
              <a:alphaModFix/>
            </a:blip>
            <a:stretch>
              <a:fillRect/>
            </a:stretch>
          </a:blipFill>
          <a:ln>
            <a:noFill/>
          </a:ln>
        </p:spPr>
        <p:txBody>
          <a:bodyPr spcFirstLastPara="1" wrap="square" lIns="91425" tIns="91425" rIns="91425" bIns="91425" anchor="t" anchorCtr="0">
            <a:noAutofit/>
          </a:bodyPr>
          <a:lstStyle/>
          <a:p>
            <a:pPr marL="25400" marR="0" lvl="0" indent="0" algn="l" rtl="0">
              <a:lnSpc>
                <a:spcPct val="100000"/>
              </a:lnSpc>
              <a:spcBef>
                <a:spcPts val="0"/>
              </a:spcBef>
              <a:spcAft>
                <a:spcPts val="0"/>
              </a:spcAft>
              <a:buClr>
                <a:schemeClr val="dk1"/>
              </a:buClr>
              <a:buSzPts val="3200"/>
              <a:buFont typeface="Arial"/>
              <a:buNone/>
            </a:pPr>
            <a:endParaRPr sz="20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0"/>
              </a:spcBef>
              <a:spcAft>
                <a:spcPts val="0"/>
              </a:spcAft>
              <a:buClr>
                <a:schemeClr val="dk1"/>
              </a:buClr>
              <a:buSzPts val="3200"/>
              <a:buFont typeface="Arial"/>
              <a:buNone/>
            </a:pPr>
            <a:endParaRPr sz="1400" b="0" i="0" u="none" strike="noStrike" cap="none">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chemeClr val="dk1"/>
              </a:buClr>
              <a:buSzPts val="3200"/>
              <a:buFont typeface="Arial"/>
              <a:buNone/>
            </a:pP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GSA PRESENTATION V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2903</TotalTime>
  <Words>2175</Words>
  <Application>Microsoft Office PowerPoint</Application>
  <PresentationFormat>On-screen Show (4:3)</PresentationFormat>
  <Paragraphs>358</Paragraphs>
  <Slides>41</Slides>
  <Notes>22</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Source Sans Pro Web</vt:lpstr>
      <vt:lpstr>open_sansbold</vt:lpstr>
      <vt:lpstr>Arial</vt:lpstr>
      <vt:lpstr>Helvetica Neue</vt:lpstr>
      <vt:lpstr>Times New Roman</vt:lpstr>
      <vt:lpstr>SSP-Light</vt:lpstr>
      <vt:lpstr>Noto Sans Symbols</vt:lpstr>
      <vt:lpstr>Calibri</vt:lpstr>
      <vt:lpstr>Avenir</vt:lpstr>
      <vt:lpstr>GSA PRESENTATION V1</vt:lpstr>
      <vt:lpstr>Marketing Your GSA Contract:   What You Should Know! </vt:lpstr>
      <vt:lpstr>Agenda</vt:lpstr>
      <vt:lpstr>GSA Overview</vt:lpstr>
      <vt:lpstr>GSA OSDBU Overview</vt:lpstr>
      <vt:lpstr> GSA OSDBU OVERVIEW </vt:lpstr>
      <vt:lpstr> Setting up your Multiple Award Schedule (MAS) Contract for Success</vt:lpstr>
      <vt:lpstr> Managing Your MAS Contract</vt:lpstr>
      <vt:lpstr>Managing Your MAS Contract cont.</vt:lpstr>
      <vt:lpstr>Federal Supply Schedule Price List</vt:lpstr>
      <vt:lpstr>Managing Your MAS Contract cont.</vt:lpstr>
      <vt:lpstr> Marketing Your MAS Contract</vt:lpstr>
      <vt:lpstr>Marketing Your GSA Contract </vt:lpstr>
      <vt:lpstr>Let the Data Refine Your Overall Strategy!</vt:lpstr>
      <vt:lpstr>Tools to Conduct Market Research</vt:lpstr>
      <vt:lpstr>Tools to Conduct Market Research</vt:lpstr>
      <vt:lpstr>Hidden title</vt:lpstr>
      <vt:lpstr>Hidden title</vt:lpstr>
      <vt:lpstr>Submit Your Electronic Catalog to GSA Advantage!</vt:lpstr>
      <vt:lpstr>  FPDS-NG Overview</vt:lpstr>
      <vt:lpstr>What is needed to use FPDS?     Your Product Service Code (PSC)</vt:lpstr>
      <vt:lpstr>  FPDS-NG</vt:lpstr>
      <vt:lpstr>Hidden title</vt:lpstr>
      <vt:lpstr>  FINDING OPPORTUNITIES </vt:lpstr>
      <vt:lpstr>GSA EBuy</vt:lpstr>
      <vt:lpstr>Request for Information (RFI) </vt:lpstr>
      <vt:lpstr>RFI - What to Expect    </vt:lpstr>
      <vt:lpstr> RFI Tips  </vt:lpstr>
      <vt:lpstr> Request for Quote (RFQ) </vt:lpstr>
      <vt:lpstr> RFQ Tips  </vt:lpstr>
      <vt:lpstr> Contractor Teaming Arrangements (CTA)</vt:lpstr>
      <vt:lpstr> Contractor Teaming Arrangement Facts</vt:lpstr>
      <vt:lpstr> Contractor Teaming Arrangement Benefits</vt:lpstr>
      <vt:lpstr> Additional Resources for Finding Opportunities  </vt:lpstr>
      <vt:lpstr>Forecast of Contracting Opportunities </vt:lpstr>
      <vt:lpstr>Forecast of Contracting Opportunities  </vt:lpstr>
      <vt:lpstr>Agency Recurring Procurement Forecasts </vt:lpstr>
      <vt:lpstr>SAM.GOV </vt:lpstr>
      <vt:lpstr>Tips for Success </vt:lpstr>
      <vt:lpstr>Additional Resources </vt:lpstr>
      <vt:lpstr>QUESTIONS ? </vt:lpstr>
      <vt:lpstr>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YolandaGJohnson</dc:creator>
  <cp:lastModifiedBy>YolandaGJohnson</cp:lastModifiedBy>
  <cp:revision>23</cp:revision>
  <dcterms:modified xsi:type="dcterms:W3CDTF">2024-03-13T20:37:38Z</dcterms:modified>
</cp:coreProperties>
</file>