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2" r:id="rId2"/>
    <p:sldMasterId id="2147483676" r:id="rId3"/>
  </p:sldMasterIdLst>
  <p:notesMasterIdLst>
    <p:notesMasterId r:id="rId39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</p:sldIdLst>
  <p:sldSz cx="9144000" cy="5143500" type="screen16x9"/>
  <p:notesSz cx="6858000" cy="9144000"/>
  <p:embeddedFontLst>
    <p:embeddedFont>
      <p:font typeface="Cambria" panose="02040503050406030204" pitchFamily="18" charset="0"/>
      <p:regular r:id="rId40"/>
      <p:bold r:id="rId41"/>
      <p:italic r:id="rId42"/>
      <p:boldItalic r:id="rId43"/>
    </p:embeddedFont>
    <p:embeddedFont>
      <p:font typeface="Century Gothic" panose="020B0502020202020204" pitchFamily="34" charset="0"/>
      <p:regular r:id="rId44"/>
      <p:bold r:id="rId45"/>
      <p:italic r:id="rId46"/>
      <p:boldItalic r:id="rId47"/>
    </p:embeddedFont>
    <p:embeddedFont>
      <p:font typeface="Merriweather" panose="00000500000000000000" pitchFamily="2" charset="0"/>
      <p:regular r:id="rId48"/>
      <p:bold r:id="rId49"/>
      <p:italic r:id="rId50"/>
      <p:boldItalic r:id="rId51"/>
    </p:embeddedFont>
    <p:embeddedFont>
      <p:font typeface="Poppins" panose="00000500000000000000" pitchFamily="2" charset="0"/>
      <p:regular r:id="rId52"/>
      <p:bold r:id="rId53"/>
      <p:italic r:id="rId54"/>
      <p:boldItalic r:id="rId55"/>
    </p:embeddedFont>
    <p:embeddedFont>
      <p:font typeface="Roboto" panose="02000000000000000000" pitchFamily="2" charset="0"/>
      <p:regular r:id="rId56"/>
      <p:bold r:id="rId57"/>
      <p:italic r:id="rId58"/>
      <p:boldItalic r:id="rId5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0" roundtripDataSignature="AMtx7mglq8yhQRhY/2cxCUzuy2X1mY6J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0" d="100"/>
          <a:sy n="130" d="100"/>
        </p:scale>
        <p:origin x="216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63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font" Target="fonts/font19.fntdata"/><Relationship Id="rId5" Type="http://schemas.openxmlformats.org/officeDocument/2006/relationships/slide" Target="slides/slide2.xml"/><Relationship Id="rId61" Type="http://schemas.openxmlformats.org/officeDocument/2006/relationships/presProps" Target="pres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font" Target="fonts/font17.fntdata"/><Relationship Id="rId64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font" Target="fonts/font12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7.fntdata"/><Relationship Id="rId59" Type="http://schemas.openxmlformats.org/officeDocument/2006/relationships/font" Target="fonts/font20.fntdata"/><Relationship Id="rId20" Type="http://schemas.openxmlformats.org/officeDocument/2006/relationships/slide" Target="slides/slide17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10.fntdata"/><Relationship Id="rId57" Type="http://schemas.openxmlformats.org/officeDocument/2006/relationships/font" Target="fonts/font18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customschemas.google.com/relationships/presentationmetadata" Target="metadata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csodfed.com/ui/lms-learning-details/app/curriculum/3889cb81-b0c6-4988-a552-958e305caf3a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learn.csodfed.com/ui/lms-learning-details/app/curriculum/e8eecac7-914c-4ba0-8fe9-74549ff8e9d0" TargetMode="External"/><Relationship Id="rId4" Type="http://schemas.openxmlformats.org/officeDocument/2006/relationships/hyperlink" Target="https://learn.csodfed.com/ui/lms-learning-details/app/curriculum/36704fd6-0605-4677-9165-f172c72fab80" TargetMode="Externa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7" name="Google Shape;29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9" name="Google Shape;40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5" name="Google Shape;42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8" name="Google Shape;43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9" name="Google Shape;47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7" name="Google Shape;51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9" name="Google Shape;52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6" name="Google Shape;53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Hallucinations,Bias,Drifting</a:t>
            </a:r>
            <a:endParaRPr sz="1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3" name="Google Shape;54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4" name="Google Shape;55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6" name="Google Shape;57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3" name="Google Shape;30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0" name="Google Shape;59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7" name="Google Shape;61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6" name="Google Shape;636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3" name="Google Shape;66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5" name="Google Shape;67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6" name="Google Shape;696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2" name="Google Shape;702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"/>
              <a:buChar char="●"/>
            </a:pPr>
            <a:r>
              <a:rPr lang="en" sz="1200" u="sng">
                <a:solidFill>
                  <a:srgbClr val="0097A7"/>
                </a:solidFill>
                <a:latin typeface="Merriweather"/>
                <a:ea typeface="Merriweather"/>
                <a:cs typeface="Merriweather"/>
                <a:sym typeface="Merriweather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FCL-GSA-FAR-0001</a:t>
            </a:r>
            <a:r>
              <a:rPr lang="en" sz="120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: Fast Track your Acq - the Oral AP method (OGP, PBS) Course 🧭</a:t>
            </a:r>
            <a:endParaRPr sz="12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"/>
              <a:buChar char="●"/>
            </a:pPr>
            <a:r>
              <a:rPr lang="en" sz="1200" u="sng">
                <a:solidFill>
                  <a:srgbClr val="0097A7"/>
                </a:solidFill>
                <a:latin typeface="Merriweather"/>
                <a:ea typeface="Merriweather"/>
                <a:cs typeface="Merriweather"/>
                <a:sym typeface="Merriweather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FCL-GSA-FAR-0004: The Revolutionary FAR Overhaul (RFO) &amp; What it Means for your Acquisition Strategy</a:t>
            </a:r>
            <a:endParaRPr sz="12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"/>
              <a:buChar char="●"/>
            </a:pPr>
            <a:r>
              <a:rPr lang="en" sz="1200" b="1" u="sng">
                <a:solidFill>
                  <a:srgbClr val="0097A7"/>
                </a:solidFill>
                <a:latin typeface="Merriweather"/>
                <a:ea typeface="Merriweather"/>
                <a:cs typeface="Merriweather"/>
                <a:sym typeface="Merriweath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FCL-GSA-FAR</a:t>
            </a:r>
            <a:r>
              <a:rPr lang="en" sz="1200" u="sng">
                <a:solidFill>
                  <a:srgbClr val="0097A7"/>
                </a:solidFill>
                <a:latin typeface="Merriweather"/>
                <a:ea typeface="Merriweather"/>
                <a:cs typeface="Merriweather"/>
                <a:sym typeface="Merriweath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-0005: RA: When Can I Use Generative AI to Help Draft My Requirements in the Context of the New RFO?</a:t>
            </a:r>
            <a:endParaRPr sz="120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6" name="Google Shape;71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0" name="Google Shape;730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4" name="Google Shape;744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sz="1100"/>
              <a:t>Example: a COR spot-checks an AI summary of contractor performance data against source deliverables before it enters the record.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4" name="Google Shape;31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This is the learning OBJ slide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9" name="Google Shape;759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4" name="Google Shape;774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8" name="Google Shape;78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1" name="Google Shape;801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050">
                <a:solidFill>
                  <a:srgbClr val="1F1F1F"/>
                </a:solidFill>
                <a:highlight>
                  <a:srgbClr val="E9EEF6"/>
                </a:highlight>
              </a:rPr>
              <a:t>Danielle will cover briefly resources PILOTS makes available to GSA and beyond</a:t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6" name="Google Shape;836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rgbClr val="1F1F1F"/>
                </a:solidFill>
              </a:rPr>
              <a:t>Danielle will cover briefly resources PILOTS makes available to GSA and beyond</a:t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1" name="Google Shape;851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0" name="Google Shape;32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4" name="Google Shape;33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Danielle will ask this one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4" name="Google Shape;34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7" name="Google Shape;35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Danielle leads. Walk the five shifts of the Revolutionary FAR Overhaul.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TPs: </a:t>
            </a:r>
            <a:r>
              <a:rPr lang="en" sz="1200" b="1">
                <a:solidFill>
                  <a:schemeClr val="dk1"/>
                </a:solidFill>
              </a:rPr>
              <a:t>RFO 1 - Federal Acquisition Regulations System: </a:t>
            </a:r>
            <a:r>
              <a:rPr lang="en" sz="1200">
                <a:solidFill>
                  <a:schemeClr val="dk1"/>
                </a:solidFill>
              </a:rPr>
              <a:t>Implements a new Framework that restores discretion to the CO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chemeClr val="dk1"/>
                </a:solidFill>
              </a:rPr>
              <a:t>RFO 7 - Acquisition Planning  &amp; RFO 10 - Market Research:</a:t>
            </a:r>
            <a:r>
              <a:rPr lang="en" sz="1200">
                <a:solidFill>
                  <a:schemeClr val="dk1"/>
                </a:solidFill>
              </a:rPr>
              <a:t> Encourage COs to right size their Market Research documentation and Acquisition Planning approaches to the risk of the procurement.</a:t>
            </a:r>
            <a:endParaRPr sz="12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rgbClr val="222222"/>
                </a:solidFill>
              </a:rPr>
              <a:t>Emphasize </a:t>
            </a:r>
            <a:r>
              <a:rPr lang="en" u="sng">
                <a:solidFill>
                  <a:srgbClr val="222222"/>
                </a:solidFill>
              </a:rPr>
              <a:t>early planning, streamlined procedures for </a:t>
            </a:r>
            <a:r>
              <a:rPr lang="en">
                <a:solidFill>
                  <a:srgbClr val="222222"/>
                </a:solidFill>
              </a:rPr>
              <a:t>common</a:t>
            </a:r>
            <a:r>
              <a:rPr lang="en" u="sng">
                <a:solidFill>
                  <a:srgbClr val="222222"/>
                </a:solidFill>
              </a:rPr>
              <a:t> contract types, mandatory small business considerations, and comparative analysis for equipment acquisitions</a:t>
            </a:r>
            <a:r>
              <a:rPr lang="en">
                <a:solidFill>
                  <a:srgbClr val="222222"/>
                </a:solidFill>
              </a:rPr>
              <a:t> to ensure the most advantageous approach for the Government. </a:t>
            </a:r>
            <a:endParaRPr>
              <a:solidFill>
                <a:srgbClr val="222222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rgbClr val="222222"/>
                </a:solidFill>
              </a:rPr>
              <a:t>P</a:t>
            </a:r>
            <a:r>
              <a:rPr lang="en">
                <a:solidFill>
                  <a:schemeClr val="dk1"/>
                </a:solidFill>
              </a:rPr>
              <a:t>rioritize procuring commercial products and commercial services </a:t>
            </a:r>
            <a:r>
              <a:rPr lang="en" u="sng">
                <a:solidFill>
                  <a:schemeClr val="dk1"/>
                </a:solidFill>
              </a:rPr>
              <a:t>on an existing governmentwide contract</a:t>
            </a:r>
            <a:r>
              <a:rPr lang="en">
                <a:solidFill>
                  <a:schemeClr val="dk1"/>
                </a:solidFill>
              </a:rPr>
              <a:t>".</a:t>
            </a:r>
            <a:endParaRPr>
              <a:solidFill>
                <a:srgbClr val="22222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chemeClr val="dk1"/>
                </a:solidFill>
              </a:rPr>
              <a:t>RFO 8 - Required Sources of Supplies and Services: </a:t>
            </a:r>
            <a:r>
              <a:rPr lang="en" sz="1200">
                <a:solidFill>
                  <a:schemeClr val="dk1"/>
                </a:solidFill>
              </a:rPr>
              <a:t>Sets the Source! Ordering procedures for the FSS are now in GSAR 538.71 &amp; More Discretion over Competition and Strategy.</a:t>
            </a:r>
            <a:endParaRPr sz="12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Arial"/>
              <a:buChar char="●"/>
            </a:pPr>
            <a:r>
              <a:rPr lang="en">
                <a:solidFill>
                  <a:srgbClr val="222222"/>
                </a:solidFill>
              </a:rPr>
              <a:t>Must use </a:t>
            </a:r>
            <a:r>
              <a:rPr lang="en" u="sng">
                <a:solidFill>
                  <a:srgbClr val="222222"/>
                </a:solidFill>
              </a:rPr>
              <a:t>existing governmentwide contracts and BPAs</a:t>
            </a:r>
            <a:r>
              <a:rPr lang="en">
                <a:solidFill>
                  <a:srgbClr val="222222"/>
                </a:solidFill>
              </a:rPr>
              <a:t> that are “required use” and must* consider </a:t>
            </a:r>
            <a:r>
              <a:rPr lang="en" u="sng">
                <a:solidFill>
                  <a:srgbClr val="222222"/>
                </a:solidFill>
              </a:rPr>
              <a:t>existing governmentwide contracts and BPAs</a:t>
            </a:r>
            <a:r>
              <a:rPr lang="en">
                <a:solidFill>
                  <a:srgbClr val="222222"/>
                </a:solidFill>
              </a:rPr>
              <a:t> that are otherwise part of </a:t>
            </a:r>
            <a:r>
              <a:rPr lang="en" u="sng">
                <a:solidFill>
                  <a:srgbClr val="222222"/>
                </a:solidFill>
              </a:rPr>
              <a:t>Category Management principles.</a:t>
            </a: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chemeClr val="dk1"/>
                </a:solidFill>
              </a:rPr>
              <a:t>RFO 12  - Acquisition of Commercial Products &amp; Services:</a:t>
            </a:r>
            <a:r>
              <a:rPr lang="en" sz="1200">
                <a:solidFill>
                  <a:schemeClr val="dk1"/>
                </a:solidFill>
              </a:rPr>
              <a:t> One Commercial FAR Part for Streamlined Flexibility.</a:t>
            </a:r>
            <a:endParaRPr sz="12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“If commercial products or commercial services that meet agency needs </a:t>
            </a:r>
            <a:r>
              <a:rPr lang="en" u="sng">
                <a:solidFill>
                  <a:schemeClr val="dk1"/>
                </a:solidFill>
              </a:rPr>
              <a:t>are available from</a:t>
            </a:r>
            <a:r>
              <a:rPr lang="en">
                <a:solidFill>
                  <a:schemeClr val="dk1"/>
                </a:solidFill>
              </a:rPr>
              <a:t> any priority source identified in part 8, including existing contracts awarded for Governmentwide use (e.g., the </a:t>
            </a:r>
            <a:r>
              <a:rPr lang="en" u="sng">
                <a:solidFill>
                  <a:schemeClr val="dk1"/>
                </a:solidFill>
              </a:rPr>
              <a:t>Federal Supply Schedules</a:t>
            </a:r>
            <a:r>
              <a:rPr lang="en">
                <a:solidFill>
                  <a:schemeClr val="dk1"/>
                </a:solidFill>
              </a:rPr>
              <a:t> and Governmentwide acquisition contracts), </a:t>
            </a:r>
            <a:r>
              <a:rPr lang="en" u="sng">
                <a:solidFill>
                  <a:schemeClr val="dk1"/>
                </a:solidFill>
              </a:rPr>
              <a:t>procure the commercial products or commercial services from that source</a:t>
            </a:r>
            <a:r>
              <a:rPr lang="en">
                <a:solidFill>
                  <a:schemeClr val="dk1"/>
                </a:solidFill>
              </a:rPr>
              <a:t>.”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chemeClr val="dk1"/>
                </a:solidFill>
              </a:rPr>
              <a:t>RFO 16 - Types of Contracts: </a:t>
            </a:r>
            <a:r>
              <a:rPr lang="en" sz="1200">
                <a:solidFill>
                  <a:schemeClr val="dk1"/>
                </a:solidFill>
              </a:rPr>
              <a:t>Part 8 Sets the Source. Part 16 sets the Contract. You Decide the Approach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chemeClr val="dk1"/>
                </a:solidFill>
              </a:rPr>
              <a:t>RFO 19 - Small Business: </a:t>
            </a:r>
            <a:r>
              <a:rPr lang="en" sz="1200">
                <a:solidFill>
                  <a:schemeClr val="dk1"/>
                </a:solidFill>
              </a:rPr>
              <a:t>Small Business Rules Clarified-Rule of Two &amp; Open Market 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mbria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" name="Google Shape;37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>
                <a:solidFill>
                  <a:srgbClr val="A64D79"/>
                </a:solidFill>
              </a:rPr>
              <a:t>Regulatory Change +  Technological Change = Acquisition Workforce Enablement and Modernization 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2" name="Google Shape;40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" name="Google Shape;11;p37" title="ATFRW_white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63200" y="206980"/>
            <a:ext cx="904111" cy="40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37" title="Artboard 1.png"/>
          <p:cNvPicPr preferRelativeResize="0"/>
          <p:nvPr/>
        </p:nvPicPr>
        <p:blipFill rotWithShape="1">
          <a:blip r:embed="rId3">
            <a:alphaModFix/>
          </a:blip>
          <a:srcRect l="19707" r="17110"/>
          <a:stretch/>
        </p:blipFill>
        <p:spPr>
          <a:xfrm>
            <a:off x="-16650" y="-19900"/>
            <a:ext cx="9175301" cy="518332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37"/>
          <p:cNvSpPr/>
          <p:nvPr/>
        </p:nvSpPr>
        <p:spPr>
          <a:xfrm rot="5400000">
            <a:off x="6534550" y="119825"/>
            <a:ext cx="1041900" cy="762300"/>
          </a:xfrm>
          <a:prstGeom prst="rtTriangl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37"/>
          <p:cNvSpPr/>
          <p:nvPr/>
        </p:nvSpPr>
        <p:spPr>
          <a:xfrm>
            <a:off x="-16650" y="-17275"/>
            <a:ext cx="6694200" cy="1036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Google Shape;15;p37" title="GSA Star Mark 250 2026 Logo STARMARK SIGNATURE_300dp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50" y="194050"/>
            <a:ext cx="2103948" cy="61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&amp; Picture">
  <p:cSld name="TITLE_AND_TWO_COLUMNS_1_1_1_1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7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3" name="Google Shape;73;p70" title="Artboard 1.png"/>
          <p:cNvPicPr preferRelativeResize="0"/>
          <p:nvPr/>
        </p:nvPicPr>
        <p:blipFill rotWithShape="1">
          <a:blip r:embed="rId2">
            <a:alphaModFix/>
          </a:blip>
          <a:srcRect l="6650" t="20561" r="53530" b="6425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70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" name="Google Shape;75;p70" title="ATFRW_bla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70" title="GSA Star Mark 250 2026 Logo STARMARK SIGNATURE_300dp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50" y="194050"/>
            <a:ext cx="2103948" cy="613825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70"/>
          <p:cNvSpPr txBox="1">
            <a:spLocks noGrp="1"/>
          </p:cNvSpPr>
          <p:nvPr>
            <p:ph type="body" idx="1"/>
          </p:nvPr>
        </p:nvSpPr>
        <p:spPr>
          <a:xfrm>
            <a:off x="444000" y="1884925"/>
            <a:ext cx="4675800" cy="30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8" name="Google Shape;78;p70"/>
          <p:cNvSpPr txBox="1">
            <a:spLocks noGrp="1"/>
          </p:cNvSpPr>
          <p:nvPr>
            <p:ph type="title"/>
          </p:nvPr>
        </p:nvSpPr>
        <p:spPr>
          <a:xfrm>
            <a:off x="444000" y="1177475"/>
            <a:ext cx="4675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70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TITLE_AND_TWO_COLUMNS_1_1_1_1_1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7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2" name="Google Shape;82;p71" title="Artboard 1.png"/>
          <p:cNvPicPr preferRelativeResize="0"/>
          <p:nvPr/>
        </p:nvPicPr>
        <p:blipFill rotWithShape="1">
          <a:blip r:embed="rId2">
            <a:alphaModFix/>
          </a:blip>
          <a:srcRect l="6650" t="20561" r="53530" b="6425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71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" name="Google Shape;84;p71" title="ATFRW_bla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71" title="GSA Star Mark 250 2026 Logo STARMARK SIGNATURE_300dp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50" y="194050"/>
            <a:ext cx="2103948" cy="6138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71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9" name="Google Shape;89;p7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7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ted (g3f66ff97c71_19_0)">
  <p:cSld name="Generated (g3f66ff97c71_19_0)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4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256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99" name="Google Shape;99;p43"/>
          <p:cNvGrpSpPr/>
          <p:nvPr/>
        </p:nvGrpSpPr>
        <p:grpSpPr>
          <a:xfrm>
            <a:off x="-5630" y="4740025"/>
            <a:ext cx="3442940" cy="241072"/>
            <a:chOff x="1652875" y="1409000"/>
            <a:chExt cx="2730325" cy="191175"/>
          </a:xfrm>
        </p:grpSpPr>
        <p:sp>
          <p:nvSpPr>
            <p:cNvPr id="100" name="Google Shape;100;p43"/>
            <p:cNvSpPr/>
            <p:nvPr/>
          </p:nvSpPr>
          <p:spPr>
            <a:xfrm>
              <a:off x="1652875" y="1572525"/>
              <a:ext cx="2730325" cy="27650"/>
            </a:xfrm>
            <a:custGeom>
              <a:avLst/>
              <a:gdLst/>
              <a:ahLst/>
              <a:cxnLst/>
              <a:rect l="l" t="t" r="r" b="b"/>
              <a:pathLst>
                <a:path w="109213" h="1106" extrusionOk="0">
                  <a:moveTo>
                    <a:pt x="0" y="1"/>
                  </a:moveTo>
                  <a:lnTo>
                    <a:pt x="0" y="1106"/>
                  </a:lnTo>
                  <a:lnTo>
                    <a:pt x="109212" y="1106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43"/>
            <p:cNvSpPr/>
            <p:nvPr/>
          </p:nvSpPr>
          <p:spPr>
            <a:xfrm>
              <a:off x="1652875" y="1518175"/>
              <a:ext cx="2730325" cy="27200"/>
            </a:xfrm>
            <a:custGeom>
              <a:avLst/>
              <a:gdLst/>
              <a:ahLst/>
              <a:cxnLst/>
              <a:rect l="l" t="t" r="r" b="b"/>
              <a:pathLst>
                <a:path w="109213" h="1088" extrusionOk="0">
                  <a:moveTo>
                    <a:pt x="0" y="0"/>
                  </a:moveTo>
                  <a:lnTo>
                    <a:pt x="0" y="1087"/>
                  </a:lnTo>
                  <a:lnTo>
                    <a:pt x="109212" y="1087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43"/>
            <p:cNvSpPr/>
            <p:nvPr/>
          </p:nvSpPr>
          <p:spPr>
            <a:xfrm>
              <a:off x="1652875" y="1463375"/>
              <a:ext cx="2730325" cy="27650"/>
            </a:xfrm>
            <a:custGeom>
              <a:avLst/>
              <a:gdLst/>
              <a:ahLst/>
              <a:cxnLst/>
              <a:rect l="l" t="t" r="r" b="b"/>
              <a:pathLst>
                <a:path w="109213" h="1106" extrusionOk="0">
                  <a:moveTo>
                    <a:pt x="0" y="0"/>
                  </a:moveTo>
                  <a:lnTo>
                    <a:pt x="0" y="1105"/>
                  </a:lnTo>
                  <a:lnTo>
                    <a:pt x="109212" y="1105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43"/>
            <p:cNvSpPr/>
            <p:nvPr/>
          </p:nvSpPr>
          <p:spPr>
            <a:xfrm>
              <a:off x="1652875" y="1409000"/>
              <a:ext cx="2730325" cy="27225"/>
            </a:xfrm>
            <a:custGeom>
              <a:avLst/>
              <a:gdLst/>
              <a:ahLst/>
              <a:cxnLst/>
              <a:rect l="l" t="t" r="r" b="b"/>
              <a:pathLst>
                <a:path w="109213" h="1089" extrusionOk="0">
                  <a:moveTo>
                    <a:pt x="0" y="1"/>
                  </a:moveTo>
                  <a:lnTo>
                    <a:pt x="0" y="1088"/>
                  </a:lnTo>
                  <a:lnTo>
                    <a:pt x="109212" y="1088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4" name="Google Shape;104;p43"/>
          <p:cNvSpPr/>
          <p:nvPr/>
        </p:nvSpPr>
        <p:spPr>
          <a:xfrm>
            <a:off x="8809200" y="-30925"/>
            <a:ext cx="334800" cy="5207700"/>
          </a:xfrm>
          <a:prstGeom prst="rect">
            <a:avLst/>
          </a:prstGeom>
          <a:solidFill>
            <a:srgbClr val="9112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43"/>
          <p:cNvSpPr txBox="1">
            <a:spLocks noGrp="1"/>
          </p:cNvSpPr>
          <p:nvPr>
            <p:ph type="sldNum" idx="12"/>
          </p:nvPr>
        </p:nvSpPr>
        <p:spPr>
          <a:xfrm>
            <a:off x="856770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">
  <p:cSld name="TITLE_AND_TWO_COLUMNS_1_1_1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8" name="Google Shape;108;p46" title="Artboard 1.png"/>
          <p:cNvPicPr preferRelativeResize="0"/>
          <p:nvPr/>
        </p:nvPicPr>
        <p:blipFill rotWithShape="1">
          <a:blip r:embed="rId2">
            <a:alphaModFix/>
          </a:blip>
          <a:srcRect l="6650" t="20561" r="53530" b="6425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46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" name="Google Shape;110;p46" title="ATFRW_bla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46"/>
          <p:cNvSpPr txBox="1">
            <a:spLocks noGrp="1"/>
          </p:cNvSpPr>
          <p:nvPr>
            <p:ph type="title"/>
          </p:nvPr>
        </p:nvSpPr>
        <p:spPr>
          <a:xfrm>
            <a:off x="444000" y="10961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46"/>
          <p:cNvSpPr txBox="1">
            <a:spLocks noGrp="1"/>
          </p:cNvSpPr>
          <p:nvPr>
            <p:ph type="body" idx="1"/>
          </p:nvPr>
        </p:nvSpPr>
        <p:spPr>
          <a:xfrm>
            <a:off x="444000" y="1803550"/>
            <a:ext cx="8256000" cy="31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3" name="Google Shape;113;p46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6" name="Google Shape;116;p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7" name="Google Shape;117;p47"/>
          <p:cNvSpPr/>
          <p:nvPr/>
        </p:nvSpPr>
        <p:spPr>
          <a:xfrm>
            <a:off x="0" y="0"/>
            <a:ext cx="333300" cy="5143500"/>
          </a:xfrm>
          <a:prstGeom prst="rect">
            <a:avLst/>
          </a:prstGeom>
          <a:solidFill>
            <a:srgbClr val="B0111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SA Starmark" type="blank">
  <p:cSld name="BLANK">
    <p:bg>
      <p:bgPr>
        <a:solidFill>
          <a:schemeClr val="lt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0" name="Google Shape;120;p49" descr="U.S. General Services Administration Logo" title="250 Signature.png"/>
          <p:cNvPicPr preferRelativeResize="0"/>
          <p:nvPr/>
        </p:nvPicPr>
        <p:blipFill rotWithShape="1">
          <a:blip r:embed="rId2">
            <a:alphaModFix/>
          </a:blip>
          <a:srcRect l="661" r="661"/>
          <a:stretch/>
        </p:blipFill>
        <p:spPr>
          <a:xfrm>
            <a:off x="4013551" y="1984975"/>
            <a:ext cx="1238875" cy="111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3" name="Google Shape;123;p5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4" name="Google Shape;124;p50"/>
          <p:cNvSpPr/>
          <p:nvPr/>
        </p:nvSpPr>
        <p:spPr>
          <a:xfrm>
            <a:off x="9525" y="0"/>
            <a:ext cx="9144000" cy="103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25" name="Google Shape;125;p50" title="GSA Star Mark 250 2026 Logo STARMARK SIGNATURE_300dpi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1750" y="200060"/>
            <a:ext cx="2190163" cy="63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Speaker">
  <p:cSld name="CUSTOM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1"/>
          <p:cNvSpPr/>
          <p:nvPr/>
        </p:nvSpPr>
        <p:spPr>
          <a:xfrm>
            <a:off x="0" y="0"/>
            <a:ext cx="333300" cy="5143500"/>
          </a:xfrm>
          <a:prstGeom prst="rect">
            <a:avLst/>
          </a:prstGeom>
          <a:solidFill>
            <a:srgbClr val="B0111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8" name="Google Shape;128;p51"/>
          <p:cNvGrpSpPr/>
          <p:nvPr/>
        </p:nvGrpSpPr>
        <p:grpSpPr>
          <a:xfrm>
            <a:off x="2850530" y="3521300"/>
            <a:ext cx="3442940" cy="241072"/>
            <a:chOff x="1652875" y="1409000"/>
            <a:chExt cx="2730325" cy="191175"/>
          </a:xfrm>
        </p:grpSpPr>
        <p:sp>
          <p:nvSpPr>
            <p:cNvPr id="129" name="Google Shape;129;p51"/>
            <p:cNvSpPr/>
            <p:nvPr/>
          </p:nvSpPr>
          <p:spPr>
            <a:xfrm>
              <a:off x="1652875" y="1572525"/>
              <a:ext cx="2730325" cy="27650"/>
            </a:xfrm>
            <a:custGeom>
              <a:avLst/>
              <a:gdLst/>
              <a:ahLst/>
              <a:cxnLst/>
              <a:rect l="l" t="t" r="r" b="b"/>
              <a:pathLst>
                <a:path w="109213" h="1106" extrusionOk="0">
                  <a:moveTo>
                    <a:pt x="0" y="1"/>
                  </a:moveTo>
                  <a:lnTo>
                    <a:pt x="0" y="1106"/>
                  </a:lnTo>
                  <a:lnTo>
                    <a:pt x="109212" y="1106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51"/>
            <p:cNvSpPr/>
            <p:nvPr/>
          </p:nvSpPr>
          <p:spPr>
            <a:xfrm>
              <a:off x="1652875" y="1518175"/>
              <a:ext cx="2730325" cy="27200"/>
            </a:xfrm>
            <a:custGeom>
              <a:avLst/>
              <a:gdLst/>
              <a:ahLst/>
              <a:cxnLst/>
              <a:rect l="l" t="t" r="r" b="b"/>
              <a:pathLst>
                <a:path w="109213" h="1088" extrusionOk="0">
                  <a:moveTo>
                    <a:pt x="0" y="0"/>
                  </a:moveTo>
                  <a:lnTo>
                    <a:pt x="0" y="1087"/>
                  </a:lnTo>
                  <a:lnTo>
                    <a:pt x="109212" y="1087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51"/>
            <p:cNvSpPr/>
            <p:nvPr/>
          </p:nvSpPr>
          <p:spPr>
            <a:xfrm>
              <a:off x="1652875" y="1463375"/>
              <a:ext cx="2730325" cy="27650"/>
            </a:xfrm>
            <a:custGeom>
              <a:avLst/>
              <a:gdLst/>
              <a:ahLst/>
              <a:cxnLst/>
              <a:rect l="l" t="t" r="r" b="b"/>
              <a:pathLst>
                <a:path w="109213" h="1106" extrusionOk="0">
                  <a:moveTo>
                    <a:pt x="0" y="0"/>
                  </a:moveTo>
                  <a:lnTo>
                    <a:pt x="0" y="1105"/>
                  </a:lnTo>
                  <a:lnTo>
                    <a:pt x="109212" y="1105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51"/>
            <p:cNvSpPr/>
            <p:nvPr/>
          </p:nvSpPr>
          <p:spPr>
            <a:xfrm>
              <a:off x="1652875" y="1409000"/>
              <a:ext cx="2730325" cy="27225"/>
            </a:xfrm>
            <a:custGeom>
              <a:avLst/>
              <a:gdLst/>
              <a:ahLst/>
              <a:cxnLst/>
              <a:rect l="l" t="t" r="r" b="b"/>
              <a:pathLst>
                <a:path w="109213" h="1089" extrusionOk="0">
                  <a:moveTo>
                    <a:pt x="0" y="1"/>
                  </a:moveTo>
                  <a:lnTo>
                    <a:pt x="0" y="1088"/>
                  </a:lnTo>
                  <a:lnTo>
                    <a:pt x="109212" y="1088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3" name="Google Shape;133;p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Presenters">
  <p:cSld name="TITLE_AND_TWO_COLUMNS_1_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" name="Google Shape;18;p38" title="Artboard 1.png"/>
          <p:cNvPicPr preferRelativeResize="0"/>
          <p:nvPr/>
        </p:nvPicPr>
        <p:blipFill rotWithShape="1">
          <a:blip r:embed="rId2">
            <a:alphaModFix/>
          </a:blip>
          <a:srcRect l="6650" t="20561" r="53530" b="6425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8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38" title="ATFRW_bla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8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Speakers">
  <p:cSld name="CUSTOM_1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2"/>
          <p:cNvSpPr/>
          <p:nvPr/>
        </p:nvSpPr>
        <p:spPr>
          <a:xfrm>
            <a:off x="0" y="0"/>
            <a:ext cx="333300" cy="5143500"/>
          </a:xfrm>
          <a:prstGeom prst="rect">
            <a:avLst/>
          </a:prstGeom>
          <a:solidFill>
            <a:srgbClr val="B0111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6" name="Google Shape;136;p52"/>
          <p:cNvGrpSpPr/>
          <p:nvPr/>
        </p:nvGrpSpPr>
        <p:grpSpPr>
          <a:xfrm>
            <a:off x="1274358" y="3021429"/>
            <a:ext cx="6595283" cy="185382"/>
            <a:chOff x="1141257" y="3021429"/>
            <a:chExt cx="6595283" cy="185382"/>
          </a:xfrm>
        </p:grpSpPr>
        <p:grpSp>
          <p:nvGrpSpPr>
            <p:cNvPr id="137" name="Google Shape;137;p52"/>
            <p:cNvGrpSpPr/>
            <p:nvPr/>
          </p:nvGrpSpPr>
          <p:grpSpPr>
            <a:xfrm>
              <a:off x="5088944" y="3021429"/>
              <a:ext cx="2647596" cy="185382"/>
              <a:chOff x="1652875" y="1409000"/>
              <a:chExt cx="2730325" cy="191175"/>
            </a:xfrm>
          </p:grpSpPr>
          <p:sp>
            <p:nvSpPr>
              <p:cNvPr id="138" name="Google Shape;138;p52"/>
              <p:cNvSpPr/>
              <p:nvPr/>
            </p:nvSpPr>
            <p:spPr>
              <a:xfrm>
                <a:off x="1652875" y="1572525"/>
                <a:ext cx="2730325" cy="27650"/>
              </a:xfrm>
              <a:custGeom>
                <a:avLst/>
                <a:gdLst/>
                <a:ahLst/>
                <a:cxnLst/>
                <a:rect l="l" t="t" r="r" b="b"/>
                <a:pathLst>
                  <a:path w="109213" h="1106" extrusionOk="0">
                    <a:moveTo>
                      <a:pt x="0" y="1"/>
                    </a:moveTo>
                    <a:lnTo>
                      <a:pt x="0" y="1106"/>
                    </a:lnTo>
                    <a:lnTo>
                      <a:pt x="109212" y="1106"/>
                    </a:lnTo>
                    <a:lnTo>
                      <a:pt x="109212" y="1"/>
                    </a:lnTo>
                    <a:close/>
                  </a:path>
                </a:pathLst>
              </a:custGeom>
              <a:solidFill>
                <a:srgbClr val="182F66"/>
              </a:solidFill>
              <a:ln>
                <a:noFill/>
              </a:ln>
            </p:spPr>
            <p:txBody>
              <a:bodyPr spcFirstLastPara="1" wrap="square" lIns="70300" tIns="70300" rIns="70300" bIns="703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52"/>
              <p:cNvSpPr/>
              <p:nvPr/>
            </p:nvSpPr>
            <p:spPr>
              <a:xfrm>
                <a:off x="1652875" y="1518175"/>
                <a:ext cx="2730325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109213" h="1088" extrusionOk="0">
                    <a:moveTo>
                      <a:pt x="0" y="0"/>
                    </a:moveTo>
                    <a:lnTo>
                      <a:pt x="0" y="1087"/>
                    </a:lnTo>
                    <a:lnTo>
                      <a:pt x="109212" y="1087"/>
                    </a:lnTo>
                    <a:lnTo>
                      <a:pt x="109212" y="0"/>
                    </a:lnTo>
                    <a:close/>
                  </a:path>
                </a:pathLst>
              </a:custGeom>
              <a:solidFill>
                <a:srgbClr val="182F66"/>
              </a:solidFill>
              <a:ln>
                <a:noFill/>
              </a:ln>
            </p:spPr>
            <p:txBody>
              <a:bodyPr spcFirstLastPara="1" wrap="square" lIns="70300" tIns="70300" rIns="70300" bIns="703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52"/>
              <p:cNvSpPr/>
              <p:nvPr/>
            </p:nvSpPr>
            <p:spPr>
              <a:xfrm>
                <a:off x="1652875" y="1463375"/>
                <a:ext cx="2730325" cy="27650"/>
              </a:xfrm>
              <a:custGeom>
                <a:avLst/>
                <a:gdLst/>
                <a:ahLst/>
                <a:cxnLst/>
                <a:rect l="l" t="t" r="r" b="b"/>
                <a:pathLst>
                  <a:path w="109213" h="1106" extrusionOk="0">
                    <a:moveTo>
                      <a:pt x="0" y="0"/>
                    </a:moveTo>
                    <a:lnTo>
                      <a:pt x="0" y="1105"/>
                    </a:lnTo>
                    <a:lnTo>
                      <a:pt x="109212" y="1105"/>
                    </a:lnTo>
                    <a:lnTo>
                      <a:pt x="109212" y="0"/>
                    </a:lnTo>
                    <a:close/>
                  </a:path>
                </a:pathLst>
              </a:custGeom>
              <a:solidFill>
                <a:srgbClr val="182F66"/>
              </a:solidFill>
              <a:ln>
                <a:noFill/>
              </a:ln>
            </p:spPr>
            <p:txBody>
              <a:bodyPr spcFirstLastPara="1" wrap="square" lIns="70300" tIns="70300" rIns="70300" bIns="703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52"/>
              <p:cNvSpPr/>
              <p:nvPr/>
            </p:nvSpPr>
            <p:spPr>
              <a:xfrm>
                <a:off x="1652875" y="1409000"/>
                <a:ext cx="2730325" cy="27225"/>
              </a:xfrm>
              <a:custGeom>
                <a:avLst/>
                <a:gdLst/>
                <a:ahLst/>
                <a:cxnLst/>
                <a:rect l="l" t="t" r="r" b="b"/>
                <a:pathLst>
                  <a:path w="109213" h="1089" extrusionOk="0">
                    <a:moveTo>
                      <a:pt x="0" y="1"/>
                    </a:moveTo>
                    <a:lnTo>
                      <a:pt x="0" y="1088"/>
                    </a:lnTo>
                    <a:lnTo>
                      <a:pt x="109212" y="1088"/>
                    </a:lnTo>
                    <a:lnTo>
                      <a:pt x="109212" y="1"/>
                    </a:lnTo>
                    <a:close/>
                  </a:path>
                </a:pathLst>
              </a:custGeom>
              <a:solidFill>
                <a:srgbClr val="182F66"/>
              </a:solidFill>
              <a:ln>
                <a:noFill/>
              </a:ln>
            </p:spPr>
            <p:txBody>
              <a:bodyPr spcFirstLastPara="1" wrap="square" lIns="70300" tIns="70300" rIns="70300" bIns="703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2" name="Google Shape;142;p52"/>
            <p:cNvGrpSpPr/>
            <p:nvPr/>
          </p:nvGrpSpPr>
          <p:grpSpPr>
            <a:xfrm>
              <a:off x="1141257" y="3021429"/>
              <a:ext cx="2647596" cy="185382"/>
              <a:chOff x="1652875" y="1409000"/>
              <a:chExt cx="2730325" cy="191175"/>
            </a:xfrm>
          </p:grpSpPr>
          <p:sp>
            <p:nvSpPr>
              <p:cNvPr id="143" name="Google Shape;143;p52"/>
              <p:cNvSpPr/>
              <p:nvPr/>
            </p:nvSpPr>
            <p:spPr>
              <a:xfrm>
                <a:off x="1652875" y="1572525"/>
                <a:ext cx="2730325" cy="27650"/>
              </a:xfrm>
              <a:custGeom>
                <a:avLst/>
                <a:gdLst/>
                <a:ahLst/>
                <a:cxnLst/>
                <a:rect l="l" t="t" r="r" b="b"/>
                <a:pathLst>
                  <a:path w="109213" h="1106" extrusionOk="0">
                    <a:moveTo>
                      <a:pt x="0" y="1"/>
                    </a:moveTo>
                    <a:lnTo>
                      <a:pt x="0" y="1106"/>
                    </a:lnTo>
                    <a:lnTo>
                      <a:pt x="109212" y="1106"/>
                    </a:lnTo>
                    <a:lnTo>
                      <a:pt x="109212" y="1"/>
                    </a:lnTo>
                    <a:close/>
                  </a:path>
                </a:pathLst>
              </a:custGeom>
              <a:solidFill>
                <a:srgbClr val="182F66"/>
              </a:solidFill>
              <a:ln>
                <a:noFill/>
              </a:ln>
            </p:spPr>
            <p:txBody>
              <a:bodyPr spcFirstLastPara="1" wrap="square" lIns="70300" tIns="70300" rIns="70300" bIns="703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52"/>
              <p:cNvSpPr/>
              <p:nvPr/>
            </p:nvSpPr>
            <p:spPr>
              <a:xfrm>
                <a:off x="1652875" y="1518175"/>
                <a:ext cx="2730325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109213" h="1088" extrusionOk="0">
                    <a:moveTo>
                      <a:pt x="0" y="0"/>
                    </a:moveTo>
                    <a:lnTo>
                      <a:pt x="0" y="1087"/>
                    </a:lnTo>
                    <a:lnTo>
                      <a:pt x="109212" y="1087"/>
                    </a:lnTo>
                    <a:lnTo>
                      <a:pt x="109212" y="0"/>
                    </a:lnTo>
                    <a:close/>
                  </a:path>
                </a:pathLst>
              </a:custGeom>
              <a:solidFill>
                <a:srgbClr val="182F66"/>
              </a:solidFill>
              <a:ln>
                <a:noFill/>
              </a:ln>
            </p:spPr>
            <p:txBody>
              <a:bodyPr spcFirstLastPara="1" wrap="square" lIns="70300" tIns="70300" rIns="70300" bIns="703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52"/>
              <p:cNvSpPr/>
              <p:nvPr/>
            </p:nvSpPr>
            <p:spPr>
              <a:xfrm>
                <a:off x="1652875" y="1463375"/>
                <a:ext cx="2730325" cy="27650"/>
              </a:xfrm>
              <a:custGeom>
                <a:avLst/>
                <a:gdLst/>
                <a:ahLst/>
                <a:cxnLst/>
                <a:rect l="l" t="t" r="r" b="b"/>
                <a:pathLst>
                  <a:path w="109213" h="1106" extrusionOk="0">
                    <a:moveTo>
                      <a:pt x="0" y="0"/>
                    </a:moveTo>
                    <a:lnTo>
                      <a:pt x="0" y="1105"/>
                    </a:lnTo>
                    <a:lnTo>
                      <a:pt x="109212" y="1105"/>
                    </a:lnTo>
                    <a:lnTo>
                      <a:pt x="109212" y="0"/>
                    </a:lnTo>
                    <a:close/>
                  </a:path>
                </a:pathLst>
              </a:custGeom>
              <a:solidFill>
                <a:srgbClr val="182F66"/>
              </a:solidFill>
              <a:ln>
                <a:noFill/>
              </a:ln>
            </p:spPr>
            <p:txBody>
              <a:bodyPr spcFirstLastPara="1" wrap="square" lIns="70300" tIns="70300" rIns="70300" bIns="703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52"/>
              <p:cNvSpPr/>
              <p:nvPr/>
            </p:nvSpPr>
            <p:spPr>
              <a:xfrm>
                <a:off x="1652875" y="1409000"/>
                <a:ext cx="2730325" cy="27225"/>
              </a:xfrm>
              <a:custGeom>
                <a:avLst/>
                <a:gdLst/>
                <a:ahLst/>
                <a:cxnLst/>
                <a:rect l="l" t="t" r="r" b="b"/>
                <a:pathLst>
                  <a:path w="109213" h="1089" extrusionOk="0">
                    <a:moveTo>
                      <a:pt x="0" y="1"/>
                    </a:moveTo>
                    <a:lnTo>
                      <a:pt x="0" y="1088"/>
                    </a:lnTo>
                    <a:lnTo>
                      <a:pt x="109212" y="1088"/>
                    </a:lnTo>
                    <a:lnTo>
                      <a:pt x="109212" y="1"/>
                    </a:lnTo>
                    <a:close/>
                  </a:path>
                </a:pathLst>
              </a:custGeom>
              <a:solidFill>
                <a:srgbClr val="182F66"/>
              </a:solidFill>
              <a:ln>
                <a:noFill/>
              </a:ln>
            </p:spPr>
            <p:txBody>
              <a:bodyPr spcFirstLastPara="1" wrap="square" lIns="70300" tIns="70300" rIns="70300" bIns="703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47" name="Google Shape;147;p5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53"/>
          <p:cNvGrpSpPr/>
          <p:nvPr/>
        </p:nvGrpSpPr>
        <p:grpSpPr>
          <a:xfrm>
            <a:off x="-5630" y="4740025"/>
            <a:ext cx="3442940" cy="241072"/>
            <a:chOff x="1652875" y="1409000"/>
            <a:chExt cx="2730325" cy="191175"/>
          </a:xfrm>
        </p:grpSpPr>
        <p:sp>
          <p:nvSpPr>
            <p:cNvPr id="150" name="Google Shape;150;p53"/>
            <p:cNvSpPr/>
            <p:nvPr/>
          </p:nvSpPr>
          <p:spPr>
            <a:xfrm>
              <a:off x="1652875" y="1572525"/>
              <a:ext cx="2730325" cy="27650"/>
            </a:xfrm>
            <a:custGeom>
              <a:avLst/>
              <a:gdLst/>
              <a:ahLst/>
              <a:cxnLst/>
              <a:rect l="l" t="t" r="r" b="b"/>
              <a:pathLst>
                <a:path w="109213" h="1106" extrusionOk="0">
                  <a:moveTo>
                    <a:pt x="0" y="1"/>
                  </a:moveTo>
                  <a:lnTo>
                    <a:pt x="0" y="1106"/>
                  </a:lnTo>
                  <a:lnTo>
                    <a:pt x="109212" y="1106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53"/>
            <p:cNvSpPr/>
            <p:nvPr/>
          </p:nvSpPr>
          <p:spPr>
            <a:xfrm>
              <a:off x="1652875" y="1518175"/>
              <a:ext cx="2730325" cy="27200"/>
            </a:xfrm>
            <a:custGeom>
              <a:avLst/>
              <a:gdLst/>
              <a:ahLst/>
              <a:cxnLst/>
              <a:rect l="l" t="t" r="r" b="b"/>
              <a:pathLst>
                <a:path w="109213" h="1088" extrusionOk="0">
                  <a:moveTo>
                    <a:pt x="0" y="0"/>
                  </a:moveTo>
                  <a:lnTo>
                    <a:pt x="0" y="1087"/>
                  </a:lnTo>
                  <a:lnTo>
                    <a:pt x="109212" y="1087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53"/>
            <p:cNvSpPr/>
            <p:nvPr/>
          </p:nvSpPr>
          <p:spPr>
            <a:xfrm>
              <a:off x="1652875" y="1463375"/>
              <a:ext cx="2730325" cy="27650"/>
            </a:xfrm>
            <a:custGeom>
              <a:avLst/>
              <a:gdLst/>
              <a:ahLst/>
              <a:cxnLst/>
              <a:rect l="l" t="t" r="r" b="b"/>
              <a:pathLst>
                <a:path w="109213" h="1106" extrusionOk="0">
                  <a:moveTo>
                    <a:pt x="0" y="0"/>
                  </a:moveTo>
                  <a:lnTo>
                    <a:pt x="0" y="1105"/>
                  </a:lnTo>
                  <a:lnTo>
                    <a:pt x="109212" y="1105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53"/>
            <p:cNvSpPr/>
            <p:nvPr/>
          </p:nvSpPr>
          <p:spPr>
            <a:xfrm>
              <a:off x="1652875" y="1409000"/>
              <a:ext cx="2730325" cy="27225"/>
            </a:xfrm>
            <a:custGeom>
              <a:avLst/>
              <a:gdLst/>
              <a:ahLst/>
              <a:cxnLst/>
              <a:rect l="l" t="t" r="r" b="b"/>
              <a:pathLst>
                <a:path w="109213" h="1089" extrusionOk="0">
                  <a:moveTo>
                    <a:pt x="0" y="1"/>
                  </a:moveTo>
                  <a:lnTo>
                    <a:pt x="0" y="1088"/>
                  </a:lnTo>
                  <a:lnTo>
                    <a:pt x="109212" y="1088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4" name="Google Shape;154;p53"/>
          <p:cNvSpPr/>
          <p:nvPr/>
        </p:nvSpPr>
        <p:spPr>
          <a:xfrm>
            <a:off x="8809200" y="-30925"/>
            <a:ext cx="334800" cy="5207700"/>
          </a:xfrm>
          <a:prstGeom prst="rect">
            <a:avLst/>
          </a:prstGeom>
          <a:solidFill>
            <a:srgbClr val="9112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5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5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57" name="Google Shape;157;p53"/>
          <p:cNvSpPr txBox="1">
            <a:spLocks noGrp="1"/>
          </p:cNvSpPr>
          <p:nvPr>
            <p:ph type="body" idx="2"/>
          </p:nvPr>
        </p:nvSpPr>
        <p:spPr>
          <a:xfrm>
            <a:off x="456045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58" name="Google Shape;158;p53"/>
          <p:cNvSpPr txBox="1">
            <a:spLocks noGrp="1"/>
          </p:cNvSpPr>
          <p:nvPr>
            <p:ph type="sldNum" idx="12"/>
          </p:nvPr>
        </p:nvSpPr>
        <p:spPr>
          <a:xfrm>
            <a:off x="856770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With Photo" type="titleOnly">
  <p:cSld name="TITLE_ONLY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1" name="Google Shape;161;p54"/>
          <p:cNvGrpSpPr/>
          <p:nvPr/>
        </p:nvGrpSpPr>
        <p:grpSpPr>
          <a:xfrm rot="-5400000">
            <a:off x="7032985" y="1594740"/>
            <a:ext cx="3442940" cy="241072"/>
            <a:chOff x="1652875" y="1409000"/>
            <a:chExt cx="2730325" cy="191175"/>
          </a:xfrm>
        </p:grpSpPr>
        <p:sp>
          <p:nvSpPr>
            <p:cNvPr id="162" name="Google Shape;162;p54"/>
            <p:cNvSpPr/>
            <p:nvPr/>
          </p:nvSpPr>
          <p:spPr>
            <a:xfrm>
              <a:off x="1652875" y="1572525"/>
              <a:ext cx="2730325" cy="27650"/>
            </a:xfrm>
            <a:custGeom>
              <a:avLst/>
              <a:gdLst/>
              <a:ahLst/>
              <a:cxnLst/>
              <a:rect l="l" t="t" r="r" b="b"/>
              <a:pathLst>
                <a:path w="109213" h="1106" extrusionOk="0">
                  <a:moveTo>
                    <a:pt x="0" y="1"/>
                  </a:moveTo>
                  <a:lnTo>
                    <a:pt x="0" y="1106"/>
                  </a:lnTo>
                  <a:lnTo>
                    <a:pt x="109212" y="1106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54"/>
            <p:cNvSpPr/>
            <p:nvPr/>
          </p:nvSpPr>
          <p:spPr>
            <a:xfrm>
              <a:off x="1652875" y="1518175"/>
              <a:ext cx="2730325" cy="27200"/>
            </a:xfrm>
            <a:custGeom>
              <a:avLst/>
              <a:gdLst/>
              <a:ahLst/>
              <a:cxnLst/>
              <a:rect l="l" t="t" r="r" b="b"/>
              <a:pathLst>
                <a:path w="109213" h="1088" extrusionOk="0">
                  <a:moveTo>
                    <a:pt x="0" y="0"/>
                  </a:moveTo>
                  <a:lnTo>
                    <a:pt x="0" y="1087"/>
                  </a:lnTo>
                  <a:lnTo>
                    <a:pt x="109212" y="1087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54"/>
            <p:cNvSpPr/>
            <p:nvPr/>
          </p:nvSpPr>
          <p:spPr>
            <a:xfrm>
              <a:off x="1652875" y="1463375"/>
              <a:ext cx="2730325" cy="27650"/>
            </a:xfrm>
            <a:custGeom>
              <a:avLst/>
              <a:gdLst/>
              <a:ahLst/>
              <a:cxnLst/>
              <a:rect l="l" t="t" r="r" b="b"/>
              <a:pathLst>
                <a:path w="109213" h="1106" extrusionOk="0">
                  <a:moveTo>
                    <a:pt x="0" y="0"/>
                  </a:moveTo>
                  <a:lnTo>
                    <a:pt x="0" y="1105"/>
                  </a:lnTo>
                  <a:lnTo>
                    <a:pt x="109212" y="1105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54"/>
            <p:cNvSpPr/>
            <p:nvPr/>
          </p:nvSpPr>
          <p:spPr>
            <a:xfrm>
              <a:off x="1652875" y="1409000"/>
              <a:ext cx="2730325" cy="27225"/>
            </a:xfrm>
            <a:custGeom>
              <a:avLst/>
              <a:gdLst/>
              <a:ahLst/>
              <a:cxnLst/>
              <a:rect l="l" t="t" r="r" b="b"/>
              <a:pathLst>
                <a:path w="109213" h="1089" extrusionOk="0">
                  <a:moveTo>
                    <a:pt x="0" y="1"/>
                  </a:moveTo>
                  <a:lnTo>
                    <a:pt x="0" y="1088"/>
                  </a:lnTo>
                  <a:lnTo>
                    <a:pt x="109212" y="1088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6" name="Google Shape;166;p54"/>
          <p:cNvSpPr/>
          <p:nvPr/>
        </p:nvSpPr>
        <p:spPr>
          <a:xfrm rot="5400000">
            <a:off x="1505095" y="3275885"/>
            <a:ext cx="350100" cy="3397500"/>
          </a:xfrm>
          <a:prstGeom prst="rect">
            <a:avLst/>
          </a:prstGeom>
          <a:solidFill>
            <a:srgbClr val="9112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212"/>
              </a:buClr>
              <a:buSzPts val="12000"/>
              <a:buNone/>
              <a:defRPr sz="12000">
                <a:solidFill>
                  <a:srgbClr val="91121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69" name="Google Shape;169;p5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0" name="Google Shape;170;p5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71" name="Google Shape;171;p55"/>
          <p:cNvGrpSpPr/>
          <p:nvPr/>
        </p:nvGrpSpPr>
        <p:grpSpPr>
          <a:xfrm flipH="1">
            <a:off x="-12361" y="4758581"/>
            <a:ext cx="3442940" cy="241072"/>
            <a:chOff x="1652875" y="1409000"/>
            <a:chExt cx="2730325" cy="191175"/>
          </a:xfrm>
        </p:grpSpPr>
        <p:sp>
          <p:nvSpPr>
            <p:cNvPr id="172" name="Google Shape;172;p55"/>
            <p:cNvSpPr/>
            <p:nvPr/>
          </p:nvSpPr>
          <p:spPr>
            <a:xfrm>
              <a:off x="1652875" y="1572525"/>
              <a:ext cx="2730325" cy="27650"/>
            </a:xfrm>
            <a:custGeom>
              <a:avLst/>
              <a:gdLst/>
              <a:ahLst/>
              <a:cxnLst/>
              <a:rect l="l" t="t" r="r" b="b"/>
              <a:pathLst>
                <a:path w="109213" h="1106" extrusionOk="0">
                  <a:moveTo>
                    <a:pt x="0" y="1"/>
                  </a:moveTo>
                  <a:lnTo>
                    <a:pt x="0" y="1106"/>
                  </a:lnTo>
                  <a:lnTo>
                    <a:pt x="109212" y="1106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55"/>
            <p:cNvSpPr/>
            <p:nvPr/>
          </p:nvSpPr>
          <p:spPr>
            <a:xfrm>
              <a:off x="1652875" y="1518175"/>
              <a:ext cx="2730325" cy="27200"/>
            </a:xfrm>
            <a:custGeom>
              <a:avLst/>
              <a:gdLst/>
              <a:ahLst/>
              <a:cxnLst/>
              <a:rect l="l" t="t" r="r" b="b"/>
              <a:pathLst>
                <a:path w="109213" h="1088" extrusionOk="0">
                  <a:moveTo>
                    <a:pt x="0" y="0"/>
                  </a:moveTo>
                  <a:lnTo>
                    <a:pt x="0" y="1087"/>
                  </a:lnTo>
                  <a:lnTo>
                    <a:pt x="109212" y="1087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55"/>
            <p:cNvSpPr/>
            <p:nvPr/>
          </p:nvSpPr>
          <p:spPr>
            <a:xfrm>
              <a:off x="1652875" y="1463375"/>
              <a:ext cx="2730325" cy="27650"/>
            </a:xfrm>
            <a:custGeom>
              <a:avLst/>
              <a:gdLst/>
              <a:ahLst/>
              <a:cxnLst/>
              <a:rect l="l" t="t" r="r" b="b"/>
              <a:pathLst>
                <a:path w="109213" h="1106" extrusionOk="0">
                  <a:moveTo>
                    <a:pt x="0" y="0"/>
                  </a:moveTo>
                  <a:lnTo>
                    <a:pt x="0" y="1105"/>
                  </a:lnTo>
                  <a:lnTo>
                    <a:pt x="109212" y="1105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55"/>
            <p:cNvSpPr/>
            <p:nvPr/>
          </p:nvSpPr>
          <p:spPr>
            <a:xfrm>
              <a:off x="1652875" y="1409000"/>
              <a:ext cx="2730325" cy="27225"/>
            </a:xfrm>
            <a:custGeom>
              <a:avLst/>
              <a:gdLst/>
              <a:ahLst/>
              <a:cxnLst/>
              <a:rect l="l" t="t" r="r" b="b"/>
              <a:pathLst>
                <a:path w="109213" h="1089" extrusionOk="0">
                  <a:moveTo>
                    <a:pt x="0" y="1"/>
                  </a:moveTo>
                  <a:lnTo>
                    <a:pt x="0" y="1088"/>
                  </a:lnTo>
                  <a:lnTo>
                    <a:pt x="109212" y="1088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" name="Google Shape;176;p55"/>
          <p:cNvGrpSpPr/>
          <p:nvPr/>
        </p:nvGrpSpPr>
        <p:grpSpPr>
          <a:xfrm rot="-5400000">
            <a:off x="8331034" y="585663"/>
            <a:ext cx="914382" cy="276493"/>
            <a:chOff x="1799000" y="456425"/>
            <a:chExt cx="1520675" cy="459825"/>
          </a:xfrm>
        </p:grpSpPr>
        <p:sp>
          <p:nvSpPr>
            <p:cNvPr id="177" name="Google Shape;177;p55"/>
            <p:cNvSpPr/>
            <p:nvPr/>
          </p:nvSpPr>
          <p:spPr>
            <a:xfrm>
              <a:off x="1799000" y="456425"/>
              <a:ext cx="166225" cy="459825"/>
            </a:xfrm>
            <a:custGeom>
              <a:avLst/>
              <a:gdLst/>
              <a:ahLst/>
              <a:cxnLst/>
              <a:rect l="l" t="t" r="r" b="b"/>
              <a:pathLst>
                <a:path w="6649" h="18393" extrusionOk="0">
                  <a:moveTo>
                    <a:pt x="3708" y="1"/>
                  </a:moveTo>
                  <a:lnTo>
                    <a:pt x="1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55"/>
            <p:cNvSpPr/>
            <p:nvPr/>
          </p:nvSpPr>
          <p:spPr>
            <a:xfrm>
              <a:off x="1934450" y="456425"/>
              <a:ext cx="166200" cy="459825"/>
            </a:xfrm>
            <a:custGeom>
              <a:avLst/>
              <a:gdLst/>
              <a:ahLst/>
              <a:cxnLst/>
              <a:rect l="l" t="t" r="r" b="b"/>
              <a:pathLst>
                <a:path w="6648" h="18393" extrusionOk="0">
                  <a:moveTo>
                    <a:pt x="3707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55"/>
            <p:cNvSpPr/>
            <p:nvPr/>
          </p:nvSpPr>
          <p:spPr>
            <a:xfrm>
              <a:off x="2069900" y="456425"/>
              <a:ext cx="166200" cy="459825"/>
            </a:xfrm>
            <a:custGeom>
              <a:avLst/>
              <a:gdLst/>
              <a:ahLst/>
              <a:cxnLst/>
              <a:rect l="l" t="t" r="r" b="b"/>
              <a:pathLst>
                <a:path w="6648" h="18393" extrusionOk="0">
                  <a:moveTo>
                    <a:pt x="3707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55"/>
            <p:cNvSpPr/>
            <p:nvPr/>
          </p:nvSpPr>
          <p:spPr>
            <a:xfrm>
              <a:off x="2205350" y="456425"/>
              <a:ext cx="166200" cy="459825"/>
            </a:xfrm>
            <a:custGeom>
              <a:avLst/>
              <a:gdLst/>
              <a:ahLst/>
              <a:cxnLst/>
              <a:rect l="l" t="t" r="r" b="b"/>
              <a:pathLst>
                <a:path w="6648" h="18393" extrusionOk="0">
                  <a:moveTo>
                    <a:pt x="3707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55"/>
            <p:cNvSpPr/>
            <p:nvPr/>
          </p:nvSpPr>
          <p:spPr>
            <a:xfrm>
              <a:off x="2340775" y="456425"/>
              <a:ext cx="166225" cy="459825"/>
            </a:xfrm>
            <a:custGeom>
              <a:avLst/>
              <a:gdLst/>
              <a:ahLst/>
              <a:cxnLst/>
              <a:rect l="l" t="t" r="r" b="b"/>
              <a:pathLst>
                <a:path w="6649" h="18393" extrusionOk="0">
                  <a:moveTo>
                    <a:pt x="3708" y="1"/>
                  </a:moveTo>
                  <a:lnTo>
                    <a:pt x="1" y="18393"/>
                  </a:lnTo>
                  <a:lnTo>
                    <a:pt x="2924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55"/>
            <p:cNvSpPr/>
            <p:nvPr/>
          </p:nvSpPr>
          <p:spPr>
            <a:xfrm>
              <a:off x="2476225" y="456425"/>
              <a:ext cx="166225" cy="459825"/>
            </a:xfrm>
            <a:custGeom>
              <a:avLst/>
              <a:gdLst/>
              <a:ahLst/>
              <a:cxnLst/>
              <a:rect l="l" t="t" r="r" b="b"/>
              <a:pathLst>
                <a:path w="6649" h="18393" extrusionOk="0">
                  <a:moveTo>
                    <a:pt x="3708" y="1"/>
                  </a:moveTo>
                  <a:lnTo>
                    <a:pt x="1" y="18393"/>
                  </a:lnTo>
                  <a:lnTo>
                    <a:pt x="2924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55"/>
            <p:cNvSpPr/>
            <p:nvPr/>
          </p:nvSpPr>
          <p:spPr>
            <a:xfrm>
              <a:off x="2611675" y="456425"/>
              <a:ext cx="166225" cy="459825"/>
            </a:xfrm>
            <a:custGeom>
              <a:avLst/>
              <a:gdLst/>
              <a:ahLst/>
              <a:cxnLst/>
              <a:rect l="l" t="t" r="r" b="b"/>
              <a:pathLst>
                <a:path w="6649" h="18393" extrusionOk="0">
                  <a:moveTo>
                    <a:pt x="3725" y="1"/>
                  </a:moveTo>
                  <a:lnTo>
                    <a:pt x="1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55"/>
            <p:cNvSpPr/>
            <p:nvPr/>
          </p:nvSpPr>
          <p:spPr>
            <a:xfrm>
              <a:off x="2747125" y="456425"/>
              <a:ext cx="166225" cy="459825"/>
            </a:xfrm>
            <a:custGeom>
              <a:avLst/>
              <a:gdLst/>
              <a:ahLst/>
              <a:cxnLst/>
              <a:rect l="l" t="t" r="r" b="b"/>
              <a:pathLst>
                <a:path w="6649" h="18393" extrusionOk="0">
                  <a:moveTo>
                    <a:pt x="3725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55"/>
            <p:cNvSpPr/>
            <p:nvPr/>
          </p:nvSpPr>
          <p:spPr>
            <a:xfrm>
              <a:off x="2882575" y="456425"/>
              <a:ext cx="166200" cy="459825"/>
            </a:xfrm>
            <a:custGeom>
              <a:avLst/>
              <a:gdLst/>
              <a:ahLst/>
              <a:cxnLst/>
              <a:rect l="l" t="t" r="r" b="b"/>
              <a:pathLst>
                <a:path w="6648" h="18393" extrusionOk="0">
                  <a:moveTo>
                    <a:pt x="3725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55"/>
            <p:cNvSpPr/>
            <p:nvPr/>
          </p:nvSpPr>
          <p:spPr>
            <a:xfrm>
              <a:off x="3018025" y="456425"/>
              <a:ext cx="166200" cy="459825"/>
            </a:xfrm>
            <a:custGeom>
              <a:avLst/>
              <a:gdLst/>
              <a:ahLst/>
              <a:cxnLst/>
              <a:rect l="l" t="t" r="r" b="b"/>
              <a:pathLst>
                <a:path w="6648" h="18393" extrusionOk="0">
                  <a:moveTo>
                    <a:pt x="3725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55"/>
            <p:cNvSpPr/>
            <p:nvPr/>
          </p:nvSpPr>
          <p:spPr>
            <a:xfrm>
              <a:off x="3153475" y="456425"/>
              <a:ext cx="166200" cy="459825"/>
            </a:xfrm>
            <a:custGeom>
              <a:avLst/>
              <a:gdLst/>
              <a:ahLst/>
              <a:cxnLst/>
              <a:rect l="l" t="t" r="r" b="b"/>
              <a:pathLst>
                <a:path w="6648" h="18393" extrusionOk="0">
                  <a:moveTo>
                    <a:pt x="3725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CUSTOM_2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56"/>
          <p:cNvGrpSpPr/>
          <p:nvPr/>
        </p:nvGrpSpPr>
        <p:grpSpPr>
          <a:xfrm rot="-5400000">
            <a:off x="7032985" y="1594740"/>
            <a:ext cx="3442940" cy="241072"/>
            <a:chOff x="1652875" y="1409000"/>
            <a:chExt cx="2730325" cy="191175"/>
          </a:xfrm>
        </p:grpSpPr>
        <p:sp>
          <p:nvSpPr>
            <p:cNvPr id="190" name="Google Shape;190;p56"/>
            <p:cNvSpPr/>
            <p:nvPr/>
          </p:nvSpPr>
          <p:spPr>
            <a:xfrm>
              <a:off x="1652875" y="1572525"/>
              <a:ext cx="2730325" cy="27650"/>
            </a:xfrm>
            <a:custGeom>
              <a:avLst/>
              <a:gdLst/>
              <a:ahLst/>
              <a:cxnLst/>
              <a:rect l="l" t="t" r="r" b="b"/>
              <a:pathLst>
                <a:path w="109213" h="1106" extrusionOk="0">
                  <a:moveTo>
                    <a:pt x="0" y="1"/>
                  </a:moveTo>
                  <a:lnTo>
                    <a:pt x="0" y="1106"/>
                  </a:lnTo>
                  <a:lnTo>
                    <a:pt x="109212" y="1106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56"/>
            <p:cNvSpPr/>
            <p:nvPr/>
          </p:nvSpPr>
          <p:spPr>
            <a:xfrm>
              <a:off x="1652875" y="1518175"/>
              <a:ext cx="2730325" cy="27200"/>
            </a:xfrm>
            <a:custGeom>
              <a:avLst/>
              <a:gdLst/>
              <a:ahLst/>
              <a:cxnLst/>
              <a:rect l="l" t="t" r="r" b="b"/>
              <a:pathLst>
                <a:path w="109213" h="1088" extrusionOk="0">
                  <a:moveTo>
                    <a:pt x="0" y="0"/>
                  </a:moveTo>
                  <a:lnTo>
                    <a:pt x="0" y="1087"/>
                  </a:lnTo>
                  <a:lnTo>
                    <a:pt x="109212" y="1087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56"/>
            <p:cNvSpPr/>
            <p:nvPr/>
          </p:nvSpPr>
          <p:spPr>
            <a:xfrm>
              <a:off x="1652875" y="1463375"/>
              <a:ext cx="2730325" cy="27650"/>
            </a:xfrm>
            <a:custGeom>
              <a:avLst/>
              <a:gdLst/>
              <a:ahLst/>
              <a:cxnLst/>
              <a:rect l="l" t="t" r="r" b="b"/>
              <a:pathLst>
                <a:path w="109213" h="1106" extrusionOk="0">
                  <a:moveTo>
                    <a:pt x="0" y="0"/>
                  </a:moveTo>
                  <a:lnTo>
                    <a:pt x="0" y="1105"/>
                  </a:lnTo>
                  <a:lnTo>
                    <a:pt x="109212" y="1105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56"/>
            <p:cNvSpPr/>
            <p:nvPr/>
          </p:nvSpPr>
          <p:spPr>
            <a:xfrm>
              <a:off x="1652875" y="1409000"/>
              <a:ext cx="2730325" cy="27225"/>
            </a:xfrm>
            <a:custGeom>
              <a:avLst/>
              <a:gdLst/>
              <a:ahLst/>
              <a:cxnLst/>
              <a:rect l="l" t="t" r="r" b="b"/>
              <a:pathLst>
                <a:path w="109213" h="1089" extrusionOk="0">
                  <a:moveTo>
                    <a:pt x="0" y="1"/>
                  </a:moveTo>
                  <a:lnTo>
                    <a:pt x="0" y="1088"/>
                  </a:lnTo>
                  <a:lnTo>
                    <a:pt x="109212" y="1088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" name="Google Shape;194;p56"/>
          <p:cNvSpPr/>
          <p:nvPr/>
        </p:nvSpPr>
        <p:spPr>
          <a:xfrm rot="5400000">
            <a:off x="1505095" y="3275885"/>
            <a:ext cx="350100" cy="3397500"/>
          </a:xfrm>
          <a:prstGeom prst="rect">
            <a:avLst/>
          </a:prstGeom>
          <a:solidFill>
            <a:srgbClr val="9112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/ FAQ">
  <p:cSld name="CUSTOM_3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57"/>
          <p:cNvSpPr/>
          <p:nvPr/>
        </p:nvSpPr>
        <p:spPr>
          <a:xfrm rot="5400000">
            <a:off x="1511330" y="-1538695"/>
            <a:ext cx="350100" cy="3397500"/>
          </a:xfrm>
          <a:prstGeom prst="rect">
            <a:avLst/>
          </a:prstGeom>
          <a:solidFill>
            <a:srgbClr val="9112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7" name="Google Shape;197;p57"/>
          <p:cNvGrpSpPr/>
          <p:nvPr/>
        </p:nvGrpSpPr>
        <p:grpSpPr>
          <a:xfrm rot="5400000">
            <a:off x="8323459" y="471350"/>
            <a:ext cx="914382" cy="276493"/>
            <a:chOff x="1799000" y="456425"/>
            <a:chExt cx="1520675" cy="459825"/>
          </a:xfrm>
        </p:grpSpPr>
        <p:sp>
          <p:nvSpPr>
            <p:cNvPr id="198" name="Google Shape;198;p57"/>
            <p:cNvSpPr/>
            <p:nvPr/>
          </p:nvSpPr>
          <p:spPr>
            <a:xfrm>
              <a:off x="1799000" y="456425"/>
              <a:ext cx="166225" cy="459825"/>
            </a:xfrm>
            <a:custGeom>
              <a:avLst/>
              <a:gdLst/>
              <a:ahLst/>
              <a:cxnLst/>
              <a:rect l="l" t="t" r="r" b="b"/>
              <a:pathLst>
                <a:path w="6649" h="18393" extrusionOk="0">
                  <a:moveTo>
                    <a:pt x="3708" y="1"/>
                  </a:moveTo>
                  <a:lnTo>
                    <a:pt x="1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57"/>
            <p:cNvSpPr/>
            <p:nvPr/>
          </p:nvSpPr>
          <p:spPr>
            <a:xfrm>
              <a:off x="1934450" y="456425"/>
              <a:ext cx="166200" cy="459825"/>
            </a:xfrm>
            <a:custGeom>
              <a:avLst/>
              <a:gdLst/>
              <a:ahLst/>
              <a:cxnLst/>
              <a:rect l="l" t="t" r="r" b="b"/>
              <a:pathLst>
                <a:path w="6648" h="18393" extrusionOk="0">
                  <a:moveTo>
                    <a:pt x="3707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57"/>
            <p:cNvSpPr/>
            <p:nvPr/>
          </p:nvSpPr>
          <p:spPr>
            <a:xfrm>
              <a:off x="2069900" y="456425"/>
              <a:ext cx="166200" cy="459825"/>
            </a:xfrm>
            <a:custGeom>
              <a:avLst/>
              <a:gdLst/>
              <a:ahLst/>
              <a:cxnLst/>
              <a:rect l="l" t="t" r="r" b="b"/>
              <a:pathLst>
                <a:path w="6648" h="18393" extrusionOk="0">
                  <a:moveTo>
                    <a:pt x="3707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57"/>
            <p:cNvSpPr/>
            <p:nvPr/>
          </p:nvSpPr>
          <p:spPr>
            <a:xfrm>
              <a:off x="2205350" y="456425"/>
              <a:ext cx="166200" cy="459825"/>
            </a:xfrm>
            <a:custGeom>
              <a:avLst/>
              <a:gdLst/>
              <a:ahLst/>
              <a:cxnLst/>
              <a:rect l="l" t="t" r="r" b="b"/>
              <a:pathLst>
                <a:path w="6648" h="18393" extrusionOk="0">
                  <a:moveTo>
                    <a:pt x="3707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57"/>
            <p:cNvSpPr/>
            <p:nvPr/>
          </p:nvSpPr>
          <p:spPr>
            <a:xfrm>
              <a:off x="2340775" y="456425"/>
              <a:ext cx="166225" cy="459825"/>
            </a:xfrm>
            <a:custGeom>
              <a:avLst/>
              <a:gdLst/>
              <a:ahLst/>
              <a:cxnLst/>
              <a:rect l="l" t="t" r="r" b="b"/>
              <a:pathLst>
                <a:path w="6649" h="18393" extrusionOk="0">
                  <a:moveTo>
                    <a:pt x="3708" y="1"/>
                  </a:moveTo>
                  <a:lnTo>
                    <a:pt x="1" y="18393"/>
                  </a:lnTo>
                  <a:lnTo>
                    <a:pt x="2924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57"/>
            <p:cNvSpPr/>
            <p:nvPr/>
          </p:nvSpPr>
          <p:spPr>
            <a:xfrm>
              <a:off x="2476225" y="456425"/>
              <a:ext cx="166225" cy="459825"/>
            </a:xfrm>
            <a:custGeom>
              <a:avLst/>
              <a:gdLst/>
              <a:ahLst/>
              <a:cxnLst/>
              <a:rect l="l" t="t" r="r" b="b"/>
              <a:pathLst>
                <a:path w="6649" h="18393" extrusionOk="0">
                  <a:moveTo>
                    <a:pt x="3708" y="1"/>
                  </a:moveTo>
                  <a:lnTo>
                    <a:pt x="1" y="18393"/>
                  </a:lnTo>
                  <a:lnTo>
                    <a:pt x="2924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57"/>
            <p:cNvSpPr/>
            <p:nvPr/>
          </p:nvSpPr>
          <p:spPr>
            <a:xfrm>
              <a:off x="2611675" y="456425"/>
              <a:ext cx="166225" cy="459825"/>
            </a:xfrm>
            <a:custGeom>
              <a:avLst/>
              <a:gdLst/>
              <a:ahLst/>
              <a:cxnLst/>
              <a:rect l="l" t="t" r="r" b="b"/>
              <a:pathLst>
                <a:path w="6649" h="18393" extrusionOk="0">
                  <a:moveTo>
                    <a:pt x="3725" y="1"/>
                  </a:moveTo>
                  <a:lnTo>
                    <a:pt x="1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57"/>
            <p:cNvSpPr/>
            <p:nvPr/>
          </p:nvSpPr>
          <p:spPr>
            <a:xfrm>
              <a:off x="2747125" y="456425"/>
              <a:ext cx="166225" cy="459825"/>
            </a:xfrm>
            <a:custGeom>
              <a:avLst/>
              <a:gdLst/>
              <a:ahLst/>
              <a:cxnLst/>
              <a:rect l="l" t="t" r="r" b="b"/>
              <a:pathLst>
                <a:path w="6649" h="18393" extrusionOk="0">
                  <a:moveTo>
                    <a:pt x="3725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57"/>
            <p:cNvSpPr/>
            <p:nvPr/>
          </p:nvSpPr>
          <p:spPr>
            <a:xfrm>
              <a:off x="2882575" y="456425"/>
              <a:ext cx="166200" cy="459825"/>
            </a:xfrm>
            <a:custGeom>
              <a:avLst/>
              <a:gdLst/>
              <a:ahLst/>
              <a:cxnLst/>
              <a:rect l="l" t="t" r="r" b="b"/>
              <a:pathLst>
                <a:path w="6648" h="18393" extrusionOk="0">
                  <a:moveTo>
                    <a:pt x="3725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57"/>
            <p:cNvSpPr/>
            <p:nvPr/>
          </p:nvSpPr>
          <p:spPr>
            <a:xfrm>
              <a:off x="3018025" y="456425"/>
              <a:ext cx="166200" cy="459825"/>
            </a:xfrm>
            <a:custGeom>
              <a:avLst/>
              <a:gdLst/>
              <a:ahLst/>
              <a:cxnLst/>
              <a:rect l="l" t="t" r="r" b="b"/>
              <a:pathLst>
                <a:path w="6648" h="18393" extrusionOk="0">
                  <a:moveTo>
                    <a:pt x="3725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57"/>
            <p:cNvSpPr/>
            <p:nvPr/>
          </p:nvSpPr>
          <p:spPr>
            <a:xfrm>
              <a:off x="3153475" y="456425"/>
              <a:ext cx="166200" cy="459825"/>
            </a:xfrm>
            <a:custGeom>
              <a:avLst/>
              <a:gdLst/>
              <a:ahLst/>
              <a:cxnLst/>
              <a:rect l="l" t="t" r="r" b="b"/>
              <a:pathLst>
                <a:path w="6648" h="18393" extrusionOk="0">
                  <a:moveTo>
                    <a:pt x="3725" y="1"/>
                  </a:moveTo>
                  <a:lnTo>
                    <a:pt x="0" y="18393"/>
                  </a:lnTo>
                  <a:lnTo>
                    <a:pt x="2923" y="18393"/>
                  </a:lnTo>
                  <a:lnTo>
                    <a:pt x="6648" y="1"/>
                  </a:lnTo>
                  <a:close/>
                </a:path>
              </a:pathLst>
            </a:custGeom>
            <a:solidFill>
              <a:srgbClr val="91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9" name="Google Shape;209;p57"/>
          <p:cNvGrpSpPr/>
          <p:nvPr/>
        </p:nvGrpSpPr>
        <p:grpSpPr>
          <a:xfrm rot="5400000">
            <a:off x="-1371940" y="3314350"/>
            <a:ext cx="3442940" cy="241072"/>
            <a:chOff x="1652875" y="1409000"/>
            <a:chExt cx="2730325" cy="191175"/>
          </a:xfrm>
        </p:grpSpPr>
        <p:sp>
          <p:nvSpPr>
            <p:cNvPr id="210" name="Google Shape;210;p57"/>
            <p:cNvSpPr/>
            <p:nvPr/>
          </p:nvSpPr>
          <p:spPr>
            <a:xfrm>
              <a:off x="1652875" y="1572525"/>
              <a:ext cx="2730325" cy="27650"/>
            </a:xfrm>
            <a:custGeom>
              <a:avLst/>
              <a:gdLst/>
              <a:ahLst/>
              <a:cxnLst/>
              <a:rect l="l" t="t" r="r" b="b"/>
              <a:pathLst>
                <a:path w="109213" h="1106" extrusionOk="0">
                  <a:moveTo>
                    <a:pt x="0" y="1"/>
                  </a:moveTo>
                  <a:lnTo>
                    <a:pt x="0" y="1106"/>
                  </a:lnTo>
                  <a:lnTo>
                    <a:pt x="109212" y="1106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57"/>
            <p:cNvSpPr/>
            <p:nvPr/>
          </p:nvSpPr>
          <p:spPr>
            <a:xfrm>
              <a:off x="1652875" y="1518175"/>
              <a:ext cx="2730325" cy="27200"/>
            </a:xfrm>
            <a:custGeom>
              <a:avLst/>
              <a:gdLst/>
              <a:ahLst/>
              <a:cxnLst/>
              <a:rect l="l" t="t" r="r" b="b"/>
              <a:pathLst>
                <a:path w="109213" h="1088" extrusionOk="0">
                  <a:moveTo>
                    <a:pt x="0" y="0"/>
                  </a:moveTo>
                  <a:lnTo>
                    <a:pt x="0" y="1087"/>
                  </a:lnTo>
                  <a:lnTo>
                    <a:pt x="109212" y="1087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57"/>
            <p:cNvSpPr/>
            <p:nvPr/>
          </p:nvSpPr>
          <p:spPr>
            <a:xfrm>
              <a:off x="1652875" y="1463375"/>
              <a:ext cx="2730325" cy="27650"/>
            </a:xfrm>
            <a:custGeom>
              <a:avLst/>
              <a:gdLst/>
              <a:ahLst/>
              <a:cxnLst/>
              <a:rect l="l" t="t" r="r" b="b"/>
              <a:pathLst>
                <a:path w="109213" h="1106" extrusionOk="0">
                  <a:moveTo>
                    <a:pt x="0" y="0"/>
                  </a:moveTo>
                  <a:lnTo>
                    <a:pt x="0" y="1105"/>
                  </a:lnTo>
                  <a:lnTo>
                    <a:pt x="109212" y="1105"/>
                  </a:lnTo>
                  <a:lnTo>
                    <a:pt x="109212" y="0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57"/>
            <p:cNvSpPr/>
            <p:nvPr/>
          </p:nvSpPr>
          <p:spPr>
            <a:xfrm>
              <a:off x="1652875" y="1409000"/>
              <a:ext cx="2730325" cy="27225"/>
            </a:xfrm>
            <a:custGeom>
              <a:avLst/>
              <a:gdLst/>
              <a:ahLst/>
              <a:cxnLst/>
              <a:rect l="l" t="t" r="r" b="b"/>
              <a:pathLst>
                <a:path w="109213" h="1089" extrusionOk="0">
                  <a:moveTo>
                    <a:pt x="0" y="1"/>
                  </a:moveTo>
                  <a:lnTo>
                    <a:pt x="0" y="1088"/>
                  </a:lnTo>
                  <a:lnTo>
                    <a:pt x="109212" y="1088"/>
                  </a:lnTo>
                  <a:lnTo>
                    <a:pt x="109212" y="1"/>
                  </a:lnTo>
                  <a:close/>
                </a:path>
              </a:pathLst>
            </a:custGeom>
            <a:solidFill>
              <a:srgbClr val="182F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57"/>
          <p:cNvSpPr txBox="1"/>
          <p:nvPr/>
        </p:nvSpPr>
        <p:spPr>
          <a:xfrm>
            <a:off x="1349400" y="1555800"/>
            <a:ext cx="64452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" sz="7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72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TITLE_AND_TWO_COLUMNS_1_1_1_1_1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5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17" name="Google Shape;217;p58" title="Artboard 1.png"/>
          <p:cNvPicPr preferRelativeResize="0"/>
          <p:nvPr/>
        </p:nvPicPr>
        <p:blipFill rotWithShape="1">
          <a:blip r:embed="rId2">
            <a:alphaModFix/>
          </a:blip>
          <a:srcRect l="6650" t="20561" r="53530" b="6425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58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9" name="Google Shape;219;p58" title="ATFRW_bla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58" title="GSA Star Mark 250 2026 Logo STARMARK SIGNATURE_300dp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50" y="194050"/>
            <a:ext cx="2103948" cy="61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58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">
  <p:cSld name="TITLE_AND_TWO_COLUMNS_1_1_1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28" name="Google Shape;228;p45" title="Artboard 1.png"/>
          <p:cNvPicPr preferRelativeResize="0"/>
          <p:nvPr/>
        </p:nvPicPr>
        <p:blipFill rotWithShape="1">
          <a:blip r:embed="rId2">
            <a:alphaModFix/>
          </a:blip>
          <a:srcRect l="6650" t="20561" r="53530" b="6425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45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0" name="Google Shape;230;p45" title="ATFRW_bla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45"/>
          <p:cNvSpPr txBox="1">
            <a:spLocks noGrp="1"/>
          </p:cNvSpPr>
          <p:nvPr>
            <p:ph type="title"/>
          </p:nvPr>
        </p:nvSpPr>
        <p:spPr>
          <a:xfrm>
            <a:off x="444000" y="10961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45"/>
          <p:cNvSpPr txBox="1">
            <a:spLocks noGrp="1"/>
          </p:cNvSpPr>
          <p:nvPr>
            <p:ph type="body" idx="1"/>
          </p:nvPr>
        </p:nvSpPr>
        <p:spPr>
          <a:xfrm>
            <a:off x="444000" y="1803550"/>
            <a:ext cx="8256000" cy="31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3" name="Google Shape;233;p45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36" name="Google Shape;236;p59" title="ATFRW_white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63200" y="206980"/>
            <a:ext cx="904111" cy="40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59" title="Artboard 1.png"/>
          <p:cNvPicPr preferRelativeResize="0"/>
          <p:nvPr/>
        </p:nvPicPr>
        <p:blipFill rotWithShape="1">
          <a:blip r:embed="rId3">
            <a:alphaModFix/>
          </a:blip>
          <a:srcRect l="19707" r="17110"/>
          <a:stretch/>
        </p:blipFill>
        <p:spPr>
          <a:xfrm>
            <a:off x="-16650" y="-19900"/>
            <a:ext cx="9175301" cy="518332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59"/>
          <p:cNvSpPr/>
          <p:nvPr/>
        </p:nvSpPr>
        <p:spPr>
          <a:xfrm rot="5400000">
            <a:off x="6534550" y="119825"/>
            <a:ext cx="1041900" cy="762300"/>
          </a:xfrm>
          <a:prstGeom prst="rtTriangl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59"/>
          <p:cNvSpPr/>
          <p:nvPr/>
        </p:nvSpPr>
        <p:spPr>
          <a:xfrm>
            <a:off x="-16650" y="-17275"/>
            <a:ext cx="6694200" cy="1036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p59" title="GSA Star Mark 250 2026 Logo STARMARK SIGNATURE_300dp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50" y="194050"/>
            <a:ext cx="2103948" cy="61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6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3" name="Google Shape;243;p60" title="background.png"/>
          <p:cNvPicPr preferRelativeResize="0"/>
          <p:nvPr/>
        </p:nvPicPr>
        <p:blipFill rotWithShape="1">
          <a:blip r:embed="rId2">
            <a:alphaModFix/>
          </a:blip>
          <a:srcRect l="4645" r="31899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60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60" title="ATFRW_bla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60" title="GSA Star Mark 250 2026 Logo STARMARK SIGNATURE_300dp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50" y="194050"/>
            <a:ext cx="2103948" cy="61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60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">
  <p:cSld name="TITLE_AND_TWO_COLUMNS_1_1_1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39" title="Artboard 1.png"/>
          <p:cNvPicPr preferRelativeResize="0"/>
          <p:nvPr/>
        </p:nvPicPr>
        <p:blipFill rotWithShape="1">
          <a:blip r:embed="rId2">
            <a:alphaModFix/>
          </a:blip>
          <a:srcRect l="6650" t="20561" r="53530" b="6425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39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26;p39" title="ATFRW_bla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39" title="GSA Star Mark 250 2026 Logo STARMARK SIGNATURE_300dp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50" y="194050"/>
            <a:ext cx="2103948" cy="61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39"/>
          <p:cNvSpPr txBox="1">
            <a:spLocks noGrp="1"/>
          </p:cNvSpPr>
          <p:nvPr>
            <p:ph type="title"/>
          </p:nvPr>
        </p:nvSpPr>
        <p:spPr>
          <a:xfrm>
            <a:off x="444000" y="10961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9"/>
          <p:cNvSpPr txBox="1">
            <a:spLocks noGrp="1"/>
          </p:cNvSpPr>
          <p:nvPr>
            <p:ph type="body" idx="1"/>
          </p:nvPr>
        </p:nvSpPr>
        <p:spPr>
          <a:xfrm>
            <a:off x="444000" y="1803550"/>
            <a:ext cx="8256000" cy="31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39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6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50" name="Google Shape;250;p61" title="Artboard 1.png"/>
          <p:cNvPicPr preferRelativeResize="0"/>
          <p:nvPr/>
        </p:nvPicPr>
        <p:blipFill rotWithShape="1">
          <a:blip r:embed="rId2">
            <a:alphaModFix/>
          </a:blip>
          <a:srcRect l="6650" t="20561" r="53530" b="6425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61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2" name="Google Shape;252;p61" title="ATFRW_bla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61" title="GSA Star Mark 250 2026 Logo STARMARK SIGNATURE_300dp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50" y="194050"/>
            <a:ext cx="2103948" cy="61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61"/>
          <p:cNvSpPr txBox="1">
            <a:spLocks noGrp="1"/>
          </p:cNvSpPr>
          <p:nvPr>
            <p:ph type="title"/>
          </p:nvPr>
        </p:nvSpPr>
        <p:spPr>
          <a:xfrm>
            <a:off x="444000" y="1177475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61"/>
          <p:cNvSpPr txBox="1">
            <a:spLocks noGrp="1"/>
          </p:cNvSpPr>
          <p:nvPr>
            <p:ph type="body" idx="1"/>
          </p:nvPr>
        </p:nvSpPr>
        <p:spPr>
          <a:xfrm>
            <a:off x="444000" y="1884925"/>
            <a:ext cx="3999900" cy="30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6" name="Google Shape;256;p61"/>
          <p:cNvSpPr txBox="1">
            <a:spLocks noGrp="1"/>
          </p:cNvSpPr>
          <p:nvPr>
            <p:ph type="body" idx="2"/>
          </p:nvPr>
        </p:nvSpPr>
        <p:spPr>
          <a:xfrm>
            <a:off x="4692750" y="1884925"/>
            <a:ext cx="3999900" cy="30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7" name="Google Shape;257;p61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Presenter ">
  <p:cSld name="TITLE_AND_TWO_COLUMNS_1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6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60" name="Google Shape;260;p62" title="Artboard 1.png"/>
          <p:cNvPicPr preferRelativeResize="0"/>
          <p:nvPr/>
        </p:nvPicPr>
        <p:blipFill rotWithShape="1">
          <a:blip r:embed="rId2">
            <a:alphaModFix/>
          </a:blip>
          <a:srcRect l="6650" t="20561" r="53530" b="6425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62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2" name="Google Shape;262;p62" title="ATFRW_bla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62" title="GSA Star Mark 250 2026 Logo STARMARK SIGNATURE_300dp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50" y="194050"/>
            <a:ext cx="2103948" cy="61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62"/>
          <p:cNvSpPr txBox="1"/>
          <p:nvPr/>
        </p:nvSpPr>
        <p:spPr>
          <a:xfrm>
            <a:off x="3072000" y="3702183"/>
            <a:ext cx="3000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Presenter's Name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Contact information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62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Presenters">
  <p:cSld name="TITLE_AND_TWO_COLUMNS_1_1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6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68" name="Google Shape;268;p63" title="Artboard 1.png"/>
          <p:cNvPicPr preferRelativeResize="0"/>
          <p:nvPr/>
        </p:nvPicPr>
        <p:blipFill rotWithShape="1">
          <a:blip r:embed="rId2">
            <a:alphaModFix/>
          </a:blip>
          <a:srcRect l="6650" t="20561" r="53530" b="6425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63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0" name="Google Shape;270;p63" title="ATFRW_bla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63" title="GSA Star Mark 250 2026 Logo STARMARK SIGNATURE_300dp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50" y="194050"/>
            <a:ext cx="2103948" cy="61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63"/>
          <p:cNvSpPr txBox="1"/>
          <p:nvPr/>
        </p:nvSpPr>
        <p:spPr>
          <a:xfrm>
            <a:off x="1071538" y="3702183"/>
            <a:ext cx="3000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Presenter's Name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Contact information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63"/>
          <p:cNvSpPr txBox="1"/>
          <p:nvPr/>
        </p:nvSpPr>
        <p:spPr>
          <a:xfrm>
            <a:off x="5072463" y="3702183"/>
            <a:ext cx="3000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Presenter's Name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Contact information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63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&amp; Picture">
  <p:cSld name="TITLE_AND_TWO_COLUMNS_1_1_1_1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6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77" name="Google Shape;277;p64" title="Artboard 1.png"/>
          <p:cNvPicPr preferRelativeResize="0"/>
          <p:nvPr/>
        </p:nvPicPr>
        <p:blipFill rotWithShape="1">
          <a:blip r:embed="rId2">
            <a:alphaModFix/>
          </a:blip>
          <a:srcRect l="6650" t="20561" r="53530" b="6425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64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" name="Google Shape;279;p64" title="ATFRW_bla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64" title="GSA Star Mark 250 2026 Logo STARMARK SIGNATURE_300dp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50" y="194050"/>
            <a:ext cx="2103948" cy="61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64"/>
          <p:cNvSpPr txBox="1">
            <a:spLocks noGrp="1"/>
          </p:cNvSpPr>
          <p:nvPr>
            <p:ph type="body" idx="1"/>
          </p:nvPr>
        </p:nvSpPr>
        <p:spPr>
          <a:xfrm>
            <a:off x="444000" y="1884925"/>
            <a:ext cx="4675800" cy="30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2" name="Google Shape;282;p64"/>
          <p:cNvSpPr txBox="1">
            <a:spLocks noGrp="1"/>
          </p:cNvSpPr>
          <p:nvPr>
            <p:ph type="title"/>
          </p:nvPr>
        </p:nvSpPr>
        <p:spPr>
          <a:xfrm>
            <a:off x="444000" y="1177475"/>
            <a:ext cx="4675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64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TITLE_AND_TWO_COLUMNS_1_1_1_1_1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6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86" name="Google Shape;286;p65" title="Artboard 1.png"/>
          <p:cNvPicPr preferRelativeResize="0"/>
          <p:nvPr/>
        </p:nvPicPr>
        <p:blipFill rotWithShape="1">
          <a:blip r:embed="rId2">
            <a:alphaModFix/>
          </a:blip>
          <a:srcRect l="6650" t="20561" r="53530" b="6425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65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" name="Google Shape;288;p65" title="ATFRW_bla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65" title="GSA Star Mark 250 2026 Logo STARMARK SIGNATURE_300dp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50" y="194050"/>
            <a:ext cx="2103948" cy="61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65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6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93" name="Google Shape;293;p6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4" name="Google Shape;294;p6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40"/>
          <p:cNvSpPr txBox="1">
            <a:spLocks noGrp="1"/>
          </p:cNvSpPr>
          <p:nvPr>
            <p:ph type="sldNum" idx="12"/>
          </p:nvPr>
        </p:nvSpPr>
        <p:spPr>
          <a:xfrm>
            <a:off x="8453408" y="4758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b - Star Spangled Blue Slide Layout">
  <p:cSld name="CUSTOM_24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Google Shape;36;p41"/>
          <p:cNvCxnSpPr/>
          <p:nvPr/>
        </p:nvCxnSpPr>
        <p:spPr>
          <a:xfrm>
            <a:off x="7575" y="916950"/>
            <a:ext cx="9150900" cy="0"/>
          </a:xfrm>
          <a:prstGeom prst="straightConnector1">
            <a:avLst/>
          </a:prstGeom>
          <a:noFill/>
          <a:ln w="9525" cap="flat" cmpd="sng">
            <a:solidFill>
              <a:srgbClr val="003C7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" name="Google Shape;37;p41"/>
          <p:cNvSpPr txBox="1">
            <a:spLocks noGrp="1"/>
          </p:cNvSpPr>
          <p:nvPr>
            <p:ph type="title"/>
          </p:nvPr>
        </p:nvSpPr>
        <p:spPr>
          <a:xfrm>
            <a:off x="0" y="329050"/>
            <a:ext cx="8996100" cy="4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770"/>
              </a:buClr>
              <a:buSzPts val="2800"/>
              <a:buNone/>
              <a:defRPr sz="2800" b="1">
                <a:solidFill>
                  <a:srgbClr val="5B677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1"/>
          <p:cNvSpPr/>
          <p:nvPr/>
        </p:nvSpPr>
        <p:spPr>
          <a:xfrm>
            <a:off x="8507152" y="4519750"/>
            <a:ext cx="665393" cy="479219"/>
          </a:xfrm>
          <a:custGeom>
            <a:avLst/>
            <a:gdLst/>
            <a:ahLst/>
            <a:cxnLst/>
            <a:rect l="l" t="t" r="r" b="b"/>
            <a:pathLst>
              <a:path w="46248" h="33308" extrusionOk="0">
                <a:moveTo>
                  <a:pt x="223" y="8790"/>
                </a:moveTo>
                <a:lnTo>
                  <a:pt x="46008" y="0"/>
                </a:lnTo>
                <a:lnTo>
                  <a:pt x="46248" y="28036"/>
                </a:lnTo>
                <a:lnTo>
                  <a:pt x="0" y="33308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1D5DAD"/>
              </a:gs>
            </a:gsLst>
            <a:lin ang="1619866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41"/>
          <p:cNvSpPr/>
          <p:nvPr/>
        </p:nvSpPr>
        <p:spPr>
          <a:xfrm>
            <a:off x="6397775" y="4706400"/>
            <a:ext cx="2325337" cy="474831"/>
          </a:xfrm>
          <a:custGeom>
            <a:avLst/>
            <a:gdLst/>
            <a:ahLst/>
            <a:cxnLst/>
            <a:rect l="l" t="t" r="r" b="b"/>
            <a:pathLst>
              <a:path w="161622" h="33003" extrusionOk="0">
                <a:moveTo>
                  <a:pt x="161605" y="0"/>
                </a:moveTo>
                <a:lnTo>
                  <a:pt x="0" y="32060"/>
                </a:lnTo>
                <a:lnTo>
                  <a:pt x="84268" y="32426"/>
                </a:lnTo>
                <a:lnTo>
                  <a:pt x="161622" y="33003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1D5DAD"/>
              </a:gs>
            </a:gsLst>
            <a:lin ang="1619866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41"/>
          <p:cNvSpPr/>
          <p:nvPr/>
        </p:nvSpPr>
        <p:spPr>
          <a:xfrm>
            <a:off x="6698623" y="4706400"/>
            <a:ext cx="2473413" cy="467939"/>
          </a:xfrm>
          <a:custGeom>
            <a:avLst/>
            <a:gdLst/>
            <a:ahLst/>
            <a:cxnLst/>
            <a:rect l="l" t="t" r="r" b="b"/>
            <a:pathLst>
              <a:path w="171914" h="32524" extrusionOk="0">
                <a:moveTo>
                  <a:pt x="171914" y="0"/>
                </a:moveTo>
                <a:lnTo>
                  <a:pt x="0" y="32524"/>
                </a:lnTo>
                <a:lnTo>
                  <a:pt x="171914" y="32060"/>
                </a:lnTo>
                <a:close/>
              </a:path>
            </a:pathLst>
          </a:custGeom>
          <a:solidFill>
            <a:srgbClr val="1D5DA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41"/>
          <p:cNvSpPr/>
          <p:nvPr/>
        </p:nvSpPr>
        <p:spPr>
          <a:xfrm>
            <a:off x="7405931" y="4819783"/>
            <a:ext cx="1776051" cy="361788"/>
          </a:xfrm>
          <a:custGeom>
            <a:avLst/>
            <a:gdLst/>
            <a:ahLst/>
            <a:cxnLst/>
            <a:rect l="l" t="t" r="r" b="b"/>
            <a:pathLst>
              <a:path w="123444" h="25146" extrusionOk="0">
                <a:moveTo>
                  <a:pt x="123444" y="0"/>
                </a:moveTo>
                <a:lnTo>
                  <a:pt x="0" y="25146"/>
                </a:lnTo>
                <a:lnTo>
                  <a:pt x="36576" y="24384"/>
                </a:lnTo>
                <a:lnTo>
                  <a:pt x="123063" y="7239"/>
                </a:lnTo>
                <a:close/>
              </a:path>
            </a:pathLst>
          </a:custGeom>
          <a:solidFill>
            <a:srgbClr val="FFFFFF">
              <a:alpha val="50196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41"/>
          <p:cNvSpPr txBox="1">
            <a:spLocks noGrp="1"/>
          </p:cNvSpPr>
          <p:nvPr>
            <p:ph type="body" idx="1"/>
          </p:nvPr>
        </p:nvSpPr>
        <p:spPr>
          <a:xfrm>
            <a:off x="609600" y="1162050"/>
            <a:ext cx="3810000" cy="3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770"/>
              </a:buClr>
              <a:buSzPts val="1600"/>
              <a:buChar char="●"/>
              <a:defRPr sz="1600">
                <a:solidFill>
                  <a:srgbClr val="5B6770"/>
                </a:solidFill>
              </a:defRPr>
            </a:lvl1pPr>
            <a:lvl2pPr marL="914400" lvl="1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770"/>
              </a:buClr>
              <a:buSzPts val="1600"/>
              <a:buChar char="○"/>
              <a:defRPr sz="1600">
                <a:solidFill>
                  <a:srgbClr val="5B6770"/>
                </a:solidFill>
              </a:defRPr>
            </a:lvl2pPr>
            <a:lvl3pPr marL="1371600" lvl="2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770"/>
              </a:buClr>
              <a:buSzPts val="1600"/>
              <a:buChar char="■"/>
              <a:defRPr sz="1600">
                <a:solidFill>
                  <a:srgbClr val="5B6770"/>
                </a:solidFill>
              </a:defRPr>
            </a:lvl3pPr>
            <a:lvl4pPr marL="1828800" lvl="3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770"/>
              </a:buClr>
              <a:buSzPts val="1600"/>
              <a:buChar char="●"/>
              <a:defRPr sz="1600">
                <a:solidFill>
                  <a:srgbClr val="5B6770"/>
                </a:solidFill>
              </a:defRPr>
            </a:lvl4pPr>
            <a:lvl5pPr marL="2286000" lvl="4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770"/>
              </a:buClr>
              <a:buSzPts val="1600"/>
              <a:buChar char="○"/>
              <a:defRPr sz="1600">
                <a:solidFill>
                  <a:srgbClr val="5B6770"/>
                </a:solidFill>
              </a:defRPr>
            </a:lvl5pPr>
            <a:lvl6pPr marL="2743200" lvl="5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770"/>
              </a:buClr>
              <a:buSzPts val="1600"/>
              <a:buChar char="■"/>
              <a:defRPr sz="1600">
                <a:solidFill>
                  <a:srgbClr val="5B6770"/>
                </a:solidFill>
              </a:defRPr>
            </a:lvl6pPr>
            <a:lvl7pPr marL="3200400" lvl="6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770"/>
              </a:buClr>
              <a:buSzPts val="1600"/>
              <a:buChar char="●"/>
              <a:defRPr sz="1600">
                <a:solidFill>
                  <a:srgbClr val="5B6770"/>
                </a:solidFill>
              </a:defRPr>
            </a:lvl7pPr>
            <a:lvl8pPr marL="3657600" lvl="7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770"/>
              </a:buClr>
              <a:buSzPts val="1600"/>
              <a:buChar char="○"/>
              <a:defRPr sz="1600">
                <a:solidFill>
                  <a:srgbClr val="5B6770"/>
                </a:solidFill>
              </a:defRPr>
            </a:lvl8pPr>
            <a:lvl9pPr marL="4114800" lvl="8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770"/>
              </a:buClr>
              <a:buSzPts val="1600"/>
              <a:buChar char="■"/>
              <a:defRPr sz="1600">
                <a:solidFill>
                  <a:srgbClr val="5B6770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41"/>
          <p:cNvSpPr txBox="1">
            <a:spLocks noGrp="1"/>
          </p:cNvSpPr>
          <p:nvPr>
            <p:ph type="body" idx="2"/>
          </p:nvPr>
        </p:nvSpPr>
        <p:spPr>
          <a:xfrm>
            <a:off x="4558375" y="1162050"/>
            <a:ext cx="3810000" cy="3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770"/>
              </a:buClr>
              <a:buSzPts val="1600"/>
              <a:buChar char="●"/>
              <a:defRPr sz="1600">
                <a:solidFill>
                  <a:srgbClr val="5B6770"/>
                </a:solidFill>
              </a:defRPr>
            </a:lvl1pPr>
            <a:lvl2pPr marL="914400" lvl="1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770"/>
              </a:buClr>
              <a:buSzPts val="1600"/>
              <a:buChar char="○"/>
              <a:defRPr sz="1600">
                <a:solidFill>
                  <a:srgbClr val="5B6770"/>
                </a:solidFill>
              </a:defRPr>
            </a:lvl2pPr>
            <a:lvl3pPr marL="1371600" lvl="2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770"/>
              </a:buClr>
              <a:buSzPts val="1600"/>
              <a:buChar char="■"/>
              <a:defRPr sz="1600">
                <a:solidFill>
                  <a:srgbClr val="5B6770"/>
                </a:solidFill>
              </a:defRPr>
            </a:lvl3pPr>
            <a:lvl4pPr marL="1828800" lvl="3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770"/>
              </a:buClr>
              <a:buSzPts val="1600"/>
              <a:buChar char="●"/>
              <a:defRPr sz="1600">
                <a:solidFill>
                  <a:srgbClr val="5B6770"/>
                </a:solidFill>
              </a:defRPr>
            </a:lvl4pPr>
            <a:lvl5pPr marL="2286000" lvl="4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770"/>
              </a:buClr>
              <a:buSzPts val="1600"/>
              <a:buChar char="○"/>
              <a:defRPr sz="1600">
                <a:solidFill>
                  <a:srgbClr val="5B6770"/>
                </a:solidFill>
              </a:defRPr>
            </a:lvl5pPr>
            <a:lvl6pPr marL="2743200" lvl="5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770"/>
              </a:buClr>
              <a:buSzPts val="1600"/>
              <a:buChar char="■"/>
              <a:defRPr sz="1600">
                <a:solidFill>
                  <a:srgbClr val="5B6770"/>
                </a:solidFill>
              </a:defRPr>
            </a:lvl6pPr>
            <a:lvl7pPr marL="3200400" lvl="6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770"/>
              </a:buClr>
              <a:buSzPts val="1600"/>
              <a:buChar char="●"/>
              <a:defRPr sz="1600">
                <a:solidFill>
                  <a:srgbClr val="5B6770"/>
                </a:solidFill>
              </a:defRPr>
            </a:lvl7pPr>
            <a:lvl8pPr marL="3657600" lvl="7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770"/>
              </a:buClr>
              <a:buSzPts val="1600"/>
              <a:buChar char="○"/>
              <a:defRPr sz="1600">
                <a:solidFill>
                  <a:srgbClr val="5B6770"/>
                </a:solidFill>
              </a:defRPr>
            </a:lvl8pPr>
            <a:lvl9pPr marL="4114800" lvl="8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B6770"/>
              </a:buClr>
              <a:buSzPts val="1600"/>
              <a:buChar char="■"/>
              <a:defRPr sz="1600">
                <a:solidFill>
                  <a:srgbClr val="5B6770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4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5B67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5B677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5B677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5B677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5B677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5B677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5B677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5B677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5B677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8" name="Google Shape;48;p67" title="background.png"/>
          <p:cNvPicPr preferRelativeResize="0"/>
          <p:nvPr/>
        </p:nvPicPr>
        <p:blipFill rotWithShape="1">
          <a:blip r:embed="rId2">
            <a:alphaModFix/>
          </a:blip>
          <a:srcRect l="4645" r="31899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" name="Google Shape;50;p67" title="ATFRW_bla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67" title="GSA Star Mark 250 2026 Logo STARMARK SIGNATURE_300dp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50" y="194050"/>
            <a:ext cx="2103948" cy="613825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67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5" name="Google Shape;55;p68" title="Artboard 1.png"/>
          <p:cNvPicPr preferRelativeResize="0"/>
          <p:nvPr/>
        </p:nvPicPr>
        <p:blipFill rotWithShape="1">
          <a:blip r:embed="rId2">
            <a:alphaModFix/>
          </a:blip>
          <a:srcRect l="6650" t="20561" r="53530" b="6425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68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" name="Google Shape;57;p68" title="ATFRW_bla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68" title="GSA Star Mark 250 2026 Logo STARMARK SIGNATURE_300dp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50" y="194050"/>
            <a:ext cx="2103948" cy="61382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68"/>
          <p:cNvSpPr txBox="1">
            <a:spLocks noGrp="1"/>
          </p:cNvSpPr>
          <p:nvPr>
            <p:ph type="title"/>
          </p:nvPr>
        </p:nvSpPr>
        <p:spPr>
          <a:xfrm>
            <a:off x="444000" y="1177475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68"/>
          <p:cNvSpPr txBox="1">
            <a:spLocks noGrp="1"/>
          </p:cNvSpPr>
          <p:nvPr>
            <p:ph type="body" idx="1"/>
          </p:nvPr>
        </p:nvSpPr>
        <p:spPr>
          <a:xfrm>
            <a:off x="444000" y="1884925"/>
            <a:ext cx="3999900" cy="30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68"/>
          <p:cNvSpPr txBox="1">
            <a:spLocks noGrp="1"/>
          </p:cNvSpPr>
          <p:nvPr>
            <p:ph type="body" idx="2"/>
          </p:nvPr>
        </p:nvSpPr>
        <p:spPr>
          <a:xfrm>
            <a:off x="4692750" y="1884925"/>
            <a:ext cx="3999900" cy="30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Presenter ">
  <p:cSld name="TITLE_AND_TWO_COLUMNS_1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69" title="Artboard 1.png"/>
          <p:cNvPicPr preferRelativeResize="0"/>
          <p:nvPr/>
        </p:nvPicPr>
        <p:blipFill rotWithShape="1">
          <a:blip r:embed="rId2">
            <a:alphaModFix/>
          </a:blip>
          <a:srcRect l="6650" t="20561" r="53530" b="6425"/>
          <a:stretch/>
        </p:blipFill>
        <p:spPr>
          <a:xfrm>
            <a:off x="-16525" y="0"/>
            <a:ext cx="9160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69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" name="Google Shape;67;p69" title="ATFRW_blac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09250" y="238196"/>
            <a:ext cx="1265929" cy="56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69" title="GSA Star Mark 250 2026 Logo STARMARK SIGNATURE_300dpi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650" y="194050"/>
            <a:ext cx="2103948" cy="61382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69"/>
          <p:cNvSpPr txBox="1"/>
          <p:nvPr/>
        </p:nvSpPr>
        <p:spPr>
          <a:xfrm>
            <a:off x="3072000" y="3702183"/>
            <a:ext cx="3000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Presenter's Name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Contact information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69"/>
          <p:cNvSpPr txBox="1"/>
          <p:nvPr/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Google Shape;94;p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Google Shape;95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4" name="Google Shape;224;p4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5" name="Google Shape;225;p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hyperlink" Target="https://docs.google.com/document/d/1hCBVwr6n6hcQF7iNeL1YfJDH7jfdhBcWfhj0jMTt6zw/edit?tab=t.0" TargetMode="External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google.com/document/u/0/d/1WmKjBtfYpe3E7xaL4Fk_Yi4Aij3wP3r0CvNpywaSWfM/edit" TargetMode="External"/><Relationship Id="rId13" Type="http://schemas.openxmlformats.org/officeDocument/2006/relationships/hyperlink" Target="https://docs.google.com/spreadsheets/d/1qQqnHgXX2csHxYEGjFp_40oyyWXb_aJy_F_UWLtLqdY/edit?usp=sharing" TargetMode="External"/><Relationship Id="rId18" Type="http://schemas.openxmlformats.org/officeDocument/2006/relationships/hyperlink" Target="https://acquisitiongateway.gov/additional-resources/resources/4173?_a%5Eg_nid=252" TargetMode="External"/><Relationship Id="rId26" Type="http://schemas.openxmlformats.org/officeDocument/2006/relationships/hyperlink" Target="https://www.gsa.gov/technology/it-contract-vehicles-and-purchasing-programs/gwacs" TargetMode="External"/><Relationship Id="rId3" Type="http://schemas.openxmlformats.org/officeDocument/2006/relationships/image" Target="../media/image30.png"/><Relationship Id="rId21" Type="http://schemas.openxmlformats.org/officeDocument/2006/relationships/hyperlink" Target="https://acquisition.gov/far-overhaul/practitioner-albums" TargetMode="External"/><Relationship Id="rId7" Type="http://schemas.openxmlformats.org/officeDocument/2006/relationships/hyperlink" Target="https://www.fai.gov/sites/fai/files/CFEN%20001%20AI%20Prompt%20Engineering%20Credential%20Concept%20Card%20%20-%202024-09-26_.pdf" TargetMode="External"/><Relationship Id="rId12" Type="http://schemas.openxmlformats.org/officeDocument/2006/relationships/image" Target="../media/image34.png"/><Relationship Id="rId17" Type="http://schemas.openxmlformats.org/officeDocument/2006/relationships/hyperlink" Target="mailto:TECHACQ-COP@listserv.gsa.gov" TargetMode="External"/><Relationship Id="rId25" Type="http://schemas.openxmlformats.org/officeDocument/2006/relationships/hyperlink" Target="https://www.gsa.gov/buy-through-us/products-and-services/professional-services/buy-services/oasis-plus/buyers-guide/research-the-oasis-plus-contract-features/blanket-purchase-agreements" TargetMode="External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35.png"/><Relationship Id="rId20" Type="http://schemas.openxmlformats.org/officeDocument/2006/relationships/hyperlink" Target="http://acquisition.gov" TargetMode="External"/><Relationship Id="rId29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11" Type="http://schemas.openxmlformats.org/officeDocument/2006/relationships/hyperlink" Target="https://chat.google.com/app/chat/AAAAwxS3fGU" TargetMode="External"/><Relationship Id="rId24" Type="http://schemas.openxmlformats.org/officeDocument/2006/relationships/hyperlink" Target="about:blank" TargetMode="External"/><Relationship Id="rId5" Type="http://schemas.openxmlformats.org/officeDocument/2006/relationships/image" Target="../media/image32.png"/><Relationship Id="rId15" Type="http://schemas.openxmlformats.org/officeDocument/2006/relationships/hyperlink" Target="mailto:SAGTesting@gsa.gov" TargetMode="External"/><Relationship Id="rId23" Type="http://schemas.openxmlformats.org/officeDocument/2006/relationships/hyperlink" Target="https://acquisition.gov/sites/default/files/page_file_uploads/category-management-buying-guide.pdf" TargetMode="External"/><Relationship Id="rId28" Type="http://schemas.openxmlformats.org/officeDocument/2006/relationships/image" Target="../media/image36.png"/><Relationship Id="rId10" Type="http://schemas.openxmlformats.org/officeDocument/2006/relationships/hyperlink" Target="mailto:aicop@gsa.gov" TargetMode="External"/><Relationship Id="rId19" Type="http://schemas.openxmlformats.org/officeDocument/2006/relationships/hyperlink" Target="https://dau.csod.com/phnx/driver.aspx?routename=Social/Communities/CommunityWithFeed&amp;Root=73" TargetMode="External"/><Relationship Id="rId31" Type="http://schemas.openxmlformats.org/officeDocument/2006/relationships/hyperlink" Target="https://gsa.zoomgov.com/meeting/register/dzGWKMGURNGzU5676no51g" TargetMode="External"/><Relationship Id="rId4" Type="http://schemas.openxmlformats.org/officeDocument/2006/relationships/image" Target="../media/image31.png"/><Relationship Id="rId9" Type="http://schemas.openxmlformats.org/officeDocument/2006/relationships/hyperlink" Target="https://docs.google.com/document/u/0/d/1Qo2DposX8ijE1TlPM7sJkFV2DCRj5JUvYmhJYlpTOQA/edit" TargetMode="External"/><Relationship Id="rId14" Type="http://schemas.openxmlformats.org/officeDocument/2006/relationships/hyperlink" Target="https://www.acquisitiongateway.gov/additional-resources/resources/4173?_a%5Eg_nid=252" TargetMode="External"/><Relationship Id="rId22" Type="http://schemas.openxmlformats.org/officeDocument/2006/relationships/hyperlink" Target="https://acquisition.gov/sites/default/files/page_file_uploads/far-companion.pdf" TargetMode="External"/><Relationship Id="rId27" Type="http://schemas.openxmlformats.org/officeDocument/2006/relationships/hyperlink" Target="https://docs.google.com/spreadsheets/d/1qQqnHgXX2csHxYEGjFp_40oyyWXb_aJy_F_UWLtLqdY/edit?gid=58741860" TargetMode="External"/><Relationship Id="rId30" Type="http://schemas.openxmlformats.org/officeDocument/2006/relationships/hyperlink" Target="https://gsa.zoomgov.com/webinar/register/WN_5xhjIL8SRq-xDj2IwcNXPA#/registration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learn.csodfed.com/ui/lms-learning-details/app/curriculum/3889cb81-b0c6-4988-a552-958e305caf3a" TargetMode="External"/><Relationship Id="rId13" Type="http://schemas.openxmlformats.org/officeDocument/2006/relationships/hyperlink" Target="https://learn.csodfed.com/ui/lms-learning-details/app/event/16b93e1c-00f6-4e18-a96f-12e4b5b0dd31" TargetMode="External"/><Relationship Id="rId3" Type="http://schemas.openxmlformats.org/officeDocument/2006/relationships/image" Target="../media/image30.png"/><Relationship Id="rId7" Type="http://schemas.openxmlformats.org/officeDocument/2006/relationships/hyperlink" Target="https://learn.csodfed.com/ui/lms-learning-details/app/curriculum/3d1629a0-fd66-4767-80c7-212bc65652b6" TargetMode="External"/><Relationship Id="rId12" Type="http://schemas.openxmlformats.org/officeDocument/2006/relationships/hyperlink" Target="https://learn.csodfed.com/ui/lms-learning-details/app/curriculum/e8eecac7-914c-4ba0-8fe9-74549ff8e9d0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learn.csodfed.com/ui/lms-learning-details/app/curriculum/cb04c2b2-4b9f-4421-9af1-4cf7548ab6ca" TargetMode="External"/><Relationship Id="rId11" Type="http://schemas.openxmlformats.org/officeDocument/2006/relationships/hyperlink" Target="https://learn.csodfed.com/ui/lms-learning-details/app/curriculum/36704fd6-0605-4677-9165-f172c72fab80" TargetMode="External"/><Relationship Id="rId5" Type="http://schemas.openxmlformats.org/officeDocument/2006/relationships/image" Target="../media/image4.png"/><Relationship Id="rId10" Type="http://schemas.openxmlformats.org/officeDocument/2006/relationships/hyperlink" Target="https://learn.csodfed.com/ui/lms-learning-details/app/curriculum/b178a132-4961-475b-8411-f3f4c633a694" TargetMode="External"/><Relationship Id="rId4" Type="http://schemas.openxmlformats.org/officeDocument/2006/relationships/image" Target="../media/image31.png"/><Relationship Id="rId9" Type="http://schemas.openxmlformats.org/officeDocument/2006/relationships/hyperlink" Target="https://learn.csodfed.com/ui/lms-learning-details/app/curriculum/af5fcb10-1e68-4bfe-9212-3781f75da69d" TargetMode="External"/><Relationship Id="rId1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itehouse.gov/presidential-actions/2025/04/restoring-common-sense-to-federal-procuremen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whitehouse.gov/presidential-actions/2025/03/eliminating-waste-and-saving-taxpayer-dollars-by-consolidating-procurement/" TargetMode="External"/><Relationship Id="rId5" Type="http://schemas.openxmlformats.org/officeDocument/2006/relationships/hyperlink" Target="https://www.whitehouse.gov/presidential-actions/2025/04/ensuring-commercial-cost-effective-solutions-in-federal-contracts/" TargetMode="External"/><Relationship Id="rId4" Type="http://schemas.openxmlformats.org/officeDocument/2006/relationships/hyperlink" Target="https://www.whitehouse.gov/wp-content/uploads/2025/02/M-25-26-Overhauling-the-Federal-Acquisition-Regulation-002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"/>
          <p:cNvSpPr txBox="1">
            <a:spLocks noGrp="1"/>
          </p:cNvSpPr>
          <p:nvPr>
            <p:ph type="ctrTitle" idx="4294967295"/>
          </p:nvPr>
        </p:nvSpPr>
        <p:spPr>
          <a:xfrm>
            <a:off x="0" y="1071925"/>
            <a:ext cx="5705100" cy="10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" sz="3200" b="1" i="0" u="none" strike="noStrike" cap="none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Beyond the RFO and AI</a:t>
            </a:r>
            <a:r>
              <a:rPr lang="en" sz="3200" b="0" i="0" u="none" strike="noStrike" cap="none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" sz="2600" b="0" i="0" u="none" strike="noStrike" cap="none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Workforce Readiness for Modernization as the Missing Mandate in Acquisition Transformation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"/>
          <p:cNvSpPr txBox="1">
            <a:spLocks noGrp="1"/>
          </p:cNvSpPr>
          <p:nvPr>
            <p:ph type="subTitle" idx="4294967295"/>
          </p:nvPr>
        </p:nvSpPr>
        <p:spPr>
          <a:xfrm>
            <a:off x="137150" y="3539025"/>
            <a:ext cx="4380600" cy="9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7647"/>
              <a:buFont typeface="Arial"/>
              <a:buNone/>
            </a:pPr>
            <a:r>
              <a:rPr lang="en" sz="18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Bea Dukes, PhD | Danielle Mouw</a:t>
            </a:r>
            <a:endParaRPr sz="18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ct val="117647"/>
              <a:buFont typeface="Arial"/>
              <a:buNone/>
            </a:pPr>
            <a:r>
              <a:rPr lang="en" sz="18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August 24, 2026 @ 2 p.m. ET</a:t>
            </a:r>
            <a:endParaRPr sz="18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0"/>
          <p:cNvSpPr txBox="1">
            <a:spLocks noGrp="1"/>
          </p:cNvSpPr>
          <p:nvPr>
            <p:ph type="title" idx="4294967295"/>
          </p:nvPr>
        </p:nvSpPr>
        <p:spPr>
          <a:xfrm>
            <a:off x="444000" y="-5727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"/>
              <a:t>Pivotal Moment</a:t>
            </a:r>
            <a:endParaRPr/>
          </a:p>
        </p:txBody>
      </p:sp>
      <p:sp>
        <p:nvSpPr>
          <p:cNvPr id="412" name="Google Shape;412;p10"/>
          <p:cNvSpPr/>
          <p:nvPr/>
        </p:nvSpPr>
        <p:spPr>
          <a:xfrm>
            <a:off x="38110" y="1035405"/>
            <a:ext cx="5074800" cy="13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4572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mbria"/>
              <a:buNone/>
            </a:pPr>
            <a:r>
              <a:rPr lang="en" sz="2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Pivotal Moment</a:t>
            </a:r>
            <a:endParaRPr sz="2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10"/>
          <p:cNvSpPr/>
          <p:nvPr/>
        </p:nvSpPr>
        <p:spPr>
          <a:xfrm>
            <a:off x="6118956" y="1046000"/>
            <a:ext cx="2322000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000"/>
              <a:buFont typeface="Calibri"/>
              <a:buNone/>
            </a:pPr>
            <a:r>
              <a:rPr lang="en" sz="15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WHERE WE STAND</a:t>
            </a:r>
            <a:endParaRPr sz="15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10"/>
          <p:cNvSpPr/>
          <p:nvPr/>
        </p:nvSpPr>
        <p:spPr>
          <a:xfrm>
            <a:off x="5566150" y="1286005"/>
            <a:ext cx="1509000" cy="58290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mbria"/>
              <a:buNone/>
            </a:pPr>
            <a:r>
              <a:rPr lang="en"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RFO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15" name="Google Shape;415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286280" y="1868890"/>
            <a:ext cx="994500" cy="685800"/>
          </a:xfrm>
          <a:prstGeom prst="straightConnector1">
            <a:avLst/>
          </a:prstGeom>
          <a:noFill/>
          <a:ln w="21425" cap="flat" cmpd="sng">
            <a:solidFill>
              <a:srgbClr val="1E276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16" name="Google Shape;416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7280600" y="1868890"/>
            <a:ext cx="994500" cy="685800"/>
          </a:xfrm>
          <a:prstGeom prst="straightConnector1">
            <a:avLst/>
          </a:prstGeom>
          <a:noFill/>
          <a:ln w="21425" cap="flat" cmpd="sng">
            <a:solidFill>
              <a:srgbClr val="1E276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7" name="Google Shape;417;p10"/>
          <p:cNvSpPr/>
          <p:nvPr/>
        </p:nvSpPr>
        <p:spPr>
          <a:xfrm>
            <a:off x="7528395" y="1286005"/>
            <a:ext cx="1509000" cy="58290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mbria"/>
              <a:buNone/>
            </a:pPr>
            <a:r>
              <a:rPr lang="en" sz="1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AI</a:t>
            </a:r>
            <a:endParaRPr sz="1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10"/>
          <p:cNvSpPr/>
          <p:nvPr/>
        </p:nvSpPr>
        <p:spPr>
          <a:xfrm>
            <a:off x="515910" y="2383260"/>
            <a:ext cx="4251900" cy="17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457200" marR="0" lvl="0" indent="-3937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600"/>
              <a:buFont typeface="Arial"/>
              <a:buChar char="●"/>
            </a:pPr>
            <a:r>
              <a:rPr lang="en" sz="2600" b="1" i="0" u="none" strike="noStrike" cap="none">
                <a:solidFill>
                  <a:srgbClr val="1E2761"/>
                </a:solidFill>
                <a:latin typeface="Arial"/>
                <a:ea typeface="Arial"/>
                <a:cs typeface="Arial"/>
                <a:sym typeface="Arial"/>
              </a:rPr>
              <a:t>System transformations</a:t>
            </a:r>
            <a:endParaRPr sz="2600" b="0" i="0" u="none" strike="noStrike" cap="none">
              <a:solidFill>
                <a:srgbClr val="1E27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937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600"/>
              <a:buFont typeface="Arial"/>
              <a:buChar char="●"/>
            </a:pPr>
            <a:r>
              <a:rPr lang="en" sz="2600" b="1" i="0" u="none" strike="noStrike" cap="none">
                <a:solidFill>
                  <a:srgbClr val="1E2761"/>
                </a:solidFill>
                <a:latin typeface="Arial"/>
                <a:ea typeface="Arial"/>
                <a:cs typeface="Arial"/>
                <a:sym typeface="Arial"/>
              </a:rPr>
              <a:t>Workforce readiness</a:t>
            </a:r>
            <a:endParaRPr sz="2600" b="0" i="0" u="none" strike="noStrike" cap="none">
              <a:solidFill>
                <a:srgbClr val="1E27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937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2600"/>
              <a:buFont typeface="Arial"/>
              <a:buChar char="●"/>
            </a:pPr>
            <a:r>
              <a:rPr lang="en" sz="2600" b="1" i="0" u="none" strike="noStrike" cap="none">
                <a:solidFill>
                  <a:srgbClr val="1E2761"/>
                </a:solidFill>
                <a:latin typeface="Arial"/>
                <a:ea typeface="Arial"/>
                <a:cs typeface="Arial"/>
                <a:sym typeface="Arial"/>
              </a:rPr>
              <a:t>Mission outcomes</a:t>
            </a:r>
            <a:endParaRPr sz="2600" b="0" i="0" u="none" strike="noStrike" cap="none">
              <a:solidFill>
                <a:srgbClr val="1E27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10"/>
          <p:cNvSpPr/>
          <p:nvPr/>
        </p:nvSpPr>
        <p:spPr>
          <a:xfrm>
            <a:off x="6038395" y="2571745"/>
            <a:ext cx="2606100" cy="651600"/>
          </a:xfrm>
          <a:prstGeom prst="rect">
            <a:avLst/>
          </a:prstGeom>
          <a:solidFill>
            <a:srgbClr val="5A69A8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400"/>
              <a:buFont typeface="Cambria"/>
              <a:buNone/>
            </a:pPr>
            <a:r>
              <a:rPr lang="en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WORKFORCE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400"/>
              <a:buFont typeface="Cambria"/>
              <a:buNone/>
            </a:pPr>
            <a:r>
              <a:rPr lang="en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READINESS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30651" y="3465763"/>
            <a:ext cx="621600" cy="3429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1E276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10"/>
          <p:cNvSpPr/>
          <p:nvPr/>
        </p:nvSpPr>
        <p:spPr>
          <a:xfrm>
            <a:off x="6038395" y="4051075"/>
            <a:ext cx="2606100" cy="65160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mbria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MISSION</a:t>
            </a: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mbria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OUTCOMES</a:t>
            </a: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10"/>
          <p:cNvSpPr/>
          <p:nvPr/>
        </p:nvSpPr>
        <p:spPr>
          <a:xfrm>
            <a:off x="237310" y="4554310"/>
            <a:ext cx="42519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AEDD"/>
              </a:buClr>
              <a:buSzPts val="1100"/>
              <a:buFont typeface="Calibri"/>
              <a:buNone/>
            </a:pPr>
            <a:r>
              <a:rPr lang="en" sz="11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this moment differs from every previous acquisition reform.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1"/>
          <p:cNvSpPr txBox="1">
            <a:spLocks noGrp="1"/>
          </p:cNvSpPr>
          <p:nvPr>
            <p:ph type="title"/>
          </p:nvPr>
        </p:nvSpPr>
        <p:spPr>
          <a:xfrm>
            <a:off x="444000" y="10961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20"/>
              <a:buNone/>
            </a:pPr>
            <a:r>
              <a:rPr lang="en" sz="2200" b="1" i="0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Two major changes, arriving together</a:t>
            </a:r>
            <a:endParaRPr/>
          </a:p>
        </p:txBody>
      </p:sp>
      <p:sp>
        <p:nvSpPr>
          <p:cNvPr id="428" name="Google Shape;428;p11"/>
          <p:cNvSpPr txBox="1"/>
          <p:nvPr/>
        </p:nvSpPr>
        <p:spPr>
          <a:xfrm>
            <a:off x="5934456" y="932688"/>
            <a:ext cx="2761500" cy="1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SECTION 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11"/>
          <p:cNvSpPr txBox="1"/>
          <p:nvPr/>
        </p:nvSpPr>
        <p:spPr>
          <a:xfrm>
            <a:off x="566928" y="1783080"/>
            <a:ext cx="36120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None/>
            </a:pPr>
            <a:r>
              <a:rPr lang="en" sz="145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The rules are changing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11"/>
          <p:cNvSpPr txBox="1"/>
          <p:nvPr/>
        </p:nvSpPr>
        <p:spPr>
          <a:xfrm>
            <a:off x="566928" y="2194560"/>
            <a:ext cx="3612000" cy="14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RFO shifts work from prescription to principles.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Flexibility, judgment, and mission focus move to the center.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The question moves from “did you follow the steps” to “can you defend the decision.”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1" name="Google Shape;431;p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572000" y="1828800"/>
            <a:ext cx="0" cy="2148900"/>
          </a:xfrm>
          <a:prstGeom prst="straightConnector1">
            <a:avLst/>
          </a:prstGeom>
          <a:noFill/>
          <a:ln w="12700" cap="flat" cmpd="sng">
            <a:solidFill>
              <a:srgbClr val="C9D2E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2" name="Google Shape;432;p11"/>
          <p:cNvSpPr txBox="1"/>
          <p:nvPr/>
        </p:nvSpPr>
        <p:spPr>
          <a:xfrm>
            <a:off x="4965192" y="1783080"/>
            <a:ext cx="36120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None/>
            </a:pPr>
            <a:r>
              <a:rPr lang="en" sz="145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The tools are changing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11"/>
          <p:cNvSpPr txBox="1"/>
          <p:nvPr/>
        </p:nvSpPr>
        <p:spPr>
          <a:xfrm>
            <a:off x="4965192" y="2194560"/>
            <a:ext cx="3612000" cy="14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AI can research, summarize, analyze, draft, compare, and organize.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Tasks that consumed afternoons now take minutes.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Capacity grows fastest for whoever learns to direct it.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11"/>
          <p:cNvSpPr txBox="1"/>
          <p:nvPr/>
        </p:nvSpPr>
        <p:spPr>
          <a:xfrm>
            <a:off x="315525" y="4097600"/>
            <a:ext cx="41148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The rulebook is thinner, at the same time, the toolbox is getting smarter.</a:t>
            </a:r>
            <a:endParaRPr sz="1400" b="1" i="0" u="none" strike="noStrike" cap="none">
              <a:solidFill>
                <a:srgbClr val="182F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That combination rewards judgment and </a:t>
            </a:r>
            <a:r>
              <a:rPr lang="en" sz="1400" b="0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exposes</a:t>
            </a:r>
            <a:r>
              <a:rPr lang="en" sz="14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 its absence.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11"/>
          <p:cNvSpPr/>
          <p:nvPr/>
        </p:nvSpPr>
        <p:spPr>
          <a:xfrm>
            <a:off x="4846225" y="3771900"/>
            <a:ext cx="3849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500"/>
              <a:buFont typeface="Cambria"/>
              <a:buNone/>
            </a:pPr>
            <a:r>
              <a:rPr lang="en" sz="17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“So if the procedures become leaner…</a:t>
            </a:r>
            <a:endParaRPr sz="1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500"/>
              <a:buFont typeface="Cambria"/>
              <a:buNone/>
            </a:pPr>
            <a:r>
              <a:rPr lang="en" sz="17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fills the space?”</a:t>
            </a:r>
            <a:endParaRPr sz="1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p12" descr="New Rules &amp; Tools for AI in Federal Acquisition."/>
          <p:cNvPicPr preferRelativeResize="0"/>
          <p:nvPr/>
        </p:nvPicPr>
        <p:blipFill rotWithShape="1">
          <a:blip r:embed="rId4">
            <a:alphaModFix/>
          </a:blip>
          <a:srcRect l="18275" r="18269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12" descr="This image represents the acquisition training for the real-world banner."/>
          <p:cNvSpPr/>
          <p:nvPr/>
        </p:nvSpPr>
        <p:spPr>
          <a:xfrm>
            <a:off x="0" y="0"/>
            <a:ext cx="9144000" cy="1028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2" name="Google Shape;442;p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348" b="338"/>
          <a:stretch/>
        </p:blipFill>
        <p:spPr>
          <a:xfrm>
            <a:off x="7505700" y="238125"/>
            <a:ext cx="1257300" cy="561900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12"/>
          <p:cNvSpPr txBox="1">
            <a:spLocks noGrp="1"/>
          </p:cNvSpPr>
          <p:nvPr>
            <p:ph type="title"/>
          </p:nvPr>
        </p:nvSpPr>
        <p:spPr>
          <a:xfrm>
            <a:off x="125175" y="952538"/>
            <a:ext cx="8267700" cy="561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2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New Rules &amp; Tools for AI in Federal Acquisition</a:t>
            </a:r>
            <a:endParaRPr sz="22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4" name="Google Shape;444;p12" descr="M-25-21"/>
          <p:cNvGrpSpPr/>
          <p:nvPr/>
        </p:nvGrpSpPr>
        <p:grpSpPr>
          <a:xfrm>
            <a:off x="438150" y="1666875"/>
            <a:ext cx="2610000" cy="1333650"/>
            <a:chOff x="0" y="0"/>
            <a:chExt cx="2610000" cy="1333650"/>
          </a:xfrm>
        </p:grpSpPr>
        <p:sp>
          <p:nvSpPr>
            <p:cNvPr id="445" name="Google Shape;445;p12"/>
            <p:cNvSpPr/>
            <p:nvPr/>
          </p:nvSpPr>
          <p:spPr>
            <a:xfrm>
              <a:off x="0" y="0"/>
              <a:ext cx="2610000" cy="285900"/>
            </a:xfrm>
            <a:prstGeom prst="rect">
              <a:avLst/>
            </a:prstGeom>
            <a:solidFill>
              <a:srgbClr val="182F6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12"/>
            <p:cNvSpPr txBox="1"/>
            <p:nvPr/>
          </p:nvSpPr>
          <p:spPr>
            <a:xfrm>
              <a:off x="0" y="0"/>
              <a:ext cx="26100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M-25-21</a:t>
              </a:r>
              <a:endParaRPr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12"/>
            <p:cNvSpPr/>
            <p:nvPr/>
          </p:nvSpPr>
          <p:spPr>
            <a:xfrm>
              <a:off x="0" y="285750"/>
              <a:ext cx="2610000" cy="10479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182F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12"/>
            <p:cNvSpPr txBox="1"/>
            <p:nvPr/>
          </p:nvSpPr>
          <p:spPr>
            <a:xfrm>
              <a:off x="114300" y="400050"/>
              <a:ext cx="2381400" cy="8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" sz="1050" b="0" i="0" u="none" strike="noStrike" cap="none">
                  <a:solidFill>
                    <a:srgbClr val="333333"/>
                  </a:solidFill>
                  <a:latin typeface="Arial"/>
                  <a:ea typeface="Arial"/>
                  <a:cs typeface="Arial"/>
                  <a:sym typeface="Arial"/>
                </a:rPr>
                <a:t>AI use must be governed, inventoried, risk-managed, and aligned to public trust.</a:t>
              </a:r>
              <a:endParaRPr sz="105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9" name="Google Shape;449;p12" descr="M-25-22"/>
          <p:cNvGrpSpPr/>
          <p:nvPr/>
        </p:nvGrpSpPr>
        <p:grpSpPr>
          <a:xfrm>
            <a:off x="3267075" y="1666875"/>
            <a:ext cx="2610000" cy="1333650"/>
            <a:chOff x="0" y="0"/>
            <a:chExt cx="2610000" cy="1333650"/>
          </a:xfrm>
        </p:grpSpPr>
        <p:sp>
          <p:nvSpPr>
            <p:cNvPr id="450" name="Google Shape;450;p12"/>
            <p:cNvSpPr/>
            <p:nvPr/>
          </p:nvSpPr>
          <p:spPr>
            <a:xfrm>
              <a:off x="0" y="0"/>
              <a:ext cx="2610000" cy="285900"/>
            </a:xfrm>
            <a:prstGeom prst="rect">
              <a:avLst/>
            </a:prstGeom>
            <a:solidFill>
              <a:srgbClr val="182F6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2"/>
            <p:cNvSpPr txBox="1"/>
            <p:nvPr/>
          </p:nvSpPr>
          <p:spPr>
            <a:xfrm>
              <a:off x="0" y="0"/>
              <a:ext cx="26100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M-25-22</a:t>
              </a:r>
              <a:endParaRPr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12"/>
            <p:cNvSpPr/>
            <p:nvPr/>
          </p:nvSpPr>
          <p:spPr>
            <a:xfrm>
              <a:off x="0" y="285750"/>
              <a:ext cx="2610000" cy="10479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182F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12"/>
            <p:cNvSpPr txBox="1"/>
            <p:nvPr/>
          </p:nvSpPr>
          <p:spPr>
            <a:xfrm>
              <a:off x="114300" y="400050"/>
              <a:ext cx="2381400" cy="8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" sz="1050" b="0" i="0" u="none" strike="noStrike" cap="none">
                  <a:solidFill>
                    <a:srgbClr val="333333"/>
                  </a:solidFill>
                  <a:latin typeface="Arial"/>
                  <a:ea typeface="Arial"/>
                  <a:cs typeface="Arial"/>
                  <a:sym typeface="Arial"/>
                </a:rPr>
                <a:t>AI acquisition must be competitive, performance-based, testable, and protected from vendor lock-in.</a:t>
              </a:r>
              <a:endParaRPr sz="105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4" name="Google Shape;454;p12" descr="M-26-04 / EO 14319 text box."/>
          <p:cNvGrpSpPr/>
          <p:nvPr/>
        </p:nvGrpSpPr>
        <p:grpSpPr>
          <a:xfrm>
            <a:off x="6096000" y="1666875"/>
            <a:ext cx="2610000" cy="1333650"/>
            <a:chOff x="0" y="0"/>
            <a:chExt cx="2610000" cy="1333650"/>
          </a:xfrm>
        </p:grpSpPr>
        <p:sp>
          <p:nvSpPr>
            <p:cNvPr id="455" name="Google Shape;455;p12"/>
            <p:cNvSpPr/>
            <p:nvPr/>
          </p:nvSpPr>
          <p:spPr>
            <a:xfrm>
              <a:off x="0" y="0"/>
              <a:ext cx="2610000" cy="285900"/>
            </a:xfrm>
            <a:prstGeom prst="rect">
              <a:avLst/>
            </a:prstGeom>
            <a:solidFill>
              <a:srgbClr val="182F6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12"/>
            <p:cNvSpPr txBox="1"/>
            <p:nvPr/>
          </p:nvSpPr>
          <p:spPr>
            <a:xfrm>
              <a:off x="0" y="0"/>
              <a:ext cx="26100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M-26-04 / EO 14319</a:t>
              </a:r>
              <a:endParaRPr sz="11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12"/>
            <p:cNvSpPr/>
            <p:nvPr/>
          </p:nvSpPr>
          <p:spPr>
            <a:xfrm>
              <a:off x="0" y="285750"/>
              <a:ext cx="2610000" cy="10479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182F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12"/>
            <p:cNvSpPr txBox="1"/>
            <p:nvPr/>
          </p:nvSpPr>
          <p:spPr>
            <a:xfrm>
              <a:off x="114300" y="400050"/>
              <a:ext cx="2381400" cy="8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" sz="1050" b="0" i="0" u="none" strike="noStrike" cap="none">
                  <a:solidFill>
                    <a:srgbClr val="333333"/>
                  </a:solidFill>
                  <a:latin typeface="Arial"/>
                  <a:ea typeface="Arial"/>
                  <a:cs typeface="Arial"/>
                  <a:sym typeface="Arial"/>
                </a:rPr>
                <a:t>LLMs must support truth-seeking, ideological neutrality, transparency, and user feedback.</a:t>
              </a:r>
              <a:endParaRPr sz="105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9" name="Google Shape;459;p12" descr="EO 14179 text box"/>
          <p:cNvGrpSpPr/>
          <p:nvPr/>
        </p:nvGrpSpPr>
        <p:grpSpPr>
          <a:xfrm>
            <a:off x="438150" y="3095625"/>
            <a:ext cx="2610000" cy="1333650"/>
            <a:chOff x="0" y="0"/>
            <a:chExt cx="2610000" cy="1333650"/>
          </a:xfrm>
        </p:grpSpPr>
        <p:sp>
          <p:nvSpPr>
            <p:cNvPr id="460" name="Google Shape;460;p12"/>
            <p:cNvSpPr/>
            <p:nvPr/>
          </p:nvSpPr>
          <p:spPr>
            <a:xfrm>
              <a:off x="0" y="0"/>
              <a:ext cx="2610000" cy="285900"/>
            </a:xfrm>
            <a:prstGeom prst="rect">
              <a:avLst/>
            </a:prstGeom>
            <a:solidFill>
              <a:srgbClr val="182F6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12"/>
            <p:cNvSpPr txBox="1"/>
            <p:nvPr/>
          </p:nvSpPr>
          <p:spPr>
            <a:xfrm>
              <a:off x="0" y="0"/>
              <a:ext cx="26100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EO 14179</a:t>
              </a:r>
              <a:endParaRPr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12"/>
            <p:cNvSpPr/>
            <p:nvPr/>
          </p:nvSpPr>
          <p:spPr>
            <a:xfrm>
              <a:off x="0" y="285750"/>
              <a:ext cx="2610000" cy="10479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182F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12"/>
            <p:cNvSpPr txBox="1"/>
            <p:nvPr/>
          </p:nvSpPr>
          <p:spPr>
            <a:xfrm>
              <a:off x="114300" y="400050"/>
              <a:ext cx="2381400" cy="8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" sz="1050" b="0" i="0" u="none" strike="noStrike" cap="none">
                  <a:solidFill>
                    <a:srgbClr val="333333"/>
                  </a:solidFill>
                  <a:latin typeface="Arial"/>
                  <a:ea typeface="Arial"/>
                  <a:cs typeface="Arial"/>
                  <a:sym typeface="Arial"/>
                </a:rPr>
                <a:t>Federal AI adoption should remove unnecessary barriers while advancing U.S. AI leadership.</a:t>
              </a:r>
              <a:endParaRPr sz="105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4" name="Google Shape;464;p12" descr="Takeway text box"/>
          <p:cNvGrpSpPr/>
          <p:nvPr/>
        </p:nvGrpSpPr>
        <p:grpSpPr>
          <a:xfrm>
            <a:off x="3267075" y="3095625"/>
            <a:ext cx="2610000" cy="1333650"/>
            <a:chOff x="0" y="0"/>
            <a:chExt cx="2610000" cy="1333650"/>
          </a:xfrm>
        </p:grpSpPr>
        <p:sp>
          <p:nvSpPr>
            <p:cNvPr id="465" name="Google Shape;465;p12"/>
            <p:cNvSpPr/>
            <p:nvPr/>
          </p:nvSpPr>
          <p:spPr>
            <a:xfrm>
              <a:off x="0" y="0"/>
              <a:ext cx="2610000" cy="285900"/>
            </a:xfrm>
            <a:prstGeom prst="rect">
              <a:avLst/>
            </a:prstGeom>
            <a:solidFill>
              <a:srgbClr val="182F6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12"/>
            <p:cNvSpPr txBox="1"/>
            <p:nvPr/>
          </p:nvSpPr>
          <p:spPr>
            <a:xfrm>
              <a:off x="0" y="0"/>
              <a:ext cx="26100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Takeaway</a:t>
              </a:r>
              <a:endParaRPr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12"/>
            <p:cNvSpPr/>
            <p:nvPr/>
          </p:nvSpPr>
          <p:spPr>
            <a:xfrm>
              <a:off x="0" y="285750"/>
              <a:ext cx="2610000" cy="10479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182F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12"/>
            <p:cNvSpPr txBox="1"/>
            <p:nvPr/>
          </p:nvSpPr>
          <p:spPr>
            <a:xfrm>
              <a:off x="114300" y="400050"/>
              <a:ext cx="2381400" cy="8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" sz="1050" b="0" i="0" u="none" strike="noStrike" cap="none">
                  <a:solidFill>
                    <a:srgbClr val="333333"/>
                  </a:solidFill>
                  <a:latin typeface="Arial"/>
                  <a:ea typeface="Arial"/>
                  <a:cs typeface="Arial"/>
                  <a:sym typeface="Arial"/>
                </a:rPr>
                <a:t>Humans remain accountable; AI supports drafting, analysis, market research, and monitoring.</a:t>
              </a:r>
              <a:endParaRPr sz="105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9" name="Google Shape;469;p12" descr="Lifecycle Expectation text box."/>
          <p:cNvGrpSpPr/>
          <p:nvPr/>
        </p:nvGrpSpPr>
        <p:grpSpPr>
          <a:xfrm>
            <a:off x="6096000" y="3095625"/>
            <a:ext cx="2610000" cy="1333650"/>
            <a:chOff x="0" y="0"/>
            <a:chExt cx="2610000" cy="1333650"/>
          </a:xfrm>
        </p:grpSpPr>
        <p:sp>
          <p:nvSpPr>
            <p:cNvPr id="470" name="Google Shape;470;p12"/>
            <p:cNvSpPr/>
            <p:nvPr/>
          </p:nvSpPr>
          <p:spPr>
            <a:xfrm>
              <a:off x="0" y="0"/>
              <a:ext cx="2610000" cy="285900"/>
            </a:xfrm>
            <a:prstGeom prst="rect">
              <a:avLst/>
            </a:prstGeom>
            <a:solidFill>
              <a:srgbClr val="182F6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12"/>
            <p:cNvSpPr txBox="1"/>
            <p:nvPr/>
          </p:nvSpPr>
          <p:spPr>
            <a:xfrm>
              <a:off x="0" y="0"/>
              <a:ext cx="26100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Lifecycle Expectation</a:t>
              </a:r>
              <a:endParaRPr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12"/>
            <p:cNvSpPr/>
            <p:nvPr/>
          </p:nvSpPr>
          <p:spPr>
            <a:xfrm>
              <a:off x="0" y="285750"/>
              <a:ext cx="2610000" cy="10479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182F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12"/>
            <p:cNvSpPr txBox="1"/>
            <p:nvPr/>
          </p:nvSpPr>
          <p:spPr>
            <a:xfrm>
              <a:off x="114300" y="400050"/>
              <a:ext cx="2381400" cy="81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" sz="1050" b="0" i="0" u="none" strike="noStrike" cap="none">
                  <a:solidFill>
                    <a:srgbClr val="333333"/>
                  </a:solidFill>
                  <a:latin typeface="Arial"/>
                  <a:ea typeface="Arial"/>
                  <a:cs typeface="Arial"/>
                  <a:sym typeface="Arial"/>
                </a:rPr>
                <a:t>Contract for testing, auditability, updates, performance monitoring, data rights, and an exit path.</a:t>
              </a:r>
              <a:endParaRPr sz="105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4" name="Google Shape;474;p12" descr="GSA AI Use Case Types (CIO 2185.1C)."/>
          <p:cNvGrpSpPr/>
          <p:nvPr/>
        </p:nvGrpSpPr>
        <p:grpSpPr>
          <a:xfrm>
            <a:off x="438150" y="4552950"/>
            <a:ext cx="8267700" cy="400200"/>
            <a:chOff x="0" y="0"/>
            <a:chExt cx="8267700" cy="400200"/>
          </a:xfrm>
        </p:grpSpPr>
        <p:sp>
          <p:nvSpPr>
            <p:cNvPr id="475" name="Google Shape;475;p12"/>
            <p:cNvSpPr/>
            <p:nvPr/>
          </p:nvSpPr>
          <p:spPr>
            <a:xfrm>
              <a:off x="0" y="0"/>
              <a:ext cx="38100" cy="400200"/>
            </a:xfrm>
            <a:prstGeom prst="rect">
              <a:avLst/>
            </a:prstGeom>
            <a:solidFill>
              <a:srgbClr val="182F6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2"/>
            <p:cNvSpPr txBox="1"/>
            <p:nvPr/>
          </p:nvSpPr>
          <p:spPr>
            <a:xfrm>
              <a:off x="152400" y="0"/>
              <a:ext cx="8115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1" i="0" u="none" strike="noStrike" cap="none" dirty="0">
                  <a:solidFill>
                    <a:srgbClr val="182F66"/>
                  </a:solidFill>
                  <a:latin typeface="Arial"/>
                  <a:ea typeface="Arial"/>
                  <a:cs typeface="Arial"/>
                  <a:sym typeface="Arial"/>
                </a:rPr>
                <a:t>GSA AI Use Case Types (CIO 2185.1C):</a:t>
              </a:r>
              <a:r>
                <a:rPr lang="en" sz="1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Defines four distinct    </a:t>
              </a:r>
              <a:r>
                <a:rPr lang="en" sz="1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AI use case types: Capability Assessment, GSA Pre-approved Application, </a:t>
              </a:r>
              <a:r>
                <a:rPr lang="en" sz="1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Research and Development, and Production or Production-       </a:t>
              </a:r>
              <a:r>
                <a:rPr lang="en" sz="1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Intent.</a:t>
              </a:r>
              <a:endParaRPr sz="1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3"/>
          <p:cNvSpPr txBox="1">
            <a:spLocks noGrp="1"/>
          </p:cNvSpPr>
          <p:nvPr>
            <p:ph type="title"/>
          </p:nvPr>
        </p:nvSpPr>
        <p:spPr>
          <a:xfrm>
            <a:off x="444000" y="10961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20"/>
              <a:buNone/>
            </a:pPr>
            <a:r>
              <a:rPr lang="en" sz="2200" b="1" i="0" dirty="0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Say the quiet questions out loud</a:t>
            </a:r>
            <a:endParaRPr dirty="0"/>
          </a:p>
        </p:txBody>
      </p:sp>
      <p:grpSp>
        <p:nvGrpSpPr>
          <p:cNvPr id="482" name="Google Shape;482;p13" descr="Say the quiet questions out loud."/>
          <p:cNvGrpSpPr/>
          <p:nvPr/>
        </p:nvGrpSpPr>
        <p:grpSpPr>
          <a:xfrm>
            <a:off x="438150" y="1714500"/>
            <a:ext cx="4857900" cy="2552700"/>
            <a:chOff x="438150" y="1714500"/>
            <a:chExt cx="4857900" cy="2552700"/>
          </a:xfrm>
        </p:grpSpPr>
        <p:grpSp>
          <p:nvGrpSpPr>
            <p:cNvPr id="483" name="Google Shape;483;p13"/>
            <p:cNvGrpSpPr/>
            <p:nvPr/>
          </p:nvGrpSpPr>
          <p:grpSpPr>
            <a:xfrm>
              <a:off x="438150" y="1714500"/>
              <a:ext cx="4857900" cy="457200"/>
              <a:chOff x="0" y="0"/>
              <a:chExt cx="4857900" cy="457200"/>
            </a:xfrm>
          </p:grpSpPr>
          <p:sp>
            <p:nvSpPr>
              <p:cNvPr id="484" name="Google Shape;484;p13"/>
              <p:cNvSpPr/>
              <p:nvPr/>
            </p:nvSpPr>
            <p:spPr>
              <a:xfrm>
                <a:off x="0" y="0"/>
                <a:ext cx="4857900" cy="457200"/>
              </a:xfrm>
              <a:prstGeom prst="roundRect">
                <a:avLst>
                  <a:gd name="adj" fmla="val 16666"/>
                </a:avLst>
              </a:prstGeom>
              <a:solidFill>
                <a:srgbClr val="FFFFFF"/>
              </a:solidFill>
              <a:ln w="9525" cap="flat" cmpd="sng">
                <a:solidFill>
                  <a:srgbClr val="D1D5D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endParaRPr sz="16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13"/>
              <p:cNvSpPr/>
              <p:nvPr/>
            </p:nvSpPr>
            <p:spPr>
              <a:xfrm>
                <a:off x="133350" y="95250"/>
                <a:ext cx="266700" cy="266700"/>
              </a:xfrm>
              <a:prstGeom prst="ellipse">
                <a:avLst/>
              </a:prstGeom>
              <a:solidFill>
                <a:srgbClr val="182F6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endParaRPr sz="16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13"/>
              <p:cNvSpPr txBox="1"/>
              <p:nvPr/>
            </p:nvSpPr>
            <p:spPr>
              <a:xfrm>
                <a:off x="133350" y="95250"/>
                <a:ext cx="266700" cy="266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" sz="1400" b="1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?</a:t>
                </a:r>
                <a:endParaRPr sz="14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13"/>
              <p:cNvSpPr txBox="1"/>
              <p:nvPr/>
            </p:nvSpPr>
            <p:spPr>
              <a:xfrm>
                <a:off x="533400" y="0"/>
                <a:ext cx="4191000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50"/>
                  <a:buFont typeface="Arial"/>
                  <a:buNone/>
                </a:pPr>
                <a:r>
                  <a:rPr lang="en" sz="1350" b="1" i="1" u="none" strike="noStrike" cap="none">
                    <a:solidFill>
                      <a:srgbClr val="1F2937"/>
                    </a:solidFill>
                    <a:latin typeface="Arial"/>
                    <a:ea typeface="Arial"/>
                    <a:cs typeface="Arial"/>
                    <a:sym typeface="Arial"/>
                  </a:rPr>
                  <a:t>Is AI going to replace my job?</a:t>
                </a:r>
                <a:endParaRPr sz="1350" b="1" i="1" u="none" strike="noStrike" cap="none">
                  <a:solidFill>
                    <a:srgbClr val="1F2937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8" name="Google Shape;488;p13"/>
            <p:cNvGrpSpPr/>
            <p:nvPr/>
          </p:nvGrpSpPr>
          <p:grpSpPr>
            <a:xfrm>
              <a:off x="438150" y="2238375"/>
              <a:ext cx="4857900" cy="457200"/>
              <a:chOff x="0" y="0"/>
              <a:chExt cx="4857900" cy="457200"/>
            </a:xfrm>
          </p:grpSpPr>
          <p:sp>
            <p:nvSpPr>
              <p:cNvPr id="489" name="Google Shape;489;p13"/>
              <p:cNvSpPr/>
              <p:nvPr/>
            </p:nvSpPr>
            <p:spPr>
              <a:xfrm>
                <a:off x="0" y="0"/>
                <a:ext cx="4857900" cy="457200"/>
              </a:xfrm>
              <a:prstGeom prst="roundRect">
                <a:avLst>
                  <a:gd name="adj" fmla="val 16666"/>
                </a:avLst>
              </a:prstGeom>
              <a:solidFill>
                <a:srgbClr val="FFFFFF"/>
              </a:solidFill>
              <a:ln w="9525" cap="flat" cmpd="sng">
                <a:solidFill>
                  <a:srgbClr val="D1D5D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endParaRPr sz="16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13"/>
              <p:cNvSpPr/>
              <p:nvPr/>
            </p:nvSpPr>
            <p:spPr>
              <a:xfrm>
                <a:off x="133350" y="95250"/>
                <a:ext cx="266700" cy="266700"/>
              </a:xfrm>
              <a:prstGeom prst="ellipse">
                <a:avLst/>
              </a:prstGeom>
              <a:solidFill>
                <a:srgbClr val="182F6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endParaRPr sz="16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13"/>
              <p:cNvSpPr txBox="1"/>
              <p:nvPr/>
            </p:nvSpPr>
            <p:spPr>
              <a:xfrm>
                <a:off x="133350" y="95250"/>
                <a:ext cx="266700" cy="266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" sz="1400" b="1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?</a:t>
                </a:r>
                <a:endParaRPr sz="14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13"/>
              <p:cNvSpPr txBox="1"/>
              <p:nvPr/>
            </p:nvSpPr>
            <p:spPr>
              <a:xfrm>
                <a:off x="533400" y="0"/>
                <a:ext cx="4191000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50"/>
                  <a:buFont typeface="Arial"/>
                  <a:buNone/>
                </a:pPr>
                <a:r>
                  <a:rPr lang="en" sz="1350" b="1" i="1" u="none" strike="noStrike" cap="none">
                    <a:solidFill>
                      <a:srgbClr val="1F2937"/>
                    </a:solidFill>
                    <a:latin typeface="Arial"/>
                    <a:ea typeface="Arial"/>
                    <a:cs typeface="Arial"/>
                    <a:sym typeface="Arial"/>
                  </a:rPr>
                  <a:t>What happens to my value when AI can do some of my work?</a:t>
                </a:r>
                <a:endParaRPr sz="1350" b="1" i="1" u="none" strike="noStrike" cap="none">
                  <a:solidFill>
                    <a:srgbClr val="1F2937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3" name="Google Shape;493;p13"/>
            <p:cNvGrpSpPr/>
            <p:nvPr/>
          </p:nvGrpSpPr>
          <p:grpSpPr>
            <a:xfrm>
              <a:off x="438150" y="2762250"/>
              <a:ext cx="4857900" cy="457200"/>
              <a:chOff x="0" y="0"/>
              <a:chExt cx="4857900" cy="457200"/>
            </a:xfrm>
          </p:grpSpPr>
          <p:sp>
            <p:nvSpPr>
              <p:cNvPr id="494" name="Google Shape;494;p13"/>
              <p:cNvSpPr/>
              <p:nvPr/>
            </p:nvSpPr>
            <p:spPr>
              <a:xfrm>
                <a:off x="0" y="0"/>
                <a:ext cx="4857900" cy="457200"/>
              </a:xfrm>
              <a:prstGeom prst="roundRect">
                <a:avLst>
                  <a:gd name="adj" fmla="val 16666"/>
                </a:avLst>
              </a:prstGeom>
              <a:solidFill>
                <a:srgbClr val="FFFFFF"/>
              </a:solidFill>
              <a:ln w="9525" cap="flat" cmpd="sng">
                <a:solidFill>
                  <a:srgbClr val="D1D5D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endParaRPr sz="16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Google Shape;495;p13"/>
              <p:cNvSpPr/>
              <p:nvPr/>
            </p:nvSpPr>
            <p:spPr>
              <a:xfrm>
                <a:off x="133350" y="95250"/>
                <a:ext cx="266700" cy="266700"/>
              </a:xfrm>
              <a:prstGeom prst="ellipse">
                <a:avLst/>
              </a:prstGeom>
              <a:solidFill>
                <a:srgbClr val="182F6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endParaRPr sz="16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p13"/>
              <p:cNvSpPr txBox="1"/>
              <p:nvPr/>
            </p:nvSpPr>
            <p:spPr>
              <a:xfrm>
                <a:off x="133350" y="95250"/>
                <a:ext cx="266700" cy="266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" sz="1400" b="1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?</a:t>
                </a:r>
                <a:endParaRPr sz="14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p13"/>
              <p:cNvSpPr txBox="1"/>
              <p:nvPr/>
            </p:nvSpPr>
            <p:spPr>
              <a:xfrm>
                <a:off x="533400" y="0"/>
                <a:ext cx="4191000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50"/>
                  <a:buFont typeface="Arial"/>
                  <a:buNone/>
                </a:pPr>
                <a:r>
                  <a:rPr lang="en" sz="1350" b="1" i="1" u="none" strike="noStrike" cap="none">
                    <a:solidFill>
                      <a:srgbClr val="1F2937"/>
                    </a:solidFill>
                    <a:latin typeface="Arial"/>
                    <a:ea typeface="Arial"/>
                    <a:cs typeface="Arial"/>
                    <a:sym typeface="Arial"/>
                  </a:rPr>
                  <a:t>What skills will still matter?</a:t>
                </a:r>
                <a:endParaRPr sz="1350" b="1" i="1" u="none" strike="noStrike" cap="none">
                  <a:solidFill>
                    <a:srgbClr val="1F2937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8" name="Google Shape;498;p13"/>
            <p:cNvGrpSpPr/>
            <p:nvPr/>
          </p:nvGrpSpPr>
          <p:grpSpPr>
            <a:xfrm>
              <a:off x="438150" y="3286125"/>
              <a:ext cx="4857900" cy="457200"/>
              <a:chOff x="0" y="0"/>
              <a:chExt cx="4857900" cy="457200"/>
            </a:xfrm>
          </p:grpSpPr>
          <p:sp>
            <p:nvSpPr>
              <p:cNvPr id="499" name="Google Shape;499;p13"/>
              <p:cNvSpPr/>
              <p:nvPr/>
            </p:nvSpPr>
            <p:spPr>
              <a:xfrm>
                <a:off x="0" y="0"/>
                <a:ext cx="4857900" cy="457200"/>
              </a:xfrm>
              <a:prstGeom prst="roundRect">
                <a:avLst>
                  <a:gd name="adj" fmla="val 16666"/>
                </a:avLst>
              </a:prstGeom>
              <a:solidFill>
                <a:srgbClr val="FFFFFF"/>
              </a:solidFill>
              <a:ln w="9525" cap="flat" cmpd="sng">
                <a:solidFill>
                  <a:srgbClr val="D1D5D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endParaRPr sz="16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13"/>
              <p:cNvSpPr/>
              <p:nvPr/>
            </p:nvSpPr>
            <p:spPr>
              <a:xfrm>
                <a:off x="133350" y="95250"/>
                <a:ext cx="266700" cy="266700"/>
              </a:xfrm>
              <a:prstGeom prst="ellipse">
                <a:avLst/>
              </a:prstGeom>
              <a:solidFill>
                <a:srgbClr val="182F6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endParaRPr sz="16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p13"/>
              <p:cNvSpPr txBox="1"/>
              <p:nvPr/>
            </p:nvSpPr>
            <p:spPr>
              <a:xfrm>
                <a:off x="133350" y="95250"/>
                <a:ext cx="266700" cy="266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" sz="1400" b="1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?</a:t>
                </a:r>
                <a:endParaRPr sz="14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13"/>
              <p:cNvSpPr txBox="1"/>
              <p:nvPr/>
            </p:nvSpPr>
            <p:spPr>
              <a:xfrm>
                <a:off x="533400" y="0"/>
                <a:ext cx="4191000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50"/>
                  <a:buFont typeface="Arial"/>
                  <a:buNone/>
                </a:pPr>
                <a:r>
                  <a:rPr lang="en" sz="1350" b="1" i="1" u="none" strike="noStrike" cap="none">
                    <a:solidFill>
                      <a:srgbClr val="1F2937"/>
                    </a:solidFill>
                    <a:latin typeface="Arial"/>
                    <a:ea typeface="Arial"/>
                    <a:cs typeface="Arial"/>
                    <a:sym typeface="Arial"/>
                  </a:rPr>
                  <a:t>How do I know when to trust AI?</a:t>
                </a:r>
                <a:endParaRPr sz="1350" b="1" i="1" u="none" strike="noStrike" cap="none">
                  <a:solidFill>
                    <a:srgbClr val="1F2937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3" name="Google Shape;503;p13"/>
            <p:cNvGrpSpPr/>
            <p:nvPr/>
          </p:nvGrpSpPr>
          <p:grpSpPr>
            <a:xfrm>
              <a:off x="438150" y="3810000"/>
              <a:ext cx="4857900" cy="457200"/>
              <a:chOff x="0" y="0"/>
              <a:chExt cx="4857900" cy="457200"/>
            </a:xfrm>
          </p:grpSpPr>
          <p:sp>
            <p:nvSpPr>
              <p:cNvPr id="504" name="Google Shape;504;p13"/>
              <p:cNvSpPr/>
              <p:nvPr/>
            </p:nvSpPr>
            <p:spPr>
              <a:xfrm>
                <a:off x="0" y="0"/>
                <a:ext cx="4857900" cy="457200"/>
              </a:xfrm>
              <a:prstGeom prst="roundRect">
                <a:avLst>
                  <a:gd name="adj" fmla="val 16666"/>
                </a:avLst>
              </a:prstGeom>
              <a:solidFill>
                <a:srgbClr val="FFFFFF"/>
              </a:solidFill>
              <a:ln w="9525" cap="flat" cmpd="sng">
                <a:solidFill>
                  <a:srgbClr val="D1D5D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endParaRPr sz="16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Google Shape;505;p13"/>
              <p:cNvSpPr/>
              <p:nvPr/>
            </p:nvSpPr>
            <p:spPr>
              <a:xfrm>
                <a:off x="133350" y="95250"/>
                <a:ext cx="266700" cy="266700"/>
              </a:xfrm>
              <a:prstGeom prst="ellipse">
                <a:avLst/>
              </a:prstGeom>
              <a:solidFill>
                <a:srgbClr val="182F66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endParaRPr sz="16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13"/>
              <p:cNvSpPr txBox="1"/>
              <p:nvPr/>
            </p:nvSpPr>
            <p:spPr>
              <a:xfrm>
                <a:off x="133350" y="95250"/>
                <a:ext cx="266700" cy="266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" sz="1400" b="1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?</a:t>
                </a:r>
                <a:endParaRPr sz="14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13"/>
              <p:cNvSpPr txBox="1"/>
              <p:nvPr/>
            </p:nvSpPr>
            <p:spPr>
              <a:xfrm>
                <a:off x="533400" y="0"/>
                <a:ext cx="4191000" cy="45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50"/>
                  <a:buFont typeface="Arial"/>
                  <a:buNone/>
                </a:pPr>
                <a:r>
                  <a:rPr lang="en" sz="1350" b="1" i="1" u="none" strike="noStrike" cap="none">
                    <a:solidFill>
                      <a:srgbClr val="1F2937"/>
                    </a:solidFill>
                    <a:latin typeface="Arial"/>
                    <a:ea typeface="Arial"/>
                    <a:cs typeface="Arial"/>
                    <a:sym typeface="Arial"/>
                  </a:rPr>
                  <a:t>What am I accountable for if AI helped produce the work?</a:t>
                </a:r>
                <a:endParaRPr sz="1350" b="1" i="1" u="none" strike="noStrike" cap="none">
                  <a:solidFill>
                    <a:srgbClr val="1F2937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08" name="Google Shape;508;p13" descr="The text reads: &quot;Put your answers in chat!&quot;"/>
          <p:cNvSpPr/>
          <p:nvPr/>
        </p:nvSpPr>
        <p:spPr>
          <a:xfrm>
            <a:off x="3042350" y="265800"/>
            <a:ext cx="3810000" cy="666900"/>
          </a:xfrm>
          <a:prstGeom prst="roundRect">
            <a:avLst>
              <a:gd name="adj" fmla="val 50000"/>
            </a:avLst>
          </a:prstGeom>
          <a:solidFill>
            <a:srgbClr val="F9CB9C"/>
          </a:solidFill>
          <a:ln w="19050" cap="flat" cmpd="sng">
            <a:solidFill>
              <a:srgbClr val="E69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9" name="Google Shape;509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71893" y="408674"/>
            <a:ext cx="474583" cy="416471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13"/>
          <p:cNvSpPr txBox="1"/>
          <p:nvPr/>
        </p:nvSpPr>
        <p:spPr>
          <a:xfrm>
            <a:off x="3804350" y="408675"/>
            <a:ext cx="2762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Put your answers in chat!!!</a:t>
            </a:r>
            <a:endParaRPr sz="1600" b="1" i="0" u="none" strike="noStrike" cap="none">
              <a:solidFill>
                <a:srgbClr val="182F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13"/>
          <p:cNvSpPr txBox="1"/>
          <p:nvPr/>
        </p:nvSpPr>
        <p:spPr>
          <a:xfrm>
            <a:off x="5934456" y="932688"/>
            <a:ext cx="2761500" cy="1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SECTION 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2" name="Google Shape;512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72125" y="1714500"/>
            <a:ext cx="3095700" cy="2552700"/>
            <a:chOff x="0" y="0"/>
            <a:chExt cx="3095700" cy="2552700"/>
          </a:xfrm>
        </p:grpSpPr>
        <p:sp>
          <p:nvSpPr>
            <p:cNvPr id="513" name="Google Shape;513;p13"/>
            <p:cNvSpPr/>
            <p:nvPr/>
          </p:nvSpPr>
          <p:spPr>
            <a:xfrm>
              <a:off x="0" y="0"/>
              <a:ext cx="3095700" cy="2552700"/>
            </a:xfrm>
            <a:prstGeom prst="roundRect">
              <a:avLst>
                <a:gd name="adj" fmla="val 5970"/>
              </a:avLst>
            </a:prstGeom>
            <a:solidFill>
              <a:srgbClr val="182F66"/>
            </a:solidFill>
            <a:ln w="9525" cap="flat" cmpd="sng">
              <a:solidFill>
                <a:srgbClr val="0F1E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13"/>
            <p:cNvSpPr txBox="1"/>
            <p:nvPr/>
          </p:nvSpPr>
          <p:spPr>
            <a:xfrm>
              <a:off x="238125" y="238125"/>
              <a:ext cx="2761500" cy="207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" sz="1600" b="1" i="0" u="none" strike="noStrike" cap="none">
                  <a:solidFill>
                    <a:srgbClr val="E9EDF6"/>
                  </a:solidFill>
                  <a:latin typeface="Arial"/>
                  <a:ea typeface="Arial"/>
                  <a:cs typeface="Arial"/>
                  <a:sym typeface="Arial"/>
                </a:rPr>
                <a:t>“</a:t>
              </a:r>
              <a:r>
                <a:rPr lang="en" sz="1600" b="0" i="1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If you have wondered whether AI threatens your value, you are not behind. Like many of us, you are paying attention.</a:t>
              </a:r>
              <a:r>
                <a:rPr lang="en" sz="1600" b="1" i="0" u="none" strike="noStrike" cap="none">
                  <a:solidFill>
                    <a:srgbClr val="E9EDF6"/>
                  </a:solidFill>
                  <a:latin typeface="Arial"/>
                  <a:ea typeface="Arial"/>
                  <a:cs typeface="Arial"/>
                  <a:sym typeface="Arial"/>
                </a:rPr>
                <a:t>”</a:t>
              </a:r>
              <a:endParaRPr sz="1600" b="1" i="0" u="none" strike="noStrike" cap="none">
                <a:solidFill>
                  <a:srgbClr val="E9EDF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4"/>
          <p:cNvSpPr txBox="1">
            <a:spLocks noGrp="1"/>
          </p:cNvSpPr>
          <p:nvPr>
            <p:ph type="title"/>
          </p:nvPr>
        </p:nvSpPr>
        <p:spPr>
          <a:xfrm>
            <a:off x="377775" y="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4545"/>
              <a:buNone/>
            </a:pPr>
            <a:r>
              <a:rPr lang="en" sz="2200" b="1">
                <a:solidFill>
                  <a:srgbClr val="182F66"/>
                </a:solidFill>
              </a:rPr>
              <a:t>New Strategic Partner</a:t>
            </a:r>
            <a:endParaRPr sz="2200" b="1">
              <a:solidFill>
                <a:srgbClr val="182F6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4545"/>
              <a:buNone/>
            </a:pPr>
            <a:r>
              <a:rPr lang="en" sz="2200" b="1" i="0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What shifts to AI, what stays human</a:t>
            </a:r>
            <a:endParaRPr/>
          </a:p>
        </p:txBody>
      </p:sp>
      <p:sp>
        <p:nvSpPr>
          <p:cNvPr id="520" name="Google Shape;520;p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831" y="1129430"/>
            <a:ext cx="3977700" cy="2240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 cap="flat" cmpd="sng">
            <a:solidFill>
              <a:srgbClr val="C9D2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14"/>
          <p:cNvSpPr txBox="1"/>
          <p:nvPr/>
        </p:nvSpPr>
        <p:spPr>
          <a:xfrm>
            <a:off x="636651" y="1306303"/>
            <a:ext cx="34746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AI handles the volume work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14"/>
          <p:cNvSpPr txBox="1"/>
          <p:nvPr/>
        </p:nvSpPr>
        <p:spPr>
          <a:xfrm>
            <a:off x="636651" y="1783083"/>
            <a:ext cx="3474600" cy="12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7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Research and gathering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7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Summaries and first drafts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7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Side-by-side comparisons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7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Organizing volumes of information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32579" y="1154405"/>
            <a:ext cx="3977700" cy="2240400"/>
          </a:xfrm>
          <a:prstGeom prst="roundRect">
            <a:avLst>
              <a:gd name="adj" fmla="val 6000"/>
            </a:avLst>
          </a:prstGeom>
          <a:solidFill>
            <a:srgbClr val="E9EDF6"/>
          </a:solidFill>
          <a:ln w="1587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14"/>
          <p:cNvSpPr txBox="1"/>
          <p:nvPr/>
        </p:nvSpPr>
        <p:spPr>
          <a:xfrm>
            <a:off x="4799724" y="1306303"/>
            <a:ext cx="34746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Humans keep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14"/>
          <p:cNvSpPr txBox="1"/>
          <p:nvPr/>
        </p:nvSpPr>
        <p:spPr>
          <a:xfrm>
            <a:off x="4799724" y="1721820"/>
            <a:ext cx="3474600" cy="12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Arial"/>
              <a:buNone/>
            </a:pPr>
            <a:r>
              <a:rPr lang="en" sz="1550" b="1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en" sz="17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  Judgment, context, and ethics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7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Accountability and verification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7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Stakeholder relationships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7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Every consequential decision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14"/>
          <p:cNvSpPr txBox="1"/>
          <p:nvPr/>
        </p:nvSpPr>
        <p:spPr>
          <a:xfrm>
            <a:off x="822910" y="4338585"/>
            <a:ext cx="7498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“AI can draft the document. AI cannot own the decision. </a:t>
            </a:r>
            <a:endParaRPr sz="1300" b="1" i="1" u="none" strike="noStrike" cap="none">
              <a:solidFill>
                <a:srgbClr val="182F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The Acquisition Professional’s signature remains accountable.”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15"/>
          <p:cNvSpPr txBox="1">
            <a:spLocks noGrp="1"/>
          </p:cNvSpPr>
          <p:nvPr>
            <p:ph type="title"/>
          </p:nvPr>
        </p:nvSpPr>
        <p:spPr>
          <a:xfrm>
            <a:off x="209225" y="-752403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What AI Can Help You do</a:t>
            </a:r>
            <a:endParaRPr/>
          </a:p>
        </p:txBody>
      </p:sp>
      <p:sp>
        <p:nvSpPr>
          <p:cNvPr id="532" name="Google Shape;532;p15"/>
          <p:cNvSpPr txBox="1">
            <a:spLocks noGrp="1"/>
          </p:cNvSpPr>
          <p:nvPr>
            <p:ph type="sldNum" idx="12"/>
          </p:nvPr>
        </p:nvSpPr>
        <p:spPr>
          <a:xfrm>
            <a:off x="856770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pic>
        <p:nvPicPr>
          <p:cNvPr id="533" name="Google Shape;533;p15" descr="What AI Can Help You Do with 9 white boxes that contain short blue text, such as &quot;Think through a problem&quot;."/>
          <p:cNvPicPr preferRelativeResize="0"/>
          <p:nvPr/>
        </p:nvPicPr>
        <p:blipFill rotWithShape="1">
          <a:blip r:embed="rId3">
            <a:alphaModFix/>
          </a:blip>
          <a:srcRect t="9862" b="11367"/>
          <a:stretch/>
        </p:blipFill>
        <p:spPr>
          <a:xfrm>
            <a:off x="115200" y="179925"/>
            <a:ext cx="8611200" cy="441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16"/>
          <p:cNvSpPr txBox="1">
            <a:spLocks noGrp="1"/>
          </p:cNvSpPr>
          <p:nvPr>
            <p:ph type="title"/>
          </p:nvPr>
        </p:nvSpPr>
        <p:spPr>
          <a:xfrm>
            <a:off x="311700" y="-5727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What AI Should Not Do</a:t>
            </a:r>
            <a:endParaRPr/>
          </a:p>
        </p:txBody>
      </p:sp>
      <p:pic>
        <p:nvPicPr>
          <p:cNvPr id="539" name="Google Shape;539;p16" descr="This image depicts seven reasons why AI should not do certain things."/>
          <p:cNvPicPr preferRelativeResize="0"/>
          <p:nvPr/>
        </p:nvPicPr>
        <p:blipFill rotWithShape="1">
          <a:blip r:embed="rId3">
            <a:alphaModFix/>
          </a:blip>
          <a:srcRect t="12361" b="10526"/>
          <a:stretch/>
        </p:blipFill>
        <p:spPr>
          <a:xfrm>
            <a:off x="150502" y="181025"/>
            <a:ext cx="8578395" cy="4482192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Google Shape;540;p16"/>
          <p:cNvSpPr txBox="1">
            <a:spLocks noGrp="1"/>
          </p:cNvSpPr>
          <p:nvPr>
            <p:ph type="sldNum" idx="12"/>
          </p:nvPr>
        </p:nvSpPr>
        <p:spPr>
          <a:xfrm>
            <a:off x="856770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17"/>
          <p:cNvSpPr txBox="1">
            <a:spLocks noGrp="1"/>
          </p:cNvSpPr>
          <p:nvPr>
            <p:ph type="title"/>
          </p:nvPr>
        </p:nvSpPr>
        <p:spPr>
          <a:xfrm>
            <a:off x="21431" y="1063500"/>
            <a:ext cx="1556700" cy="5727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4545"/>
              <a:buNone/>
            </a:pPr>
            <a:r>
              <a:rPr lang="en" sz="2200" b="1">
                <a:solidFill>
                  <a:schemeClr val="lt1"/>
                </a:solidFill>
              </a:rPr>
              <a:t>Interactive 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546" name="Google Shape;546;p17" descr="The text reads: &quot;Put your answers in chat!&quot;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13261" y="195433"/>
            <a:ext cx="3117477" cy="605255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17"/>
          <p:cNvSpPr/>
          <p:nvPr/>
        </p:nvSpPr>
        <p:spPr>
          <a:xfrm>
            <a:off x="1874519" y="1828800"/>
            <a:ext cx="1326000" cy="1326000"/>
          </a:xfrm>
          <a:prstGeom prst="ellipse">
            <a:avLst/>
          </a:prstGeom>
          <a:solidFill>
            <a:srgbClr val="E9EDF6"/>
          </a:solidFill>
          <a:ln w="12700" cap="flat" cmpd="sng">
            <a:solidFill>
              <a:srgbClr val="C9D2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6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✓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17"/>
          <p:cNvSpPr/>
          <p:nvPr/>
        </p:nvSpPr>
        <p:spPr>
          <a:xfrm>
            <a:off x="5943600" y="1828800"/>
            <a:ext cx="1326000" cy="1326000"/>
          </a:xfrm>
          <a:prstGeom prst="ellipse">
            <a:avLst/>
          </a:prstGeom>
          <a:solidFill>
            <a:srgbClr val="FFFFFF"/>
          </a:solidFill>
          <a:ln w="2222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" sz="36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17"/>
          <p:cNvSpPr txBox="1"/>
          <p:nvPr/>
        </p:nvSpPr>
        <p:spPr>
          <a:xfrm>
            <a:off x="1170432" y="3291840"/>
            <a:ext cx="2743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Completed the training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7"/>
          <p:cNvSpPr txBox="1"/>
          <p:nvPr/>
        </p:nvSpPr>
        <p:spPr>
          <a:xfrm>
            <a:off x="5239512" y="3291840"/>
            <a:ext cx="2743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Ready for what is coming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17"/>
          <p:cNvSpPr txBox="1"/>
          <p:nvPr/>
        </p:nvSpPr>
        <p:spPr>
          <a:xfrm>
            <a:off x="822960" y="4297680"/>
            <a:ext cx="74982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1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“Training tells you what changed. Readiness determines what you do about it.”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8"/>
          <p:cNvSpPr txBox="1">
            <a:spLocks noGrp="1"/>
          </p:cNvSpPr>
          <p:nvPr>
            <p:ph type="title"/>
          </p:nvPr>
        </p:nvSpPr>
        <p:spPr>
          <a:xfrm>
            <a:off x="444000" y="10961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20"/>
              <a:buNone/>
            </a:pPr>
            <a:r>
              <a:rPr lang="en" sz="2200" b="1" i="0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What readiness actually means</a:t>
            </a:r>
            <a:endParaRPr/>
          </a:p>
        </p:txBody>
      </p:sp>
      <p:sp>
        <p:nvSpPr>
          <p:cNvPr id="557" name="Google Shape;557;p18"/>
          <p:cNvSpPr txBox="1"/>
          <p:nvPr/>
        </p:nvSpPr>
        <p:spPr>
          <a:xfrm>
            <a:off x="448056" y="1755648"/>
            <a:ext cx="82569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lang="en" sz="125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People are </a:t>
            </a:r>
            <a:r>
              <a:rPr lang="en" sz="125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prepared, capable, confident, supported, and accountable</a:t>
            </a:r>
            <a:r>
              <a:rPr lang="en" sz="125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 enough to perform effectively when the work, rules, tools, expectations, or operating environment change.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8"/>
          <p:cNvSpPr/>
          <p:nvPr/>
        </p:nvSpPr>
        <p:spPr>
          <a:xfrm>
            <a:off x="960120" y="2514600"/>
            <a:ext cx="548700" cy="548700"/>
          </a:xfrm>
          <a:prstGeom prst="ellipse">
            <a:avLst/>
          </a:prstGeom>
          <a:solidFill>
            <a:srgbClr val="FFFFFF"/>
          </a:solidFill>
          <a:ln w="1587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18"/>
          <p:cNvSpPr txBox="1"/>
          <p:nvPr/>
        </p:nvSpPr>
        <p:spPr>
          <a:xfrm>
            <a:off x="448056" y="3200400"/>
            <a:ext cx="15729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" sz="115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Prepared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18"/>
          <p:cNvSpPr txBox="1"/>
          <p:nvPr/>
        </p:nvSpPr>
        <p:spPr>
          <a:xfrm>
            <a:off x="448056" y="3493008"/>
            <a:ext cx="1572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You know what changed, and why</a:t>
            </a:r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18"/>
          <p:cNvSpPr/>
          <p:nvPr/>
        </p:nvSpPr>
        <p:spPr>
          <a:xfrm>
            <a:off x="2660904" y="2514600"/>
            <a:ext cx="548700" cy="548700"/>
          </a:xfrm>
          <a:prstGeom prst="ellipse">
            <a:avLst/>
          </a:prstGeom>
          <a:solidFill>
            <a:srgbClr val="FFFFFF"/>
          </a:solidFill>
          <a:ln w="1587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18"/>
          <p:cNvSpPr txBox="1"/>
          <p:nvPr/>
        </p:nvSpPr>
        <p:spPr>
          <a:xfrm>
            <a:off x="2148840" y="3200400"/>
            <a:ext cx="15729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" sz="115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Capable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8"/>
          <p:cNvSpPr txBox="1"/>
          <p:nvPr/>
        </p:nvSpPr>
        <p:spPr>
          <a:xfrm>
            <a:off x="2148840" y="3493008"/>
            <a:ext cx="1572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You can do the new version of the work</a:t>
            </a:r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18"/>
          <p:cNvSpPr/>
          <p:nvPr/>
        </p:nvSpPr>
        <p:spPr>
          <a:xfrm>
            <a:off x="4361688" y="2514600"/>
            <a:ext cx="548700" cy="548700"/>
          </a:xfrm>
          <a:prstGeom prst="ellipse">
            <a:avLst/>
          </a:prstGeom>
          <a:solidFill>
            <a:srgbClr val="FFFFFF"/>
          </a:solidFill>
          <a:ln w="1587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18"/>
          <p:cNvSpPr txBox="1"/>
          <p:nvPr/>
        </p:nvSpPr>
        <p:spPr>
          <a:xfrm>
            <a:off x="3849624" y="3200400"/>
            <a:ext cx="15729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" sz="115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Confident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18"/>
          <p:cNvSpPr txBox="1"/>
          <p:nvPr/>
        </p:nvSpPr>
        <p:spPr>
          <a:xfrm>
            <a:off x="3849624" y="3493008"/>
            <a:ext cx="1572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You will act without a script</a:t>
            </a:r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18"/>
          <p:cNvSpPr/>
          <p:nvPr/>
        </p:nvSpPr>
        <p:spPr>
          <a:xfrm>
            <a:off x="6062472" y="2514600"/>
            <a:ext cx="548700" cy="548700"/>
          </a:xfrm>
          <a:prstGeom prst="ellipse">
            <a:avLst/>
          </a:prstGeom>
          <a:solidFill>
            <a:srgbClr val="FFFFFF"/>
          </a:solidFill>
          <a:ln w="1587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18"/>
          <p:cNvSpPr txBox="1"/>
          <p:nvPr/>
        </p:nvSpPr>
        <p:spPr>
          <a:xfrm>
            <a:off x="5550408" y="3200400"/>
            <a:ext cx="15729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" sz="115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Supported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18"/>
          <p:cNvSpPr txBox="1"/>
          <p:nvPr/>
        </p:nvSpPr>
        <p:spPr>
          <a:xfrm>
            <a:off x="5550408" y="3493008"/>
            <a:ext cx="15729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Time, tools, and a safe place to practice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8"/>
          <p:cNvSpPr/>
          <p:nvPr/>
        </p:nvSpPr>
        <p:spPr>
          <a:xfrm>
            <a:off x="7763256" y="2514600"/>
            <a:ext cx="548700" cy="548700"/>
          </a:xfrm>
          <a:prstGeom prst="ellipse">
            <a:avLst/>
          </a:prstGeom>
          <a:solidFill>
            <a:srgbClr val="FFFFFF"/>
          </a:solidFill>
          <a:ln w="1587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18"/>
          <p:cNvSpPr txBox="1"/>
          <p:nvPr/>
        </p:nvSpPr>
        <p:spPr>
          <a:xfrm>
            <a:off x="7251192" y="3200400"/>
            <a:ext cx="15729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" sz="115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Accountable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8"/>
          <p:cNvSpPr txBox="1"/>
          <p:nvPr/>
        </p:nvSpPr>
        <p:spPr>
          <a:xfrm>
            <a:off x="7251192" y="3493008"/>
            <a:ext cx="1572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You own the outcome, tool-assisted or not</a:t>
            </a:r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8"/>
          <p:cNvSpPr txBox="1"/>
          <p:nvPr/>
        </p:nvSpPr>
        <p:spPr>
          <a:xfrm>
            <a:off x="631602" y="4230499"/>
            <a:ext cx="81000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lang="en" sz="1250" b="1" i="1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Readiness is not what you know. </a:t>
            </a:r>
            <a:endParaRPr sz="1250" b="1" i="1" u="none" strike="noStrike" cap="none">
              <a:solidFill>
                <a:srgbClr val="182F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lang="en" sz="1250" b="1" i="1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Readiness drives the action you take when the ground shifts under what you already know.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19"/>
          <p:cNvSpPr txBox="1">
            <a:spLocks noGrp="1"/>
          </p:cNvSpPr>
          <p:nvPr>
            <p:ph type="title"/>
          </p:nvPr>
        </p:nvSpPr>
        <p:spPr>
          <a:xfrm>
            <a:off x="444000" y="10961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4545"/>
              <a:buNone/>
            </a:pPr>
            <a:r>
              <a:rPr lang="en" sz="2200" b="1">
                <a:solidFill>
                  <a:srgbClr val="182F66"/>
                </a:solidFill>
              </a:rPr>
              <a:t>Readiness Use Case</a:t>
            </a:r>
            <a:endParaRPr sz="2200" b="1">
              <a:solidFill>
                <a:srgbClr val="182F6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4545"/>
              <a:buNone/>
            </a:pPr>
            <a:r>
              <a:rPr lang="en" sz="2200" i="0">
                <a:solidFill>
                  <a:srgbClr val="182F66"/>
                </a:solidFill>
              </a:rPr>
              <a:t>Same transcript, different readiness examples</a:t>
            </a:r>
            <a:endParaRPr/>
          </a:p>
        </p:txBody>
      </p:sp>
      <p:sp>
        <p:nvSpPr>
          <p:cNvPr id="579" name="Google Shape;579;p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056" y="1783080"/>
            <a:ext cx="3977700" cy="233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 cap="flat" cmpd="sng">
            <a:solidFill>
              <a:srgbClr val="C9D2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9"/>
          <p:cNvSpPr txBox="1"/>
          <p:nvPr/>
        </p:nvSpPr>
        <p:spPr>
          <a:xfrm>
            <a:off x="722376" y="1938528"/>
            <a:ext cx="3474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CO 1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19"/>
          <p:cNvSpPr txBox="1"/>
          <p:nvPr/>
        </p:nvSpPr>
        <p:spPr>
          <a:xfrm>
            <a:off x="722376" y="2212848"/>
            <a:ext cx="34746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None/>
            </a:pPr>
            <a:r>
              <a:rPr lang="en" sz="1450" b="1" i="1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“Where is the new template?”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19"/>
          <p:cNvSpPr txBox="1"/>
          <p:nvPr/>
        </p:nvSpPr>
        <p:spPr>
          <a:xfrm>
            <a:off x="722376" y="2834640"/>
            <a:ext cx="3474600" cy="4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Waits for guidance that is not coming back.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Weeks pass. The requirement sits.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18304" y="1783080"/>
            <a:ext cx="3977700" cy="2331600"/>
          </a:xfrm>
          <a:prstGeom prst="roundRect">
            <a:avLst>
              <a:gd name="adj" fmla="val 6000"/>
            </a:avLst>
          </a:prstGeom>
          <a:solidFill>
            <a:srgbClr val="E9EDF6"/>
          </a:solidFill>
          <a:ln w="1587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19"/>
          <p:cNvSpPr txBox="1"/>
          <p:nvPr/>
        </p:nvSpPr>
        <p:spPr>
          <a:xfrm>
            <a:off x="4992624" y="1938528"/>
            <a:ext cx="3474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CO 2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19"/>
          <p:cNvSpPr txBox="1"/>
          <p:nvPr/>
        </p:nvSpPr>
        <p:spPr>
          <a:xfrm>
            <a:off x="4992624" y="2212848"/>
            <a:ext cx="34746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None/>
            </a:pPr>
            <a:r>
              <a:rPr lang="en" sz="1450" b="1" i="1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“What is the objective?”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19"/>
          <p:cNvSpPr txBox="1"/>
          <p:nvPr/>
        </p:nvSpPr>
        <p:spPr>
          <a:xfrm>
            <a:off x="4992625" y="2834650"/>
            <a:ext cx="3703200" cy="4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Identifies the mission need and weighs options.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Documents the reasoning, and moves.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19"/>
          <p:cNvSpPr txBox="1"/>
          <p:nvPr/>
        </p:nvSpPr>
        <p:spPr>
          <a:xfrm>
            <a:off x="448056" y="4343400"/>
            <a:ext cx="8256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Identical training records. </a:t>
            </a:r>
            <a:endParaRPr sz="1400" b="1" i="0" u="none" strike="noStrike" cap="none">
              <a:solidFill>
                <a:srgbClr val="182F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The difference is not in the transcript; readiness is the driving force!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"/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None/>
            </a:pPr>
            <a:r>
              <a:rPr lang="en"/>
              <a:t>Presenters</a:t>
            </a:r>
            <a:endParaRPr/>
          </a:p>
        </p:txBody>
      </p:sp>
      <p:sp>
        <p:nvSpPr>
          <p:cNvPr id="306" name="Google Shape;306;p2"/>
          <p:cNvSpPr txBox="1"/>
          <p:nvPr/>
        </p:nvSpPr>
        <p:spPr>
          <a:xfrm>
            <a:off x="1957481" y="2041976"/>
            <a:ext cx="1228105" cy="824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000" tIns="68000" rIns="68000" bIns="68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11"/>
              <a:buFont typeface="Arial"/>
              <a:buNone/>
            </a:pPr>
            <a:r>
              <a:rPr lang="en" sz="1711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Replace with</a:t>
            </a:r>
            <a:endParaRPr sz="171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11"/>
              <a:buFont typeface="Arial"/>
              <a:buNone/>
            </a:pPr>
            <a:r>
              <a:rPr lang="en" sz="1711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Photo</a:t>
            </a:r>
            <a:endParaRPr sz="171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7" name="Google Shape;307;p2" descr="This image shows Dr. Bea Dukes, the GSA Acquisition Career Manager."/>
          <p:cNvPicPr preferRelativeResize="0"/>
          <p:nvPr/>
        </p:nvPicPr>
        <p:blipFill rotWithShape="1">
          <a:blip r:embed="rId3">
            <a:alphaModFix/>
          </a:blip>
          <a:srcRect b="16023"/>
          <a:stretch/>
        </p:blipFill>
        <p:spPr>
          <a:xfrm>
            <a:off x="1291025" y="1337500"/>
            <a:ext cx="1894550" cy="1966477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2"/>
          <p:cNvSpPr txBox="1"/>
          <p:nvPr/>
        </p:nvSpPr>
        <p:spPr>
          <a:xfrm>
            <a:off x="5958406" y="2041976"/>
            <a:ext cx="1228105" cy="824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000" tIns="68000" rIns="68000" bIns="68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11"/>
              <a:buFont typeface="Arial"/>
              <a:buNone/>
            </a:pPr>
            <a:r>
              <a:rPr lang="en" sz="1711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Replace with</a:t>
            </a:r>
            <a:endParaRPr sz="171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11"/>
              <a:buFont typeface="Arial"/>
              <a:buNone/>
            </a:pPr>
            <a:r>
              <a:rPr lang="en" sz="1711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Photo</a:t>
            </a:r>
            <a:endParaRPr sz="1711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9" name="Google Shape;309;p2" descr="This image shows Danielle Mouw, the RFO Team and GSA PILOTS program manager."/>
          <p:cNvPicPr preferRelativeResize="0"/>
          <p:nvPr/>
        </p:nvPicPr>
        <p:blipFill rotWithShape="1">
          <a:blip r:embed="rId4">
            <a:alphaModFix/>
          </a:blip>
          <a:srcRect l="2919" r="2928"/>
          <a:stretch/>
        </p:blipFill>
        <p:spPr>
          <a:xfrm>
            <a:off x="5569936" y="1337500"/>
            <a:ext cx="1851550" cy="19664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10" name="Google Shape;310;p2"/>
          <p:cNvSpPr txBox="1"/>
          <p:nvPr/>
        </p:nvSpPr>
        <p:spPr>
          <a:xfrm>
            <a:off x="315575" y="3580700"/>
            <a:ext cx="41118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Bea Dukes, PhD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GSA Acquisition Career Manager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Beatrice.Dukes@gsa.gov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2"/>
          <p:cNvSpPr txBox="1"/>
          <p:nvPr/>
        </p:nvSpPr>
        <p:spPr>
          <a:xfrm>
            <a:off x="4382225" y="3614600"/>
            <a:ext cx="44376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Danielle Mouw 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RFO Team &amp; GSA PILOTS Program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Danielle.Mouw@gsa.gov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20"/>
          <p:cNvSpPr txBox="1">
            <a:spLocks noGrp="1"/>
          </p:cNvSpPr>
          <p:nvPr>
            <p:ph type="title"/>
          </p:nvPr>
        </p:nvSpPr>
        <p:spPr>
          <a:xfrm>
            <a:off x="444000" y="10961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20"/>
              <a:buNone/>
            </a:pPr>
            <a:r>
              <a:rPr lang="en" sz="2200" b="1" i="0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Readiness is not any of these</a:t>
            </a:r>
            <a:endParaRPr/>
          </a:p>
        </p:txBody>
      </p:sp>
      <p:sp>
        <p:nvSpPr>
          <p:cNvPr id="593" name="Google Shape;593;p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056" y="1810512"/>
            <a:ext cx="1572900" cy="1783200"/>
          </a:xfrm>
          <a:prstGeom prst="roundRect">
            <a:avLst>
              <a:gd name="adj" fmla="val 7000"/>
            </a:avLst>
          </a:prstGeom>
          <a:solidFill>
            <a:srgbClr val="E9EDF6"/>
          </a:solidFill>
          <a:ln w="9525" cap="flat" cmpd="sng">
            <a:solidFill>
              <a:srgbClr val="C9D2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20"/>
          <p:cNvSpPr txBox="1"/>
          <p:nvPr/>
        </p:nvSpPr>
        <p:spPr>
          <a:xfrm>
            <a:off x="576072" y="1956816"/>
            <a:ext cx="13167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INPUT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20"/>
          <p:cNvSpPr txBox="1"/>
          <p:nvPr/>
        </p:nvSpPr>
        <p:spPr>
          <a:xfrm>
            <a:off x="576072" y="2212848"/>
            <a:ext cx="1316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Training completed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20"/>
          <p:cNvSpPr txBox="1"/>
          <p:nvPr/>
        </p:nvSpPr>
        <p:spPr>
          <a:xfrm>
            <a:off x="576072" y="2926080"/>
            <a:ext cx="1316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" sz="95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An input, not an outcome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48840" y="1810512"/>
            <a:ext cx="1572900" cy="1783200"/>
          </a:xfrm>
          <a:prstGeom prst="roundRect">
            <a:avLst>
              <a:gd name="adj" fmla="val 7000"/>
            </a:avLst>
          </a:prstGeom>
          <a:solidFill>
            <a:srgbClr val="E9EDF6"/>
          </a:solidFill>
          <a:ln w="9525" cap="flat" cmpd="sng">
            <a:solidFill>
              <a:srgbClr val="C9D2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20"/>
          <p:cNvSpPr txBox="1"/>
          <p:nvPr/>
        </p:nvSpPr>
        <p:spPr>
          <a:xfrm>
            <a:off x="2276856" y="1956816"/>
            <a:ext cx="13167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INPUT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20"/>
          <p:cNvSpPr txBox="1"/>
          <p:nvPr/>
        </p:nvSpPr>
        <p:spPr>
          <a:xfrm>
            <a:off x="2276856" y="2212848"/>
            <a:ext cx="13167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Certification held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20"/>
          <p:cNvSpPr txBox="1"/>
          <p:nvPr/>
        </p:nvSpPr>
        <p:spPr>
          <a:xfrm>
            <a:off x="2276856" y="2926080"/>
            <a:ext cx="1316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" sz="95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A standard met on a known map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49624" y="1810512"/>
            <a:ext cx="1572900" cy="1783200"/>
          </a:xfrm>
          <a:prstGeom prst="roundRect">
            <a:avLst>
              <a:gd name="adj" fmla="val 7000"/>
            </a:avLst>
          </a:prstGeom>
          <a:solidFill>
            <a:srgbClr val="E9EDF6"/>
          </a:solidFill>
          <a:ln w="9525" cap="flat" cmpd="sng">
            <a:solidFill>
              <a:srgbClr val="C9D2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20"/>
          <p:cNvSpPr txBox="1"/>
          <p:nvPr/>
        </p:nvSpPr>
        <p:spPr>
          <a:xfrm>
            <a:off x="3977639" y="1956816"/>
            <a:ext cx="13167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INPUT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20"/>
          <p:cNvSpPr txBox="1"/>
          <p:nvPr/>
        </p:nvSpPr>
        <p:spPr>
          <a:xfrm>
            <a:off x="3977639" y="2212848"/>
            <a:ext cx="13167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Rules known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20"/>
          <p:cNvSpPr txBox="1"/>
          <p:nvPr/>
        </p:nvSpPr>
        <p:spPr>
          <a:xfrm>
            <a:off x="3977639" y="2926080"/>
            <a:ext cx="1316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" sz="95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The starting line, not the finish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50408" y="1810512"/>
            <a:ext cx="1572900" cy="1783200"/>
          </a:xfrm>
          <a:prstGeom prst="roundRect">
            <a:avLst>
              <a:gd name="adj" fmla="val 7000"/>
            </a:avLst>
          </a:prstGeom>
          <a:solidFill>
            <a:srgbClr val="E9EDF6"/>
          </a:solidFill>
          <a:ln w="9525" cap="flat" cmpd="sng">
            <a:solidFill>
              <a:srgbClr val="C9D2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20"/>
          <p:cNvSpPr txBox="1"/>
          <p:nvPr/>
        </p:nvSpPr>
        <p:spPr>
          <a:xfrm>
            <a:off x="5678424" y="1956816"/>
            <a:ext cx="13167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INPUT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20"/>
          <p:cNvSpPr txBox="1"/>
          <p:nvPr/>
        </p:nvSpPr>
        <p:spPr>
          <a:xfrm>
            <a:off x="5678424" y="2212848"/>
            <a:ext cx="13167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Tool access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20"/>
          <p:cNvSpPr txBox="1"/>
          <p:nvPr/>
        </p:nvSpPr>
        <p:spPr>
          <a:xfrm>
            <a:off x="5678424" y="2926080"/>
            <a:ext cx="1316700" cy="1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" sz="95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A login is not capability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51192" y="1810512"/>
            <a:ext cx="1572900" cy="1783200"/>
          </a:xfrm>
          <a:prstGeom prst="roundRect">
            <a:avLst>
              <a:gd name="adj" fmla="val 7000"/>
            </a:avLst>
          </a:prstGeom>
          <a:solidFill>
            <a:srgbClr val="E9EDF6"/>
          </a:solidFill>
          <a:ln w="9525" cap="flat" cmpd="sng">
            <a:solidFill>
              <a:srgbClr val="C9D2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20"/>
          <p:cNvSpPr txBox="1"/>
          <p:nvPr/>
        </p:nvSpPr>
        <p:spPr>
          <a:xfrm>
            <a:off x="7379208" y="1956816"/>
            <a:ext cx="13167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INPUT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20"/>
          <p:cNvSpPr txBox="1"/>
          <p:nvPr/>
        </p:nvSpPr>
        <p:spPr>
          <a:xfrm>
            <a:off x="7379208" y="2212848"/>
            <a:ext cx="13167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AI proficiency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20"/>
          <p:cNvSpPr txBox="1"/>
          <p:nvPr/>
        </p:nvSpPr>
        <p:spPr>
          <a:xfrm>
            <a:off x="7379208" y="2926080"/>
            <a:ext cx="1316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" sz="95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Prompting is not judgment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20"/>
          <p:cNvSpPr txBox="1"/>
          <p:nvPr/>
        </p:nvSpPr>
        <p:spPr>
          <a:xfrm>
            <a:off x="448056" y="3675835"/>
            <a:ext cx="8256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All five are inputs.</a:t>
            </a:r>
            <a:r>
              <a:rPr lang="en" sz="2000" b="1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 Readiness is the outcome!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20"/>
          <p:cNvSpPr txBox="1"/>
          <p:nvPr/>
        </p:nvSpPr>
        <p:spPr>
          <a:xfrm>
            <a:off x="548689" y="4127260"/>
            <a:ext cx="8046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1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“A certificate validates training completion.” </a:t>
            </a:r>
            <a:endParaRPr sz="1600" b="0" i="1" u="none" strike="noStrike" cap="none">
              <a:solidFill>
                <a:srgbClr val="182F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Readiness shows up when professionals leverage the new knowledge</a:t>
            </a:r>
            <a:endParaRPr sz="1300" b="1" i="0" u="none" strike="noStrike" cap="none">
              <a:solidFill>
                <a:srgbClr val="182F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to manage an acquisition situation that was not in the syllabus. </a:t>
            </a:r>
            <a:endParaRPr sz="13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21"/>
          <p:cNvSpPr txBox="1">
            <a:spLocks noGrp="1"/>
          </p:cNvSpPr>
          <p:nvPr>
            <p:ph type="title"/>
          </p:nvPr>
        </p:nvSpPr>
        <p:spPr>
          <a:xfrm>
            <a:off x="444000" y="10961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20"/>
              <a:buNone/>
            </a:pPr>
            <a:r>
              <a:rPr lang="en" sz="2200" b="1" i="0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The scholarship behind t</a:t>
            </a:r>
            <a:r>
              <a:rPr lang="en" sz="2200" b="1">
                <a:solidFill>
                  <a:srgbClr val="182F66"/>
                </a:solidFill>
              </a:rPr>
              <a:t>he ‘readiness’ discussion</a:t>
            </a:r>
            <a:endParaRPr/>
          </a:p>
        </p:txBody>
      </p:sp>
      <p:sp>
        <p:nvSpPr>
          <p:cNvPr id="620" name="Google Shape;620;p21"/>
          <p:cNvSpPr txBox="1"/>
          <p:nvPr/>
        </p:nvSpPr>
        <p:spPr>
          <a:xfrm>
            <a:off x="5934456" y="932688"/>
            <a:ext cx="2761500" cy="1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SECTION 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056" y="1810512"/>
            <a:ext cx="8256900" cy="731400"/>
          </a:xfrm>
          <a:prstGeom prst="roundRect">
            <a:avLst>
              <a:gd name="adj" fmla="val 10000"/>
            </a:avLst>
          </a:prstGeom>
          <a:solidFill>
            <a:srgbClr val="E9EDF6"/>
          </a:solidFill>
          <a:ln w="9525" cap="flat" cmpd="sng">
            <a:solidFill>
              <a:srgbClr val="C9D2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21"/>
          <p:cNvSpPr txBox="1"/>
          <p:nvPr/>
        </p:nvSpPr>
        <p:spPr>
          <a:xfrm>
            <a:off x="685800" y="1901952"/>
            <a:ext cx="868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SYSTEM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21"/>
          <p:cNvSpPr txBox="1"/>
          <p:nvPr/>
        </p:nvSpPr>
        <p:spPr>
          <a:xfrm>
            <a:off x="1627632" y="1901952"/>
            <a:ext cx="2606100" cy="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" sz="115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Sociotechnical systems theory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 b="0" i="1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Trist &amp; Bamforth, 1951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21"/>
          <p:cNvSpPr txBox="1"/>
          <p:nvPr/>
        </p:nvSpPr>
        <p:spPr>
          <a:xfrm>
            <a:off x="4434840" y="1883664"/>
            <a:ext cx="4023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" sz="95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The tools and the people are one system. Upgrade one without the other, and both degrade.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056" y="2651760"/>
            <a:ext cx="8256900" cy="731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 cap="flat" cmpd="sng">
            <a:solidFill>
              <a:srgbClr val="C9D2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p21"/>
          <p:cNvSpPr txBox="1"/>
          <p:nvPr/>
        </p:nvSpPr>
        <p:spPr>
          <a:xfrm>
            <a:off x="685800" y="2743200"/>
            <a:ext cx="8688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LEADERSHIP</a:t>
            </a:r>
            <a:endParaRPr sz="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7" name="Google Shape;627;p21"/>
          <p:cNvSpPr txBox="1"/>
          <p:nvPr/>
        </p:nvSpPr>
        <p:spPr>
          <a:xfrm>
            <a:off x="1627632" y="2743200"/>
            <a:ext cx="2606100" cy="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" sz="115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Adaptive leadership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 b="0" i="1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Heifetz, 1994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p21"/>
          <p:cNvSpPr txBox="1"/>
          <p:nvPr/>
        </p:nvSpPr>
        <p:spPr>
          <a:xfrm>
            <a:off x="4434840" y="2724912"/>
            <a:ext cx="4023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" sz="95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Checklists fix technical problems. Adaptive challenges are only fixed when people change how they work.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056" y="3493008"/>
            <a:ext cx="8256900" cy="731400"/>
          </a:xfrm>
          <a:prstGeom prst="roundRect">
            <a:avLst>
              <a:gd name="adj" fmla="val 10000"/>
            </a:avLst>
          </a:prstGeom>
          <a:solidFill>
            <a:srgbClr val="E9EDF6"/>
          </a:solidFill>
          <a:ln w="9525" cap="flat" cmpd="sng">
            <a:solidFill>
              <a:srgbClr val="C9D2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21"/>
          <p:cNvSpPr txBox="1"/>
          <p:nvPr/>
        </p:nvSpPr>
        <p:spPr>
          <a:xfrm>
            <a:off x="685800" y="3648998"/>
            <a:ext cx="868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INDIVIDUAL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21"/>
          <p:cNvSpPr txBox="1"/>
          <p:nvPr/>
        </p:nvSpPr>
        <p:spPr>
          <a:xfrm>
            <a:off x="1627632" y="3584448"/>
            <a:ext cx="2606100" cy="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" sz="115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Readiness for change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 b="0" i="1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Armenakis, Harris, &amp; Mossholder, 1993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p21"/>
          <p:cNvSpPr txBox="1"/>
          <p:nvPr/>
        </p:nvSpPr>
        <p:spPr>
          <a:xfrm>
            <a:off x="4434840" y="3566160"/>
            <a:ext cx="4023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" sz="95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Adoption happens when five beliefs land: it is needed, it is right, we can do it, leaders mean it, it benefits me.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21"/>
          <p:cNvSpPr txBox="1"/>
          <p:nvPr/>
        </p:nvSpPr>
        <p:spPr>
          <a:xfrm>
            <a:off x="448056" y="4434840"/>
            <a:ext cx="82569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Three levels, three bodies of research, one conclusion: readiness is built, not assumed.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22"/>
          <p:cNvSpPr txBox="1">
            <a:spLocks noGrp="1"/>
          </p:cNvSpPr>
          <p:nvPr>
            <p:ph type="title"/>
          </p:nvPr>
        </p:nvSpPr>
        <p:spPr>
          <a:xfrm>
            <a:off x="444000" y="10961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20"/>
              <a:buNone/>
            </a:pPr>
            <a:r>
              <a:rPr lang="en" sz="2200" b="1" i="0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Readiness is a journey, not a training event</a:t>
            </a:r>
            <a:endParaRPr/>
          </a:p>
        </p:txBody>
      </p:sp>
      <p:sp>
        <p:nvSpPr>
          <p:cNvPr id="639" name="Google Shape;639;p22"/>
          <p:cNvSpPr txBox="1"/>
          <p:nvPr/>
        </p:nvSpPr>
        <p:spPr>
          <a:xfrm>
            <a:off x="5934456" y="932688"/>
            <a:ext cx="2761500" cy="1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SECTION 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22"/>
          <p:cNvSpPr/>
          <p:nvPr/>
        </p:nvSpPr>
        <p:spPr>
          <a:xfrm>
            <a:off x="932688" y="1920240"/>
            <a:ext cx="603600" cy="603600"/>
          </a:xfrm>
          <a:prstGeom prst="ellipse">
            <a:avLst/>
          </a:prstGeom>
          <a:solidFill>
            <a:srgbClr val="FFFFFF"/>
          </a:solidFill>
          <a:ln w="1587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22"/>
          <p:cNvSpPr txBox="1"/>
          <p:nvPr/>
        </p:nvSpPr>
        <p:spPr>
          <a:xfrm>
            <a:off x="1655064" y="2029968"/>
            <a:ext cx="4572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22"/>
          <p:cNvSpPr txBox="1"/>
          <p:nvPr/>
        </p:nvSpPr>
        <p:spPr>
          <a:xfrm>
            <a:off x="448056" y="2697480"/>
            <a:ext cx="15729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" sz="115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Awareness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22"/>
          <p:cNvSpPr txBox="1"/>
          <p:nvPr/>
        </p:nvSpPr>
        <p:spPr>
          <a:xfrm>
            <a:off x="448056" y="2990088"/>
            <a:ext cx="1572900" cy="1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 b="0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I know something is changing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22"/>
          <p:cNvSpPr/>
          <p:nvPr/>
        </p:nvSpPr>
        <p:spPr>
          <a:xfrm>
            <a:off x="2633472" y="1920240"/>
            <a:ext cx="603600" cy="603600"/>
          </a:xfrm>
          <a:prstGeom prst="ellipse">
            <a:avLst/>
          </a:prstGeom>
          <a:solidFill>
            <a:srgbClr val="FFFFFF"/>
          </a:solidFill>
          <a:ln w="1587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22"/>
          <p:cNvSpPr txBox="1"/>
          <p:nvPr/>
        </p:nvSpPr>
        <p:spPr>
          <a:xfrm>
            <a:off x="3355848" y="2029968"/>
            <a:ext cx="4572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22"/>
          <p:cNvSpPr txBox="1"/>
          <p:nvPr/>
        </p:nvSpPr>
        <p:spPr>
          <a:xfrm>
            <a:off x="2148840" y="2697480"/>
            <a:ext cx="15729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" sz="115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Understanding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22"/>
          <p:cNvSpPr txBox="1"/>
          <p:nvPr/>
        </p:nvSpPr>
        <p:spPr>
          <a:xfrm>
            <a:off x="2148840" y="2990088"/>
            <a:ext cx="15729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 b="0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I know what it means for my work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22"/>
          <p:cNvSpPr/>
          <p:nvPr/>
        </p:nvSpPr>
        <p:spPr>
          <a:xfrm>
            <a:off x="4334256" y="1920240"/>
            <a:ext cx="603600" cy="603600"/>
          </a:xfrm>
          <a:prstGeom prst="ellipse">
            <a:avLst/>
          </a:prstGeom>
          <a:solidFill>
            <a:srgbClr val="182F66"/>
          </a:solidFill>
          <a:ln w="1587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22"/>
          <p:cNvSpPr txBox="1"/>
          <p:nvPr/>
        </p:nvSpPr>
        <p:spPr>
          <a:xfrm>
            <a:off x="5056632" y="2029968"/>
            <a:ext cx="4572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22"/>
          <p:cNvSpPr txBox="1"/>
          <p:nvPr/>
        </p:nvSpPr>
        <p:spPr>
          <a:xfrm>
            <a:off x="3849624" y="2697480"/>
            <a:ext cx="15729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" sz="115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Practice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22"/>
          <p:cNvSpPr txBox="1"/>
          <p:nvPr/>
        </p:nvSpPr>
        <p:spPr>
          <a:xfrm>
            <a:off x="3849624" y="2990088"/>
            <a:ext cx="15729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 b="0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Tried where mistakes are affordable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22"/>
          <p:cNvSpPr/>
          <p:nvPr/>
        </p:nvSpPr>
        <p:spPr>
          <a:xfrm>
            <a:off x="6035040" y="1920240"/>
            <a:ext cx="603600" cy="603600"/>
          </a:xfrm>
          <a:prstGeom prst="ellipse">
            <a:avLst/>
          </a:prstGeom>
          <a:solidFill>
            <a:srgbClr val="182F66"/>
          </a:solidFill>
          <a:ln w="1587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22"/>
          <p:cNvSpPr txBox="1"/>
          <p:nvPr/>
        </p:nvSpPr>
        <p:spPr>
          <a:xfrm>
            <a:off x="6757416" y="2029968"/>
            <a:ext cx="4572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22"/>
          <p:cNvSpPr txBox="1"/>
          <p:nvPr/>
        </p:nvSpPr>
        <p:spPr>
          <a:xfrm>
            <a:off x="5550408" y="2697480"/>
            <a:ext cx="15729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" sz="115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Confidence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22"/>
          <p:cNvSpPr txBox="1"/>
          <p:nvPr/>
        </p:nvSpPr>
        <p:spPr>
          <a:xfrm>
            <a:off x="5550408" y="2990088"/>
            <a:ext cx="1572900" cy="1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 b="0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I can do it without a safety net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22"/>
          <p:cNvSpPr/>
          <p:nvPr/>
        </p:nvSpPr>
        <p:spPr>
          <a:xfrm>
            <a:off x="7735824" y="1920240"/>
            <a:ext cx="603600" cy="603600"/>
          </a:xfrm>
          <a:prstGeom prst="ellipse">
            <a:avLst/>
          </a:prstGeom>
          <a:solidFill>
            <a:srgbClr val="FFFFFF"/>
          </a:solidFill>
          <a:ln w="1587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22"/>
          <p:cNvSpPr txBox="1"/>
          <p:nvPr/>
        </p:nvSpPr>
        <p:spPr>
          <a:xfrm>
            <a:off x="7251192" y="2697480"/>
            <a:ext cx="15729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" sz="115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Integration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22"/>
          <p:cNvSpPr txBox="1"/>
          <p:nvPr/>
        </p:nvSpPr>
        <p:spPr>
          <a:xfrm>
            <a:off x="7251192" y="2990088"/>
            <a:ext cx="1572900" cy="1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 b="0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It is simply how I work now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22"/>
          <p:cNvSpPr txBox="1"/>
          <p:nvPr/>
        </p:nvSpPr>
        <p:spPr>
          <a:xfrm>
            <a:off x="448056" y="3703320"/>
            <a:ext cx="82569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" sz="1150" b="1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Stages 3 and 4 are where readiness is actually built, and the stages most often skipped.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22"/>
          <p:cNvSpPr txBox="1"/>
          <p:nvPr/>
        </p:nvSpPr>
        <p:spPr>
          <a:xfrm>
            <a:off x="822960" y="4206240"/>
            <a:ext cx="74982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1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“Nobody becomes ready in a webinar. People become ready through reps.”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23"/>
          <p:cNvSpPr txBox="1">
            <a:spLocks noGrp="1"/>
          </p:cNvSpPr>
          <p:nvPr>
            <p:ph type="title"/>
          </p:nvPr>
        </p:nvSpPr>
        <p:spPr>
          <a:xfrm>
            <a:off x="444000" y="10961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20"/>
              <a:buNone/>
            </a:pPr>
            <a:r>
              <a:rPr lang="en" sz="2200" b="1" i="0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Making practice safe</a:t>
            </a:r>
            <a:endParaRPr/>
          </a:p>
        </p:txBody>
      </p:sp>
      <p:sp>
        <p:nvSpPr>
          <p:cNvPr id="666" name="Google Shape;666;p23"/>
          <p:cNvSpPr txBox="1"/>
          <p:nvPr/>
        </p:nvSpPr>
        <p:spPr>
          <a:xfrm>
            <a:off x="5934456" y="932688"/>
            <a:ext cx="2761500" cy="1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SECTION 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23"/>
          <p:cNvSpPr txBox="1"/>
          <p:nvPr/>
        </p:nvSpPr>
        <p:spPr>
          <a:xfrm>
            <a:off x="566928" y="1783080"/>
            <a:ext cx="36120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n" sz="135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What individuals can do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23"/>
          <p:cNvSpPr txBox="1"/>
          <p:nvPr/>
        </p:nvSpPr>
        <p:spPr>
          <a:xfrm>
            <a:off x="566928" y="2194560"/>
            <a:ext cx="3612000" cy="12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Practice new approaches on low-stakes tasks first.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Ask questions in the open. Each one frees five quietly stuck colleagues.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Share what worked, and what fell short.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69" name="Google Shape;669;p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572000" y="1828800"/>
            <a:ext cx="0" cy="2103000"/>
          </a:xfrm>
          <a:prstGeom prst="straightConnector1">
            <a:avLst/>
          </a:prstGeom>
          <a:noFill/>
          <a:ln w="12700" cap="flat" cmpd="sng">
            <a:solidFill>
              <a:srgbClr val="C9D2E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70" name="Google Shape;670;p23"/>
          <p:cNvSpPr txBox="1"/>
          <p:nvPr/>
        </p:nvSpPr>
        <p:spPr>
          <a:xfrm>
            <a:off x="4965192" y="1783080"/>
            <a:ext cx="36120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n" sz="135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What leaders must do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23"/>
          <p:cNvSpPr txBox="1"/>
          <p:nvPr/>
        </p:nvSpPr>
        <p:spPr>
          <a:xfrm>
            <a:off x="4965201" y="2194550"/>
            <a:ext cx="3985200" cy="15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" sz="105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" sz="13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4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Create sandboxes, drills, and mock requirements.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Protect practice time on the calendar.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Treat practice mistakes as tuition, not failure.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•  Model the behavior. Visible use grants permission.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23"/>
          <p:cNvSpPr txBox="1"/>
          <p:nvPr/>
        </p:nvSpPr>
        <p:spPr>
          <a:xfrm>
            <a:off x="457200" y="4206240"/>
            <a:ext cx="8229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If the first time, your team uses a new RFO authority, is on a real world, critical acquisition, </a:t>
            </a:r>
            <a:endParaRPr sz="1100" b="0" i="0" u="none" strike="noStrike" cap="none">
              <a:solidFill>
                <a:srgbClr val="182F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that can sabotage workforce readiness.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24"/>
          <p:cNvSpPr txBox="1">
            <a:spLocks noGrp="1"/>
          </p:cNvSpPr>
          <p:nvPr>
            <p:ph type="title"/>
          </p:nvPr>
        </p:nvSpPr>
        <p:spPr>
          <a:xfrm>
            <a:off x="444000" y="10961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20"/>
              <a:buNone/>
            </a:pPr>
            <a:r>
              <a:rPr lang="en" sz="2200" b="1" i="0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Five things to start this month</a:t>
            </a:r>
            <a:endParaRPr/>
          </a:p>
        </p:txBody>
      </p:sp>
      <p:sp>
        <p:nvSpPr>
          <p:cNvPr id="678" name="Google Shape;678;p24"/>
          <p:cNvSpPr txBox="1"/>
          <p:nvPr/>
        </p:nvSpPr>
        <p:spPr>
          <a:xfrm>
            <a:off x="5934456" y="932688"/>
            <a:ext cx="2761500" cy="1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SECTION 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24"/>
          <p:cNvSpPr/>
          <p:nvPr/>
        </p:nvSpPr>
        <p:spPr>
          <a:xfrm>
            <a:off x="502920" y="1828800"/>
            <a:ext cx="365700" cy="365700"/>
          </a:xfrm>
          <a:prstGeom prst="ellipse">
            <a:avLst/>
          </a:prstGeom>
          <a:solidFill>
            <a:srgbClr val="FFFFFF"/>
          </a:solidFill>
          <a:ln w="1587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24"/>
          <p:cNvSpPr txBox="1"/>
          <p:nvPr/>
        </p:nvSpPr>
        <p:spPr>
          <a:xfrm>
            <a:off x="1024128" y="1810512"/>
            <a:ext cx="30633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Judgment Is the Job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24"/>
          <p:cNvSpPr txBox="1"/>
          <p:nvPr/>
        </p:nvSpPr>
        <p:spPr>
          <a:xfrm>
            <a:off x="4160520" y="1810512"/>
            <a:ext cx="4526400" cy="1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" sz="105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Your reasoning becomes the record.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24"/>
          <p:cNvSpPr/>
          <p:nvPr/>
        </p:nvSpPr>
        <p:spPr>
          <a:xfrm>
            <a:off x="502920" y="2414016"/>
            <a:ext cx="365700" cy="365700"/>
          </a:xfrm>
          <a:prstGeom prst="ellipse">
            <a:avLst/>
          </a:prstGeom>
          <a:solidFill>
            <a:srgbClr val="FFFFFF"/>
          </a:solidFill>
          <a:ln w="1587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24"/>
          <p:cNvSpPr txBox="1"/>
          <p:nvPr/>
        </p:nvSpPr>
        <p:spPr>
          <a:xfrm>
            <a:off x="1024128" y="2395728"/>
            <a:ext cx="30633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Work With the Machine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24"/>
          <p:cNvSpPr txBox="1"/>
          <p:nvPr/>
        </p:nvSpPr>
        <p:spPr>
          <a:xfrm>
            <a:off x="4160520" y="2395728"/>
            <a:ext cx="4526400" cy="1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" sz="105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Assign AI the assembly work. Keep the judgment work.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24"/>
          <p:cNvSpPr/>
          <p:nvPr/>
        </p:nvSpPr>
        <p:spPr>
          <a:xfrm>
            <a:off x="502920" y="2999232"/>
            <a:ext cx="365700" cy="365700"/>
          </a:xfrm>
          <a:prstGeom prst="ellipse">
            <a:avLst/>
          </a:prstGeom>
          <a:solidFill>
            <a:srgbClr val="FFFFFF"/>
          </a:solidFill>
          <a:ln w="1587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24"/>
          <p:cNvSpPr txBox="1"/>
          <p:nvPr/>
        </p:nvSpPr>
        <p:spPr>
          <a:xfrm>
            <a:off x="1024128" y="2980944"/>
            <a:ext cx="30633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Verify Before You Rely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24"/>
          <p:cNvSpPr txBox="1"/>
          <p:nvPr/>
        </p:nvSpPr>
        <p:spPr>
          <a:xfrm>
            <a:off x="4160520" y="2980944"/>
            <a:ext cx="4526400" cy="1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" sz="105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AI output is a draft input. Accountability does not transfer.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24"/>
          <p:cNvSpPr/>
          <p:nvPr/>
        </p:nvSpPr>
        <p:spPr>
          <a:xfrm>
            <a:off x="502920" y="3584448"/>
            <a:ext cx="365700" cy="365700"/>
          </a:xfrm>
          <a:prstGeom prst="ellipse">
            <a:avLst/>
          </a:prstGeom>
          <a:solidFill>
            <a:srgbClr val="FFFFFF"/>
          </a:solidFill>
          <a:ln w="1587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24"/>
          <p:cNvSpPr txBox="1"/>
          <p:nvPr/>
        </p:nvSpPr>
        <p:spPr>
          <a:xfrm>
            <a:off x="1024128" y="3566160"/>
            <a:ext cx="30633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Practice Before the Pressure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24"/>
          <p:cNvSpPr txBox="1"/>
          <p:nvPr/>
        </p:nvSpPr>
        <p:spPr>
          <a:xfrm>
            <a:off x="4160520" y="3566160"/>
            <a:ext cx="4526400" cy="1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" sz="105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Build skill in low-stakes settings first.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24"/>
          <p:cNvSpPr/>
          <p:nvPr/>
        </p:nvSpPr>
        <p:spPr>
          <a:xfrm>
            <a:off x="502920" y="4169664"/>
            <a:ext cx="365700" cy="365700"/>
          </a:xfrm>
          <a:prstGeom prst="ellipse">
            <a:avLst/>
          </a:prstGeom>
          <a:solidFill>
            <a:srgbClr val="FFFFFF"/>
          </a:solidFill>
          <a:ln w="1587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24"/>
          <p:cNvSpPr txBox="1"/>
          <p:nvPr/>
        </p:nvSpPr>
        <p:spPr>
          <a:xfrm>
            <a:off x="1024128" y="4151376"/>
            <a:ext cx="30633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Bring Your Team Along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24"/>
          <p:cNvSpPr txBox="1"/>
          <p:nvPr/>
        </p:nvSpPr>
        <p:spPr>
          <a:xfrm>
            <a:off x="4160520" y="4151376"/>
            <a:ext cx="4526400" cy="1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" sz="105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The least ready critical role sets the pace.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8" name="Google Shape;698;p25" descr="&quot;A circular ecosystem diagram titled 'The Modernized AI-Enabled, RFO Acquisition Ecosystem.' The center features the 'Acquisition Workforce' as the core, surrounded by two primary intersecting pillars: 'Revolutionary FAR Overhaul (RFO)' representing principles-based regulations, and 'AI-Enabled Tools' representing technology. Arrows flow between the pillars and the workforce, illustrating how these two forces converge to produce modernized, efficient, and data-driven federal procurement outcomes.&quot;&#10;" title="3C9B9471-05FE-4188-94AD-631D8D8A668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9500" y="718613"/>
            <a:ext cx="7606425" cy="3706274"/>
          </a:xfrm>
          <a:prstGeom prst="rect">
            <a:avLst/>
          </a:prstGeom>
          <a:noFill/>
          <a:ln>
            <a:noFill/>
          </a:ln>
        </p:spPr>
      </p:pic>
      <p:sp>
        <p:nvSpPr>
          <p:cNvPr id="699" name="Google Shape;699;p25" title="The Modernized AI-Enabled Acquisition Ecosystem  "/>
          <p:cNvSpPr txBox="1">
            <a:spLocks noGrp="1"/>
          </p:cNvSpPr>
          <p:nvPr>
            <p:ph type="title" idx="4294967295"/>
          </p:nvPr>
        </p:nvSpPr>
        <p:spPr>
          <a:xfrm>
            <a:off x="679500" y="167525"/>
            <a:ext cx="7785000" cy="5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" sz="2200" b="1" i="0" u="none" strike="noStrike" cap="non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rPr>
              <a:t>The Modernized AI-Enabled, RFO Acquisition Ecosystem</a:t>
            </a:r>
            <a:r>
              <a:rPr lang="en" sz="2200" b="1" i="0" u="none" strike="noStrike" cap="non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en" sz="1400" b="0" i="0" u="none" strike="noStrike" cap="none">
                <a:solidFill>
                  <a:srgbClr val="475569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endParaRPr sz="2200" b="1" i="0" u="none" strike="noStrike" cap="none">
              <a:solidFill>
                <a:srgbClr val="0F172A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26"/>
          <p:cNvSpPr txBox="1">
            <a:spLocks noGrp="1"/>
          </p:cNvSpPr>
          <p:nvPr>
            <p:ph type="title"/>
          </p:nvPr>
        </p:nvSpPr>
        <p:spPr>
          <a:xfrm>
            <a:off x="0" y="-459600"/>
            <a:ext cx="8996100" cy="4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770"/>
              </a:buClr>
              <a:buSzPct val="111111"/>
              <a:buNone/>
            </a:pPr>
            <a:r>
              <a:rPr lang="en"/>
              <a:t>Use CASE: RFO 7</a:t>
            </a:r>
            <a:endParaRPr/>
          </a:p>
        </p:txBody>
      </p:sp>
      <p:pic>
        <p:nvPicPr>
          <p:cNvPr id="705" name="Google Shape;705;p26" descr="This image illustrates Use Case: RFO 7: Streamline your acquisition planning, which encourages GSA contracting activities to utilize oral acquisition plans for specific acquisitions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363" y="121229"/>
            <a:ext cx="8477991" cy="676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6" name="Google Shape;706;p26" descr="RFO to Smart Accelerators screensho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9646" y="1086586"/>
            <a:ext cx="3289218" cy="1541791"/>
          </a:xfrm>
          <a:prstGeom prst="rect">
            <a:avLst/>
          </a:prstGeom>
          <a:noFill/>
          <a:ln>
            <a:noFill/>
          </a:ln>
        </p:spPr>
      </p:pic>
      <p:sp>
        <p:nvSpPr>
          <p:cNvPr id="707" name="Google Shape;707;p26"/>
          <p:cNvSpPr txBox="1">
            <a:spLocks noGrp="1"/>
          </p:cNvSpPr>
          <p:nvPr>
            <p:ph type="body" idx="1"/>
          </p:nvPr>
        </p:nvSpPr>
        <p:spPr>
          <a:xfrm>
            <a:off x="126363" y="2819788"/>
            <a:ext cx="3897481" cy="2219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29032"/>
              <a:buNone/>
            </a:pPr>
            <a:endParaRPr>
              <a:solidFill>
                <a:schemeClr val="dk1"/>
              </a:solidFill>
              <a:highlight>
                <a:srgbClr val="FFF2CC"/>
              </a:highlight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47465"/>
              <a:buNone/>
            </a:pPr>
            <a:r>
              <a:rPr lang="en" sz="1400">
                <a:solidFill>
                  <a:srgbClr val="424242"/>
                </a:solidFill>
              </a:rPr>
              <a:t>Use Case: Elements of an Oral Plan</a:t>
            </a:r>
            <a:endParaRPr sz="1400">
              <a:solidFill>
                <a:srgbClr val="424242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47465"/>
              <a:buNone/>
            </a:pPr>
            <a:r>
              <a:rPr lang="en" sz="1400" u="sng">
                <a:solidFill>
                  <a:schemeClr val="hlink"/>
                </a:solidFill>
                <a:hlinkClick r:id="rId5"/>
              </a:rPr>
              <a:t>GSA Federal </a:t>
            </a:r>
            <a:r>
              <a:rPr lang="en" sz="1400" u="sng">
                <a:solidFill>
                  <a:schemeClr val="hlink"/>
                </a:solidFill>
                <a:hlinkClick r:id="rId5"/>
              </a:rPr>
              <a:t>Acquisition</a:t>
            </a:r>
            <a:r>
              <a:rPr lang="en" sz="1400" u="sng">
                <a:solidFill>
                  <a:schemeClr val="hlink"/>
                </a:solidFill>
                <a:hlinkClick r:id="rId5"/>
              </a:rPr>
              <a:t> Service IT Requirements Oral AP</a:t>
            </a:r>
            <a:endParaRPr sz="1400">
              <a:solidFill>
                <a:srgbClr val="424242"/>
              </a:solidFill>
            </a:endParaRPr>
          </a:p>
          <a:p>
            <a:pPr marL="457200" lvl="0" indent="-282766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24242"/>
              </a:buClr>
              <a:buSzPct val="100000"/>
              <a:buChar char="●"/>
            </a:pPr>
            <a:r>
              <a:rPr lang="en" sz="1100">
                <a:solidFill>
                  <a:srgbClr val="424242"/>
                </a:solidFill>
              </a:rPr>
              <a:t>What are you buying?</a:t>
            </a:r>
            <a:endParaRPr sz="1100">
              <a:solidFill>
                <a:srgbClr val="424242"/>
              </a:solidFill>
            </a:endParaRPr>
          </a:p>
          <a:p>
            <a:pPr marL="457200" lvl="0" indent="-28276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ct val="100000"/>
              <a:buChar char="●"/>
            </a:pPr>
            <a:r>
              <a:rPr lang="en" sz="1100">
                <a:solidFill>
                  <a:srgbClr val="424242"/>
                </a:solidFill>
              </a:rPr>
              <a:t>What is the acquisition history?</a:t>
            </a:r>
            <a:endParaRPr sz="1100">
              <a:solidFill>
                <a:srgbClr val="424242"/>
              </a:solidFill>
            </a:endParaRPr>
          </a:p>
          <a:p>
            <a:pPr marL="457200" lvl="0" indent="-28276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ct val="100000"/>
              <a:buChar char="●"/>
            </a:pPr>
            <a:r>
              <a:rPr lang="en" sz="1100">
                <a:solidFill>
                  <a:srgbClr val="424242"/>
                </a:solidFill>
              </a:rPr>
              <a:t>What is the dollar value?</a:t>
            </a:r>
            <a:endParaRPr sz="1100">
              <a:solidFill>
                <a:srgbClr val="424242"/>
              </a:solidFill>
            </a:endParaRPr>
          </a:p>
          <a:p>
            <a:pPr marL="457200" lvl="0" indent="-28276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ct val="100000"/>
              <a:buChar char="●"/>
            </a:pPr>
            <a:r>
              <a:rPr lang="en" sz="1100">
                <a:solidFill>
                  <a:srgbClr val="424242"/>
                </a:solidFill>
              </a:rPr>
              <a:t>What is the period of performance (including options)?</a:t>
            </a:r>
            <a:endParaRPr sz="1100">
              <a:solidFill>
                <a:srgbClr val="424242"/>
              </a:solidFill>
            </a:endParaRPr>
          </a:p>
          <a:p>
            <a:pPr marL="457200" lvl="0" indent="-28276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ct val="100000"/>
              <a:buChar char="●"/>
            </a:pPr>
            <a:r>
              <a:rPr lang="en" sz="1100">
                <a:solidFill>
                  <a:srgbClr val="424242"/>
                </a:solidFill>
              </a:rPr>
              <a:t>What are your market research findings?</a:t>
            </a:r>
            <a:endParaRPr sz="1100">
              <a:solidFill>
                <a:srgbClr val="424242"/>
              </a:solidFill>
            </a:endParaRPr>
          </a:p>
          <a:p>
            <a:pPr marL="457200" lvl="0" indent="-28276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ct val="100000"/>
              <a:buChar char="●"/>
            </a:pPr>
            <a:r>
              <a:rPr lang="en" sz="1100">
                <a:solidFill>
                  <a:srgbClr val="424242"/>
                </a:solidFill>
              </a:rPr>
              <a:t>Sources</a:t>
            </a:r>
            <a:endParaRPr sz="1100">
              <a:solidFill>
                <a:srgbClr val="424242"/>
              </a:solidFill>
            </a:endParaRPr>
          </a:p>
          <a:p>
            <a:pPr marL="457200" lvl="0" indent="-28276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ct val="100000"/>
              <a:buChar char="●"/>
            </a:pPr>
            <a:r>
              <a:rPr lang="en" sz="1100">
                <a:solidFill>
                  <a:srgbClr val="424242"/>
                </a:solidFill>
              </a:rPr>
              <a:t>Competition…</a:t>
            </a:r>
            <a:endParaRPr sz="1400">
              <a:solidFill>
                <a:srgbClr val="424242"/>
              </a:solidFill>
              <a:highlight>
                <a:schemeClr val="lt1"/>
              </a:highlight>
            </a:endParaRPr>
          </a:p>
        </p:txBody>
      </p:sp>
      <p:pic>
        <p:nvPicPr>
          <p:cNvPr id="708" name="Google Shape;708;p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62154" y="1164527"/>
            <a:ext cx="2856484" cy="1009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p26" descr="This image depicts a box labeled &quot;6 Months to 3 Hours,&quot; highlighting the efficiency of AI streamlining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13876" y="2360922"/>
            <a:ext cx="2110478" cy="861250"/>
          </a:xfrm>
          <a:prstGeom prst="rect">
            <a:avLst/>
          </a:prstGeom>
          <a:noFill/>
          <a:ln>
            <a:noFill/>
          </a:ln>
        </p:spPr>
      </p:pic>
      <p:sp>
        <p:nvSpPr>
          <p:cNvPr id="710" name="Google Shape;710;p26"/>
          <p:cNvSpPr txBox="1"/>
          <p:nvPr/>
        </p:nvSpPr>
        <p:spPr>
          <a:xfrm>
            <a:off x="4023844" y="3310835"/>
            <a:ext cx="3262081" cy="1877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Font typeface="Arial"/>
              <a:buChar char="●"/>
            </a:pPr>
            <a:r>
              <a:rPr lang="en" sz="1100" b="0" i="0" u="none" strike="noStrike" cap="none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rPr>
              <a:t>Planned contract type</a:t>
            </a:r>
            <a:endParaRPr sz="1100" b="0" i="0" u="none" strike="noStrike" cap="none">
              <a:solidFill>
                <a:srgbClr val="42424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Font typeface="Arial"/>
              <a:buChar char="●"/>
            </a:pPr>
            <a:r>
              <a:rPr lang="en" sz="1100" b="0" i="0" u="none" strike="noStrike" cap="none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rPr>
              <a:t>Performance-based outcomes</a:t>
            </a:r>
            <a:endParaRPr sz="1100" b="0" i="0" u="none" strike="noStrike" cap="none">
              <a:solidFill>
                <a:srgbClr val="42424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Font typeface="Arial"/>
              <a:buChar char="●"/>
            </a:pPr>
            <a:r>
              <a:rPr lang="en" sz="1100" b="0" i="0" u="none" strike="noStrike" cap="none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rPr>
              <a:t>Small business participation</a:t>
            </a:r>
            <a:endParaRPr sz="1100" b="0" i="0" u="none" strike="noStrike" cap="none">
              <a:solidFill>
                <a:srgbClr val="42424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Font typeface="Arial"/>
              <a:buChar char="●"/>
            </a:pPr>
            <a:r>
              <a:rPr lang="en" sz="1100" b="0" i="0" u="none" strike="noStrike" cap="none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rPr>
              <a:t>Pre-existing contracts</a:t>
            </a:r>
            <a:endParaRPr sz="1100" b="0" i="0" u="none" strike="noStrike" cap="none">
              <a:solidFill>
                <a:srgbClr val="42424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Font typeface="Arial"/>
              <a:buChar char="●"/>
            </a:pPr>
            <a:r>
              <a:rPr lang="en" sz="1100" b="0" i="0" u="none" strike="noStrike" cap="none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rPr>
              <a:t>What are the anticipated source selection procedures?</a:t>
            </a:r>
            <a:endParaRPr sz="1100" b="0" i="0" u="none" strike="noStrike" cap="none">
              <a:solidFill>
                <a:srgbClr val="42424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Font typeface="Arial"/>
              <a:buChar char="●"/>
            </a:pPr>
            <a:r>
              <a:rPr lang="en" sz="1100" b="0" i="0" u="none" strike="noStrike" cap="none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rPr>
              <a:t>LPTA, Tradeoff, HTR-FRP, Other</a:t>
            </a:r>
            <a:endParaRPr sz="1100" b="0" i="0" u="none" strike="noStrike" cap="none">
              <a:solidFill>
                <a:srgbClr val="42424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Font typeface="Arial"/>
              <a:buChar char="●"/>
            </a:pPr>
            <a:r>
              <a:rPr lang="en" sz="1100" b="0" i="0" u="none" strike="noStrike" cap="none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rPr>
              <a:t>What are the anticipated evaluation criteria?</a:t>
            </a:r>
            <a:endParaRPr sz="1100" b="0" i="0" u="none" strike="noStrike" cap="none">
              <a:solidFill>
                <a:srgbClr val="42424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100"/>
              <a:buFont typeface="Arial"/>
              <a:buChar char="●"/>
            </a:pPr>
            <a:r>
              <a:rPr lang="en" sz="1100" b="0" i="0" u="none" strike="noStrike" cap="none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rPr>
              <a:t>Risks/other considerations?</a:t>
            </a:r>
            <a:endParaRPr sz="1400" b="0" i="0" u="none" strike="noStrike" cap="none">
              <a:solidFill>
                <a:srgbClr val="42424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26"/>
          <p:cNvSpPr txBox="1"/>
          <p:nvPr/>
        </p:nvSpPr>
        <p:spPr>
          <a:xfrm>
            <a:off x="7104013" y="3652532"/>
            <a:ext cx="1716374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5B6770"/>
                </a:solidFill>
                <a:latin typeface="Arial"/>
                <a:ea typeface="Arial"/>
                <a:cs typeface="Arial"/>
                <a:sym typeface="Arial"/>
              </a:rPr>
              <a:t>Ronald Gordon &amp; Team, FAS AAS (ASSIST)</a:t>
            </a:r>
            <a:endParaRPr sz="1200" b="1" i="0" u="none" strike="noStrike" cap="none">
              <a:solidFill>
                <a:srgbClr val="5B67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2" name="Google Shape;712;p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351928" y="1121827"/>
            <a:ext cx="1252426" cy="113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p26" descr="Headshot of Ronald Gordon, FAS AAS.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531700" y="2731125"/>
            <a:ext cx="861000" cy="8547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27"/>
          <p:cNvSpPr txBox="1">
            <a:spLocks noGrp="1"/>
          </p:cNvSpPr>
          <p:nvPr>
            <p:ph type="title"/>
          </p:nvPr>
        </p:nvSpPr>
        <p:spPr>
          <a:xfrm>
            <a:off x="245781" y="1096100"/>
            <a:ext cx="8388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4545"/>
              <a:buNone/>
            </a:pPr>
            <a:r>
              <a:rPr lang="en" sz="2200" b="1" i="0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Judgment is now the </a:t>
            </a:r>
            <a:r>
              <a:rPr lang="en" sz="2200" b="1">
                <a:solidFill>
                  <a:srgbClr val="182F66"/>
                </a:solidFill>
              </a:rPr>
              <a:t>requirement vs. checklist-based compliance</a:t>
            </a:r>
            <a:endParaRPr/>
          </a:p>
        </p:txBody>
      </p:sp>
      <p:sp>
        <p:nvSpPr>
          <p:cNvPr id="719" name="Google Shape;719;p27"/>
          <p:cNvSpPr txBox="1"/>
          <p:nvPr/>
        </p:nvSpPr>
        <p:spPr>
          <a:xfrm>
            <a:off x="351498" y="1643303"/>
            <a:ext cx="2011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THE PRINCIPLE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27"/>
          <p:cNvSpPr txBox="1"/>
          <p:nvPr/>
        </p:nvSpPr>
        <p:spPr>
          <a:xfrm>
            <a:off x="351500" y="2036600"/>
            <a:ext cx="8637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Substantiating the acquisition decision</a:t>
            </a:r>
            <a:endParaRPr sz="1600" b="0" i="0" u="none" strike="noStrike" cap="none">
              <a:solidFill>
                <a:srgbClr val="33384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600"/>
              <a:buFont typeface="Arial"/>
              <a:buChar char="●"/>
            </a:pPr>
            <a:r>
              <a:rPr lang="en" sz="16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Legacy FAR: prescriptive rules, evidence-based compliance </a:t>
            </a:r>
            <a:endParaRPr sz="1600" b="0" i="0" u="none" strike="noStrike" cap="none">
              <a:solidFill>
                <a:srgbClr val="33384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600"/>
              <a:buFont typeface="Arial"/>
              <a:buChar char="●"/>
            </a:pPr>
            <a:r>
              <a:rPr lang="en" sz="16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RFO: judgement rules, quality-based, data-informed discretion, likely the new defense.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5781" y="3079388"/>
            <a:ext cx="3977700" cy="1143000"/>
          </a:xfrm>
          <a:prstGeom prst="roundRect">
            <a:avLst>
              <a:gd name="adj" fmla="val 7000"/>
            </a:avLst>
          </a:prstGeom>
          <a:solidFill>
            <a:srgbClr val="E9EDF6"/>
          </a:solidFill>
          <a:ln w="9525" cap="flat" cmpd="sng">
            <a:solidFill>
              <a:srgbClr val="C9D2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27"/>
          <p:cNvSpPr txBox="1"/>
          <p:nvPr/>
        </p:nvSpPr>
        <p:spPr>
          <a:xfrm>
            <a:off x="474375" y="3225692"/>
            <a:ext cx="35205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ASK YOURSELF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27"/>
          <p:cNvSpPr txBox="1"/>
          <p:nvPr/>
        </p:nvSpPr>
        <p:spPr>
          <a:xfrm>
            <a:off x="474375" y="3445148"/>
            <a:ext cx="352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200"/>
              <a:buFont typeface="Arial"/>
              <a:buChar char="●"/>
            </a:pPr>
            <a:r>
              <a:rPr lang="en" sz="12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Could someone reconstruct why we chose this approach from what we entered into the file?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9104" y="3058300"/>
            <a:ext cx="3977700" cy="1143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587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27"/>
          <p:cNvSpPr txBox="1"/>
          <p:nvPr/>
        </p:nvSpPr>
        <p:spPr>
          <a:xfrm>
            <a:off x="4946848" y="3204604"/>
            <a:ext cx="35205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IN THE NEXT 30 DAYS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27"/>
          <p:cNvSpPr txBox="1"/>
          <p:nvPr/>
        </p:nvSpPr>
        <p:spPr>
          <a:xfrm>
            <a:off x="4946850" y="3445150"/>
            <a:ext cx="3649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200"/>
              <a:buFont typeface="Arial"/>
              <a:buChar char="●"/>
            </a:pPr>
            <a:r>
              <a:rPr lang="en" sz="12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For your next significant RFO-based acquisition decision: test writing your own reasoning note: objective, options, choice, and why.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27"/>
          <p:cNvSpPr txBox="1"/>
          <p:nvPr/>
        </p:nvSpPr>
        <p:spPr>
          <a:xfrm>
            <a:off x="457200" y="4275202"/>
            <a:ext cx="8229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Under prescriptive rules, compliance was the defense. </a:t>
            </a:r>
            <a:endParaRPr sz="1400" b="1" i="0" u="none" strike="noStrike" cap="none">
              <a:solidFill>
                <a:srgbClr val="182F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Under flexible principles, your reasoning is the defense. </a:t>
            </a:r>
            <a:endParaRPr sz="1400" b="1" i="0" u="none" strike="noStrike" cap="none">
              <a:solidFill>
                <a:srgbClr val="182F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Document, per local guidance.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28"/>
          <p:cNvSpPr txBox="1">
            <a:spLocks noGrp="1"/>
          </p:cNvSpPr>
          <p:nvPr>
            <p:ph type="title"/>
          </p:nvPr>
        </p:nvSpPr>
        <p:spPr>
          <a:xfrm>
            <a:off x="245792" y="10961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20"/>
              <a:buNone/>
            </a:pPr>
            <a:r>
              <a:rPr lang="en" sz="2200" b="1" i="0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Work with the Machine</a:t>
            </a:r>
            <a:endParaRPr/>
          </a:p>
        </p:txBody>
      </p:sp>
      <p:sp>
        <p:nvSpPr>
          <p:cNvPr id="733" name="Google Shape;733;p28"/>
          <p:cNvSpPr txBox="1"/>
          <p:nvPr/>
        </p:nvSpPr>
        <p:spPr>
          <a:xfrm>
            <a:off x="311856" y="1684400"/>
            <a:ext cx="2011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THE PRINCIPLE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28"/>
          <p:cNvSpPr txBox="1"/>
          <p:nvPr/>
        </p:nvSpPr>
        <p:spPr>
          <a:xfrm>
            <a:off x="443556" y="2137819"/>
            <a:ext cx="82569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800"/>
              <a:buFont typeface="Arial"/>
              <a:buChar char="●"/>
            </a:pPr>
            <a:r>
              <a:rPr lang="en" sz="18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Treat AI as a capable junior teammate, not a rival.</a:t>
            </a:r>
            <a:endParaRPr sz="1800" b="0" i="0" u="none" strike="noStrike" cap="none">
              <a:solidFill>
                <a:srgbClr val="33384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800"/>
              <a:buFont typeface="Arial"/>
              <a:buChar char="●"/>
            </a:pPr>
            <a:r>
              <a:rPr lang="en" sz="18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Competing on volume work wastes your value. </a:t>
            </a:r>
            <a:endParaRPr sz="1800" b="0" i="0" u="none" strike="noStrike" cap="none">
              <a:solidFill>
                <a:srgbClr val="33384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800"/>
              <a:buFont typeface="Arial"/>
              <a:buChar char="●"/>
            </a:pPr>
            <a:r>
              <a:rPr lang="en" sz="18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Leveraging it appropriately drives efficiency and capacity.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056" y="3160758"/>
            <a:ext cx="3977700" cy="1143000"/>
          </a:xfrm>
          <a:prstGeom prst="roundRect">
            <a:avLst>
              <a:gd name="adj" fmla="val 7000"/>
            </a:avLst>
          </a:prstGeom>
          <a:solidFill>
            <a:srgbClr val="E9EDF6"/>
          </a:solidFill>
          <a:ln w="9525" cap="flat" cmpd="sng">
            <a:solidFill>
              <a:srgbClr val="C9D2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28"/>
          <p:cNvSpPr txBox="1"/>
          <p:nvPr/>
        </p:nvSpPr>
        <p:spPr>
          <a:xfrm>
            <a:off x="685800" y="3346704"/>
            <a:ext cx="35205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ASK YOURSELF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28"/>
          <p:cNvSpPr txBox="1"/>
          <p:nvPr/>
        </p:nvSpPr>
        <p:spPr>
          <a:xfrm>
            <a:off x="619731" y="3579374"/>
            <a:ext cx="3520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400"/>
              <a:buFont typeface="Arial"/>
              <a:buChar char="●"/>
            </a:pPr>
            <a:r>
              <a:rPr lang="en" sz="14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How can I leverage the machine?</a:t>
            </a:r>
            <a:endParaRPr sz="1400" b="0" i="0" u="none" strike="noStrike" cap="none">
              <a:solidFill>
                <a:srgbClr val="33384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400"/>
              <a:buFont typeface="Arial"/>
              <a:buChar char="●"/>
            </a:pPr>
            <a:r>
              <a:rPr lang="en" sz="14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What part of this task actually requires my judgment?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18304" y="3173972"/>
            <a:ext cx="3977700" cy="1143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587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28"/>
          <p:cNvSpPr txBox="1"/>
          <p:nvPr/>
        </p:nvSpPr>
        <p:spPr>
          <a:xfrm>
            <a:off x="4956048" y="3267421"/>
            <a:ext cx="35205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IN THE NEXT 30 DAYS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28"/>
          <p:cNvSpPr txBox="1"/>
          <p:nvPr/>
        </p:nvSpPr>
        <p:spPr>
          <a:xfrm>
            <a:off x="4956048" y="3486877"/>
            <a:ext cx="35205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300"/>
              <a:buFont typeface="Arial"/>
              <a:buChar char="●"/>
            </a:pPr>
            <a:r>
              <a:rPr lang="en" sz="13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Pick one recurring low-risk task. </a:t>
            </a:r>
            <a:endParaRPr sz="1300" b="0" i="0" u="none" strike="noStrike" cap="none">
              <a:solidFill>
                <a:srgbClr val="33384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300"/>
              <a:buFont typeface="Arial"/>
              <a:buChar char="●"/>
            </a:pPr>
            <a:r>
              <a:rPr lang="en" sz="13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Run it weekly with an approved AI tool. </a:t>
            </a:r>
            <a:endParaRPr sz="1300" b="0" i="0" u="none" strike="noStrike" cap="none">
              <a:solidFill>
                <a:srgbClr val="33384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300"/>
              <a:buFont typeface="Arial"/>
              <a:buChar char="●"/>
            </a:pPr>
            <a:r>
              <a:rPr lang="en" sz="13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Track time saved and errors rate.</a:t>
            </a:r>
            <a:endParaRPr sz="1300" b="0" i="0" u="none" strike="noStrike" cap="none">
              <a:solidFill>
                <a:srgbClr val="33384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300"/>
              <a:buFont typeface="Arial"/>
              <a:buChar char="●"/>
            </a:pPr>
            <a:r>
              <a:rPr lang="en" sz="13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Analyze data over time.</a:t>
            </a:r>
            <a:endParaRPr sz="1300" b="0" i="0" u="none" strike="noStrike" cap="none">
              <a:solidFill>
                <a:srgbClr val="3338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Google Shape;741;p28"/>
          <p:cNvSpPr txBox="1"/>
          <p:nvPr/>
        </p:nvSpPr>
        <p:spPr>
          <a:xfrm>
            <a:off x="457200" y="4433783"/>
            <a:ext cx="8229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The tools and algorithms will generate the data.</a:t>
            </a:r>
            <a:endParaRPr sz="1600" b="1" i="0" u="none" strike="noStrike" cap="none">
              <a:solidFill>
                <a:srgbClr val="182F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Acquisition professionals make the mission-critical decisions!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29"/>
          <p:cNvSpPr txBox="1">
            <a:spLocks noGrp="1"/>
          </p:cNvSpPr>
          <p:nvPr>
            <p:ph type="title"/>
          </p:nvPr>
        </p:nvSpPr>
        <p:spPr>
          <a:xfrm>
            <a:off x="220550" y="10876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20"/>
              <a:buNone/>
            </a:pPr>
            <a:r>
              <a:rPr lang="en" sz="2200" b="1" i="0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Verify Before You Rely</a:t>
            </a:r>
            <a:endParaRPr/>
          </a:p>
        </p:txBody>
      </p:sp>
      <p:sp>
        <p:nvSpPr>
          <p:cNvPr id="747" name="Google Shape;747;p29"/>
          <p:cNvSpPr txBox="1"/>
          <p:nvPr/>
        </p:nvSpPr>
        <p:spPr>
          <a:xfrm>
            <a:off x="5934456" y="932688"/>
            <a:ext cx="2761500" cy="1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TAKEAWAY 3 OF 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29"/>
          <p:cNvSpPr txBox="1"/>
          <p:nvPr/>
        </p:nvSpPr>
        <p:spPr>
          <a:xfrm>
            <a:off x="311856" y="1684400"/>
            <a:ext cx="2011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THE PRINCIPLE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29"/>
          <p:cNvSpPr txBox="1"/>
          <p:nvPr/>
        </p:nvSpPr>
        <p:spPr>
          <a:xfrm>
            <a:off x="311856" y="2060894"/>
            <a:ext cx="8256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600"/>
              <a:buFont typeface="Arial"/>
              <a:buChar char="●"/>
            </a:pPr>
            <a:r>
              <a:rPr lang="en" sz="16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AI can be confidently wrong. </a:t>
            </a:r>
            <a:endParaRPr sz="1600" b="0" i="0" u="none" strike="noStrike" cap="none">
              <a:solidFill>
                <a:srgbClr val="33384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600"/>
              <a:buFont typeface="Arial"/>
              <a:buChar char="●"/>
            </a:pPr>
            <a:r>
              <a:rPr lang="en" sz="16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AI can produce polished text whether or not the facts underneath are sound.</a:t>
            </a:r>
            <a:endParaRPr sz="1600" b="0" i="0" u="none" strike="noStrike" cap="none">
              <a:solidFill>
                <a:srgbClr val="33384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600"/>
              <a:buFont typeface="Arial"/>
              <a:buChar char="●"/>
            </a:pPr>
            <a:r>
              <a:rPr lang="en" sz="16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As an acquisition professional (PM, CO, or COR), your name is in the .contract file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056" y="3200400"/>
            <a:ext cx="3977700" cy="1143000"/>
          </a:xfrm>
          <a:prstGeom prst="roundRect">
            <a:avLst>
              <a:gd name="adj" fmla="val 7000"/>
            </a:avLst>
          </a:prstGeom>
          <a:solidFill>
            <a:srgbClr val="E9EDF6"/>
          </a:solidFill>
          <a:ln w="9525" cap="flat" cmpd="sng">
            <a:solidFill>
              <a:srgbClr val="C9D2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p29"/>
          <p:cNvSpPr txBox="1"/>
          <p:nvPr/>
        </p:nvSpPr>
        <p:spPr>
          <a:xfrm>
            <a:off x="685800" y="3346704"/>
            <a:ext cx="35205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ASK YOURSELF</a:t>
            </a:r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Google Shape;752;p29"/>
          <p:cNvSpPr txBox="1"/>
          <p:nvPr/>
        </p:nvSpPr>
        <p:spPr>
          <a:xfrm>
            <a:off x="685800" y="3566160"/>
            <a:ext cx="352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200"/>
              <a:buFont typeface="Arial"/>
              <a:buChar char="●"/>
            </a:pPr>
            <a:r>
              <a:rPr lang="en" sz="12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What did I check?</a:t>
            </a:r>
            <a:endParaRPr sz="1200" b="0" i="0" u="none" strike="noStrike" cap="none">
              <a:solidFill>
                <a:srgbClr val="33384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200"/>
              <a:buFont typeface="Arial"/>
              <a:buChar char="●"/>
            </a:pPr>
            <a:r>
              <a:rPr lang="en" sz="12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How would I validate that I checked the output?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18304" y="3200400"/>
            <a:ext cx="3977700" cy="1143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587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29"/>
          <p:cNvSpPr txBox="1"/>
          <p:nvPr/>
        </p:nvSpPr>
        <p:spPr>
          <a:xfrm>
            <a:off x="4956048" y="3346704"/>
            <a:ext cx="35205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IN THE NEXT 30 DAYS</a:t>
            </a:r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29"/>
          <p:cNvSpPr txBox="1"/>
          <p:nvPr/>
        </p:nvSpPr>
        <p:spPr>
          <a:xfrm>
            <a:off x="4956048" y="3566160"/>
            <a:ext cx="3520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200"/>
              <a:buFont typeface="Arial"/>
              <a:buChar char="●"/>
            </a:pPr>
            <a:r>
              <a:rPr lang="en" sz="12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Build a multi-point verification habit: acceptable use and review output for applicability with the specific acquisition.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29"/>
          <p:cNvSpPr txBox="1"/>
          <p:nvPr/>
        </p:nvSpPr>
        <p:spPr>
          <a:xfrm>
            <a:off x="457200" y="4473425"/>
            <a:ext cx="8229600" cy="4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Arial"/>
              <a:buNone/>
            </a:pPr>
            <a:r>
              <a:rPr lang="en" sz="155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Trust is earned!</a:t>
            </a:r>
            <a:endParaRPr sz="1550" b="1" i="0" u="none" strike="noStrike" cap="none">
              <a:solidFill>
                <a:srgbClr val="182F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Arial"/>
              <a:buNone/>
            </a:pPr>
            <a:r>
              <a:rPr lang="en" sz="155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Verify AI output before making high value decisions!</a:t>
            </a:r>
            <a:endParaRPr sz="19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"/>
          <p:cNvSpPr txBox="1">
            <a:spLocks noGrp="1"/>
          </p:cNvSpPr>
          <p:nvPr>
            <p:ph type="title" idx="4294967295"/>
          </p:nvPr>
        </p:nvSpPr>
        <p:spPr>
          <a:xfrm>
            <a:off x="444000" y="10961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" b="1"/>
              <a:t>Strategic Outcomes</a:t>
            </a:r>
            <a:endParaRPr b="1"/>
          </a:p>
        </p:txBody>
      </p:sp>
      <p:sp>
        <p:nvSpPr>
          <p:cNvPr id="317" name="Google Shape;317;p3"/>
          <p:cNvSpPr txBox="1">
            <a:spLocks noGrp="1"/>
          </p:cNvSpPr>
          <p:nvPr>
            <p:ph type="body" idx="4294967295"/>
          </p:nvPr>
        </p:nvSpPr>
        <p:spPr>
          <a:xfrm>
            <a:off x="324300" y="1668800"/>
            <a:ext cx="8375700" cy="31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>
                <a:solidFill>
                  <a:schemeClr val="dk1"/>
                </a:solidFill>
              </a:rPr>
              <a:t>Understand how the convergence of RFO and AI strategically impacts the acquisition system.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>
                <a:solidFill>
                  <a:schemeClr val="dk1"/>
                </a:solidFill>
              </a:rPr>
              <a:t>Recognize workforce readiness as a critical factor in acquisition modernization.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>
                <a:solidFill>
                  <a:schemeClr val="dk1"/>
                </a:solidFill>
              </a:rPr>
              <a:t>Examine whether the workforce is prepared for RFO principles-based, AI-enabled mission execution.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>
                <a:solidFill>
                  <a:schemeClr val="dk1"/>
                </a:solidFill>
              </a:rPr>
              <a:t>Explore collaboration and actions necessary to strengthen readiness before modernization efforts outpace workforce capability.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30"/>
          <p:cNvSpPr txBox="1">
            <a:spLocks noGrp="1"/>
          </p:cNvSpPr>
          <p:nvPr>
            <p:ph type="title"/>
          </p:nvPr>
        </p:nvSpPr>
        <p:spPr>
          <a:xfrm>
            <a:off x="220550" y="11117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20"/>
              <a:buNone/>
            </a:pPr>
            <a:r>
              <a:rPr lang="en" sz="2200" b="1" i="0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Practice Before the Pressure</a:t>
            </a:r>
            <a:endParaRPr/>
          </a:p>
        </p:txBody>
      </p:sp>
      <p:sp>
        <p:nvSpPr>
          <p:cNvPr id="762" name="Google Shape;762;p30"/>
          <p:cNvSpPr txBox="1"/>
          <p:nvPr/>
        </p:nvSpPr>
        <p:spPr>
          <a:xfrm>
            <a:off x="5934456" y="932688"/>
            <a:ext cx="2761500" cy="1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TAKEAWAY 4 OF 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30"/>
          <p:cNvSpPr txBox="1"/>
          <p:nvPr/>
        </p:nvSpPr>
        <p:spPr>
          <a:xfrm>
            <a:off x="311856" y="1684400"/>
            <a:ext cx="2011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THE PRINCIPLE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30"/>
          <p:cNvSpPr txBox="1"/>
          <p:nvPr/>
        </p:nvSpPr>
        <p:spPr>
          <a:xfrm>
            <a:off x="311850" y="2043450"/>
            <a:ext cx="85317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700"/>
              <a:buFont typeface="Arial"/>
              <a:buChar char="●"/>
            </a:pPr>
            <a:r>
              <a:rPr lang="en" sz="1700" b="1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Confident performance under pressure is not learned in awareness briefings</a:t>
            </a:r>
            <a:endParaRPr sz="1700" b="1" i="0" u="none" strike="noStrike" cap="none">
              <a:solidFill>
                <a:srgbClr val="33384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700"/>
              <a:buFont typeface="Arial"/>
              <a:buChar char="●"/>
            </a:pPr>
            <a:r>
              <a:rPr lang="en" sz="1700" b="1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Workforce performance with new tools comes from testing and experimenting in safe spaces.</a:t>
            </a:r>
            <a:endParaRPr sz="1700" b="1" i="0" u="none" strike="noStrike" cap="none">
              <a:solidFill>
                <a:srgbClr val="33384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056" y="3200400"/>
            <a:ext cx="3977700" cy="1143000"/>
          </a:xfrm>
          <a:prstGeom prst="roundRect">
            <a:avLst>
              <a:gd name="adj" fmla="val 7000"/>
            </a:avLst>
          </a:prstGeom>
          <a:solidFill>
            <a:srgbClr val="E9EDF6"/>
          </a:solidFill>
          <a:ln w="9525" cap="flat" cmpd="sng">
            <a:solidFill>
              <a:srgbClr val="C9D2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30"/>
          <p:cNvSpPr txBox="1"/>
          <p:nvPr/>
        </p:nvSpPr>
        <p:spPr>
          <a:xfrm>
            <a:off x="685800" y="3346704"/>
            <a:ext cx="35205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ASK YOURSELF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30"/>
          <p:cNvSpPr txBox="1"/>
          <p:nvPr/>
        </p:nvSpPr>
        <p:spPr>
          <a:xfrm>
            <a:off x="685800" y="3566160"/>
            <a:ext cx="3520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200"/>
              <a:buFont typeface="Arial"/>
              <a:buChar char="●"/>
            </a:pPr>
            <a:r>
              <a:rPr lang="en" sz="12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Where is the safe place that I can safely test a new RFO authority or a new AI-integration?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18304" y="3200400"/>
            <a:ext cx="3977700" cy="1143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587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30"/>
          <p:cNvSpPr txBox="1"/>
          <p:nvPr/>
        </p:nvSpPr>
        <p:spPr>
          <a:xfrm>
            <a:off x="4956048" y="3346704"/>
            <a:ext cx="35205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IN THE NEXT 30 DAYS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30"/>
          <p:cNvSpPr txBox="1"/>
          <p:nvPr/>
        </p:nvSpPr>
        <p:spPr>
          <a:xfrm>
            <a:off x="4800250" y="3566150"/>
            <a:ext cx="38055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100"/>
              <a:buFont typeface="Arial"/>
              <a:buChar char="●"/>
            </a:pPr>
            <a:r>
              <a:rPr lang="en" sz="11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Block one hour each week for deliberate practice with a new RFO authority or approved tool. </a:t>
            </a:r>
            <a:endParaRPr sz="1100" b="0" i="0" u="none" strike="noStrike" cap="none">
              <a:solidFill>
                <a:srgbClr val="33384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100"/>
              <a:buFont typeface="Arial"/>
              <a:buChar char="●"/>
            </a:pPr>
            <a:r>
              <a:rPr lang="en" sz="11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Explain or debrief it like a meeting with a program partner or a senior leader.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30"/>
          <p:cNvSpPr txBox="1"/>
          <p:nvPr/>
        </p:nvSpPr>
        <p:spPr>
          <a:xfrm>
            <a:off x="457200" y="4526280"/>
            <a:ext cx="82296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Consider these as flight simulator experiences!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31"/>
          <p:cNvSpPr txBox="1">
            <a:spLocks noGrp="1"/>
          </p:cNvSpPr>
          <p:nvPr>
            <p:ph type="title"/>
          </p:nvPr>
        </p:nvSpPr>
        <p:spPr>
          <a:xfrm>
            <a:off x="444000" y="10961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20"/>
              <a:buNone/>
            </a:pPr>
            <a:r>
              <a:rPr lang="en" sz="2200" b="1">
                <a:solidFill>
                  <a:srgbClr val="182F66"/>
                </a:solidFill>
              </a:rPr>
              <a:t>Readiness = Leading and Influencing Change</a:t>
            </a:r>
            <a:endParaRPr/>
          </a:p>
        </p:txBody>
      </p:sp>
      <p:sp>
        <p:nvSpPr>
          <p:cNvPr id="777" name="Google Shape;777;p31"/>
          <p:cNvSpPr txBox="1"/>
          <p:nvPr/>
        </p:nvSpPr>
        <p:spPr>
          <a:xfrm>
            <a:off x="311856" y="1684400"/>
            <a:ext cx="20118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THE PRINCIPLE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31"/>
          <p:cNvSpPr txBox="1"/>
          <p:nvPr/>
        </p:nvSpPr>
        <p:spPr>
          <a:xfrm>
            <a:off x="219656" y="1922269"/>
            <a:ext cx="8256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600"/>
              <a:buFont typeface="Arial"/>
              <a:buChar char="●"/>
            </a:pPr>
            <a:r>
              <a:rPr lang="en" sz="16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One brilliant early adopter can influence an entire office. </a:t>
            </a:r>
            <a:endParaRPr sz="1600" b="0" i="0" u="none" strike="noStrike" cap="none">
              <a:solidFill>
                <a:srgbClr val="33384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600"/>
              <a:buFont typeface="Arial"/>
              <a:buChar char="●"/>
            </a:pPr>
            <a:r>
              <a:rPr lang="en" sz="16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One change-resistant, influential teammate can stall it. </a:t>
            </a:r>
            <a:endParaRPr sz="1600" b="0" i="0" u="none" strike="noStrike" cap="none">
              <a:solidFill>
                <a:srgbClr val="33384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600"/>
              <a:buFont typeface="Arial"/>
              <a:buChar char="●"/>
            </a:pPr>
            <a:r>
              <a:rPr lang="en" sz="16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Navigating change is shared work.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1856" y="2896475"/>
            <a:ext cx="3977700" cy="1143000"/>
          </a:xfrm>
          <a:prstGeom prst="roundRect">
            <a:avLst>
              <a:gd name="adj" fmla="val 7000"/>
            </a:avLst>
          </a:prstGeom>
          <a:solidFill>
            <a:srgbClr val="E9EDF6"/>
          </a:solidFill>
          <a:ln w="9525" cap="flat" cmpd="sng">
            <a:solidFill>
              <a:srgbClr val="C9D2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31"/>
          <p:cNvSpPr txBox="1"/>
          <p:nvPr/>
        </p:nvSpPr>
        <p:spPr>
          <a:xfrm>
            <a:off x="470317" y="2976710"/>
            <a:ext cx="35205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ASK YOURSELF</a:t>
            </a:r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31"/>
          <p:cNvSpPr txBox="1"/>
          <p:nvPr/>
        </p:nvSpPr>
        <p:spPr>
          <a:xfrm>
            <a:off x="311850" y="3209370"/>
            <a:ext cx="3758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200"/>
              <a:buFont typeface="Arial"/>
              <a:buChar char="●"/>
            </a:pPr>
            <a:r>
              <a:rPr lang="en" sz="12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Who on my team is change-resistant or perhaps quietly frozen?</a:t>
            </a:r>
            <a:endParaRPr sz="1200" b="0" i="0" u="none" strike="noStrike" cap="none">
              <a:solidFill>
                <a:srgbClr val="33384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200"/>
              <a:buFont typeface="Arial"/>
              <a:buChar char="●"/>
            </a:pPr>
            <a:r>
              <a:rPr lang="en" sz="12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What do they need: information, practice, or permission?”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9104" y="2868353"/>
            <a:ext cx="3977700" cy="11430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5875" cap="flat" cmpd="sng">
            <a:solidFill>
              <a:srgbClr val="182F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31"/>
          <p:cNvSpPr txBox="1"/>
          <p:nvPr/>
        </p:nvSpPr>
        <p:spPr>
          <a:xfrm>
            <a:off x="4854351" y="3014657"/>
            <a:ext cx="35205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IN THE NEXT 30 DAYS</a:t>
            </a:r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31"/>
          <p:cNvSpPr txBox="1"/>
          <p:nvPr/>
        </p:nvSpPr>
        <p:spPr>
          <a:xfrm>
            <a:off x="4788275" y="3207675"/>
            <a:ext cx="3758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200"/>
              <a:buFont typeface="Arial"/>
              <a:buChar char="●"/>
            </a:pPr>
            <a:r>
              <a:rPr lang="en" sz="12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Hold conversation(s) built around the quiet questions. </a:t>
            </a:r>
            <a:endParaRPr sz="1200" b="0" i="0" u="none" strike="noStrike" cap="none">
              <a:solidFill>
                <a:srgbClr val="33384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840"/>
              </a:buClr>
              <a:buSzPts val="1200"/>
              <a:buFont typeface="Arial"/>
              <a:buChar char="●"/>
            </a:pPr>
            <a:r>
              <a:rPr lang="en" sz="1200" b="0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Then pick at least one experiment to run together 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31"/>
          <p:cNvSpPr txBox="1"/>
          <p:nvPr/>
        </p:nvSpPr>
        <p:spPr>
          <a:xfrm>
            <a:off x="457200" y="4228580"/>
            <a:ext cx="82296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n" sz="1350" b="1" i="0" u="none" strike="noStrike" cap="none" dirty="0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Pair the experimenters with those less ready to change. </a:t>
            </a:r>
            <a:endParaRPr sz="1350" b="1" i="0" u="none" strike="noStrike" cap="none" dirty="0">
              <a:solidFill>
                <a:srgbClr val="182F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n" sz="1350" b="1" i="0" u="none" strike="noStrike" cap="none" dirty="0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3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team-based mission outcomes always exceed what either would generate alone.</a:t>
            </a:r>
            <a:endParaRPr sz="13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n" sz="1350" b="1" i="0" u="none" strike="noStrike" cap="none" dirty="0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Celebrate the wins! Learn from the experiences!</a:t>
            </a:r>
            <a:endParaRPr sz="1350" b="1" i="0" u="none" strike="noStrike" cap="none" dirty="0">
              <a:solidFill>
                <a:srgbClr val="182F6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32"/>
          <p:cNvSpPr txBox="1">
            <a:spLocks noGrp="1"/>
          </p:cNvSpPr>
          <p:nvPr>
            <p:ph type="title"/>
          </p:nvPr>
        </p:nvSpPr>
        <p:spPr>
          <a:xfrm>
            <a:off x="444000" y="10961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20"/>
              <a:buNone/>
            </a:pPr>
            <a:r>
              <a:rPr lang="en" sz="2200" b="1" i="0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The bottom line</a:t>
            </a:r>
            <a:endParaRPr/>
          </a:p>
        </p:txBody>
      </p:sp>
      <p:sp>
        <p:nvSpPr>
          <p:cNvPr id="791" name="Google Shape;791;p32"/>
          <p:cNvSpPr txBox="1"/>
          <p:nvPr/>
        </p:nvSpPr>
        <p:spPr>
          <a:xfrm>
            <a:off x="5934456" y="932688"/>
            <a:ext cx="2761500" cy="1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 b="1" i="0" u="none" strike="noStrike" cap="none">
                <a:solidFill>
                  <a:srgbClr val="5F6B7A"/>
                </a:solidFill>
                <a:latin typeface="Arial"/>
                <a:ea typeface="Arial"/>
                <a:cs typeface="Arial"/>
                <a:sym typeface="Arial"/>
              </a:rPr>
              <a:t>CLOSING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32"/>
          <p:cNvSpPr txBox="1"/>
          <p:nvPr/>
        </p:nvSpPr>
        <p:spPr>
          <a:xfrm>
            <a:off x="605801" y="2094600"/>
            <a:ext cx="82560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1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“When the rules become less prescriptive </a:t>
            </a:r>
            <a:endParaRPr sz="1800" b="0" i="1" u="none" strike="noStrike" cap="none">
              <a:solidFill>
                <a:srgbClr val="182F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1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and the tools become more capable, </a:t>
            </a:r>
            <a:endParaRPr sz="1800" b="0" i="1" u="none" strike="noStrike" cap="none">
              <a:solidFill>
                <a:srgbClr val="182F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1" u="sng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workforce readiness</a:t>
            </a:r>
            <a:r>
              <a:rPr lang="en" sz="1800" b="1" i="1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00" b="1" i="1" u="none" strike="noStrike" cap="none">
              <a:solidFill>
                <a:srgbClr val="182F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1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becomes the deciding factor</a:t>
            </a:r>
            <a:endParaRPr sz="1800" b="0" i="1" u="none" strike="noStrike" cap="none">
              <a:solidFill>
                <a:srgbClr val="182F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1" u="none" strike="noStrike" cap="none">
                <a:solidFill>
                  <a:srgbClr val="182F66"/>
                </a:solidFill>
                <a:latin typeface="Arial"/>
                <a:ea typeface="Arial"/>
                <a:cs typeface="Arial"/>
                <a:sym typeface="Arial"/>
              </a:rPr>
              <a:t> in acquisition performance.”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32"/>
          <p:cNvSpPr txBox="1"/>
          <p:nvPr/>
        </p:nvSpPr>
        <p:spPr>
          <a:xfrm>
            <a:off x="313675" y="3815313"/>
            <a:ext cx="87228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Arial"/>
              <a:buNone/>
            </a:pPr>
            <a:r>
              <a:rPr lang="en" sz="1550" b="1" i="0" u="none" strike="noStrike" cap="none">
                <a:solidFill>
                  <a:srgbClr val="333840"/>
                </a:solidFill>
                <a:latin typeface="Arial"/>
                <a:ea typeface="Arial"/>
                <a:cs typeface="Arial"/>
                <a:sym typeface="Arial"/>
              </a:rPr>
              <a:t>Ready is a choice you make before you need it. Let’s make readiness our choice today!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77639" y="4389120"/>
            <a:ext cx="128100" cy="128100"/>
          </a:xfrm>
          <a:prstGeom prst="ellipse">
            <a:avLst/>
          </a:prstGeom>
          <a:solidFill>
            <a:srgbClr val="182F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33672" y="4389120"/>
            <a:ext cx="128100" cy="128100"/>
          </a:xfrm>
          <a:prstGeom prst="ellipse">
            <a:avLst/>
          </a:prstGeom>
          <a:solidFill>
            <a:srgbClr val="182F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9704" y="4389120"/>
            <a:ext cx="128100" cy="128100"/>
          </a:xfrm>
          <a:prstGeom prst="ellipse">
            <a:avLst/>
          </a:prstGeom>
          <a:solidFill>
            <a:srgbClr val="182F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45736" y="4389120"/>
            <a:ext cx="128100" cy="128100"/>
          </a:xfrm>
          <a:prstGeom prst="ellipse">
            <a:avLst/>
          </a:prstGeom>
          <a:solidFill>
            <a:srgbClr val="182F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01768" y="4389120"/>
            <a:ext cx="128100" cy="128100"/>
          </a:xfrm>
          <a:prstGeom prst="ellipse">
            <a:avLst/>
          </a:prstGeom>
          <a:solidFill>
            <a:srgbClr val="182F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33"/>
          <p:cNvSpPr txBox="1">
            <a:spLocks noGrp="1"/>
          </p:cNvSpPr>
          <p:nvPr>
            <p:ph type="title" idx="4294967295"/>
          </p:nvPr>
        </p:nvSpPr>
        <p:spPr>
          <a:xfrm>
            <a:off x="381000" y="238125"/>
            <a:ext cx="66675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" sz="2200" b="1" i="0" u="none" strike="noStrike" cap="none">
                <a:solidFill>
                  <a:srgbClr val="0F172A"/>
                </a:solidFill>
                <a:latin typeface="Merriweather"/>
                <a:ea typeface="Merriweather"/>
                <a:cs typeface="Merriweather"/>
                <a:sym typeface="Merriweather"/>
              </a:rPr>
              <a:t>RFO Practitioner Resources </a:t>
            </a:r>
            <a:r>
              <a:rPr lang="en" sz="1400" b="0" i="0" u="none" strike="noStrike" cap="none">
                <a:solidFill>
                  <a:srgbClr val="475569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endParaRPr sz="2200" b="1" i="0" u="none" strike="noStrike" cap="none">
              <a:solidFill>
                <a:srgbClr val="0F172A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804" name="Google Shape;804;p33" descr="This image shows the logo of the GSA PILOTS program."/>
          <p:cNvGrpSpPr/>
          <p:nvPr/>
        </p:nvGrpSpPr>
        <p:grpSpPr>
          <a:xfrm>
            <a:off x="4628203" y="142884"/>
            <a:ext cx="2649386" cy="680938"/>
            <a:chOff x="2496650" y="3972875"/>
            <a:chExt cx="3484200" cy="895500"/>
          </a:xfrm>
        </p:grpSpPr>
        <p:sp>
          <p:nvSpPr>
            <p:cNvPr id="805" name="Google Shape;805;p33"/>
            <p:cNvSpPr/>
            <p:nvPr/>
          </p:nvSpPr>
          <p:spPr>
            <a:xfrm>
              <a:off x="2496650" y="3972875"/>
              <a:ext cx="3484200" cy="8955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9525" tIns="69525" rIns="69525" bIns="695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65"/>
                <a:buFont typeface="Arial"/>
                <a:buNone/>
              </a:pPr>
              <a:endParaRPr sz="106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06" name="Google Shape;806;p33" descr="A black rectangle with blue lines&#10;&#10;AI-generated content may be incorrect."/>
            <p:cNvPicPr preferRelativeResize="0"/>
            <p:nvPr/>
          </p:nvPicPr>
          <p:blipFill rotWithShape="1">
            <a:blip r:embed="rId4">
              <a:alphaModFix/>
            </a:blip>
            <a:srcRect t="9513" b="12447"/>
            <a:stretch/>
          </p:blipFill>
          <p:spPr>
            <a:xfrm>
              <a:off x="2496650" y="3972875"/>
              <a:ext cx="3484100" cy="8953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07" name="Google Shape;807;p33" descr="Empowering the AWF blue box with white tex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15250" y="142875"/>
            <a:ext cx="1047900" cy="1047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8" name="Google Shape;808;p33" descr="AI in Acquisition text box."/>
          <p:cNvGrpSpPr/>
          <p:nvPr/>
        </p:nvGrpSpPr>
        <p:grpSpPr>
          <a:xfrm>
            <a:off x="381000" y="1095375"/>
            <a:ext cx="2667000" cy="1762200"/>
            <a:chOff x="0" y="0"/>
            <a:chExt cx="2667000" cy="1762200"/>
          </a:xfrm>
        </p:grpSpPr>
        <p:sp>
          <p:nvSpPr>
            <p:cNvPr id="809" name="Google Shape;809;p33"/>
            <p:cNvSpPr/>
            <p:nvPr/>
          </p:nvSpPr>
          <p:spPr>
            <a:xfrm>
              <a:off x="0" y="0"/>
              <a:ext cx="2667000" cy="1762200"/>
            </a:xfrm>
            <a:prstGeom prst="roundRect">
              <a:avLst>
                <a:gd name="adj" fmla="val 4324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10" name="Google Shape;810;p3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4075" y="142875"/>
              <a:ext cx="393600" cy="393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1" name="Google Shape;811;p33"/>
            <p:cNvSpPr txBox="1"/>
            <p:nvPr/>
          </p:nvSpPr>
          <p:spPr>
            <a:xfrm>
              <a:off x="523875" y="142875"/>
              <a:ext cx="2000100" cy="147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1" i="0" u="none" strike="noStrike" cap="none">
                  <a:solidFill>
                    <a:srgbClr val="0F172A"/>
                  </a:solidFill>
                  <a:latin typeface="Arial"/>
                  <a:ea typeface="Arial"/>
                  <a:cs typeface="Arial"/>
                  <a:sym typeface="Arial"/>
                </a:rPr>
                <a:t>AI in Acquisition</a:t>
              </a:r>
              <a:endParaRPr sz="1200" b="1" i="0" u="none" strike="noStrike" cap="non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1" i="0" u="none" strike="noStrike" cap="none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Prompt Engineering Credential</a:t>
              </a:r>
              <a:endParaRPr sz="1000" b="0" i="0" u="none" strike="noStrike" cap="non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45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1" i="0" u="none" strike="noStrike" cap="none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Generative AI Guide</a:t>
              </a:r>
              <a:r>
                <a:rPr lang="en" sz="1000" b="0" i="0" u="none" strike="noStrike" cap="none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 💡</a:t>
              </a:r>
              <a:endParaRPr sz="1000" b="0" i="0" u="none" strike="noStrike" cap="non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45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0" i="0" u="none" strike="noStrike" cap="none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Prompt Library</a:t>
              </a:r>
              <a:endParaRPr sz="1000" b="0" i="0" u="none" strike="noStrike" cap="non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45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0" i="0" u="none" strike="noStrike" cap="none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CoP: </a:t>
              </a:r>
              <a:r>
                <a:rPr lang="en" sz="1000" b="0" i="0" u="none" strike="noStrike" cap="none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aicop@gsa.gov</a:t>
              </a:r>
              <a:endParaRPr sz="1000" b="0" i="0" u="none" strike="noStrike" cap="non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45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0" i="0" u="none" strike="noStrike" cap="none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GenAI Google Space</a:t>
              </a:r>
              <a:endParaRPr sz="1000" b="0" i="0" u="none" strike="noStrike" cap="non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33" descr="Testing &amp; Coaching text box."/>
          <p:cNvGrpSpPr/>
          <p:nvPr/>
        </p:nvGrpSpPr>
        <p:grpSpPr>
          <a:xfrm>
            <a:off x="3238500" y="1095375"/>
            <a:ext cx="2667000" cy="1762200"/>
            <a:chOff x="0" y="0"/>
            <a:chExt cx="2667000" cy="1762200"/>
          </a:xfrm>
        </p:grpSpPr>
        <p:sp>
          <p:nvSpPr>
            <p:cNvPr id="813" name="Google Shape;813;p33"/>
            <p:cNvSpPr/>
            <p:nvPr/>
          </p:nvSpPr>
          <p:spPr>
            <a:xfrm>
              <a:off x="0" y="0"/>
              <a:ext cx="2667000" cy="1762200"/>
            </a:xfrm>
            <a:prstGeom prst="roundRect">
              <a:avLst>
                <a:gd name="adj" fmla="val 4324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14" name="Google Shape;814;p33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0" y="142875"/>
              <a:ext cx="447600" cy="447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5" name="Google Shape;815;p33"/>
            <p:cNvSpPr txBox="1"/>
            <p:nvPr/>
          </p:nvSpPr>
          <p:spPr>
            <a:xfrm>
              <a:off x="523875" y="142875"/>
              <a:ext cx="2000100" cy="147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1" i="0" u="none" strike="noStrike" cap="none">
                  <a:solidFill>
                    <a:srgbClr val="0F172A"/>
                  </a:solidFill>
                  <a:latin typeface="Arial"/>
                  <a:ea typeface="Arial"/>
                  <a:cs typeface="Arial"/>
                  <a:sym typeface="Arial"/>
                </a:rPr>
                <a:t>Testing &amp; Coaching</a:t>
              </a:r>
              <a:endParaRPr sz="1200" b="1" i="0" u="none" strike="noStrike" cap="non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850"/>
                <a:buFont typeface="Arial"/>
                <a:buNone/>
              </a:pPr>
              <a:r>
                <a:rPr lang="en" sz="850" b="1" i="0" u="none" strike="noStrike" cap="none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RFO, AI &amp; Beyond</a:t>
              </a:r>
              <a:endParaRPr sz="850" b="1" i="0" u="none" strike="noStrike" cap="none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45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1" i="0" u="none" strike="noStrike" cap="none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GSA Only:</a:t>
              </a:r>
              <a:r>
                <a:rPr lang="en" sz="1000" b="0" i="0" u="none" strike="noStrike" cap="none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" sz="1000" b="0" i="0" u="none" strike="noStrike" cap="none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1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PILOTS Training</a:t>
              </a:r>
              <a:r>
                <a:rPr lang="en" sz="1000" b="0" i="0" u="none" strike="noStrike" cap="none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 ⚙️</a:t>
              </a:r>
              <a:endParaRPr sz="1000" b="0" i="0" u="none" strike="noStrike" cap="non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45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1" i="0" u="none" strike="noStrike" cap="none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Govwide:</a:t>
              </a:r>
              <a:r>
                <a:rPr lang="en" sz="1000" b="0" i="0" u="none" strike="noStrike" cap="none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" sz="1000" b="0" i="0" u="none" strike="noStrike" cap="none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1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Federal Innovation Labs</a:t>
              </a:r>
              <a:endParaRPr sz="1000" b="0" i="0" u="none" strike="noStrike" cap="non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45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1" i="0" u="none" strike="noStrike" cap="none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Email:</a:t>
              </a:r>
              <a:r>
                <a:rPr lang="en" sz="1000" b="0" i="0" u="none" strike="noStrike" cap="none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" sz="1000" b="0" i="0" u="none" strike="noStrike" cap="none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1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SAGTesting@gsa.gov</a:t>
              </a:r>
              <a:endParaRPr sz="1000" b="0" i="0" u="none" strike="noStrike" cap="non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6" name="Google Shape;816;p33"/>
          <p:cNvSpPr txBox="1">
            <a:spLocks noGrp="1"/>
          </p:cNvSpPr>
          <p:nvPr>
            <p:ph type="sldNum" idx="12"/>
          </p:nvPr>
        </p:nvSpPr>
        <p:spPr>
          <a:xfrm>
            <a:off x="8453408" y="4673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33</a:t>
            </a:fld>
            <a:endParaRPr/>
          </a:p>
        </p:txBody>
      </p:sp>
      <p:grpSp>
        <p:nvGrpSpPr>
          <p:cNvPr id="817" name="Google Shape;817;p33" descr="List of Communities of Practice."/>
          <p:cNvGrpSpPr/>
          <p:nvPr/>
        </p:nvGrpSpPr>
        <p:grpSpPr>
          <a:xfrm>
            <a:off x="6096000" y="1095375"/>
            <a:ext cx="2667000" cy="3810000"/>
            <a:chOff x="0" y="0"/>
            <a:chExt cx="2667000" cy="3810000"/>
          </a:xfrm>
        </p:grpSpPr>
        <p:sp>
          <p:nvSpPr>
            <p:cNvPr id="818" name="Google Shape;818;p33"/>
            <p:cNvSpPr/>
            <p:nvPr/>
          </p:nvSpPr>
          <p:spPr>
            <a:xfrm>
              <a:off x="0" y="0"/>
              <a:ext cx="2667000" cy="3810000"/>
            </a:xfrm>
            <a:prstGeom prst="roundRect">
              <a:avLst>
                <a:gd name="adj" fmla="val 2857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19" name="Google Shape;819;p33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54075" y="142875"/>
              <a:ext cx="393600" cy="393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0" name="Google Shape;820;p33"/>
            <p:cNvSpPr txBox="1"/>
            <p:nvPr/>
          </p:nvSpPr>
          <p:spPr>
            <a:xfrm>
              <a:off x="523875" y="142875"/>
              <a:ext cx="2000100" cy="352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1" i="0" u="none" strike="noStrike" cap="none" dirty="0">
                  <a:solidFill>
                    <a:srgbClr val="0F172A"/>
                  </a:solidFill>
                  <a:latin typeface="Arial"/>
                  <a:ea typeface="Arial"/>
                  <a:cs typeface="Arial"/>
                  <a:sym typeface="Arial"/>
                </a:rPr>
                <a:t>Communities of Practice</a:t>
              </a:r>
              <a:endParaRPr sz="1200" b="1" i="0" u="none" strike="noStrike" cap="none" dirty="0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125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1" i="0" u="none" strike="noStrike" cap="none" dirty="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TechAcq CoP 💻</a:t>
              </a:r>
              <a:endParaRPr sz="1000" b="1" i="0" u="none" strike="noStrike" cap="none" dirty="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0" i="0" u="none" strike="noStrike" cap="none" dirty="0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1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TECHACQ-COP@listserv.gsa.gov</a:t>
              </a:r>
              <a:endParaRPr sz="1000" b="0" i="0" u="none" strike="noStrike" cap="none" dirty="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125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1" i="0" u="none" strike="noStrike" cap="none" dirty="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AIAs Directory</a:t>
              </a:r>
              <a:endParaRPr sz="1000" b="1" i="0" u="none" strike="noStrike" cap="none" dirty="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0" i="0" u="none" strike="noStrike" cap="none" dirty="0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1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AIA Council Directory</a:t>
              </a:r>
              <a:endParaRPr sz="1000" b="0" i="0" u="none" strike="noStrike" cap="none" dirty="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125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1" i="0" u="none" strike="noStrike" cap="none" dirty="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FAR Forward Alliance</a:t>
              </a:r>
              <a:endParaRPr sz="1000" b="1" i="0" u="none" strike="noStrike" cap="none" dirty="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0" i="0" u="none" strike="noStrike" cap="none" dirty="0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1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FAR Forward in CSOD</a:t>
              </a:r>
              <a:endParaRPr sz="1000" b="0" i="0" u="none" strike="noStrike" cap="none" dirty="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125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1" i="0" u="none" strike="noStrike" cap="none" dirty="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PILOTS Program</a:t>
              </a:r>
              <a:endParaRPr sz="1000" b="1" i="0" u="none" strike="noStrike" cap="none" dirty="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0" i="0" u="none" strike="noStrike" cap="none" dirty="0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GSA PILOTS Program Community</a:t>
              </a:r>
              <a:endParaRPr sz="1000" b="0" i="0" u="none" strike="noStrike" cap="none" dirty="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1" name="Google Shape;821;p33" descr="By the FAR/GSAR Part text box."/>
          <p:cNvGrpSpPr/>
          <p:nvPr/>
        </p:nvGrpSpPr>
        <p:grpSpPr>
          <a:xfrm>
            <a:off x="381000" y="3000375"/>
            <a:ext cx="2667000" cy="1905000"/>
            <a:chOff x="0" y="0"/>
            <a:chExt cx="2667000" cy="1905000"/>
          </a:xfrm>
        </p:grpSpPr>
        <p:sp>
          <p:nvSpPr>
            <p:cNvPr id="822" name="Google Shape;822;p33"/>
            <p:cNvSpPr/>
            <p:nvPr/>
          </p:nvSpPr>
          <p:spPr>
            <a:xfrm>
              <a:off x="0" y="0"/>
              <a:ext cx="2667000" cy="1905000"/>
            </a:xfrm>
            <a:prstGeom prst="roundRect">
              <a:avLst>
                <a:gd name="adj" fmla="val 4000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33"/>
            <p:cNvSpPr txBox="1"/>
            <p:nvPr/>
          </p:nvSpPr>
          <p:spPr>
            <a:xfrm>
              <a:off x="142875" y="142875"/>
              <a:ext cx="2381400" cy="161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1" i="0" u="none" strike="noStrike" cap="none" dirty="0">
                  <a:solidFill>
                    <a:srgbClr val="0F172A"/>
                  </a:solidFill>
                  <a:latin typeface="Arial"/>
                  <a:ea typeface="Arial"/>
                  <a:cs typeface="Arial"/>
                  <a:sym typeface="Arial"/>
                </a:rPr>
                <a:t>By the FAR/GSAR Part</a:t>
              </a:r>
              <a:endParaRPr sz="1200" b="1" i="0" u="none" strike="noStrike" cap="none" dirty="0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950"/>
                <a:buFont typeface="Arial"/>
                <a:buNone/>
              </a:pPr>
              <a:r>
                <a:rPr lang="en" sz="950" b="0" i="0" u="none" strike="noStrike" cap="none" dirty="0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2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Acquisition.gov</a:t>
              </a:r>
              <a:r>
                <a:rPr lang="en" sz="950" b="0" i="0" u="none" strike="noStrike" cap="none" dirty="0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 for RFO Parts 🏛️</a:t>
              </a:r>
              <a:endParaRPr sz="950" b="0" i="0" u="none" strike="noStrike" cap="none" dirty="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375"/>
                </a:spcBef>
                <a:spcAft>
                  <a:spcPts val="0"/>
                </a:spcAft>
                <a:buClr>
                  <a:srgbClr val="000000"/>
                </a:buClr>
                <a:buSzPts val="950"/>
                <a:buFont typeface="Arial"/>
                <a:buNone/>
              </a:pPr>
              <a:r>
                <a:rPr lang="en" sz="950" b="0" i="0" u="none" strike="noStrike" cap="none" dirty="0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RFO </a:t>
              </a:r>
              <a:r>
                <a:rPr lang="en" sz="950" b="0" i="0" u="none" strike="noStrike" cap="none" dirty="0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2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Practitioner Albums</a:t>
              </a:r>
              <a:r>
                <a:rPr lang="en" sz="950" b="0" i="0" u="none" strike="noStrike" cap="none" dirty="0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 📚</a:t>
              </a:r>
              <a:endParaRPr sz="950" b="0" i="0" u="none" strike="noStrike" cap="none" dirty="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375"/>
                </a:spcBef>
                <a:spcAft>
                  <a:spcPts val="0"/>
                </a:spcAft>
                <a:buClr>
                  <a:srgbClr val="000000"/>
                </a:buClr>
                <a:buSzPts val="950"/>
                <a:buFont typeface="Arial"/>
                <a:buNone/>
              </a:pPr>
              <a:r>
                <a:rPr lang="en" sz="950" b="0" i="0" u="none" strike="noStrike" cap="none" dirty="0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2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FAR Companion</a:t>
              </a:r>
              <a:r>
                <a:rPr lang="en" sz="950" b="0" i="0" u="none" strike="noStrike" cap="none" dirty="0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 &amp; </a:t>
              </a:r>
              <a:r>
                <a:rPr lang="en" sz="950" b="0" i="0" u="none" strike="noStrike" cap="none" dirty="0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2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Buying Guide</a:t>
              </a:r>
              <a:r>
                <a:rPr lang="en" sz="950" b="0" i="0" u="none" strike="noStrike" cap="none" dirty="0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 📘</a:t>
              </a:r>
              <a:endParaRPr sz="950" b="0" i="0" u="none" strike="noStrike" cap="none" dirty="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375"/>
                </a:spcBef>
                <a:spcAft>
                  <a:spcPts val="0"/>
                </a:spcAft>
                <a:buClr>
                  <a:srgbClr val="000000"/>
                </a:buClr>
                <a:buSzPts val="950"/>
                <a:buFont typeface="Arial"/>
                <a:buNone/>
              </a:pPr>
              <a:r>
                <a:rPr lang="en" sz="950" b="0" i="0" u="none" strike="noStrike" cap="none" dirty="0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2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DOW Comparison Tool</a:t>
              </a:r>
              <a:endParaRPr sz="950" b="0" i="0" u="none" strike="noStrike" cap="none" dirty="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375"/>
                </a:spcBef>
                <a:spcAft>
                  <a:spcPts val="0"/>
                </a:spcAft>
                <a:buClr>
                  <a:srgbClr val="000000"/>
                </a:buClr>
                <a:buSzPts val="950"/>
                <a:buFont typeface="Arial"/>
                <a:buNone/>
              </a:pPr>
              <a:r>
                <a:rPr lang="en" sz="950" b="0" i="0" u="none" strike="noStrike" cap="none" dirty="0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2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OASIS BPA Kit</a:t>
              </a:r>
              <a:r>
                <a:rPr lang="en" sz="950" b="0" i="0" u="none" strike="noStrike" cap="none" dirty="0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 &amp; </a:t>
              </a:r>
              <a:r>
                <a:rPr lang="en" sz="950" b="0" i="0" u="none" strike="noStrike" cap="none" dirty="0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2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GWAC Toolkit</a:t>
              </a:r>
              <a:endParaRPr sz="950" b="0" i="0" u="none" strike="noStrike" cap="none" dirty="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375"/>
                </a:spcBef>
                <a:spcAft>
                  <a:spcPts val="0"/>
                </a:spcAft>
                <a:buClr>
                  <a:srgbClr val="000000"/>
                </a:buClr>
                <a:buSzPts val="950"/>
                <a:buFont typeface="Arial"/>
                <a:buNone/>
              </a:pPr>
              <a:r>
                <a:rPr lang="en" sz="950" b="1" i="0" u="none" strike="noStrike" cap="none" dirty="0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2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Use Cases Knowledge Repository</a:t>
              </a:r>
              <a:endParaRPr sz="950" b="0" i="0" u="none" strike="noStrike" cap="none" dirty="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4" name="Google Shape;824;p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" y="3000378"/>
            <a:ext cx="482129" cy="482129"/>
            <a:chOff x="4818145" y="2232178"/>
            <a:chExt cx="1923900" cy="1923900"/>
          </a:xfrm>
        </p:grpSpPr>
        <p:grpSp>
          <p:nvGrpSpPr>
            <p:cNvPr id="825" name="Google Shape;825;p33"/>
            <p:cNvGrpSpPr/>
            <p:nvPr/>
          </p:nvGrpSpPr>
          <p:grpSpPr>
            <a:xfrm>
              <a:off x="4818145" y="2232178"/>
              <a:ext cx="1923900" cy="1923900"/>
              <a:chOff x="274952" y="219328"/>
              <a:chExt cx="1923900" cy="1923900"/>
            </a:xfrm>
          </p:grpSpPr>
          <p:sp>
            <p:nvSpPr>
              <p:cNvPr id="826" name="Google Shape;826;p33"/>
              <p:cNvSpPr/>
              <p:nvPr/>
            </p:nvSpPr>
            <p:spPr>
              <a:xfrm>
                <a:off x="274952" y="219328"/>
                <a:ext cx="1923900" cy="1923900"/>
              </a:xfrm>
              <a:prstGeom prst="ellipse">
                <a:avLst/>
              </a:prstGeom>
              <a:solidFill>
                <a:srgbClr val="FFFFFF"/>
              </a:solidFill>
              <a:ln w="9525" cap="flat" cmpd="sng">
                <a:solidFill>
                  <a:srgbClr val="1155CC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14321" dist="4774" dir="5400000" algn="bl" rotWithShape="0">
                  <a:srgbClr val="000000">
                    <a:alpha val="50196"/>
                  </a:srgbClr>
                </a:outerShdw>
              </a:effectLst>
            </p:spPr>
            <p:txBody>
              <a:bodyPr spcFirstLastPara="1" wrap="square" lIns="14150" tIns="7050" rIns="14150" bIns="70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72334"/>
                  </a:buClr>
                  <a:buSzPts val="247"/>
                  <a:buFont typeface="Arial"/>
                  <a:buNone/>
                </a:pPr>
                <a:endParaRPr sz="247" b="0" i="0" u="none" strike="noStrike" cap="none">
                  <a:solidFill>
                    <a:srgbClr val="07233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827" name="Google Shape;827;p33" descr="FAR Companion cover"/>
              <p:cNvPicPr preferRelativeResize="0"/>
              <p:nvPr/>
            </p:nvPicPr>
            <p:blipFill rotWithShape="1">
              <a:blip r:embed="rId28">
                <a:alphaModFix/>
              </a:blip>
              <a:srcRect l="-1090" r="1090"/>
              <a:stretch/>
            </p:blipFill>
            <p:spPr>
              <a:xfrm>
                <a:off x="723000" y="512949"/>
                <a:ext cx="1049226" cy="1353679"/>
              </a:xfrm>
              <a:prstGeom prst="rect">
                <a:avLst/>
              </a:prstGeom>
              <a:noFill/>
              <a:ln w="9525" cap="flat" cmpd="sng">
                <a:solidFill>
                  <a:srgbClr val="072334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</p:grpSp>
        <p:sp>
          <p:nvSpPr>
            <p:cNvPr id="828" name="Google Shape;828;p33"/>
            <p:cNvSpPr txBox="1"/>
            <p:nvPr/>
          </p:nvSpPr>
          <p:spPr>
            <a:xfrm>
              <a:off x="5209110" y="3365096"/>
              <a:ext cx="7488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925" tIns="11475" rIns="22925" bIns="114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26"/>
                <a:buFont typeface="Arial"/>
                <a:buNone/>
              </a:pPr>
              <a:r>
                <a:rPr lang="en" sz="526" b="1" i="0" u="none" strike="noStrike" cap="none">
                  <a:solidFill>
                    <a:srgbClr val="021F34"/>
                  </a:solidFill>
                  <a:latin typeface="Poppins"/>
                  <a:ea typeface="Poppins"/>
                  <a:cs typeface="Poppins"/>
                  <a:sym typeface="Poppins"/>
                </a:rPr>
                <a:t>RFO</a:t>
              </a:r>
              <a:endParaRPr sz="476" b="1" i="0" u="none" strike="noStrike" cap="none">
                <a:solidFill>
                  <a:srgbClr val="99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33"/>
            <p:cNvSpPr/>
            <p:nvPr/>
          </p:nvSpPr>
          <p:spPr>
            <a:xfrm>
              <a:off x="5362465" y="2798709"/>
              <a:ext cx="668100" cy="1482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2925" tIns="22925" rIns="22925" bIns="22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1"/>
                <a:buFont typeface="Arial"/>
                <a:buNone/>
              </a:pPr>
              <a:endParaRPr sz="351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0" name="Google Shape;830;p33" descr="Office Hours Events text box with a list of links where users can register for different types of events."/>
          <p:cNvGrpSpPr/>
          <p:nvPr/>
        </p:nvGrpSpPr>
        <p:grpSpPr>
          <a:xfrm>
            <a:off x="3238500" y="3000375"/>
            <a:ext cx="2667000" cy="1905000"/>
            <a:chOff x="0" y="0"/>
            <a:chExt cx="2667000" cy="1905000"/>
          </a:xfrm>
        </p:grpSpPr>
        <p:sp>
          <p:nvSpPr>
            <p:cNvPr id="831" name="Google Shape;831;p33"/>
            <p:cNvSpPr/>
            <p:nvPr/>
          </p:nvSpPr>
          <p:spPr>
            <a:xfrm>
              <a:off x="0" y="0"/>
              <a:ext cx="2667000" cy="1905000"/>
            </a:xfrm>
            <a:prstGeom prst="roundRect">
              <a:avLst>
                <a:gd name="adj" fmla="val 4000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32" name="Google Shape;832;p33"/>
            <p:cNvPicPr preferRelativeResize="0"/>
            <p:nvPr/>
          </p:nvPicPr>
          <p:blipFill rotWithShape="1">
            <a:blip r:embed="rId29">
              <a:alphaModFix/>
            </a:blip>
            <a:srcRect/>
            <a:stretch/>
          </p:blipFill>
          <p:spPr>
            <a:xfrm>
              <a:off x="0" y="142875"/>
              <a:ext cx="447600" cy="447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33" name="Google Shape;833;p33"/>
            <p:cNvSpPr txBox="1"/>
            <p:nvPr/>
          </p:nvSpPr>
          <p:spPr>
            <a:xfrm>
              <a:off x="523875" y="142875"/>
              <a:ext cx="2000100" cy="161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1" i="0" u="none" strike="noStrike" cap="none">
                  <a:solidFill>
                    <a:srgbClr val="0F172A"/>
                  </a:solidFill>
                  <a:latin typeface="Arial"/>
                  <a:ea typeface="Arial"/>
                  <a:cs typeface="Arial"/>
                  <a:sym typeface="Arial"/>
                </a:rPr>
                <a:t>Office Hour Events</a:t>
              </a:r>
              <a:endParaRPr sz="1200" b="1" i="0" u="none" strike="noStrike" cap="none">
                <a:solidFill>
                  <a:srgbClr val="0F172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950"/>
                <a:buFont typeface="Arial"/>
                <a:buNone/>
              </a:pPr>
              <a:r>
                <a:rPr lang="en" sz="950" b="0" i="0" u="none" strike="noStrike" cap="none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FAR Forward Alliance: </a:t>
              </a:r>
              <a:r>
                <a:rPr lang="en" sz="950" b="1" i="0" u="none" strike="noStrike" cap="none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3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Register</a:t>
              </a:r>
              <a:endParaRPr sz="950" b="0" i="0" u="none" strike="noStrike" cap="non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450"/>
                </a:spcBef>
                <a:spcAft>
                  <a:spcPts val="0"/>
                </a:spcAft>
                <a:buClr>
                  <a:srgbClr val="000000"/>
                </a:buClr>
                <a:buSzPts val="950"/>
                <a:buFont typeface="Arial"/>
                <a:buNone/>
              </a:pPr>
              <a:r>
                <a:rPr lang="en" sz="950" b="0" i="0" u="none" strike="noStrike" cap="none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Open Office Hours: </a:t>
              </a:r>
              <a:r>
                <a:rPr lang="en" sz="950" b="1" i="0" u="none" strike="noStrike" cap="none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3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Register</a:t>
              </a:r>
              <a:endParaRPr sz="950" b="0" i="0" u="none" strike="noStrike" cap="non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450"/>
                </a:spcBef>
                <a:spcAft>
                  <a:spcPts val="0"/>
                </a:spcAft>
                <a:buClr>
                  <a:srgbClr val="000000"/>
                </a:buClr>
                <a:buSzPts val="950"/>
                <a:buFont typeface="Arial"/>
                <a:buNone/>
              </a:pPr>
              <a:r>
                <a:rPr lang="en" sz="950" b="0" i="0" u="none" strike="noStrike" cap="none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Supervisors Hours: </a:t>
              </a:r>
              <a:r>
                <a:rPr lang="en" sz="950" b="0" i="0" u="none" strike="noStrike" cap="none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3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Register</a:t>
              </a:r>
              <a:endParaRPr sz="950" b="0" i="0" u="none" strike="noStrike" cap="non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450"/>
                </a:spcBef>
                <a:spcAft>
                  <a:spcPts val="0"/>
                </a:spcAft>
                <a:buClr>
                  <a:srgbClr val="000000"/>
                </a:buClr>
                <a:buSzPts val="950"/>
                <a:buFont typeface="Arial"/>
                <a:buNone/>
              </a:pPr>
              <a:r>
                <a:rPr lang="en" sz="950" b="0" i="0" u="none" strike="noStrike" cap="none">
                  <a:solidFill>
                    <a:srgbClr val="0284C7"/>
                  </a:solidFill>
                  <a:uFill>
                    <a:noFill/>
                  </a:uFill>
                  <a:latin typeface="Arial"/>
                  <a:ea typeface="Arial"/>
                  <a:cs typeface="Arial"/>
                  <a:sym typeface="Arial"/>
                  <a:hlinkClick r:id="rId2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DOW Connect Live</a:t>
              </a:r>
              <a:r>
                <a:rPr lang="en" sz="950" b="0" i="0" u="none" strike="noStrike" cap="none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 🎙️</a:t>
              </a:r>
              <a:endParaRPr sz="950" b="0" i="0" u="none" strike="noStrike" cap="non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450"/>
                </a:spcBef>
                <a:spcAft>
                  <a:spcPts val="0"/>
                </a:spcAft>
                <a:buClr>
                  <a:srgbClr val="000000"/>
                </a:buClr>
                <a:buSzPts val="950"/>
                <a:buFont typeface="Arial"/>
                <a:buNone/>
              </a:pPr>
              <a:r>
                <a:rPr lang="en" sz="950" b="0" i="0" u="none" strike="noStrike" cap="none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PILOTS Monthly Hour (by invite)</a:t>
              </a:r>
              <a:endParaRPr sz="950" b="0" i="0" u="none" strike="noStrike" cap="non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34"/>
          <p:cNvSpPr txBox="1">
            <a:spLocks noGrp="1"/>
          </p:cNvSpPr>
          <p:nvPr>
            <p:ph type="title"/>
          </p:nvPr>
        </p:nvSpPr>
        <p:spPr>
          <a:xfrm>
            <a:off x="438150" y="1046463"/>
            <a:ext cx="8267700" cy="476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41414"/>
              <a:buNone/>
            </a:pPr>
            <a:r>
              <a:rPr lang="en" sz="2200" b="1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New Courses Monthly! FAR, GSAR, &amp; AI in Acquisition Training </a:t>
            </a:r>
            <a:endParaRPr sz="2200" b="1">
              <a:solidFill>
                <a:srgbClr val="1E293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22222"/>
              <a:buNone/>
            </a:pPr>
            <a:r>
              <a:rPr lang="en" sz="1400" b="1">
                <a:solidFill>
                  <a:srgbClr val="64748B"/>
                </a:solidFill>
              </a:rPr>
              <a:t>FAI CSOD for CLPs</a:t>
            </a:r>
            <a:endParaRPr sz="2200" b="1">
              <a:solidFill>
                <a:srgbClr val="1E29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34" descr="This image represents the acquisition training for the real-world banner."/>
          <p:cNvSpPr/>
          <p:nvPr/>
        </p:nvSpPr>
        <p:spPr>
          <a:xfrm>
            <a:off x="0" y="0"/>
            <a:ext cx="9144000" cy="1028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0" name="Google Shape;840;p34" descr="This image shows the logo of the GSA PILOTS program."/>
          <p:cNvGrpSpPr/>
          <p:nvPr/>
        </p:nvGrpSpPr>
        <p:grpSpPr>
          <a:xfrm>
            <a:off x="3868783" y="173884"/>
            <a:ext cx="2649386" cy="680938"/>
            <a:chOff x="2496650" y="3972875"/>
            <a:chExt cx="3484200" cy="895500"/>
          </a:xfrm>
        </p:grpSpPr>
        <p:sp>
          <p:nvSpPr>
            <p:cNvPr id="841" name="Google Shape;841;p34"/>
            <p:cNvSpPr/>
            <p:nvPr/>
          </p:nvSpPr>
          <p:spPr>
            <a:xfrm>
              <a:off x="2496650" y="3972875"/>
              <a:ext cx="3484200" cy="8955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9525" tIns="69525" rIns="69525" bIns="695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65"/>
                <a:buFont typeface="Arial"/>
                <a:buNone/>
              </a:pPr>
              <a:endParaRPr sz="106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42" name="Google Shape;842;p34" descr="A black rectangle with blue lines&#10;&#10;AI-generated content may be incorrect."/>
            <p:cNvPicPr preferRelativeResize="0"/>
            <p:nvPr/>
          </p:nvPicPr>
          <p:blipFill rotWithShape="1">
            <a:blip r:embed="rId4">
              <a:alphaModFix/>
            </a:blip>
            <a:srcRect t="9513" b="12447"/>
            <a:stretch/>
          </p:blipFill>
          <p:spPr>
            <a:xfrm>
              <a:off x="2496650" y="3972875"/>
              <a:ext cx="3484100" cy="8953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43" name="Google Shape;843;p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30" r="120"/>
          <a:stretch/>
        </p:blipFill>
        <p:spPr>
          <a:xfrm>
            <a:off x="7429500" y="228600"/>
            <a:ext cx="12669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34"/>
          <p:cNvSpPr txBox="1"/>
          <p:nvPr/>
        </p:nvSpPr>
        <p:spPr>
          <a:xfrm>
            <a:off x="438150" y="1714500"/>
            <a:ext cx="4572000" cy="3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 b="1" i="0" u="sng" strike="noStrike" cap="none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Navigating the FAR Framework</a:t>
            </a:r>
            <a:r>
              <a:rPr lang="en" sz="1200" b="0" i="0" u="none" strike="noStrike" cap="non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Course (FAI) 🧭</a:t>
            </a:r>
            <a:endParaRPr sz="1200" b="0" i="0" u="none" strike="noStrike" cap="non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 b="1" i="0" u="sng" strike="noStrike" cap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FCN 306: Negotiations in a Non-Competitive Environment</a:t>
            </a:r>
            <a:r>
              <a:rPr lang="en" sz="1200" b="0" i="0" u="none" strike="noStrike" cap="non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Course (FAI, OGP) 🧭</a:t>
            </a:r>
            <a:endParaRPr sz="1200" b="0" i="0" u="none" strike="noStrike" cap="non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 b="1" i="0" u="sng" strike="noStrike" cap="none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FCL-GSA-FAR-0001</a:t>
            </a:r>
            <a:r>
              <a:rPr lang="en" sz="1200" b="0" i="0" u="none" strike="noStrike" cap="non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: Fast Track your Acq - the Oral AP method (OGP, PBS) 🧭</a:t>
            </a:r>
            <a:endParaRPr sz="1200" b="0" i="0" u="none" strike="noStrike" cap="non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 b="1" i="0" u="sng" strike="noStrike" cap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FCL-GSA-FAR-0002: GSA IMPACT: The New FAR 8 &amp; GSAR 538.71</a:t>
            </a:r>
            <a:r>
              <a:rPr lang="en" sz="1200" b="0" i="0" u="none" strike="noStrike" cap="non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(OGP) 🧭</a:t>
            </a:r>
            <a:endParaRPr sz="1200" b="0" i="0" u="none" strike="noStrike" cap="non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 b="1" i="0" u="sng" strike="noStrike" cap="none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FCL-GSA-FAR-0003: Deep Dive of GSA's MAS Program &amp; RFO Part 8 Flexibilities</a:t>
            </a:r>
            <a:r>
              <a:rPr lang="en" sz="1200" b="0" i="0" u="none" strike="noStrike" cap="non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(OGP, FAS) 🧭</a:t>
            </a:r>
            <a:endParaRPr sz="1200" b="0" i="0" u="none" strike="noStrike" cap="non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 b="1" i="0" u="sng" strike="noStrike" cap="none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FCL-GSA-FAR-0004: The Revolutionary FAR Overhaul (RFO) &amp; Acquisition Strategy</a:t>
            </a:r>
            <a:endParaRPr sz="1200" b="0" i="0" u="none" strike="noStrike" cap="non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 b="1" i="0" u="sng" strike="noStrike" cap="none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FCL-GSA-FAR-0005: RA: When Can I Use Generative AI to Help Draft My Requirements?</a:t>
            </a:r>
            <a:r>
              <a:rPr lang="en" sz="1200" b="0" i="0" u="none" strike="noStrike" cap="non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💡</a:t>
            </a:r>
            <a:endParaRPr sz="1200" b="0" i="0" u="none" strike="noStrike" cap="non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 b="0" i="0" u="none" strike="noStrike" cap="non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RFO High Intensity Immersive Training (HIIT) Workshops: </a:t>
            </a:r>
            <a:r>
              <a:rPr lang="en" sz="1200" b="1" i="0" u="sng" strike="noStrike" cap="none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RFO HIIT - Foundation</a:t>
            </a:r>
            <a:r>
              <a:rPr lang="en" sz="1200" b="0" i="0" u="none" strike="noStrike" cap="non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 (FAI, OGP) 📌</a:t>
            </a:r>
            <a:endParaRPr sz="1200" b="0" i="0" u="none" strike="noStrike" cap="non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 b="0" i="0" u="none" strike="noStrike" cap="none">
                <a:solidFill>
                  <a:srgbClr val="334155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GSA RFO/RGO Pillars L&amp;L Series</a:t>
            </a:r>
            <a:endParaRPr sz="1200" b="0" i="0" u="none" strike="noStrike" cap="non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 b="1" i="0" u="sng" strike="noStrike" cap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FAI CSOD RFO Playlist</a:t>
            </a:r>
            <a:endParaRPr sz="1200" b="0" i="0" u="none" strike="noStrike" cap="non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38750" y="1714500"/>
            <a:ext cx="3467100" cy="3048000"/>
          </a:xfrm>
          <a:prstGeom prst="roundRect">
            <a:avLst>
              <a:gd name="adj" fmla="val 3750"/>
            </a:avLst>
          </a:prstGeom>
          <a:solidFill>
            <a:srgbClr val="F8FAFC"/>
          </a:solidFill>
          <a:ln w="14300" cap="flat" cmpd="sng">
            <a:solidFill>
              <a:srgbClr val="E2E8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34"/>
          <p:cNvSpPr txBox="1"/>
          <p:nvPr/>
        </p:nvSpPr>
        <p:spPr>
          <a:xfrm>
            <a:off x="5429250" y="1857375"/>
            <a:ext cx="30861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284C7"/>
                </a:solidFill>
                <a:latin typeface="Arial"/>
                <a:ea typeface="Arial"/>
                <a:cs typeface="Arial"/>
                <a:sym typeface="Arial"/>
              </a:rPr>
              <a:t>▶</a:t>
            </a:r>
            <a:r>
              <a:rPr lang="en" sz="1400" b="1" i="0" u="none" strike="noStrike" cap="non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RFO &amp; AI Course: Prompt Demos</a:t>
            </a:r>
            <a:endParaRPr sz="1400" b="1" i="0" u="none" strike="noStrike" cap="none">
              <a:solidFill>
                <a:srgbClr val="1E29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7" name="Google Shape;847;p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 l="10" t="22165"/>
          <a:stretch>
            <a:fillRect/>
          </a:stretch>
        </p:blipFill>
        <p:spPr>
          <a:xfrm>
            <a:off x="5334000" y="2487650"/>
            <a:ext cx="3276600" cy="1415975"/>
          </a:xfrm>
          <a:prstGeom prst="rect">
            <a:avLst/>
          </a:prstGeom>
          <a:noFill/>
          <a:ln>
            <a:noFill/>
          </a:ln>
        </p:spPr>
      </p:pic>
      <p:sp>
        <p:nvSpPr>
          <p:cNvPr id="848" name="Google Shape;848;p34"/>
          <p:cNvSpPr txBox="1"/>
          <p:nvPr/>
        </p:nvSpPr>
        <p:spPr>
          <a:xfrm>
            <a:off x="5429250" y="4152900"/>
            <a:ext cx="30861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" sz="950" b="1" i="0" u="none" strike="noStrike" cap="none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rPr>
              <a:t>Watch, Read, or Listen</a:t>
            </a:r>
            <a:endParaRPr sz="950" b="1" i="0" u="none" strike="noStrike" cap="none">
              <a:solidFill>
                <a:srgbClr val="33415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" sz="950" b="0" i="0" u="none" strike="noStrike" cap="non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rPr>
              <a:t>Select the play icon to begin. Complete the knowledge check to earn CLPs.</a:t>
            </a:r>
            <a:endParaRPr sz="950" b="0" i="0" u="none" strike="noStrike" cap="none">
              <a:solidFill>
                <a:srgbClr val="64748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35"/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None/>
            </a:pPr>
            <a:r>
              <a:rPr lang="en"/>
              <a:t>Conclusion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"/>
          <p:cNvSpPr txBox="1">
            <a:spLocks noGrp="1"/>
          </p:cNvSpPr>
          <p:nvPr>
            <p:ph type="title" idx="4294967295"/>
          </p:nvPr>
        </p:nvSpPr>
        <p:spPr>
          <a:xfrm>
            <a:off x="444000" y="10961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90"/>
              <a:buFont typeface="Cambria"/>
              <a:buNone/>
            </a:pPr>
            <a:r>
              <a:rPr lang="en" sz="2710"/>
              <a:t>Beyond the RFO and AI</a:t>
            </a:r>
            <a:endParaRPr sz="1720"/>
          </a:p>
        </p:txBody>
      </p:sp>
      <p:sp>
        <p:nvSpPr>
          <p:cNvPr id="323" name="Google Shape;323;p4"/>
          <p:cNvSpPr/>
          <p:nvPr/>
        </p:nvSpPr>
        <p:spPr>
          <a:xfrm>
            <a:off x="390825" y="1888050"/>
            <a:ext cx="8666100" cy="5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700"/>
              <a:buFont typeface="Cambria"/>
              <a:buNone/>
            </a:pPr>
            <a:r>
              <a:rPr lang="en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Workforce Readiness ~ Acquisition Modernization</a:t>
            </a: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4"/>
          <p:cNvSpPr/>
          <p:nvPr/>
        </p:nvSpPr>
        <p:spPr>
          <a:xfrm>
            <a:off x="328945" y="2690190"/>
            <a:ext cx="76812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AEDD"/>
              </a:buClr>
              <a:buSzPts val="1100"/>
              <a:buFont typeface="Calibri"/>
              <a:buNone/>
            </a:pPr>
            <a:r>
              <a:rPr lang="en" sz="18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Rules Become Less Prescriptive and Tools Become More Capable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4"/>
          <p:cNvSpPr/>
          <p:nvPr/>
        </p:nvSpPr>
        <p:spPr>
          <a:xfrm>
            <a:off x="677895" y="3183650"/>
            <a:ext cx="2126100" cy="72000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mbria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Changed Rules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4"/>
          <p:cNvSpPr/>
          <p:nvPr/>
        </p:nvSpPr>
        <p:spPr>
          <a:xfrm>
            <a:off x="2967088" y="3076725"/>
            <a:ext cx="3771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AEDD"/>
              </a:buClr>
              <a:buSzPts val="1700"/>
              <a:buFont typeface="Calibri"/>
              <a:buNone/>
            </a:pPr>
            <a:r>
              <a:rPr lang="en" sz="2600" b="1" i="0" u="none" strike="noStrike" cap="none">
                <a:solidFill>
                  <a:srgbClr val="1E276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sz="2600" b="0" i="0" u="none" strike="noStrike" cap="none">
              <a:solidFill>
                <a:srgbClr val="1E27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4"/>
          <p:cNvSpPr/>
          <p:nvPr/>
        </p:nvSpPr>
        <p:spPr>
          <a:xfrm>
            <a:off x="3507265" y="3183650"/>
            <a:ext cx="2126100" cy="7200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761"/>
              </a:buClr>
              <a:buSzPts val="1300"/>
              <a:buFont typeface="Cambria"/>
              <a:buNone/>
            </a:pPr>
            <a:r>
              <a:rPr lang="en" sz="1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Workforce Readiness</a:t>
            </a:r>
            <a:endParaRPr sz="1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4"/>
          <p:cNvSpPr/>
          <p:nvPr/>
        </p:nvSpPr>
        <p:spPr>
          <a:xfrm>
            <a:off x="5796450" y="3076725"/>
            <a:ext cx="3771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AEDD"/>
              </a:buClr>
              <a:buSzPts val="1700"/>
              <a:buFont typeface="Calibri"/>
              <a:buNone/>
            </a:pPr>
            <a:r>
              <a:rPr lang="en" sz="2600" b="1" i="0" u="none" strike="noStrike" cap="none">
                <a:solidFill>
                  <a:srgbClr val="1E276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sz="2600" b="0" i="0" u="none" strike="noStrike" cap="none">
              <a:solidFill>
                <a:srgbClr val="1E27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4"/>
          <p:cNvSpPr/>
          <p:nvPr/>
        </p:nvSpPr>
        <p:spPr>
          <a:xfrm>
            <a:off x="6336660" y="3122500"/>
            <a:ext cx="2126100" cy="720000"/>
          </a:xfrm>
          <a:prstGeom prst="rect">
            <a:avLst/>
          </a:prstGeom>
          <a:solidFill>
            <a:srgbClr val="1E276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mbria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AI-Enabled Tools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1529" y="4000609"/>
            <a:ext cx="301800" cy="3429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1E276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4"/>
          <p:cNvSpPr/>
          <p:nvPr/>
        </p:nvSpPr>
        <p:spPr>
          <a:xfrm>
            <a:off x="1026864" y="4402490"/>
            <a:ext cx="7132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500"/>
              <a:buFont typeface="Cambria"/>
              <a:buNone/>
            </a:pPr>
            <a:r>
              <a:rPr lang="en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MISSION SUCCESS</a:t>
            </a:r>
            <a:endParaRPr sz="1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"/>
          <p:cNvSpPr txBox="1">
            <a:spLocks noGrp="1"/>
          </p:cNvSpPr>
          <p:nvPr>
            <p:ph type="title"/>
          </p:nvPr>
        </p:nvSpPr>
        <p:spPr>
          <a:xfrm>
            <a:off x="1597825" y="725984"/>
            <a:ext cx="639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800" b="1">
                <a:latin typeface="Merriweather"/>
                <a:ea typeface="Merriweather"/>
                <a:cs typeface="Merriweather"/>
                <a:sym typeface="Merriweather"/>
              </a:rPr>
              <a:t>📌 Have you ever received a physical copy of the FAR?</a:t>
            </a:r>
            <a:endParaRPr sz="1800" b="1">
              <a:latin typeface="Merriweather"/>
              <a:ea typeface="Merriweather"/>
              <a:cs typeface="Merriweather"/>
              <a:sym typeface="Merriweather"/>
            </a:endParaRPr>
          </a:p>
        </p:txBody>
      </p:sp>
      <p:cxnSp>
        <p:nvCxnSpPr>
          <p:cNvPr id="337" name="Google Shape;337;p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977040" y="1225900"/>
            <a:ext cx="5497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8" name="Google Shape;338;p5"/>
          <p:cNvSpPr txBox="1">
            <a:spLocks noGrp="1"/>
          </p:cNvSpPr>
          <p:nvPr>
            <p:ph type="title"/>
          </p:nvPr>
        </p:nvSpPr>
        <p:spPr>
          <a:xfrm>
            <a:off x="0" y="-3350"/>
            <a:ext cx="1663800" cy="5727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20"/>
              <a:buNone/>
            </a:pPr>
            <a:r>
              <a:rPr lang="en" sz="2200" b="1">
                <a:solidFill>
                  <a:schemeClr val="lt1"/>
                </a:solidFill>
              </a:rPr>
              <a:t>Interactive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339" name="Google Shape;339;p5" descr="The text reads: &quot;Put your answers in chat!&quot;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73342" y="4417516"/>
            <a:ext cx="3167466" cy="614960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5"/>
          <p:cNvSpPr txBox="1">
            <a:spLocks noGrp="1"/>
          </p:cNvSpPr>
          <p:nvPr>
            <p:ph type="sldNum" idx="12"/>
          </p:nvPr>
        </p:nvSpPr>
        <p:spPr>
          <a:xfrm>
            <a:off x="8453408" y="4758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341" name="Google Shape;341;p5" descr="Before and after screenshot indicating that the FAR was previously akin to a stack of old books, and is now a clean, electronic resource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9305" y="1374329"/>
            <a:ext cx="7886238" cy="29675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6"/>
          <p:cNvSpPr txBox="1">
            <a:spLocks noGrp="1"/>
          </p:cNvSpPr>
          <p:nvPr>
            <p:ph type="title"/>
          </p:nvPr>
        </p:nvSpPr>
        <p:spPr>
          <a:xfrm>
            <a:off x="1047750" y="190500"/>
            <a:ext cx="7810500" cy="723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400" b="1">
                <a:solidFill>
                  <a:srgbClr val="003C71"/>
                </a:solidFill>
                <a:latin typeface="Arial"/>
                <a:ea typeface="Arial"/>
                <a:cs typeface="Arial"/>
                <a:sym typeface="Arial"/>
              </a:rPr>
              <a:t>The Revolutionary FAR Overhaul (RFO)</a:t>
            </a:r>
            <a:endParaRPr sz="2400" b="1">
              <a:solidFill>
                <a:srgbClr val="003C7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348" name="Google Shape;348;p6"/>
          <p:cNvSpPr txBox="1"/>
          <p:nvPr/>
        </p:nvSpPr>
        <p:spPr>
          <a:xfrm>
            <a:off x="152950" y="952500"/>
            <a:ext cx="89526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rgbClr val="003C71"/>
                </a:solidFill>
                <a:latin typeface="Arial"/>
                <a:ea typeface="Arial"/>
                <a:cs typeface="Arial"/>
                <a:sym typeface="Arial"/>
              </a:rPr>
              <a:t>"Restores CO discretion for faster acquisitions, greater competition, and better outcomes for mission delivery."</a:t>
            </a:r>
            <a:endParaRPr sz="1300" b="1" i="1" u="none" strike="noStrike" cap="none">
              <a:solidFill>
                <a:srgbClr val="003C7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9" name="Google Shape;349;p6" descr="Text box detailing the RFO Story."/>
          <p:cNvGrpSpPr/>
          <p:nvPr/>
        </p:nvGrpSpPr>
        <p:grpSpPr>
          <a:xfrm>
            <a:off x="4762350" y="1428900"/>
            <a:ext cx="4095900" cy="3048000"/>
            <a:chOff x="-739375" y="1232300"/>
            <a:chExt cx="4095900" cy="3048000"/>
          </a:xfrm>
        </p:grpSpPr>
        <p:sp>
          <p:nvSpPr>
            <p:cNvPr id="350" name="Google Shape;350;p6"/>
            <p:cNvSpPr/>
            <p:nvPr/>
          </p:nvSpPr>
          <p:spPr>
            <a:xfrm>
              <a:off x="-739375" y="1232300"/>
              <a:ext cx="4095900" cy="3048000"/>
            </a:xfrm>
            <a:prstGeom prst="roundRect">
              <a:avLst>
                <a:gd name="adj" fmla="val 2500"/>
              </a:avLst>
            </a:prstGeom>
            <a:solidFill>
              <a:srgbClr val="F4F7FA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6"/>
            <p:cNvSpPr txBox="1"/>
            <p:nvPr/>
          </p:nvSpPr>
          <p:spPr>
            <a:xfrm>
              <a:off x="-548875" y="1304925"/>
              <a:ext cx="37149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" sz="1500" b="1" i="0" u="none" strike="noStrike" cap="none">
                  <a:solidFill>
                    <a:srgbClr val="003C71"/>
                  </a:solidFill>
                  <a:latin typeface="Arial"/>
                  <a:ea typeface="Arial"/>
                  <a:cs typeface="Arial"/>
                  <a:sym typeface="Arial"/>
                </a:rPr>
                <a:t>The RFO Story</a:t>
              </a:r>
              <a:endParaRPr sz="1500" b="1" i="0" u="none" strike="noStrike" cap="none">
                <a:solidFill>
                  <a:srgbClr val="003C7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" sz="1050" b="1" i="1" u="none" strike="noStrike" cap="none">
                  <a:solidFill>
                    <a:srgbClr val="1D5DAD"/>
                  </a:solidFill>
                  <a:latin typeface="Arial"/>
                  <a:ea typeface="Arial"/>
                  <a:cs typeface="Arial"/>
                  <a:sym typeface="Arial"/>
                </a:rPr>
                <a:t>Most comprehensive overhaul of the Federal Acquisition Regulations since 1984.</a:t>
              </a:r>
              <a:endParaRPr sz="1050" b="1" i="1" u="none" strike="noStrike" cap="none">
                <a:solidFill>
                  <a:srgbClr val="1D5DAD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1" i="0" u="none" strike="noStrike" cap="none">
                  <a:solidFill>
                    <a:srgbClr val="003C71"/>
                  </a:solidFill>
                  <a:latin typeface="Arial"/>
                  <a:ea typeface="Arial"/>
                  <a:cs typeface="Arial"/>
                  <a:sym typeface="Arial"/>
                </a:rPr>
                <a:t>The RFO Initiative:</a:t>
              </a:r>
              <a:endParaRPr sz="1100" b="1" i="0" u="none" strike="noStrike" cap="none">
                <a:solidFill>
                  <a:srgbClr val="003C7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8450" algn="l" rtl="0">
                <a:lnSpc>
                  <a:spcPct val="100000"/>
                </a:lnSpc>
                <a:spcBef>
                  <a:spcPts val="450"/>
                </a:spcBef>
                <a:spcAft>
                  <a:spcPts val="0"/>
                </a:spcAft>
                <a:buClr>
                  <a:srgbClr val="4A5568"/>
                </a:buClr>
                <a:buSzPts val="1100"/>
                <a:buFont typeface="Arial"/>
                <a:buChar char="●"/>
              </a:pPr>
              <a:r>
                <a:rPr lang="en" sz="1100" b="1" i="0" u="none" strike="noStrike" cap="none">
                  <a:solidFill>
                    <a:srgbClr val="1D5DAD"/>
                  </a:solidFill>
                  <a:latin typeface="Arial"/>
                  <a:ea typeface="Arial"/>
                  <a:cs typeface="Arial"/>
                  <a:sym typeface="Arial"/>
                </a:rPr>
                <a:t>Statutory Roots:</a:t>
              </a:r>
              <a:r>
                <a:rPr lang="en" sz="1100" b="0" i="0" u="none" strike="noStrike" cap="none">
                  <a:solidFill>
                    <a:srgbClr val="4A5568"/>
                  </a:solidFill>
                  <a:latin typeface="Arial"/>
                  <a:ea typeface="Arial"/>
                  <a:cs typeface="Arial"/>
                  <a:sym typeface="Arial"/>
                </a:rPr>
                <a:t> Returns the FAR back to its core legal mandate.</a:t>
              </a:r>
              <a:endParaRPr sz="1100" b="0" i="0" u="none" strike="noStrike" cap="none">
                <a:solidFill>
                  <a:srgbClr val="4A5568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845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A5568"/>
                </a:buClr>
                <a:buSzPts val="1100"/>
                <a:buFont typeface="Arial"/>
                <a:buChar char="●"/>
              </a:pPr>
              <a:r>
                <a:rPr lang="en" sz="1100" b="1" i="0" u="none" strike="noStrike" cap="none">
                  <a:solidFill>
                    <a:srgbClr val="1D5DAD"/>
                  </a:solidFill>
                  <a:latin typeface="Arial"/>
                  <a:ea typeface="Arial"/>
                  <a:cs typeface="Arial"/>
                  <a:sym typeface="Arial"/>
                </a:rPr>
                <a:t>Plain Language:</a:t>
              </a:r>
              <a:r>
                <a:rPr lang="en" sz="1100" b="0" i="0" u="none" strike="noStrike" cap="none">
                  <a:solidFill>
                    <a:srgbClr val="4A5568"/>
                  </a:solidFill>
                  <a:latin typeface="Arial"/>
                  <a:ea typeface="Arial"/>
                  <a:cs typeface="Arial"/>
                  <a:sym typeface="Arial"/>
                </a:rPr>
                <a:t> Rewritten completely for clarity and real-world use.</a:t>
              </a:r>
              <a:endParaRPr sz="1100" b="0" i="0" u="none" strike="noStrike" cap="none">
                <a:solidFill>
                  <a:srgbClr val="4A5568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845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A5568"/>
                </a:buClr>
                <a:buSzPts val="1100"/>
                <a:buFont typeface="Arial"/>
                <a:buChar char="●"/>
              </a:pPr>
              <a:r>
                <a:rPr lang="en" sz="1100" b="1" i="0" u="none" strike="noStrike" cap="none">
                  <a:solidFill>
                    <a:srgbClr val="1D5DAD"/>
                  </a:solidFill>
                  <a:latin typeface="Arial"/>
                  <a:ea typeface="Arial"/>
                  <a:cs typeface="Arial"/>
                  <a:sym typeface="Arial"/>
                </a:rPr>
                <a:t>Streamlined Rules:</a:t>
              </a:r>
              <a:r>
                <a:rPr lang="en" sz="1100" b="0" i="0" u="none" strike="noStrike" cap="none">
                  <a:solidFill>
                    <a:srgbClr val="4A5568"/>
                  </a:solidFill>
                  <a:latin typeface="Arial"/>
                  <a:ea typeface="Arial"/>
                  <a:cs typeface="Arial"/>
                  <a:sym typeface="Arial"/>
                </a:rPr>
                <a:t> Removes burdensome non-statutory regulations.</a:t>
              </a:r>
              <a:endParaRPr sz="1100" b="0" i="0" u="none" strike="noStrike" cap="none">
                <a:solidFill>
                  <a:srgbClr val="4A5568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845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A5568"/>
                </a:buClr>
                <a:buSzPts val="1100"/>
                <a:buFont typeface="Arial"/>
                <a:buChar char="●"/>
              </a:pPr>
              <a:r>
                <a:rPr lang="en" sz="1100" b="1" i="0" u="none" strike="noStrike" cap="none">
                  <a:solidFill>
                    <a:srgbClr val="1D5DAD"/>
                  </a:solidFill>
                  <a:latin typeface="Arial"/>
                  <a:ea typeface="Arial"/>
                  <a:cs typeface="Arial"/>
                  <a:sym typeface="Arial"/>
                </a:rPr>
                <a:t>Practical Guides:</a:t>
              </a:r>
              <a:r>
                <a:rPr lang="en" sz="1100" b="0" i="0" u="none" strike="noStrike" cap="none">
                  <a:solidFill>
                    <a:srgbClr val="4A5568"/>
                  </a:solidFill>
                  <a:latin typeface="Arial"/>
                  <a:ea typeface="Arial"/>
                  <a:cs typeface="Arial"/>
                  <a:sym typeface="Arial"/>
                </a:rPr>
                <a:t> Non-regulatory buying guides with best-practice strategies.</a:t>
              </a:r>
              <a:endParaRPr sz="1100" b="0" i="0" u="none" strike="noStrike" cap="none">
                <a:solidFill>
                  <a:srgbClr val="4A55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2" name="Google Shape;352;p6" descr="Grounded in Executive Policy text box with links to four executive memos."/>
          <p:cNvGrpSpPr/>
          <p:nvPr/>
        </p:nvGrpSpPr>
        <p:grpSpPr>
          <a:xfrm>
            <a:off x="209550" y="1467000"/>
            <a:ext cx="4095900" cy="3048000"/>
            <a:chOff x="-4457700" y="-57000"/>
            <a:chExt cx="4095900" cy="3048000"/>
          </a:xfrm>
        </p:grpSpPr>
        <p:sp>
          <p:nvSpPr>
            <p:cNvPr id="353" name="Google Shape;353;p6"/>
            <p:cNvSpPr/>
            <p:nvPr/>
          </p:nvSpPr>
          <p:spPr>
            <a:xfrm>
              <a:off x="-4457700" y="-57000"/>
              <a:ext cx="4095900" cy="3048000"/>
            </a:xfrm>
            <a:prstGeom prst="roundRect">
              <a:avLst>
                <a:gd name="adj" fmla="val 2500"/>
              </a:avLst>
            </a:prstGeom>
            <a:solidFill>
              <a:srgbClr val="F4F7FA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6"/>
            <p:cNvSpPr txBox="1"/>
            <p:nvPr/>
          </p:nvSpPr>
          <p:spPr>
            <a:xfrm>
              <a:off x="-4181475" y="233375"/>
              <a:ext cx="37149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" sz="1500" b="1" i="0" u="none" strike="noStrike" cap="none">
                  <a:solidFill>
                    <a:srgbClr val="003C71"/>
                  </a:solidFill>
                  <a:latin typeface="Arial"/>
                  <a:ea typeface="Arial"/>
                  <a:cs typeface="Arial"/>
                  <a:sym typeface="Arial"/>
                </a:rPr>
                <a:t>Grounded in Executive Policy</a:t>
              </a:r>
              <a:endParaRPr sz="1500" b="1" i="0" u="none" strike="noStrike" cap="none">
                <a:solidFill>
                  <a:srgbClr val="003C7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0000"/>
                </a:buClr>
                <a:buSzPts val="950"/>
                <a:buFont typeface="Arial"/>
                <a:buNone/>
              </a:pPr>
              <a:r>
                <a:rPr lang="en" sz="95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 RFO directly aligns with recent Executive Orders &amp; Memo:</a:t>
              </a:r>
              <a:endParaRPr sz="9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" sz="1050" b="1" i="0" u="sng" strike="noStrike" cap="none">
                  <a:solidFill>
                    <a:srgbClr val="1D5DAD"/>
                  </a:solidFill>
                  <a:latin typeface="Arial"/>
                  <a:ea typeface="Arial"/>
                  <a:cs typeface="Arial"/>
                  <a:sym typeface="Arial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Executive Order 14275</a:t>
              </a:r>
              <a:br>
                <a:rPr lang="en" sz="1050" b="0" i="0" u="none" strike="noStrike" cap="none">
                  <a:solidFill>
                    <a:srgbClr val="333333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" sz="95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Restoring Common Sense to Federal Procurement</a:t>
              </a:r>
              <a:endParaRPr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" sz="1050" b="1" i="0" u="sng" strike="noStrike" cap="none">
                  <a:solidFill>
                    <a:srgbClr val="1D5DAD"/>
                  </a:solidFill>
                  <a:latin typeface="Arial"/>
                  <a:ea typeface="Arial"/>
                  <a:cs typeface="Arial"/>
                  <a:sym typeface="Arial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OMB Memo M-25-26</a:t>
              </a:r>
              <a:br>
                <a:rPr lang="en" sz="1050" b="0" i="0" u="none" strike="noStrike" cap="none">
                  <a:solidFill>
                    <a:srgbClr val="333333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" sz="95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Overhauling the Federal Acquisition Regulation</a:t>
              </a:r>
              <a:endParaRPr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" sz="1050" b="1" i="0" u="sng" strike="noStrike" cap="none">
                  <a:solidFill>
                    <a:srgbClr val="1D5DAD"/>
                  </a:solidFill>
                  <a:latin typeface="Arial"/>
                  <a:ea typeface="Arial"/>
                  <a:cs typeface="Arial"/>
                  <a:sym typeface="Arial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Executive Order 14271</a:t>
              </a:r>
              <a:br>
                <a:rPr lang="en" sz="1050" b="0" i="0" u="none" strike="noStrike" cap="none">
                  <a:solidFill>
                    <a:srgbClr val="333333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" sz="95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Ensuring Commercial, Cost-Effective Solutions</a:t>
              </a:r>
              <a:endParaRPr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" sz="1050" b="1" i="0" u="sng" strike="noStrike" cap="none">
                  <a:solidFill>
                    <a:srgbClr val="1D5DAD"/>
                  </a:solidFill>
                  <a:latin typeface="Arial"/>
                  <a:ea typeface="Arial"/>
                  <a:cs typeface="Arial"/>
                  <a:sym typeface="Arial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Executive Order 14240</a:t>
              </a:r>
              <a:br>
                <a:rPr lang="en" sz="1050" b="0" i="0" u="none" strike="noStrike" cap="none">
                  <a:solidFill>
                    <a:srgbClr val="333333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" sz="95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Eliminating Waste and Saving Taxpayer Dollars</a:t>
              </a:r>
              <a:endParaRPr sz="10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7"/>
          <p:cNvSpPr txBox="1"/>
          <p:nvPr/>
        </p:nvSpPr>
        <p:spPr>
          <a:xfrm>
            <a:off x="567625" y="348175"/>
            <a:ext cx="75543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" sz="23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RFO: The Big 5 Changes</a:t>
            </a:r>
            <a:endParaRPr sz="23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7"/>
          <p:cNvSpPr txBox="1">
            <a:spLocks noGrp="1"/>
          </p:cNvSpPr>
          <p:nvPr>
            <p:ph type="title"/>
          </p:nvPr>
        </p:nvSpPr>
        <p:spPr>
          <a:xfrm>
            <a:off x="0" y="329050"/>
            <a:ext cx="8996100" cy="4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2000"/>
              <a:buFont typeface="Arial"/>
              <a:buNone/>
            </a:pPr>
            <a:r>
              <a:rPr lang="en" sz="2500"/>
              <a:t>RFO: The Big 5 Changes ---  New Rules and Tools!</a:t>
            </a:r>
            <a:endParaRPr sz="230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</p:txBody>
      </p:sp>
      <p:sp>
        <p:nvSpPr>
          <p:cNvPr id="361" name="Google Shape;361;p7"/>
          <p:cNvSpPr/>
          <p:nvPr/>
        </p:nvSpPr>
        <p:spPr>
          <a:xfrm>
            <a:off x="373425" y="1103850"/>
            <a:ext cx="1590000" cy="2935800"/>
          </a:xfrm>
          <a:prstGeom prst="roundRect">
            <a:avLst>
              <a:gd name="adj" fmla="val 16667"/>
            </a:avLst>
          </a:prstGeom>
          <a:solidFill>
            <a:srgbClr val="FBFBFB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250" tIns="75250" rIns="75250" bIns="752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2"/>
              <a:buFont typeface="Arial"/>
              <a:buNone/>
            </a:pPr>
            <a:endParaRPr sz="1152" b="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Plain Language, Statutory Core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(Simpler FAR, Only What’s required, written for real-world use)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2" name="Google Shape;362;p7" descr="remove text and keep only the graphics"/>
          <p:cNvPicPr preferRelativeResize="0"/>
          <p:nvPr/>
        </p:nvPicPr>
        <p:blipFill rotWithShape="1">
          <a:blip r:embed="rId3">
            <a:alphaModFix/>
          </a:blip>
          <a:srcRect l="3515" t="27413" r="80191" b="40355"/>
          <a:stretch/>
        </p:blipFill>
        <p:spPr>
          <a:xfrm>
            <a:off x="603275" y="1219975"/>
            <a:ext cx="1130301" cy="124460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7"/>
          <p:cNvSpPr/>
          <p:nvPr/>
        </p:nvSpPr>
        <p:spPr>
          <a:xfrm>
            <a:off x="2075200" y="1103850"/>
            <a:ext cx="1590000" cy="293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250" tIns="75250" rIns="75250" bIns="752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2"/>
              <a:buFont typeface="Arial"/>
              <a:buNone/>
            </a:pPr>
            <a:endParaRPr sz="1152" b="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FAR + Tools Ecosystem (SAG)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(Regs set the floor-guides, tools and playbooks with agency guidance drive execution)</a:t>
            </a:r>
            <a:endParaRPr sz="10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4" name="Google Shape;364;p7" descr="remove text and keep only the graphics"/>
          <p:cNvPicPr preferRelativeResize="0"/>
          <p:nvPr/>
        </p:nvPicPr>
        <p:blipFill rotWithShape="1">
          <a:blip r:embed="rId3">
            <a:alphaModFix/>
          </a:blip>
          <a:srcRect l="23102" t="29386" r="60604" b="38382"/>
          <a:stretch/>
        </p:blipFill>
        <p:spPr>
          <a:xfrm>
            <a:off x="2305050" y="1219975"/>
            <a:ext cx="1130301" cy="1244600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7"/>
          <p:cNvSpPr/>
          <p:nvPr/>
        </p:nvSpPr>
        <p:spPr>
          <a:xfrm>
            <a:off x="3776975" y="1103850"/>
            <a:ext cx="1590000" cy="293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250" tIns="75250" rIns="75250" bIns="752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2"/>
              <a:buFont typeface="Arial"/>
              <a:buNone/>
            </a:pPr>
            <a:endParaRPr sz="1152" b="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Commercial First Mindset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(Buy like the Market, Leverage existing Commercial solutions)</a:t>
            </a:r>
            <a:endParaRPr sz="10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6" name="Google Shape;366;p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2069" t="27561" r="42069" b="41169"/>
          <a:stretch/>
        </p:blipFill>
        <p:spPr>
          <a:xfrm>
            <a:off x="4006825" y="1219975"/>
            <a:ext cx="1130302" cy="1244707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7"/>
          <p:cNvSpPr/>
          <p:nvPr/>
        </p:nvSpPr>
        <p:spPr>
          <a:xfrm>
            <a:off x="5478775" y="1103850"/>
            <a:ext cx="1590000" cy="293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250" tIns="75250" rIns="75250" bIns="752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2"/>
              <a:buFont typeface="Arial"/>
              <a:buNone/>
            </a:pPr>
            <a:endParaRPr sz="1152" b="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 Lower Friction, More Competition, Reduced Cost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(Cut the burden. Speed up Buying, Open the Field)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8" name="Google Shape;368;p7" descr="replace the 4th graphic with the same color scheme that matches this text:  Lower Friction, More Competition, Reduced Cost&#10;(Cut the burden. Speed up Buying, Open the Field)&#10;"/>
          <p:cNvPicPr preferRelativeResize="0"/>
          <p:nvPr/>
        </p:nvPicPr>
        <p:blipFill rotWithShape="1">
          <a:blip r:embed="rId5">
            <a:alphaModFix/>
          </a:blip>
          <a:srcRect l="61217" t="31200" r="22334" b="41794"/>
          <a:stretch/>
        </p:blipFill>
        <p:spPr>
          <a:xfrm>
            <a:off x="5644525" y="1266125"/>
            <a:ext cx="1258500" cy="1152399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369" name="Google Shape;369;p7"/>
          <p:cNvSpPr/>
          <p:nvPr/>
        </p:nvSpPr>
        <p:spPr>
          <a:xfrm>
            <a:off x="7180575" y="1103850"/>
            <a:ext cx="1590000" cy="293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5250" tIns="75250" rIns="75250" bIns="752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2"/>
              <a:buFont typeface="Arial"/>
              <a:buNone/>
            </a:pPr>
            <a:endParaRPr sz="1152" b="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5. Empowered Contracting Officers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(From Compliance to Judgement, Discretion is backed by policy)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0" name="Google Shape;370;p7" descr="replace the 5th graphic with the same color scheme that matches this text: Empowered Contracting Officers&#10;(From Compliance to Judgement, Discretion is backed by policy)&#10;"/>
          <p:cNvPicPr preferRelativeResize="0"/>
          <p:nvPr/>
        </p:nvPicPr>
        <p:blipFill rotWithShape="1">
          <a:blip r:embed="rId6">
            <a:alphaModFix/>
          </a:blip>
          <a:srcRect l="81009" t="28495" r="3636" b="41191"/>
          <a:stretch/>
        </p:blipFill>
        <p:spPr>
          <a:xfrm>
            <a:off x="7410425" y="1219975"/>
            <a:ext cx="1130302" cy="124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371" name="Google Shape;371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8"/>
          <p:cNvSpPr txBox="1">
            <a:spLocks noGrp="1"/>
          </p:cNvSpPr>
          <p:nvPr>
            <p:ph type="title" idx="4294967295"/>
          </p:nvPr>
        </p:nvSpPr>
        <p:spPr>
          <a:xfrm>
            <a:off x="311700" y="-5727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Workforce Empowerment </a:t>
            </a:r>
            <a:endParaRPr/>
          </a:p>
        </p:txBody>
      </p:sp>
      <p:pic>
        <p:nvPicPr>
          <p:cNvPr id="377" name="Google Shape;377;p8" descr="Workforce Empowerment &amp; Modernization screenshot including two boxes (AI Integration and RFO) equating to a third box, &quot;Innovation for Practitioners.&quot;"/>
          <p:cNvPicPr preferRelativeResize="0"/>
          <p:nvPr/>
        </p:nvPicPr>
        <p:blipFill rotWithShape="1">
          <a:blip r:embed="rId3">
            <a:alphaModFix/>
          </a:blip>
          <a:srcRect l="6650" t="27662" r="53530" b="9697"/>
          <a:stretch/>
        </p:blipFill>
        <p:spPr>
          <a:xfrm>
            <a:off x="-16525" y="0"/>
            <a:ext cx="9160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8" descr="This image represents the acquisition training for the real-world banner."/>
          <p:cNvSpPr/>
          <p:nvPr/>
        </p:nvSpPr>
        <p:spPr>
          <a:xfrm>
            <a:off x="-16650" y="-17275"/>
            <a:ext cx="9160500" cy="1036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9" name="Google Shape;379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09253" y="238195"/>
            <a:ext cx="1266000" cy="569700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8"/>
          <p:cNvSpPr txBox="1"/>
          <p:nvPr/>
        </p:nvSpPr>
        <p:spPr>
          <a:xfrm>
            <a:off x="438150" y="1095375"/>
            <a:ext cx="82488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rgbClr val="1E2761"/>
                </a:solidFill>
                <a:latin typeface="Arial"/>
                <a:ea typeface="Arial"/>
                <a:cs typeface="Arial"/>
                <a:sym typeface="Arial"/>
              </a:rPr>
              <a:t>Workforce Empowerment &amp; Modernization</a:t>
            </a:r>
            <a:endParaRPr sz="2400" b="1" i="0" u="none" strike="noStrike" cap="none">
              <a:solidFill>
                <a:srgbClr val="1E27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1" name="Google Shape;381;p8" descr="AI Integration text box."/>
          <p:cNvGrpSpPr/>
          <p:nvPr/>
        </p:nvGrpSpPr>
        <p:grpSpPr>
          <a:xfrm>
            <a:off x="762000" y="1762125"/>
            <a:ext cx="2095500" cy="2476500"/>
            <a:chOff x="0" y="0"/>
            <a:chExt cx="2095500" cy="2476500"/>
          </a:xfrm>
        </p:grpSpPr>
        <p:sp>
          <p:nvSpPr>
            <p:cNvPr id="382" name="Google Shape;382;p8"/>
            <p:cNvSpPr/>
            <p:nvPr/>
          </p:nvSpPr>
          <p:spPr>
            <a:xfrm>
              <a:off x="0" y="0"/>
              <a:ext cx="2095500" cy="2476500"/>
            </a:xfrm>
            <a:prstGeom prst="roundRect">
              <a:avLst>
                <a:gd name="adj" fmla="val 7272"/>
              </a:avLst>
            </a:prstGeom>
            <a:solidFill>
              <a:srgbClr val="FFFFFF"/>
            </a:solidFill>
            <a:ln w="14300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83" name="Google Shape;383;p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71500" y="285750"/>
              <a:ext cx="952500" cy="952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4" name="Google Shape;384;p8"/>
            <p:cNvSpPr txBox="1"/>
            <p:nvPr/>
          </p:nvSpPr>
          <p:spPr>
            <a:xfrm>
              <a:off x="142875" y="1381125"/>
              <a:ext cx="1809600" cy="90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" sz="1600" b="1" i="0" u="none" strike="noStrike" cap="none">
                  <a:solidFill>
                    <a:srgbClr val="1E2761"/>
                  </a:solidFill>
                  <a:latin typeface="Arial"/>
                  <a:ea typeface="Arial"/>
                  <a:cs typeface="Arial"/>
                  <a:sym typeface="Arial"/>
                </a:rPr>
                <a:t>AI Integration</a:t>
              </a:r>
              <a:endParaRPr sz="1600" b="1" i="0" u="none" strike="noStrike" cap="none">
                <a:solidFill>
                  <a:srgbClr val="1E276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45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0" i="0" u="none" strike="noStrike" cap="none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Leveraging advanced artificial intelligence and capable modern tools.</a:t>
              </a:r>
              <a:endParaRPr sz="1100" b="0" i="0" u="none" strike="noStrike" cap="non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5" name="Google Shape;385;p8"/>
          <p:cNvSpPr txBox="1"/>
          <p:nvPr/>
        </p:nvSpPr>
        <p:spPr>
          <a:xfrm>
            <a:off x="3048000" y="1762125"/>
            <a:ext cx="476400" cy="24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" sz="3200" b="1" i="0" u="none" strike="noStrike" cap="none">
                <a:solidFill>
                  <a:srgbClr val="3C78D8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sz="3200" b="1" i="0" u="none" strike="noStrike" cap="none">
              <a:solidFill>
                <a:srgbClr val="3C7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6" name="Google Shape;386;p8" descr="RFO text box."/>
          <p:cNvGrpSpPr/>
          <p:nvPr/>
        </p:nvGrpSpPr>
        <p:grpSpPr>
          <a:xfrm>
            <a:off x="3714750" y="1762125"/>
            <a:ext cx="2095500" cy="2476500"/>
            <a:chOff x="0" y="0"/>
            <a:chExt cx="2095500" cy="2476500"/>
          </a:xfrm>
        </p:grpSpPr>
        <p:sp>
          <p:nvSpPr>
            <p:cNvPr id="387" name="Google Shape;387;p8"/>
            <p:cNvSpPr/>
            <p:nvPr/>
          </p:nvSpPr>
          <p:spPr>
            <a:xfrm>
              <a:off x="0" y="0"/>
              <a:ext cx="2095500" cy="2476500"/>
            </a:xfrm>
            <a:prstGeom prst="roundRect">
              <a:avLst>
                <a:gd name="adj" fmla="val 7272"/>
              </a:avLst>
            </a:prstGeom>
            <a:solidFill>
              <a:srgbClr val="FFFFFF"/>
            </a:solidFill>
            <a:ln w="14300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88" name="Google Shape;388;p8"/>
            <p:cNvGrpSpPr/>
            <p:nvPr/>
          </p:nvGrpSpPr>
          <p:grpSpPr>
            <a:xfrm>
              <a:off x="762000" y="381000"/>
              <a:ext cx="571500" cy="714300"/>
              <a:chOff x="0" y="0"/>
              <a:chExt cx="571500" cy="714300"/>
            </a:xfrm>
          </p:grpSpPr>
          <p:sp>
            <p:nvSpPr>
              <p:cNvPr id="389" name="Google Shape;389;p8"/>
              <p:cNvSpPr/>
              <p:nvPr/>
            </p:nvSpPr>
            <p:spPr>
              <a:xfrm>
                <a:off x="0" y="0"/>
                <a:ext cx="571500" cy="714300"/>
              </a:xfrm>
              <a:prstGeom prst="roundRect">
                <a:avLst>
                  <a:gd name="adj" fmla="val 6666"/>
                </a:avLst>
              </a:pr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8"/>
              <p:cNvSpPr/>
              <p:nvPr/>
            </p:nvSpPr>
            <p:spPr>
              <a:xfrm>
                <a:off x="76200" y="142875"/>
                <a:ext cx="419100" cy="57300"/>
              </a:xfrm>
              <a:prstGeom prst="roundRect">
                <a:avLst>
                  <a:gd name="adj" fmla="val 33333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8"/>
              <p:cNvSpPr/>
              <p:nvPr/>
            </p:nvSpPr>
            <p:spPr>
              <a:xfrm>
                <a:off x="76200" y="285750"/>
                <a:ext cx="419100" cy="57300"/>
              </a:xfrm>
              <a:prstGeom prst="roundRect">
                <a:avLst>
                  <a:gd name="adj" fmla="val 33333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8"/>
              <p:cNvSpPr/>
              <p:nvPr/>
            </p:nvSpPr>
            <p:spPr>
              <a:xfrm>
                <a:off x="76200" y="428625"/>
                <a:ext cx="285900" cy="57300"/>
              </a:xfrm>
              <a:prstGeom prst="roundRect">
                <a:avLst>
                  <a:gd name="adj" fmla="val 33333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3" name="Google Shape;393;p8"/>
            <p:cNvSpPr txBox="1"/>
            <p:nvPr/>
          </p:nvSpPr>
          <p:spPr>
            <a:xfrm>
              <a:off x="142875" y="1381125"/>
              <a:ext cx="1809600" cy="90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" sz="1500" b="1" i="0" u="none" strike="noStrike" cap="none">
                  <a:solidFill>
                    <a:srgbClr val="1E2761"/>
                  </a:solidFill>
                  <a:latin typeface="Arial"/>
                  <a:ea typeface="Arial"/>
                  <a:cs typeface="Arial"/>
                  <a:sym typeface="Arial"/>
                </a:rPr>
                <a:t>Revolutionary FAR Overhaul (RFO)</a:t>
              </a:r>
              <a:endParaRPr sz="1500" b="1" i="0" u="none" strike="noStrike" cap="none">
                <a:solidFill>
                  <a:srgbClr val="1E276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45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0" i="0" u="none" strike="noStrike" cap="none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Re-engineering standard acquisition procedures.</a:t>
              </a:r>
              <a:endParaRPr sz="1100" b="0" i="0" u="none" strike="noStrike" cap="non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4" name="Google Shape;394;p8"/>
          <p:cNvSpPr txBox="1"/>
          <p:nvPr/>
        </p:nvSpPr>
        <p:spPr>
          <a:xfrm>
            <a:off x="6000750" y="1762125"/>
            <a:ext cx="476400" cy="24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" sz="3200" b="1" i="0" u="none" strike="noStrike" cap="none">
                <a:solidFill>
                  <a:srgbClr val="3C78D8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3200" b="1" i="0" u="none" strike="noStrike" cap="none">
              <a:solidFill>
                <a:srgbClr val="3C7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5" name="Google Shape;395;p8" descr="Innovation for Practitioners text box."/>
          <p:cNvGrpSpPr/>
          <p:nvPr/>
        </p:nvGrpSpPr>
        <p:grpSpPr>
          <a:xfrm>
            <a:off x="6667500" y="1762125"/>
            <a:ext cx="2095500" cy="2476500"/>
            <a:chOff x="0" y="0"/>
            <a:chExt cx="2095500" cy="2476500"/>
          </a:xfrm>
        </p:grpSpPr>
        <p:sp>
          <p:nvSpPr>
            <p:cNvPr id="396" name="Google Shape;396;p8"/>
            <p:cNvSpPr/>
            <p:nvPr/>
          </p:nvSpPr>
          <p:spPr>
            <a:xfrm>
              <a:off x="0" y="0"/>
              <a:ext cx="2095500" cy="2476500"/>
            </a:xfrm>
            <a:prstGeom prst="roundRect">
              <a:avLst>
                <a:gd name="adj" fmla="val 7272"/>
              </a:avLst>
            </a:prstGeom>
            <a:solidFill>
              <a:srgbClr val="1E276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8"/>
            <p:cNvSpPr/>
            <p:nvPr/>
          </p:nvSpPr>
          <p:spPr>
            <a:xfrm>
              <a:off x="619125" y="333375"/>
              <a:ext cx="857400" cy="857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98" name="Google Shape;398;p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66750" y="381000"/>
              <a:ext cx="762000" cy="76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9" name="Google Shape;399;p8"/>
            <p:cNvSpPr txBox="1"/>
            <p:nvPr/>
          </p:nvSpPr>
          <p:spPr>
            <a:xfrm>
              <a:off x="142875" y="1381125"/>
              <a:ext cx="1809600" cy="90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" sz="15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Innovation for Practitioners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45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0" i="0" u="none" strike="noStrike" cap="none">
                  <a:solidFill>
                    <a:srgbClr val="CBD5E1"/>
                  </a:solidFill>
                  <a:latin typeface="Arial"/>
                  <a:ea typeface="Arial"/>
                  <a:cs typeface="Arial"/>
                  <a:sym typeface="Arial"/>
                </a:rPr>
                <a:t>Creating modern, agile outcomes on the frontlines.</a:t>
              </a:r>
              <a:endParaRPr sz="1100" b="0" i="0" u="none" strike="noStrike" cap="none">
                <a:solidFill>
                  <a:srgbClr val="CBD5E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9"/>
          <p:cNvSpPr txBox="1">
            <a:spLocks noGrp="1"/>
          </p:cNvSpPr>
          <p:nvPr>
            <p:ph type="title"/>
          </p:nvPr>
        </p:nvSpPr>
        <p:spPr>
          <a:xfrm>
            <a:off x="311700" y="-572700"/>
            <a:ext cx="825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Why This Conversation Matters</a:t>
            </a:r>
            <a:endParaRPr/>
          </a:p>
        </p:txBody>
      </p:sp>
      <p:sp>
        <p:nvSpPr>
          <p:cNvPr id="405" name="Google Shape;405;p9"/>
          <p:cNvSpPr txBox="1">
            <a:spLocks noGrp="1"/>
          </p:cNvSpPr>
          <p:nvPr>
            <p:ph type="sldNum" idx="12"/>
          </p:nvPr>
        </p:nvSpPr>
        <p:spPr>
          <a:xfrm>
            <a:off x="856770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406" name="Google Shape;406;p9" descr="Why This Conversation Matters: Move faster, manage complexity, improve documentation, support the mission, manage risk."/>
          <p:cNvPicPr preferRelativeResize="0"/>
          <p:nvPr/>
        </p:nvPicPr>
        <p:blipFill rotWithShape="1">
          <a:blip r:embed="rId3">
            <a:alphaModFix/>
          </a:blip>
          <a:srcRect t="10738"/>
          <a:stretch/>
        </p:blipFill>
        <p:spPr>
          <a:xfrm>
            <a:off x="226675" y="377200"/>
            <a:ext cx="8536200" cy="4286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SS Roundtabl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3104</Words>
  <Application>Microsoft Office PowerPoint</Application>
  <PresentationFormat>On-screen Show (16:9)</PresentationFormat>
  <Paragraphs>472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45" baseType="lpstr">
      <vt:lpstr>Poppins</vt:lpstr>
      <vt:lpstr>Century Gothic</vt:lpstr>
      <vt:lpstr>Cambria</vt:lpstr>
      <vt:lpstr>Roboto</vt:lpstr>
      <vt:lpstr>Calibri</vt:lpstr>
      <vt:lpstr>Arial</vt:lpstr>
      <vt:lpstr>Merriweather</vt:lpstr>
      <vt:lpstr>Simple Light</vt:lpstr>
      <vt:lpstr>GSS Roundtable</vt:lpstr>
      <vt:lpstr>Simple Light</vt:lpstr>
      <vt:lpstr>Beyond the RFO and AI: Workforce Readiness for Modernization as the Missing Mandate in Acquisition Transformation</vt:lpstr>
      <vt:lpstr>Presenters</vt:lpstr>
      <vt:lpstr>Strategic Outcomes</vt:lpstr>
      <vt:lpstr>Beyond the RFO and AI</vt:lpstr>
      <vt:lpstr>📌 Have you ever received a physical copy of the FAR?</vt:lpstr>
      <vt:lpstr>The Revolutionary FAR Overhaul (RFO)</vt:lpstr>
      <vt:lpstr>RFO: The Big 5 Changes ---  New Rules and Tools! </vt:lpstr>
      <vt:lpstr>Workforce Empowerment </vt:lpstr>
      <vt:lpstr>Why This Conversation Matters</vt:lpstr>
      <vt:lpstr>Pivotal Moment</vt:lpstr>
      <vt:lpstr>Two major changes, arriving together</vt:lpstr>
      <vt:lpstr>New Rules &amp; Tools for AI in Federal Acquisition</vt:lpstr>
      <vt:lpstr>Say the quiet questions out loud</vt:lpstr>
      <vt:lpstr>New Strategic Partner What shifts to AI, what stays human</vt:lpstr>
      <vt:lpstr>What AI Can Help You do</vt:lpstr>
      <vt:lpstr>What AI Should Not Do</vt:lpstr>
      <vt:lpstr>Interactive </vt:lpstr>
      <vt:lpstr>What readiness actually means</vt:lpstr>
      <vt:lpstr>Readiness Use Case Same transcript, different readiness examples</vt:lpstr>
      <vt:lpstr>Readiness is not any of these</vt:lpstr>
      <vt:lpstr>The scholarship behind the ‘readiness’ discussion</vt:lpstr>
      <vt:lpstr>Readiness is a journey, not a training event</vt:lpstr>
      <vt:lpstr>Making practice safe</vt:lpstr>
      <vt:lpstr>Five things to start this month</vt:lpstr>
      <vt:lpstr>The Modernized AI-Enabled, RFO Acquisition Ecosystem  </vt:lpstr>
      <vt:lpstr>Use CASE: RFO 7</vt:lpstr>
      <vt:lpstr>Judgment is now the requirement vs. checklist-based compliance</vt:lpstr>
      <vt:lpstr>Work with the Machine</vt:lpstr>
      <vt:lpstr>Verify Before You Rely</vt:lpstr>
      <vt:lpstr>Practice Before the Pressure</vt:lpstr>
      <vt:lpstr>Readiness = Leading and Influencing Change</vt:lpstr>
      <vt:lpstr>The bottom line</vt:lpstr>
      <vt:lpstr>RFO Practitioner Resources  </vt:lpstr>
      <vt:lpstr>New Courses Monthly! FAR, GSAR, &amp; AI in Acquisition Training  FAI CSOD for CLPs</vt:lpstr>
      <vt:lpstr>Conclusion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SherellLFuller</cp:lastModifiedBy>
  <cp:revision>2</cp:revision>
  <dcterms:modified xsi:type="dcterms:W3CDTF">2026-08-20T14:07:41Z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348A7CBD-D8BD-49C2-9716-E9BCFE78890E</vt:lpwstr>
  </property>
  <property fmtid="{D5CDD505-2E9C-101B-9397-08002B2CF9AE}" pid="3" name="ArticulatePath">
    <vt:lpwstr>New Master - ATRW Summer - Beyond the RFO &amp; AI - Workforce Readiness for Modernization ...  _ Aug 2026  B.Dukes D.Mouw 082426_508_81926</vt:lpwstr>
  </property>
</Properties>
</file>